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255" r:id="rId2"/>
    <p:sldId id="4291" r:id="rId3"/>
    <p:sldId id="1158" r:id="rId4"/>
    <p:sldId id="1154" r:id="rId5"/>
    <p:sldId id="4319" r:id="rId6"/>
    <p:sldId id="4326" r:id="rId7"/>
    <p:sldId id="4327" r:id="rId8"/>
    <p:sldId id="4328" r:id="rId9"/>
    <p:sldId id="4329" r:id="rId10"/>
    <p:sldId id="4335" r:id="rId11"/>
    <p:sldId id="4336" r:id="rId12"/>
    <p:sldId id="433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9C6580B-9982-D935-5A45-F9F158274491}" name="Edda Gschwendtner" initials="EG" userId="S::edda.gschwendtner@cern.ch::88000002-c823-4f04-abc8-712c5a06b34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clrMru>
    <a:srgbClr val="00B050"/>
    <a:srgbClr val="0432FF"/>
    <a:srgbClr val="1155CC"/>
    <a:srgbClr val="ED0202"/>
    <a:srgbClr val="898989"/>
    <a:srgbClr val="FF6053"/>
    <a:srgbClr val="FF7E79"/>
    <a:srgbClr val="F2F2F2"/>
    <a:srgbClr val="E2F0D9"/>
    <a:srgbClr val="00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917" autoAdjust="0"/>
    <p:restoredTop sz="95574" autoAdjust="0"/>
  </p:normalViewPr>
  <p:slideViewPr>
    <p:cSldViewPr snapToGrid="0">
      <p:cViewPr varScale="1">
        <p:scale>
          <a:sx n="96" d="100"/>
          <a:sy n="96" d="100"/>
        </p:scale>
        <p:origin x="192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3" d="100"/>
        <a:sy n="103" d="100"/>
      </p:scale>
      <p:origin x="0" y="44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88132-8B2C-184A-BAAE-DF0D7E0B9123}" type="datetimeFigureOut">
              <a:rPr lang="en-US" smtClean="0"/>
              <a:t>10/5/23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58976-FBEE-D045-A4E0-E1C2C1A5C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7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100CC-7E80-0A4E-A694-EC391BAE0D0E}" type="datetimeFigureOut">
              <a:rPr lang="en-US" smtClean="0"/>
              <a:t>10/5/23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2FEBE-04E2-2949-ACFA-1F7B99823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9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457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30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77B4-8F4A-F340-8034-9D67A9074372}" type="datetime1">
              <a:rPr lang="de-CH" smtClean="0"/>
              <a:t>05.10.23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98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18519-6BD1-2B40-854C-5007EC7D4DA0}" type="datetime1">
              <a:rPr lang="de-CH" smtClean="0"/>
              <a:t>05.10.23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0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01880-ED14-044F-80AC-CC736BF141FB}" type="datetime1">
              <a:rPr lang="de-CH" smtClean="0"/>
              <a:t>05.10.23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92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CNGS Dismantling Project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2451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1">
                <a:solidFill>
                  <a:srgbClr val="0432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rgbClr val="0432FF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5443" y="6356350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B7AB34DC-0FF4-FE45-A604-2972DE9DF741}" type="datetime1">
              <a:rPr lang="de-CH" smtClean="0"/>
              <a:t>05.10.23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2D35-B338-AC49-9C60-978C3CFB3690}" type="datetime1">
              <a:rPr lang="de-CH" smtClean="0"/>
              <a:t>05.10.23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8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289B2-E3DB-B541-8470-9907819C97D3}" type="datetime1">
              <a:rPr lang="de-CH" smtClean="0"/>
              <a:t>05.10.23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61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A905D-A8B9-FC4B-B94F-1B6DAF513600}" type="datetime1">
              <a:rPr lang="de-CH" smtClean="0"/>
              <a:t>05.10.23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99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466A2-253F-BC4A-91E5-968840FF1803}" type="datetime1">
              <a:rPr lang="de-CH" smtClean="0"/>
              <a:t>05.10.23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7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4F0B8-148E-CC4D-9059-3A711DC798B7}" type="datetime1">
              <a:rPr lang="de-CH" smtClean="0"/>
              <a:t>05.10.23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3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51A9-C7CD-D940-AE80-7966F16BB326}" type="datetime1">
              <a:rPr lang="de-CH" smtClean="0"/>
              <a:t>05.10.23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84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57FC-2D1F-5E4F-92C8-CFFB02EF5F9F}" type="datetime1">
              <a:rPr lang="de-CH" smtClean="0"/>
              <a:t>05.10.23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15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34301-D5BC-504C-8813-7F6CF262C730}" type="datetime1">
              <a:rPr lang="de-CH" smtClean="0"/>
              <a:t>05.10.23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1" kern="1200">
          <a:solidFill>
            <a:srgbClr val="0432FF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432F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57CA5BC-9F1D-FCDC-C611-69F1BA52E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 of Scalable Plasma Source Internal Review</a:t>
            </a:r>
            <a:endParaRPr lang="en-CH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2112A73-18D5-D5A7-4F74-989BF43797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H" dirty="0">
                <a:latin typeface="+mj-lt"/>
              </a:rPr>
              <a:t>Edda Gschwendtner, CERN</a:t>
            </a:r>
          </a:p>
          <a:p>
            <a:endParaRPr lang="en-CH" dirty="0">
              <a:latin typeface="+mj-lt"/>
            </a:endParaRPr>
          </a:p>
          <a:p>
            <a:r>
              <a:rPr lang="en-CH" dirty="0">
                <a:latin typeface="+mj-lt"/>
              </a:rPr>
              <a:t>AWAKE Collaboration Meeting, 4 – 6 October 2023</a:t>
            </a:r>
          </a:p>
        </p:txBody>
      </p:sp>
      <p:pic>
        <p:nvPicPr>
          <p:cNvPr id="7" name="Google Shape;10;p1">
            <a:extLst>
              <a:ext uri="{FF2B5EF4-FFF2-40B4-BE49-F238E27FC236}">
                <a16:creationId xmlns:a16="http://schemas.microsoft.com/office/drawing/2014/main" id="{3391A006-9E63-EA2B-C606-B496F5354E9F}"/>
              </a:ext>
            </a:extLst>
          </p:cNvPr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6632" y="77424"/>
            <a:ext cx="805901" cy="4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;p1">
            <a:extLst>
              <a:ext uri="{FF2B5EF4-FFF2-40B4-BE49-F238E27FC236}">
                <a16:creationId xmlns:a16="http://schemas.microsoft.com/office/drawing/2014/main" id="{49657533-37EE-24F5-F534-1B0509052023}"/>
              </a:ext>
            </a:extLst>
          </p:cNvPr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2499" y="93409"/>
            <a:ext cx="434602" cy="413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462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176A535-6526-54F2-EEEC-F7AEEEFB7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58EA63-5387-0E88-D4FD-F958B5BF1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A35EA6-C495-3080-6C9D-3FFE7BBC85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24654" y="1276819"/>
            <a:ext cx="7279920" cy="4117423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179574-1E2B-5458-A7FA-574AF685A1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7948" y="3335530"/>
            <a:ext cx="6029510" cy="3383225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D0DAC4-6B47-F581-B9F9-850ED39F67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3696" y="136525"/>
            <a:ext cx="4598504" cy="2592816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69C59DC-D7D4-4334-C5EE-546312C4CAB7}"/>
              </a:ext>
            </a:extLst>
          </p:cNvPr>
          <p:cNvSpPr txBox="1"/>
          <p:nvPr/>
        </p:nvSpPr>
        <p:spPr>
          <a:xfrm>
            <a:off x="2871647" y="426433"/>
            <a:ext cx="1821332" cy="369332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en-CH" i="1" dirty="0">
                <a:solidFill>
                  <a:srgbClr val="0432FF"/>
                </a:solidFill>
              </a:rPr>
              <a:t>HPS, CERN, Alban</a:t>
            </a:r>
          </a:p>
        </p:txBody>
      </p:sp>
    </p:spTree>
    <p:extLst>
      <p:ext uri="{BB962C8B-B14F-4D97-AF65-F5344CB8AC3E}">
        <p14:creationId xmlns:p14="http://schemas.microsoft.com/office/powerpoint/2010/main" val="3371100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570C0B-605B-2151-4475-B2569757C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2FA96E-93F0-6831-0959-536334C01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34" y="243758"/>
            <a:ext cx="5885796" cy="3292475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BEC251-44FA-DF42-2468-B337C7652E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139" y="3678913"/>
            <a:ext cx="5628861" cy="2859999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A55BA2-AA3B-BA69-71B5-06BD2C1119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3894" y="3660313"/>
            <a:ext cx="4853609" cy="2696037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3D3AE3F-F430-870D-07E1-654F265B12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2859" y="354305"/>
            <a:ext cx="5458207" cy="3071382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42D01F-BEFF-D916-2DE8-1F58BD84250E}"/>
              </a:ext>
            </a:extLst>
          </p:cNvPr>
          <p:cNvSpPr txBox="1"/>
          <p:nvPr/>
        </p:nvSpPr>
        <p:spPr>
          <a:xfrm>
            <a:off x="4434029" y="1414646"/>
            <a:ext cx="2261838" cy="369332"/>
          </a:xfrm>
          <a:prstGeom prst="rect">
            <a:avLst/>
          </a:prstGeom>
          <a:solidFill>
            <a:schemeClr val="bg1"/>
          </a:solidFill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en-CH" i="1" dirty="0">
                <a:solidFill>
                  <a:srgbClr val="0432FF"/>
                </a:solidFill>
              </a:rPr>
              <a:t>HPS, Wisconsin, Oliver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F9D93E-B615-E075-77A2-B2277034E71B}"/>
              </a:ext>
            </a:extLst>
          </p:cNvPr>
          <p:cNvSpPr txBox="1"/>
          <p:nvPr/>
        </p:nvSpPr>
        <p:spPr>
          <a:xfrm>
            <a:off x="4655798" y="4739580"/>
            <a:ext cx="2025876" cy="369332"/>
          </a:xfrm>
          <a:prstGeom prst="rect">
            <a:avLst/>
          </a:prstGeom>
          <a:solidFill>
            <a:schemeClr val="bg1"/>
          </a:solidFill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en-CH" i="1" dirty="0">
                <a:solidFill>
                  <a:srgbClr val="0432FF"/>
                </a:solidFill>
              </a:rPr>
              <a:t>HPS, EPFL, Christine</a:t>
            </a:r>
          </a:p>
        </p:txBody>
      </p:sp>
    </p:spTree>
    <p:extLst>
      <p:ext uri="{BB962C8B-B14F-4D97-AF65-F5344CB8AC3E}">
        <p14:creationId xmlns:p14="http://schemas.microsoft.com/office/powerpoint/2010/main" val="2535069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BA3806B-CE4A-6079-9E12-FE817C3A7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CE618F-A9E0-5DD2-FBCE-0B419CBCE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12</a:t>
            </a:fld>
            <a:endParaRPr lang="en-US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EECF4D13-61CD-EF70-E193-F3A4A82CFB72}"/>
              </a:ext>
            </a:extLst>
          </p:cNvPr>
          <p:cNvSpPr txBox="1">
            <a:spLocks/>
          </p:cNvSpPr>
          <p:nvPr/>
        </p:nvSpPr>
        <p:spPr>
          <a:xfrm>
            <a:off x="849243" y="122171"/>
            <a:ext cx="10515600" cy="7171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1" kern="1200">
                <a:solidFill>
                  <a:srgbClr val="0432FF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CH" dirty="0"/>
              <a:t>Summary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439708-6468-7583-97E5-755156BDDE85}"/>
              </a:ext>
            </a:extLst>
          </p:cNvPr>
          <p:cNvSpPr txBox="1"/>
          <p:nvPr/>
        </p:nvSpPr>
        <p:spPr>
          <a:xfrm>
            <a:off x="490921" y="839305"/>
            <a:ext cx="5473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CH" dirty="0"/>
              <a:t>Very useful to get the different institutes all together!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dirty="0"/>
              <a:t>Great summaries of all the activities!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E1E50D-3E16-292D-C25B-C4293873F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014" y="1760989"/>
            <a:ext cx="7772400" cy="4320008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49021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B23D0-314E-1EAB-A92F-B6B9D9FCE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AWAKE Run 2 Timeline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779A60-2237-34CC-8F03-DFC53890A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E. Gschwendtner, CERN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E984C7-EEBA-8F00-86B5-23EEAEFBE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51244A-1607-492C-089B-30182BFAB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589" y="1116827"/>
            <a:ext cx="11482975" cy="3394574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474F0ED0-E758-E1CF-E732-BDA8CF33E0F9}"/>
              </a:ext>
            </a:extLst>
          </p:cNvPr>
          <p:cNvGrpSpPr/>
          <p:nvPr/>
        </p:nvGrpSpPr>
        <p:grpSpPr>
          <a:xfrm>
            <a:off x="541589" y="4574205"/>
            <a:ext cx="11007221" cy="1140600"/>
            <a:chOff x="541589" y="4574205"/>
            <a:chExt cx="11007221" cy="11406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1FC6611-C069-02BD-1253-8774D05F8B4E}"/>
                </a:ext>
              </a:extLst>
            </p:cNvPr>
            <p:cNvSpPr/>
            <p:nvPr/>
          </p:nvSpPr>
          <p:spPr>
            <a:xfrm>
              <a:off x="541589" y="4604655"/>
              <a:ext cx="1864361" cy="24727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>
                  <a:solidFill>
                    <a:schemeClr val="tx1"/>
                  </a:solidFill>
                </a:rPr>
                <a:t>S</a:t>
              </a:r>
              <a:r>
                <a:rPr lang="en-CH" sz="1100" dirty="0">
                  <a:solidFill>
                    <a:schemeClr val="tx1"/>
                  </a:solidFill>
                </a:rPr>
                <a:t>calable plasma source R&amp;D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F2916C9-6EA9-0EAA-2483-AB6EAFD6E8D9}"/>
                </a:ext>
              </a:extLst>
            </p:cNvPr>
            <p:cNvSpPr/>
            <p:nvPr/>
          </p:nvSpPr>
          <p:spPr>
            <a:xfrm>
              <a:off x="3093068" y="4574205"/>
              <a:ext cx="3734452" cy="24727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1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1845ABA-4C01-1DE8-3C1A-4FFD60763A27}"/>
                </a:ext>
              </a:extLst>
            </p:cNvPr>
            <p:cNvSpPr/>
            <p:nvPr/>
          </p:nvSpPr>
          <p:spPr>
            <a:xfrm>
              <a:off x="541590" y="4913747"/>
              <a:ext cx="2439718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2d1) scalable plasma design, installation</a:t>
              </a:r>
              <a:endParaRPr lang="en-CH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6D10B12-A971-F53F-AACF-49500A79122D}"/>
                </a:ext>
              </a:extLst>
            </p:cNvPr>
            <p:cNvSpPr/>
            <p:nvPr/>
          </p:nvSpPr>
          <p:spPr>
            <a:xfrm>
              <a:off x="541590" y="5221921"/>
              <a:ext cx="2439718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</a:rPr>
                <a:t>2d2) scalable plasma commissioning and operation</a:t>
              </a:r>
              <a:endParaRPr lang="en-CH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1B35869-4691-C553-E172-6E1C3D23B2C3}"/>
                </a:ext>
              </a:extLst>
            </p:cNvPr>
            <p:cNvSpPr/>
            <p:nvPr/>
          </p:nvSpPr>
          <p:spPr>
            <a:xfrm>
              <a:off x="6888017" y="4911504"/>
              <a:ext cx="3454863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1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8CE0195-8D0E-85C1-BAEA-D62BC34AE879}"/>
                </a:ext>
              </a:extLst>
            </p:cNvPr>
            <p:cNvSpPr/>
            <p:nvPr/>
          </p:nvSpPr>
          <p:spPr>
            <a:xfrm>
              <a:off x="10342880" y="5217154"/>
              <a:ext cx="1205930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100" dirty="0">
                <a:solidFill>
                  <a:schemeClr val="tx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B055585-33AE-D537-5958-4599E7F1DB6C}"/>
                </a:ext>
              </a:extLst>
            </p:cNvPr>
            <p:cNvSpPr txBox="1"/>
            <p:nvPr/>
          </p:nvSpPr>
          <p:spPr>
            <a:xfrm>
              <a:off x="5608547" y="5283918"/>
              <a:ext cx="1599740" cy="43088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D</a:t>
              </a:r>
              <a:r>
                <a:rPr lang="en-CH" sz="1100" dirty="0"/>
                <a:t>ecision scalable plasma source in Run 2c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7C1BDB8-F652-9C85-B31E-CE695E78FFBD}"/>
                </a:ext>
              </a:extLst>
            </p:cNvPr>
            <p:cNvCxnSpPr>
              <a:cxnSpLocks/>
              <a:stCxn id="15" idx="0"/>
            </p:cNvCxnSpPr>
            <p:nvPr/>
          </p:nvCxnSpPr>
          <p:spPr>
            <a:xfrm flipV="1">
              <a:off x="6408417" y="4690408"/>
              <a:ext cx="551183" cy="593510"/>
            </a:xfrm>
            <a:prstGeom prst="straightConnector1">
              <a:avLst/>
            </a:prstGeom>
            <a:ln>
              <a:solidFill>
                <a:srgbClr val="FF0000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72125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87B9D-668E-F641-A329-CA11259EA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602" y="65767"/>
            <a:ext cx="6318552" cy="679957"/>
          </a:xfrm>
        </p:spPr>
        <p:txBody>
          <a:bodyPr>
            <a:normAutofit fontScale="90000"/>
          </a:bodyPr>
          <a:lstStyle/>
          <a:p>
            <a:r>
              <a:rPr lang="en-US" dirty="0"/>
              <a:t>Scalable Plasma Source R&amp;D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435C08-4824-F645-A8EB-A41C9ADAB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351EE0-6949-4F2E-8F68-46F7424C488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4C95A82-143C-B340-B519-602B64358B23}"/>
              </a:ext>
            </a:extLst>
          </p:cNvPr>
          <p:cNvSpPr txBox="1">
            <a:spLocks/>
          </p:cNvSpPr>
          <p:nvPr/>
        </p:nvSpPr>
        <p:spPr>
          <a:xfrm>
            <a:off x="182778" y="1002805"/>
            <a:ext cx="8127550" cy="513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1155CC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CH" sz="2400" dirty="0">
                <a:solidFill>
                  <a:srgbClr val="FF0000"/>
                </a:solidFill>
              </a:rPr>
              <a:t>1) R&amp;D 2021-2024:  Address physics and technical challenges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97442A1-8A30-7D4D-9F19-A1B77EB905C2}"/>
              </a:ext>
            </a:extLst>
          </p:cNvPr>
          <p:cNvGrpSpPr/>
          <p:nvPr/>
        </p:nvGrpSpPr>
        <p:grpSpPr>
          <a:xfrm>
            <a:off x="315112" y="1453503"/>
            <a:ext cx="5621862" cy="1975495"/>
            <a:chOff x="474138" y="4380855"/>
            <a:chExt cx="5621862" cy="197549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7094B2C-5C99-6641-984A-D754086A8B62}"/>
                </a:ext>
              </a:extLst>
            </p:cNvPr>
            <p:cNvGrpSpPr/>
            <p:nvPr/>
          </p:nvGrpSpPr>
          <p:grpSpPr>
            <a:xfrm>
              <a:off x="474138" y="4380855"/>
              <a:ext cx="5621862" cy="1975495"/>
              <a:chOff x="263611" y="840200"/>
              <a:chExt cx="5621862" cy="1975495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1E41EF6-83D4-D34B-9FF4-403FACAF420D}"/>
                  </a:ext>
                </a:extLst>
              </p:cNvPr>
              <p:cNvSpPr/>
              <p:nvPr/>
            </p:nvSpPr>
            <p:spPr>
              <a:xfrm>
                <a:off x="263611" y="840200"/>
                <a:ext cx="5621862" cy="1975495"/>
              </a:xfrm>
              <a:prstGeom prst="rect">
                <a:avLst/>
              </a:prstGeom>
              <a:solidFill>
                <a:srgbClr val="0096FF">
                  <a:alpha val="5098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BD24C85-D6F4-D247-8BF4-F4E423E87A3D}"/>
                  </a:ext>
                </a:extLst>
              </p:cNvPr>
              <p:cNvSpPr txBox="1"/>
              <p:nvPr/>
            </p:nvSpPr>
            <p:spPr>
              <a:xfrm>
                <a:off x="395945" y="1952663"/>
                <a:ext cx="5352714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à"/>
                </a:pPr>
                <a:r>
                  <a:rPr lang="en-CH" sz="1400" b="1" dirty="0"/>
                  <a:t>Demonstrate AWAKE nominal density</a:t>
                </a:r>
              </a:p>
              <a:p>
                <a:pPr marL="285750" indent="-285750">
                  <a:buFont typeface="Wingdings" pitchFamily="2" charset="2"/>
                  <a:buChar char="à"/>
                </a:pPr>
                <a:r>
                  <a:rPr lang="en-CH" sz="1400" dirty="0"/>
                  <a:t>First assessment of </a:t>
                </a:r>
                <a:r>
                  <a:rPr lang="en-CH" sz="1400" b="1" dirty="0"/>
                  <a:t>axial plasma density uniformity (Nov 2021)</a:t>
                </a:r>
              </a:p>
              <a:p>
                <a:pPr marL="285750" indent="-285750">
                  <a:buFont typeface="Wingdings" pitchFamily="2" charset="2"/>
                  <a:buChar char="à"/>
                </a:pPr>
                <a:r>
                  <a:rPr lang="en-GB" sz="1400" dirty="0"/>
                  <a:t>D</a:t>
                </a:r>
                <a:r>
                  <a:rPr lang="en-CH" sz="1400" dirty="0"/>
                  <a:t>evelopment of </a:t>
                </a:r>
                <a:r>
                  <a:rPr lang="en-CH" sz="1400" b="1" dirty="0"/>
                  <a:t>plasma diagnostics </a:t>
                </a:r>
                <a:r>
                  <a:rPr lang="en-CH" sz="1400" dirty="0"/>
                  <a:t>with high accuracy</a:t>
                </a:r>
              </a:p>
            </p:txBody>
          </p: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CA4BDFC5-2A6B-CE48-9FDD-BB8F90C3EC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13825" y="982038"/>
                <a:ext cx="1182757" cy="713916"/>
              </a:xfrm>
              <a:prstGeom prst="rect">
                <a:avLst/>
              </a:prstGeom>
            </p:spPr>
          </p:pic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FFB1F41-6A87-1A44-80FA-7F171B0DE8FC}"/>
                </a:ext>
              </a:extLst>
            </p:cNvPr>
            <p:cNvSpPr txBox="1"/>
            <p:nvPr/>
          </p:nvSpPr>
          <p:spPr>
            <a:xfrm>
              <a:off x="474138" y="4411552"/>
              <a:ext cx="1864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b="1" dirty="0"/>
                <a:t>Helicon Plasma Source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18C2047-E226-7341-9F13-2E72EA24C7C1}"/>
              </a:ext>
            </a:extLst>
          </p:cNvPr>
          <p:cNvGrpSpPr/>
          <p:nvPr/>
        </p:nvGrpSpPr>
        <p:grpSpPr>
          <a:xfrm>
            <a:off x="6069308" y="1453503"/>
            <a:ext cx="5621862" cy="1975497"/>
            <a:chOff x="6228334" y="4380855"/>
            <a:chExt cx="5621862" cy="1975497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FC3D5B9-3089-6E47-9CFE-E59C0630A65D}"/>
                </a:ext>
              </a:extLst>
            </p:cNvPr>
            <p:cNvGrpSpPr/>
            <p:nvPr/>
          </p:nvGrpSpPr>
          <p:grpSpPr>
            <a:xfrm>
              <a:off x="6228334" y="4380855"/>
              <a:ext cx="5621862" cy="1975497"/>
              <a:chOff x="6312275" y="797587"/>
              <a:chExt cx="5621862" cy="1975497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782EAD4-C0FD-5942-8346-67B650862837}"/>
                  </a:ext>
                </a:extLst>
              </p:cNvPr>
              <p:cNvSpPr/>
              <p:nvPr/>
            </p:nvSpPr>
            <p:spPr>
              <a:xfrm>
                <a:off x="6312275" y="797587"/>
                <a:ext cx="5621862" cy="1975495"/>
              </a:xfrm>
              <a:prstGeom prst="rect">
                <a:avLst/>
              </a:prstGeom>
              <a:solidFill>
                <a:srgbClr val="9437FF">
                  <a:alpha val="5098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65318FD-C212-B740-9623-F9D49C1BA05E}"/>
                  </a:ext>
                </a:extLst>
              </p:cNvPr>
              <p:cNvSpPr txBox="1"/>
              <p:nvPr/>
            </p:nvSpPr>
            <p:spPr>
              <a:xfrm>
                <a:off x="6503988" y="1572755"/>
                <a:ext cx="535271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à"/>
                </a:pPr>
                <a:r>
                  <a:rPr lang="en-CH" sz="1200" b="1" dirty="0"/>
                  <a:t>Demonstrate AWAKE nominal density</a:t>
                </a:r>
              </a:p>
              <a:p>
                <a:pPr marL="285750" indent="-285750">
                  <a:buFont typeface="Wingdings" pitchFamily="2" charset="2"/>
                  <a:buChar char="à"/>
                </a:pPr>
                <a:r>
                  <a:rPr lang="en-CH" sz="1200" dirty="0"/>
                  <a:t>Development and test of </a:t>
                </a:r>
                <a:r>
                  <a:rPr lang="en-CH" sz="1200" b="1" dirty="0"/>
                  <a:t>high reproducibility, low jitter pulsed power supplies </a:t>
                </a:r>
                <a:r>
                  <a:rPr lang="en-CH" sz="1200" dirty="0"/>
                  <a:t>for ignition and heating</a:t>
                </a:r>
              </a:p>
              <a:p>
                <a:pPr marL="285750" indent="-285750">
                  <a:buFont typeface="Wingdings" pitchFamily="2" charset="2"/>
                  <a:buChar char="à"/>
                </a:pPr>
                <a:r>
                  <a:rPr lang="en-GB" sz="1200" dirty="0"/>
                  <a:t>S</a:t>
                </a:r>
                <a:r>
                  <a:rPr lang="en-CH" sz="1200" dirty="0"/>
                  <a:t>tudy and optimize different </a:t>
                </a:r>
                <a:r>
                  <a:rPr lang="en-CH" sz="1200" b="1" dirty="0"/>
                  <a:t>electrode materials/geometries</a:t>
                </a:r>
              </a:p>
              <a:p>
                <a:pPr marL="285750" indent="-285750">
                  <a:buFont typeface="Wingdings" pitchFamily="2" charset="2"/>
                  <a:buChar char="à"/>
                </a:pPr>
                <a:r>
                  <a:rPr lang="en-GB" sz="1200" dirty="0"/>
                  <a:t>A</a:t>
                </a:r>
                <a:r>
                  <a:rPr lang="en-CH" sz="1200" dirty="0"/>
                  <a:t>rc discharge plasma </a:t>
                </a:r>
                <a:r>
                  <a:rPr lang="en-CH" sz="1200" b="1" dirty="0"/>
                  <a:t>simulations</a:t>
                </a:r>
                <a:r>
                  <a:rPr lang="en-CH" sz="1200" dirty="0"/>
                  <a:t> </a:t>
                </a:r>
              </a:p>
              <a:p>
                <a:pPr marL="285750" indent="-285750">
                  <a:buFont typeface="Wingdings" pitchFamily="2" charset="2"/>
                  <a:buChar char="à"/>
                </a:pPr>
                <a:r>
                  <a:rPr lang="en-CH" sz="1200" dirty="0"/>
                  <a:t>Development/</a:t>
                </a:r>
                <a:r>
                  <a:rPr lang="en-CH" sz="1200" b="1" dirty="0"/>
                  <a:t>share of plasma diagnostics</a:t>
                </a:r>
                <a:r>
                  <a:rPr lang="en-CH" sz="1200" dirty="0"/>
                  <a:t> with HPS</a:t>
                </a:r>
              </a:p>
            </p:txBody>
          </p: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E3235943-A3F9-5E49-BD49-49A36802CA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94541" y="939425"/>
                <a:ext cx="1203517" cy="606151"/>
              </a:xfrm>
              <a:prstGeom prst="rect">
                <a:avLst/>
              </a:prstGeom>
            </p:spPr>
          </p:pic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210034E-CC34-6F4D-B8F6-D714626E1027}"/>
                </a:ext>
              </a:extLst>
            </p:cNvPr>
            <p:cNvSpPr txBox="1"/>
            <p:nvPr/>
          </p:nvSpPr>
          <p:spPr>
            <a:xfrm>
              <a:off x="6228334" y="4404237"/>
              <a:ext cx="20295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b="1" dirty="0"/>
                <a:t>Discharge Plasma Source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556FDFF-AD84-AD49-B3BB-7B582F1853F6}"/>
              </a:ext>
            </a:extLst>
          </p:cNvPr>
          <p:cNvSpPr txBox="1"/>
          <p:nvPr/>
        </p:nvSpPr>
        <p:spPr>
          <a:xfrm>
            <a:off x="10388301" y="0"/>
            <a:ext cx="1803699" cy="261610"/>
          </a:xfrm>
          <a:prstGeom prst="rect">
            <a:avLst/>
          </a:prstGeom>
          <a:solidFill>
            <a:srgbClr val="1155CC"/>
          </a:solidFill>
        </p:spPr>
        <p:txBody>
          <a:bodyPr wrap="none" rtlCol="0">
            <a:spAutoFit/>
          </a:bodyPr>
          <a:lstStyle/>
          <a:p>
            <a:r>
              <a:rPr lang="en-CH" sz="1100" dirty="0">
                <a:solidFill>
                  <a:schemeClr val="bg1"/>
                </a:solidFill>
              </a:rPr>
              <a:t>Scalable Plasma Source R&amp;D</a:t>
            </a:r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99CCFAF-230A-2B45-B18E-E7450675A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AWAKE Cost and Schedule Review, 18 November 2021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B328CB88-0667-2FF1-D49B-95DD4F630380}"/>
              </a:ext>
            </a:extLst>
          </p:cNvPr>
          <p:cNvSpPr txBox="1">
            <a:spLocks/>
          </p:cNvSpPr>
          <p:nvPr/>
        </p:nvSpPr>
        <p:spPr>
          <a:xfrm>
            <a:off x="406585" y="3586509"/>
            <a:ext cx="11512091" cy="6078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1" kern="1200">
                <a:solidFill>
                  <a:srgbClr val="0432FF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CH" sz="2400" dirty="0">
                <a:solidFill>
                  <a:srgbClr val="FF0000"/>
                </a:solidFill>
              </a:rPr>
              <a:t>2) R&amp;D 2021-2024 Address physics and technical challenges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DCC2061-F88E-8DF1-3DDC-5E24A929295C}"/>
              </a:ext>
            </a:extLst>
          </p:cNvPr>
          <p:cNvGrpSpPr/>
          <p:nvPr/>
        </p:nvGrpSpPr>
        <p:grpSpPr>
          <a:xfrm>
            <a:off x="182778" y="4141184"/>
            <a:ext cx="6237740" cy="2031238"/>
            <a:chOff x="205601" y="3191775"/>
            <a:chExt cx="6237740" cy="2031238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057F706-BA8E-09BF-2F15-37387111DD8B}"/>
                </a:ext>
              </a:extLst>
            </p:cNvPr>
            <p:cNvSpPr/>
            <p:nvPr/>
          </p:nvSpPr>
          <p:spPr>
            <a:xfrm>
              <a:off x="257864" y="3191775"/>
              <a:ext cx="5621862" cy="2031238"/>
            </a:xfrm>
            <a:prstGeom prst="rect">
              <a:avLst/>
            </a:prstGeom>
            <a:solidFill>
              <a:srgbClr val="0096FF">
                <a:alpha val="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4FBB50D-B819-DFD2-5C59-102AFC9B15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34337" y="3302385"/>
              <a:ext cx="2108659" cy="706024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722F19F-56DE-BA88-D84C-607D1891864E}"/>
                </a:ext>
              </a:extLst>
            </p:cNvPr>
            <p:cNvSpPr txBox="1"/>
            <p:nvPr/>
          </p:nvSpPr>
          <p:spPr>
            <a:xfrm>
              <a:off x="205601" y="3980594"/>
              <a:ext cx="623774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itchFamily="2" charset="2"/>
                <a:buChar char="à"/>
              </a:pPr>
              <a:r>
                <a:rPr lang="en-CH" sz="1400" dirty="0">
                  <a:sym typeface="Wingdings" pitchFamily="2" charset="2"/>
                </a:rPr>
                <a:t>Design and build </a:t>
              </a:r>
              <a:r>
                <a:rPr lang="en-CH" sz="1400" b="1" dirty="0">
                  <a:sym typeface="Wingdings" pitchFamily="2" charset="2"/>
                </a:rPr>
                <a:t>scalable tunnel-compatible prototype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GB" sz="1400" dirty="0">
                  <a:sym typeface="Wingdings" pitchFamily="2" charset="2"/>
                </a:rPr>
                <a:t>T</a:t>
              </a:r>
              <a:r>
                <a:rPr lang="en-CH" sz="1400" dirty="0">
                  <a:sym typeface="Wingdings" pitchFamily="2" charset="2"/>
                </a:rPr>
                <a:t>ailor all required parameters to </a:t>
              </a:r>
              <a:r>
                <a:rPr lang="en-CH" sz="1400" b="1" dirty="0">
                  <a:sym typeface="Wingdings" pitchFamily="2" charset="2"/>
                </a:rPr>
                <a:t>achieve desired density x homogeneity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GB" sz="1400" dirty="0">
                  <a:sym typeface="Wingdings" pitchFamily="2" charset="2"/>
                </a:rPr>
                <a:t>G</a:t>
              </a:r>
              <a:r>
                <a:rPr lang="en-CH" sz="1400" dirty="0">
                  <a:sym typeface="Wingdings" pitchFamily="2" charset="2"/>
                </a:rPr>
                <a:t>uarantee </a:t>
              </a:r>
              <a:r>
                <a:rPr lang="en-CH" sz="1400" b="1" dirty="0">
                  <a:sym typeface="Wingdings" pitchFamily="2" charset="2"/>
                </a:rPr>
                <a:t>stable and reproducible control and operation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CH" sz="1400" dirty="0">
                  <a:sym typeface="Wingdings" pitchFamily="2" charset="2"/>
                </a:rPr>
                <a:t>Trade off to scale properly address physics and technical challenges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GB" sz="1400" dirty="0">
                  <a:sym typeface="Wingdings" pitchFamily="2" charset="2"/>
                </a:rPr>
                <a:t>O</a:t>
              </a:r>
              <a:r>
                <a:rPr lang="en-CH" sz="1400" dirty="0">
                  <a:sym typeface="Wingdings" pitchFamily="2" charset="2"/>
                </a:rPr>
                <a:t>ptimize with </a:t>
              </a:r>
              <a:r>
                <a:rPr lang="en-CH" sz="1400" b="1" dirty="0">
                  <a:sym typeface="Wingdings" pitchFamily="2" charset="2"/>
                </a:rPr>
                <a:t>extensive modeling</a:t>
              </a:r>
              <a:r>
                <a:rPr lang="en-CH" sz="1400" dirty="0">
                  <a:sym typeface="Wingdings" pitchFamily="2" charset="2"/>
                </a:rPr>
                <a:t> and plasma diagnostics deployment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DA77A7-F1FE-5FD6-5E73-8B98E196761D}"/>
              </a:ext>
            </a:extLst>
          </p:cNvPr>
          <p:cNvGrpSpPr/>
          <p:nvPr/>
        </p:nvGrpSpPr>
        <p:grpSpPr>
          <a:xfrm>
            <a:off x="6063665" y="4106771"/>
            <a:ext cx="5855011" cy="2065651"/>
            <a:chOff x="6131388" y="3206933"/>
            <a:chExt cx="5855011" cy="2065651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35B9E3D-290A-2BF9-50C0-8BB0C175C062}"/>
                </a:ext>
              </a:extLst>
            </p:cNvPr>
            <p:cNvSpPr/>
            <p:nvPr/>
          </p:nvSpPr>
          <p:spPr>
            <a:xfrm>
              <a:off x="6131388" y="3206933"/>
              <a:ext cx="5855011" cy="2065651"/>
            </a:xfrm>
            <a:prstGeom prst="rect">
              <a:avLst/>
            </a:prstGeom>
            <a:solidFill>
              <a:srgbClr val="9437FF">
                <a:alpha val="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0D9A664F-1100-C53B-284A-3B82CE094A2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595085" y="3290967"/>
              <a:ext cx="2123229" cy="706024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AB6BA4F-47E0-D1C1-B604-37D6AD7237C5}"/>
                </a:ext>
              </a:extLst>
            </p:cNvPr>
            <p:cNvSpPr txBox="1"/>
            <p:nvPr/>
          </p:nvSpPr>
          <p:spPr>
            <a:xfrm>
              <a:off x="6189445" y="3908717"/>
              <a:ext cx="5796954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itchFamily="2" charset="2"/>
                <a:buChar char="à"/>
              </a:pPr>
              <a:r>
                <a:rPr lang="en-CH" sz="1400" dirty="0">
                  <a:sym typeface="Wingdings" pitchFamily="2" charset="2"/>
                </a:rPr>
                <a:t>Design and build </a:t>
              </a:r>
              <a:r>
                <a:rPr lang="en-CH" sz="1400" b="1" dirty="0">
                  <a:sym typeface="Wingdings" pitchFamily="2" charset="2"/>
                </a:rPr>
                <a:t>scalable tunnel-compatible prototype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GB" sz="1400" dirty="0">
                  <a:sym typeface="Wingdings" pitchFamily="2" charset="2"/>
                </a:rPr>
                <a:t>T</a:t>
              </a:r>
              <a:r>
                <a:rPr lang="en-CH" sz="1400" dirty="0">
                  <a:sym typeface="Wingdings" pitchFamily="2" charset="2"/>
                </a:rPr>
                <a:t>ailor all required parameters to </a:t>
              </a:r>
              <a:r>
                <a:rPr lang="en-CH" sz="1400" b="1" dirty="0">
                  <a:sym typeface="Wingdings" pitchFamily="2" charset="2"/>
                </a:rPr>
                <a:t>achieve desired density x homogeneity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GB" sz="1400" dirty="0">
                  <a:sym typeface="Wingdings" pitchFamily="2" charset="2"/>
                </a:rPr>
                <a:t>G</a:t>
              </a:r>
              <a:r>
                <a:rPr lang="en-CH" sz="1400" dirty="0">
                  <a:sym typeface="Wingdings" pitchFamily="2" charset="2"/>
                </a:rPr>
                <a:t>uarantee </a:t>
              </a:r>
              <a:r>
                <a:rPr lang="en-CH" sz="1400" b="1" dirty="0">
                  <a:sym typeface="Wingdings" pitchFamily="2" charset="2"/>
                </a:rPr>
                <a:t>stable and reproducible control and operation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GB" sz="1400" dirty="0">
                  <a:sym typeface="Wingdings" pitchFamily="2" charset="2"/>
                </a:rPr>
                <a:t>T</a:t>
              </a:r>
              <a:r>
                <a:rPr lang="en-CH" sz="1400" dirty="0">
                  <a:sym typeface="Wingdings" pitchFamily="2" charset="2"/>
                </a:rPr>
                <a:t>est different common anode/cathode schemes for scalability</a:t>
              </a:r>
            </a:p>
            <a:p>
              <a:pPr marL="285750" indent="-285750">
                <a:buFont typeface="Wingdings" pitchFamily="2" charset="2"/>
                <a:buChar char="à"/>
              </a:pPr>
              <a:r>
                <a:rPr lang="en-CH" sz="1400" b="1" dirty="0">
                  <a:solidFill>
                    <a:srgbClr val="FF0000"/>
                  </a:solidFill>
                  <a:sym typeface="Wingdings" pitchFamily="2" charset="2"/>
                </a:rPr>
                <a:t>Proof of principle possible YETS 2022/23 test in tunnel  2a and 2b </a:t>
              </a:r>
              <a:endParaRPr lang="en-CH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BC8C0F24-44CC-A1A4-2114-9FD5CF6E8B4D}"/>
              </a:ext>
            </a:extLst>
          </p:cNvPr>
          <p:cNvSpPr txBox="1"/>
          <p:nvPr/>
        </p:nvSpPr>
        <p:spPr>
          <a:xfrm>
            <a:off x="235041" y="4151671"/>
            <a:ext cx="1864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b="1" dirty="0"/>
              <a:t>Helicon Plasma Source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CEE8EAB-71C9-DD6A-C0CA-B076D07263E8}"/>
              </a:ext>
            </a:extLst>
          </p:cNvPr>
          <p:cNvSpPr txBox="1"/>
          <p:nvPr/>
        </p:nvSpPr>
        <p:spPr>
          <a:xfrm>
            <a:off x="6096646" y="4161673"/>
            <a:ext cx="20295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b="1" dirty="0"/>
              <a:t>Discharge Plasma Source</a:t>
            </a:r>
          </a:p>
        </p:txBody>
      </p:sp>
    </p:spTree>
    <p:extLst>
      <p:ext uri="{BB962C8B-B14F-4D97-AF65-F5344CB8AC3E}">
        <p14:creationId xmlns:p14="http://schemas.microsoft.com/office/powerpoint/2010/main" val="502005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6A1B6-A888-6641-81BD-CAA681D20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909" y="33443"/>
            <a:ext cx="10515600" cy="717134"/>
          </a:xfrm>
        </p:spPr>
        <p:txBody>
          <a:bodyPr>
            <a:normAutofit fontScale="90000"/>
          </a:bodyPr>
          <a:lstStyle/>
          <a:p>
            <a:r>
              <a:rPr lang="en-CH" dirty="0"/>
              <a:t>Scalable Plasma Sources: From R&amp;D to Tunnel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F648C8-4D6D-0B45-80CC-562B522E2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4</a:t>
            </a:fld>
            <a:endParaRPr lang="en-US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F83F2F56-F6CE-5C4C-9CCF-DE498BE51E5F}"/>
              </a:ext>
            </a:extLst>
          </p:cNvPr>
          <p:cNvSpPr txBox="1">
            <a:spLocks/>
          </p:cNvSpPr>
          <p:nvPr/>
        </p:nvSpPr>
        <p:spPr>
          <a:xfrm>
            <a:off x="278356" y="678651"/>
            <a:ext cx="10515600" cy="4214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304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H" sz="2400" b="1" dirty="0">
                <a:solidFill>
                  <a:srgbClr val="FF0000"/>
                </a:solidFill>
              </a:rPr>
              <a:t>2) Implementation 2025-2028 (readiness for Run 2c)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3D98DA-41FE-D14E-9BDA-2739E90342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8205" y="5395314"/>
            <a:ext cx="7509648" cy="7633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3905648-406C-FA48-AADE-8B19F6124E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2535" y="4546396"/>
            <a:ext cx="7579768" cy="6391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C68D6AB-FAFF-C840-BD13-F13F25D0C880}"/>
              </a:ext>
            </a:extLst>
          </p:cNvPr>
          <p:cNvSpPr txBox="1"/>
          <p:nvPr/>
        </p:nvSpPr>
        <p:spPr>
          <a:xfrm>
            <a:off x="1796442" y="6094740"/>
            <a:ext cx="8076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GB" sz="1400" dirty="0"/>
              <a:t>B</a:t>
            </a:r>
            <a:r>
              <a:rPr lang="en-CH" sz="1400" dirty="0"/>
              <a:t>uild test and document the tunnel 10m prototype cell and diagnistcs in dedicated surface infrastructure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400" dirty="0"/>
              <a:t>P</a:t>
            </a:r>
            <a:r>
              <a:rPr lang="en-CH" sz="1400" dirty="0"/>
              <a:t>repare tunnel integration/facilitites/interface/control, installation and commissioning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9C4944D-9AF5-354A-AC68-D6212605C2D6}"/>
              </a:ext>
            </a:extLst>
          </p:cNvPr>
          <p:cNvGrpSpPr/>
          <p:nvPr/>
        </p:nvGrpSpPr>
        <p:grpSpPr>
          <a:xfrm>
            <a:off x="1909965" y="1294379"/>
            <a:ext cx="7552472" cy="1267963"/>
            <a:chOff x="228600" y="4696164"/>
            <a:chExt cx="12115800" cy="1980205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1032D1EB-153E-C842-9B73-F684FF1DF5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87155"/>
            <a:stretch/>
          </p:blipFill>
          <p:spPr>
            <a:xfrm>
              <a:off x="228600" y="4696164"/>
              <a:ext cx="12115800" cy="660692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25E2147D-B567-8D49-BA28-2558148CB5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74346"/>
            <a:stretch/>
          </p:blipFill>
          <p:spPr>
            <a:xfrm>
              <a:off x="228600" y="5356856"/>
              <a:ext cx="12115800" cy="1319513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38E5242-B269-7C48-83E7-03936A4B2A51}"/>
              </a:ext>
            </a:extLst>
          </p:cNvPr>
          <p:cNvSpPr txBox="1"/>
          <p:nvPr/>
        </p:nvSpPr>
        <p:spPr>
          <a:xfrm>
            <a:off x="415633" y="2583043"/>
            <a:ext cx="1139873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</a:rPr>
              <a:t>Decision end 2024: </a:t>
            </a:r>
            <a:r>
              <a:rPr lang="en-CH" dirty="0">
                <a:solidFill>
                  <a:srgbClr val="FF0000"/>
                </a:solidFill>
              </a:rPr>
              <a:t>three scenarios, cost-neutral</a:t>
            </a:r>
            <a:r>
              <a:rPr lang="en-CH" dirty="0">
                <a:solidFill>
                  <a:srgbClr val="ED0202"/>
                </a:solidFill>
              </a:rPr>
              <a:t>: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b="1" dirty="0"/>
              <a:t>F</a:t>
            </a:r>
            <a:r>
              <a:rPr lang="en-CH" sz="1600" b="1" dirty="0"/>
              <a:t>urther studies </a:t>
            </a:r>
            <a:r>
              <a:rPr lang="en-CH" sz="1600" dirty="0"/>
              <a:t>needed: </a:t>
            </a:r>
            <a:r>
              <a:rPr lang="en-CH" sz="1600" dirty="0">
                <a:sym typeface="Wingdings" pitchFamily="2" charset="2"/>
              </a:rPr>
              <a:t> keep baseline of Rb vapour source as 2nd plasma source  scalable sources in Run 2d</a:t>
            </a:r>
            <a:endParaRPr lang="en-CH" sz="1600" dirty="0"/>
          </a:p>
          <a:p>
            <a:pPr marL="342900" indent="-342900">
              <a:buFont typeface="+mj-lt"/>
              <a:buAutoNum type="arabicPeriod"/>
            </a:pPr>
            <a:r>
              <a:rPr lang="en-CH" sz="1600" b="1" dirty="0"/>
              <a:t>Decision for discharge source </a:t>
            </a:r>
            <a:r>
              <a:rPr lang="en-CH" sz="1600" dirty="0"/>
              <a:t>in Run 2c: </a:t>
            </a:r>
            <a:r>
              <a:rPr lang="en-CH" sz="1600" dirty="0">
                <a:sym typeface="Wingdings" pitchFamily="2" charset="2"/>
              </a:rPr>
              <a:t> save ~800kCHF (700kCHF DPS – 1400 kCHF  for 2nd laser  for 2nd Rb vapour source)</a:t>
            </a:r>
          </a:p>
          <a:p>
            <a:pPr marL="342900" indent="-342900">
              <a:buFont typeface="+mj-lt"/>
              <a:buAutoNum type="arabicPeriod"/>
            </a:pPr>
            <a:r>
              <a:rPr lang="en-CH" sz="1600" b="1" dirty="0">
                <a:sym typeface="Wingdings" pitchFamily="2" charset="2"/>
              </a:rPr>
              <a:t>Decision for helicon plasma source </a:t>
            </a:r>
            <a:r>
              <a:rPr lang="en-CH" sz="1600" dirty="0">
                <a:sym typeface="Wingdings" pitchFamily="2" charset="2"/>
              </a:rPr>
              <a:t>in Run 2c: 2300kCHF HPS, save ~1400kCHF for 2nd laser, get contributions from institutes</a:t>
            </a:r>
            <a:endParaRPr lang="en-CH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9315DB8-5D6E-0B4A-BC99-1D011D5C9BB0}"/>
              </a:ext>
            </a:extLst>
          </p:cNvPr>
          <p:cNvSpPr txBox="1"/>
          <p:nvPr/>
        </p:nvSpPr>
        <p:spPr>
          <a:xfrm>
            <a:off x="10302634" y="4459890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HPS: ~2.3MCHF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2F32E5F-E225-204C-8E05-EE716D2538AA}"/>
              </a:ext>
            </a:extLst>
          </p:cNvPr>
          <p:cNvSpPr txBox="1"/>
          <p:nvPr/>
        </p:nvSpPr>
        <p:spPr>
          <a:xfrm>
            <a:off x="10303435" y="5443216"/>
            <a:ext cx="1645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DPS: ~0.7MCHF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8DF2D47-1166-5342-99C7-22097D31C83E}"/>
              </a:ext>
            </a:extLst>
          </p:cNvPr>
          <p:cNvSpPr txBox="1"/>
          <p:nvPr/>
        </p:nvSpPr>
        <p:spPr>
          <a:xfrm>
            <a:off x="7439488" y="3684921"/>
            <a:ext cx="404489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432FF"/>
                </a:solidFill>
              </a:rPr>
              <a:t>O</a:t>
            </a:r>
            <a:r>
              <a:rPr lang="en-CH" sz="1400" dirty="0">
                <a:solidFill>
                  <a:srgbClr val="0432FF"/>
                </a:solidFill>
              </a:rPr>
              <a:t>ption 2) or 3): + 1 fellow + 3.2FTE.yrs (2025-2028)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9F238D-D2EB-C744-9D29-BB8159B7317E}"/>
              </a:ext>
            </a:extLst>
          </p:cNvPr>
          <p:cNvSpPr txBox="1"/>
          <p:nvPr/>
        </p:nvSpPr>
        <p:spPr>
          <a:xfrm>
            <a:off x="10388301" y="0"/>
            <a:ext cx="1803699" cy="261610"/>
          </a:xfrm>
          <a:prstGeom prst="rect">
            <a:avLst/>
          </a:prstGeom>
          <a:solidFill>
            <a:srgbClr val="1155CC"/>
          </a:solidFill>
        </p:spPr>
        <p:txBody>
          <a:bodyPr wrap="none" rtlCol="0">
            <a:spAutoFit/>
          </a:bodyPr>
          <a:lstStyle/>
          <a:p>
            <a:r>
              <a:rPr lang="en-CH" sz="1100" dirty="0">
                <a:solidFill>
                  <a:schemeClr val="bg1"/>
                </a:solidFill>
              </a:rPr>
              <a:t>Scalable Plasma Source R&amp;D</a:t>
            </a:r>
          </a:p>
        </p:txBody>
      </p:sp>
    </p:spTree>
    <p:extLst>
      <p:ext uri="{BB962C8B-B14F-4D97-AF65-F5344CB8AC3E}">
        <p14:creationId xmlns:p14="http://schemas.microsoft.com/office/powerpoint/2010/main" val="1577567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9" grpId="0"/>
      <p:bldP spid="30" grpId="0"/>
      <p:bldP spid="31" grpId="0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18067A-7D51-CCEA-363A-BADB41353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070" y="839305"/>
            <a:ext cx="11055073" cy="55170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kern="0" dirty="0">
                <a:solidFill>
                  <a:srgbClr val="21212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Charge t</a:t>
            </a:r>
            <a:r>
              <a:rPr lang="en-CH" sz="1800" b="1" kern="0" dirty="0">
                <a:solidFill>
                  <a:srgbClr val="21212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 the reviewers (AWAKE management board):  </a:t>
            </a:r>
            <a:endParaRPr lang="en-CH" sz="1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CH" sz="1800" kern="0" dirty="0">
                <a:solidFill>
                  <a:srgbClr val="21212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How can the progress to achieve the deadline for end 2024 be improved?</a:t>
            </a:r>
            <a:endParaRPr lang="en-CH" sz="1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CH" sz="1800" kern="0" dirty="0">
                <a:solidFill>
                  <a:srgbClr val="21212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What are the consequences if we can’t meet the deadlines? </a:t>
            </a:r>
            <a:endParaRPr lang="en-CH" sz="1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CH" sz="1800" kern="0" dirty="0">
                <a:solidFill>
                  <a:srgbClr val="21212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How can we focus the investment? </a:t>
            </a:r>
            <a:endParaRPr lang="en-CH" sz="1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CH" sz="1800" kern="0" dirty="0">
                <a:solidFill>
                  <a:srgbClr val="21212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CH" sz="1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b="1" kern="0" dirty="0">
                <a:solidFill>
                  <a:srgbClr val="21212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Charge t</a:t>
            </a:r>
            <a:r>
              <a:rPr lang="en-CH" sz="1800" b="1" kern="0" dirty="0">
                <a:solidFill>
                  <a:srgbClr val="21212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 the presenters: </a:t>
            </a:r>
            <a:endParaRPr lang="en-CH" sz="1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CH" sz="1800" kern="0" dirty="0">
                <a:solidFill>
                  <a:srgbClr val="21212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What is the committment of the different institutes? </a:t>
            </a:r>
            <a:endParaRPr lang="en-CH" sz="1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CH" sz="1800" kern="0" dirty="0">
                <a:solidFill>
                  <a:srgbClr val="21212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What is the state of the art? </a:t>
            </a:r>
            <a:endParaRPr lang="en-CH" sz="1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H" sz="1800" kern="0" dirty="0">
                <a:solidFill>
                  <a:srgbClr val="21212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Uniformity, density, reproducibility, industrialisation, status of diagnostics, etc… </a:t>
            </a:r>
            <a:endParaRPr lang="en-CH" sz="1800" kern="100" dirty="0">
              <a:solidFill>
                <a:srgbClr val="21212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CH" sz="1800" kern="0" dirty="0">
                <a:solidFill>
                  <a:srgbClr val="21212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How do you organize yourself? </a:t>
            </a:r>
            <a:endParaRPr lang="en-CH" sz="1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H" sz="1800" kern="0" dirty="0">
                <a:solidFill>
                  <a:srgbClr val="21212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workforce, budget, resources</a:t>
            </a:r>
            <a:endParaRPr lang="en-CH" sz="1800" kern="100" dirty="0">
              <a:solidFill>
                <a:srgbClr val="21212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H" sz="1800" kern="0" dirty="0">
                <a:solidFill>
                  <a:srgbClr val="21212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R&amp;D at CERN vs R&amp;D at institutes</a:t>
            </a:r>
            <a:endParaRPr lang="en-CH" sz="1800" kern="100" dirty="0">
              <a:solidFill>
                <a:srgbClr val="21212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CH" sz="1800" kern="0" dirty="0">
                <a:solidFill>
                  <a:srgbClr val="21212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What’s your plan? </a:t>
            </a:r>
            <a:endParaRPr lang="en-CH" dirty="0"/>
          </a:p>
          <a:p>
            <a:pPr lvl="1"/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D2A521-B13E-2123-4E0A-3D2134C44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839DB7D-6DB1-DD8D-99A4-3205152A1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070" y="122171"/>
            <a:ext cx="11635407" cy="717134"/>
          </a:xfrm>
        </p:spPr>
        <p:txBody>
          <a:bodyPr>
            <a:normAutofit fontScale="90000"/>
          </a:bodyPr>
          <a:lstStyle/>
          <a:p>
            <a:r>
              <a:rPr lang="en-CH" dirty="0"/>
              <a:t>Scalable Plasma Source Internal Review, 29 Aug 2023 </a:t>
            </a:r>
          </a:p>
        </p:txBody>
      </p:sp>
    </p:spTree>
    <p:extLst>
      <p:ext uri="{BB962C8B-B14F-4D97-AF65-F5344CB8AC3E}">
        <p14:creationId xmlns:p14="http://schemas.microsoft.com/office/powerpoint/2010/main" val="1352141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F7A221-C789-290C-18AE-945D07D77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E. Gschwendtner, CERN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F0F705-FD13-5CF3-1D33-854B2F2C2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F65F49-4C9C-D5F7-1205-0D1DD111D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147"/>
            <a:ext cx="7772400" cy="685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791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F3605F-8981-0F54-672D-827A7AD51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EF04EC-5A0B-D4BC-360F-45973C39E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9C304F-FBAE-3A5A-784D-D9F48F9929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037" y="319787"/>
            <a:ext cx="9120808" cy="592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071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E9EBD8-71DE-B883-58C7-AA4AE3B9A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CAC185-204F-FDCB-9CF5-A145210EA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61254B-6ABC-8D91-45D3-C76B3B7CDB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5547" y="496067"/>
            <a:ext cx="8767970" cy="5874637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65680C-534A-2451-906D-937449D1C5D0}"/>
              </a:ext>
            </a:extLst>
          </p:cNvPr>
          <p:cNvSpPr txBox="1"/>
          <p:nvPr/>
        </p:nvSpPr>
        <p:spPr>
          <a:xfrm>
            <a:off x="838199" y="712583"/>
            <a:ext cx="722314" cy="369332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en-CH" i="1" dirty="0">
                <a:solidFill>
                  <a:srgbClr val="0432FF"/>
                </a:solidFill>
              </a:rPr>
              <a:t>Patric</a:t>
            </a:r>
          </a:p>
        </p:txBody>
      </p:sp>
    </p:spTree>
    <p:extLst>
      <p:ext uri="{BB962C8B-B14F-4D97-AF65-F5344CB8AC3E}">
        <p14:creationId xmlns:p14="http://schemas.microsoft.com/office/powerpoint/2010/main" val="2846977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434C5C-6BF5-968D-F335-0A20A1DC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222452-5C17-67CF-97DF-24A365F7E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CAEEBB-FA66-983C-E51A-C9266018B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625" y="335240"/>
            <a:ext cx="5798959" cy="3097005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76AC25-60C1-2123-E375-9EC820B017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3591" y="1061600"/>
            <a:ext cx="5466922" cy="1807451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D089B2-13F1-727F-967E-2CD2C1077C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625" y="3792348"/>
            <a:ext cx="6080966" cy="3065652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9112A5-E0FC-2619-FCFB-849EF8F41E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5808" y="3429000"/>
            <a:ext cx="5586192" cy="3141023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46DF347-195F-129A-7AC3-9FBF253DD73C}"/>
              </a:ext>
            </a:extLst>
          </p:cNvPr>
          <p:cNvSpPr txBox="1"/>
          <p:nvPr/>
        </p:nvSpPr>
        <p:spPr>
          <a:xfrm>
            <a:off x="6330465" y="583708"/>
            <a:ext cx="1819729" cy="369332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en-CH" i="1" dirty="0">
                <a:solidFill>
                  <a:srgbClr val="0432FF"/>
                </a:solidFill>
              </a:rPr>
              <a:t>DPS, CERN, Alban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5C1941-8461-96D1-E306-92E2C5AA2A14}"/>
              </a:ext>
            </a:extLst>
          </p:cNvPr>
          <p:cNvSpPr txBox="1"/>
          <p:nvPr/>
        </p:nvSpPr>
        <p:spPr>
          <a:xfrm>
            <a:off x="3421612" y="3986210"/>
            <a:ext cx="1660583" cy="369332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en-CH" i="1" dirty="0">
                <a:solidFill>
                  <a:srgbClr val="0432FF"/>
                </a:solidFill>
              </a:rPr>
              <a:t>DPS, IST, Nelson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84C7CD-E232-385E-67BD-B53A5D9ED1A1}"/>
              </a:ext>
            </a:extLst>
          </p:cNvPr>
          <p:cNvSpPr txBox="1"/>
          <p:nvPr/>
        </p:nvSpPr>
        <p:spPr>
          <a:xfrm>
            <a:off x="9693217" y="3616878"/>
            <a:ext cx="1644553" cy="369332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en-CH" i="1" dirty="0">
                <a:solidFill>
                  <a:srgbClr val="0432FF"/>
                </a:solidFill>
              </a:rPr>
              <a:t>DPS, IC, Zulfikar</a:t>
            </a:r>
          </a:p>
        </p:txBody>
      </p:sp>
    </p:spTree>
    <p:extLst>
      <p:ext uri="{BB962C8B-B14F-4D97-AF65-F5344CB8AC3E}">
        <p14:creationId xmlns:p14="http://schemas.microsoft.com/office/powerpoint/2010/main" val="2456239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85789</TotalTime>
  <Words>639</Words>
  <Application>Microsoft Macintosh PowerPoint</Application>
  <PresentationFormat>Widescreen</PresentationFormat>
  <Paragraphs>92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Symbol</vt:lpstr>
      <vt:lpstr>Wingdings</vt:lpstr>
      <vt:lpstr>Office Theme</vt:lpstr>
      <vt:lpstr>Summary of Scalable Plasma Source Internal Review</vt:lpstr>
      <vt:lpstr>AWAKE Run 2 Timeline</vt:lpstr>
      <vt:lpstr>Scalable Plasma Source R&amp;D</vt:lpstr>
      <vt:lpstr>Scalable Plasma Sources: From R&amp;D to Tunnel</vt:lpstr>
      <vt:lpstr>Scalable Plasma Source Internal Review, 29 Aug 2023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Edda Gschwendtner</cp:lastModifiedBy>
  <cp:revision>616</cp:revision>
  <cp:lastPrinted>2022-04-06T15:59:11Z</cp:lastPrinted>
  <dcterms:created xsi:type="dcterms:W3CDTF">2016-07-07T11:05:41Z</dcterms:created>
  <dcterms:modified xsi:type="dcterms:W3CDTF">2023-10-06T07:04:06Z</dcterms:modified>
</cp:coreProperties>
</file>