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377" r:id="rId3"/>
    <p:sldId id="364" r:id="rId4"/>
    <p:sldId id="390" r:id="rId5"/>
    <p:sldId id="383" r:id="rId6"/>
    <p:sldId id="291" r:id="rId7"/>
    <p:sldId id="292" r:id="rId8"/>
    <p:sldId id="293" r:id="rId9"/>
    <p:sldId id="275" r:id="rId10"/>
    <p:sldId id="277" r:id="rId11"/>
    <p:sldId id="276" r:id="rId12"/>
    <p:sldId id="384" r:id="rId13"/>
    <p:sldId id="290" r:id="rId14"/>
    <p:sldId id="388" r:id="rId15"/>
    <p:sldId id="389" r:id="rId16"/>
    <p:sldId id="391" r:id="rId17"/>
    <p:sldId id="294" r:id="rId18"/>
    <p:sldId id="371" r:id="rId19"/>
    <p:sldId id="422" r:id="rId20"/>
    <p:sldId id="424" r:id="rId21"/>
    <p:sldId id="379" r:id="rId22"/>
    <p:sldId id="380" r:id="rId23"/>
    <p:sldId id="372" r:id="rId24"/>
    <p:sldId id="295" r:id="rId25"/>
    <p:sldId id="392" r:id="rId26"/>
    <p:sldId id="393" r:id="rId27"/>
    <p:sldId id="278" r:id="rId28"/>
    <p:sldId id="279" r:id="rId29"/>
    <p:sldId id="385" r:id="rId30"/>
    <p:sldId id="373" r:id="rId31"/>
    <p:sldId id="375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5597"/>
    <a:srgbClr val="FF6600"/>
    <a:srgbClr val="1155CC"/>
    <a:srgbClr val="374F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790" autoAdjust="0"/>
    <p:restoredTop sz="96869" autoAdjust="0"/>
  </p:normalViewPr>
  <p:slideViewPr>
    <p:cSldViewPr snapToGrid="0">
      <p:cViewPr varScale="1">
        <p:scale>
          <a:sx n="130" d="100"/>
          <a:sy n="130" d="100"/>
        </p:scale>
        <p:origin x="228" y="12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101" d="100"/>
          <a:sy n="101" d="100"/>
        </p:scale>
        <p:origin x="355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23A31BF-98CD-4C09-9488-FB7977948782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2EB56C-C91B-47F4-8886-3675B8850A9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3125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9A7F29-C53C-4AC3-9EC8-D08C3D288B9D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3BA17A-1D4A-43ED-A792-27144CD66A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448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516958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6307156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6559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98500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6065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985525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BC2FEBE-04E2-2949-ACFA-1F7B99823A82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1013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052359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1180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BC2FEBE-04E2-2949-ACFA-1F7B99823A82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53334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17957C-3433-42F2-B943-58A063D3265D}" type="datetime1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10096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8E12B7-E018-47D2-A99D-B30403F4F4EF}" type="datetime1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74785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A72A5-7DA7-4FA2-A0C0-85EC36CAA292}" type="datetime1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908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42E64F-2875-4F33-B882-C434102DCD08}" type="datetime1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>
            <a:lvl1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fld id="{489A6500-CE48-4449-804B-1955377DDBA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58830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D05F1-01B8-444E-8E31-1C3E625D4ECA}" type="datetime1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274480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2C6B39-5C64-489C-9C22-D4F32F8EB2F5}" type="datetime1">
              <a:rPr lang="en-GB" smtClean="0"/>
              <a:t>05/10/2023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9257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5EC49-CAD0-49D4-8683-AFA891063DD3}" type="datetime1">
              <a:rPr lang="en-GB" smtClean="0"/>
              <a:t>05/10/2023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6194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050E14-075B-431B-B3DC-5FFDAD025725}" type="datetime1">
              <a:rPr lang="en-GB" smtClean="0"/>
              <a:t>05/10/2023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>
            <a:lvl1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fld id="{489A6500-CE48-4449-804B-1955377DDBA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53252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499FDE-6A07-4C55-B334-A2A8B0FEDEB6}" type="datetime1">
              <a:rPr lang="en-GB" smtClean="0"/>
              <a:t>05/10/2023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>
            <a:lvl1pPr>
              <a:defRPr>
                <a:latin typeface="Helvetica" panose="020B0604020202020204" pitchFamily="34" charset="0"/>
                <a:cs typeface="Helvetica" panose="020B0604020202020204" pitchFamily="34" charset="0"/>
              </a:defRPr>
            </a:lvl1pPr>
          </a:lstStyle>
          <a:p>
            <a:fld id="{489A6500-CE48-4449-804B-1955377DDBA2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297271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AD94D8-270A-4DC5-9AB3-156D82B431FC}" type="datetime1">
              <a:rPr lang="en-GB" smtClean="0"/>
              <a:t>05/10/2023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7963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AF9E40-0A3B-4984-A06D-2FA2B9E3738F}" type="datetime1">
              <a:rPr lang="en-GB" smtClean="0"/>
              <a:t>05/10/2023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2429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9BE9B-DD86-44E4-BDFD-42558DA2FD2E}" type="datetime1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9A6500-CE48-4449-804B-1955377DDBA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776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pn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tiff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9.tif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tiff"/><Relationship Id="rId3" Type="http://schemas.openxmlformats.org/officeDocument/2006/relationships/image" Target="../media/image8.png"/><Relationship Id="rId7" Type="http://schemas.openxmlformats.org/officeDocument/2006/relationships/image" Target="../media/image27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4.png"/><Relationship Id="rId10" Type="http://schemas.openxmlformats.org/officeDocument/2006/relationships/image" Target="../media/image5.png"/><Relationship Id="rId4" Type="http://schemas.openxmlformats.org/officeDocument/2006/relationships/image" Target="../media/image3.png"/><Relationship Id="rId9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tiff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oi.org/10.1088/1361-6587/aac13a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Scalable plasma sources R&amp;D program at CERN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67464952-6346-0C8F-AF06-2646F7248D6F}"/>
              </a:ext>
            </a:extLst>
          </p:cNvPr>
          <p:cNvGrpSpPr/>
          <p:nvPr/>
        </p:nvGrpSpPr>
        <p:grpSpPr>
          <a:xfrm>
            <a:off x="6521010" y="1468275"/>
            <a:ext cx="4931065" cy="3681042"/>
            <a:chOff x="6067048" y="2052686"/>
            <a:chExt cx="4455378" cy="3325941"/>
          </a:xfrm>
        </p:grpSpPr>
        <p:pic>
          <p:nvPicPr>
            <p:cNvPr id="3" name="Picture 2" descr="A long shot of a machine&#10;&#10;Description automatically generated">
              <a:extLst>
                <a:ext uri="{FF2B5EF4-FFF2-40B4-BE49-F238E27FC236}">
                  <a16:creationId xmlns:a16="http://schemas.microsoft.com/office/drawing/2014/main" id="{1119CACF-1047-CDBA-8770-6390D68BD69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7048" y="2052686"/>
              <a:ext cx="4409673" cy="3307255"/>
            </a:xfrm>
            <a:prstGeom prst="rect">
              <a:avLst/>
            </a:prstGeom>
          </p:spPr>
        </p:pic>
        <p:sp>
          <p:nvSpPr>
            <p:cNvPr id="25" name="TextBox 24"/>
            <p:cNvSpPr txBox="1"/>
            <p:nvPr/>
          </p:nvSpPr>
          <p:spPr>
            <a:xfrm>
              <a:off x="9529709" y="5197871"/>
              <a:ext cx="992717" cy="1807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photo © Alban Sublet</a:t>
              </a:r>
            </a:p>
          </p:txBody>
        </p:sp>
      </p:grpSp>
      <p:sp>
        <p:nvSpPr>
          <p:cNvPr id="29" name="TextBox 28"/>
          <p:cNvSpPr txBox="1"/>
          <p:nvPr/>
        </p:nvSpPr>
        <p:spPr>
          <a:xfrm>
            <a:off x="6851068" y="5915795"/>
            <a:ext cx="4732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A. Sublet, C. Amoedo, (CERN)</a:t>
            </a:r>
          </a:p>
          <a:p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N. C. Lopes, F. A. Silva, N. Torrado (IST-Lisbon),</a:t>
            </a:r>
          </a:p>
          <a:p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Z. Najmudin (IC-London),</a:t>
            </a:r>
          </a:p>
        </p:txBody>
      </p:sp>
      <p:pic>
        <p:nvPicPr>
          <p:cNvPr id="30" name="url?sa=i&amp;source=images&amp;cd=&amp;docid=Kj_MUSwVxnENCM&amp;tbnid=ZLIjl0xBF08dKM-&amp;ved=0CAgQjRwwAA&amp;url=http%3A%2F%2Fcqe.ist.utl.pt%2Fevents%2Fmmse%2Fsponsors.png" descr="url?sa=i&amp;source=images&amp;cd=&amp;docid=Kj_MUSwVxnENCM&amp;tbnid=ZLIjl0xBF08dKM-&amp;ved=0CAgQjRwwAA&amp;url=http%3A%2F%2Fcqe.ist.utl.pt%2Fevents%2Fmmse%2Fsponsor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99191" y="5152186"/>
            <a:ext cx="1640297" cy="721506"/>
          </a:xfrm>
          <a:prstGeom prst="rect">
            <a:avLst/>
          </a:prstGeom>
          <a:ln w="12700">
            <a:miter lim="400000"/>
          </a:ln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540669" y="5991959"/>
            <a:ext cx="1432188" cy="721506"/>
          </a:xfrm>
          <a:prstGeom prst="rect">
            <a:avLst/>
          </a:prstGeom>
        </p:spPr>
      </p:pic>
      <p:pic>
        <p:nvPicPr>
          <p:cNvPr id="32" name="Picture 3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9046" y="237896"/>
            <a:ext cx="855435" cy="855435"/>
          </a:xfrm>
          <a:prstGeom prst="rect">
            <a:avLst/>
          </a:prstGeom>
        </p:spPr>
      </p:pic>
      <p:pic>
        <p:nvPicPr>
          <p:cNvPr id="33" name="Picture 10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775133" y="5250154"/>
            <a:ext cx="1676941" cy="494098"/>
          </a:xfrm>
          <a:prstGeom prst="rect">
            <a:avLst/>
          </a:prstGeom>
          <a:noFill/>
        </p:spPr>
      </p:pic>
      <p:sp>
        <p:nvSpPr>
          <p:cNvPr id="39" name="Rectangle 38"/>
          <p:cNvSpPr/>
          <p:nvPr/>
        </p:nvSpPr>
        <p:spPr>
          <a:xfrm>
            <a:off x="6521010" y="1076851"/>
            <a:ext cx="405993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noProof="1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Discharge Plasma Source (DPS)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D1D4A3A-3E2F-F1A0-7172-C46684D9EEC0}"/>
              </a:ext>
            </a:extLst>
          </p:cNvPr>
          <p:cNvGrpSpPr/>
          <p:nvPr/>
        </p:nvGrpSpPr>
        <p:grpSpPr>
          <a:xfrm>
            <a:off x="447595" y="1483170"/>
            <a:ext cx="4981478" cy="3322646"/>
            <a:chOff x="6197448" y="2589933"/>
            <a:chExt cx="5250832" cy="3502306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FD45405-03ED-FD9A-2EE7-E25F7AA1BE2F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7448" y="2589933"/>
              <a:ext cx="5250832" cy="3502306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26CB819-A209-9361-82BE-7A5DB9001A22}"/>
                </a:ext>
              </a:extLst>
            </p:cNvPr>
            <p:cNvSpPr txBox="1"/>
            <p:nvPr/>
          </p:nvSpPr>
          <p:spPr>
            <a:xfrm>
              <a:off x="10351412" y="5832702"/>
              <a:ext cx="1096868" cy="210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photo © Julien Ordan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29F6D2A6-32ED-5815-B800-DB5474B1EB43}"/>
              </a:ext>
            </a:extLst>
          </p:cNvPr>
          <p:cNvSpPr/>
          <p:nvPr/>
        </p:nvSpPr>
        <p:spPr>
          <a:xfrm>
            <a:off x="447595" y="1086996"/>
            <a:ext cx="3862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noProof="1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Helicon Plasma Source (HPS)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2C97672-3C34-B8CA-76F4-5D52B574A86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9" y="4905414"/>
            <a:ext cx="1669025" cy="938827"/>
          </a:xfrm>
          <a:prstGeom prst="rect">
            <a:avLst/>
          </a:prstGeom>
          <a:ln>
            <a:noFill/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C103C2E-D2CD-439A-5437-97893961C434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037" y="5015581"/>
            <a:ext cx="1379660" cy="718495"/>
          </a:xfrm>
          <a:prstGeom prst="rect">
            <a:avLst/>
          </a:prstGeom>
          <a:ln>
            <a:noFill/>
          </a:ln>
        </p:spPr>
      </p:pic>
      <p:pic>
        <p:nvPicPr>
          <p:cNvPr id="11" name="Grafik 4" descr="A close-up of a logo&#10;&#10;Description automatically generated">
            <a:extLst>
              <a:ext uri="{FF2B5EF4-FFF2-40B4-BE49-F238E27FC236}">
                <a16:creationId xmlns:a16="http://schemas.microsoft.com/office/drawing/2014/main" id="{0FEC5FB6-BEFE-F724-F399-9336062776CC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496" y="4855717"/>
            <a:ext cx="2028825" cy="10382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F4516AFD-DBB0-05B8-F9D5-3D357B76F898}"/>
              </a:ext>
            </a:extLst>
          </p:cNvPr>
          <p:cNvSpPr txBox="1"/>
          <p:nvPr/>
        </p:nvSpPr>
        <p:spPr>
          <a:xfrm>
            <a:off x="331201" y="5843650"/>
            <a:ext cx="535410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A. Sublet, M. Santos (CERN)</a:t>
            </a:r>
          </a:p>
          <a:p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O. Grulke, B. Buttenschön, T. Windisch (IPP-Greifswald),</a:t>
            </a:r>
          </a:p>
          <a:p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I. Furno, C. Stollberg, P. Guittienne, R. Karimov (EPFL-SPC),</a:t>
            </a:r>
          </a:p>
          <a:p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O. Schmitz, M. Zepp, M. Granetzny, B. Elward (Univ. of Wisconsin),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8B480E3-30F8-42E4-AB51-6C42421A3E0D}"/>
              </a:ext>
            </a:extLst>
          </p:cNvPr>
          <p:cNvGrpSpPr/>
          <p:nvPr/>
        </p:nvGrpSpPr>
        <p:grpSpPr>
          <a:xfrm>
            <a:off x="447595" y="1489505"/>
            <a:ext cx="4981478" cy="3322646"/>
            <a:chOff x="6197448" y="2589933"/>
            <a:chExt cx="5250832" cy="3502306"/>
          </a:xfrm>
        </p:grpSpPr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D5F59CA5-AA5A-F17C-D72A-7BDFB365E97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7448" y="2589933"/>
              <a:ext cx="5250832" cy="3502306"/>
            </a:xfrm>
            <a:prstGeom prst="rect">
              <a:avLst/>
            </a:prstGeom>
          </p:spPr>
        </p:pic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6D863B31-1923-1E35-8A32-A6C376CD2CDE}"/>
                </a:ext>
              </a:extLst>
            </p:cNvPr>
            <p:cNvSpPr txBox="1"/>
            <p:nvPr/>
          </p:nvSpPr>
          <p:spPr>
            <a:xfrm>
              <a:off x="10351412" y="5832702"/>
              <a:ext cx="1096868" cy="210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photo © Julien Ordan</a:t>
              </a: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3B289008-432A-F6A2-7B18-466B8EB0AFC3}"/>
              </a:ext>
            </a:extLst>
          </p:cNvPr>
          <p:cNvSpPr/>
          <p:nvPr/>
        </p:nvSpPr>
        <p:spPr>
          <a:xfrm>
            <a:off x="447595" y="1093331"/>
            <a:ext cx="38624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noProof="1">
                <a:solidFill>
                  <a:schemeClr val="accent1">
                    <a:lumMod val="50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Helicon Plasma Source (HPS)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9FC46073-C0C0-D8CA-6891-0D4EE32FA0A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9" y="4911749"/>
            <a:ext cx="1669025" cy="938827"/>
          </a:xfrm>
          <a:prstGeom prst="rect">
            <a:avLst/>
          </a:prstGeom>
          <a:ln>
            <a:noFill/>
          </a:ln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24605570-1059-700D-548E-EB18E2F5AB3F}"/>
              </a:ext>
            </a:extLst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037" y="5021916"/>
            <a:ext cx="1379660" cy="718495"/>
          </a:xfrm>
          <a:prstGeom prst="rect">
            <a:avLst/>
          </a:prstGeom>
          <a:ln>
            <a:noFill/>
          </a:ln>
        </p:spPr>
      </p:pic>
      <p:pic>
        <p:nvPicPr>
          <p:cNvPr id="19" name="Grafik 4" descr="A close-up of a logo&#10;&#10;Description automatically generated">
            <a:extLst>
              <a:ext uri="{FF2B5EF4-FFF2-40B4-BE49-F238E27FC236}">
                <a16:creationId xmlns:a16="http://schemas.microsoft.com/office/drawing/2014/main" id="{46B0CDCF-6435-3534-F332-5E8A98E1498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496" y="4862052"/>
            <a:ext cx="2028825" cy="1038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051637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HPS campaigns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1201" y="1112234"/>
            <a:ext cx="11351173" cy="46115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ct val="150000"/>
              </a:lnSpc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Regular 3-4 campaigns per </a:t>
            </a:r>
            <a:r>
              <a:rPr lang="en-GB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year with visiting institute,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technical and experimental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Since Feb. 2023 new Jr. fellow (Miguel V. Do Santos) at CERN  HPS operation, RF optimization and preparation of 2.5 m prototype setup.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endParaRPr lang="en-GB" dirty="0">
              <a:solidFill>
                <a:prstClr val="black"/>
              </a:solidFill>
              <a:latin typeface="Helvetica" panose="020B060402020202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u="sng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Next campaigns</a:t>
            </a:r>
            <a:r>
              <a:rPr lang="en-GB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Finalise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LIF installation and restart TS  calibration, particle balance, TS uniformity setup, November 2023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2</a:t>
            </a:r>
            <a:r>
              <a:rPr lang="en-GB" baseline="300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nd</a:t>
            </a:r>
            <a:r>
              <a:rPr lang="en-GB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LIF campaign to determine first axial profile in January 2024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Determine axial density profile with TS on HPS 1.0  begin 2024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  <a:defRPr/>
            </a:pPr>
            <a:r>
              <a:rPr lang="en-GB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Second trial with MW cut-off diagnostic  spring 2024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i="1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(TS with DPS in 169 laser room  June 2024)</a:t>
            </a:r>
          </a:p>
          <a:p>
            <a:pPr marL="342900" marR="0" lvl="0" indent="-34290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+mj-lt"/>
              <a:buAutoNum type="arabicPeriod"/>
              <a:tabLst/>
              <a:defRPr/>
            </a:pPr>
            <a:r>
              <a:rPr lang="en-GB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3</a:t>
            </a:r>
            <a:r>
              <a:rPr lang="en-GB" baseline="30000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rd</a:t>
            </a:r>
            <a:r>
              <a:rPr lang="en-GB" dirty="0">
                <a:solidFill>
                  <a:prstClr val="black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LIF campaign  fall 2024</a:t>
            </a:r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10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236976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HPS 1.0 issues/limitation of 1 m setup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331200" y="1165551"/>
            <a:ext cx="1172424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Courier New" panose="02070309020205020404" pitchFamily="49" charset="0"/>
              <a:buChar char="o"/>
            </a:pPr>
            <a:r>
              <a:rPr lang="en-GB" sz="1800" dirty="0">
                <a:solidFill>
                  <a:srgbClr val="21212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Non-uniform B-field, large coils/cooling efficiency </a:t>
            </a:r>
            <a:r>
              <a:rPr lang="en-GB" sz="1800" dirty="0">
                <a:solidFill>
                  <a:srgbClr val="21212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limited by available coils/design</a:t>
            </a:r>
            <a:endParaRPr lang="en-GB" sz="1800" dirty="0">
              <a:solidFill>
                <a:srgbClr val="212121"/>
              </a:solidFill>
              <a:effectLst/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RF-generators aging: update/repair/refurbishment required </a:t>
            </a: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 currently 2 out of 3 at </a:t>
            </a:r>
            <a:r>
              <a:rPr lang="en-GB" dirty="0" err="1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Hüttinger</a:t>
            </a: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 for repair</a:t>
            </a: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RF noise </a:t>
            </a: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GND scheme, cable routing, …</a:t>
            </a:r>
            <a:endParaRPr lang="en-GB" dirty="0">
              <a:solidFill>
                <a:srgbClr val="212121"/>
              </a:solidFill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Manual matching </a:t>
            </a: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ok for 3 antennas, more challenging beyond…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Antenna arcing </a:t>
            </a: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mitigated in June 2023 campaign (mostly) by installing ceramic breakers at both ends (like at IPP)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ü"/>
            </a:pPr>
            <a:endParaRPr lang="en-GB" dirty="0">
              <a:solidFill>
                <a:srgbClr val="212121"/>
              </a:solidFill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Need for a more stable/uniform setup and longer to continue R&amp;D and assess scalability: </a:t>
            </a:r>
          </a:p>
          <a:p>
            <a:pPr marL="742950" lvl="1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b="1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2 steps, implementation in between campaigns</a:t>
            </a:r>
          </a:p>
          <a:p>
            <a:pPr marL="1257300" lvl="2" indent="-342900">
              <a:lnSpc>
                <a:spcPct val="150000"/>
              </a:lnSpc>
              <a:buFont typeface="+mj-lt"/>
              <a:buAutoNum type="arabicPeriod"/>
            </a:pPr>
            <a:r>
              <a:rPr lang="en-GB" b="1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HPS 1.0b upgrade</a:t>
            </a:r>
          </a:p>
          <a:p>
            <a:pPr marL="1257300" lvl="2" indent="-342900">
              <a:lnSpc>
                <a:spcPct val="150000"/>
              </a:lnSpc>
              <a:buFont typeface="+mj-lt"/>
              <a:buAutoNum type="arabicPeriod"/>
            </a:pPr>
            <a:r>
              <a:rPr lang="en-GB" b="1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HPS 2.5, scalable module of 2.5 m</a:t>
            </a:r>
            <a:endParaRPr lang="en-GB" dirty="0">
              <a:solidFill>
                <a:srgbClr val="212121"/>
              </a:solidFill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endParaRPr lang="en-GB" sz="1800" dirty="0">
              <a:solidFill>
                <a:srgbClr val="212121"/>
              </a:solidFill>
              <a:effectLst/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endParaRPr lang="en-GB" sz="1800" dirty="0">
              <a:effectLst/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11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2856432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0" y="235248"/>
            <a:ext cx="11570630" cy="59100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HPS 1.0b </a:t>
            </a:r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fix issues and improve HW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1200" y="1379403"/>
            <a:ext cx="11724249" cy="4196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u="sng" dirty="0">
                <a:solidFill>
                  <a:srgbClr val="21212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Goal</a:t>
            </a:r>
            <a:r>
              <a:rPr lang="en-GB" dirty="0">
                <a:solidFill>
                  <a:srgbClr val="21212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 = </a:t>
            </a:r>
            <a:r>
              <a:rPr lang="en-GB" b="1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short term </a:t>
            </a: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upgrade of </a:t>
            </a:r>
            <a:r>
              <a:rPr lang="en-GB" dirty="0">
                <a:solidFill>
                  <a:srgbClr val="21212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existing system to </a:t>
            </a:r>
            <a:r>
              <a:rPr lang="en-GB" b="1" dirty="0">
                <a:solidFill>
                  <a:srgbClr val="21212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assess axial uniformity before end 2024</a:t>
            </a:r>
          </a:p>
          <a:p>
            <a:pPr>
              <a:lnSpc>
                <a:spcPct val="150000"/>
              </a:lnSpc>
            </a:pPr>
            <a:endParaRPr lang="en-GB" dirty="0">
              <a:solidFill>
                <a:srgbClr val="212121"/>
              </a:solidFill>
              <a:effectLst/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12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Get uniform B-field, add/upgrade coils to get to &lt; 1% uniformity over 1 m </a:t>
            </a:r>
            <a:r>
              <a:rPr lang="en-GB" dirty="0">
                <a:solidFill>
                  <a:srgbClr val="21212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Until spring 2024</a:t>
            </a:r>
            <a:endParaRPr lang="en-GB" dirty="0">
              <a:solidFill>
                <a:srgbClr val="212121"/>
              </a:solidFill>
              <a:effectLst/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RF-generators </a:t>
            </a: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get 3 generators upgraded, possibly purchase a 4</a:t>
            </a:r>
            <a:r>
              <a:rPr lang="en-GB" baseline="30000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th</a:t>
            </a: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 one to operate 4 antenna/m </a:t>
            </a: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pending</a:t>
            </a:r>
            <a:endParaRPr lang="en-GB" dirty="0">
              <a:solidFill>
                <a:srgbClr val="212121"/>
              </a:solidFill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RF noise mitigation for diagnostics </a:t>
            </a: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install Faraday screen around the tube, pending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Ground scheme </a:t>
            </a: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</a:t>
            </a: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short ground path to building GND (~ 6 m instead of 30 m) to be installed by end October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Matching </a:t>
            </a: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use available match boxes with position indicators + “live” Smith chart (Miguel)  almost ready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Test of a pulsed only RF power amplifier module  spring 2024</a:t>
            </a:r>
            <a:endParaRPr lang="en-GB" dirty="0">
              <a:solidFill>
                <a:srgbClr val="212121"/>
              </a:solidFill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GB" dirty="0">
              <a:solidFill>
                <a:srgbClr val="212121"/>
              </a:solidFill>
              <a:effectLst/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GB" dirty="0">
              <a:effectLst/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12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22616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HPS 2.5 next device at CERN,</a:t>
            </a:r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2.5 m long cell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1200" y="810840"/>
            <a:ext cx="7521819" cy="3371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Goal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: Design and build a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scalable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module as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tunnel-compatible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prototype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Trade off scale 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to address physics and technical challenges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  <a:defRPr/>
            </a:pPr>
            <a:r>
              <a:rPr lang="en-GB" dirty="0">
                <a:solidFill>
                  <a:prstClr val="black"/>
                </a:solidFill>
              </a:rPr>
              <a:t>Implement learnings from HPS 1.0b, RAID and MAP devices (</a:t>
            </a:r>
            <a:r>
              <a:rPr lang="en-GB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Oliver’s talk</a:t>
            </a:r>
            <a:r>
              <a:rPr lang="en-GB" sz="1800" dirty="0"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)</a:t>
            </a:r>
            <a:endParaRPr lang="en-GB" dirty="0"/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  <a:sym typeface="Wingdings" panose="05000000000000000000" pitchFamily="2" charset="2"/>
              </a:rPr>
              <a:t>Optimize according to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modelling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and plasma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diagnostics</a:t>
            </a: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outcomes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  <a:sym typeface="Wingdings" panose="05000000000000000000" pitchFamily="2" charset="2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lang="en-GB" b="1" dirty="0">
                <a:solidFill>
                  <a:prstClr val="black"/>
                </a:solidFill>
                <a:latin typeface="Calibri"/>
              </a:rPr>
              <a:t>Use new pulsed-RF (matchless?) generators and DC coils setup</a:t>
            </a: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en-GB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Guaranty stable and reproducible </a:t>
            </a:r>
            <a:r>
              <a:rPr kumimoji="0" lang="en-GB" sz="1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control and operation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lang="en-GB" dirty="0">
                <a:solidFill>
                  <a:prstClr val="black"/>
                </a:solidFill>
                <a:latin typeface="Calibri"/>
              </a:rPr>
              <a:t>Installation in large 169/R-026 room (+ extend laser room)</a:t>
            </a:r>
          </a:p>
          <a:p>
            <a:pPr marR="0" lvl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1800" u="sng" dirty="0">
                <a:solidFill>
                  <a:prstClr val="black"/>
                </a:solidFill>
                <a:latin typeface="Calibri"/>
              </a:rPr>
              <a:t>&gt; 2025</a:t>
            </a:r>
            <a:r>
              <a:rPr lang="en-GB" sz="1800" dirty="0">
                <a:solidFill>
                  <a:prstClr val="black"/>
                </a:solidFill>
                <a:latin typeface="Calibri"/>
              </a:rPr>
              <a:t>: scale-up to 10 m </a:t>
            </a:r>
            <a:r>
              <a:rPr lang="en-GB" sz="1800" dirty="0">
                <a:solidFill>
                  <a:prstClr val="black"/>
                </a:solidFill>
                <a:latin typeface="Calibri"/>
                <a:sym typeface="Wingdings" panose="05000000000000000000" pitchFamily="2" charset="2"/>
              </a:rPr>
              <a:t></a:t>
            </a:r>
            <a:r>
              <a:rPr lang="en-GB" sz="1800" dirty="0">
                <a:solidFill>
                  <a:prstClr val="black"/>
                </a:solidFill>
                <a:latin typeface="Calibri"/>
              </a:rPr>
              <a:t> build 3 additional modules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13</a:t>
            </a:fld>
            <a:endParaRPr lang="en-GB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A4BEF89-43A1-68FC-7D52-0AA6E15895A0}"/>
              </a:ext>
            </a:extLst>
          </p:cNvPr>
          <p:cNvGrpSpPr/>
          <p:nvPr/>
        </p:nvGrpSpPr>
        <p:grpSpPr>
          <a:xfrm>
            <a:off x="8137330" y="1994925"/>
            <a:ext cx="3352076" cy="1056388"/>
            <a:chOff x="1268797" y="3030244"/>
            <a:chExt cx="3097219" cy="976071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6EE32653-1E46-C9FB-2172-B2DCF2CF1B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7179" b="19488"/>
            <a:stretch/>
          </p:blipFill>
          <p:spPr>
            <a:xfrm>
              <a:off x="1268798" y="3030244"/>
              <a:ext cx="3097218" cy="523343"/>
            </a:xfrm>
            <a:prstGeom prst="rect">
              <a:avLst/>
            </a:prstGeom>
          </p:spPr>
        </p:pic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10E0ED29-CF13-2B13-BEA3-E0EF9CBD4F07}"/>
                </a:ext>
              </a:extLst>
            </p:cNvPr>
            <p:cNvCxnSpPr/>
            <p:nvPr/>
          </p:nvCxnSpPr>
          <p:spPr>
            <a:xfrm>
              <a:off x="1268797" y="3927559"/>
              <a:ext cx="3097219" cy="0"/>
            </a:xfrm>
            <a:prstGeom prst="straightConnector1">
              <a:avLst/>
            </a:prstGeom>
            <a:ln w="28575"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17B37650-8122-2BCF-5B8B-79C75D66B155}"/>
                </a:ext>
              </a:extLst>
            </p:cNvPr>
            <p:cNvSpPr txBox="1"/>
            <p:nvPr/>
          </p:nvSpPr>
          <p:spPr>
            <a:xfrm>
              <a:off x="1861855" y="3577810"/>
              <a:ext cx="2241467" cy="4285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800" b="1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/>
                  <a:ea typeface="+mn-ea"/>
                  <a:cs typeface="+mn-cs"/>
                </a:rPr>
                <a:t>2.5 m unit module</a:t>
              </a:r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4A83C077-798F-A5CD-D652-EE001086C851}"/>
              </a:ext>
            </a:extLst>
          </p:cNvPr>
          <p:cNvSpPr txBox="1"/>
          <p:nvPr/>
        </p:nvSpPr>
        <p:spPr>
          <a:xfrm>
            <a:off x="331200" y="4561619"/>
            <a:ext cx="5017768" cy="2125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u="sng" dirty="0">
                <a:solidFill>
                  <a:srgbClr val="212121"/>
                </a:solidFill>
                <a:latin typeface="Colibri"/>
                <a:ea typeface="Calibri" panose="020F0502020204030204" pitchFamily="34" charset="0"/>
              </a:rPr>
              <a:t>Timeline (2.5 m unit module)</a:t>
            </a:r>
            <a:r>
              <a:rPr lang="en-GB" dirty="0">
                <a:solidFill>
                  <a:srgbClr val="212121"/>
                </a:solidFill>
                <a:effectLst/>
                <a:latin typeface="Colibri"/>
                <a:ea typeface="Calibri" panose="020F0502020204030204" pitchFamily="34" charset="0"/>
              </a:rPr>
              <a:t>: 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rgbClr val="212121"/>
                </a:solidFill>
                <a:effectLst/>
                <a:latin typeface="Colibri"/>
                <a:ea typeface="Calibri" panose="020F0502020204030204" pitchFamily="34" charset="0"/>
              </a:rPr>
              <a:t>Specifications </a:t>
            </a:r>
            <a:r>
              <a:rPr lang="en-GB" dirty="0">
                <a:solidFill>
                  <a:srgbClr val="212121"/>
                </a:solidFill>
                <a:effectLst/>
                <a:latin typeface="Colibri"/>
                <a:ea typeface="Calibri" panose="020F0502020204030204" pitchFamily="34" charset="0"/>
                <a:sym typeface="Wingdings" panose="05000000000000000000" pitchFamily="2" charset="2"/>
              </a:rPr>
              <a:t> fixed by </a:t>
            </a:r>
            <a:r>
              <a:rPr lang="en-GB" dirty="0">
                <a:solidFill>
                  <a:srgbClr val="212121"/>
                </a:solidFill>
                <a:latin typeface="Colibri"/>
                <a:ea typeface="Calibri" panose="020F0502020204030204" pitchFamily="34" charset="0"/>
                <a:sym typeface="Wingdings" panose="05000000000000000000" pitchFamily="2" charset="2"/>
              </a:rPr>
              <a:t>begin</a:t>
            </a:r>
            <a:r>
              <a:rPr lang="en-GB" dirty="0">
                <a:solidFill>
                  <a:srgbClr val="212121"/>
                </a:solidFill>
                <a:effectLst/>
                <a:latin typeface="Colibri"/>
                <a:ea typeface="Calibri" panose="020F0502020204030204" pitchFamily="34" charset="0"/>
                <a:sym typeface="Wingdings" panose="05000000000000000000" pitchFamily="2" charset="2"/>
              </a:rPr>
              <a:t> 2024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rgbClr val="212121"/>
                </a:solidFill>
                <a:latin typeface="Colibri"/>
                <a:ea typeface="Calibri" panose="020F0502020204030204" pitchFamily="34" charset="0"/>
                <a:sym typeface="Wingdings" panose="05000000000000000000" pitchFamily="2" charset="2"/>
              </a:rPr>
              <a:t>Procurement  spring/summer 2024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rgbClr val="212121"/>
                </a:solidFill>
                <a:effectLst/>
                <a:latin typeface="Colibri"/>
                <a:ea typeface="Calibri" panose="020F0502020204030204" pitchFamily="34" charset="0"/>
                <a:sym typeface="Wingdings" panose="05000000000000000000" pitchFamily="2" charset="2"/>
              </a:rPr>
              <a:t>Delivery  </a:t>
            </a:r>
            <a:r>
              <a:rPr lang="en-GB" dirty="0">
                <a:solidFill>
                  <a:srgbClr val="212121"/>
                </a:solidFill>
                <a:latin typeface="Colibri"/>
                <a:ea typeface="Calibri" panose="020F0502020204030204" pitchFamily="34" charset="0"/>
                <a:sym typeface="Wingdings" panose="05000000000000000000" pitchFamily="2" charset="2"/>
              </a:rPr>
              <a:t>end </a:t>
            </a:r>
            <a:r>
              <a:rPr lang="en-GB" dirty="0">
                <a:solidFill>
                  <a:srgbClr val="212121"/>
                </a:solidFill>
                <a:effectLst/>
                <a:latin typeface="Colibri"/>
                <a:ea typeface="Calibri" panose="020F0502020204030204" pitchFamily="34" charset="0"/>
                <a:sym typeface="Wingdings" panose="05000000000000000000" pitchFamily="2" charset="2"/>
              </a:rPr>
              <a:t>2024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rgbClr val="212121"/>
                </a:solidFill>
                <a:latin typeface="Colibri"/>
                <a:ea typeface="Calibri" panose="020F0502020204030204" pitchFamily="34" charset="0"/>
                <a:sym typeface="Wingdings" panose="05000000000000000000" pitchFamily="2" charset="2"/>
              </a:rPr>
              <a:t>Installation and start of operation  begin 2025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05F0D8D2-1B6D-3F8E-9FBB-210070066A5F}"/>
              </a:ext>
            </a:extLst>
          </p:cNvPr>
          <p:cNvGrpSpPr/>
          <p:nvPr/>
        </p:nvGrpSpPr>
        <p:grpSpPr>
          <a:xfrm>
            <a:off x="7472219" y="4353054"/>
            <a:ext cx="3772206" cy="2204533"/>
            <a:chOff x="7207987" y="3331776"/>
            <a:chExt cx="5052602" cy="2952816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C7C431BF-07FE-82D0-B367-AEC5DFE52A8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13417" b="8336"/>
            <a:stretch/>
          </p:blipFill>
          <p:spPr>
            <a:xfrm>
              <a:off x="7207987" y="3331776"/>
              <a:ext cx="4984013" cy="2941463"/>
            </a:xfrm>
            <a:prstGeom prst="rect">
              <a:avLst/>
            </a:prstGeom>
          </p:spPr>
        </p:pic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A9FB84A4-24B1-38B1-1A74-032EB9BC68E5}"/>
                </a:ext>
              </a:extLst>
            </p:cNvPr>
            <p:cNvSpPr txBox="1"/>
            <p:nvPr/>
          </p:nvSpPr>
          <p:spPr>
            <a:xfrm>
              <a:off x="10012689" y="6016632"/>
              <a:ext cx="2247900" cy="26796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700" dirty="0">
                  <a:latin typeface="Helvetica" panose="020B0604020202020204" pitchFamily="34" charset="0"/>
                  <a:cs typeface="Helvetica" panose="020B0604020202020204" pitchFamily="34" charset="0"/>
                </a:rPr>
                <a:t>courtesy O. Grulke IPP-Greifswald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3299704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0A96F-A50E-4EA2-9CA6-32855A34E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351EE0-6949-4F2E-8F68-46F7424C488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Title 3">
            <a:extLst>
              <a:ext uri="{FF2B5EF4-FFF2-40B4-BE49-F238E27FC236}">
                <a16:creationId xmlns:a16="http://schemas.microsoft.com/office/drawing/2014/main" id="{078A5419-91F2-5D45-A7FD-DD72A56E5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</p:spPr>
        <p:txBody>
          <a:bodyPr>
            <a:normAutofit/>
          </a:bodyPr>
          <a:lstStyle/>
          <a:p>
            <a:r>
              <a:rPr lang="en-CH" dirty="0"/>
              <a:t>AWAKE Run 2 Global Schedule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5C1F785-6F89-7947-9ED4-04DEDC011EA4}"/>
              </a:ext>
            </a:extLst>
          </p:cNvPr>
          <p:cNvSpPr txBox="1"/>
          <p:nvPr/>
        </p:nvSpPr>
        <p:spPr>
          <a:xfrm>
            <a:off x="3350064" y="910879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 2a</a:t>
            </a:r>
          </a:p>
        </p:txBody>
      </p:sp>
      <p:sp>
        <p:nvSpPr>
          <p:cNvPr id="38" name="Left Brace 37">
            <a:extLst>
              <a:ext uri="{FF2B5EF4-FFF2-40B4-BE49-F238E27FC236}">
                <a16:creationId xmlns:a16="http://schemas.microsoft.com/office/drawing/2014/main" id="{9EE5C260-8143-164E-B182-5F73E7AFCF5C}"/>
              </a:ext>
            </a:extLst>
          </p:cNvPr>
          <p:cNvSpPr/>
          <p:nvPr/>
        </p:nvSpPr>
        <p:spPr>
          <a:xfrm rot="16200000" flipH="1">
            <a:off x="10451729" y="1030422"/>
            <a:ext cx="369333" cy="821060"/>
          </a:xfrm>
          <a:prstGeom prst="leftBrace">
            <a:avLst/>
          </a:prstGeom>
          <a:ln w="127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Left Brace 38">
            <a:extLst>
              <a:ext uri="{FF2B5EF4-FFF2-40B4-BE49-F238E27FC236}">
                <a16:creationId xmlns:a16="http://schemas.microsoft.com/office/drawing/2014/main" id="{B3C7D5B0-9F75-7C4F-B800-59D38AB81950}"/>
              </a:ext>
            </a:extLst>
          </p:cNvPr>
          <p:cNvSpPr/>
          <p:nvPr/>
        </p:nvSpPr>
        <p:spPr>
          <a:xfrm rot="16200000" flipH="1">
            <a:off x="3667848" y="462083"/>
            <a:ext cx="380991" cy="2017249"/>
          </a:xfrm>
          <a:prstGeom prst="leftBrace">
            <a:avLst/>
          </a:prstGeom>
          <a:ln w="127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DA2293-0EFD-7E46-A509-55D12AE4F9C3}"/>
              </a:ext>
            </a:extLst>
          </p:cNvPr>
          <p:cNvSpPr txBox="1"/>
          <p:nvPr/>
        </p:nvSpPr>
        <p:spPr>
          <a:xfrm>
            <a:off x="10182482" y="921295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 2c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A6AD72B-7CF0-6E48-99BA-C009A1F4343B}"/>
              </a:ext>
            </a:extLst>
          </p:cNvPr>
          <p:cNvSpPr txBox="1"/>
          <p:nvPr/>
        </p:nvSpPr>
        <p:spPr>
          <a:xfrm>
            <a:off x="6831695" y="927810"/>
            <a:ext cx="1384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CNGS Dismantling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DE8126-99BB-2EA0-3C67-0DC13CBD7515}"/>
              </a:ext>
            </a:extLst>
          </p:cNvPr>
          <p:cNvSpPr txBox="1"/>
          <p:nvPr/>
        </p:nvSpPr>
        <p:spPr>
          <a:xfrm>
            <a:off x="97136" y="6520549"/>
            <a:ext cx="5330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From Edda, 29.08.2023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235F5AA-1360-56F5-368D-69E7568A2ABE}"/>
              </a:ext>
            </a:extLst>
          </p:cNvPr>
          <p:cNvSpPr/>
          <p:nvPr/>
        </p:nvSpPr>
        <p:spPr>
          <a:xfrm>
            <a:off x="5427877" y="2111704"/>
            <a:ext cx="184023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000" b="1" dirty="0"/>
              <a:t>10 m DPS test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5ACBD5-1634-2E15-7681-94389B5E3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40" y="1625618"/>
            <a:ext cx="11482975" cy="339457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A38B1CC-2763-33A5-1D4B-68405D42DF91}"/>
              </a:ext>
            </a:extLst>
          </p:cNvPr>
          <p:cNvGrpSpPr/>
          <p:nvPr/>
        </p:nvGrpSpPr>
        <p:grpSpPr>
          <a:xfrm>
            <a:off x="298240" y="5082996"/>
            <a:ext cx="11007221" cy="1140600"/>
            <a:chOff x="541589" y="4574205"/>
            <a:chExt cx="11007221" cy="11406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D1CF3BA-B978-751F-97BA-616BF7208927}"/>
                </a:ext>
              </a:extLst>
            </p:cNvPr>
            <p:cNvSpPr/>
            <p:nvPr/>
          </p:nvSpPr>
          <p:spPr>
            <a:xfrm>
              <a:off x="541589" y="4604655"/>
              <a:ext cx="1864361" cy="24727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>
                  <a:solidFill>
                    <a:schemeClr val="tx1"/>
                  </a:solidFill>
                </a:rPr>
                <a:t>S</a:t>
              </a:r>
              <a:r>
                <a:rPr lang="en-CH" sz="1100" dirty="0">
                  <a:solidFill>
                    <a:schemeClr val="tx1"/>
                  </a:solidFill>
                </a:rPr>
                <a:t>calable plasma source R&amp;D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2806D46-1A9C-244C-FC52-FC44FBD6D59E}"/>
                </a:ext>
              </a:extLst>
            </p:cNvPr>
            <p:cNvSpPr/>
            <p:nvPr/>
          </p:nvSpPr>
          <p:spPr>
            <a:xfrm>
              <a:off x="3093068" y="4574205"/>
              <a:ext cx="3734452" cy="24727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100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1473041-73F0-51A5-DC3A-E64F088C92CC}"/>
                </a:ext>
              </a:extLst>
            </p:cNvPr>
            <p:cNvSpPr/>
            <p:nvPr/>
          </p:nvSpPr>
          <p:spPr>
            <a:xfrm>
              <a:off x="541590" y="4913747"/>
              <a:ext cx="2439718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2d1) scalable plasma design, installation</a:t>
              </a:r>
              <a:endParaRPr lang="en-CH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3B24B62-1969-9B06-6803-8408CB3D740A}"/>
                </a:ext>
              </a:extLst>
            </p:cNvPr>
            <p:cNvSpPr/>
            <p:nvPr/>
          </p:nvSpPr>
          <p:spPr>
            <a:xfrm>
              <a:off x="541590" y="5221921"/>
              <a:ext cx="2439718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</a:rPr>
                <a:t>2d2) scalable plasma commissioning and operation</a:t>
              </a:r>
              <a:endParaRPr lang="en-CH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AD95B14-4FD4-4080-EC82-26B6348285C2}"/>
                </a:ext>
              </a:extLst>
            </p:cNvPr>
            <p:cNvSpPr/>
            <p:nvPr/>
          </p:nvSpPr>
          <p:spPr>
            <a:xfrm>
              <a:off x="6888017" y="4911504"/>
              <a:ext cx="3454863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1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0FDBE06-DFB8-8F07-D1E3-4F4AAF4AB6E4}"/>
                </a:ext>
              </a:extLst>
            </p:cNvPr>
            <p:cNvSpPr/>
            <p:nvPr/>
          </p:nvSpPr>
          <p:spPr>
            <a:xfrm>
              <a:off x="10342880" y="5217154"/>
              <a:ext cx="1205930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100" dirty="0">
                <a:solidFill>
                  <a:schemeClr val="tx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C51FACF-1065-47CB-DD1C-1A2865D0B4CC}"/>
                </a:ext>
              </a:extLst>
            </p:cNvPr>
            <p:cNvSpPr txBox="1"/>
            <p:nvPr/>
          </p:nvSpPr>
          <p:spPr>
            <a:xfrm>
              <a:off x="5608547" y="5283918"/>
              <a:ext cx="1599740" cy="43088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D</a:t>
              </a:r>
              <a:r>
                <a:rPr lang="en-CH" sz="1100" dirty="0"/>
                <a:t>ecision scalable plasma source in Run 2c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1D0D0A41-7A82-EDAF-3CA3-809D51F79115}"/>
                </a:ext>
              </a:extLst>
            </p:cNvPr>
            <p:cNvCxnSpPr>
              <a:cxnSpLocks/>
              <a:stCxn id="43" idx="0"/>
            </p:cNvCxnSpPr>
            <p:nvPr/>
          </p:nvCxnSpPr>
          <p:spPr>
            <a:xfrm flipV="1">
              <a:off x="6408417" y="4690408"/>
              <a:ext cx="551183" cy="593510"/>
            </a:xfrm>
            <a:prstGeom prst="straightConnector1">
              <a:avLst/>
            </a:prstGeom>
            <a:ln>
              <a:solidFill>
                <a:srgbClr val="FF0000"/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FC69EF1E-8CC9-8E81-4A77-51E99E070D4B}"/>
              </a:ext>
            </a:extLst>
          </p:cNvPr>
          <p:cNvSpPr txBox="1"/>
          <p:nvPr/>
        </p:nvSpPr>
        <p:spPr>
          <a:xfrm>
            <a:off x="5431713" y="915280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 2b</a:t>
            </a:r>
          </a:p>
        </p:txBody>
      </p:sp>
      <p:sp>
        <p:nvSpPr>
          <p:cNvPr id="46" name="Left Brace 45">
            <a:extLst>
              <a:ext uri="{FF2B5EF4-FFF2-40B4-BE49-F238E27FC236}">
                <a16:creationId xmlns:a16="http://schemas.microsoft.com/office/drawing/2014/main" id="{A0051A99-6A95-ECE1-1B15-00868C79D9DE}"/>
              </a:ext>
            </a:extLst>
          </p:cNvPr>
          <p:cNvSpPr/>
          <p:nvPr/>
        </p:nvSpPr>
        <p:spPr>
          <a:xfrm rot="16200000" flipH="1">
            <a:off x="5745852" y="655829"/>
            <a:ext cx="380991" cy="1559808"/>
          </a:xfrm>
          <a:prstGeom prst="leftBrace">
            <a:avLst/>
          </a:prstGeom>
          <a:ln w="127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33C4A16-2606-BE93-281D-97DB3BBF53F1}"/>
              </a:ext>
            </a:extLst>
          </p:cNvPr>
          <p:cNvSpPr/>
          <p:nvPr/>
        </p:nvSpPr>
        <p:spPr>
          <a:xfrm>
            <a:off x="5031412" y="2339833"/>
            <a:ext cx="184023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000" b="1" dirty="0"/>
              <a:t>10 m DPS test</a:t>
            </a:r>
          </a:p>
        </p:txBody>
      </p:sp>
    </p:spTree>
    <p:extLst>
      <p:ext uri="{BB962C8B-B14F-4D97-AF65-F5344CB8AC3E}">
        <p14:creationId xmlns:p14="http://schemas.microsoft.com/office/powerpoint/2010/main" val="20522520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0A96F-A50E-4EA2-9CA6-32855A34E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351EE0-6949-4F2E-8F68-46F7424C488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5C1F785-6F89-7947-9ED4-04DEDC011EA4}"/>
              </a:ext>
            </a:extLst>
          </p:cNvPr>
          <p:cNvSpPr txBox="1"/>
          <p:nvPr/>
        </p:nvSpPr>
        <p:spPr>
          <a:xfrm>
            <a:off x="3350064" y="910879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 2a</a:t>
            </a:r>
          </a:p>
        </p:txBody>
      </p:sp>
      <p:sp>
        <p:nvSpPr>
          <p:cNvPr id="38" name="Left Brace 37">
            <a:extLst>
              <a:ext uri="{FF2B5EF4-FFF2-40B4-BE49-F238E27FC236}">
                <a16:creationId xmlns:a16="http://schemas.microsoft.com/office/drawing/2014/main" id="{9EE5C260-8143-164E-B182-5F73E7AFCF5C}"/>
              </a:ext>
            </a:extLst>
          </p:cNvPr>
          <p:cNvSpPr/>
          <p:nvPr/>
        </p:nvSpPr>
        <p:spPr>
          <a:xfrm rot="16200000" flipH="1">
            <a:off x="10451729" y="1030422"/>
            <a:ext cx="369333" cy="821060"/>
          </a:xfrm>
          <a:prstGeom prst="leftBrace">
            <a:avLst/>
          </a:prstGeom>
          <a:ln w="127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Left Brace 38">
            <a:extLst>
              <a:ext uri="{FF2B5EF4-FFF2-40B4-BE49-F238E27FC236}">
                <a16:creationId xmlns:a16="http://schemas.microsoft.com/office/drawing/2014/main" id="{B3C7D5B0-9F75-7C4F-B800-59D38AB81950}"/>
              </a:ext>
            </a:extLst>
          </p:cNvPr>
          <p:cNvSpPr/>
          <p:nvPr/>
        </p:nvSpPr>
        <p:spPr>
          <a:xfrm rot="16200000" flipH="1">
            <a:off x="3667848" y="462083"/>
            <a:ext cx="380991" cy="2017249"/>
          </a:xfrm>
          <a:prstGeom prst="leftBrace">
            <a:avLst/>
          </a:prstGeom>
          <a:ln w="127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DA2293-0EFD-7E46-A509-55D12AE4F9C3}"/>
              </a:ext>
            </a:extLst>
          </p:cNvPr>
          <p:cNvSpPr txBox="1"/>
          <p:nvPr/>
        </p:nvSpPr>
        <p:spPr>
          <a:xfrm>
            <a:off x="10182482" y="921295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 2c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A6AD72B-7CF0-6E48-99BA-C009A1F4343B}"/>
              </a:ext>
            </a:extLst>
          </p:cNvPr>
          <p:cNvSpPr txBox="1"/>
          <p:nvPr/>
        </p:nvSpPr>
        <p:spPr>
          <a:xfrm>
            <a:off x="6831695" y="927810"/>
            <a:ext cx="1384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CNGS Dismantling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DE8126-99BB-2EA0-3C67-0DC13CBD7515}"/>
              </a:ext>
            </a:extLst>
          </p:cNvPr>
          <p:cNvSpPr txBox="1"/>
          <p:nvPr/>
        </p:nvSpPr>
        <p:spPr>
          <a:xfrm>
            <a:off x="97136" y="6520549"/>
            <a:ext cx="5330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From Edda, 29.08.2023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5ACBD5-1634-2E15-7681-94389B5E3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40" y="1625618"/>
            <a:ext cx="11482975" cy="339457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A38B1CC-2763-33A5-1D4B-68405D42DF91}"/>
              </a:ext>
            </a:extLst>
          </p:cNvPr>
          <p:cNvGrpSpPr/>
          <p:nvPr/>
        </p:nvGrpSpPr>
        <p:grpSpPr>
          <a:xfrm>
            <a:off x="298240" y="5083294"/>
            <a:ext cx="11007221" cy="1140600"/>
            <a:chOff x="541589" y="4574205"/>
            <a:chExt cx="11007221" cy="11406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D1CF3BA-B978-751F-97BA-616BF7208927}"/>
                </a:ext>
              </a:extLst>
            </p:cNvPr>
            <p:cNvSpPr/>
            <p:nvPr/>
          </p:nvSpPr>
          <p:spPr>
            <a:xfrm>
              <a:off x="541589" y="4604655"/>
              <a:ext cx="1864361" cy="24727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>
                  <a:solidFill>
                    <a:schemeClr val="tx1"/>
                  </a:solidFill>
                </a:rPr>
                <a:t>S</a:t>
              </a:r>
              <a:r>
                <a:rPr lang="en-CH" sz="1100" dirty="0">
                  <a:solidFill>
                    <a:schemeClr val="tx1"/>
                  </a:solidFill>
                </a:rPr>
                <a:t>calable plasma source R&amp;D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2806D46-1A9C-244C-FC52-FC44FBD6D59E}"/>
                </a:ext>
              </a:extLst>
            </p:cNvPr>
            <p:cNvSpPr/>
            <p:nvPr/>
          </p:nvSpPr>
          <p:spPr>
            <a:xfrm>
              <a:off x="3093068" y="4574205"/>
              <a:ext cx="3734452" cy="24727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100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1473041-73F0-51A5-DC3A-E64F088C92CC}"/>
                </a:ext>
              </a:extLst>
            </p:cNvPr>
            <p:cNvSpPr/>
            <p:nvPr/>
          </p:nvSpPr>
          <p:spPr>
            <a:xfrm>
              <a:off x="541590" y="4913747"/>
              <a:ext cx="2439718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2d1) scalable plasma design, installation</a:t>
              </a:r>
              <a:endParaRPr lang="en-CH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3B24B62-1969-9B06-6803-8408CB3D740A}"/>
                </a:ext>
              </a:extLst>
            </p:cNvPr>
            <p:cNvSpPr/>
            <p:nvPr/>
          </p:nvSpPr>
          <p:spPr>
            <a:xfrm>
              <a:off x="541590" y="5221921"/>
              <a:ext cx="2439718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</a:rPr>
                <a:t>2d2) scalable plasma commissioning and operation</a:t>
              </a:r>
              <a:endParaRPr lang="en-CH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AD95B14-4FD4-4080-EC82-26B6348285C2}"/>
                </a:ext>
              </a:extLst>
            </p:cNvPr>
            <p:cNvSpPr/>
            <p:nvPr/>
          </p:nvSpPr>
          <p:spPr>
            <a:xfrm>
              <a:off x="6888017" y="4911504"/>
              <a:ext cx="3454863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1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0FDBE06-DFB8-8F07-D1E3-4F4AAF4AB6E4}"/>
                </a:ext>
              </a:extLst>
            </p:cNvPr>
            <p:cNvSpPr/>
            <p:nvPr/>
          </p:nvSpPr>
          <p:spPr>
            <a:xfrm>
              <a:off x="10342880" y="5217154"/>
              <a:ext cx="1205930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100" dirty="0">
                <a:solidFill>
                  <a:schemeClr val="tx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C51FACF-1065-47CB-DD1C-1A2865D0B4CC}"/>
                </a:ext>
              </a:extLst>
            </p:cNvPr>
            <p:cNvSpPr txBox="1"/>
            <p:nvPr/>
          </p:nvSpPr>
          <p:spPr>
            <a:xfrm>
              <a:off x="5608547" y="5283918"/>
              <a:ext cx="1599740" cy="43088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D</a:t>
              </a:r>
              <a:r>
                <a:rPr lang="en-CH" sz="1100" dirty="0"/>
                <a:t>ecision scalable plasma source in Run 2c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1D0D0A41-7A82-EDAF-3CA3-809D51F79115}"/>
                </a:ext>
              </a:extLst>
            </p:cNvPr>
            <p:cNvCxnSpPr>
              <a:cxnSpLocks/>
              <a:stCxn id="43" idx="0"/>
            </p:cNvCxnSpPr>
            <p:nvPr/>
          </p:nvCxnSpPr>
          <p:spPr>
            <a:xfrm flipV="1">
              <a:off x="6408417" y="4690408"/>
              <a:ext cx="551183" cy="593510"/>
            </a:xfrm>
            <a:prstGeom prst="straightConnector1">
              <a:avLst/>
            </a:prstGeom>
            <a:ln>
              <a:solidFill>
                <a:srgbClr val="FF0000"/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FC69EF1E-8CC9-8E81-4A77-51E99E070D4B}"/>
              </a:ext>
            </a:extLst>
          </p:cNvPr>
          <p:cNvSpPr txBox="1"/>
          <p:nvPr/>
        </p:nvSpPr>
        <p:spPr>
          <a:xfrm>
            <a:off x="5431713" y="915280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 2b</a:t>
            </a:r>
          </a:p>
        </p:txBody>
      </p:sp>
      <p:sp>
        <p:nvSpPr>
          <p:cNvPr id="46" name="Left Brace 45">
            <a:extLst>
              <a:ext uri="{FF2B5EF4-FFF2-40B4-BE49-F238E27FC236}">
                <a16:creationId xmlns:a16="http://schemas.microsoft.com/office/drawing/2014/main" id="{A0051A99-6A95-ECE1-1B15-00868C79D9DE}"/>
              </a:ext>
            </a:extLst>
          </p:cNvPr>
          <p:cNvSpPr/>
          <p:nvPr/>
        </p:nvSpPr>
        <p:spPr>
          <a:xfrm rot="16200000" flipH="1">
            <a:off x="5745852" y="655829"/>
            <a:ext cx="380991" cy="1559808"/>
          </a:xfrm>
          <a:prstGeom prst="leftBrace">
            <a:avLst/>
          </a:prstGeom>
          <a:ln w="127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6BCBD9C-F144-AD7C-6AAB-79B8DEB2B7BB}"/>
              </a:ext>
            </a:extLst>
          </p:cNvPr>
          <p:cNvSpPr txBox="1"/>
          <p:nvPr/>
        </p:nvSpPr>
        <p:spPr>
          <a:xfrm>
            <a:off x="7388942" y="5407025"/>
            <a:ext cx="2121029" cy="257369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200" b="1" dirty="0"/>
              <a:t>HPS 10.0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5D206BA-FD37-F7EC-0324-A5A1453BBCF4}"/>
              </a:ext>
            </a:extLst>
          </p:cNvPr>
          <p:cNvSpPr txBox="1"/>
          <p:nvPr/>
        </p:nvSpPr>
        <p:spPr>
          <a:xfrm>
            <a:off x="2849719" y="5091566"/>
            <a:ext cx="2846345" cy="257368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200" b="1" dirty="0"/>
              <a:t>HPS 1.0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C42AE76-B521-A1C4-00E5-F63ECEF53289}"/>
              </a:ext>
            </a:extLst>
          </p:cNvPr>
          <p:cNvSpPr txBox="1"/>
          <p:nvPr/>
        </p:nvSpPr>
        <p:spPr>
          <a:xfrm>
            <a:off x="5696066" y="5084584"/>
            <a:ext cx="1930105" cy="257369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lIns="36000" tIns="36000" rIns="36000" bIns="36000" rtlCol="0">
            <a:spAutoFit/>
          </a:bodyPr>
          <a:lstStyle/>
          <a:p>
            <a:r>
              <a:rPr lang="en-GB" sz="1200" b="1" dirty="0"/>
              <a:t>  HPS 1.0b + HPS 2.5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25C8EDA-DC31-E990-CFAA-CB7F572E7BC7}"/>
              </a:ext>
            </a:extLst>
          </p:cNvPr>
          <p:cNvSpPr txBox="1"/>
          <p:nvPr/>
        </p:nvSpPr>
        <p:spPr>
          <a:xfrm>
            <a:off x="9509971" y="5702579"/>
            <a:ext cx="1795490" cy="257369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200" b="1" dirty="0"/>
              <a:t>HPS 10.0t (tunnel)</a:t>
            </a:r>
          </a:p>
        </p:txBody>
      </p:sp>
      <p:sp>
        <p:nvSpPr>
          <p:cNvPr id="17" name="Title 3">
            <a:extLst>
              <a:ext uri="{FF2B5EF4-FFF2-40B4-BE49-F238E27FC236}">
                <a16:creationId xmlns:a16="http://schemas.microsoft.com/office/drawing/2014/main" id="{A2123629-0787-B433-9534-91E0F7EAE781}"/>
              </a:ext>
            </a:extLst>
          </p:cNvPr>
          <p:cNvSpPr txBox="1">
            <a:spLocks/>
          </p:cNvSpPr>
          <p:nvPr/>
        </p:nvSpPr>
        <p:spPr>
          <a:xfrm>
            <a:off x="331201" y="235248"/>
            <a:ext cx="10515600" cy="591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HPS for run </a:t>
            </a:r>
            <a:r>
              <a:rPr lang="en-GB" sz="36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2c</a:t>
            </a:r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timeline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695519E-6A46-3344-2839-C76B145ACBC7}"/>
              </a:ext>
            </a:extLst>
          </p:cNvPr>
          <p:cNvSpPr/>
          <p:nvPr/>
        </p:nvSpPr>
        <p:spPr>
          <a:xfrm>
            <a:off x="1" y="2326736"/>
            <a:ext cx="12192000" cy="2707713"/>
          </a:xfrm>
          <a:prstGeom prst="rect">
            <a:avLst/>
          </a:prstGeom>
          <a:solidFill>
            <a:schemeClr val="bg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0260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999992A6-87CC-DB22-01DC-4D1E43164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DPS @ CERN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C355829B-0818-55E7-6A8F-98CDFB41EC30}"/>
              </a:ext>
            </a:extLst>
          </p:cNvPr>
          <p:cNvGrpSpPr/>
          <p:nvPr/>
        </p:nvGrpSpPr>
        <p:grpSpPr>
          <a:xfrm>
            <a:off x="415178" y="1468275"/>
            <a:ext cx="4931065" cy="3681042"/>
            <a:chOff x="6067048" y="2052686"/>
            <a:chExt cx="4455378" cy="3325941"/>
          </a:xfrm>
        </p:grpSpPr>
        <p:pic>
          <p:nvPicPr>
            <p:cNvPr id="18" name="Picture 17" descr="A long shot of a machine&#10;&#10;Description automatically generated">
              <a:extLst>
                <a:ext uri="{FF2B5EF4-FFF2-40B4-BE49-F238E27FC236}">
                  <a16:creationId xmlns:a16="http://schemas.microsoft.com/office/drawing/2014/main" id="{DEC7FAAE-0F8B-1380-9597-E0E331A153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067048" y="2052686"/>
              <a:ext cx="4409673" cy="3307255"/>
            </a:xfrm>
            <a:prstGeom prst="rect">
              <a:avLst/>
            </a:prstGeom>
          </p:spPr>
        </p:pic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47D5945-4F2A-6F9E-12E7-AD94197DEC58}"/>
                </a:ext>
              </a:extLst>
            </p:cNvPr>
            <p:cNvSpPr txBox="1"/>
            <p:nvPr/>
          </p:nvSpPr>
          <p:spPr>
            <a:xfrm>
              <a:off x="9529709" y="5197871"/>
              <a:ext cx="992717" cy="1807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photo © Alban Sublet</a:t>
              </a:r>
            </a:p>
          </p:txBody>
        </p:sp>
      </p:grpSp>
      <p:pic>
        <p:nvPicPr>
          <p:cNvPr id="20" name="url?sa=i&amp;source=images&amp;cd=&amp;docid=Kj_MUSwVxnENCM&amp;tbnid=ZLIjl0xBF08dKM-&amp;ved=0CAgQjRwwAA&amp;url=http%3A%2F%2Fcqe.ist.utl.pt%2Fevents%2Fmmse%2Fsponsors.png" descr="url?sa=i&amp;source=images&amp;cd=&amp;docid=Kj_MUSwVxnENCM&amp;tbnid=ZLIjl0xBF08dKM-&amp;ved=0CAgQjRwwAA&amp;url=http%3A%2F%2Fcqe.ist.utl.pt%2Fevents%2Fmmse%2Fsponsors.png">
            <a:extLst>
              <a:ext uri="{FF2B5EF4-FFF2-40B4-BE49-F238E27FC236}">
                <a16:creationId xmlns:a16="http://schemas.microsoft.com/office/drawing/2014/main" id="{08564E6D-02FD-7A6F-82B9-8DE45CD4FF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3359" y="5152186"/>
            <a:ext cx="1640297" cy="721506"/>
          </a:xfrm>
          <a:prstGeom prst="rect">
            <a:avLst/>
          </a:prstGeom>
          <a:ln w="12700">
            <a:miter lim="400000"/>
          </a:ln>
        </p:spPr>
      </p:pic>
      <p:pic>
        <p:nvPicPr>
          <p:cNvPr id="21" name="Picture 101">
            <a:extLst>
              <a:ext uri="{FF2B5EF4-FFF2-40B4-BE49-F238E27FC236}">
                <a16:creationId xmlns:a16="http://schemas.microsoft.com/office/drawing/2014/main" id="{CEDC5F5F-C80C-8769-D444-A9DA66FA301C}"/>
              </a:ext>
            </a:extLst>
          </p:cNvPr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69301" y="5250154"/>
            <a:ext cx="1676941" cy="49409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5252493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1438956" cy="591008"/>
          </a:xfrm>
        </p:spPr>
        <p:txBody>
          <a:bodyPr>
            <a:normAutofit fontScale="90000"/>
          </a:bodyPr>
          <a:lstStyle/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DPS 1.5 and DPS 10.0 setup in CERN premisses (101/1-015)</a:t>
            </a:r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17</a:t>
            </a:fld>
            <a:endParaRPr lang="en-GB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B693E792-D954-2FC5-135C-669C7FAC9938}"/>
              </a:ext>
            </a:extLst>
          </p:cNvPr>
          <p:cNvGrpSpPr/>
          <p:nvPr/>
        </p:nvGrpSpPr>
        <p:grpSpPr>
          <a:xfrm>
            <a:off x="92050" y="1463038"/>
            <a:ext cx="5255361" cy="2985599"/>
            <a:chOff x="121311" y="2026309"/>
            <a:chExt cx="5974689" cy="3394253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7752D84-14F5-1139-7020-F274FB6B157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785"/>
            <a:stretch/>
          </p:blipFill>
          <p:spPr>
            <a:xfrm>
              <a:off x="121311" y="2026309"/>
              <a:ext cx="5974689" cy="3394253"/>
            </a:xfrm>
            <a:prstGeom prst="rect">
              <a:avLst/>
            </a:prstGeom>
          </p:spPr>
        </p:pic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6E816B9-71C5-A50F-A286-7C073068427C}"/>
                </a:ext>
              </a:extLst>
            </p:cNvPr>
            <p:cNvSpPr/>
            <p:nvPr/>
          </p:nvSpPr>
          <p:spPr>
            <a:xfrm>
              <a:off x="627463" y="4457258"/>
              <a:ext cx="4266349" cy="38489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dirty="0">
                  <a:solidFill>
                    <a:schemeClr val="bg1"/>
                  </a:solidFill>
                </a:rPr>
                <a:t>1.6 m plasma, 8 Pa </a:t>
              </a:r>
              <a:r>
                <a:rPr lang="en-GB" sz="1600" dirty="0" err="1">
                  <a:solidFill>
                    <a:schemeClr val="bg1"/>
                  </a:solidFill>
                </a:rPr>
                <a:t>Ar</a:t>
              </a:r>
              <a:r>
                <a:rPr lang="en-GB" sz="1600" dirty="0">
                  <a:solidFill>
                    <a:schemeClr val="bg1"/>
                  </a:solidFill>
                </a:rPr>
                <a:t>, 320 A (13.12.2022)</a:t>
              </a:r>
            </a:p>
          </p:txBody>
        </p:sp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9E6FB2EF-52DC-B9A2-3A29-17C0EE77FCB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8806" y="4495730"/>
            <a:ext cx="2373612" cy="1582408"/>
          </a:xfrm>
          <a:prstGeom prst="rect">
            <a:avLst/>
          </a:prstGeom>
        </p:spPr>
      </p:pic>
      <p:grpSp>
        <p:nvGrpSpPr>
          <p:cNvPr id="11" name="Group 10">
            <a:extLst>
              <a:ext uri="{FF2B5EF4-FFF2-40B4-BE49-F238E27FC236}">
                <a16:creationId xmlns:a16="http://schemas.microsoft.com/office/drawing/2014/main" id="{6B5C52E4-9153-C877-54A0-973EDBA1AC95}"/>
              </a:ext>
            </a:extLst>
          </p:cNvPr>
          <p:cNvGrpSpPr/>
          <p:nvPr/>
        </p:nvGrpSpPr>
        <p:grpSpPr>
          <a:xfrm>
            <a:off x="6096000" y="885273"/>
            <a:ext cx="5713780" cy="2885315"/>
            <a:chOff x="5508345" y="1463038"/>
            <a:chExt cx="6261812" cy="316205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A272D051-09A7-B862-04CE-DC2C7F753D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82" b="29595"/>
            <a:stretch/>
          </p:blipFill>
          <p:spPr>
            <a:xfrm>
              <a:off x="5508345" y="1463038"/>
              <a:ext cx="6261812" cy="3138224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B0ABA91C-272C-1231-446E-4CE4FD618C0F}"/>
                </a:ext>
              </a:extLst>
            </p:cNvPr>
            <p:cNvSpPr/>
            <p:nvPr/>
          </p:nvSpPr>
          <p:spPr>
            <a:xfrm>
              <a:off x="5508345" y="4254070"/>
              <a:ext cx="4750860" cy="37102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dirty="0">
                  <a:solidFill>
                    <a:schemeClr val="bg1"/>
                  </a:solidFill>
                </a:rPr>
                <a:t>10 m </a:t>
              </a:r>
              <a:r>
                <a:rPr lang="en-GB" sz="1600" b="1" dirty="0">
                  <a:solidFill>
                    <a:srgbClr val="FF0000"/>
                  </a:solidFill>
                </a:rPr>
                <a:t>single</a:t>
              </a:r>
              <a:r>
                <a:rPr lang="en-GB" sz="1600" dirty="0">
                  <a:solidFill>
                    <a:schemeClr val="bg1"/>
                  </a:solidFill>
                </a:rPr>
                <a:t> plasma, 24 Pa </a:t>
              </a:r>
              <a:r>
                <a:rPr lang="en-GB" sz="1600" dirty="0" err="1">
                  <a:solidFill>
                    <a:schemeClr val="bg1"/>
                  </a:solidFill>
                </a:rPr>
                <a:t>Ar</a:t>
              </a:r>
              <a:r>
                <a:rPr lang="en-GB" sz="1600" dirty="0">
                  <a:solidFill>
                    <a:schemeClr val="bg1"/>
                  </a:solidFill>
                </a:rPr>
                <a:t>, 500 A (24.03.2023)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BCCB5D9-6F70-29D6-D513-C6AF22DCFCED}"/>
              </a:ext>
            </a:extLst>
          </p:cNvPr>
          <p:cNvGrpSpPr/>
          <p:nvPr/>
        </p:nvGrpSpPr>
        <p:grpSpPr>
          <a:xfrm>
            <a:off x="6096000" y="3874561"/>
            <a:ext cx="5713780" cy="2879466"/>
            <a:chOff x="6096000" y="3874561"/>
            <a:chExt cx="5713780" cy="2879466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A91B0704-41B5-6CF3-42FC-78CBD98586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4487" b="28320"/>
            <a:stretch/>
          </p:blipFill>
          <p:spPr>
            <a:xfrm>
              <a:off x="6096000" y="3874561"/>
              <a:ext cx="5713780" cy="2879466"/>
            </a:xfrm>
            <a:prstGeom prst="rect">
              <a:avLst/>
            </a:prstGeom>
          </p:spPr>
        </p:pic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95C5A44-EEC3-6C94-8F9C-E60948551DC9}"/>
                </a:ext>
              </a:extLst>
            </p:cNvPr>
            <p:cNvSpPr/>
            <p:nvPr/>
          </p:nvSpPr>
          <p:spPr>
            <a:xfrm>
              <a:off x="6096000" y="6415473"/>
              <a:ext cx="5059680" cy="33855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600" dirty="0">
                  <a:solidFill>
                    <a:schemeClr val="bg1"/>
                  </a:solidFill>
                </a:rPr>
                <a:t>3.5 m + 6.5 m </a:t>
              </a:r>
              <a:r>
                <a:rPr lang="en-GB" sz="1600" b="1" dirty="0">
                  <a:solidFill>
                    <a:srgbClr val="FF0000"/>
                  </a:solidFill>
                </a:rPr>
                <a:t>double</a:t>
              </a:r>
              <a:r>
                <a:rPr lang="en-GB" sz="1600" dirty="0">
                  <a:solidFill>
                    <a:schemeClr val="bg1"/>
                  </a:solidFill>
                </a:rPr>
                <a:t> plasma, 8 Pa </a:t>
              </a:r>
              <a:r>
                <a:rPr lang="en-GB" sz="1600" dirty="0" err="1">
                  <a:solidFill>
                    <a:schemeClr val="bg1"/>
                  </a:solidFill>
                </a:rPr>
                <a:t>Ar</a:t>
              </a:r>
              <a:r>
                <a:rPr lang="en-GB" sz="1600" dirty="0">
                  <a:solidFill>
                    <a:schemeClr val="bg1"/>
                  </a:solidFill>
                </a:rPr>
                <a:t>, 250 A (10.03.2023)</a:t>
              </a: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C31BA5C7-86DF-607F-D084-8F6E8F7E6E7F}"/>
              </a:ext>
            </a:extLst>
          </p:cNvPr>
          <p:cNvSpPr txBox="1"/>
          <p:nvPr/>
        </p:nvSpPr>
        <p:spPr>
          <a:xfrm>
            <a:off x="92050" y="1450587"/>
            <a:ext cx="17263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1x generation 1 pulse generator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6F354CA-9346-1FDB-066D-ABAFF7BBDBD8}"/>
              </a:ext>
            </a:extLst>
          </p:cNvPr>
          <p:cNvSpPr txBox="1"/>
          <p:nvPr/>
        </p:nvSpPr>
        <p:spPr>
          <a:xfrm>
            <a:off x="6096000" y="863525"/>
            <a:ext cx="1827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chemeClr val="bg1"/>
                </a:solidFill>
              </a:rPr>
              <a:t>2x generation 2 pulse generators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EFB14D3-8BC7-898E-54B4-1A5087C368B8}"/>
              </a:ext>
            </a:extLst>
          </p:cNvPr>
          <p:cNvSpPr txBox="1"/>
          <p:nvPr/>
        </p:nvSpPr>
        <p:spPr>
          <a:xfrm>
            <a:off x="270662" y="6253420"/>
            <a:ext cx="54431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ym typeface="Wingdings" panose="05000000000000000000" pitchFamily="2" charset="2"/>
              </a:rPr>
              <a:t> </a:t>
            </a:r>
            <a:r>
              <a:rPr lang="en-GB" dirty="0"/>
              <a:t>Both systems can operate in parallel in the 101 lab</a:t>
            </a:r>
          </a:p>
        </p:txBody>
      </p:sp>
    </p:spTree>
    <p:extLst>
      <p:ext uri="{BB962C8B-B14F-4D97-AF65-F5344CB8AC3E}">
        <p14:creationId xmlns:p14="http://schemas.microsoft.com/office/powerpoint/2010/main" val="187964969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1438956" cy="59100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DPS 10.0 setup in the tunnel </a:t>
            </a:r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AWAKE May run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18</a:t>
            </a:fld>
            <a:endParaRPr lang="en-GB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BE371B51-FD39-D0A4-99E1-2AAC0FC3D36B}"/>
              </a:ext>
            </a:extLst>
          </p:cNvPr>
          <p:cNvGrpSpPr/>
          <p:nvPr/>
        </p:nvGrpSpPr>
        <p:grpSpPr>
          <a:xfrm>
            <a:off x="0" y="935874"/>
            <a:ext cx="12192000" cy="3048000"/>
            <a:chOff x="0" y="1703439"/>
            <a:chExt cx="12192000" cy="3048000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A6D206FF-2189-9E1E-9F6D-92DC8E31D9DB}"/>
                </a:ext>
              </a:extLst>
            </p:cNvPr>
            <p:cNvGrpSpPr/>
            <p:nvPr/>
          </p:nvGrpSpPr>
          <p:grpSpPr>
            <a:xfrm>
              <a:off x="4064000" y="1703439"/>
              <a:ext cx="8128000" cy="3048000"/>
              <a:chOff x="3788200" y="1810882"/>
              <a:chExt cx="8643200" cy="3241200"/>
            </a:xfrm>
          </p:grpSpPr>
          <p:pic>
            <p:nvPicPr>
              <p:cNvPr id="9" name="64BD4A0F-F101-4AC3-B46F-313859E221B5" descr="IMG_2006.JPG">
                <a:extLst>
                  <a:ext uri="{FF2B5EF4-FFF2-40B4-BE49-F238E27FC236}">
                    <a16:creationId xmlns:a16="http://schemas.microsoft.com/office/drawing/2014/main" id="{1948E38A-F712-10DD-273F-DA167120D5AA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788200" y="1810882"/>
                <a:ext cx="4321600" cy="3241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pic>
            <p:nvPicPr>
              <p:cNvPr id="13" name="D0759C82-CC2E-404B-A4F9-010ECC6EF0BF" descr="IMG_3104.JPG">
                <a:extLst>
                  <a:ext uri="{FF2B5EF4-FFF2-40B4-BE49-F238E27FC236}">
                    <a16:creationId xmlns:a16="http://schemas.microsoft.com/office/drawing/2014/main" id="{E1AB32F8-26E1-57EB-6BD9-055902BB80D3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8109800" y="1810882"/>
                <a:ext cx="4321600" cy="32412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4D6EB44-8ECB-9196-650B-A1199B3AA2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1703439"/>
              <a:ext cx="4064000" cy="3048000"/>
            </a:xfrm>
            <a:prstGeom prst="rect">
              <a:avLst/>
            </a:prstGeom>
          </p:spPr>
        </p:pic>
      </p:grpSp>
      <p:sp>
        <p:nvSpPr>
          <p:cNvPr id="14" name="Rectangle 13">
            <a:extLst>
              <a:ext uri="{FF2B5EF4-FFF2-40B4-BE49-F238E27FC236}">
                <a16:creationId xmlns:a16="http://schemas.microsoft.com/office/drawing/2014/main" id="{01EE3361-33F9-2F9C-1576-180E5087460D}"/>
              </a:ext>
            </a:extLst>
          </p:cNvPr>
          <p:cNvSpPr/>
          <p:nvPr/>
        </p:nvSpPr>
        <p:spPr>
          <a:xfrm>
            <a:off x="440022" y="4115438"/>
            <a:ext cx="11751978" cy="26320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b="1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Unique chance to test the DPS during first AWAKE run in May 2023!</a:t>
            </a:r>
          </a:p>
          <a:p>
            <a:pPr>
              <a:lnSpc>
                <a:spcPct val="150000"/>
              </a:lnSpc>
            </a:pP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Overall, very smooth operation of the DPS, tunnel remote control system ready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~ 22000 discharges over 3 weeks, peak current stability &lt; 1 % with ~20 ns maximum jitter </a:t>
            </a:r>
            <a:r>
              <a:rPr lang="en-GB" sz="1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(Nuno’s talk)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3 gases: </a:t>
            </a:r>
            <a:r>
              <a:rPr lang="en-GB" sz="1600" dirty="0" err="1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Ar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/Xe/He at 5 pressures 8/16/24/30/45 Pa and 3 plasma lengths (3.5/6.5/10 m)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density range span over 2 orders of magnitude: </a:t>
            </a:r>
            <a:r>
              <a:rPr lang="pt-BR" sz="1600" dirty="0">
                <a:solidFill>
                  <a:srgbClr val="2F5597"/>
                </a:solidFill>
                <a:sym typeface="Wingdings" panose="05000000000000000000" pitchFamily="2" charset="2"/>
              </a:rPr>
              <a:t>2x10</a:t>
            </a:r>
            <a:r>
              <a:rPr lang="pt-BR" sz="1600" baseline="30000" dirty="0">
                <a:solidFill>
                  <a:srgbClr val="2F5597"/>
                </a:solidFill>
                <a:sym typeface="Wingdings" panose="05000000000000000000" pitchFamily="2" charset="2"/>
              </a:rPr>
              <a:t>13</a:t>
            </a:r>
            <a:r>
              <a:rPr lang="pt-BR" sz="1600" dirty="0">
                <a:solidFill>
                  <a:srgbClr val="2F5597"/>
                </a:solidFill>
                <a:sym typeface="Wingdings" panose="05000000000000000000" pitchFamily="2" charset="2"/>
              </a:rPr>
              <a:t> to 2x10</a:t>
            </a:r>
            <a:r>
              <a:rPr lang="pt-BR" sz="1600" baseline="30000" dirty="0">
                <a:solidFill>
                  <a:srgbClr val="2F5597"/>
                </a:solidFill>
                <a:sym typeface="Wingdings" panose="05000000000000000000" pitchFamily="2" charset="2"/>
              </a:rPr>
              <a:t>15 </a:t>
            </a:r>
            <a:r>
              <a:rPr lang="pt-BR" sz="1600" dirty="0">
                <a:solidFill>
                  <a:srgbClr val="2F5597"/>
                </a:solidFill>
                <a:sym typeface="Wingdings" panose="05000000000000000000" pitchFamily="2" charset="2"/>
              </a:rPr>
              <a:t>cm</a:t>
            </a:r>
            <a:r>
              <a:rPr lang="pt-BR" sz="1600" baseline="30000" dirty="0">
                <a:solidFill>
                  <a:srgbClr val="2F5597"/>
                </a:solidFill>
                <a:sym typeface="Wingdings" panose="05000000000000000000" pitchFamily="2" charset="2"/>
              </a:rPr>
              <a:t>-3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proof of principal with SMI measurement, benchmarking with interferometry </a:t>
            </a:r>
            <a:r>
              <a:rPr lang="en-GB" sz="1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(Carolina’s talk)</a:t>
            </a:r>
            <a:r>
              <a:rPr lang="en-GB" sz="1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and s</a:t>
            </a:r>
            <a:r>
              <a:rPr lang="pt-BR" sz="1600" dirty="0">
                <a:solidFill>
                  <a:srgbClr val="2F5597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everal data set recorded to study ion motion </a:t>
            </a:r>
            <a:r>
              <a:rPr lang="pt-BR" sz="1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(Marlene’s talk)</a:t>
            </a:r>
            <a:r>
              <a:rPr lang="pt-BR" sz="1600" dirty="0">
                <a:solidFill>
                  <a:srgbClr val="2F5597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, current filamentation instability </a:t>
            </a:r>
            <a:r>
              <a:rPr lang="pt-BR" sz="16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(Livio’s talk)</a:t>
            </a:r>
            <a:r>
              <a:rPr lang="pt-BR" sz="1600" dirty="0">
                <a:solidFill>
                  <a:srgbClr val="2F5597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, plasma light, hosing, etc.</a:t>
            </a:r>
            <a:endParaRPr lang="en-GB" sz="1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7C6B3078-E321-2D56-41A8-1F646E6BD37A}"/>
              </a:ext>
            </a:extLst>
          </p:cNvPr>
          <p:cNvSpPr txBox="1"/>
          <p:nvPr/>
        </p:nvSpPr>
        <p:spPr>
          <a:xfrm>
            <a:off x="57303" y="935874"/>
            <a:ext cx="113507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 err="1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Ar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EBD8594F-896D-1849-3CA5-CFAE392B1236}"/>
              </a:ext>
            </a:extLst>
          </p:cNvPr>
          <p:cNvSpPr txBox="1"/>
          <p:nvPr/>
        </p:nvSpPr>
        <p:spPr>
          <a:xfrm>
            <a:off x="4121303" y="935874"/>
            <a:ext cx="81645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Xe</a:t>
            </a:r>
            <a:endParaRPr lang="en-GB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787914F-5CA2-5B9D-C0DB-C223954BFD97}"/>
              </a:ext>
            </a:extLst>
          </p:cNvPr>
          <p:cNvSpPr txBox="1"/>
          <p:nvPr/>
        </p:nvSpPr>
        <p:spPr>
          <a:xfrm>
            <a:off x="8185303" y="930345"/>
            <a:ext cx="1017828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He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7548877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70">
            <a:extLst>
              <a:ext uri="{FF2B5EF4-FFF2-40B4-BE49-F238E27FC236}">
                <a16:creationId xmlns:a16="http://schemas.microsoft.com/office/drawing/2014/main" id="{E95C341B-8A0E-D361-181D-A5C11FA03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89A6500-CE48-4449-804B-1955377DDBA2}" type="slidenum">
              <a:rPr lang="en-GB" smtClean="0"/>
              <a:t>19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8211FA-0102-F206-5AA6-6BD8533A99EF}"/>
              </a:ext>
            </a:extLst>
          </p:cNvPr>
          <p:cNvSpPr txBox="1"/>
          <p:nvPr/>
        </p:nvSpPr>
        <p:spPr>
          <a:xfrm>
            <a:off x="331201" y="1018066"/>
            <a:ext cx="6950679" cy="58580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u="sng" dirty="0">
                <a:solidFill>
                  <a:srgbClr val="21212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Long</a:t>
            </a:r>
            <a:r>
              <a:rPr lang="en-GB" dirty="0">
                <a:solidFill>
                  <a:srgbClr val="21212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plasmas mostly for scalability,</a:t>
            </a:r>
            <a:r>
              <a:rPr lang="fr-CH" dirty="0">
                <a:solidFill>
                  <a:srgbClr val="21212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</a:t>
            </a: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with </a:t>
            </a:r>
            <a:r>
              <a:rPr lang="en-GB" dirty="0">
                <a:solidFill>
                  <a:srgbClr val="21212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longitudinal interferometry, </a:t>
            </a:r>
            <a:r>
              <a:rPr lang="en-GB" dirty="0" err="1">
                <a:solidFill>
                  <a:srgbClr val="212121"/>
                </a:solidFill>
                <a:effectLst/>
                <a:latin typeface="Symbol" panose="05050102010706020507" pitchFamily="18" charset="2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m</a:t>
            </a:r>
            <a:r>
              <a:rPr lang="en-GB" dirty="0" err="1">
                <a:solidFill>
                  <a:srgbClr val="21212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s</a:t>
            </a:r>
            <a:r>
              <a:rPr lang="en-GB" dirty="0">
                <a:solidFill>
                  <a:srgbClr val="21212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cameras imaging and electrical characterisation:</a:t>
            </a:r>
          </a:p>
          <a:p>
            <a:pPr>
              <a:lnSpc>
                <a:spcPct val="150000"/>
              </a:lnSpc>
            </a:pPr>
            <a:endParaRPr lang="en-GB" dirty="0">
              <a:solidFill>
                <a:srgbClr val="212121"/>
              </a:solidFill>
              <a:effectLst/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b="1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S</a:t>
            </a:r>
            <a:r>
              <a:rPr lang="en-GB" b="1" dirty="0">
                <a:solidFill>
                  <a:srgbClr val="21212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ingle plasma</a:t>
            </a:r>
            <a:r>
              <a:rPr lang="en-GB" dirty="0">
                <a:solidFill>
                  <a:srgbClr val="21212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(10 m), complete datasets, time/space/spectral resolved imaging of the whole plasma (until end 2023)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GB" dirty="0">
              <a:solidFill>
                <a:srgbClr val="212121"/>
              </a:solidFill>
              <a:effectLst/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b="1" dirty="0">
                <a:solidFill>
                  <a:srgbClr val="21212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Double</a:t>
            </a:r>
            <a:r>
              <a:rPr lang="en-GB" b="1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plasma </a:t>
            </a: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(5 m + 5 m) with common cathode: A/C/A scheme and 1 or 2 pulse generators (begin 2024)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GB" dirty="0">
              <a:solidFill>
                <a:srgbClr val="212121"/>
              </a:solidFill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b="1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Quadruple plasma </a:t>
            </a: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(1.5 m + 1.5 m + 1.5 m + 1.5 m): A/C/A/C/A scheme with 2 pulse generators to test common anode and common cathodes and dedicated current balancing modules (mid 2024)</a:t>
            </a:r>
          </a:p>
          <a:p>
            <a:pPr>
              <a:lnSpc>
                <a:spcPct val="150000"/>
              </a:lnSpc>
            </a:pPr>
            <a:endParaRPr lang="en-GB" dirty="0">
              <a:solidFill>
                <a:srgbClr val="212121"/>
              </a:solidFill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596F23D2-80E4-7029-3DE3-B50C0B491D72}"/>
              </a:ext>
            </a:extLst>
          </p:cNvPr>
          <p:cNvGrpSpPr/>
          <p:nvPr/>
        </p:nvGrpSpPr>
        <p:grpSpPr>
          <a:xfrm>
            <a:off x="7414224" y="3429000"/>
            <a:ext cx="4037547" cy="1461082"/>
            <a:chOff x="2536414" y="3429000"/>
            <a:chExt cx="4037547" cy="1461082"/>
          </a:xfrm>
        </p:grpSpPr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A1E52198-2429-34C6-F25F-0FEC2A5AF7DC}"/>
                </a:ext>
              </a:extLst>
            </p:cNvPr>
            <p:cNvCxnSpPr/>
            <p:nvPr/>
          </p:nvCxnSpPr>
          <p:spPr>
            <a:xfrm>
              <a:off x="2710444" y="3739248"/>
              <a:ext cx="361883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1BE15786-7B34-2EC4-A01A-1C3C474C5117}"/>
                </a:ext>
              </a:extLst>
            </p:cNvPr>
            <p:cNvSpPr txBox="1"/>
            <p:nvPr/>
          </p:nvSpPr>
          <p:spPr>
            <a:xfrm>
              <a:off x="3871508" y="3429000"/>
              <a:ext cx="655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10 m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C052365-D9A6-CFD8-14C8-0E1F72C686A0}"/>
                </a:ext>
              </a:extLst>
            </p:cNvPr>
            <p:cNvSpPr/>
            <p:nvPr/>
          </p:nvSpPr>
          <p:spPr>
            <a:xfrm flipH="1">
              <a:off x="5798171" y="4101097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  <a:p>
              <a:pPr algn="ctr"/>
              <a:endParaRPr lang="en-GB" dirty="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45CE27A-E59C-2E5C-FB16-32B16B0E444D}"/>
                </a:ext>
              </a:extLst>
            </p:cNvPr>
            <p:cNvSpPr/>
            <p:nvPr/>
          </p:nvSpPr>
          <p:spPr>
            <a:xfrm flipH="1">
              <a:off x="5255722" y="4101096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05552E33-6E13-BACF-5B16-D92C645E51A1}"/>
                </a:ext>
              </a:extLst>
            </p:cNvPr>
            <p:cNvSpPr/>
            <p:nvPr/>
          </p:nvSpPr>
          <p:spPr>
            <a:xfrm flipH="1">
              <a:off x="4332606" y="4101096"/>
              <a:ext cx="18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  <a:p>
              <a:pPr algn="ctr"/>
              <a:endParaRPr lang="en-GB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1AB0992-EE2D-CFE4-BBC4-6250EF88E395}"/>
                </a:ext>
              </a:extLst>
            </p:cNvPr>
            <p:cNvSpPr/>
            <p:nvPr/>
          </p:nvSpPr>
          <p:spPr>
            <a:xfrm flipH="1">
              <a:off x="3795495" y="4101095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28A2F3A-ED80-A22A-B4C8-F50CB59DD30C}"/>
                </a:ext>
              </a:extLst>
            </p:cNvPr>
            <p:cNvSpPr/>
            <p:nvPr/>
          </p:nvSpPr>
          <p:spPr>
            <a:xfrm flipH="1">
              <a:off x="3255495" y="4101092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6734048-86A6-8D69-8920-94A057CB7756}"/>
                </a:ext>
              </a:extLst>
            </p:cNvPr>
            <p:cNvSpPr/>
            <p:nvPr/>
          </p:nvSpPr>
          <p:spPr>
            <a:xfrm flipH="1">
              <a:off x="2692944" y="4101095"/>
              <a:ext cx="18000" cy="10885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354EABF-630C-C0F5-8B65-8767DC80BAA1}"/>
                </a:ext>
              </a:extLst>
            </p:cNvPr>
            <p:cNvSpPr/>
            <p:nvPr/>
          </p:nvSpPr>
          <p:spPr>
            <a:xfrm flipH="1">
              <a:off x="6338171" y="4101095"/>
              <a:ext cx="18000" cy="10885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EA76E0A-C145-8112-48C7-BD8C5F53F525}"/>
                </a:ext>
              </a:extLst>
            </p:cNvPr>
            <p:cNvSpPr/>
            <p:nvPr/>
          </p:nvSpPr>
          <p:spPr>
            <a:xfrm flipH="1">
              <a:off x="4513968" y="4101095"/>
              <a:ext cx="18000" cy="10885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Trapezoid 20">
              <a:extLst>
                <a:ext uri="{FF2B5EF4-FFF2-40B4-BE49-F238E27FC236}">
                  <a16:creationId xmlns:a16="http://schemas.microsoft.com/office/drawing/2014/main" id="{E2E72BBA-7A4F-38E6-43EC-9AC589C8C75F}"/>
                </a:ext>
              </a:extLst>
            </p:cNvPr>
            <p:cNvSpPr/>
            <p:nvPr/>
          </p:nvSpPr>
          <p:spPr>
            <a:xfrm rot="16200000">
              <a:off x="3333698" y="3286515"/>
              <a:ext cx="444904" cy="1740695"/>
            </a:xfrm>
            <a:prstGeom prst="trapezoid">
              <a:avLst>
                <a:gd name="adj" fmla="val 369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2B8ECBBC-2C91-38A1-A60F-65217C6560F7}"/>
                </a:ext>
              </a:extLst>
            </p:cNvPr>
            <p:cNvSpPr/>
            <p:nvPr/>
          </p:nvSpPr>
          <p:spPr>
            <a:xfrm flipH="1">
              <a:off x="2613801" y="4101095"/>
              <a:ext cx="72000" cy="108857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1474FDD-975E-13CA-4D76-E9B793BFD26B}"/>
                </a:ext>
              </a:extLst>
            </p:cNvPr>
            <p:cNvSpPr/>
            <p:nvPr/>
          </p:nvSpPr>
          <p:spPr>
            <a:xfrm flipH="1">
              <a:off x="6365171" y="4101095"/>
              <a:ext cx="72000" cy="108857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3087B172-1E19-E1B1-91B7-24918E7BC606}"/>
                </a:ext>
              </a:extLst>
            </p:cNvPr>
            <p:cNvSpPr/>
            <p:nvPr/>
          </p:nvSpPr>
          <p:spPr>
            <a:xfrm flipH="1">
              <a:off x="4714498" y="4101092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C8FE9FBD-4C84-C2B9-5B97-1157F0428311}"/>
                </a:ext>
              </a:extLst>
            </p:cNvPr>
            <p:cNvSpPr/>
            <p:nvPr/>
          </p:nvSpPr>
          <p:spPr>
            <a:xfrm flipH="1">
              <a:off x="2714515" y="4101092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3231C053-8FB2-A084-EE39-C92499D0D76D}"/>
                </a:ext>
              </a:extLst>
            </p:cNvPr>
            <p:cNvSpPr/>
            <p:nvPr/>
          </p:nvSpPr>
          <p:spPr>
            <a:xfrm flipH="1">
              <a:off x="4538996" y="4101091"/>
              <a:ext cx="18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  <a:p>
              <a:pPr algn="ctr"/>
              <a:endParaRPr lang="en-GB" dirty="0"/>
            </a:p>
          </p:txBody>
        </p:sp>
        <p:sp>
          <p:nvSpPr>
            <p:cNvPr id="27" name="Trapezoid 26">
              <a:extLst>
                <a:ext uri="{FF2B5EF4-FFF2-40B4-BE49-F238E27FC236}">
                  <a16:creationId xmlns:a16="http://schemas.microsoft.com/office/drawing/2014/main" id="{BE4CF6F4-4B53-2B2E-7647-42E3B1A80BB9}"/>
                </a:ext>
              </a:extLst>
            </p:cNvPr>
            <p:cNvSpPr/>
            <p:nvPr/>
          </p:nvSpPr>
          <p:spPr>
            <a:xfrm rot="5400000" flipH="1">
              <a:off x="5272051" y="3288880"/>
              <a:ext cx="447589" cy="1738649"/>
            </a:xfrm>
            <a:prstGeom prst="trapezoid">
              <a:avLst>
                <a:gd name="adj" fmla="val 369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832DDBA8-E4E0-21FD-A32F-4F1205F6A2A0}"/>
                </a:ext>
              </a:extLst>
            </p:cNvPr>
            <p:cNvSpPr txBox="1"/>
            <p:nvPr/>
          </p:nvSpPr>
          <p:spPr>
            <a:xfrm>
              <a:off x="5413691" y="4520750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5 m</a:t>
              </a:r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09C08BD4-581C-659D-1127-B1FF653F34AC}"/>
                </a:ext>
              </a:extLst>
            </p:cNvPr>
            <p:cNvGrpSpPr/>
            <p:nvPr/>
          </p:nvGrpSpPr>
          <p:grpSpPr>
            <a:xfrm flipH="1">
              <a:off x="2791944" y="4829610"/>
              <a:ext cx="3654227" cy="0"/>
              <a:chOff x="1351396" y="2728763"/>
              <a:chExt cx="3654227" cy="0"/>
            </a:xfrm>
          </p:grpSpPr>
          <p:cxnSp>
            <p:nvCxnSpPr>
              <p:cNvPr id="30" name="Straight Arrow Connector 29">
                <a:extLst>
                  <a:ext uri="{FF2B5EF4-FFF2-40B4-BE49-F238E27FC236}">
                    <a16:creationId xmlns:a16="http://schemas.microsoft.com/office/drawing/2014/main" id="{CAAF5446-18A5-C16E-8323-E71EF2C3FE70}"/>
                  </a:ext>
                </a:extLst>
              </p:cNvPr>
              <p:cNvCxnSpPr/>
              <p:nvPr/>
            </p:nvCxnSpPr>
            <p:spPr>
              <a:xfrm flipH="1">
                <a:off x="1351396" y="2728763"/>
                <a:ext cx="1907175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Straight Arrow Connector 30">
                <a:extLst>
                  <a:ext uri="{FF2B5EF4-FFF2-40B4-BE49-F238E27FC236}">
                    <a16:creationId xmlns:a16="http://schemas.microsoft.com/office/drawing/2014/main" id="{E32F691A-8919-B743-6A52-F99A5C6B2979}"/>
                  </a:ext>
                </a:extLst>
              </p:cNvPr>
              <p:cNvCxnSpPr/>
              <p:nvPr/>
            </p:nvCxnSpPr>
            <p:spPr>
              <a:xfrm flipH="1">
                <a:off x="3258571" y="2728763"/>
                <a:ext cx="1747052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4441A3DC-FDAC-35B3-7CA0-E09D664984F9}"/>
                </a:ext>
              </a:extLst>
            </p:cNvPr>
            <p:cNvSpPr txBox="1"/>
            <p:nvPr/>
          </p:nvSpPr>
          <p:spPr>
            <a:xfrm>
              <a:off x="3484543" y="4520750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5 m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D7DBEB3E-D180-2ADF-5D6C-9A9807DCCC40}"/>
                </a:ext>
              </a:extLst>
            </p:cNvPr>
            <p:cNvSpPr txBox="1"/>
            <p:nvPr/>
          </p:nvSpPr>
          <p:spPr>
            <a:xfrm>
              <a:off x="4370142" y="4232004"/>
              <a:ext cx="195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C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219D74EF-CE29-DAE4-ABFF-0BAB9DC8108B}"/>
                </a:ext>
              </a:extLst>
            </p:cNvPr>
            <p:cNvSpPr txBox="1"/>
            <p:nvPr/>
          </p:nvSpPr>
          <p:spPr>
            <a:xfrm>
              <a:off x="2536414" y="4232004"/>
              <a:ext cx="456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/>
                  </a:solidFill>
                </a:rPr>
                <a:t>A1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909AA1D1-F8E8-E038-AF4C-239BE30D05DF}"/>
                </a:ext>
              </a:extLst>
            </p:cNvPr>
            <p:cNvSpPr txBox="1"/>
            <p:nvPr/>
          </p:nvSpPr>
          <p:spPr>
            <a:xfrm>
              <a:off x="6117391" y="4226876"/>
              <a:ext cx="456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/>
                  </a:solidFill>
                </a:rPr>
                <a:t>A2</a:t>
              </a:r>
            </a:p>
          </p:txBody>
        </p:sp>
      </p:grpSp>
      <p:grpSp>
        <p:nvGrpSpPr>
          <p:cNvPr id="90" name="Group 89">
            <a:extLst>
              <a:ext uri="{FF2B5EF4-FFF2-40B4-BE49-F238E27FC236}">
                <a16:creationId xmlns:a16="http://schemas.microsoft.com/office/drawing/2014/main" id="{CE00543B-D8C3-0C85-A628-49276413232D}"/>
              </a:ext>
            </a:extLst>
          </p:cNvPr>
          <p:cNvGrpSpPr/>
          <p:nvPr/>
        </p:nvGrpSpPr>
        <p:grpSpPr>
          <a:xfrm>
            <a:off x="7414224" y="2179732"/>
            <a:ext cx="3879380" cy="1172336"/>
            <a:chOff x="4184166" y="4713994"/>
            <a:chExt cx="3879380" cy="1172336"/>
          </a:xfrm>
        </p:grpSpPr>
        <p:cxnSp>
          <p:nvCxnSpPr>
            <p:cNvPr id="65" name="Straight Arrow Connector 64">
              <a:extLst>
                <a:ext uri="{FF2B5EF4-FFF2-40B4-BE49-F238E27FC236}">
                  <a16:creationId xmlns:a16="http://schemas.microsoft.com/office/drawing/2014/main" id="{393E439E-BDF3-E95E-13F8-B3DA36C586FB}"/>
                </a:ext>
              </a:extLst>
            </p:cNvPr>
            <p:cNvCxnSpPr/>
            <p:nvPr/>
          </p:nvCxnSpPr>
          <p:spPr>
            <a:xfrm>
              <a:off x="4345496" y="5024242"/>
              <a:ext cx="3618837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6656F8DF-3088-702C-EABE-55693D9B7F69}"/>
                </a:ext>
              </a:extLst>
            </p:cNvPr>
            <p:cNvSpPr txBox="1"/>
            <p:nvPr/>
          </p:nvSpPr>
          <p:spPr>
            <a:xfrm>
              <a:off x="5519260" y="4713994"/>
              <a:ext cx="6559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10 m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7DF057C4-6A7E-22F9-E88C-A834464CBD24}"/>
                </a:ext>
              </a:extLst>
            </p:cNvPr>
            <p:cNvSpPr/>
            <p:nvPr/>
          </p:nvSpPr>
          <p:spPr>
            <a:xfrm flipH="1">
              <a:off x="5983893" y="5386091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  <a:p>
              <a:pPr algn="ctr"/>
              <a:endParaRPr lang="en-GB" dirty="0"/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EC635CA4-04E6-5BA1-0AE4-CC718E577B71}"/>
                </a:ext>
              </a:extLst>
            </p:cNvPr>
            <p:cNvSpPr/>
            <p:nvPr/>
          </p:nvSpPr>
          <p:spPr>
            <a:xfrm flipH="1">
              <a:off x="7065519" y="5386090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398AD5F2-CE59-F409-DA80-E31E75AA30E2}"/>
                </a:ext>
              </a:extLst>
            </p:cNvPr>
            <p:cNvSpPr/>
            <p:nvPr/>
          </p:nvSpPr>
          <p:spPr>
            <a:xfrm flipH="1">
              <a:off x="7609447" y="5386090"/>
              <a:ext cx="18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  <a:p>
              <a:pPr algn="ctr"/>
              <a:endParaRPr lang="en-GB" dirty="0"/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EAEA415C-81FC-610D-291A-694FF55D13F7}"/>
                </a:ext>
              </a:extLst>
            </p:cNvPr>
            <p:cNvSpPr/>
            <p:nvPr/>
          </p:nvSpPr>
          <p:spPr>
            <a:xfrm flipH="1">
              <a:off x="5443247" y="5386089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77382BAA-38F1-95DF-5672-366662963AC3}"/>
                </a:ext>
              </a:extLst>
            </p:cNvPr>
            <p:cNvSpPr/>
            <p:nvPr/>
          </p:nvSpPr>
          <p:spPr>
            <a:xfrm flipH="1">
              <a:off x="4903247" y="5386086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2E494984-51D5-4827-01E1-1485C94108F8}"/>
                </a:ext>
              </a:extLst>
            </p:cNvPr>
            <p:cNvSpPr/>
            <p:nvPr/>
          </p:nvSpPr>
          <p:spPr>
            <a:xfrm flipH="1">
              <a:off x="4340696" y="5386089"/>
              <a:ext cx="18000" cy="10885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84268729-1818-FF40-0293-750B0E20D920}"/>
                </a:ext>
              </a:extLst>
            </p:cNvPr>
            <p:cNvSpPr/>
            <p:nvPr/>
          </p:nvSpPr>
          <p:spPr>
            <a:xfrm flipH="1">
              <a:off x="7985923" y="5386089"/>
              <a:ext cx="18000" cy="10885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EDDA1454-E47E-DAEE-5F9D-57C3F947DD31}"/>
                </a:ext>
              </a:extLst>
            </p:cNvPr>
            <p:cNvSpPr/>
            <p:nvPr/>
          </p:nvSpPr>
          <p:spPr>
            <a:xfrm flipH="1">
              <a:off x="8012108" y="5386089"/>
              <a:ext cx="18000" cy="10885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253E587F-C680-891F-30A9-626B2FF3239E}"/>
                </a:ext>
              </a:extLst>
            </p:cNvPr>
            <p:cNvSpPr/>
            <p:nvPr/>
          </p:nvSpPr>
          <p:spPr>
            <a:xfrm flipH="1">
              <a:off x="4261553" y="5386089"/>
              <a:ext cx="72000" cy="108857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FE8AAAEE-D436-6185-2EEE-E481BE17E693}"/>
                </a:ext>
              </a:extLst>
            </p:cNvPr>
            <p:cNvSpPr/>
            <p:nvPr/>
          </p:nvSpPr>
          <p:spPr>
            <a:xfrm flipH="1">
              <a:off x="6524295" y="5386086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A76C7382-E2A6-36F0-6ABB-40D3EF9D4E2E}"/>
                </a:ext>
              </a:extLst>
            </p:cNvPr>
            <p:cNvSpPr/>
            <p:nvPr/>
          </p:nvSpPr>
          <p:spPr>
            <a:xfrm flipH="1">
              <a:off x="4362267" y="5386086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24369A8E-37E1-DB64-8FA8-B225848E7075}"/>
                </a:ext>
              </a:extLst>
            </p:cNvPr>
            <p:cNvSpPr/>
            <p:nvPr/>
          </p:nvSpPr>
          <p:spPr>
            <a:xfrm flipH="1">
              <a:off x="7801536" y="5386085"/>
              <a:ext cx="18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  <a:p>
              <a:pPr algn="ctr"/>
              <a:endParaRPr lang="en-GB" dirty="0"/>
            </a:p>
          </p:txBody>
        </p:sp>
        <p:sp>
          <p:nvSpPr>
            <p:cNvPr id="85" name="TextBox 84">
              <a:extLst>
                <a:ext uri="{FF2B5EF4-FFF2-40B4-BE49-F238E27FC236}">
                  <a16:creationId xmlns:a16="http://schemas.microsoft.com/office/drawing/2014/main" id="{B56959E1-287A-01F6-D16C-9718DBE0C164}"/>
                </a:ext>
              </a:extLst>
            </p:cNvPr>
            <p:cNvSpPr txBox="1"/>
            <p:nvPr/>
          </p:nvSpPr>
          <p:spPr>
            <a:xfrm>
              <a:off x="7868282" y="5516998"/>
              <a:ext cx="19526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C</a:t>
              </a:r>
            </a:p>
          </p:txBody>
        </p:sp>
        <p:sp>
          <p:nvSpPr>
            <p:cNvPr id="86" name="TextBox 85">
              <a:extLst>
                <a:ext uri="{FF2B5EF4-FFF2-40B4-BE49-F238E27FC236}">
                  <a16:creationId xmlns:a16="http://schemas.microsoft.com/office/drawing/2014/main" id="{3DE1E6C0-6DCE-CDE7-B692-ABE28199B099}"/>
                </a:ext>
              </a:extLst>
            </p:cNvPr>
            <p:cNvSpPr txBox="1"/>
            <p:nvPr/>
          </p:nvSpPr>
          <p:spPr>
            <a:xfrm>
              <a:off x="4184166" y="5516998"/>
              <a:ext cx="456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/>
                  </a:solidFill>
                </a:rPr>
                <a:t>A</a:t>
              </a:r>
            </a:p>
          </p:txBody>
        </p:sp>
        <p:sp>
          <p:nvSpPr>
            <p:cNvPr id="75" name="Trapezoid 74">
              <a:extLst>
                <a:ext uri="{FF2B5EF4-FFF2-40B4-BE49-F238E27FC236}">
                  <a16:creationId xmlns:a16="http://schemas.microsoft.com/office/drawing/2014/main" id="{8F13E0BF-412C-2BB9-5CC0-58DA6E422AD9}"/>
                </a:ext>
              </a:extLst>
            </p:cNvPr>
            <p:cNvSpPr/>
            <p:nvPr/>
          </p:nvSpPr>
          <p:spPr>
            <a:xfrm rot="16200000">
              <a:off x="5891249" y="3661711"/>
              <a:ext cx="444904" cy="3560292"/>
            </a:xfrm>
            <a:prstGeom prst="trapezoid">
              <a:avLst>
                <a:gd name="adj" fmla="val 36994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132" name="Group 131">
            <a:extLst>
              <a:ext uri="{FF2B5EF4-FFF2-40B4-BE49-F238E27FC236}">
                <a16:creationId xmlns:a16="http://schemas.microsoft.com/office/drawing/2014/main" id="{08C13879-DDED-87B0-43C6-B7416CFD492F}"/>
              </a:ext>
            </a:extLst>
          </p:cNvPr>
          <p:cNvGrpSpPr/>
          <p:nvPr/>
        </p:nvGrpSpPr>
        <p:grpSpPr>
          <a:xfrm>
            <a:off x="7414224" y="5160817"/>
            <a:ext cx="2598053" cy="1433167"/>
            <a:chOff x="7606395" y="4753351"/>
            <a:chExt cx="2598053" cy="1433167"/>
          </a:xfrm>
        </p:grpSpPr>
        <p:cxnSp>
          <p:nvCxnSpPr>
            <p:cNvPr id="92" name="Straight Arrow Connector 91">
              <a:extLst>
                <a:ext uri="{FF2B5EF4-FFF2-40B4-BE49-F238E27FC236}">
                  <a16:creationId xmlns:a16="http://schemas.microsoft.com/office/drawing/2014/main" id="{B4AB41AC-CA5D-36AC-BFF5-CB3E0190C3DE}"/>
                </a:ext>
              </a:extLst>
            </p:cNvPr>
            <p:cNvCxnSpPr>
              <a:cxnSpLocks/>
            </p:cNvCxnSpPr>
            <p:nvPr/>
          </p:nvCxnSpPr>
          <p:spPr>
            <a:xfrm>
              <a:off x="7766136" y="5063599"/>
              <a:ext cx="2226424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C47789C0-7B34-176B-AF2E-5AB90A0A6A25}"/>
                </a:ext>
              </a:extLst>
            </p:cNvPr>
            <p:cNvSpPr txBox="1"/>
            <p:nvPr/>
          </p:nvSpPr>
          <p:spPr>
            <a:xfrm>
              <a:off x="8559605" y="4753351"/>
              <a:ext cx="5389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6 m</a:t>
              </a: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A2A8F60C-FA60-5E22-DA56-76583F67A1F5}"/>
                </a:ext>
              </a:extLst>
            </p:cNvPr>
            <p:cNvSpPr/>
            <p:nvPr/>
          </p:nvSpPr>
          <p:spPr>
            <a:xfrm flipH="1">
              <a:off x="8875000" y="5425446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59E00A18-E1AE-E335-28E1-65A7A1DCEBAA}"/>
                </a:ext>
              </a:extLst>
            </p:cNvPr>
            <p:cNvSpPr/>
            <p:nvPr/>
          </p:nvSpPr>
          <p:spPr>
            <a:xfrm flipH="1">
              <a:off x="8325476" y="5425443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CBE7BC9D-3A15-D228-CCC3-774E2B236E85}"/>
                </a:ext>
              </a:extLst>
            </p:cNvPr>
            <p:cNvSpPr/>
            <p:nvPr/>
          </p:nvSpPr>
          <p:spPr>
            <a:xfrm flipH="1">
              <a:off x="7762925" y="5425446"/>
              <a:ext cx="18000" cy="108857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3234579C-6960-2FFB-CE47-6A0B85CDD78E}"/>
                </a:ext>
              </a:extLst>
            </p:cNvPr>
            <p:cNvSpPr/>
            <p:nvPr/>
          </p:nvSpPr>
          <p:spPr>
            <a:xfrm flipH="1">
              <a:off x="7726644" y="5425446"/>
              <a:ext cx="36000" cy="108857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9DE87905-0A18-F54D-37FC-61D0D8199C45}"/>
                </a:ext>
              </a:extLst>
            </p:cNvPr>
            <p:cNvSpPr/>
            <p:nvPr/>
          </p:nvSpPr>
          <p:spPr>
            <a:xfrm flipH="1">
              <a:off x="7767829" y="5425443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cxnSp>
          <p:nvCxnSpPr>
            <p:cNvPr id="116" name="Straight Arrow Connector 115">
              <a:extLst>
                <a:ext uri="{FF2B5EF4-FFF2-40B4-BE49-F238E27FC236}">
                  <a16:creationId xmlns:a16="http://schemas.microsoft.com/office/drawing/2014/main" id="{F0E88A40-89D2-28A9-4D7F-B3597CD1D33E}"/>
                </a:ext>
              </a:extLst>
            </p:cNvPr>
            <p:cNvCxnSpPr>
              <a:cxnSpLocks/>
            </p:cNvCxnSpPr>
            <p:nvPr/>
          </p:nvCxnSpPr>
          <p:spPr>
            <a:xfrm>
              <a:off x="7760325" y="6186518"/>
              <a:ext cx="564171" cy="0"/>
            </a:xfrm>
            <a:prstGeom prst="straightConnector1">
              <a:avLst/>
            </a:prstGeom>
            <a:ln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TextBox 110">
              <a:extLst>
                <a:ext uri="{FF2B5EF4-FFF2-40B4-BE49-F238E27FC236}">
                  <a16:creationId xmlns:a16="http://schemas.microsoft.com/office/drawing/2014/main" id="{D3452DA4-33B2-54EC-A3FF-25C84B377F92}"/>
                </a:ext>
              </a:extLst>
            </p:cNvPr>
            <p:cNvSpPr txBox="1"/>
            <p:nvPr/>
          </p:nvSpPr>
          <p:spPr>
            <a:xfrm>
              <a:off x="7677292" y="5817186"/>
              <a:ext cx="9829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4x 1.5 m</a:t>
              </a: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76C10B5F-5B75-9316-6BA2-E6A4FA4D537D}"/>
                </a:ext>
              </a:extLst>
            </p:cNvPr>
            <p:cNvSpPr txBox="1"/>
            <p:nvPr/>
          </p:nvSpPr>
          <p:spPr>
            <a:xfrm>
              <a:off x="9204082" y="5556355"/>
              <a:ext cx="4390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C2</a:t>
              </a:r>
            </a:p>
          </p:txBody>
        </p:sp>
        <p:sp>
          <p:nvSpPr>
            <p:cNvPr id="113" name="TextBox 112">
              <a:extLst>
                <a:ext uri="{FF2B5EF4-FFF2-40B4-BE49-F238E27FC236}">
                  <a16:creationId xmlns:a16="http://schemas.microsoft.com/office/drawing/2014/main" id="{6D9642F4-2CF8-415F-E5DB-EF71C2FFE345}"/>
                </a:ext>
              </a:extLst>
            </p:cNvPr>
            <p:cNvSpPr txBox="1"/>
            <p:nvPr/>
          </p:nvSpPr>
          <p:spPr>
            <a:xfrm>
              <a:off x="7606395" y="5556355"/>
              <a:ext cx="456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/>
                  </a:solidFill>
                </a:rPr>
                <a:t>A1</a:t>
              </a:r>
            </a:p>
          </p:txBody>
        </p:sp>
        <p:sp>
          <p:nvSpPr>
            <p:cNvPr id="114" name="TextBox 113">
              <a:extLst>
                <a:ext uri="{FF2B5EF4-FFF2-40B4-BE49-F238E27FC236}">
                  <a16:creationId xmlns:a16="http://schemas.microsoft.com/office/drawing/2014/main" id="{89DE9E78-BF7F-A79F-ED17-99CD5951A7A1}"/>
                </a:ext>
              </a:extLst>
            </p:cNvPr>
            <p:cNvSpPr txBox="1"/>
            <p:nvPr/>
          </p:nvSpPr>
          <p:spPr>
            <a:xfrm>
              <a:off x="9747878" y="5551227"/>
              <a:ext cx="456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/>
                  </a:solidFill>
                </a:rPr>
                <a:t>A3</a:t>
              </a:r>
            </a:p>
          </p:txBody>
        </p:sp>
        <p:sp>
          <p:nvSpPr>
            <p:cNvPr id="117" name="Trapezoid 116">
              <a:extLst>
                <a:ext uri="{FF2B5EF4-FFF2-40B4-BE49-F238E27FC236}">
                  <a16:creationId xmlns:a16="http://schemas.microsoft.com/office/drawing/2014/main" id="{9F76D074-37A9-0316-373E-60E04C2E9326}"/>
                </a:ext>
              </a:extLst>
            </p:cNvPr>
            <p:cNvSpPr/>
            <p:nvPr/>
          </p:nvSpPr>
          <p:spPr>
            <a:xfrm rot="5400000" flipH="1">
              <a:off x="8496171" y="5258414"/>
              <a:ext cx="288000" cy="443712"/>
            </a:xfrm>
            <a:prstGeom prst="trapezoid">
              <a:avLst>
                <a:gd name="adj" fmla="val 31206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8" name="Rectangle 117">
              <a:extLst>
                <a:ext uri="{FF2B5EF4-FFF2-40B4-BE49-F238E27FC236}">
                  <a16:creationId xmlns:a16="http://schemas.microsoft.com/office/drawing/2014/main" id="{BED6A907-AA4C-40D9-1021-98E3CBB551B0}"/>
                </a:ext>
              </a:extLst>
            </p:cNvPr>
            <p:cNvSpPr/>
            <p:nvPr/>
          </p:nvSpPr>
          <p:spPr>
            <a:xfrm flipH="1">
              <a:off x="8308801" y="5424805"/>
              <a:ext cx="18000" cy="10885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9" name="TextBox 118">
              <a:extLst>
                <a:ext uri="{FF2B5EF4-FFF2-40B4-BE49-F238E27FC236}">
                  <a16:creationId xmlns:a16="http://schemas.microsoft.com/office/drawing/2014/main" id="{9BC40D98-2246-E6CD-44C9-46987D10EB70}"/>
                </a:ext>
              </a:extLst>
            </p:cNvPr>
            <p:cNvSpPr txBox="1"/>
            <p:nvPr/>
          </p:nvSpPr>
          <p:spPr>
            <a:xfrm>
              <a:off x="8109544" y="5558095"/>
              <a:ext cx="4652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rgbClr val="FF0000"/>
                  </a:solidFill>
                </a:rPr>
                <a:t>C1</a:t>
              </a:r>
            </a:p>
          </p:txBody>
        </p:sp>
        <p:sp>
          <p:nvSpPr>
            <p:cNvPr id="120" name="Trapezoid 119">
              <a:extLst>
                <a:ext uri="{FF2B5EF4-FFF2-40B4-BE49-F238E27FC236}">
                  <a16:creationId xmlns:a16="http://schemas.microsoft.com/office/drawing/2014/main" id="{D3BD13E8-DFFB-8FD3-7553-05C7F1895707}"/>
                </a:ext>
              </a:extLst>
            </p:cNvPr>
            <p:cNvSpPr/>
            <p:nvPr/>
          </p:nvSpPr>
          <p:spPr>
            <a:xfrm rot="16200000">
              <a:off x="7845212" y="5258415"/>
              <a:ext cx="288000" cy="443712"/>
            </a:xfrm>
            <a:prstGeom prst="trapezoid">
              <a:avLst>
                <a:gd name="adj" fmla="val 29553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1" name="Trapezoid 120">
              <a:extLst>
                <a:ext uri="{FF2B5EF4-FFF2-40B4-BE49-F238E27FC236}">
                  <a16:creationId xmlns:a16="http://schemas.microsoft.com/office/drawing/2014/main" id="{CB7D5187-8629-E089-0370-773AC652E444}"/>
                </a:ext>
              </a:extLst>
            </p:cNvPr>
            <p:cNvSpPr/>
            <p:nvPr/>
          </p:nvSpPr>
          <p:spPr>
            <a:xfrm rot="16200000">
              <a:off x="8953836" y="5258414"/>
              <a:ext cx="288000" cy="443712"/>
            </a:xfrm>
            <a:prstGeom prst="trapezoid">
              <a:avLst>
                <a:gd name="adj" fmla="val 30380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2" name="Rectangle 121">
              <a:extLst>
                <a:ext uri="{FF2B5EF4-FFF2-40B4-BE49-F238E27FC236}">
                  <a16:creationId xmlns:a16="http://schemas.microsoft.com/office/drawing/2014/main" id="{5D348D48-9027-5E77-6EAF-809B0EAB64CF}"/>
                </a:ext>
              </a:extLst>
            </p:cNvPr>
            <p:cNvSpPr/>
            <p:nvPr/>
          </p:nvSpPr>
          <p:spPr>
            <a:xfrm flipH="1">
              <a:off x="8851686" y="5425443"/>
              <a:ext cx="36000" cy="108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3" name="Rectangle 122">
              <a:extLst>
                <a:ext uri="{FF2B5EF4-FFF2-40B4-BE49-F238E27FC236}">
                  <a16:creationId xmlns:a16="http://schemas.microsoft.com/office/drawing/2014/main" id="{6B026FAB-10A9-5158-111F-05F8680ED12A}"/>
                </a:ext>
              </a:extLst>
            </p:cNvPr>
            <p:cNvSpPr/>
            <p:nvPr/>
          </p:nvSpPr>
          <p:spPr>
            <a:xfrm flipH="1">
              <a:off x="9432734" y="5425443"/>
              <a:ext cx="540000" cy="108857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4" name="Trapezoid 123">
              <a:extLst>
                <a:ext uri="{FF2B5EF4-FFF2-40B4-BE49-F238E27FC236}">
                  <a16:creationId xmlns:a16="http://schemas.microsoft.com/office/drawing/2014/main" id="{8C743186-7D60-2393-A9BC-09F99D7D8C22}"/>
                </a:ext>
              </a:extLst>
            </p:cNvPr>
            <p:cNvSpPr/>
            <p:nvPr/>
          </p:nvSpPr>
          <p:spPr>
            <a:xfrm rot="5400000" flipH="1">
              <a:off x="9603429" y="5258414"/>
              <a:ext cx="288000" cy="443712"/>
            </a:xfrm>
            <a:prstGeom prst="trapezoid">
              <a:avLst>
                <a:gd name="adj" fmla="val 32033"/>
              </a:avLst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484FAB4F-FEFA-0495-4B8B-0BB005C6A2B5}"/>
                </a:ext>
              </a:extLst>
            </p:cNvPr>
            <p:cNvSpPr/>
            <p:nvPr/>
          </p:nvSpPr>
          <p:spPr>
            <a:xfrm flipH="1">
              <a:off x="9970849" y="5425443"/>
              <a:ext cx="36000" cy="108000"/>
            </a:xfrm>
            <a:prstGeom prst="rect">
              <a:avLst/>
            </a:prstGeom>
            <a:solidFill>
              <a:schemeClr val="accent6"/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EF68BD70-2411-48C8-592C-14873D0227E2}"/>
                </a:ext>
              </a:extLst>
            </p:cNvPr>
            <p:cNvSpPr/>
            <p:nvPr/>
          </p:nvSpPr>
          <p:spPr>
            <a:xfrm flipH="1">
              <a:off x="9414742" y="5425446"/>
              <a:ext cx="18000" cy="108857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82A2D737-940A-2602-26E7-13FD47CA0504}"/>
                </a:ext>
              </a:extLst>
            </p:cNvPr>
            <p:cNvSpPr txBox="1"/>
            <p:nvPr/>
          </p:nvSpPr>
          <p:spPr>
            <a:xfrm>
              <a:off x="8673110" y="5556355"/>
              <a:ext cx="45657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>
                  <a:solidFill>
                    <a:schemeClr val="accent6"/>
                  </a:solidFill>
                </a:rPr>
                <a:t>A2</a:t>
              </a:r>
            </a:p>
          </p:txBody>
        </p: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4A9F9A76-6227-21AA-0FA6-38A5CAEF0B7E}"/>
              </a:ext>
            </a:extLst>
          </p:cNvPr>
          <p:cNvGrpSpPr/>
          <p:nvPr/>
        </p:nvGrpSpPr>
        <p:grpSpPr>
          <a:xfrm>
            <a:off x="8504739" y="312529"/>
            <a:ext cx="3690464" cy="1867203"/>
            <a:chOff x="5508343" y="1463038"/>
            <a:chExt cx="6261814" cy="3168187"/>
          </a:xfrm>
        </p:grpSpPr>
        <p:pic>
          <p:nvPicPr>
            <p:cNvPr id="134" name="Picture 133">
              <a:extLst>
                <a:ext uri="{FF2B5EF4-FFF2-40B4-BE49-F238E27FC236}">
                  <a16:creationId xmlns:a16="http://schemas.microsoft.com/office/drawing/2014/main" id="{756EC274-B19E-5053-B334-AE000F57B7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582" b="29595"/>
            <a:stretch/>
          </p:blipFill>
          <p:spPr>
            <a:xfrm>
              <a:off x="5508345" y="1463038"/>
              <a:ext cx="6261812" cy="3138224"/>
            </a:xfrm>
            <a:prstGeom prst="rect">
              <a:avLst/>
            </a:prstGeom>
          </p:spPr>
        </p:pic>
        <p:sp>
          <p:nvSpPr>
            <p:cNvPr id="135" name="Rectangle 134">
              <a:extLst>
                <a:ext uri="{FF2B5EF4-FFF2-40B4-BE49-F238E27FC236}">
                  <a16:creationId xmlns:a16="http://schemas.microsoft.com/office/drawing/2014/main" id="{DABAA51C-71F4-8E51-396C-8DB39DC9592E}"/>
                </a:ext>
              </a:extLst>
            </p:cNvPr>
            <p:cNvSpPr/>
            <p:nvPr/>
          </p:nvSpPr>
          <p:spPr>
            <a:xfrm>
              <a:off x="5508343" y="4161225"/>
              <a:ext cx="6140281" cy="47000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200" dirty="0">
                  <a:solidFill>
                    <a:schemeClr val="bg1"/>
                  </a:solidFill>
                </a:rPr>
                <a:t>10 m single plasma, 24 Pa </a:t>
              </a:r>
              <a:r>
                <a:rPr lang="en-GB" sz="1200" dirty="0" err="1">
                  <a:solidFill>
                    <a:schemeClr val="bg1"/>
                  </a:solidFill>
                </a:rPr>
                <a:t>Ar</a:t>
              </a:r>
              <a:r>
                <a:rPr lang="en-GB" sz="1200" dirty="0">
                  <a:solidFill>
                    <a:schemeClr val="bg1"/>
                  </a:solidFill>
                </a:rPr>
                <a:t>, 500 A (24.03.2023)</a:t>
              </a:r>
            </a:p>
          </p:txBody>
        </p:sp>
      </p:grpSp>
      <p:sp>
        <p:nvSpPr>
          <p:cNvPr id="6" name="Title 3">
            <a:extLst>
              <a:ext uri="{FF2B5EF4-FFF2-40B4-BE49-F238E27FC236}">
                <a16:creationId xmlns:a16="http://schemas.microsoft.com/office/drawing/2014/main" id="{B8D13E5D-55F3-9114-B275-1414AC3487F6}"/>
              </a:ext>
            </a:extLst>
          </p:cNvPr>
          <p:cNvSpPr txBox="1">
            <a:spLocks/>
          </p:cNvSpPr>
          <p:nvPr/>
        </p:nvSpPr>
        <p:spPr>
          <a:xfrm>
            <a:off x="331201" y="235255"/>
            <a:ext cx="11768141" cy="5910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DPS 10.0 CERN program </a:t>
            </a:r>
            <a:r>
              <a:rPr lang="en-GB" sz="28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uniformity x scalability</a:t>
            </a:r>
            <a:endParaRPr lang="en-GB" sz="28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68901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0A96F-A50E-4EA2-9CA6-32855A34E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351EE0-6949-4F2E-8F68-46F7424C488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Title 3">
            <a:extLst>
              <a:ext uri="{FF2B5EF4-FFF2-40B4-BE49-F238E27FC236}">
                <a16:creationId xmlns:a16="http://schemas.microsoft.com/office/drawing/2014/main" id="{078A5419-91F2-5D45-A7FD-DD72A56E5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</p:spPr>
        <p:txBody>
          <a:bodyPr>
            <a:normAutofit/>
          </a:bodyPr>
          <a:lstStyle/>
          <a:p>
            <a:r>
              <a:rPr lang="en-CH" dirty="0"/>
              <a:t>AWAKE Run 2 Global Schedule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5C1F785-6F89-7947-9ED4-04DEDC011EA4}"/>
              </a:ext>
            </a:extLst>
          </p:cNvPr>
          <p:cNvSpPr txBox="1"/>
          <p:nvPr/>
        </p:nvSpPr>
        <p:spPr>
          <a:xfrm>
            <a:off x="3350064" y="910879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 2a</a:t>
            </a:r>
          </a:p>
        </p:txBody>
      </p:sp>
      <p:sp>
        <p:nvSpPr>
          <p:cNvPr id="38" name="Left Brace 37">
            <a:extLst>
              <a:ext uri="{FF2B5EF4-FFF2-40B4-BE49-F238E27FC236}">
                <a16:creationId xmlns:a16="http://schemas.microsoft.com/office/drawing/2014/main" id="{9EE5C260-8143-164E-B182-5F73E7AFCF5C}"/>
              </a:ext>
            </a:extLst>
          </p:cNvPr>
          <p:cNvSpPr/>
          <p:nvPr/>
        </p:nvSpPr>
        <p:spPr>
          <a:xfrm rot="16200000" flipH="1">
            <a:off x="10451729" y="1030422"/>
            <a:ext cx="369333" cy="821060"/>
          </a:xfrm>
          <a:prstGeom prst="leftBrace">
            <a:avLst/>
          </a:prstGeom>
          <a:ln w="127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Left Brace 38">
            <a:extLst>
              <a:ext uri="{FF2B5EF4-FFF2-40B4-BE49-F238E27FC236}">
                <a16:creationId xmlns:a16="http://schemas.microsoft.com/office/drawing/2014/main" id="{B3C7D5B0-9F75-7C4F-B800-59D38AB81950}"/>
              </a:ext>
            </a:extLst>
          </p:cNvPr>
          <p:cNvSpPr/>
          <p:nvPr/>
        </p:nvSpPr>
        <p:spPr>
          <a:xfrm rot="16200000" flipH="1">
            <a:off x="3667848" y="462083"/>
            <a:ext cx="380991" cy="2017249"/>
          </a:xfrm>
          <a:prstGeom prst="leftBrace">
            <a:avLst/>
          </a:prstGeom>
          <a:ln w="127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DA2293-0EFD-7E46-A509-55D12AE4F9C3}"/>
              </a:ext>
            </a:extLst>
          </p:cNvPr>
          <p:cNvSpPr txBox="1"/>
          <p:nvPr/>
        </p:nvSpPr>
        <p:spPr>
          <a:xfrm>
            <a:off x="10182482" y="921295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 2c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A6AD72B-7CF0-6E48-99BA-C009A1F4343B}"/>
              </a:ext>
            </a:extLst>
          </p:cNvPr>
          <p:cNvSpPr txBox="1"/>
          <p:nvPr/>
        </p:nvSpPr>
        <p:spPr>
          <a:xfrm>
            <a:off x="6831695" y="927810"/>
            <a:ext cx="1384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CNGS Dismantling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DE8126-99BB-2EA0-3C67-0DC13CBD7515}"/>
              </a:ext>
            </a:extLst>
          </p:cNvPr>
          <p:cNvSpPr txBox="1"/>
          <p:nvPr/>
        </p:nvSpPr>
        <p:spPr>
          <a:xfrm>
            <a:off x="97136" y="6520549"/>
            <a:ext cx="5330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From Edda, 29.08.2023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235F5AA-1360-56F5-368D-69E7568A2ABE}"/>
              </a:ext>
            </a:extLst>
          </p:cNvPr>
          <p:cNvSpPr/>
          <p:nvPr/>
        </p:nvSpPr>
        <p:spPr>
          <a:xfrm>
            <a:off x="5427877" y="2111704"/>
            <a:ext cx="184023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000" b="1" dirty="0"/>
              <a:t>10 m DPS test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5ACBD5-1634-2E15-7681-94389B5E3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40" y="1625618"/>
            <a:ext cx="11482975" cy="339457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A38B1CC-2763-33A5-1D4B-68405D42DF91}"/>
              </a:ext>
            </a:extLst>
          </p:cNvPr>
          <p:cNvGrpSpPr/>
          <p:nvPr/>
        </p:nvGrpSpPr>
        <p:grpSpPr>
          <a:xfrm>
            <a:off x="298240" y="5082996"/>
            <a:ext cx="11007221" cy="1140600"/>
            <a:chOff x="541589" y="4574205"/>
            <a:chExt cx="11007221" cy="11406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D1CF3BA-B978-751F-97BA-616BF7208927}"/>
                </a:ext>
              </a:extLst>
            </p:cNvPr>
            <p:cNvSpPr/>
            <p:nvPr/>
          </p:nvSpPr>
          <p:spPr>
            <a:xfrm>
              <a:off x="541589" y="4604655"/>
              <a:ext cx="1864361" cy="24727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>
                  <a:solidFill>
                    <a:schemeClr val="tx1"/>
                  </a:solidFill>
                </a:rPr>
                <a:t>S</a:t>
              </a:r>
              <a:r>
                <a:rPr lang="en-CH" sz="1100" dirty="0">
                  <a:solidFill>
                    <a:schemeClr val="tx1"/>
                  </a:solidFill>
                </a:rPr>
                <a:t>calable plasma source R&amp;D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2806D46-1A9C-244C-FC52-FC44FBD6D59E}"/>
                </a:ext>
              </a:extLst>
            </p:cNvPr>
            <p:cNvSpPr/>
            <p:nvPr/>
          </p:nvSpPr>
          <p:spPr>
            <a:xfrm>
              <a:off x="3093068" y="4574205"/>
              <a:ext cx="3734452" cy="24727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100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1473041-73F0-51A5-DC3A-E64F088C92CC}"/>
                </a:ext>
              </a:extLst>
            </p:cNvPr>
            <p:cNvSpPr/>
            <p:nvPr/>
          </p:nvSpPr>
          <p:spPr>
            <a:xfrm>
              <a:off x="541590" y="4913747"/>
              <a:ext cx="2439718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2d1) scalable plasma design, installation</a:t>
              </a:r>
              <a:endParaRPr lang="en-CH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3B24B62-1969-9B06-6803-8408CB3D740A}"/>
                </a:ext>
              </a:extLst>
            </p:cNvPr>
            <p:cNvSpPr/>
            <p:nvPr/>
          </p:nvSpPr>
          <p:spPr>
            <a:xfrm>
              <a:off x="541590" y="5221921"/>
              <a:ext cx="2439718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</a:rPr>
                <a:t>2d2) scalable plasma commissioning and operation</a:t>
              </a:r>
              <a:endParaRPr lang="en-CH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AD95B14-4FD4-4080-EC82-26B6348285C2}"/>
                </a:ext>
              </a:extLst>
            </p:cNvPr>
            <p:cNvSpPr/>
            <p:nvPr/>
          </p:nvSpPr>
          <p:spPr>
            <a:xfrm>
              <a:off x="6888017" y="4911504"/>
              <a:ext cx="3454863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1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0FDBE06-DFB8-8F07-D1E3-4F4AAF4AB6E4}"/>
                </a:ext>
              </a:extLst>
            </p:cNvPr>
            <p:cNvSpPr/>
            <p:nvPr/>
          </p:nvSpPr>
          <p:spPr>
            <a:xfrm>
              <a:off x="10342880" y="5217154"/>
              <a:ext cx="1205930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100" dirty="0">
                <a:solidFill>
                  <a:schemeClr val="tx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C51FACF-1065-47CB-DD1C-1A2865D0B4CC}"/>
                </a:ext>
              </a:extLst>
            </p:cNvPr>
            <p:cNvSpPr txBox="1"/>
            <p:nvPr/>
          </p:nvSpPr>
          <p:spPr>
            <a:xfrm>
              <a:off x="5608547" y="5283918"/>
              <a:ext cx="1599740" cy="43088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D</a:t>
              </a:r>
              <a:r>
                <a:rPr lang="en-CH" sz="1100" dirty="0"/>
                <a:t>ecision scalable plasma source in Run 2c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1D0D0A41-7A82-EDAF-3CA3-809D51F79115}"/>
                </a:ext>
              </a:extLst>
            </p:cNvPr>
            <p:cNvCxnSpPr>
              <a:cxnSpLocks/>
              <a:stCxn id="43" idx="0"/>
            </p:cNvCxnSpPr>
            <p:nvPr/>
          </p:nvCxnSpPr>
          <p:spPr>
            <a:xfrm flipV="1">
              <a:off x="6408417" y="4690408"/>
              <a:ext cx="551183" cy="593510"/>
            </a:xfrm>
            <a:prstGeom prst="straightConnector1">
              <a:avLst/>
            </a:prstGeom>
            <a:ln>
              <a:solidFill>
                <a:srgbClr val="FF0000"/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FC69EF1E-8CC9-8E81-4A77-51E99E070D4B}"/>
              </a:ext>
            </a:extLst>
          </p:cNvPr>
          <p:cNvSpPr txBox="1"/>
          <p:nvPr/>
        </p:nvSpPr>
        <p:spPr>
          <a:xfrm>
            <a:off x="5431713" y="915280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 2b</a:t>
            </a:r>
          </a:p>
        </p:txBody>
      </p:sp>
      <p:sp>
        <p:nvSpPr>
          <p:cNvPr id="46" name="Left Brace 45">
            <a:extLst>
              <a:ext uri="{FF2B5EF4-FFF2-40B4-BE49-F238E27FC236}">
                <a16:creationId xmlns:a16="http://schemas.microsoft.com/office/drawing/2014/main" id="{A0051A99-6A95-ECE1-1B15-00868C79D9DE}"/>
              </a:ext>
            </a:extLst>
          </p:cNvPr>
          <p:cNvSpPr/>
          <p:nvPr/>
        </p:nvSpPr>
        <p:spPr>
          <a:xfrm rot="16200000" flipH="1">
            <a:off x="5745852" y="655829"/>
            <a:ext cx="380991" cy="1559808"/>
          </a:xfrm>
          <a:prstGeom prst="leftBrace">
            <a:avLst/>
          </a:prstGeom>
          <a:ln w="127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33C4A16-2606-BE93-281D-97DB3BBF53F1}"/>
              </a:ext>
            </a:extLst>
          </p:cNvPr>
          <p:cNvSpPr/>
          <p:nvPr/>
        </p:nvSpPr>
        <p:spPr>
          <a:xfrm>
            <a:off x="5031412" y="2339833"/>
            <a:ext cx="184023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000" b="1" dirty="0"/>
              <a:t>10 m DPS test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266E0CCC-8D6B-8255-F31D-9148E206BBBB}"/>
              </a:ext>
            </a:extLst>
          </p:cNvPr>
          <p:cNvSpPr/>
          <p:nvPr/>
        </p:nvSpPr>
        <p:spPr>
          <a:xfrm>
            <a:off x="199104" y="5020193"/>
            <a:ext cx="11165740" cy="129949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91095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70">
            <a:extLst>
              <a:ext uri="{FF2B5EF4-FFF2-40B4-BE49-F238E27FC236}">
                <a16:creationId xmlns:a16="http://schemas.microsoft.com/office/drawing/2014/main" id="{E95C341B-8A0E-D361-181D-A5C11FA03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492875"/>
            <a:ext cx="2743200" cy="365125"/>
          </a:xfrm>
        </p:spPr>
        <p:txBody>
          <a:bodyPr/>
          <a:lstStyle/>
          <a:p>
            <a:fld id="{489A6500-CE48-4449-804B-1955377DDBA2}" type="slidenum">
              <a:rPr lang="en-GB" smtClean="0"/>
              <a:t>20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38211FA-0102-F206-5AA6-6BD8533A99EF}"/>
              </a:ext>
            </a:extLst>
          </p:cNvPr>
          <p:cNvSpPr txBox="1"/>
          <p:nvPr/>
        </p:nvSpPr>
        <p:spPr>
          <a:xfrm>
            <a:off x="331199" y="995945"/>
            <a:ext cx="7990753" cy="26320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600" u="sng" dirty="0">
                <a:solidFill>
                  <a:srgbClr val="21212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Short</a:t>
            </a:r>
            <a:r>
              <a:rPr lang="en-GB" sz="1600" dirty="0">
                <a:solidFill>
                  <a:srgbClr val="21212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plasmas for longitudinal density uniformity measurements and scalability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600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1.5 m single and 1.5 m + 1.5 m double plasmas configurations: 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plasma light and interferometry </a:t>
            </a:r>
            <a:r>
              <a:rPr lang="en-GB" sz="1600" dirty="0">
                <a:solidFill>
                  <a:srgbClr val="21212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benchmark with 10 m / 5+5 m plasma</a:t>
            </a:r>
          </a:p>
          <a:p>
            <a:pPr marL="742950" lvl="1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212121"/>
                </a:solidFill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prepare for Thomson scattering in HPS laser room  May 2024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GB" sz="1600" dirty="0">
              <a:solidFill>
                <a:srgbClr val="212121"/>
              </a:solidFill>
              <a:effectLst/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600" b="1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Thomson scattering </a:t>
            </a:r>
            <a:r>
              <a:rPr lang="en-GB" sz="1600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on DPS </a:t>
            </a:r>
            <a:r>
              <a:rPr lang="en-GB" sz="1600" dirty="0">
                <a:solidFill>
                  <a:srgbClr val="FF0000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with EPFL-SPC</a:t>
            </a:r>
            <a:r>
              <a:rPr lang="en-GB" sz="1600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  June 2024, TS/plasma light for uniformity assessment, comparison with HPS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CD42BAD5-2842-E3C0-2477-9BE512F94A69}"/>
              </a:ext>
            </a:extLst>
          </p:cNvPr>
          <p:cNvGrpSpPr/>
          <p:nvPr/>
        </p:nvGrpSpPr>
        <p:grpSpPr>
          <a:xfrm>
            <a:off x="8566516" y="341114"/>
            <a:ext cx="3542262" cy="2012378"/>
            <a:chOff x="121311" y="2026309"/>
            <a:chExt cx="5974689" cy="3394253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31724BB8-8AB8-2968-038E-1B782C7AB8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4785"/>
            <a:stretch/>
          </p:blipFill>
          <p:spPr>
            <a:xfrm>
              <a:off x="121311" y="2026309"/>
              <a:ext cx="5974689" cy="3394253"/>
            </a:xfrm>
            <a:prstGeom prst="rect">
              <a:avLst/>
            </a:prstGeom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E22CDA7-512E-DD2B-2492-81A236AFB2C3}"/>
                </a:ext>
              </a:extLst>
            </p:cNvPr>
            <p:cNvSpPr/>
            <p:nvPr/>
          </p:nvSpPr>
          <p:spPr>
            <a:xfrm>
              <a:off x="138648" y="4852381"/>
              <a:ext cx="5505265" cy="5191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GB" sz="1400" dirty="0">
                  <a:solidFill>
                    <a:schemeClr val="bg1"/>
                  </a:solidFill>
                </a:rPr>
                <a:t>1.6 m plasma, 8 Pa </a:t>
              </a:r>
              <a:r>
                <a:rPr lang="en-GB" sz="1400" dirty="0" err="1">
                  <a:solidFill>
                    <a:schemeClr val="bg1"/>
                  </a:solidFill>
                </a:rPr>
                <a:t>Ar</a:t>
              </a:r>
              <a:r>
                <a:rPr lang="en-GB" sz="1400" dirty="0">
                  <a:solidFill>
                    <a:schemeClr val="bg1"/>
                  </a:solidFill>
                </a:rPr>
                <a:t>, 320 A (13.12.2022)</a:t>
              </a:r>
            </a:p>
          </p:txBody>
        </p: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F5469351-CC49-9127-2E5E-1BE7A00748D3}"/>
              </a:ext>
            </a:extLst>
          </p:cNvPr>
          <p:cNvGrpSpPr/>
          <p:nvPr/>
        </p:nvGrpSpPr>
        <p:grpSpPr>
          <a:xfrm>
            <a:off x="8576795" y="2324407"/>
            <a:ext cx="3425095" cy="1531355"/>
            <a:chOff x="8050156" y="2422451"/>
            <a:chExt cx="4058622" cy="1814604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ACFC89FC-5AE0-4D6E-11EB-5A57E0E41BCA}"/>
                </a:ext>
              </a:extLst>
            </p:cNvPr>
            <p:cNvGrpSpPr/>
            <p:nvPr/>
          </p:nvGrpSpPr>
          <p:grpSpPr>
            <a:xfrm>
              <a:off x="9593276" y="2422451"/>
              <a:ext cx="2515502" cy="1806364"/>
              <a:chOff x="7333956" y="3824016"/>
              <a:chExt cx="2515502" cy="1806364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5ECA8084-8731-C2DD-D86C-236389332810}"/>
                  </a:ext>
                </a:extLst>
              </p:cNvPr>
              <p:cNvGrpSpPr/>
              <p:nvPr/>
            </p:nvGrpSpPr>
            <p:grpSpPr>
              <a:xfrm>
                <a:off x="7333956" y="3824016"/>
                <a:ext cx="2515502" cy="1806364"/>
                <a:chOff x="7606396" y="4977426"/>
                <a:chExt cx="1426931" cy="1024668"/>
              </a:xfrm>
            </p:grpSpPr>
            <p:cxnSp>
              <p:nvCxnSpPr>
                <p:cNvPr id="10" name="Straight Arrow Connector 9">
                  <a:extLst>
                    <a:ext uri="{FF2B5EF4-FFF2-40B4-BE49-F238E27FC236}">
                      <a16:creationId xmlns:a16="http://schemas.microsoft.com/office/drawing/2014/main" id="{2E34401B-945C-E5CF-07B5-C88A439E48E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715822" y="5188086"/>
                  <a:ext cx="1179097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B4FDAA3E-12E1-C87C-7F1F-02E8E2B1FDE2}"/>
                    </a:ext>
                  </a:extLst>
                </p:cNvPr>
                <p:cNvSpPr txBox="1"/>
                <p:nvPr/>
              </p:nvSpPr>
              <p:spPr>
                <a:xfrm>
                  <a:off x="8118148" y="4977426"/>
                  <a:ext cx="328082" cy="2068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/>
                    <a:t>3 m</a:t>
                  </a:r>
                </a:p>
              </p:txBody>
            </p:sp>
            <p:sp>
              <p:nvSpPr>
                <p:cNvPr id="13" name="Rectangle 12">
                  <a:extLst>
                    <a:ext uri="{FF2B5EF4-FFF2-40B4-BE49-F238E27FC236}">
                      <a16:creationId xmlns:a16="http://schemas.microsoft.com/office/drawing/2014/main" id="{C9A98232-B5E3-53DE-A7F5-D014DCCFC9EB}"/>
                    </a:ext>
                  </a:extLst>
                </p:cNvPr>
                <p:cNvSpPr/>
                <p:nvPr/>
              </p:nvSpPr>
              <p:spPr>
                <a:xfrm flipH="1">
                  <a:off x="8325476" y="5425443"/>
                  <a:ext cx="540000" cy="10885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dirty="0"/>
                </a:p>
              </p:txBody>
            </p:sp>
            <p:sp>
              <p:nvSpPr>
                <p:cNvPr id="14" name="Rectangle 13">
                  <a:extLst>
                    <a:ext uri="{FF2B5EF4-FFF2-40B4-BE49-F238E27FC236}">
                      <a16:creationId xmlns:a16="http://schemas.microsoft.com/office/drawing/2014/main" id="{43D169C2-4968-6CF3-389A-F6DE3E41486C}"/>
                    </a:ext>
                  </a:extLst>
                </p:cNvPr>
                <p:cNvSpPr/>
                <p:nvPr/>
              </p:nvSpPr>
              <p:spPr>
                <a:xfrm flipH="1">
                  <a:off x="7762925" y="5425446"/>
                  <a:ext cx="18000" cy="108857"/>
                </a:xfrm>
                <a:prstGeom prst="rect">
                  <a:avLst/>
                </a:prstGeom>
                <a:solidFill>
                  <a:schemeClr val="tx1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15" name="Rectangle 14">
                  <a:extLst>
                    <a:ext uri="{FF2B5EF4-FFF2-40B4-BE49-F238E27FC236}">
                      <a16:creationId xmlns:a16="http://schemas.microsoft.com/office/drawing/2014/main" id="{ECCA7F2E-22A4-AEB6-D48D-935D9B313963}"/>
                    </a:ext>
                  </a:extLst>
                </p:cNvPr>
                <p:cNvSpPr/>
                <p:nvPr/>
              </p:nvSpPr>
              <p:spPr>
                <a:xfrm flipH="1">
                  <a:off x="7726644" y="5425446"/>
                  <a:ext cx="36000" cy="108857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dirty="0"/>
                </a:p>
              </p:txBody>
            </p:sp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A7A07C83-CF22-6B0C-E9ED-19E45C9EF55D}"/>
                    </a:ext>
                  </a:extLst>
                </p:cNvPr>
                <p:cNvSpPr/>
                <p:nvPr/>
              </p:nvSpPr>
              <p:spPr>
                <a:xfrm flipH="1">
                  <a:off x="7767829" y="5425443"/>
                  <a:ext cx="540000" cy="108857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dirty="0"/>
                </a:p>
              </p:txBody>
            </p:sp>
            <p:cxnSp>
              <p:nvCxnSpPr>
                <p:cNvPr id="17" name="Straight Arrow Connector 16">
                  <a:extLst>
                    <a:ext uri="{FF2B5EF4-FFF2-40B4-BE49-F238E27FC236}">
                      <a16:creationId xmlns:a16="http://schemas.microsoft.com/office/drawing/2014/main" id="{5946B68D-DF14-DA25-6CDC-A3CFDECB98E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755743" y="6002094"/>
                  <a:ext cx="564171" cy="0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8" name="TextBox 17">
                  <a:extLst>
                    <a:ext uri="{FF2B5EF4-FFF2-40B4-BE49-F238E27FC236}">
                      <a16:creationId xmlns:a16="http://schemas.microsoft.com/office/drawing/2014/main" id="{095E535E-2518-BE76-305D-81B343F44BAE}"/>
                    </a:ext>
                  </a:extLst>
                </p:cNvPr>
                <p:cNvSpPr txBox="1"/>
                <p:nvPr/>
              </p:nvSpPr>
              <p:spPr>
                <a:xfrm>
                  <a:off x="7855861" y="5787915"/>
                  <a:ext cx="399969" cy="206881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400" dirty="0"/>
                    <a:t>1.5 m</a:t>
                  </a:r>
                </a:p>
              </p:txBody>
            </p:sp>
            <p:sp>
              <p:nvSpPr>
                <p:cNvPr id="20" name="TextBox 19">
                  <a:extLst>
                    <a:ext uri="{FF2B5EF4-FFF2-40B4-BE49-F238E27FC236}">
                      <a16:creationId xmlns:a16="http://schemas.microsoft.com/office/drawing/2014/main" id="{325A40A3-B8AF-9BC1-B6A3-5BAA98613956}"/>
                    </a:ext>
                  </a:extLst>
                </p:cNvPr>
                <p:cNvSpPr txBox="1"/>
                <p:nvPr/>
              </p:nvSpPr>
              <p:spPr>
                <a:xfrm>
                  <a:off x="7606396" y="5556356"/>
                  <a:ext cx="295903" cy="2068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>
                      <a:solidFill>
                        <a:schemeClr val="accent6"/>
                      </a:solidFill>
                    </a:rPr>
                    <a:t>A1</a:t>
                  </a:r>
                </a:p>
              </p:txBody>
            </p:sp>
            <p:sp>
              <p:nvSpPr>
                <p:cNvPr id="22" name="Trapezoid 21">
                  <a:extLst>
                    <a:ext uri="{FF2B5EF4-FFF2-40B4-BE49-F238E27FC236}">
                      <a16:creationId xmlns:a16="http://schemas.microsoft.com/office/drawing/2014/main" id="{E1DF3BED-A6E4-E83A-F0A6-94F32E1FE443}"/>
                    </a:ext>
                  </a:extLst>
                </p:cNvPr>
                <p:cNvSpPr/>
                <p:nvPr/>
              </p:nvSpPr>
              <p:spPr>
                <a:xfrm rot="5400000" flipH="1">
                  <a:off x="8496171" y="5258414"/>
                  <a:ext cx="288000" cy="443712"/>
                </a:xfrm>
                <a:prstGeom prst="trapezoid">
                  <a:avLst>
                    <a:gd name="adj" fmla="val 31206"/>
                  </a:avLst>
                </a:prstGeom>
                <a:no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0FB120AE-C740-99D1-C6CA-B265D6D24049}"/>
                    </a:ext>
                  </a:extLst>
                </p:cNvPr>
                <p:cNvSpPr/>
                <p:nvPr/>
              </p:nvSpPr>
              <p:spPr>
                <a:xfrm flipH="1">
                  <a:off x="8308801" y="5424805"/>
                  <a:ext cx="18000" cy="108857"/>
                </a:xfrm>
                <a:prstGeom prst="rect">
                  <a:avLst/>
                </a:prstGeom>
                <a:solidFill>
                  <a:srgbClr val="FF0000"/>
                </a:solidFill>
                <a:ln>
                  <a:solidFill>
                    <a:srgbClr val="FF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BB06E78C-8393-CDDA-6FB8-36D09F2B0AE3}"/>
                    </a:ext>
                  </a:extLst>
                </p:cNvPr>
                <p:cNvSpPr txBox="1"/>
                <p:nvPr/>
              </p:nvSpPr>
              <p:spPr>
                <a:xfrm>
                  <a:off x="8213283" y="5558095"/>
                  <a:ext cx="276818" cy="2068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>
                      <a:solidFill>
                        <a:srgbClr val="FF0000"/>
                      </a:solidFill>
                    </a:rPr>
                    <a:t>C1</a:t>
                  </a:r>
                </a:p>
              </p:txBody>
            </p:sp>
            <p:sp>
              <p:nvSpPr>
                <p:cNvPr id="25" name="Trapezoid 24">
                  <a:extLst>
                    <a:ext uri="{FF2B5EF4-FFF2-40B4-BE49-F238E27FC236}">
                      <a16:creationId xmlns:a16="http://schemas.microsoft.com/office/drawing/2014/main" id="{B78B9C03-072B-9255-03BF-26C36BF2B609}"/>
                    </a:ext>
                  </a:extLst>
                </p:cNvPr>
                <p:cNvSpPr/>
                <p:nvPr/>
              </p:nvSpPr>
              <p:spPr>
                <a:xfrm rot="16200000">
                  <a:off x="7845212" y="5258415"/>
                  <a:ext cx="288000" cy="443712"/>
                </a:xfrm>
                <a:prstGeom prst="trapezoid">
                  <a:avLst>
                    <a:gd name="adj" fmla="val 29553"/>
                  </a:avLst>
                </a:prstGeom>
                <a:noFill/>
                <a:ln>
                  <a:solidFill>
                    <a:schemeClr val="tx1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/>
                </a:p>
              </p:txBody>
            </p:sp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C8F0A239-DADC-D835-01FC-AA51B8AD9E7F}"/>
                    </a:ext>
                  </a:extLst>
                </p:cNvPr>
                <p:cNvSpPr/>
                <p:nvPr/>
              </p:nvSpPr>
              <p:spPr>
                <a:xfrm flipH="1">
                  <a:off x="8851686" y="5425443"/>
                  <a:ext cx="36000" cy="108000"/>
                </a:xfrm>
                <a:prstGeom prst="rect">
                  <a:avLst/>
                </a:prstGeom>
                <a:solidFill>
                  <a:schemeClr val="accent6"/>
                </a:solidFill>
                <a:ln>
                  <a:solidFill>
                    <a:schemeClr val="accent6">
                      <a:lumMod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 sz="1400" dirty="0"/>
                </a:p>
              </p:txBody>
            </p:sp>
            <p:sp>
              <p:nvSpPr>
                <p:cNvPr id="32" name="TextBox 31">
                  <a:extLst>
                    <a:ext uri="{FF2B5EF4-FFF2-40B4-BE49-F238E27FC236}">
                      <a16:creationId xmlns:a16="http://schemas.microsoft.com/office/drawing/2014/main" id="{F487D7DB-5928-A51B-8624-EBD83000FC9C}"/>
                    </a:ext>
                  </a:extLst>
                </p:cNvPr>
                <p:cNvSpPr txBox="1"/>
                <p:nvPr/>
              </p:nvSpPr>
              <p:spPr>
                <a:xfrm>
                  <a:off x="8756509" y="5556355"/>
                  <a:ext cx="276818" cy="206881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dirty="0">
                      <a:solidFill>
                        <a:schemeClr val="accent6"/>
                      </a:solidFill>
                    </a:rPr>
                    <a:t>A2</a:t>
                  </a:r>
                </a:p>
              </p:txBody>
            </p:sp>
          </p:grpSp>
          <p:cxnSp>
            <p:nvCxnSpPr>
              <p:cNvPr id="34" name="Straight Arrow Connector 33">
                <a:extLst>
                  <a:ext uri="{FF2B5EF4-FFF2-40B4-BE49-F238E27FC236}">
                    <a16:creationId xmlns:a16="http://schemas.microsoft.com/office/drawing/2014/main" id="{1C4D94E5-72B2-899C-338D-AF5D6002C3D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639095" y="5629116"/>
                <a:ext cx="994563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7D632B4A-E882-0193-2F80-5ED033BB6601}"/>
                  </a:ext>
                </a:extLst>
              </p:cNvPr>
              <p:cNvSpPr txBox="1"/>
              <p:nvPr/>
            </p:nvSpPr>
            <p:spPr>
              <a:xfrm>
                <a:off x="8815592" y="5251545"/>
                <a:ext cx="705096" cy="36470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1.5 m</a:t>
                </a: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5A599222-4E78-74DE-0220-C6D871F37435}"/>
                </a:ext>
              </a:extLst>
            </p:cNvPr>
            <p:cNvGrpSpPr/>
            <p:nvPr/>
          </p:nvGrpSpPr>
          <p:grpSpPr>
            <a:xfrm>
              <a:off x="8050156" y="3063291"/>
              <a:ext cx="1475795" cy="1173764"/>
              <a:chOff x="7652949" y="5336271"/>
              <a:chExt cx="837152" cy="665823"/>
            </a:xfrm>
          </p:grpSpPr>
          <p:sp>
            <p:nvSpPr>
              <p:cNvPr id="44" name="Rectangle 43">
                <a:extLst>
                  <a:ext uri="{FF2B5EF4-FFF2-40B4-BE49-F238E27FC236}">
                    <a16:creationId xmlns:a16="http://schemas.microsoft.com/office/drawing/2014/main" id="{347C0E86-98A6-84CB-DFB2-22EA2B2882F3}"/>
                  </a:ext>
                </a:extLst>
              </p:cNvPr>
              <p:cNvSpPr/>
              <p:nvPr/>
            </p:nvSpPr>
            <p:spPr>
              <a:xfrm flipH="1">
                <a:off x="7762925" y="5425446"/>
                <a:ext cx="18000" cy="108857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45" name="Rectangle 44">
                <a:extLst>
                  <a:ext uri="{FF2B5EF4-FFF2-40B4-BE49-F238E27FC236}">
                    <a16:creationId xmlns:a16="http://schemas.microsoft.com/office/drawing/2014/main" id="{FE024C61-0D18-70F3-259E-421F0D54B38A}"/>
                  </a:ext>
                </a:extLst>
              </p:cNvPr>
              <p:cNvSpPr/>
              <p:nvPr/>
            </p:nvSpPr>
            <p:spPr>
              <a:xfrm flipH="1">
                <a:off x="7726644" y="5425446"/>
                <a:ext cx="36000" cy="108857"/>
              </a:xfrm>
              <a:prstGeom prst="rect">
                <a:avLst/>
              </a:prstGeom>
              <a:solidFill>
                <a:schemeClr val="accent6"/>
              </a:solidFill>
              <a:ln>
                <a:solidFill>
                  <a:schemeClr val="accent6">
                    <a:lumMod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dirty="0"/>
              </a:p>
            </p:txBody>
          </p:sp>
          <p:sp>
            <p:nvSpPr>
              <p:cNvPr id="46" name="Rectangle 45">
                <a:extLst>
                  <a:ext uri="{FF2B5EF4-FFF2-40B4-BE49-F238E27FC236}">
                    <a16:creationId xmlns:a16="http://schemas.microsoft.com/office/drawing/2014/main" id="{B43ACE85-6655-71F0-084F-C681DEADB500}"/>
                  </a:ext>
                </a:extLst>
              </p:cNvPr>
              <p:cNvSpPr/>
              <p:nvPr/>
            </p:nvSpPr>
            <p:spPr>
              <a:xfrm flipH="1">
                <a:off x="7767829" y="5425443"/>
                <a:ext cx="540000" cy="108857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 dirty="0"/>
              </a:p>
            </p:txBody>
          </p:sp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29EC71EC-AB11-FDA2-4B80-4C15BF56A7E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55743" y="6002094"/>
                <a:ext cx="564171" cy="0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TextBox 47">
                <a:extLst>
                  <a:ext uri="{FF2B5EF4-FFF2-40B4-BE49-F238E27FC236}">
                    <a16:creationId xmlns:a16="http://schemas.microsoft.com/office/drawing/2014/main" id="{DB5C6D16-E904-EF2B-F1D5-30457B701DE7}"/>
                  </a:ext>
                </a:extLst>
              </p:cNvPr>
              <p:cNvSpPr txBox="1"/>
              <p:nvPr/>
            </p:nvSpPr>
            <p:spPr>
              <a:xfrm>
                <a:off x="7855861" y="5787915"/>
                <a:ext cx="399969" cy="20688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sz="1400" dirty="0"/>
                  <a:t>1.5 m</a:t>
                </a:r>
              </a:p>
            </p:txBody>
          </p:sp>
          <p:sp>
            <p:nvSpPr>
              <p:cNvPr id="49" name="TextBox 48">
                <a:extLst>
                  <a:ext uri="{FF2B5EF4-FFF2-40B4-BE49-F238E27FC236}">
                    <a16:creationId xmlns:a16="http://schemas.microsoft.com/office/drawing/2014/main" id="{5BA1DF6E-8F73-C2B3-9C1B-CA78051D30A4}"/>
                  </a:ext>
                </a:extLst>
              </p:cNvPr>
              <p:cNvSpPr txBox="1"/>
              <p:nvPr/>
            </p:nvSpPr>
            <p:spPr>
              <a:xfrm>
                <a:off x="7652949" y="5556356"/>
                <a:ext cx="249350" cy="206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>
                    <a:solidFill>
                      <a:schemeClr val="accent6"/>
                    </a:solidFill>
                  </a:rPr>
                  <a:t>A</a:t>
                </a:r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2C91B973-C272-3FC5-42D1-21159ACDF691}"/>
                  </a:ext>
                </a:extLst>
              </p:cNvPr>
              <p:cNvSpPr/>
              <p:nvPr/>
            </p:nvSpPr>
            <p:spPr>
              <a:xfrm flipH="1">
                <a:off x="8304652" y="5426253"/>
                <a:ext cx="18000" cy="108857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  <p:sp>
            <p:nvSpPr>
              <p:cNvPr id="52" name="TextBox 51">
                <a:extLst>
                  <a:ext uri="{FF2B5EF4-FFF2-40B4-BE49-F238E27FC236}">
                    <a16:creationId xmlns:a16="http://schemas.microsoft.com/office/drawing/2014/main" id="{FD44B371-F606-2CBF-9E2F-1A3CE977C56A}"/>
                  </a:ext>
                </a:extLst>
              </p:cNvPr>
              <p:cNvSpPr txBox="1"/>
              <p:nvPr/>
            </p:nvSpPr>
            <p:spPr>
              <a:xfrm>
                <a:off x="8258751" y="5558095"/>
                <a:ext cx="231350" cy="20688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400" dirty="0">
                    <a:solidFill>
                      <a:srgbClr val="FF0000"/>
                    </a:solidFill>
                  </a:rPr>
                  <a:t>C</a:t>
                </a:r>
              </a:p>
            </p:txBody>
          </p:sp>
          <p:sp>
            <p:nvSpPr>
              <p:cNvPr id="53" name="Trapezoid 52">
                <a:extLst>
                  <a:ext uri="{FF2B5EF4-FFF2-40B4-BE49-F238E27FC236}">
                    <a16:creationId xmlns:a16="http://schemas.microsoft.com/office/drawing/2014/main" id="{61417A7E-35E5-C70D-C39C-5428913E9127}"/>
                  </a:ext>
                </a:extLst>
              </p:cNvPr>
              <p:cNvSpPr/>
              <p:nvPr/>
            </p:nvSpPr>
            <p:spPr>
              <a:xfrm rot="16200000">
                <a:off x="7845212" y="5258415"/>
                <a:ext cx="288000" cy="443712"/>
              </a:xfrm>
              <a:prstGeom prst="trapezoid">
                <a:avLst>
                  <a:gd name="adj" fmla="val 29553"/>
                </a:avLst>
              </a:prstGeom>
              <a:noFill/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sz="1400"/>
              </a:p>
            </p:txBody>
          </p:sp>
        </p:grp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1D329F1F-E75B-1EDB-FC4F-3EA2D5A83D7F}"/>
              </a:ext>
            </a:extLst>
          </p:cNvPr>
          <p:cNvGrpSpPr/>
          <p:nvPr/>
        </p:nvGrpSpPr>
        <p:grpSpPr>
          <a:xfrm>
            <a:off x="230143" y="4237045"/>
            <a:ext cx="11731713" cy="2395623"/>
            <a:chOff x="226213" y="4377714"/>
            <a:chExt cx="11731713" cy="2395623"/>
          </a:xfrm>
        </p:grpSpPr>
        <p:pic>
          <p:nvPicPr>
            <p:cNvPr id="57" name="Picture 56">
              <a:extLst>
                <a:ext uri="{FF2B5EF4-FFF2-40B4-BE49-F238E27FC236}">
                  <a16:creationId xmlns:a16="http://schemas.microsoft.com/office/drawing/2014/main" id="{A7CC603D-45C0-1CA8-AD23-F9A56AE8B24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298636" y="4432591"/>
              <a:ext cx="2743200" cy="1633906"/>
            </a:xfrm>
            <a:prstGeom prst="rect">
              <a:avLst/>
            </a:prstGeom>
          </p:spPr>
        </p:pic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C44F80A0-8B5E-1F93-8C3C-45D35B76FAF0}"/>
                </a:ext>
              </a:extLst>
            </p:cNvPr>
            <p:cNvGrpSpPr/>
            <p:nvPr/>
          </p:nvGrpSpPr>
          <p:grpSpPr>
            <a:xfrm>
              <a:off x="226213" y="4377714"/>
              <a:ext cx="11731713" cy="2395623"/>
              <a:chOff x="50954" y="4929932"/>
              <a:chExt cx="9704041" cy="1981571"/>
            </a:xfrm>
          </p:grpSpPr>
          <p:pic>
            <p:nvPicPr>
              <p:cNvPr id="56" name="Picture 55">
                <a:extLst>
                  <a:ext uri="{FF2B5EF4-FFF2-40B4-BE49-F238E27FC236}">
                    <a16:creationId xmlns:a16="http://schemas.microsoft.com/office/drawing/2014/main" id="{FE6FCACF-27D3-B9A2-C200-EBCD648CCDEB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b="8038"/>
              <a:stretch/>
            </p:blipFill>
            <p:spPr>
              <a:xfrm>
                <a:off x="50954" y="4929932"/>
                <a:ext cx="5393350" cy="1864246"/>
              </a:xfrm>
              <a:prstGeom prst="rect">
                <a:avLst/>
              </a:prstGeom>
            </p:spPr>
          </p:pic>
          <p:pic>
            <p:nvPicPr>
              <p:cNvPr id="64" name="Picture 63">
                <a:extLst>
                  <a:ext uri="{FF2B5EF4-FFF2-40B4-BE49-F238E27FC236}">
                    <a16:creationId xmlns:a16="http://schemas.microsoft.com/office/drawing/2014/main" id="{9412E4E3-98D0-1607-0011-7B332E5D5E10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4091" t="30682" r="14062" b="29772"/>
              <a:stretch/>
            </p:blipFill>
            <p:spPr>
              <a:xfrm>
                <a:off x="8665167" y="5022218"/>
                <a:ext cx="1089828" cy="337420"/>
              </a:xfrm>
              <a:prstGeom prst="rect">
                <a:avLst/>
              </a:prstGeom>
            </p:spPr>
          </p:pic>
          <p:sp>
            <p:nvSpPr>
              <p:cNvPr id="65" name="TextBox 64">
                <a:extLst>
                  <a:ext uri="{FF2B5EF4-FFF2-40B4-BE49-F238E27FC236}">
                    <a16:creationId xmlns:a16="http://schemas.microsoft.com/office/drawing/2014/main" id="{5B985E84-D00A-F3BC-8E22-234439F01462}"/>
                  </a:ext>
                </a:extLst>
              </p:cNvPr>
              <p:cNvSpPr txBox="1"/>
              <p:nvPr/>
            </p:nvSpPr>
            <p:spPr>
              <a:xfrm>
                <a:off x="50954" y="6634504"/>
                <a:ext cx="399409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1200" i="1" dirty="0"/>
                  <a:t>Courtesy Christine Stollberg, EPFL-SPC</a:t>
                </a:r>
              </a:p>
            </p:txBody>
          </p:sp>
        </p:grp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A8D2A7B2-3624-DCB3-E840-39B04263B55B}"/>
                </a:ext>
              </a:extLst>
            </p:cNvPr>
            <p:cNvSpPr txBox="1"/>
            <p:nvPr/>
          </p:nvSpPr>
          <p:spPr>
            <a:xfrm>
              <a:off x="7006216" y="6188562"/>
              <a:ext cx="4404801" cy="58477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Operating regime: 1x10</a:t>
              </a:r>
              <a:r>
                <a:rPr lang="en-GB" sz="1600" baseline="300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18</a:t>
              </a:r>
              <a:r>
                <a:rPr lang="en-GB" sz="16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 - 1x10</a:t>
              </a:r>
              <a:r>
                <a:rPr lang="en-GB" sz="1600" baseline="300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21</a:t>
              </a:r>
              <a:r>
                <a:rPr lang="en-GB" sz="16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 m</a:t>
              </a:r>
              <a:r>
                <a:rPr lang="en-GB" sz="1600" baseline="300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-3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GB" sz="1600" dirty="0">
                  <a:latin typeface="Calibri" panose="020F0502020204030204" pitchFamily="34" charset="0"/>
                  <a:ea typeface="Times New Roman" panose="02020603050405020304" pitchFamily="18" charset="0"/>
                </a:rPr>
                <a:t>U</a:t>
              </a:r>
              <a:r>
                <a:rPr lang="en-GB" sz="1600" dirty="0">
                  <a:effectLst/>
                  <a:latin typeface="Calibri" panose="020F0502020204030204" pitchFamily="34" charset="0"/>
                  <a:ea typeface="Times New Roman" panose="02020603050405020304" pitchFamily="18" charset="0"/>
                </a:rPr>
                <a:t>ncertainties: 0.1 eV and ~ 10% in density</a:t>
              </a:r>
              <a:endParaRPr lang="en-GB" sz="1600" dirty="0"/>
            </a:p>
          </p:txBody>
        </p:sp>
      </p:grp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BB81EEE8-04EF-1F73-C1A8-C799142AD701}"/>
              </a:ext>
            </a:extLst>
          </p:cNvPr>
          <p:cNvCxnSpPr>
            <a:cxnSpLocks/>
          </p:cNvCxnSpPr>
          <p:nvPr/>
        </p:nvCxnSpPr>
        <p:spPr>
          <a:xfrm flipV="1">
            <a:off x="6545580" y="5434857"/>
            <a:ext cx="1242060" cy="44293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81A03857-DC63-F855-24D4-5850E0CA713A}"/>
              </a:ext>
            </a:extLst>
          </p:cNvPr>
          <p:cNvSpPr txBox="1"/>
          <p:nvPr/>
        </p:nvSpPr>
        <p:spPr>
          <a:xfrm>
            <a:off x="7687443" y="4104286"/>
            <a:ext cx="22008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latin typeface="Helvetica" panose="020B0604020202020204" pitchFamily="34" charset="0"/>
                <a:cs typeface="Helvetica" panose="020B0604020202020204" pitchFamily="34" charset="0"/>
              </a:rPr>
              <a:t>Thomson scattering spectrum</a:t>
            </a:r>
          </a:p>
        </p:txBody>
      </p:sp>
      <p:sp>
        <p:nvSpPr>
          <p:cNvPr id="19" name="Title 3">
            <a:extLst>
              <a:ext uri="{FF2B5EF4-FFF2-40B4-BE49-F238E27FC236}">
                <a16:creationId xmlns:a16="http://schemas.microsoft.com/office/drawing/2014/main" id="{597C0D6F-5EF3-824C-21C3-BCB557682F03}"/>
              </a:ext>
            </a:extLst>
          </p:cNvPr>
          <p:cNvSpPr txBox="1">
            <a:spLocks/>
          </p:cNvSpPr>
          <p:nvPr/>
        </p:nvSpPr>
        <p:spPr>
          <a:xfrm>
            <a:off x="331201" y="235255"/>
            <a:ext cx="11768141" cy="59100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DPS 1.5 CERN program </a:t>
            </a:r>
            <a:r>
              <a:rPr lang="en-GB" sz="28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uniformity x scalability</a:t>
            </a:r>
            <a:endParaRPr lang="en-GB" sz="28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EEAD467-0BFF-8B73-B31E-4E62303C390E}"/>
              </a:ext>
            </a:extLst>
          </p:cNvPr>
          <p:cNvSpPr txBox="1"/>
          <p:nvPr/>
        </p:nvSpPr>
        <p:spPr>
          <a:xfrm>
            <a:off x="4975529" y="3947949"/>
            <a:ext cx="2159789" cy="456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1800" dirty="0">
                <a:solidFill>
                  <a:schemeClr val="accent6"/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Christine’s talk</a:t>
            </a:r>
          </a:p>
        </p:txBody>
      </p:sp>
    </p:spTree>
    <p:extLst>
      <p:ext uri="{BB962C8B-B14F-4D97-AF65-F5344CB8AC3E}">
        <p14:creationId xmlns:p14="http://schemas.microsoft.com/office/powerpoint/2010/main" val="12170819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0A96F-A50E-4EA2-9CA6-32855A34E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351EE0-6949-4F2E-8F68-46F7424C488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5" name="Title 3">
            <a:extLst>
              <a:ext uri="{FF2B5EF4-FFF2-40B4-BE49-F238E27FC236}">
                <a16:creationId xmlns:a16="http://schemas.microsoft.com/office/drawing/2014/main" id="{078A5419-91F2-5D45-A7FD-DD72A56E55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9243" y="122171"/>
            <a:ext cx="10515600" cy="717134"/>
          </a:xfrm>
        </p:spPr>
        <p:txBody>
          <a:bodyPr>
            <a:normAutofit/>
          </a:bodyPr>
          <a:lstStyle/>
          <a:p>
            <a:r>
              <a:rPr lang="en-CH" dirty="0"/>
              <a:t>AWAKE Run 2 Global Schedule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5C1F785-6F89-7947-9ED4-04DEDC011EA4}"/>
              </a:ext>
            </a:extLst>
          </p:cNvPr>
          <p:cNvSpPr txBox="1"/>
          <p:nvPr/>
        </p:nvSpPr>
        <p:spPr>
          <a:xfrm>
            <a:off x="3350064" y="910879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 2a</a:t>
            </a:r>
          </a:p>
        </p:txBody>
      </p:sp>
      <p:sp>
        <p:nvSpPr>
          <p:cNvPr id="38" name="Left Brace 37">
            <a:extLst>
              <a:ext uri="{FF2B5EF4-FFF2-40B4-BE49-F238E27FC236}">
                <a16:creationId xmlns:a16="http://schemas.microsoft.com/office/drawing/2014/main" id="{9EE5C260-8143-164E-B182-5F73E7AFCF5C}"/>
              </a:ext>
            </a:extLst>
          </p:cNvPr>
          <p:cNvSpPr/>
          <p:nvPr/>
        </p:nvSpPr>
        <p:spPr>
          <a:xfrm rot="16200000" flipH="1">
            <a:off x="10451729" y="1030422"/>
            <a:ext cx="369333" cy="821060"/>
          </a:xfrm>
          <a:prstGeom prst="leftBrace">
            <a:avLst/>
          </a:prstGeom>
          <a:ln w="127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Left Brace 38">
            <a:extLst>
              <a:ext uri="{FF2B5EF4-FFF2-40B4-BE49-F238E27FC236}">
                <a16:creationId xmlns:a16="http://schemas.microsoft.com/office/drawing/2014/main" id="{B3C7D5B0-9F75-7C4F-B800-59D38AB81950}"/>
              </a:ext>
            </a:extLst>
          </p:cNvPr>
          <p:cNvSpPr/>
          <p:nvPr/>
        </p:nvSpPr>
        <p:spPr>
          <a:xfrm rot="16200000" flipH="1">
            <a:off x="3667848" y="462083"/>
            <a:ext cx="380991" cy="2017249"/>
          </a:xfrm>
          <a:prstGeom prst="leftBrace">
            <a:avLst/>
          </a:prstGeom>
          <a:ln w="127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DA2293-0EFD-7E46-A509-55D12AE4F9C3}"/>
              </a:ext>
            </a:extLst>
          </p:cNvPr>
          <p:cNvSpPr txBox="1"/>
          <p:nvPr/>
        </p:nvSpPr>
        <p:spPr>
          <a:xfrm>
            <a:off x="10182482" y="921295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 2c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A6AD72B-7CF0-6E48-99BA-C009A1F4343B}"/>
              </a:ext>
            </a:extLst>
          </p:cNvPr>
          <p:cNvSpPr txBox="1"/>
          <p:nvPr/>
        </p:nvSpPr>
        <p:spPr>
          <a:xfrm>
            <a:off x="6831695" y="927810"/>
            <a:ext cx="1384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CNGS Dismantling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DE8126-99BB-2EA0-3C67-0DC13CBD7515}"/>
              </a:ext>
            </a:extLst>
          </p:cNvPr>
          <p:cNvSpPr txBox="1"/>
          <p:nvPr/>
        </p:nvSpPr>
        <p:spPr>
          <a:xfrm>
            <a:off x="97136" y="6520549"/>
            <a:ext cx="5330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From Edda, 29.08.2023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3235F5AA-1360-56F5-368D-69E7568A2ABE}"/>
              </a:ext>
            </a:extLst>
          </p:cNvPr>
          <p:cNvSpPr/>
          <p:nvPr/>
        </p:nvSpPr>
        <p:spPr>
          <a:xfrm>
            <a:off x="5427877" y="2111704"/>
            <a:ext cx="184023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000" b="1" dirty="0"/>
              <a:t>10 m DPS test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5ACBD5-1634-2E15-7681-94389B5E3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40" y="1625618"/>
            <a:ext cx="11482975" cy="339457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A38B1CC-2763-33A5-1D4B-68405D42DF91}"/>
              </a:ext>
            </a:extLst>
          </p:cNvPr>
          <p:cNvGrpSpPr/>
          <p:nvPr/>
        </p:nvGrpSpPr>
        <p:grpSpPr>
          <a:xfrm>
            <a:off x="298240" y="5082996"/>
            <a:ext cx="11007221" cy="1140600"/>
            <a:chOff x="541589" y="4574205"/>
            <a:chExt cx="11007221" cy="11406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D1CF3BA-B978-751F-97BA-616BF7208927}"/>
                </a:ext>
              </a:extLst>
            </p:cNvPr>
            <p:cNvSpPr/>
            <p:nvPr/>
          </p:nvSpPr>
          <p:spPr>
            <a:xfrm>
              <a:off x="541589" y="4604655"/>
              <a:ext cx="1864361" cy="24727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>
                  <a:solidFill>
                    <a:schemeClr val="tx1"/>
                  </a:solidFill>
                </a:rPr>
                <a:t>S</a:t>
              </a:r>
              <a:r>
                <a:rPr lang="en-CH" sz="1100" dirty="0">
                  <a:solidFill>
                    <a:schemeClr val="tx1"/>
                  </a:solidFill>
                </a:rPr>
                <a:t>calable plasma source R&amp;D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2806D46-1A9C-244C-FC52-FC44FBD6D59E}"/>
                </a:ext>
              </a:extLst>
            </p:cNvPr>
            <p:cNvSpPr/>
            <p:nvPr/>
          </p:nvSpPr>
          <p:spPr>
            <a:xfrm>
              <a:off x="3093068" y="4574205"/>
              <a:ext cx="3734452" cy="24727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100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1473041-73F0-51A5-DC3A-E64F088C92CC}"/>
                </a:ext>
              </a:extLst>
            </p:cNvPr>
            <p:cNvSpPr/>
            <p:nvPr/>
          </p:nvSpPr>
          <p:spPr>
            <a:xfrm>
              <a:off x="541590" y="4913747"/>
              <a:ext cx="2439718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2d1) scalable plasma design, installation</a:t>
              </a:r>
              <a:endParaRPr lang="en-CH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3B24B62-1969-9B06-6803-8408CB3D740A}"/>
                </a:ext>
              </a:extLst>
            </p:cNvPr>
            <p:cNvSpPr/>
            <p:nvPr/>
          </p:nvSpPr>
          <p:spPr>
            <a:xfrm>
              <a:off x="541590" y="5221921"/>
              <a:ext cx="2439718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</a:rPr>
                <a:t>2d2) scalable plasma commissioning and operation</a:t>
              </a:r>
              <a:endParaRPr lang="en-CH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AD95B14-4FD4-4080-EC82-26B6348285C2}"/>
                </a:ext>
              </a:extLst>
            </p:cNvPr>
            <p:cNvSpPr/>
            <p:nvPr/>
          </p:nvSpPr>
          <p:spPr>
            <a:xfrm>
              <a:off x="6888017" y="4911504"/>
              <a:ext cx="3454863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1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0FDBE06-DFB8-8F07-D1E3-4F4AAF4AB6E4}"/>
                </a:ext>
              </a:extLst>
            </p:cNvPr>
            <p:cNvSpPr/>
            <p:nvPr/>
          </p:nvSpPr>
          <p:spPr>
            <a:xfrm>
              <a:off x="10342880" y="5217154"/>
              <a:ext cx="1205930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100" dirty="0">
                <a:solidFill>
                  <a:schemeClr val="tx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C51FACF-1065-47CB-DD1C-1A2865D0B4CC}"/>
                </a:ext>
              </a:extLst>
            </p:cNvPr>
            <p:cNvSpPr txBox="1"/>
            <p:nvPr/>
          </p:nvSpPr>
          <p:spPr>
            <a:xfrm>
              <a:off x="5608547" y="5283918"/>
              <a:ext cx="1599740" cy="43088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D</a:t>
              </a:r>
              <a:r>
                <a:rPr lang="en-CH" sz="1100" dirty="0"/>
                <a:t>ecision scalable plasma source in Run 2c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1D0D0A41-7A82-EDAF-3CA3-809D51F79115}"/>
                </a:ext>
              </a:extLst>
            </p:cNvPr>
            <p:cNvCxnSpPr>
              <a:cxnSpLocks/>
              <a:stCxn id="43" idx="0"/>
            </p:cNvCxnSpPr>
            <p:nvPr/>
          </p:nvCxnSpPr>
          <p:spPr>
            <a:xfrm flipV="1">
              <a:off x="6408417" y="4690408"/>
              <a:ext cx="551183" cy="593510"/>
            </a:xfrm>
            <a:prstGeom prst="straightConnector1">
              <a:avLst/>
            </a:prstGeom>
            <a:ln>
              <a:solidFill>
                <a:srgbClr val="FF0000"/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FC69EF1E-8CC9-8E81-4A77-51E99E070D4B}"/>
              </a:ext>
            </a:extLst>
          </p:cNvPr>
          <p:cNvSpPr txBox="1"/>
          <p:nvPr/>
        </p:nvSpPr>
        <p:spPr>
          <a:xfrm>
            <a:off x="5431713" y="915280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 2b</a:t>
            </a:r>
          </a:p>
        </p:txBody>
      </p:sp>
      <p:sp>
        <p:nvSpPr>
          <p:cNvPr id="46" name="Left Brace 45">
            <a:extLst>
              <a:ext uri="{FF2B5EF4-FFF2-40B4-BE49-F238E27FC236}">
                <a16:creationId xmlns:a16="http://schemas.microsoft.com/office/drawing/2014/main" id="{A0051A99-6A95-ECE1-1B15-00868C79D9DE}"/>
              </a:ext>
            </a:extLst>
          </p:cNvPr>
          <p:cNvSpPr/>
          <p:nvPr/>
        </p:nvSpPr>
        <p:spPr>
          <a:xfrm rot="16200000" flipH="1">
            <a:off x="5745852" y="655829"/>
            <a:ext cx="380991" cy="1559808"/>
          </a:xfrm>
          <a:prstGeom prst="leftBrace">
            <a:avLst/>
          </a:prstGeom>
          <a:ln w="127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33C4A16-2606-BE93-281D-97DB3BBF53F1}"/>
              </a:ext>
            </a:extLst>
          </p:cNvPr>
          <p:cNvSpPr/>
          <p:nvPr/>
        </p:nvSpPr>
        <p:spPr>
          <a:xfrm>
            <a:off x="5031412" y="2339833"/>
            <a:ext cx="184023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000" b="1" dirty="0"/>
              <a:t>10 m DPS test</a:t>
            </a:r>
          </a:p>
        </p:txBody>
      </p:sp>
    </p:spTree>
    <p:extLst>
      <p:ext uri="{BB962C8B-B14F-4D97-AF65-F5344CB8AC3E}">
        <p14:creationId xmlns:p14="http://schemas.microsoft.com/office/powerpoint/2010/main" val="232725311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0A96F-A50E-4EA2-9CA6-32855A34E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351EE0-6949-4F2E-8F68-46F7424C488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5C1F785-6F89-7947-9ED4-04DEDC011EA4}"/>
              </a:ext>
            </a:extLst>
          </p:cNvPr>
          <p:cNvSpPr txBox="1"/>
          <p:nvPr/>
        </p:nvSpPr>
        <p:spPr>
          <a:xfrm>
            <a:off x="3350064" y="910879"/>
            <a:ext cx="833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 2a</a:t>
            </a:r>
          </a:p>
        </p:txBody>
      </p:sp>
      <p:sp>
        <p:nvSpPr>
          <p:cNvPr id="38" name="Left Brace 37">
            <a:extLst>
              <a:ext uri="{FF2B5EF4-FFF2-40B4-BE49-F238E27FC236}">
                <a16:creationId xmlns:a16="http://schemas.microsoft.com/office/drawing/2014/main" id="{9EE5C260-8143-164E-B182-5F73E7AFCF5C}"/>
              </a:ext>
            </a:extLst>
          </p:cNvPr>
          <p:cNvSpPr/>
          <p:nvPr/>
        </p:nvSpPr>
        <p:spPr>
          <a:xfrm rot="16200000" flipH="1">
            <a:off x="10451729" y="1030422"/>
            <a:ext cx="369333" cy="821060"/>
          </a:xfrm>
          <a:prstGeom prst="leftBrace">
            <a:avLst/>
          </a:prstGeom>
          <a:ln w="127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9" name="Left Brace 38">
            <a:extLst>
              <a:ext uri="{FF2B5EF4-FFF2-40B4-BE49-F238E27FC236}">
                <a16:creationId xmlns:a16="http://schemas.microsoft.com/office/drawing/2014/main" id="{B3C7D5B0-9F75-7C4F-B800-59D38AB81950}"/>
              </a:ext>
            </a:extLst>
          </p:cNvPr>
          <p:cNvSpPr/>
          <p:nvPr/>
        </p:nvSpPr>
        <p:spPr>
          <a:xfrm rot="16200000" flipH="1">
            <a:off x="3667848" y="462083"/>
            <a:ext cx="380991" cy="2017249"/>
          </a:xfrm>
          <a:prstGeom prst="leftBrace">
            <a:avLst/>
          </a:prstGeom>
          <a:ln w="127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8DA2293-0EFD-7E46-A509-55D12AE4F9C3}"/>
              </a:ext>
            </a:extLst>
          </p:cNvPr>
          <p:cNvSpPr txBox="1"/>
          <p:nvPr/>
        </p:nvSpPr>
        <p:spPr>
          <a:xfrm>
            <a:off x="10182482" y="921295"/>
            <a:ext cx="821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 2c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1A6AD72B-7CF0-6E48-99BA-C009A1F4343B}"/>
              </a:ext>
            </a:extLst>
          </p:cNvPr>
          <p:cNvSpPr txBox="1"/>
          <p:nvPr/>
        </p:nvSpPr>
        <p:spPr>
          <a:xfrm>
            <a:off x="6831695" y="927810"/>
            <a:ext cx="13846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CNGS Dismantling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EDE8126-99BB-2EA0-3C67-0DC13CBD7515}"/>
              </a:ext>
            </a:extLst>
          </p:cNvPr>
          <p:cNvSpPr txBox="1"/>
          <p:nvPr/>
        </p:nvSpPr>
        <p:spPr>
          <a:xfrm>
            <a:off x="97136" y="6520549"/>
            <a:ext cx="53307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/>
              <a:t>From Edda, 29.08.2023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45ACBD5-1634-2E15-7681-94389B5E3B5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240" y="1625618"/>
            <a:ext cx="11482975" cy="3394574"/>
          </a:xfrm>
          <a:prstGeom prst="rect">
            <a:avLst/>
          </a:prstGeom>
        </p:spPr>
      </p:pic>
      <p:grpSp>
        <p:nvGrpSpPr>
          <p:cNvPr id="6" name="Group 5">
            <a:extLst>
              <a:ext uri="{FF2B5EF4-FFF2-40B4-BE49-F238E27FC236}">
                <a16:creationId xmlns:a16="http://schemas.microsoft.com/office/drawing/2014/main" id="{3A38B1CC-2763-33A5-1D4B-68405D42DF91}"/>
              </a:ext>
            </a:extLst>
          </p:cNvPr>
          <p:cNvGrpSpPr/>
          <p:nvPr/>
        </p:nvGrpSpPr>
        <p:grpSpPr>
          <a:xfrm>
            <a:off x="298240" y="5082996"/>
            <a:ext cx="11007221" cy="1140600"/>
            <a:chOff x="541589" y="4574205"/>
            <a:chExt cx="11007221" cy="1140600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9D1CF3BA-B978-751F-97BA-616BF7208927}"/>
                </a:ext>
              </a:extLst>
            </p:cNvPr>
            <p:cNvSpPr/>
            <p:nvPr/>
          </p:nvSpPr>
          <p:spPr>
            <a:xfrm>
              <a:off x="541589" y="4604655"/>
              <a:ext cx="1864361" cy="24727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100" dirty="0">
                  <a:solidFill>
                    <a:schemeClr val="tx1"/>
                  </a:solidFill>
                </a:rPr>
                <a:t>S</a:t>
              </a:r>
              <a:r>
                <a:rPr lang="en-CH" sz="1100" dirty="0">
                  <a:solidFill>
                    <a:schemeClr val="tx1"/>
                  </a:solidFill>
                </a:rPr>
                <a:t>calable plasma source R&amp;D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82806D46-1A9C-244C-FC52-FC44FBD6D59E}"/>
                </a:ext>
              </a:extLst>
            </p:cNvPr>
            <p:cNvSpPr/>
            <p:nvPr/>
          </p:nvSpPr>
          <p:spPr>
            <a:xfrm>
              <a:off x="3093068" y="4574205"/>
              <a:ext cx="3734452" cy="24727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19050"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100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B1473041-73F0-51A5-DC3A-E64F088C92CC}"/>
                </a:ext>
              </a:extLst>
            </p:cNvPr>
            <p:cNvSpPr/>
            <p:nvPr/>
          </p:nvSpPr>
          <p:spPr>
            <a:xfrm>
              <a:off x="541590" y="4913747"/>
              <a:ext cx="2439718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900" b="1" dirty="0">
                  <a:solidFill>
                    <a:schemeClr val="tx1"/>
                  </a:solidFill>
                </a:rPr>
                <a:t>2d1) scalable plasma design, installation</a:t>
              </a:r>
              <a:endParaRPr lang="en-CH" sz="900" b="1" dirty="0">
                <a:solidFill>
                  <a:schemeClr val="tx1"/>
                </a:solidFill>
              </a:endParaRP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3B24B62-1969-9B06-6803-8408CB3D740A}"/>
                </a:ext>
              </a:extLst>
            </p:cNvPr>
            <p:cNvSpPr/>
            <p:nvPr/>
          </p:nvSpPr>
          <p:spPr>
            <a:xfrm>
              <a:off x="541590" y="5221921"/>
              <a:ext cx="2439718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800" b="1" dirty="0">
                  <a:solidFill>
                    <a:schemeClr val="tx1"/>
                  </a:solidFill>
                </a:rPr>
                <a:t>2d2) scalable plasma commissioning and operation</a:t>
              </a:r>
              <a:endParaRPr lang="en-CH" sz="800" b="1" dirty="0">
                <a:solidFill>
                  <a:schemeClr val="tx1"/>
                </a:solidFill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0AD95B14-4FD4-4080-EC82-26B6348285C2}"/>
                </a:ext>
              </a:extLst>
            </p:cNvPr>
            <p:cNvSpPr/>
            <p:nvPr/>
          </p:nvSpPr>
          <p:spPr>
            <a:xfrm>
              <a:off x="6888017" y="4911504"/>
              <a:ext cx="3454863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100" dirty="0">
                <a:solidFill>
                  <a:schemeClr val="tx1"/>
                </a:solidFill>
              </a:endParaRP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0FDBE06-DFB8-8F07-D1E3-4F4AAF4AB6E4}"/>
                </a:ext>
              </a:extLst>
            </p:cNvPr>
            <p:cNvSpPr/>
            <p:nvPr/>
          </p:nvSpPr>
          <p:spPr>
            <a:xfrm>
              <a:off x="10342880" y="5217154"/>
              <a:ext cx="1205930" cy="247273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 w="19050">
              <a:solidFill>
                <a:schemeClr val="accent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100" dirty="0">
                <a:solidFill>
                  <a:schemeClr val="tx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C51FACF-1065-47CB-DD1C-1A2865D0B4CC}"/>
                </a:ext>
              </a:extLst>
            </p:cNvPr>
            <p:cNvSpPr txBox="1"/>
            <p:nvPr/>
          </p:nvSpPr>
          <p:spPr>
            <a:xfrm>
              <a:off x="5608547" y="5283918"/>
              <a:ext cx="1599740" cy="430887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dirty="0"/>
                <a:t>D</a:t>
              </a:r>
              <a:r>
                <a:rPr lang="en-CH" sz="1100" dirty="0"/>
                <a:t>ecision scalable plasma source in Run 2c</a:t>
              </a:r>
            </a:p>
          </p:txBody>
        </p:sp>
        <p:cxnSp>
          <p:nvCxnSpPr>
            <p:cNvPr id="44" name="Straight Arrow Connector 43">
              <a:extLst>
                <a:ext uri="{FF2B5EF4-FFF2-40B4-BE49-F238E27FC236}">
                  <a16:creationId xmlns:a16="http://schemas.microsoft.com/office/drawing/2014/main" id="{1D0D0A41-7A82-EDAF-3CA3-809D51F79115}"/>
                </a:ext>
              </a:extLst>
            </p:cNvPr>
            <p:cNvCxnSpPr>
              <a:cxnSpLocks/>
              <a:stCxn id="43" idx="0"/>
            </p:cNvCxnSpPr>
            <p:nvPr/>
          </p:nvCxnSpPr>
          <p:spPr>
            <a:xfrm flipV="1">
              <a:off x="6408417" y="4690408"/>
              <a:ext cx="551183" cy="593510"/>
            </a:xfrm>
            <a:prstGeom prst="straightConnector1">
              <a:avLst/>
            </a:prstGeom>
            <a:ln>
              <a:solidFill>
                <a:srgbClr val="FF0000"/>
              </a:solidFill>
              <a:headEnd type="diamond" w="med" len="med"/>
              <a:tailEnd type="diamond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FC69EF1E-8CC9-8E81-4A77-51E99E070D4B}"/>
              </a:ext>
            </a:extLst>
          </p:cNvPr>
          <p:cNvSpPr txBox="1"/>
          <p:nvPr/>
        </p:nvSpPr>
        <p:spPr>
          <a:xfrm>
            <a:off x="5431713" y="915280"/>
            <a:ext cx="8451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CH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Run 2b</a:t>
            </a:r>
          </a:p>
        </p:txBody>
      </p:sp>
      <p:sp>
        <p:nvSpPr>
          <p:cNvPr id="46" name="Left Brace 45">
            <a:extLst>
              <a:ext uri="{FF2B5EF4-FFF2-40B4-BE49-F238E27FC236}">
                <a16:creationId xmlns:a16="http://schemas.microsoft.com/office/drawing/2014/main" id="{A0051A99-6A95-ECE1-1B15-00868C79D9DE}"/>
              </a:ext>
            </a:extLst>
          </p:cNvPr>
          <p:cNvSpPr/>
          <p:nvPr/>
        </p:nvSpPr>
        <p:spPr>
          <a:xfrm rot="16200000" flipH="1">
            <a:off x="5745852" y="655829"/>
            <a:ext cx="380991" cy="1559808"/>
          </a:xfrm>
          <a:prstGeom prst="leftBrace">
            <a:avLst/>
          </a:prstGeom>
          <a:ln w="12700">
            <a:solidFill>
              <a:srgbClr val="0432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CH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E74BE4E9-788A-EB00-0E8A-280B08264C3F}"/>
              </a:ext>
            </a:extLst>
          </p:cNvPr>
          <p:cNvSpPr txBox="1"/>
          <p:nvPr/>
        </p:nvSpPr>
        <p:spPr>
          <a:xfrm>
            <a:off x="6656398" y="5415501"/>
            <a:ext cx="1310678" cy="257369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200" b="1" dirty="0"/>
              <a:t>DPS 10.0b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370E90C-49DB-66D5-BA2F-6E126C4F005B}"/>
              </a:ext>
            </a:extLst>
          </p:cNvPr>
          <p:cNvSpPr txBox="1"/>
          <p:nvPr/>
        </p:nvSpPr>
        <p:spPr>
          <a:xfrm>
            <a:off x="7965383" y="5415293"/>
            <a:ext cx="1500343" cy="257369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200" b="1" dirty="0"/>
              <a:t>DPS 10.0c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062719EC-6E69-EE0E-C72D-E1537F5CBB2F}"/>
              </a:ext>
            </a:extLst>
          </p:cNvPr>
          <p:cNvSpPr txBox="1"/>
          <p:nvPr/>
        </p:nvSpPr>
        <p:spPr>
          <a:xfrm>
            <a:off x="2849719" y="5085403"/>
            <a:ext cx="1884504" cy="257368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200" b="1" dirty="0"/>
              <a:t>DPS 1.5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8CEA8153-FB51-E58A-139A-6C4E8C274752}"/>
              </a:ext>
            </a:extLst>
          </p:cNvPr>
          <p:cNvSpPr txBox="1"/>
          <p:nvPr/>
        </p:nvSpPr>
        <p:spPr>
          <a:xfrm>
            <a:off x="4734224" y="5081736"/>
            <a:ext cx="2723556" cy="257369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200" b="1" dirty="0"/>
              <a:t>DPS 10.0 + DPS 1.5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FFF9374-2283-6DFE-3BE4-330BCE2157DC}"/>
              </a:ext>
            </a:extLst>
          </p:cNvPr>
          <p:cNvSpPr txBox="1"/>
          <p:nvPr/>
        </p:nvSpPr>
        <p:spPr>
          <a:xfrm>
            <a:off x="9465726" y="5711164"/>
            <a:ext cx="1839735" cy="257369"/>
          </a:xfrm>
          <a:prstGeom prst="rect">
            <a:avLst/>
          </a:prstGeom>
          <a:noFill/>
          <a:ln w="28575">
            <a:solidFill>
              <a:schemeClr val="tx1"/>
            </a:solidFill>
            <a:prstDash val="dash"/>
          </a:ln>
        </p:spPr>
        <p:txBody>
          <a:bodyPr wrap="square" lIns="36000" tIns="36000" rIns="36000" bIns="36000" rtlCol="0">
            <a:spAutoFit/>
          </a:bodyPr>
          <a:lstStyle/>
          <a:p>
            <a:pPr algn="ctr"/>
            <a:r>
              <a:rPr lang="en-GB" sz="1200" b="1" dirty="0"/>
              <a:t>DPS 10.0t (tunnel)</a:t>
            </a: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394CEDD-41C6-4800-81F1-EDBD5D32B985}"/>
              </a:ext>
            </a:extLst>
          </p:cNvPr>
          <p:cNvSpPr/>
          <p:nvPr/>
        </p:nvSpPr>
        <p:spPr>
          <a:xfrm>
            <a:off x="1" y="2326736"/>
            <a:ext cx="12192000" cy="2707713"/>
          </a:xfrm>
          <a:prstGeom prst="rect">
            <a:avLst/>
          </a:prstGeom>
          <a:solidFill>
            <a:schemeClr val="bg2">
              <a:alpha val="72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33C4A16-2606-BE93-281D-97DB3BBF53F1}"/>
              </a:ext>
            </a:extLst>
          </p:cNvPr>
          <p:cNvSpPr/>
          <p:nvPr/>
        </p:nvSpPr>
        <p:spPr>
          <a:xfrm>
            <a:off x="5031412" y="2339833"/>
            <a:ext cx="184023" cy="830997"/>
          </a:xfrm>
          <a:prstGeom prst="rect">
            <a:avLst/>
          </a:prstGeom>
          <a:solidFill>
            <a:srgbClr val="FF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GB" sz="1000" b="1" dirty="0"/>
              <a:t>10 m DPS test</a:t>
            </a:r>
          </a:p>
        </p:txBody>
      </p:sp>
      <p:sp>
        <p:nvSpPr>
          <p:cNvPr id="56" name="Title 3">
            <a:extLst>
              <a:ext uri="{FF2B5EF4-FFF2-40B4-BE49-F238E27FC236}">
                <a16:creationId xmlns:a16="http://schemas.microsoft.com/office/drawing/2014/main" id="{B4DAC6DC-C02B-B4CC-0158-4D4D74799782}"/>
              </a:ext>
            </a:extLst>
          </p:cNvPr>
          <p:cNvSpPr txBox="1">
            <a:spLocks/>
          </p:cNvSpPr>
          <p:nvPr/>
        </p:nvSpPr>
        <p:spPr>
          <a:xfrm>
            <a:off x="331201" y="235248"/>
            <a:ext cx="10515600" cy="591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DPS for run </a:t>
            </a:r>
            <a:r>
              <a:rPr lang="en-GB" sz="36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2c</a:t>
            </a:r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timeline</a:t>
            </a:r>
          </a:p>
        </p:txBody>
      </p:sp>
    </p:spTree>
    <p:extLst>
      <p:ext uri="{BB962C8B-B14F-4D97-AF65-F5344CB8AC3E}">
        <p14:creationId xmlns:p14="http://schemas.microsoft.com/office/powerpoint/2010/main" val="25849777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0" y="235248"/>
            <a:ext cx="11710857" cy="591008"/>
          </a:xfrm>
        </p:spPr>
        <p:txBody>
          <a:bodyPr>
            <a:normAutofit fontScale="90000"/>
          </a:bodyPr>
          <a:lstStyle/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Run 2c technical challenges for plasma sources (HPS/DPS)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1201" y="930110"/>
            <a:ext cx="11527692" cy="5449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Beyond plasma density uniformity and scalability, specific challenges of life in the AWAKE tunnel:</a:t>
            </a:r>
          </a:p>
          <a:p>
            <a:pPr>
              <a:lnSpc>
                <a:spcPct val="150000"/>
              </a:lnSpc>
            </a:pPr>
            <a:endParaRPr lang="en-GB" sz="1800" dirty="0">
              <a:solidFill>
                <a:srgbClr val="212121"/>
              </a:solidFill>
              <a:effectLst/>
              <a:latin typeface="-apple-system-font"/>
              <a:ea typeface="Calibri" panose="020F050202020403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Pulse RF/DC generator/long cable/tube diameter/antenna/electrodes </a:t>
            </a: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 design optimization for tunnel operation</a:t>
            </a: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, i</a:t>
            </a:r>
            <a:r>
              <a:rPr lang="en-GB" sz="1800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</a:rPr>
              <a:t>ndustrialisation of pulse generators and components </a:t>
            </a:r>
            <a:r>
              <a:rPr lang="en-GB" sz="1800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 specifications/documentation/know-how transfer/spare units</a:t>
            </a:r>
            <a:endParaRPr lang="en-GB" sz="1800" dirty="0">
              <a:solidFill>
                <a:srgbClr val="212121"/>
              </a:solidFill>
              <a:latin typeface="-apple-system-font"/>
              <a:ea typeface="Calibri" panose="020F050202020403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800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</a:rPr>
              <a:t>Vacuum/pressure/flow profile/interfaces/windows/beam orifice (gas injection, temperature control, pumping...)</a:t>
            </a:r>
          </a:p>
          <a:p>
            <a:pPr lvl="1">
              <a:lnSpc>
                <a:spcPct val="150000"/>
              </a:lnSpc>
            </a:pP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 addressed by </a:t>
            </a:r>
            <a:r>
              <a:rPr lang="en-GB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CERN + institutes expertise </a:t>
            </a:r>
            <a:r>
              <a:rPr lang="en-GB" dirty="0">
                <a:solidFill>
                  <a:schemeClr val="accent6"/>
                </a:solidFill>
                <a:effectLst/>
                <a:latin typeface="-apple-system-font"/>
                <a:ea typeface="Calibri" panose="020F0502020204030204" pitchFamily="34" charset="0"/>
              </a:rPr>
              <a:t>(see Nelson’s talk)</a:t>
            </a:r>
            <a:endParaRPr lang="en-GB" dirty="0">
              <a:solidFill>
                <a:schemeClr val="accent6"/>
              </a:solidFill>
              <a:latin typeface="-apple-system-font"/>
              <a:ea typeface="Calibri" panose="020F050202020403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</a:rPr>
              <a:t>Plasma source: Which one, where? self-modulator and/or accelerator?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Density requirements beyond 10 m </a:t>
            </a:r>
            <a:r>
              <a:rPr lang="en-GB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 density step/ramp to correct dephasing?</a:t>
            </a:r>
            <a:endParaRPr lang="en-GB" dirty="0">
              <a:solidFill>
                <a:srgbClr val="212121"/>
              </a:solidFill>
              <a:effectLst/>
              <a:latin typeface="-apple-system-font"/>
              <a:ea typeface="Calibri" panose="020F050202020403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</a:rPr>
              <a:t>Tunnel operation/timing: proton/plasma delay range?, plasma current/beam(s) interactions? Plasma trigger delays along the scalable source? Earth magnetic field shielding? …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</a:rPr>
              <a:t>Tunnel plasma diagnostic(s)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endParaRPr lang="en-GB" dirty="0">
              <a:solidFill>
                <a:srgbClr val="212121"/>
              </a:solidFill>
              <a:latin typeface="-apple-system-font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 Deserves dedicated studies in parallel to on going sources R&amp;D</a:t>
            </a:r>
            <a:endParaRPr lang="en-GB" dirty="0">
              <a:solidFill>
                <a:srgbClr val="212121"/>
              </a:solidFill>
              <a:latin typeface="-apple-system-font"/>
              <a:ea typeface="Calibri" panose="020F0502020204030204" pitchFamily="34" charset="0"/>
            </a:endParaRPr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23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7508991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Summary</a:t>
            </a:r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24</a:t>
            </a:fld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1A71B09-6A84-FBF6-C720-5B743065C072}"/>
              </a:ext>
            </a:extLst>
          </p:cNvPr>
          <p:cNvSpPr txBox="1"/>
          <p:nvPr/>
        </p:nvSpPr>
        <p:spPr>
          <a:xfrm>
            <a:off x="331201" y="973823"/>
            <a:ext cx="11527692" cy="5546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Dedicated scalable plasma sources R&amp;D program launched at CERN, in spring 2019 for the HPS and in summer 2020 for the DPS, in collaboration with 5 institutes in total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Both sources reached the AWAKE nominal density, but both are lacking uniformity and scalability assessment</a:t>
            </a:r>
            <a:endParaRPr lang="en-GB" dirty="0">
              <a:solidFill>
                <a:srgbClr val="212121"/>
              </a:solidFill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  <a:sym typeface="Wingdings" panose="05000000000000000000" pitchFamily="2" charset="2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Several HW issues on the HPS still to be fixed</a:t>
            </a:r>
            <a:endParaRPr lang="en-GB" dirty="0">
              <a:solidFill>
                <a:srgbClr val="212121"/>
              </a:solidFill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Physics aspects addressed together with institutes towards uniformity measurement at CERN until end 2024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12121"/>
                </a:solidFill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Unique opportunity to test the DPS with protons during AWAKE first run in May 2023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Decision point end of 2024 between the 3 sources candidates for run 2c (Rb/HPS/DPS)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Set of technical challenges common to all plasma sources to be addressed in parallel, in view of Run 2c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dirty="0">
                <a:latin typeface="Helvetica" panose="020B0604020202020204" pitchFamily="34" charset="0"/>
                <a:ea typeface="Calibri" panose="020F0502020204030204" pitchFamily="34" charset="0"/>
                <a:cs typeface="Helvetica" panose="020B0604020202020204" pitchFamily="34" charset="0"/>
              </a:rPr>
              <a:t>R&amp;D MUST continue on both scalable sources in parallel to keep maximum options open until all AWAKE requirements are fulfilled</a:t>
            </a:r>
            <a:endParaRPr lang="en-GB" sz="1800" dirty="0">
              <a:effectLst/>
              <a:latin typeface="Helvetica" panose="020B0604020202020204" pitchFamily="34" charset="0"/>
              <a:ea typeface="Calibri" panose="020F050202020403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68219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Scalable plasma sources R&amp;D organisation</a:t>
            </a:r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25</a:t>
            </a:fld>
            <a:endParaRPr lang="en-GB" dirty="0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E430F1D7-8733-8DF0-4BE9-91D58680DD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058" y="979339"/>
            <a:ext cx="1669025" cy="938827"/>
          </a:xfrm>
          <a:prstGeom prst="rect">
            <a:avLst/>
          </a:prstGeom>
          <a:ln>
            <a:noFill/>
          </a:ln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254C43A4-8D61-290E-964A-ECB14DDD02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742" y="1847136"/>
            <a:ext cx="1379660" cy="718495"/>
          </a:xfrm>
          <a:prstGeom prst="rect">
            <a:avLst/>
          </a:prstGeom>
          <a:ln>
            <a:noFill/>
          </a:ln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8A496F9-C917-D496-FAD4-5A300EAB27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8611" y="178127"/>
            <a:ext cx="1432188" cy="721506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471C4D0F-A364-673B-9707-B3D55F0387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800" y="100153"/>
            <a:ext cx="855435" cy="855435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9D7C6055-66ED-9224-047D-9AC04815B78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1" y="962725"/>
            <a:ext cx="3892785" cy="2596488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9AE71954-477B-C1D2-3DB3-C171021DF3A5}"/>
              </a:ext>
            </a:extLst>
          </p:cNvPr>
          <p:cNvSpPr txBox="1"/>
          <p:nvPr/>
        </p:nvSpPr>
        <p:spPr>
          <a:xfrm>
            <a:off x="6635155" y="949443"/>
            <a:ext cx="54539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400" dirty="0"/>
              <a:t>In charge of institute Work Package for the HPS R&amp;D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1m HPS setup designed/build/operated at IPP and moved to CERN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Diagnostics: CO2 interferometer and MW cut-off frequency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3 senior scientists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8AD1FDA-9580-5E1B-9E6C-952C772A87B8}"/>
              </a:ext>
            </a:extLst>
          </p:cNvPr>
          <p:cNvSpPr txBox="1"/>
          <p:nvPr/>
        </p:nvSpPr>
        <p:spPr>
          <a:xfrm>
            <a:off x="6635155" y="1837711"/>
            <a:ext cx="54539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400" dirty="0"/>
              <a:t>Development Thomson Scattering for axial density profile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Helicon wave physics and simulation, RF and plasma simulations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RAID test setup at EPFL-SPC + alternative resonant antenna design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1 senior scientist, 1 scientist, 1 PhD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62A84D-B0C2-8C8C-7079-95A34135D147}"/>
              </a:ext>
            </a:extLst>
          </p:cNvPr>
          <p:cNvSpPr txBox="1"/>
          <p:nvPr/>
        </p:nvSpPr>
        <p:spPr>
          <a:xfrm>
            <a:off x="6635154" y="2738665"/>
            <a:ext cx="545390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400" dirty="0">
                <a:sym typeface="Wingdings" panose="05000000000000000000" pitchFamily="2" charset="2"/>
              </a:rPr>
              <a:t>Diagnostics: Laser Induced Fluorescence and emission spectroscopy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ym typeface="Wingdings" panose="05000000000000000000" pitchFamily="2" charset="2"/>
              </a:rPr>
              <a:t>RF coupling and impact on density formation and profile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ym typeface="Wingdings" panose="05000000000000000000" pitchFamily="2" charset="2"/>
              </a:rPr>
              <a:t>Particle balance to identify sources and sinks causing anisotropies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ym typeface="Wingdings" panose="05000000000000000000" pitchFamily="2" charset="2"/>
              </a:rPr>
              <a:t>Dedicated MAP (Madison AWAKE prototype) test setup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ym typeface="Wingdings" panose="05000000000000000000" pitchFamily="2" charset="2"/>
              </a:rPr>
              <a:t>1 senior scientist, 2 PhDs</a:t>
            </a:r>
          </a:p>
        </p:txBody>
      </p:sp>
      <p:pic>
        <p:nvPicPr>
          <p:cNvPr id="5" name="Grafik 4" descr="A close-up of a logo&#10;&#10;Description automatically generated">
            <a:extLst>
              <a:ext uri="{FF2B5EF4-FFF2-40B4-BE49-F238E27FC236}">
                <a16:creationId xmlns:a16="http://schemas.microsoft.com/office/drawing/2014/main" id="{678C1B25-BC32-643E-53F8-ACDA44CA5C39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157" y="2693302"/>
            <a:ext cx="2028825" cy="1038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35658120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Scalable plasma sources R&amp;D organisation</a:t>
            </a:r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26</a:t>
            </a:fld>
            <a:endParaRPr lang="en-GB" dirty="0"/>
          </a:p>
        </p:txBody>
      </p:sp>
      <p:pic>
        <p:nvPicPr>
          <p:cNvPr id="41" name="Picture 40">
            <a:extLst>
              <a:ext uri="{FF2B5EF4-FFF2-40B4-BE49-F238E27FC236}">
                <a16:creationId xmlns:a16="http://schemas.microsoft.com/office/drawing/2014/main" id="{E430F1D7-8733-8DF0-4BE9-91D58680DD2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5058" y="979339"/>
            <a:ext cx="1669025" cy="938827"/>
          </a:xfrm>
          <a:prstGeom prst="rect">
            <a:avLst/>
          </a:prstGeom>
          <a:ln>
            <a:noFill/>
          </a:ln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254C43A4-8D61-290E-964A-ECB14DDD02E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9742" y="1847136"/>
            <a:ext cx="1379660" cy="718495"/>
          </a:xfrm>
          <a:prstGeom prst="rect">
            <a:avLst/>
          </a:prstGeom>
          <a:ln>
            <a:noFill/>
          </a:ln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48A496F9-C917-D496-FAD4-5A300EAB27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28611" y="178127"/>
            <a:ext cx="1432188" cy="721506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471C4D0F-A364-673B-9707-B3D55F0387C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800" y="100153"/>
            <a:ext cx="855435" cy="855435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9D7C6055-66ED-9224-047D-9AC04815B78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1" y="962725"/>
            <a:ext cx="3892785" cy="2596488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9AE71954-477B-C1D2-3DB3-C171021DF3A5}"/>
              </a:ext>
            </a:extLst>
          </p:cNvPr>
          <p:cNvSpPr txBox="1"/>
          <p:nvPr/>
        </p:nvSpPr>
        <p:spPr>
          <a:xfrm>
            <a:off x="6635155" y="949443"/>
            <a:ext cx="54539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400" dirty="0"/>
              <a:t>In charge of institute Work Package for the HPS R&amp;D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1m HPS setup designed/build/operated at IPP and moved to CERN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Diagnostics: CO2 interferometer and MW cut-off frequency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3 senior scientists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8AD1FDA-9580-5E1B-9E6C-952C772A87B8}"/>
              </a:ext>
            </a:extLst>
          </p:cNvPr>
          <p:cNvSpPr txBox="1"/>
          <p:nvPr/>
        </p:nvSpPr>
        <p:spPr>
          <a:xfrm>
            <a:off x="6635155" y="1837711"/>
            <a:ext cx="54539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400" dirty="0"/>
              <a:t>Development Thomson Scattering for axial density profile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Helicon wave physics and simulation, RF and plasma simulations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RAID test setup at EPFL-SPC + alternative resonant antenna design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1 senior scientist, 1 scientist, 1 PhD</a:t>
            </a:r>
          </a:p>
        </p:txBody>
      </p:sp>
      <p:pic>
        <p:nvPicPr>
          <p:cNvPr id="2" name="Picture 1" descr="A long shot of a machine&#10;&#10;Description automatically generated">
            <a:extLst>
              <a:ext uri="{FF2B5EF4-FFF2-40B4-BE49-F238E27FC236}">
                <a16:creationId xmlns:a16="http://schemas.microsoft.com/office/drawing/2014/main" id="{C554A14C-11A1-B602-1519-BB40BE3195E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1" y="3709405"/>
            <a:ext cx="3884463" cy="2913347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862A84D-B0C2-8C8C-7079-95A34135D147}"/>
              </a:ext>
            </a:extLst>
          </p:cNvPr>
          <p:cNvSpPr txBox="1"/>
          <p:nvPr/>
        </p:nvSpPr>
        <p:spPr>
          <a:xfrm>
            <a:off x="6635154" y="2738665"/>
            <a:ext cx="545390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400" dirty="0">
                <a:sym typeface="Wingdings" panose="05000000000000000000" pitchFamily="2" charset="2"/>
              </a:rPr>
              <a:t>Diagnostics: Laser Induced Fluorescence and emission spectroscopy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ym typeface="Wingdings" panose="05000000000000000000" pitchFamily="2" charset="2"/>
              </a:rPr>
              <a:t>RF coupling and impact on density formation and profile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ym typeface="Wingdings" panose="05000000000000000000" pitchFamily="2" charset="2"/>
              </a:rPr>
              <a:t>Particle balance to identify sources and sinks causing anisotropies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ym typeface="Wingdings" panose="05000000000000000000" pitchFamily="2" charset="2"/>
              </a:rPr>
              <a:t>Dedicated MAP (Madison AWAKE prototype) test setup</a:t>
            </a:r>
          </a:p>
          <a:p>
            <a:pPr marL="285750" indent="-285750">
              <a:buFontTx/>
              <a:buChar char="-"/>
            </a:pPr>
            <a:r>
              <a:rPr lang="en-GB" sz="1400" dirty="0">
                <a:sym typeface="Wingdings" panose="05000000000000000000" pitchFamily="2" charset="2"/>
              </a:rPr>
              <a:t>1 senior scientist, 2 PhDs</a:t>
            </a:r>
          </a:p>
        </p:txBody>
      </p:sp>
      <p:pic>
        <p:nvPicPr>
          <p:cNvPr id="5" name="Grafik 4" descr="A close-up of a logo&#10;&#10;Description automatically generated">
            <a:extLst>
              <a:ext uri="{FF2B5EF4-FFF2-40B4-BE49-F238E27FC236}">
                <a16:creationId xmlns:a16="http://schemas.microsoft.com/office/drawing/2014/main" id="{678C1B25-BC32-643E-53F8-ACDA44CA5C3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5157" y="2693302"/>
            <a:ext cx="2028825" cy="103822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8364D66-92AD-AD51-9CF7-ED874E66A136}"/>
              </a:ext>
            </a:extLst>
          </p:cNvPr>
          <p:cNvSpPr txBox="1"/>
          <p:nvPr/>
        </p:nvSpPr>
        <p:spPr>
          <a:xfrm>
            <a:off x="6635154" y="4192416"/>
            <a:ext cx="54539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400" dirty="0"/>
              <a:t>In charge of institute Work Package for the DPS R&amp;D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Pulsed DC power supplies (ignition/heater) design, test, fabrication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5 m DPS setup and 0D longitudinal interferometry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1 senior scientist, 2 PhDs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4CADB37-C79A-604F-7E07-C90315BAB2D0}"/>
              </a:ext>
            </a:extLst>
          </p:cNvPr>
          <p:cNvSpPr txBox="1"/>
          <p:nvPr/>
        </p:nvSpPr>
        <p:spPr>
          <a:xfrm>
            <a:off x="6635154" y="5216882"/>
            <a:ext cx="54539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GB" sz="1400" dirty="0"/>
              <a:t>2D longitudinal and transverse interferometry, </a:t>
            </a:r>
            <a:r>
              <a:rPr lang="en-GB" sz="1400" dirty="0" err="1"/>
              <a:t>deflectometry</a:t>
            </a:r>
            <a:r>
              <a:rPr lang="en-GB" sz="1400" dirty="0"/>
              <a:t>, OES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Discharge current control/shaping studies, plasma modelling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1 m DPS test setup at ICL</a:t>
            </a:r>
          </a:p>
          <a:p>
            <a:pPr marL="285750" indent="-285750">
              <a:buFontTx/>
              <a:buChar char="-"/>
            </a:pPr>
            <a:r>
              <a:rPr lang="en-GB" sz="1400" dirty="0"/>
              <a:t>1 senior scientist, 1 </a:t>
            </a:r>
            <a:r>
              <a:rPr lang="en-GB" sz="1400" dirty="0" err="1"/>
              <a:t>PostDoc</a:t>
            </a:r>
            <a:r>
              <a:rPr lang="en-GB" sz="1400" dirty="0"/>
              <a:t>, 1 PhD</a:t>
            </a:r>
          </a:p>
        </p:txBody>
      </p:sp>
      <p:pic>
        <p:nvPicPr>
          <p:cNvPr id="8" name="url?sa=i&amp;source=images&amp;cd=&amp;docid=Kj_MUSwVxnENCM&amp;tbnid=ZLIjl0xBF08dKM-&amp;ved=0CAgQjRwwAA&amp;url=http%3A%2F%2Fcqe.ist.utl.pt%2Fevents%2Fmmse%2Fsponsors.png" descr="url?sa=i&amp;source=images&amp;cd=&amp;docid=Kj_MUSwVxnENCM&amp;tbnid=ZLIjl0xBF08dKM-&amp;ved=0CAgQjRwwAA&amp;url=http%3A%2F%2Fcqe.ist.utl.pt%2Fevents%2Fmmse%2Fsponsors.png">
            <a:extLst>
              <a:ext uri="{FF2B5EF4-FFF2-40B4-BE49-F238E27FC236}">
                <a16:creationId xmlns:a16="http://schemas.microsoft.com/office/drawing/2014/main" id="{9991549F-FEA4-780D-49C8-7778ADF16432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713474" y="4242826"/>
            <a:ext cx="1640297" cy="721506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Picture 101">
            <a:extLst>
              <a:ext uri="{FF2B5EF4-FFF2-40B4-BE49-F238E27FC236}">
                <a16:creationId xmlns:a16="http://schemas.microsoft.com/office/drawing/2014/main" id="{D2E9DC6A-D439-BB87-A102-DC10ACE34222}"/>
              </a:ext>
            </a:extLst>
          </p:cNvPr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50530" y="5359102"/>
            <a:ext cx="1676941" cy="44918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68667425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HPS 2.5 setup </a:t>
            </a:r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RF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27</a:t>
            </a:fld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7C43BE-C0A0-2082-9C90-698B8074DB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3680" y="2776930"/>
            <a:ext cx="5436147" cy="394056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9072766-B65B-A0AF-F4DC-FB012DD9F8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201" y="3581049"/>
            <a:ext cx="4760178" cy="330621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" name="TextBox 1"/>
          <p:cNvSpPr txBox="1"/>
          <p:nvPr/>
        </p:nvSpPr>
        <p:spPr>
          <a:xfrm>
            <a:off x="331201" y="995945"/>
            <a:ext cx="11527692" cy="25423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Ideally, pulsed RF “matchless” design </a:t>
            </a: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 optimized for short (</a:t>
            </a:r>
            <a:r>
              <a:rPr lang="en-GB" sz="1800" dirty="0" err="1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ms</a:t>
            </a: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) pulse at 1 Hz and minimum power consumption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Technical specifications draft </a:t>
            </a: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under review by CERN RF-expert, to be discussed with HPS </a:t>
            </a:r>
            <a:r>
              <a:rPr lang="en-GB" sz="1800" dirty="0" err="1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team+AWAKE</a:t>
            </a:r>
            <a:endParaRPr lang="en-GB" sz="1800" dirty="0">
              <a:solidFill>
                <a:srgbClr val="212121"/>
              </a:solidFill>
              <a:effectLst/>
              <a:latin typeface="-apple-system-font"/>
              <a:ea typeface="Calibri" panose="020F0502020204030204" pitchFamily="34" charset="0"/>
              <a:sym typeface="Wingdings" panose="05000000000000000000" pitchFamily="2" charset="2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In parallel, proof of principal test of pulsed-amplifier with frequency tuning (+/-2 MHz) on HPS 1.0b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Investigate single vs parallel powering of antennas  can we reduce the number of RF-generators?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Operation from service gallery  ~ 30 m cable length!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Otherwise 8x standard RF-generators + matchboxes (~ 400 </a:t>
            </a:r>
            <a:r>
              <a:rPr lang="en-GB" dirty="0" err="1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kCHF</a:t>
            </a: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738438883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HPS 2.5 setup </a:t>
            </a:r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DC power supply/coils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1201" y="995945"/>
            <a:ext cx="11527692" cy="17113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Optimized coils design/arrangement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guaranty &lt; 1% </a:t>
            </a:r>
            <a:r>
              <a:rPr lang="en-GB" sz="1800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</a:rPr>
              <a:t>B</a:t>
            </a: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-filed homogeneity along the 2.5 m plasma column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</a:rPr>
              <a:t>minimize power consumption (DC and cooling)</a:t>
            </a: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 </a:t>
            </a: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à"/>
            </a:pP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pulsed DC operation questionable (depending on coil design)</a:t>
            </a: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28</a:t>
            </a:fld>
            <a:endParaRPr lang="en-GB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28DC45F-A79E-00B0-F3A8-F4DE88F8126E}"/>
              </a:ext>
            </a:extLst>
          </p:cNvPr>
          <p:cNvSpPr txBox="1"/>
          <p:nvPr/>
        </p:nvSpPr>
        <p:spPr>
          <a:xfrm>
            <a:off x="279419" y="3252908"/>
            <a:ext cx="806961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Preliminary specifications and simulation example for a </a:t>
            </a:r>
            <a:r>
              <a:rPr lang="en-US" sz="16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 m HPS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(bulk Cu, air cooled):</a:t>
            </a:r>
          </a:p>
          <a:p>
            <a:endParaRPr lang="en-US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Nominal magnetic field: 130 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mT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Axial uniformity: 1% 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Good-field-region: Ø40 mm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Minimum physical diameter: 100 mm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to be updated according to tube design/access!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Minimum gap in between two coils: 25 mm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to be updated for diagnostics access!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antennas/m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Calibri" panose="020F0502020204030204" pitchFamily="34" charset="0"/>
              <a:buChar char="-"/>
            </a:pP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Air-cooled 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sym typeface="Wingdings" panose="05000000000000000000" pitchFamily="2" charset="2"/>
              </a:rPr>
              <a:t> most likely not doable, but water cooling must be minimized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6768E68-ED11-81A1-7154-0F716D5C81EA}"/>
              </a:ext>
            </a:extLst>
          </p:cNvPr>
          <p:cNvGrpSpPr/>
          <p:nvPr/>
        </p:nvGrpSpPr>
        <p:grpSpPr>
          <a:xfrm>
            <a:off x="7522061" y="2116236"/>
            <a:ext cx="4669939" cy="4559201"/>
            <a:chOff x="7263296" y="1112375"/>
            <a:chExt cx="4669939" cy="4559201"/>
          </a:xfrm>
        </p:grpSpPr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0C09DB1A-7DFD-16BE-23B1-30BE49FC0E79}"/>
                </a:ext>
              </a:extLst>
            </p:cNvPr>
            <p:cNvGrpSpPr/>
            <p:nvPr/>
          </p:nvGrpSpPr>
          <p:grpSpPr>
            <a:xfrm>
              <a:off x="7263296" y="4130102"/>
              <a:ext cx="4083529" cy="1317683"/>
              <a:chOff x="2339340" y="4594619"/>
              <a:chExt cx="4947990" cy="1596630"/>
            </a:xfrm>
          </p:grpSpPr>
          <p:pic>
            <p:nvPicPr>
              <p:cNvPr id="12" name="Picture 11" descr="A graph of a graph of a red square with yellow lines&#10;&#10;Description automatically generated with medium confidence">
                <a:extLst>
                  <a:ext uri="{FF2B5EF4-FFF2-40B4-BE49-F238E27FC236}">
                    <a16:creationId xmlns:a16="http://schemas.microsoft.com/office/drawing/2014/main" id="{7366EED0-7AD4-48BB-0F82-93A027EEE36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5410" t="27788" r="47688"/>
              <a:stretch/>
            </p:blipFill>
            <p:spPr>
              <a:xfrm rot="16200000">
                <a:off x="2984453" y="3949506"/>
                <a:ext cx="1596629" cy="2886855"/>
              </a:xfrm>
              <a:prstGeom prst="rect">
                <a:avLst/>
              </a:prstGeom>
            </p:spPr>
          </p:pic>
          <p:pic>
            <p:nvPicPr>
              <p:cNvPr id="14" name="Picture 13" descr="A graph of a graph&#10;&#10;Description automatically generated with medium confidence">
                <a:extLst>
                  <a:ext uri="{FF2B5EF4-FFF2-40B4-BE49-F238E27FC236}">
                    <a16:creationId xmlns:a16="http://schemas.microsoft.com/office/drawing/2014/main" id="{A6DBFBD4-7192-44B6-033B-DFA06F8E4E6A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7738" t="3600" b="22740"/>
              <a:stretch/>
            </p:blipFill>
            <p:spPr>
              <a:xfrm rot="16200000">
                <a:off x="5306308" y="4210227"/>
                <a:ext cx="1596628" cy="2365416"/>
              </a:xfrm>
              <a:prstGeom prst="rect">
                <a:avLst/>
              </a:prstGeom>
            </p:spPr>
          </p:pic>
        </p:grpSp>
        <p:pic>
          <p:nvPicPr>
            <p:cNvPr id="8" name="Picture 7" descr="A group of orange and grey squares&#10;&#10;Description automatically generated">
              <a:extLst>
                <a:ext uri="{FF2B5EF4-FFF2-40B4-BE49-F238E27FC236}">
                  <a16:creationId xmlns:a16="http://schemas.microsoft.com/office/drawing/2014/main" id="{2434646E-1D24-1A6E-DE10-4ED8D2470E8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13" t="36551" r="3043" b="30085"/>
            <a:stretch/>
          </p:blipFill>
          <p:spPr>
            <a:xfrm>
              <a:off x="7873090" y="2982950"/>
              <a:ext cx="4060145" cy="1147152"/>
            </a:xfrm>
            <a:prstGeom prst="rect">
              <a:avLst/>
            </a:prstGeom>
          </p:spPr>
        </p:pic>
        <p:pic>
          <p:nvPicPr>
            <p:cNvPr id="10" name="Picture 9" descr="A black and orange striped tube&#10;&#10;Description automatically generated">
              <a:extLst>
                <a:ext uri="{FF2B5EF4-FFF2-40B4-BE49-F238E27FC236}">
                  <a16:creationId xmlns:a16="http://schemas.microsoft.com/office/drawing/2014/main" id="{AF211F4C-87E6-BE89-0EE6-28375854E6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3181" t="26240" r="13070" b="25120"/>
            <a:stretch/>
          </p:blipFill>
          <p:spPr>
            <a:xfrm>
              <a:off x="8038481" y="1112375"/>
              <a:ext cx="3720998" cy="1919429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919E69B-01FA-74D7-F8C2-59FC72A7F213}"/>
                </a:ext>
              </a:extLst>
            </p:cNvPr>
            <p:cNvSpPr txBox="1"/>
            <p:nvPr/>
          </p:nvSpPr>
          <p:spPr>
            <a:xfrm>
              <a:off x="9402443" y="5394577"/>
              <a:ext cx="2187729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200" i="1" dirty="0">
                  <a:effectLst/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courtesy P. Schwarz, Oct. 2021</a:t>
              </a:r>
              <a:endParaRPr lang="en-GB" sz="1200" i="1" dirty="0"/>
            </a:p>
          </p:txBody>
        </p:sp>
      </p:grpSp>
    </p:spTree>
    <p:extLst>
      <p:ext uri="{BB962C8B-B14F-4D97-AF65-F5344CB8AC3E}">
        <p14:creationId xmlns:p14="http://schemas.microsoft.com/office/powerpoint/2010/main" val="58930357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HPS 2.5 setup </a:t>
            </a:r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 tube/antennas/vacuum/beam...</a:t>
            </a:r>
            <a:endParaRPr lang="en-GB" sz="3600" dirty="0">
              <a:solidFill>
                <a:schemeClr val="accent5">
                  <a:lumMod val="75000"/>
                </a:schemeClr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1200" y="995945"/>
            <a:ext cx="11643781" cy="50353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Tube diameter/antenna design </a:t>
            </a: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tuned according to simulation studies to optimize coupling efficiency</a:t>
            </a:r>
          </a:p>
          <a:p>
            <a:pPr lvl="1">
              <a:lnSpc>
                <a:spcPct val="150000"/>
              </a:lnSpc>
            </a:pP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</a:rPr>
              <a:t>Specifications require institutes inputs</a:t>
            </a:r>
            <a:endParaRPr lang="en-GB" dirty="0">
              <a:solidFill>
                <a:srgbClr val="212121"/>
              </a:solidFill>
              <a:effectLst/>
              <a:latin typeface="-apple-system-font"/>
              <a:ea typeface="Calibri" panose="020F0502020204030204" pitchFamily="34" charset="0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sz="1800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</a:rPr>
              <a:t>Vacuum/pressure/flow profile optimized (gas injection, temperature...)</a:t>
            </a:r>
          </a:p>
          <a:p>
            <a:pPr lvl="1">
              <a:lnSpc>
                <a:spcPct val="150000"/>
              </a:lnSpc>
            </a:pPr>
            <a:r>
              <a:rPr lang="en-GB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CERN inputs + institutes simulations, c</a:t>
            </a: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</a:rPr>
              <a:t>ommon with DPS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</a:rPr>
              <a:t>Open technical question for a tunnel accelerator cell: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</a:rPr>
              <a:t>Interfaces with self-modulator cell,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</a:rPr>
              <a:t>witness e-beam injection, 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</a:rPr>
              <a:t>windows, </a:t>
            </a:r>
          </a:p>
          <a:p>
            <a:pPr marL="800100" lvl="1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</a:rPr>
              <a:t>earth magnetic field shielding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Tunnel requirements beyond the nominal density and uniformity?</a:t>
            </a: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</a:rPr>
              <a:t>Tunnel operation/timing: proton with respect to RF pulse/ peak density and its consequence on cell design/operation?</a:t>
            </a:r>
            <a:endParaRPr lang="en-GB" dirty="0">
              <a:solidFill>
                <a:srgbClr val="212121"/>
              </a:solidFill>
              <a:effectLst/>
              <a:latin typeface="-apple-system-font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29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42896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305297" y="1024292"/>
            <a:ext cx="11719690" cy="53406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4F81B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Goal: develop and build a scalable plasma source (10 m and beyond) to be installed in the AWAKE tunnel</a:t>
            </a: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276175" y="1461972"/>
          <a:ext cx="11661731" cy="1311792"/>
        </p:xfrm>
        <a:graphic>
          <a:graphicData uri="http://schemas.openxmlformats.org/drawingml/2006/table">
            <a:tbl>
              <a:tblPr/>
              <a:tblGrid>
                <a:gridCol w="437158">
                  <a:extLst>
                    <a:ext uri="{9D8B030D-6E8A-4147-A177-3AD203B41FA5}">
                      <a16:colId xmlns:a16="http://schemas.microsoft.com/office/drawing/2014/main" val="806506556"/>
                    </a:ext>
                  </a:extLst>
                </a:gridCol>
                <a:gridCol w="3350667">
                  <a:extLst>
                    <a:ext uri="{9D8B030D-6E8A-4147-A177-3AD203B41FA5}">
                      <a16:colId xmlns:a16="http://schemas.microsoft.com/office/drawing/2014/main" val="2336989906"/>
                    </a:ext>
                  </a:extLst>
                </a:gridCol>
                <a:gridCol w="2852615">
                  <a:extLst>
                    <a:ext uri="{9D8B030D-6E8A-4147-A177-3AD203B41FA5}">
                      <a16:colId xmlns:a16="http://schemas.microsoft.com/office/drawing/2014/main" val="2031379154"/>
                    </a:ext>
                  </a:extLst>
                </a:gridCol>
                <a:gridCol w="5021291">
                  <a:extLst>
                    <a:ext uri="{9D8B030D-6E8A-4147-A177-3AD203B41FA5}">
                      <a16:colId xmlns:a16="http://schemas.microsoft.com/office/drawing/2014/main" val="4196449500"/>
                    </a:ext>
                  </a:extLst>
                </a:gridCol>
              </a:tblGrid>
              <a:tr h="50870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>
                          <a:effectLst/>
                          <a:latin typeface="Arial" panose="020B0604020202020204" pitchFamily="34" charset="0"/>
                        </a:rPr>
                        <a:t>CP8</a:t>
                      </a:r>
                    </a:p>
                  </a:txBody>
                  <a:tcPr marL="4731" marR="4731" marT="473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effectLst/>
                          <a:latin typeface="Arial" panose="020B0604020202020204" pitchFamily="34" charset="0"/>
                        </a:rPr>
                        <a:t>CERN coordination Package:</a:t>
                      </a:r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 </a:t>
                      </a:r>
                    </a:p>
                  </a:txBody>
                  <a:tcPr marL="4731" marR="4731" marT="473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fr-FR" sz="1400" b="1" i="0" u="none" strike="noStrike" dirty="0">
                          <a:effectLst/>
                          <a:latin typeface="Arial" panose="020B0604020202020204" pitchFamily="34" charset="0"/>
                        </a:rPr>
                        <a:t>Plasma </a:t>
                      </a:r>
                      <a:r>
                        <a:rPr lang="fr-FR" sz="1400" b="1" i="0" u="none" strike="noStrike" dirty="0" err="1">
                          <a:effectLst/>
                          <a:latin typeface="Arial" panose="020B0604020202020204" pitchFamily="34" charset="0"/>
                        </a:rPr>
                        <a:t>cell</a:t>
                      </a:r>
                      <a:r>
                        <a:rPr lang="fr-FR" sz="1400" b="1" i="0" u="none" strike="noStrike" dirty="0">
                          <a:effectLst/>
                          <a:latin typeface="Arial" panose="020B0604020202020204" pitchFamily="34" charset="0"/>
                        </a:rPr>
                        <a:t> R&amp;D</a:t>
                      </a:r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1" marR="4731" marT="473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4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31" marR="4731" marT="473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175020"/>
                  </a:ext>
                </a:extLst>
              </a:tr>
              <a:tr h="412316">
                <a:tc>
                  <a:txBody>
                    <a:bodyPr/>
                    <a:lstStyle/>
                    <a:p>
                      <a:pPr algn="l" fontAlgn="ctr"/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1" marR="4731" marT="473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DCE6F1"/>
                    </a:solidFill>
                  </a:tcPr>
                </a:tc>
                <a:tc grid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1" i="0" u="none" strike="noStrike" dirty="0">
                          <a:effectLst/>
                          <a:latin typeface="Verdana" panose="020B0604030504040204" pitchFamily="34" charset="0"/>
                        </a:rPr>
                        <a:t>Mandate</a:t>
                      </a:r>
                      <a:r>
                        <a:rPr lang="en-GB" sz="1400" b="0" i="0" u="none" strike="noStrike" dirty="0">
                          <a:effectLst/>
                          <a:latin typeface="Verdana" panose="020B0604030504040204" pitchFamily="34" charset="0"/>
                        </a:rPr>
                        <a:t>: The coordination </a:t>
                      </a:r>
                      <a:r>
                        <a:rPr lang="en-GB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+mn-ea"/>
                          <a:cs typeface="+mn-cs"/>
                        </a:rPr>
                        <a:t>package leader, is </a:t>
                      </a:r>
                      <a:r>
                        <a:rPr lang="en-GB" sz="1400" b="0" i="0" u="none" strike="noStrike" dirty="0">
                          <a:effectLst/>
                          <a:latin typeface="Verdana" panose="020B0604030504040204" pitchFamily="34" charset="0"/>
                        </a:rPr>
                        <a:t>responsible for the plasma sources test facilities, the interface between the CERN equipment in this area and the equipment/diagnostics delivered by the collaborating institutes.</a:t>
                      </a:r>
                    </a:p>
                  </a:txBody>
                  <a:tcPr marL="4731" marR="4731" marT="473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2245564"/>
                  </a:ext>
                </a:extLst>
              </a:tr>
              <a:tr h="371634">
                <a:tc gridSpan="4">
                  <a:txBody>
                    <a:bodyPr/>
                    <a:lstStyle/>
                    <a:p>
                      <a:pPr algn="l" fontAlgn="ctr"/>
                      <a:endParaRPr lang="en-GB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1" marR="4731" marT="473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400" b="0" i="0" u="none" strike="noStrike" dirty="0">
                        <a:effectLst/>
                        <a:latin typeface="Verdana" panose="020B0604030504040204" pitchFamily="34" charset="0"/>
                      </a:endParaRPr>
                    </a:p>
                  </a:txBody>
                  <a:tcPr marL="4731" marR="4731" marT="4731" marB="0" anchor="ctr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1802982"/>
                  </a:ext>
                </a:extLst>
              </a:tr>
            </a:tbl>
          </a:graphicData>
        </a:graphic>
      </p:graphicFrame>
      <p:sp>
        <p:nvSpPr>
          <p:cNvPr id="22" name="Content Placeholder 2"/>
          <p:cNvSpPr txBox="1">
            <a:spLocks/>
          </p:cNvSpPr>
          <p:nvPr/>
        </p:nvSpPr>
        <p:spPr>
          <a:xfrm>
            <a:off x="254645" y="4900595"/>
            <a:ext cx="5604604" cy="15414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4F81B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libri"/>
              </a:rPr>
              <a:t>Collaborating institutes:</a:t>
            </a:r>
          </a:p>
          <a:p>
            <a:pPr fontAlgn="b"/>
            <a:r>
              <a:rPr lang="en-GB" sz="1400" dirty="0">
                <a:latin typeface="Colibri"/>
              </a:rPr>
              <a:t>IPP-Greifswald (Olaf Grulke)</a:t>
            </a:r>
          </a:p>
          <a:p>
            <a:pPr marL="0" fontAlgn="b">
              <a:spcBef>
                <a:spcPts val="0"/>
              </a:spcBef>
            </a:pPr>
            <a:r>
              <a:rPr lang="en-GB" sz="1400" dirty="0">
                <a:solidFill>
                  <a:srgbClr val="000000"/>
                </a:solidFill>
                <a:latin typeface="Colibri"/>
              </a:rPr>
              <a:t>EPFL-SPC (Ivo Furno)</a:t>
            </a:r>
          </a:p>
          <a:p>
            <a:pPr marL="0" fontAlgn="b">
              <a:spcBef>
                <a:spcPts val="0"/>
              </a:spcBef>
            </a:pPr>
            <a:r>
              <a:rPr lang="en-GB" sz="1400" dirty="0">
                <a:solidFill>
                  <a:srgbClr val="000000"/>
                </a:solidFill>
                <a:latin typeface="Colibri"/>
              </a:rPr>
              <a:t>University of Wisconsin, Madison (Oliver Schmitz)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libri"/>
            </a:endParaRPr>
          </a:p>
          <a:p>
            <a:pPr marL="0" fontAlgn="b">
              <a:spcBef>
                <a:spcPts val="0"/>
              </a:spcBef>
            </a:pPr>
            <a:endParaRPr lang="en-GB" sz="1400" dirty="0">
              <a:latin typeface="Colibri"/>
            </a:endParaRPr>
          </a:p>
          <a:p>
            <a:pPr marL="0" marR="0" lvl="0" indent="0" algn="l" defTabSz="4572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libri"/>
                <a:sym typeface="Wingdings" panose="05000000000000000000" pitchFamily="2" charset="2"/>
              </a:rPr>
              <a:t>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libri"/>
              </a:rPr>
              <a:t> Helicon source, plasma diagnostics, helicon wave physics</a:t>
            </a:r>
            <a:r>
              <a:rPr lang="en-US" sz="1400" dirty="0">
                <a:solidFill>
                  <a:prstClr val="black"/>
                </a:solidFill>
                <a:latin typeface="Colibri"/>
              </a:rPr>
              <a:t>,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libri"/>
              </a:rPr>
              <a:t> …</a:t>
            </a:r>
          </a:p>
        </p:txBody>
      </p:sp>
      <p:sp>
        <p:nvSpPr>
          <p:cNvPr id="24" name="Content Placeholder 2"/>
          <p:cNvSpPr txBox="1">
            <a:spLocks/>
          </p:cNvSpPr>
          <p:nvPr/>
        </p:nvSpPr>
        <p:spPr>
          <a:xfrm>
            <a:off x="6077083" y="4916170"/>
            <a:ext cx="5991446" cy="140009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4F81B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4572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libri"/>
              </a:rPr>
              <a:t>Collaborating institutes: </a:t>
            </a:r>
          </a:p>
          <a:p>
            <a:pPr fontAlgn="b"/>
            <a:r>
              <a:rPr lang="en-GB" sz="1400" dirty="0">
                <a:latin typeface="Colibri"/>
              </a:rPr>
              <a:t>IST-Lisbon (Nelson Lopes)</a:t>
            </a:r>
          </a:p>
          <a:p>
            <a:pPr fontAlgn="b"/>
            <a:r>
              <a:rPr lang="en-GB" sz="1400" dirty="0">
                <a:latin typeface="Colibri"/>
              </a:rPr>
              <a:t>IC-London (Zulfikar Najmudin)</a:t>
            </a:r>
          </a:p>
          <a:p>
            <a:pPr fontAlgn="b"/>
            <a:endParaRPr lang="en-US" sz="1400" dirty="0">
              <a:solidFill>
                <a:prstClr val="black"/>
              </a:solidFill>
              <a:latin typeface="Colibri"/>
            </a:endParaRPr>
          </a:p>
          <a:p>
            <a:pPr marL="0" marR="0" lvl="0" indent="0" algn="l" defTabSz="457200" rtl="0" eaLnBrk="1" fontAlgn="auto" latinLnBrk="0" hangingPunct="1">
              <a:spcBef>
                <a:spcPct val="20000"/>
              </a:spcBef>
              <a:spcAft>
                <a:spcPts val="0"/>
              </a:spcAft>
              <a:buClrTx/>
              <a:buSzTx/>
              <a:buNone/>
              <a:tabLst/>
              <a:defRPr/>
            </a:pPr>
            <a:r>
              <a:rPr lang="en-US" sz="1400" dirty="0">
                <a:solidFill>
                  <a:prstClr val="black"/>
                </a:solidFill>
                <a:latin typeface="Colibri"/>
                <a:sym typeface="Wingdings" panose="05000000000000000000" pitchFamily="2" charset="2"/>
              </a:rPr>
              <a:t></a:t>
            </a:r>
            <a:r>
              <a:rPr lang="en-US" sz="1400" dirty="0">
                <a:solidFill>
                  <a:prstClr val="black"/>
                </a:solidFill>
                <a:latin typeface="Colibri"/>
              </a:rPr>
              <a:t> </a:t>
            </a:r>
            <a:r>
              <a:rPr kumimoji="0" lang="en-US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libri"/>
              </a:rPr>
              <a:t>plasma diagnostics, power supplies and sources designs, …</a:t>
            </a: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36D86560-1F59-9446-B3FF-F4EE99B0DF80}"/>
              </a:ext>
            </a:extLst>
          </p:cNvPr>
          <p:cNvGraphicFramePr>
            <a:graphicFrameLocks noGrp="1"/>
          </p:cNvGraphicFramePr>
          <p:nvPr/>
        </p:nvGraphicFramePr>
        <p:xfrm>
          <a:off x="3432270" y="2500818"/>
          <a:ext cx="4313461" cy="1787853"/>
        </p:xfrm>
        <a:graphic>
          <a:graphicData uri="http://schemas.openxmlformats.org/drawingml/2006/table">
            <a:tbl>
              <a:tblPr firstRow="1" lastRow="1">
                <a:tableStyleId>{69012ECD-51FC-41F1-AA8D-1B2483CD663E}</a:tableStyleId>
              </a:tblPr>
              <a:tblGrid>
                <a:gridCol w="1816520">
                  <a:extLst>
                    <a:ext uri="{9D8B030D-6E8A-4147-A177-3AD203B41FA5}">
                      <a16:colId xmlns:a16="http://schemas.microsoft.com/office/drawing/2014/main" val="379123970"/>
                    </a:ext>
                  </a:extLst>
                </a:gridCol>
                <a:gridCol w="490791">
                  <a:extLst>
                    <a:ext uri="{9D8B030D-6E8A-4147-A177-3AD203B41FA5}">
                      <a16:colId xmlns:a16="http://schemas.microsoft.com/office/drawing/2014/main" val="2623194284"/>
                    </a:ext>
                  </a:extLst>
                </a:gridCol>
                <a:gridCol w="490791">
                  <a:extLst>
                    <a:ext uri="{9D8B030D-6E8A-4147-A177-3AD203B41FA5}">
                      <a16:colId xmlns:a16="http://schemas.microsoft.com/office/drawing/2014/main" val="1829066414"/>
                    </a:ext>
                  </a:extLst>
                </a:gridCol>
                <a:gridCol w="490791">
                  <a:extLst>
                    <a:ext uri="{9D8B030D-6E8A-4147-A177-3AD203B41FA5}">
                      <a16:colId xmlns:a16="http://schemas.microsoft.com/office/drawing/2014/main" val="2864169001"/>
                    </a:ext>
                  </a:extLst>
                </a:gridCol>
                <a:gridCol w="490791">
                  <a:extLst>
                    <a:ext uri="{9D8B030D-6E8A-4147-A177-3AD203B41FA5}">
                      <a16:colId xmlns:a16="http://schemas.microsoft.com/office/drawing/2014/main" val="2555243614"/>
                    </a:ext>
                  </a:extLst>
                </a:gridCol>
                <a:gridCol w="533777">
                  <a:extLst>
                    <a:ext uri="{9D8B030D-6E8A-4147-A177-3AD203B41FA5}">
                      <a16:colId xmlns:a16="http://schemas.microsoft.com/office/drawing/2014/main" val="2733426394"/>
                    </a:ext>
                  </a:extLst>
                </a:gridCol>
              </a:tblGrid>
              <a:tr h="327623">
                <a:tc>
                  <a:txBody>
                    <a:bodyPr/>
                    <a:lstStyle/>
                    <a:p>
                      <a:pPr algn="l" fontAlgn="b"/>
                      <a:r>
                        <a:rPr lang="en-GB" sz="1300" b="1" u="none" strike="noStrike" dirty="0">
                          <a:effectLst/>
                        </a:rPr>
                        <a:t>Plasma cell R&amp;D budget</a:t>
                      </a:r>
                    </a:p>
                  </a:txBody>
                  <a:tcPr marL="8326" marR="8326" marT="83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300" b="1" u="none" strike="noStrike" dirty="0">
                          <a:effectLst/>
                        </a:rPr>
                        <a:t>2022</a:t>
                      </a:r>
                      <a:endParaRPr lang="en-CH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300" b="1" u="none" strike="noStrike">
                          <a:effectLst/>
                        </a:rPr>
                        <a:t>2023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300" b="1" u="none" strike="noStrike">
                          <a:effectLst/>
                        </a:rPr>
                        <a:t>2024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300" b="1" u="none" strike="noStrike">
                          <a:effectLst/>
                        </a:rPr>
                        <a:t>2025</a:t>
                      </a:r>
                      <a:endParaRPr lang="en-CH" sz="13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GB" sz="1300" b="1" u="none" strike="noStrike" dirty="0">
                          <a:effectLst/>
                        </a:rPr>
                        <a:t>Total</a:t>
                      </a:r>
                      <a:endParaRPr lang="en-GB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0" anchor="ctr"/>
                </a:tc>
                <a:extLst>
                  <a:ext uri="{0D108BD9-81ED-4DB2-BD59-A6C34878D82A}">
                    <a16:rowId xmlns:a16="http://schemas.microsoft.com/office/drawing/2014/main" val="401903244"/>
                  </a:ext>
                </a:extLst>
              </a:tr>
              <a:tr h="28307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1" u="none" strike="noStrike" dirty="0">
                          <a:effectLst/>
                        </a:rPr>
                        <a:t>Material [</a:t>
                      </a:r>
                      <a:r>
                        <a:rPr lang="en-GB" sz="1100" b="1" u="none" strike="noStrike" dirty="0" err="1">
                          <a:effectLst/>
                        </a:rPr>
                        <a:t>kCHF</a:t>
                      </a:r>
                      <a:r>
                        <a:rPr lang="en-GB" sz="1100" b="1" u="none" strike="noStrike" dirty="0">
                          <a:effectLst/>
                        </a:rPr>
                        <a:t>] (BC</a:t>
                      </a:r>
                      <a:r>
                        <a:rPr lang="en-GB" sz="1100" b="1" u="none" strike="noStrike" baseline="0" dirty="0">
                          <a:effectLst/>
                        </a:rPr>
                        <a:t> 98715)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326" marR="8326" marT="83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201</a:t>
                      </a:r>
                      <a:endParaRPr lang="en-CH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8" marR="8508" marT="850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5</a:t>
                      </a:r>
                      <a:r>
                        <a:rPr lang="fr-CH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16</a:t>
                      </a:r>
                      <a:endParaRPr lang="en-CH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8" marR="8508" marT="850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346</a:t>
                      </a:r>
                      <a:endParaRPr lang="en-CH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8" marR="8508" marT="850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endParaRPr lang="en-CH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8" marR="8508" marT="850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1063</a:t>
                      </a:r>
                    </a:p>
                  </a:txBody>
                  <a:tcPr marL="8508" marR="8508" marT="8508" marB="0" anchor="ctr"/>
                </a:tc>
                <a:extLst>
                  <a:ext uri="{0D108BD9-81ED-4DB2-BD59-A6C34878D82A}">
                    <a16:rowId xmlns:a16="http://schemas.microsoft.com/office/drawing/2014/main" val="2105080006"/>
                  </a:ext>
                </a:extLst>
              </a:tr>
              <a:tr h="28307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MtoP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 (PhD Carolina)</a:t>
                      </a:r>
                    </a:p>
                  </a:txBody>
                  <a:tcPr marL="8326" marR="8326" marT="83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8508" marR="8508" marT="850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8508" marR="8508" marT="850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8508" marR="8508" marT="850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8508" marR="8508" marT="850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300</a:t>
                      </a:r>
                    </a:p>
                  </a:txBody>
                  <a:tcPr marL="8508" marR="8508" marT="8508" marB="0" anchor="ctr"/>
                </a:tc>
                <a:extLst>
                  <a:ext uri="{0D108BD9-81ED-4DB2-BD59-A6C34878D82A}">
                    <a16:rowId xmlns:a16="http://schemas.microsoft.com/office/drawing/2014/main" val="1528869410"/>
                  </a:ext>
                </a:extLst>
              </a:tr>
              <a:tr h="28307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MtoP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 (PhD Nuno)</a:t>
                      </a:r>
                    </a:p>
                  </a:txBody>
                  <a:tcPr marL="8326" marR="8326" marT="83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  <a:endParaRPr lang="en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8" marR="8508" marT="850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  <a:endParaRPr lang="en-CH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8" marR="8508" marT="850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508" marR="8508" marT="850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508" marR="8508" marT="850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24</a:t>
                      </a:r>
                      <a:endParaRPr lang="en-CH" sz="11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8508" marR="8508" marT="8508" marB="0" anchor="ctr"/>
                </a:tc>
                <a:extLst>
                  <a:ext uri="{0D108BD9-81ED-4DB2-BD59-A6C34878D82A}">
                    <a16:rowId xmlns:a16="http://schemas.microsoft.com/office/drawing/2014/main" val="4294149579"/>
                  </a:ext>
                </a:extLst>
              </a:tr>
              <a:tr h="283077"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MtoP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[</a:t>
                      </a:r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 (Jr. fellow Miguel)</a:t>
                      </a:r>
                    </a:p>
                  </a:txBody>
                  <a:tcPr marL="8326" marR="8326" marT="83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508" marR="8508" marT="850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8508" marR="8508" marT="850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508" marR="8508" marT="850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  <a:r>
                        <a:rPr lang="en-CH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508" marR="8508" marT="850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1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320</a:t>
                      </a:r>
                      <a:endParaRPr lang="en-CH" sz="1100" b="0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8508" marR="8508" marT="8508" marB="0" anchor="ctr"/>
                </a:tc>
                <a:extLst>
                  <a:ext uri="{0D108BD9-81ED-4DB2-BD59-A6C34878D82A}">
                    <a16:rowId xmlns:a16="http://schemas.microsoft.com/office/drawing/2014/main" val="1454824522"/>
                  </a:ext>
                </a:extLst>
              </a:tr>
              <a:tr h="327922">
                <a:tc>
                  <a:txBody>
                    <a:bodyPr/>
                    <a:lstStyle/>
                    <a:p>
                      <a:pPr algn="l" fontAlgn="ctr"/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 [</a:t>
                      </a:r>
                      <a:r>
                        <a:rPr lang="en-GB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kCHF</a:t>
                      </a:r>
                      <a:r>
                        <a:rPr lang="en-GB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]</a:t>
                      </a:r>
                    </a:p>
                  </a:txBody>
                  <a:tcPr marL="8326" marR="8326" marT="8326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</a:t>
                      </a:r>
                      <a:r>
                        <a:rPr lang="en-CH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8508" marR="8508" marT="850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740</a:t>
                      </a:r>
                      <a:endParaRPr lang="en-CH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8" marR="8508" marT="850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556</a:t>
                      </a:r>
                      <a:endParaRPr lang="en-CH" sz="13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508" marR="8508" marT="850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r>
                        <a:rPr lang="en-CH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8508" marR="8508" marT="8508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CH" sz="13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1707</a:t>
                      </a:r>
                      <a:endParaRPr lang="en-CH" sz="1300" b="1" u="none" strike="noStrike" dirty="0">
                        <a:solidFill>
                          <a:srgbClr val="000000"/>
                        </a:solidFill>
                        <a:effectLst/>
                      </a:endParaRPr>
                    </a:p>
                  </a:txBody>
                  <a:tcPr marL="8508" marR="8508" marT="8508" marB="0" anchor="ctr"/>
                </a:tc>
                <a:extLst>
                  <a:ext uri="{0D108BD9-81ED-4DB2-BD59-A6C34878D82A}">
                    <a16:rowId xmlns:a16="http://schemas.microsoft.com/office/drawing/2014/main" val="1369587739"/>
                  </a:ext>
                </a:extLst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276175" y="4583661"/>
          <a:ext cx="11661731" cy="335460"/>
        </p:xfrm>
        <a:graphic>
          <a:graphicData uri="http://schemas.openxmlformats.org/drawingml/2006/table">
            <a:tbl>
              <a:tblPr/>
              <a:tblGrid>
                <a:gridCol w="437158">
                  <a:extLst>
                    <a:ext uri="{9D8B030D-6E8A-4147-A177-3AD203B41FA5}">
                      <a16:colId xmlns:a16="http://schemas.microsoft.com/office/drawing/2014/main" val="204488509"/>
                    </a:ext>
                  </a:extLst>
                </a:gridCol>
                <a:gridCol w="232329">
                  <a:extLst>
                    <a:ext uri="{9D8B030D-6E8A-4147-A177-3AD203B41FA5}">
                      <a16:colId xmlns:a16="http://schemas.microsoft.com/office/drawing/2014/main" val="34126118"/>
                    </a:ext>
                  </a:extLst>
                </a:gridCol>
                <a:gridCol w="3118338">
                  <a:extLst>
                    <a:ext uri="{9D8B030D-6E8A-4147-A177-3AD203B41FA5}">
                      <a16:colId xmlns:a16="http://schemas.microsoft.com/office/drawing/2014/main" val="3283942729"/>
                    </a:ext>
                  </a:extLst>
                </a:gridCol>
                <a:gridCol w="1737193">
                  <a:extLst>
                    <a:ext uri="{9D8B030D-6E8A-4147-A177-3AD203B41FA5}">
                      <a16:colId xmlns:a16="http://schemas.microsoft.com/office/drawing/2014/main" val="2559353704"/>
                    </a:ext>
                  </a:extLst>
                </a:gridCol>
                <a:gridCol w="232284">
                  <a:extLst>
                    <a:ext uri="{9D8B030D-6E8A-4147-A177-3AD203B41FA5}">
                      <a16:colId xmlns:a16="http://schemas.microsoft.com/office/drawing/2014/main" val="156472582"/>
                    </a:ext>
                  </a:extLst>
                </a:gridCol>
                <a:gridCol w="593969">
                  <a:extLst>
                    <a:ext uri="{9D8B030D-6E8A-4147-A177-3AD203B41FA5}">
                      <a16:colId xmlns:a16="http://schemas.microsoft.com/office/drawing/2014/main" val="3634967782"/>
                    </a:ext>
                  </a:extLst>
                </a:gridCol>
                <a:gridCol w="289169">
                  <a:extLst>
                    <a:ext uri="{9D8B030D-6E8A-4147-A177-3AD203B41FA5}">
                      <a16:colId xmlns:a16="http://schemas.microsoft.com/office/drawing/2014/main" val="2562857685"/>
                    </a:ext>
                  </a:extLst>
                </a:gridCol>
                <a:gridCol w="5021291">
                  <a:extLst>
                    <a:ext uri="{9D8B030D-6E8A-4147-A177-3AD203B41FA5}">
                      <a16:colId xmlns:a16="http://schemas.microsoft.com/office/drawing/2014/main" val="4285797657"/>
                    </a:ext>
                  </a:extLst>
                </a:gridCol>
              </a:tblGrid>
              <a:tr h="33546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 WP14</a:t>
                      </a:r>
                    </a:p>
                  </a:txBody>
                  <a:tcPr marL="4731" marR="4731" marT="4731" marB="0"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1" marR="4731" marT="47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4D79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dirty="0">
                          <a:effectLst/>
                          <a:latin typeface="Arial" panose="020B0604020202020204" pitchFamily="34" charset="0"/>
                        </a:rPr>
                        <a:t>Helicon Plasma Source @ CERN</a:t>
                      </a:r>
                    </a:p>
                  </a:txBody>
                  <a:tcPr marL="4731" marR="4731" marT="47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4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731" marR="4731" marT="47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WP15</a:t>
                      </a:r>
                    </a:p>
                  </a:txBody>
                  <a:tcPr marL="4731" marR="4731" marT="473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4D79B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en-GB" sz="1400" b="0" i="0" u="none" strike="noStrike" kern="12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+mn-cs"/>
                        </a:rPr>
                        <a:t>Discharge Plasma Source @ CERN</a:t>
                      </a:r>
                    </a:p>
                  </a:txBody>
                  <a:tcPr marL="4731" marR="4731" marT="4731" marB="0" anchor="ctr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C4D79B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996628"/>
                  </a:ext>
                </a:extLst>
              </a:tr>
            </a:tbl>
          </a:graphicData>
        </a:graphic>
      </p:graphicFrame>
      <p:sp>
        <p:nvSpPr>
          <p:cNvPr id="2" name="Title 3">
            <a:extLst>
              <a:ext uri="{FF2B5EF4-FFF2-40B4-BE49-F238E27FC236}">
                <a16:creationId xmlns:a16="http://schemas.microsoft.com/office/drawing/2014/main" id="{999992A6-87CC-DB22-01DC-4D1E43164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1" y="235248"/>
            <a:ext cx="11737328" cy="591008"/>
          </a:xfrm>
        </p:spPr>
        <p:txBody>
          <a:bodyPr>
            <a:normAutofit fontScale="90000"/>
          </a:bodyPr>
          <a:lstStyle/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Scalable plasma sources R&amp;D: CERN mandate and budget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0F9A00E-DF9F-30D4-F2B9-CFA49247A9F5}"/>
              </a:ext>
            </a:extLst>
          </p:cNvPr>
          <p:cNvSpPr txBox="1"/>
          <p:nvPr/>
        </p:nvSpPr>
        <p:spPr>
          <a:xfrm>
            <a:off x="3013862" y="3694633"/>
            <a:ext cx="506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HPS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B5E399C-F46C-826F-6693-C5432820FB45}"/>
              </a:ext>
            </a:extLst>
          </p:cNvPr>
          <p:cNvSpPr txBox="1"/>
          <p:nvPr/>
        </p:nvSpPr>
        <p:spPr>
          <a:xfrm>
            <a:off x="2988536" y="3429000"/>
            <a:ext cx="506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DPS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B410483-9A26-539C-DED6-C7CDCD10DB7A}"/>
              </a:ext>
            </a:extLst>
          </p:cNvPr>
          <p:cNvSpPr txBox="1"/>
          <p:nvPr/>
        </p:nvSpPr>
        <p:spPr>
          <a:xfrm>
            <a:off x="2988536" y="3138083"/>
            <a:ext cx="5061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/>
              <a:t>DPS</a:t>
            </a:r>
          </a:p>
        </p:txBody>
      </p:sp>
    </p:spTree>
    <p:extLst>
      <p:ext uri="{BB962C8B-B14F-4D97-AF65-F5344CB8AC3E}">
        <p14:creationId xmlns:p14="http://schemas.microsoft.com/office/powerpoint/2010/main" val="315155237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0A96F-A50E-4EA2-9CA6-32855A34E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351EE0-6949-4F2E-8F68-46F7424C488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30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44" name="Title 3">
            <a:extLst>
              <a:ext uri="{FF2B5EF4-FFF2-40B4-BE49-F238E27FC236}">
                <a16:creationId xmlns:a16="http://schemas.microsoft.com/office/drawing/2014/main" id="{6DC14BC5-E076-FBE7-B0C3-34E0354EAF1D}"/>
              </a:ext>
            </a:extLst>
          </p:cNvPr>
          <p:cNvSpPr txBox="1">
            <a:spLocks/>
          </p:cNvSpPr>
          <p:nvPr/>
        </p:nvSpPr>
        <p:spPr>
          <a:xfrm>
            <a:off x="331201" y="235248"/>
            <a:ext cx="11658412" cy="591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HPS for run </a:t>
            </a:r>
            <a:r>
              <a:rPr lang="en-GB" sz="36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2c</a:t>
            </a:r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detailed timeline </a:t>
            </a:r>
            <a:r>
              <a:rPr lang="en-GB" sz="3600" i="1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(also attached to the Indico page </a:t>
            </a:r>
            <a:r>
              <a:rPr lang="en-GB" sz="3600" i="1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</a:t>
            </a:r>
            <a:r>
              <a:rPr lang="en-GB" sz="3600" i="1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4DDFB8FA-3A6D-B3ED-B350-6BA162680F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1201" y="749089"/>
            <a:ext cx="11213293" cy="12341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91130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0A96F-A50E-4EA2-9CA6-32855A34E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D351EE0-6949-4F2E-8F68-46F7424C488D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3" name="Title 3">
            <a:extLst>
              <a:ext uri="{FF2B5EF4-FFF2-40B4-BE49-F238E27FC236}">
                <a16:creationId xmlns:a16="http://schemas.microsoft.com/office/drawing/2014/main" id="{C0D152EA-09DD-55A0-EC4B-B427F8E05CD6}"/>
              </a:ext>
            </a:extLst>
          </p:cNvPr>
          <p:cNvSpPr txBox="1">
            <a:spLocks/>
          </p:cNvSpPr>
          <p:nvPr/>
        </p:nvSpPr>
        <p:spPr>
          <a:xfrm>
            <a:off x="331201" y="235248"/>
            <a:ext cx="11658412" cy="591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DPS for run </a:t>
            </a:r>
            <a:r>
              <a:rPr lang="en-GB" sz="3600" dirty="0">
                <a:solidFill>
                  <a:srgbClr val="FF0000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2c</a:t>
            </a:r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</a:t>
            </a:r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detailed timeline </a:t>
            </a:r>
            <a:r>
              <a:rPr lang="en-GB" sz="3600" i="1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(also attached to the Indico page </a:t>
            </a:r>
            <a:r>
              <a:rPr lang="en-GB" sz="3600" i="1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  <a:sym typeface="Wingdings" panose="05000000000000000000" pitchFamily="2" charset="2"/>
              </a:rPr>
              <a:t></a:t>
            </a:r>
            <a:r>
              <a:rPr lang="en-GB" sz="3600" i="1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)</a:t>
            </a:r>
          </a:p>
        </p:txBody>
      </p:sp>
      <p:pic>
        <p:nvPicPr>
          <p:cNvPr id="37" name="Picture 36">
            <a:extLst>
              <a:ext uri="{FF2B5EF4-FFF2-40B4-BE49-F238E27FC236}">
                <a16:creationId xmlns:a16="http://schemas.microsoft.com/office/drawing/2014/main" id="{3BD00313-F626-EBD2-8BBB-DE3C8476CE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1429" y="637569"/>
            <a:ext cx="9117599" cy="9610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52172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F63DF78-E913-8A41-933F-B3580CE1A6D5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" name="Title 3">
            <a:extLst>
              <a:ext uri="{FF2B5EF4-FFF2-40B4-BE49-F238E27FC236}">
                <a16:creationId xmlns:a16="http://schemas.microsoft.com/office/drawing/2014/main" id="{999992A6-87CC-DB22-01DC-4D1E43164D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HPS @ CERN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01525B8-BDCD-B307-CC5B-9E26688FB0DC}"/>
              </a:ext>
            </a:extLst>
          </p:cNvPr>
          <p:cNvGrpSpPr/>
          <p:nvPr/>
        </p:nvGrpSpPr>
        <p:grpSpPr>
          <a:xfrm>
            <a:off x="447595" y="1489505"/>
            <a:ext cx="4981478" cy="3322646"/>
            <a:chOff x="6197448" y="2589933"/>
            <a:chExt cx="5250832" cy="3502306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14B17582-0906-A2BB-F571-3C7F89D333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97448" y="2589933"/>
              <a:ext cx="5250832" cy="350230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385B25C-B5A1-5FA3-4192-1F56AC82FD2A}"/>
                </a:ext>
              </a:extLst>
            </p:cNvPr>
            <p:cNvSpPr txBox="1"/>
            <p:nvPr/>
          </p:nvSpPr>
          <p:spPr>
            <a:xfrm>
              <a:off x="10351412" y="5832702"/>
              <a:ext cx="1096868" cy="2108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  <a:latin typeface="Helvetica" panose="020B0604020202020204" pitchFamily="34" charset="0"/>
                  <a:cs typeface="Helvetica" panose="020B0604020202020204" pitchFamily="34" charset="0"/>
                </a:rPr>
                <a:t>photo © Julien Ordan</a:t>
              </a:r>
            </a:p>
          </p:txBody>
        </p:sp>
      </p:grpSp>
      <p:pic>
        <p:nvPicPr>
          <p:cNvPr id="15" name="Picture 14">
            <a:extLst>
              <a:ext uri="{FF2B5EF4-FFF2-40B4-BE49-F238E27FC236}">
                <a16:creationId xmlns:a16="http://schemas.microsoft.com/office/drawing/2014/main" id="{41E68BD4-CFE5-9EB7-D293-69B0C1FE4D79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389" y="4911749"/>
            <a:ext cx="1669025" cy="938827"/>
          </a:xfrm>
          <a:prstGeom prst="rect">
            <a:avLst/>
          </a:prstGeom>
          <a:ln>
            <a:noFill/>
          </a:ln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DB2B8742-AB9D-5F51-8294-24FFC407A486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03037" y="5021916"/>
            <a:ext cx="1379660" cy="718495"/>
          </a:xfrm>
          <a:prstGeom prst="rect">
            <a:avLst/>
          </a:prstGeom>
          <a:ln>
            <a:noFill/>
          </a:ln>
        </p:spPr>
      </p:pic>
      <p:pic>
        <p:nvPicPr>
          <p:cNvPr id="17" name="Grafik 4" descr="A close-up of a logo&#10;&#10;Description automatically generated">
            <a:extLst>
              <a:ext uri="{FF2B5EF4-FFF2-40B4-BE49-F238E27FC236}">
                <a16:creationId xmlns:a16="http://schemas.microsoft.com/office/drawing/2014/main" id="{11981C9D-C841-BD35-7A44-B49F3B7040E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6496" y="4862052"/>
            <a:ext cx="2028825" cy="10382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409488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1438956" cy="59100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HPS 1.0 setup in CERN premisses (169/R-024 lab)</a:t>
            </a:r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5</a:t>
            </a:fld>
            <a:endParaRPr lang="en-GB" dirty="0"/>
          </a:p>
        </p:txBody>
      </p:sp>
      <p:pic>
        <p:nvPicPr>
          <p:cNvPr id="5" name="Picture 4" descr="A large machine in a room&#10;&#10;Description automatically generated">
            <a:extLst>
              <a:ext uri="{FF2B5EF4-FFF2-40B4-BE49-F238E27FC236}">
                <a16:creationId xmlns:a16="http://schemas.microsoft.com/office/drawing/2014/main" id="{01954641-FDD9-08C2-88F3-23F185382E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264" y="938174"/>
            <a:ext cx="7795565" cy="584667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79994" y="938174"/>
            <a:ext cx="2692681" cy="8803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From IPP Greifswald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Installed in 2019 at CERN</a:t>
            </a:r>
          </a:p>
        </p:txBody>
      </p:sp>
    </p:spTree>
    <p:extLst>
      <p:ext uri="{BB962C8B-B14F-4D97-AF65-F5344CB8AC3E}">
        <p14:creationId xmlns:p14="http://schemas.microsoft.com/office/powerpoint/2010/main" val="30052806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6</a:t>
            </a:fld>
            <a:endParaRPr lang="en-GB" dirty="0"/>
          </a:p>
        </p:txBody>
      </p:sp>
      <p:pic>
        <p:nvPicPr>
          <p:cNvPr id="5" name="Picture 4" descr="A large machine in a room&#10;&#10;Description automatically generated">
            <a:extLst>
              <a:ext uri="{FF2B5EF4-FFF2-40B4-BE49-F238E27FC236}">
                <a16:creationId xmlns:a16="http://schemas.microsoft.com/office/drawing/2014/main" id="{01954641-FDD9-08C2-88F3-23F185382E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264" y="938174"/>
            <a:ext cx="7795565" cy="5846674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521CBAB-9E40-82DA-4633-357139F5625F}"/>
              </a:ext>
            </a:extLst>
          </p:cNvPr>
          <p:cNvCxnSpPr/>
          <p:nvPr/>
        </p:nvCxnSpPr>
        <p:spPr>
          <a:xfrm>
            <a:off x="5171847" y="3495751"/>
            <a:ext cx="1623974" cy="0"/>
          </a:xfrm>
          <a:prstGeom prst="straightConnector1">
            <a:avLst/>
          </a:prstGeom>
          <a:ln w="38100">
            <a:solidFill>
              <a:schemeClr val="accent4"/>
            </a:solidFill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29BC15F-0886-E0CA-2E83-71C07FA6E48B}"/>
              </a:ext>
            </a:extLst>
          </p:cNvPr>
          <p:cNvSpPr txBox="1"/>
          <p:nvPr/>
        </p:nvSpPr>
        <p:spPr>
          <a:xfrm>
            <a:off x="6593733" y="3569017"/>
            <a:ext cx="1559966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dirty="0">
                <a:solidFill>
                  <a:srgbClr val="FFC000"/>
                </a:solidFill>
              </a:rPr>
              <a:t> 1 m quartz tube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9994" y="938174"/>
            <a:ext cx="2692681" cy="88036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From IPP Greifswald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Installed in 2019 at CERN</a:t>
            </a: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9452307A-9B2B-162B-DF29-8180AB2A74F5}"/>
              </a:ext>
            </a:extLst>
          </p:cNvPr>
          <p:cNvSpPr txBox="1">
            <a:spLocks/>
          </p:cNvSpPr>
          <p:nvPr/>
        </p:nvSpPr>
        <p:spPr>
          <a:xfrm>
            <a:off x="331201" y="235248"/>
            <a:ext cx="11438956" cy="591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HPS 1.0 setup in CERN premisses (169/R-024 lab)</a:t>
            </a:r>
          </a:p>
        </p:txBody>
      </p:sp>
    </p:spTree>
    <p:extLst>
      <p:ext uri="{BB962C8B-B14F-4D97-AF65-F5344CB8AC3E}">
        <p14:creationId xmlns:p14="http://schemas.microsoft.com/office/powerpoint/2010/main" val="23880299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7</a:t>
            </a:fld>
            <a:endParaRPr lang="en-GB" dirty="0"/>
          </a:p>
        </p:txBody>
      </p:sp>
      <p:pic>
        <p:nvPicPr>
          <p:cNvPr id="5" name="Picture 4" descr="A large machine in a room&#10;&#10;Description automatically generated">
            <a:extLst>
              <a:ext uri="{FF2B5EF4-FFF2-40B4-BE49-F238E27FC236}">
                <a16:creationId xmlns:a16="http://schemas.microsoft.com/office/drawing/2014/main" id="{01954641-FDD9-08C2-88F3-23F185382E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264" y="938174"/>
            <a:ext cx="7795565" cy="5846674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521CBAB-9E40-82DA-4633-357139F5625F}"/>
              </a:ext>
            </a:extLst>
          </p:cNvPr>
          <p:cNvCxnSpPr/>
          <p:nvPr/>
        </p:nvCxnSpPr>
        <p:spPr>
          <a:xfrm>
            <a:off x="5171847" y="3495751"/>
            <a:ext cx="1623974" cy="0"/>
          </a:xfrm>
          <a:prstGeom prst="straightConnector1">
            <a:avLst/>
          </a:prstGeom>
          <a:ln w="38100">
            <a:solidFill>
              <a:schemeClr val="accent4"/>
            </a:solidFill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29BC15F-0886-E0CA-2E83-71C07FA6E48B}"/>
              </a:ext>
            </a:extLst>
          </p:cNvPr>
          <p:cNvSpPr txBox="1"/>
          <p:nvPr/>
        </p:nvSpPr>
        <p:spPr>
          <a:xfrm>
            <a:off x="6593733" y="3569017"/>
            <a:ext cx="1559966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dirty="0">
                <a:solidFill>
                  <a:srgbClr val="FFC000"/>
                </a:solidFill>
              </a:rPr>
              <a:t> 1 m quartz tube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876BA22-7D19-B741-6559-D4DD159C90A0}"/>
              </a:ext>
            </a:extLst>
          </p:cNvPr>
          <p:cNvCxnSpPr>
            <a:cxnSpLocks/>
            <a:stCxn id="36" idx="0"/>
          </p:cNvCxnSpPr>
          <p:nvPr/>
        </p:nvCxnSpPr>
        <p:spPr>
          <a:xfrm flipH="1" flipV="1">
            <a:off x="5462588" y="3664744"/>
            <a:ext cx="343336" cy="37206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14200B1-E296-7C56-ACE8-957E0626F601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5805924" y="3669506"/>
            <a:ext cx="20995" cy="3673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09D6736-8FDF-0741-2F6F-3FF2BE93251B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5805924" y="3655219"/>
            <a:ext cx="356751" cy="3815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00B02A41-C376-20A1-A74A-A30894F4B96E}"/>
              </a:ext>
            </a:extLst>
          </p:cNvPr>
          <p:cNvSpPr txBox="1"/>
          <p:nvPr/>
        </p:nvSpPr>
        <p:spPr>
          <a:xfrm>
            <a:off x="5171848" y="4036813"/>
            <a:ext cx="1268152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rgbClr val="ED7D31"/>
                </a:solidFill>
              </a:rPr>
              <a:t>3 antennas</a:t>
            </a:r>
          </a:p>
          <a:p>
            <a:pPr algn="ctr"/>
            <a:r>
              <a:rPr lang="en-GB" dirty="0">
                <a:solidFill>
                  <a:srgbClr val="ED7D31"/>
                </a:solidFill>
              </a:rPr>
              <a:t>half turn helical or ring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9994" y="938174"/>
            <a:ext cx="2692681" cy="21268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From IPP Greifswald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Installed in 2019 at CERN</a:t>
            </a:r>
          </a:p>
          <a:p>
            <a:pPr>
              <a:lnSpc>
                <a:spcPct val="150000"/>
              </a:lnSpc>
            </a:pPr>
            <a:endParaRPr lang="en-GB" sz="1800" dirty="0">
              <a:solidFill>
                <a:srgbClr val="212121"/>
              </a:solidFill>
              <a:effectLst/>
              <a:latin typeface="-apple-system-font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pulsed RF </a:t>
            </a: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5 </a:t>
            </a:r>
            <a:r>
              <a:rPr lang="en-GB" sz="1800" dirty="0" err="1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ms</a:t>
            </a: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 at 10 Hz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</a:rPr>
              <a:t>u</a:t>
            </a: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p to 10 kW/antenna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BD58EF0-063A-B5A7-4EFF-8C5D4A2E1324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5444058" y="5201946"/>
            <a:ext cx="405538" cy="372069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473E0C3-342F-A9C4-E496-5336A8A3A8C1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5808389" y="5206708"/>
            <a:ext cx="41207" cy="36730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0535A02-0262-3117-760F-A3BB61234185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5849596" y="5192421"/>
            <a:ext cx="294549" cy="381594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C1E6241-028F-C824-0254-E7E6C190AD2F}"/>
              </a:ext>
            </a:extLst>
          </p:cNvPr>
          <p:cNvSpPr txBox="1"/>
          <p:nvPr/>
        </p:nvSpPr>
        <p:spPr>
          <a:xfrm>
            <a:off x="5105458" y="5574015"/>
            <a:ext cx="1488275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 3 matchboxes + RF-generators</a:t>
            </a: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DC9481BD-547E-83FE-ED3A-FF906B4AA4D3}"/>
              </a:ext>
            </a:extLst>
          </p:cNvPr>
          <p:cNvSpPr txBox="1">
            <a:spLocks/>
          </p:cNvSpPr>
          <p:nvPr/>
        </p:nvSpPr>
        <p:spPr>
          <a:xfrm>
            <a:off x="331201" y="235248"/>
            <a:ext cx="11438956" cy="591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HPS 1.0 setup in CERN premisses (169/R-024 lab)</a:t>
            </a:r>
          </a:p>
        </p:txBody>
      </p:sp>
    </p:spTree>
    <p:extLst>
      <p:ext uri="{BB962C8B-B14F-4D97-AF65-F5344CB8AC3E}">
        <p14:creationId xmlns:p14="http://schemas.microsoft.com/office/powerpoint/2010/main" val="23734351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8</a:t>
            </a:fld>
            <a:endParaRPr lang="en-GB" dirty="0"/>
          </a:p>
        </p:txBody>
      </p:sp>
      <p:pic>
        <p:nvPicPr>
          <p:cNvPr id="5" name="Picture 4" descr="A large machine in a room&#10;&#10;Description automatically generated">
            <a:extLst>
              <a:ext uri="{FF2B5EF4-FFF2-40B4-BE49-F238E27FC236}">
                <a16:creationId xmlns:a16="http://schemas.microsoft.com/office/drawing/2014/main" id="{01954641-FDD9-08C2-88F3-23F185382E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264" y="938174"/>
            <a:ext cx="7795565" cy="5846674"/>
          </a:xfrm>
          <a:prstGeom prst="rect">
            <a:avLst/>
          </a:prstGeom>
        </p:spPr>
      </p:pic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521CBAB-9E40-82DA-4633-357139F5625F}"/>
              </a:ext>
            </a:extLst>
          </p:cNvPr>
          <p:cNvCxnSpPr/>
          <p:nvPr/>
        </p:nvCxnSpPr>
        <p:spPr>
          <a:xfrm>
            <a:off x="5171847" y="3495751"/>
            <a:ext cx="1623974" cy="0"/>
          </a:xfrm>
          <a:prstGeom prst="straightConnector1">
            <a:avLst/>
          </a:prstGeom>
          <a:ln w="38100">
            <a:solidFill>
              <a:schemeClr val="accent4"/>
            </a:solidFill>
            <a:headEnd type="triangle"/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29BC15F-0886-E0CA-2E83-71C07FA6E48B}"/>
              </a:ext>
            </a:extLst>
          </p:cNvPr>
          <p:cNvSpPr txBox="1"/>
          <p:nvPr/>
        </p:nvSpPr>
        <p:spPr>
          <a:xfrm>
            <a:off x="6593733" y="3569017"/>
            <a:ext cx="1559966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dirty="0">
                <a:solidFill>
                  <a:srgbClr val="FFC000"/>
                </a:solidFill>
              </a:rPr>
              <a:t> 1 m quartz tube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38B803C-3F6A-E3EF-DE2E-ACA34F26B2E5}"/>
              </a:ext>
            </a:extLst>
          </p:cNvPr>
          <p:cNvSpPr txBox="1"/>
          <p:nvPr/>
        </p:nvSpPr>
        <p:spPr>
          <a:xfrm>
            <a:off x="5288414" y="2530765"/>
            <a:ext cx="1195425" cy="276999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rgbClr val="A77247"/>
                </a:solidFill>
              </a:rPr>
              <a:t>5 field coils</a:t>
            </a:r>
          </a:p>
        </p:txBody>
      </p:sp>
      <p:sp>
        <p:nvSpPr>
          <p:cNvPr id="25" name="Right Brace 24">
            <a:extLst>
              <a:ext uri="{FF2B5EF4-FFF2-40B4-BE49-F238E27FC236}">
                <a16:creationId xmlns:a16="http://schemas.microsoft.com/office/drawing/2014/main" id="{6A22310A-BDDF-5B0A-7921-DA27796BC3EA}"/>
              </a:ext>
            </a:extLst>
          </p:cNvPr>
          <p:cNvSpPr/>
          <p:nvPr/>
        </p:nvSpPr>
        <p:spPr>
          <a:xfrm rot="16200000">
            <a:off x="5777871" y="2354310"/>
            <a:ext cx="165190" cy="1159066"/>
          </a:xfrm>
          <a:prstGeom prst="rightBrace">
            <a:avLst>
              <a:gd name="adj1" fmla="val 57344"/>
              <a:gd name="adj2" fmla="val 50000"/>
            </a:avLst>
          </a:prstGeom>
          <a:ln w="28575">
            <a:solidFill>
              <a:srgbClr val="A7724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876BA22-7D19-B741-6559-D4DD159C90A0}"/>
              </a:ext>
            </a:extLst>
          </p:cNvPr>
          <p:cNvCxnSpPr>
            <a:cxnSpLocks/>
            <a:stCxn id="36" idx="0"/>
          </p:cNvCxnSpPr>
          <p:nvPr/>
        </p:nvCxnSpPr>
        <p:spPr>
          <a:xfrm flipH="1" flipV="1">
            <a:off x="5462588" y="3664744"/>
            <a:ext cx="343336" cy="372069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914200B1-E296-7C56-ACE8-957E0626F601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5805924" y="3669506"/>
            <a:ext cx="20995" cy="367307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409D6736-8FDF-0741-2F6F-3FF2BE93251B}"/>
              </a:ext>
            </a:extLst>
          </p:cNvPr>
          <p:cNvCxnSpPr>
            <a:cxnSpLocks/>
            <a:stCxn id="36" idx="0"/>
          </p:cNvCxnSpPr>
          <p:nvPr/>
        </p:nvCxnSpPr>
        <p:spPr>
          <a:xfrm flipV="1">
            <a:off x="5805924" y="3655219"/>
            <a:ext cx="356751" cy="38159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00B02A41-C376-20A1-A74A-A30894F4B96E}"/>
              </a:ext>
            </a:extLst>
          </p:cNvPr>
          <p:cNvSpPr txBox="1"/>
          <p:nvPr/>
        </p:nvSpPr>
        <p:spPr>
          <a:xfrm>
            <a:off x="5171848" y="4036813"/>
            <a:ext cx="1268152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en-GB" dirty="0">
                <a:solidFill>
                  <a:srgbClr val="ED7D31"/>
                </a:solidFill>
              </a:rPr>
              <a:t>3 antennas</a:t>
            </a:r>
          </a:p>
          <a:p>
            <a:pPr algn="ctr"/>
            <a:r>
              <a:rPr lang="en-GB" dirty="0">
                <a:solidFill>
                  <a:srgbClr val="ED7D31"/>
                </a:solidFill>
              </a:rPr>
              <a:t>half turn helical or ring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79994" y="938174"/>
            <a:ext cx="2692681" cy="254056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From IPP Greifswald</a:t>
            </a: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Installed in 2019 at CERN</a:t>
            </a:r>
          </a:p>
          <a:p>
            <a:pPr>
              <a:lnSpc>
                <a:spcPct val="150000"/>
              </a:lnSpc>
            </a:pPr>
            <a:endParaRPr lang="en-GB" sz="1800" dirty="0">
              <a:solidFill>
                <a:srgbClr val="212121"/>
              </a:solidFill>
              <a:effectLst/>
              <a:latin typeface="-apple-system-font"/>
              <a:ea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pulsed RF </a:t>
            </a: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 </a:t>
            </a: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5 </a:t>
            </a:r>
            <a:r>
              <a:rPr lang="en-GB" sz="1800" dirty="0" err="1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ms</a:t>
            </a: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 at 10 Hz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</a:rPr>
              <a:t>u</a:t>
            </a: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p to 10 kW/antenna</a:t>
            </a:r>
          </a:p>
          <a:p>
            <a:pPr>
              <a:lnSpc>
                <a:spcPct val="150000"/>
              </a:lnSpc>
            </a:pPr>
            <a:r>
              <a:rPr lang="en-GB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</a:rPr>
              <a:t>u</a:t>
            </a: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p to </a:t>
            </a: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~ 130 </a:t>
            </a:r>
            <a:r>
              <a:rPr lang="en-GB" sz="1800" dirty="0" err="1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mT</a:t>
            </a:r>
            <a:r>
              <a:rPr lang="en-GB" sz="18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 B-field</a:t>
            </a:r>
            <a:endParaRPr lang="en-GB" sz="1800" dirty="0">
              <a:solidFill>
                <a:srgbClr val="212121"/>
              </a:solidFill>
              <a:effectLst/>
              <a:latin typeface="-apple-system-font"/>
              <a:ea typeface="Calibri" panose="020F0502020204030204" pitchFamily="34" charset="0"/>
            </a:endParaRP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4BD58EF0-063A-B5A7-4EFF-8C5D4A2E1324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5444058" y="5201946"/>
            <a:ext cx="405538" cy="372069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473E0C3-342F-A9C4-E496-5336A8A3A8C1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5808389" y="5206708"/>
            <a:ext cx="41207" cy="367307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F0535A02-0262-3117-760F-A3BB61234185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5849596" y="5192421"/>
            <a:ext cx="294549" cy="381594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C1E6241-028F-C824-0254-E7E6C190AD2F}"/>
              </a:ext>
            </a:extLst>
          </p:cNvPr>
          <p:cNvSpPr txBox="1"/>
          <p:nvPr/>
        </p:nvSpPr>
        <p:spPr>
          <a:xfrm>
            <a:off x="5105458" y="5574015"/>
            <a:ext cx="1488275" cy="553998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accent6">
                    <a:lumMod val="75000"/>
                  </a:schemeClr>
                </a:solidFill>
              </a:rPr>
              <a:t> 3 matchboxes + RF-generators</a:t>
            </a: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id="{0C5D752D-221A-5613-A8C8-483BE4388817}"/>
              </a:ext>
            </a:extLst>
          </p:cNvPr>
          <p:cNvSpPr txBox="1">
            <a:spLocks/>
          </p:cNvSpPr>
          <p:nvPr/>
        </p:nvSpPr>
        <p:spPr>
          <a:xfrm>
            <a:off x="331201" y="235248"/>
            <a:ext cx="11438956" cy="59100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HPS 1.0 setup in CERN premisses (169/R-024 lab)</a:t>
            </a:r>
          </a:p>
        </p:txBody>
      </p:sp>
    </p:spTree>
    <p:extLst>
      <p:ext uri="{BB962C8B-B14F-4D97-AF65-F5344CB8AC3E}">
        <p14:creationId xmlns:p14="http://schemas.microsoft.com/office/powerpoint/2010/main" val="29190857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31201" y="235248"/>
            <a:ext cx="10515600" cy="591008"/>
          </a:xfrm>
        </p:spPr>
        <p:txBody>
          <a:bodyPr>
            <a:normAutofit/>
          </a:bodyPr>
          <a:lstStyle/>
          <a:p>
            <a:r>
              <a:rPr lang="en-GB" sz="3600" dirty="0">
                <a:solidFill>
                  <a:schemeClr val="accent5">
                    <a:lumMod val="75000"/>
                  </a:schemeClr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HPS diagnostics</a:t>
            </a:r>
          </a:p>
        </p:txBody>
      </p:sp>
      <p:sp>
        <p:nvSpPr>
          <p:cNvPr id="73" name="Slide Number Placeholder 7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9A6500-CE48-4449-804B-1955377DDBA2}" type="slidenum">
              <a:rPr lang="en-GB" smtClean="0"/>
              <a:t>9</a:t>
            </a:fld>
            <a:endParaRPr lang="en-GB" dirty="0"/>
          </a:p>
        </p:txBody>
      </p:sp>
      <p:pic>
        <p:nvPicPr>
          <p:cNvPr id="5" name="Picture 4" descr="A large machine in a room&#10;&#10;Description automatically generated">
            <a:extLst>
              <a:ext uri="{FF2B5EF4-FFF2-40B4-BE49-F238E27FC236}">
                <a16:creationId xmlns:a16="http://schemas.microsoft.com/office/drawing/2014/main" id="{01954641-FDD9-08C2-88F3-23F185382E4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7264" y="938174"/>
            <a:ext cx="7795565" cy="58466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80BD0AE1-D7B2-1A77-D5D8-D031E8F63FEB}"/>
              </a:ext>
            </a:extLst>
          </p:cNvPr>
          <p:cNvSpPr txBox="1"/>
          <p:nvPr/>
        </p:nvSpPr>
        <p:spPr>
          <a:xfrm>
            <a:off x="7336373" y="2151046"/>
            <a:ext cx="2327006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A77247"/>
                </a:solidFill>
              </a:rPr>
              <a:t> CO2 interferometer     </a:t>
            </a:r>
            <a:r>
              <a:rPr lang="en-GB" dirty="0">
                <a:solidFill>
                  <a:srgbClr val="A77247"/>
                </a:solidFill>
                <a:sym typeface="Wingdings" panose="05000000000000000000" pitchFamily="2" charset="2"/>
              </a:rPr>
              <a:t> </a:t>
            </a:r>
            <a:r>
              <a:rPr lang="en-GB" dirty="0">
                <a:solidFill>
                  <a:srgbClr val="A77247"/>
                </a:solidFill>
              </a:rPr>
              <a:t>radial density profile</a:t>
            </a:r>
          </a:p>
          <a:p>
            <a:pPr algn="ctr"/>
            <a:r>
              <a:rPr lang="en-GB" b="1" i="1" dirty="0">
                <a:solidFill>
                  <a:srgbClr val="A77247"/>
                </a:solidFill>
              </a:rPr>
              <a:t>IPP-Greifswald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3AEB21B-0477-0D74-5F93-A59DE992295F}"/>
              </a:ext>
            </a:extLst>
          </p:cNvPr>
          <p:cNvSpPr txBox="1"/>
          <p:nvPr/>
        </p:nvSpPr>
        <p:spPr>
          <a:xfrm>
            <a:off x="2770795" y="2126545"/>
            <a:ext cx="2327006" cy="830997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chemeClr val="accent6"/>
                </a:solidFill>
              </a:rPr>
              <a:t> Thomson Scattering (TS)</a:t>
            </a:r>
          </a:p>
          <a:p>
            <a:pPr marL="285750" indent="-285750" algn="ctr">
              <a:buFont typeface="Wingdings" panose="05000000000000000000" pitchFamily="2" charset="2"/>
              <a:buChar char="à"/>
            </a:pPr>
            <a:r>
              <a:rPr lang="en-GB" dirty="0">
                <a:solidFill>
                  <a:schemeClr val="accent6"/>
                </a:solidFill>
              </a:rPr>
              <a:t>axial density profile</a:t>
            </a:r>
          </a:p>
          <a:p>
            <a:pPr algn="ctr"/>
            <a:r>
              <a:rPr lang="en-GB" b="1" i="1" dirty="0">
                <a:solidFill>
                  <a:schemeClr val="accent6"/>
                </a:solidFill>
              </a:rPr>
              <a:t>EPFL-SPC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99FF21D-2C90-834D-BD61-AA7F16D23EEE}"/>
              </a:ext>
            </a:extLst>
          </p:cNvPr>
          <p:cNvSpPr txBox="1"/>
          <p:nvPr/>
        </p:nvSpPr>
        <p:spPr>
          <a:xfrm>
            <a:off x="223887" y="5348718"/>
            <a:ext cx="3141106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C00000"/>
                </a:solidFill>
              </a:rPr>
              <a:t> Laser Induced Fluorescence (LIF)</a:t>
            </a:r>
          </a:p>
          <a:p>
            <a:pPr algn="ctr"/>
            <a:r>
              <a:rPr lang="en-GB" dirty="0">
                <a:solidFill>
                  <a:srgbClr val="C00000"/>
                </a:solidFill>
                <a:sym typeface="Wingdings" panose="05000000000000000000" pitchFamily="2" charset="2"/>
              </a:rPr>
              <a:t> axial </a:t>
            </a:r>
            <a:r>
              <a:rPr lang="en-GB" dirty="0">
                <a:solidFill>
                  <a:srgbClr val="C00000"/>
                </a:solidFill>
              </a:rPr>
              <a:t>neutral/ion particle flows and density (with calibration)</a:t>
            </a:r>
          </a:p>
          <a:p>
            <a:pPr algn="ctr"/>
            <a:r>
              <a:rPr lang="en-GB" b="1" i="1" dirty="0">
                <a:solidFill>
                  <a:srgbClr val="C00000"/>
                </a:solidFill>
              </a:rPr>
              <a:t>Univ. Wisconsin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C48CFBD-CB8A-2A88-EFC9-23425BB2078D}"/>
              </a:ext>
            </a:extLst>
          </p:cNvPr>
          <p:cNvSpPr txBox="1"/>
          <p:nvPr/>
        </p:nvSpPr>
        <p:spPr>
          <a:xfrm>
            <a:off x="7597058" y="196631"/>
            <a:ext cx="1805635" cy="110799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dirty="0">
                <a:solidFill>
                  <a:srgbClr val="A77247"/>
                </a:solidFill>
              </a:rPr>
              <a:t> MW                                </a:t>
            </a:r>
            <a:r>
              <a:rPr lang="en-GB" dirty="0">
                <a:solidFill>
                  <a:srgbClr val="A77247"/>
                </a:solidFill>
                <a:sym typeface="Wingdings" panose="05000000000000000000" pitchFamily="2" charset="2"/>
              </a:rPr>
              <a:t> cut-off density measurement</a:t>
            </a:r>
            <a:endParaRPr lang="en-GB" dirty="0">
              <a:solidFill>
                <a:srgbClr val="A77247"/>
              </a:solidFill>
            </a:endParaRPr>
          </a:p>
          <a:p>
            <a:pPr algn="ctr"/>
            <a:r>
              <a:rPr lang="en-GB" b="1" i="1" dirty="0">
                <a:solidFill>
                  <a:srgbClr val="A77247"/>
                </a:solidFill>
              </a:rPr>
              <a:t>IPP-Greifswald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08357D1-F38F-EEFD-D86A-1B0CE93449F9}"/>
              </a:ext>
            </a:extLst>
          </p:cNvPr>
          <p:cNvGrpSpPr/>
          <p:nvPr/>
        </p:nvGrpSpPr>
        <p:grpSpPr>
          <a:xfrm>
            <a:off x="8246970" y="4697409"/>
            <a:ext cx="3611922" cy="2087439"/>
            <a:chOff x="4828321" y="3354918"/>
            <a:chExt cx="4761167" cy="2751620"/>
          </a:xfrm>
          <a:solidFill>
            <a:schemeClr val="bg1"/>
          </a:solidFill>
        </p:grpSpPr>
        <p:pic>
          <p:nvPicPr>
            <p:cNvPr id="12" name="Grafik 8" descr="fig2_pulse_shape_3ms.png">
              <a:extLst>
                <a:ext uri="{FF2B5EF4-FFF2-40B4-BE49-F238E27FC236}">
                  <a16:creationId xmlns:a16="http://schemas.microsoft.com/office/drawing/2014/main" id="{06667025-33B8-85B8-7901-E6667929DB1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828322" y="3354918"/>
              <a:ext cx="4479865" cy="2126456"/>
            </a:xfrm>
            <a:prstGeom prst="rect">
              <a:avLst/>
            </a:prstGeom>
            <a:grpFill/>
          </p:spPr>
        </p:pic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878D909-C3E8-64BB-15FF-2A4828BC6967}"/>
                </a:ext>
              </a:extLst>
            </p:cNvPr>
            <p:cNvSpPr/>
            <p:nvPr/>
          </p:nvSpPr>
          <p:spPr>
            <a:xfrm>
              <a:off x="4828321" y="5446148"/>
              <a:ext cx="4761167" cy="66039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lvl="0" algn="ctr">
                <a:lnSpc>
                  <a:spcPct val="150000"/>
                </a:lnSpc>
              </a:pPr>
              <a:r>
                <a:rPr lang="en-GB" sz="900" dirty="0">
                  <a:latin typeface="Helvetica" panose="020B0604020202020204" pitchFamily="34" charset="0"/>
                  <a:cs typeface="Helvetica" panose="020B0604020202020204" pitchFamily="34" charset="0"/>
                </a:rPr>
                <a:t>B. Buttenschön </a:t>
              </a:r>
              <a:r>
                <a:rPr lang="en-GB" sz="900" i="1" dirty="0">
                  <a:latin typeface="Helvetica" panose="020B0604020202020204" pitchFamily="34" charset="0"/>
                  <a:cs typeface="Helvetica" panose="020B0604020202020204" pitchFamily="34" charset="0"/>
                </a:rPr>
                <a:t>et al</a:t>
              </a:r>
              <a:r>
                <a:rPr lang="en-GB" sz="900" dirty="0">
                  <a:latin typeface="Helvetica" panose="020B0604020202020204" pitchFamily="34" charset="0"/>
                  <a:cs typeface="Helvetica" panose="020B0604020202020204" pitchFamily="34" charset="0"/>
                </a:rPr>
                <a:t> 2018 </a:t>
              </a:r>
              <a:r>
                <a:rPr lang="en-GB" sz="900" i="1" dirty="0">
                  <a:latin typeface="Helvetica" panose="020B0604020202020204" pitchFamily="34" charset="0"/>
                  <a:cs typeface="Helvetica" panose="020B0604020202020204" pitchFamily="34" charset="0"/>
                </a:rPr>
                <a:t>Plasma Phys. Control. Fusion</a:t>
              </a:r>
              <a:r>
                <a:rPr lang="en-GB" sz="900" dirty="0">
                  <a:latin typeface="Helvetica" panose="020B0604020202020204" pitchFamily="34" charset="0"/>
                  <a:cs typeface="Helvetica" panose="020B0604020202020204" pitchFamily="34" charset="0"/>
                </a:rPr>
                <a:t> </a:t>
              </a:r>
              <a:r>
                <a:rPr lang="en-GB" sz="900" b="1" dirty="0">
                  <a:latin typeface="Helvetica" panose="020B0604020202020204" pitchFamily="34" charset="0"/>
                  <a:cs typeface="Helvetica" panose="020B0604020202020204" pitchFamily="34" charset="0"/>
                </a:rPr>
                <a:t>60</a:t>
              </a:r>
              <a:r>
                <a:rPr lang="en-GB" sz="900" dirty="0">
                  <a:latin typeface="Helvetica" panose="020B0604020202020204" pitchFamily="34" charset="0"/>
                  <a:cs typeface="Helvetica" panose="020B0604020202020204" pitchFamily="34" charset="0"/>
                </a:rPr>
                <a:t> 075005</a:t>
              </a:r>
            </a:p>
            <a:p>
              <a:pPr lvl="0" algn="ctr">
                <a:lnSpc>
                  <a:spcPct val="150000"/>
                </a:lnSpc>
              </a:pPr>
              <a:r>
                <a:rPr lang="en-GB" sz="900" u="sng" dirty="0">
                  <a:latin typeface="Helvetica" panose="020B0604020202020204" pitchFamily="34" charset="0"/>
                  <a:cs typeface="Helvetica" panose="020B0604020202020204" pitchFamily="34" charset="0"/>
                  <a:hlinkClick r:id="rId4"/>
                </a:rPr>
                <a:t>https://doi.org/10.1088/1361-6587/aac13a</a:t>
              </a:r>
              <a:endParaRPr lang="en-GB" sz="900" dirty="0">
                <a:latin typeface="Helvetica" panose="020B0604020202020204" pitchFamily="34" charset="0"/>
                <a:cs typeface="Helvetica" panose="020B0604020202020204" pitchFamily="34" charset="0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331201" y="995945"/>
            <a:ext cx="2327006" cy="206210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Nominal e- density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GB" sz="1600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obtained at IPP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endParaRPr lang="en-GB" sz="1600" dirty="0">
              <a:solidFill>
                <a:srgbClr val="212121"/>
              </a:solidFill>
              <a:effectLst/>
              <a:latin typeface="-apple-system-font"/>
              <a:ea typeface="Calibri" panose="020F0502020204030204" pitchFamily="34" charset="0"/>
              <a:sym typeface="Wingdings" panose="05000000000000000000" pitchFamily="2" charset="2"/>
            </a:endParaRPr>
          </a:p>
          <a:p>
            <a:r>
              <a:rPr lang="en-GB" sz="1600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Uniformity &lt; 10%</a:t>
            </a:r>
          </a:p>
          <a:p>
            <a:r>
              <a:rPr lang="en-GB" sz="1600" dirty="0">
                <a:solidFill>
                  <a:srgbClr val="212121"/>
                </a:solidFill>
                <a:latin typeface="-apple-system-font"/>
                <a:ea typeface="Calibri" panose="020F0502020204030204" pitchFamily="34" charset="0"/>
                <a:sym typeface="Wingdings" panose="05000000000000000000" pitchFamily="2" charset="2"/>
              </a:rPr>
              <a:t>in non-uniform B-field</a:t>
            </a:r>
          </a:p>
          <a:p>
            <a:endParaRPr lang="en-GB" sz="1600" dirty="0">
              <a:solidFill>
                <a:srgbClr val="212121"/>
              </a:solidFill>
              <a:effectLst/>
              <a:latin typeface="-apple-system-font"/>
              <a:ea typeface="Calibri" panose="020F0502020204030204" pitchFamily="34" charset="0"/>
              <a:sym typeface="Wingdings" panose="05000000000000000000" pitchFamily="2" charset="2"/>
            </a:endParaRPr>
          </a:p>
          <a:p>
            <a:r>
              <a:rPr lang="en-GB" sz="1600" dirty="0">
                <a:solidFill>
                  <a:srgbClr val="212121"/>
                </a:solidFill>
                <a:effectLst/>
                <a:latin typeface="-apple-system-font"/>
                <a:ea typeface="Calibri" panose="020F0502020204030204" pitchFamily="34" charset="0"/>
              </a:rPr>
              <a:t>Reproducibility to be assessed</a:t>
            </a:r>
            <a:endParaRPr lang="en-GB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FB00454D-EE93-274C-7DE5-DE690EB1047B}"/>
              </a:ext>
            </a:extLst>
          </p:cNvPr>
          <p:cNvCxnSpPr>
            <a:cxnSpLocks/>
            <a:stCxn id="3" idx="2"/>
          </p:cNvCxnSpPr>
          <p:nvPr/>
        </p:nvCxnSpPr>
        <p:spPr>
          <a:xfrm>
            <a:off x="8499876" y="2982043"/>
            <a:ext cx="329571" cy="1901402"/>
          </a:xfrm>
          <a:prstGeom prst="straightConnector1">
            <a:avLst/>
          </a:prstGeom>
          <a:ln w="38100">
            <a:solidFill>
              <a:srgbClr val="A7724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DF2CE360-3D92-3064-EE4B-B549B5A2A58E}"/>
              </a:ext>
            </a:extLst>
          </p:cNvPr>
          <p:cNvCxnSpPr>
            <a:cxnSpLocks/>
            <a:stCxn id="3" idx="2"/>
          </p:cNvCxnSpPr>
          <p:nvPr/>
        </p:nvCxnSpPr>
        <p:spPr>
          <a:xfrm flipH="1">
            <a:off x="7753339" y="2982043"/>
            <a:ext cx="746537" cy="595090"/>
          </a:xfrm>
          <a:prstGeom prst="straightConnector1">
            <a:avLst/>
          </a:prstGeom>
          <a:ln w="38100">
            <a:solidFill>
              <a:srgbClr val="A7724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FB968BBD-E761-B214-3750-9DB949C336B9}"/>
              </a:ext>
            </a:extLst>
          </p:cNvPr>
          <p:cNvCxnSpPr>
            <a:cxnSpLocks/>
            <a:stCxn id="8" idx="2"/>
          </p:cNvCxnSpPr>
          <p:nvPr/>
        </p:nvCxnSpPr>
        <p:spPr>
          <a:xfrm>
            <a:off x="3934298" y="2957542"/>
            <a:ext cx="416260" cy="471458"/>
          </a:xfrm>
          <a:prstGeom prst="straightConnector1">
            <a:avLst/>
          </a:prstGeom>
          <a:ln w="38100">
            <a:solidFill>
              <a:srgbClr val="70AD4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E030C469-67F4-ACE8-72B1-196AC3C6DE2C}"/>
              </a:ext>
            </a:extLst>
          </p:cNvPr>
          <p:cNvCxnSpPr>
            <a:cxnSpLocks/>
            <a:stCxn id="9" idx="0"/>
          </p:cNvCxnSpPr>
          <p:nvPr/>
        </p:nvCxnSpPr>
        <p:spPr>
          <a:xfrm flipV="1">
            <a:off x="1794440" y="4697409"/>
            <a:ext cx="495218" cy="651309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7D58DA0A-EA4A-4CD7-4BCB-CC3F0D0AC9E0}"/>
              </a:ext>
            </a:extLst>
          </p:cNvPr>
          <p:cNvCxnSpPr>
            <a:cxnSpLocks/>
            <a:stCxn id="10" idx="1"/>
          </p:cNvCxnSpPr>
          <p:nvPr/>
        </p:nvCxnSpPr>
        <p:spPr>
          <a:xfrm flipH="1">
            <a:off x="7066483" y="750629"/>
            <a:ext cx="530575" cy="665916"/>
          </a:xfrm>
          <a:prstGeom prst="straightConnector1">
            <a:avLst/>
          </a:prstGeom>
          <a:ln w="38100">
            <a:solidFill>
              <a:srgbClr val="A77247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3755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9942</TotalTime>
  <Words>3009</Words>
  <Application>Microsoft Office PowerPoint</Application>
  <PresentationFormat>Widescreen</PresentationFormat>
  <Paragraphs>439</Paragraphs>
  <Slides>31</Slides>
  <Notes>10</Notes>
  <HiddenSlides>7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42" baseType="lpstr">
      <vt:lpstr>-apple-system-font</vt:lpstr>
      <vt:lpstr>Arial</vt:lpstr>
      <vt:lpstr>Calibri</vt:lpstr>
      <vt:lpstr>Calibri Light</vt:lpstr>
      <vt:lpstr>Colibri</vt:lpstr>
      <vt:lpstr>Courier New</vt:lpstr>
      <vt:lpstr>Helvetica</vt:lpstr>
      <vt:lpstr>Symbol</vt:lpstr>
      <vt:lpstr>Verdana</vt:lpstr>
      <vt:lpstr>Wingdings</vt:lpstr>
      <vt:lpstr>Office Theme</vt:lpstr>
      <vt:lpstr>Scalable plasma sources R&amp;D program at CERN</vt:lpstr>
      <vt:lpstr>AWAKE Run 2 Global Schedule</vt:lpstr>
      <vt:lpstr>Scalable plasma sources R&amp;D: CERN mandate and budget</vt:lpstr>
      <vt:lpstr>HPS @ CERN</vt:lpstr>
      <vt:lpstr>HPS 1.0 setup in CERN premisses (169/R-024 lab)</vt:lpstr>
      <vt:lpstr>PowerPoint Presentation</vt:lpstr>
      <vt:lpstr>PowerPoint Presentation</vt:lpstr>
      <vt:lpstr>PowerPoint Presentation</vt:lpstr>
      <vt:lpstr>HPS diagnostics</vt:lpstr>
      <vt:lpstr>HPS campaigns</vt:lpstr>
      <vt:lpstr>HPS 1.0 issues/limitation of 1 m setup</vt:lpstr>
      <vt:lpstr>HPS 1.0b  fix issues and improve HW</vt:lpstr>
      <vt:lpstr>HPS 2.5 next device at CERN, 2.5 m long cell</vt:lpstr>
      <vt:lpstr>AWAKE Run 2 Global Schedule</vt:lpstr>
      <vt:lpstr>PowerPoint Presentation</vt:lpstr>
      <vt:lpstr>DPS @ CERN</vt:lpstr>
      <vt:lpstr>DPS 1.5 and DPS 10.0 setup in CERN premisses (101/1-015)</vt:lpstr>
      <vt:lpstr>DPS 10.0 setup in the tunnel  AWAKE May run</vt:lpstr>
      <vt:lpstr>PowerPoint Presentation</vt:lpstr>
      <vt:lpstr>PowerPoint Presentation</vt:lpstr>
      <vt:lpstr>AWAKE Run 2 Global Schedule</vt:lpstr>
      <vt:lpstr>PowerPoint Presentation</vt:lpstr>
      <vt:lpstr>Run 2c technical challenges for plasma sources (HPS/DPS)</vt:lpstr>
      <vt:lpstr>Summary</vt:lpstr>
      <vt:lpstr>Scalable plasma sources R&amp;D organisation</vt:lpstr>
      <vt:lpstr>Scalable plasma sources R&amp;D organisation</vt:lpstr>
      <vt:lpstr>HPS 2.5 setup  RF</vt:lpstr>
      <vt:lpstr>HPS 2.5 setup  DC power supply/coils</vt:lpstr>
      <vt:lpstr>HPS 2.5 setup  tube/antennas/vacuum/beam...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AWAKE scalable plasma sources R&amp;D</dc:title>
  <dc:creator>Alban Sublet</dc:creator>
  <cp:lastModifiedBy>Alban Sublet</cp:lastModifiedBy>
  <cp:revision>932</cp:revision>
  <dcterms:created xsi:type="dcterms:W3CDTF">2021-05-28T07:34:52Z</dcterms:created>
  <dcterms:modified xsi:type="dcterms:W3CDTF">2023-10-05T19:36:06Z</dcterms:modified>
</cp:coreProperties>
</file>