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86"/>
  </p:normalViewPr>
  <p:slideViewPr>
    <p:cSldViewPr snapToGrid="0" snapToObjects="1">
      <p:cViewPr varScale="1">
        <p:scale>
          <a:sx n="72" d="100"/>
          <a:sy n="72" d="100"/>
        </p:scale>
        <p:origin x="38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S Mazzoni | Beam instrumentation for Run 2b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32385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Instrumentation for run 2b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S. Mazzoni for the BI team</a:t>
            </a:r>
          </a:p>
          <a:p>
            <a:pPr algn="l"/>
            <a:r>
              <a:rPr lang="en-US" sz="1800" dirty="0"/>
              <a:t>AWAKE collaboration meeting @ CERN, 4-6 October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69A182-0E87-A4DF-B585-F9289D229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Presently: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optimisation of digital camera readout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commissioning of </a:t>
            </a:r>
            <a:r>
              <a:rPr lang="en-GB" dirty="0" err="1"/>
              <a:t>ChDR</a:t>
            </a:r>
            <a:r>
              <a:rPr lang="en-GB" dirty="0"/>
              <a:t> camera system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support to UCL team for spectrometer upgrade (S. Senes)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New team!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Collette Pakuza new BI QUEST since 1</a:t>
            </a:r>
            <a:r>
              <a:rPr lang="en-GB" baseline="30000" dirty="0"/>
              <a:t>st</a:t>
            </a:r>
            <a:r>
              <a:rPr lang="en-GB" dirty="0"/>
              <a:t> of September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Laurence Stent new QUEST for BPMs since </a:t>
            </a:r>
            <a:r>
              <a:rPr lang="en-GB"/>
              <a:t>1</a:t>
            </a:r>
            <a:r>
              <a:rPr lang="en-GB" baseline="30000"/>
              <a:t>st</a:t>
            </a:r>
            <a:r>
              <a:rPr lang="en-GB"/>
              <a:t> October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run 2c: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allocating resources for new  / refurnished BI systems (BTV, </a:t>
            </a:r>
            <a:r>
              <a:rPr lang="en-US" u="sng" dirty="0"/>
              <a:t>BPMs</a:t>
            </a:r>
            <a:r>
              <a:rPr lang="en-US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C4A7D2-07C1-CDBD-5680-45D0D08C6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 for AWAKE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0C4C4-50D3-7041-CE2B-289FBE17D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3F536-9183-942A-D77C-1E5B2E0AD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EB7FA-9DC7-A492-A2A6-9E829018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028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217DCA-D003-5300-5FDC-B0E6FD8F4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528695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Until last run: 9+ 6  beam cameras connected to servers cs-</a:t>
            </a:r>
            <a:r>
              <a:rPr lang="en-US" sz="2000" b="0" dirty="0" err="1"/>
              <a:t>ccr</a:t>
            </a:r>
            <a:r>
              <a:rPr lang="en-US" sz="2000" b="0" dirty="0"/>
              <a:t>-</a:t>
            </a:r>
            <a:r>
              <a:rPr lang="en-US" sz="2000" b="0" dirty="0" err="1"/>
              <a:t>awakecam</a:t>
            </a:r>
            <a:r>
              <a:rPr lang="en-US" sz="2000" b="0" dirty="0"/>
              <a:t> / -awakecam2 and 8(5?) laser cameras on cs-ccr-awakecam1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For next run: 10 additional cameras (</a:t>
            </a:r>
            <a:r>
              <a:rPr lang="en-GB" sz="1600" b="0" i="0" dirty="0">
                <a:solidFill>
                  <a:srgbClr val="172B4D"/>
                </a:solidFill>
                <a:effectLst/>
                <a:latin typeface="-apple-system"/>
              </a:rPr>
              <a:t>TT41.PLASMA.CAM#.DigiCam</a:t>
            </a:r>
            <a:r>
              <a:rPr lang="en-US" sz="2000" b="0" dirty="0"/>
              <a:t>) connected to both servers.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all material in tunnel, SW in place , fine SPS extraction trigger available. Installation Friday?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34F4EE-3A5E-31CA-0450-E5FA40C26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29D64-05E2-0962-EC35-65E5CA6B8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4CC7B-F5AA-FC61-26DD-B89D5FF43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D521E-C75E-AE99-B998-4CA3A512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3164CB-26ED-AE66-F268-D804E533658A}"/>
              </a:ext>
            </a:extLst>
          </p:cNvPr>
          <p:cNvGrpSpPr/>
          <p:nvPr/>
        </p:nvGrpSpPr>
        <p:grpSpPr>
          <a:xfrm>
            <a:off x="5759291" y="244218"/>
            <a:ext cx="6222112" cy="5956557"/>
            <a:chOff x="5804788" y="489209"/>
            <a:chExt cx="6222112" cy="59565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7F7EB2E-8AEE-0AD6-C3F1-003CB06DA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5130927" y="1163070"/>
              <a:ext cx="5390892" cy="404316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45E023F-82AC-5228-B1FF-3BE8DC853752}"/>
                </a:ext>
              </a:extLst>
            </p:cNvPr>
            <p:cNvSpPr txBox="1"/>
            <p:nvPr/>
          </p:nvSpPr>
          <p:spPr>
            <a:xfrm>
              <a:off x="8124411" y="2110033"/>
              <a:ext cx="12234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Plasma cell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162C75C-A40E-FB3C-55CB-1F77DF1ACE93}"/>
                </a:ext>
              </a:extLst>
            </p:cNvPr>
            <p:cNvSpPr txBox="1"/>
            <p:nvPr/>
          </p:nvSpPr>
          <p:spPr>
            <a:xfrm>
              <a:off x="5993800" y="6076434"/>
              <a:ext cx="270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10 viewports along the cell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6994DC5-F5C1-79B3-7F34-0661220268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4893" t="12092" r="14274" b="17075"/>
            <a:stretch/>
          </p:blipFill>
          <p:spPr>
            <a:xfrm rot="5400000">
              <a:off x="9636121" y="3871357"/>
              <a:ext cx="2717800" cy="203835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60D602E-1D40-EAF1-DF38-F034B3DA1A40}"/>
                </a:ext>
              </a:extLst>
            </p:cNvPr>
            <p:cNvCxnSpPr>
              <a:cxnSpLocks/>
            </p:cNvCxnSpPr>
            <p:nvPr/>
          </p:nvCxnSpPr>
          <p:spPr>
            <a:xfrm>
              <a:off x="9563100" y="3314700"/>
              <a:ext cx="406400" cy="2159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9C7A8A-EC23-CC62-8752-E7D496B121A6}"/>
                </a:ext>
              </a:extLst>
            </p:cNvPr>
            <p:cNvCxnSpPr>
              <a:cxnSpLocks/>
            </p:cNvCxnSpPr>
            <p:nvPr/>
          </p:nvCxnSpPr>
          <p:spPr>
            <a:xfrm>
              <a:off x="9486900" y="4000500"/>
              <a:ext cx="457200" cy="22606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AA12A9C-2B80-68D7-155E-2698D45C67EC}"/>
                </a:ext>
              </a:extLst>
            </p:cNvPr>
            <p:cNvCxnSpPr>
              <a:cxnSpLocks/>
            </p:cNvCxnSpPr>
            <p:nvPr/>
          </p:nvCxnSpPr>
          <p:spPr>
            <a:xfrm>
              <a:off x="9575800" y="3314700"/>
              <a:ext cx="2451100" cy="1905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ight Brace 14">
              <a:extLst>
                <a:ext uri="{FF2B5EF4-FFF2-40B4-BE49-F238E27FC236}">
                  <a16:creationId xmlns:a16="http://schemas.microsoft.com/office/drawing/2014/main" id="{C4A83737-A75B-3AD2-F080-0DBBCB0C59FF}"/>
                </a:ext>
              </a:extLst>
            </p:cNvPr>
            <p:cNvSpPr/>
            <p:nvPr/>
          </p:nvSpPr>
          <p:spPr>
            <a:xfrm rot="16428185">
              <a:off x="8264539" y="1329593"/>
              <a:ext cx="272277" cy="2753879"/>
            </a:xfrm>
            <a:prstGeom prst="rightBrac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EF454892-010E-13B8-A523-5C0E980EE0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700" y="3146555"/>
              <a:ext cx="701673" cy="2929879"/>
            </a:xfrm>
            <a:prstGeom prst="line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1F85111-01FA-76AC-C881-A35BEC3E0C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18354" y="3314700"/>
              <a:ext cx="1225547" cy="2761734"/>
            </a:xfrm>
            <a:prstGeom prst="line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C9C9BBE-14FF-91C7-3FA1-E22A5F17F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700" y="3505200"/>
              <a:ext cx="2209801" cy="2571234"/>
            </a:xfrm>
            <a:prstGeom prst="line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64FF2AA-306A-4E3F-2408-5514D78560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700" y="3118367"/>
              <a:ext cx="345630" cy="2974588"/>
            </a:xfrm>
            <a:prstGeom prst="line">
              <a:avLst/>
            </a:prstGeom>
            <a:ln w="28575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1F39E6D-DFB7-2C96-071B-A82FBE816116}"/>
                </a:ext>
              </a:extLst>
            </p:cNvPr>
            <p:cNvSpPr txBox="1"/>
            <p:nvPr/>
          </p:nvSpPr>
          <p:spPr>
            <a:xfrm>
              <a:off x="10801350" y="5707102"/>
              <a:ext cx="9348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Support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0028D1-29ED-82FC-8CFB-AB5CC3761E9B}"/>
              </a:ext>
            </a:extLst>
          </p:cNvPr>
          <p:cNvSpPr txBox="1"/>
          <p:nvPr/>
        </p:nvSpPr>
        <p:spPr>
          <a:xfrm>
            <a:off x="10111666" y="443883"/>
            <a:ext cx="1500411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C. Pakuza</a:t>
            </a:r>
          </a:p>
          <a:p>
            <a:pPr algn="l"/>
            <a:r>
              <a:rPr lang="en-US" dirty="0"/>
              <a:t>A. Topaloudis</a:t>
            </a:r>
          </a:p>
          <a:p>
            <a:pPr algn="l"/>
            <a:r>
              <a:rPr lang="en-US" dirty="0"/>
              <a:t>E. Poimenidou</a:t>
            </a:r>
          </a:p>
          <a:p>
            <a:pPr algn="l"/>
            <a:r>
              <a:rPr lang="en-US" dirty="0"/>
              <a:t>E. Senes</a:t>
            </a:r>
          </a:p>
          <a:p>
            <a:pPr algn="l"/>
            <a:r>
              <a:rPr lang="en-US" dirty="0"/>
              <a:t>S. Burger</a:t>
            </a:r>
          </a:p>
        </p:txBody>
      </p:sp>
    </p:spTree>
    <p:extLst>
      <p:ext uri="{BB962C8B-B14F-4D97-AF65-F5344CB8AC3E}">
        <p14:creationId xmlns:p14="http://schemas.microsoft.com/office/powerpoint/2010/main" val="62486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217DCA-D003-5300-5FDC-B0E6FD8F4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Effort to improve performance of readout system. Goal is zero loss of extraction images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Presence performance OK! 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at times cameras get into parameters synchronization loop. An automatic disconnect / connect loop is being implemented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loss of extraction images very low after re-synch code (August run). ‘A few images lost per day’. Getting to ZERO!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1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10 additional cameras might affect performance! Evaluating possibility of connecting a 4</a:t>
            </a:r>
            <a:r>
              <a:rPr lang="en-GB" baseline="30000" dirty="0"/>
              <a:t>th</a:t>
            </a:r>
            <a:r>
              <a:rPr lang="en-GB" dirty="0"/>
              <a:t> server (lead time for server  approx. 4 months. EN/EL team contacted to understand if fibre connection is available)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34F4EE-3A5E-31CA-0450-E5FA40C26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cameras  - continued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29D64-05E2-0962-EC35-65E5CA6B8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4CC7B-F5AA-FC61-26DD-B89D5FF43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D521E-C75E-AE99-B998-4CA3A5120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8BF811-CEE9-1867-8405-734F7B973E45}"/>
              </a:ext>
            </a:extLst>
          </p:cNvPr>
          <p:cNvSpPr txBox="1"/>
          <p:nvPr/>
        </p:nvSpPr>
        <p:spPr>
          <a:xfrm>
            <a:off x="10357340" y="136525"/>
            <a:ext cx="1500411" cy="138499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C. Pakuza</a:t>
            </a:r>
          </a:p>
          <a:p>
            <a:pPr algn="l"/>
            <a:r>
              <a:rPr lang="en-US" dirty="0"/>
              <a:t>A. Topaloudis</a:t>
            </a:r>
          </a:p>
          <a:p>
            <a:pPr algn="l"/>
            <a:r>
              <a:rPr lang="en-US" dirty="0"/>
              <a:t>E. Poimenidou</a:t>
            </a:r>
          </a:p>
          <a:p>
            <a:pPr algn="l"/>
            <a:r>
              <a:rPr lang="en-US" dirty="0"/>
              <a:t>E. Senes</a:t>
            </a:r>
          </a:p>
          <a:p>
            <a:pPr algn="l"/>
            <a:r>
              <a:rPr lang="en-US" dirty="0"/>
              <a:t>S. Burger</a:t>
            </a:r>
          </a:p>
        </p:txBody>
      </p:sp>
    </p:spTree>
    <p:extLst>
      <p:ext uri="{BB962C8B-B14F-4D97-AF65-F5344CB8AC3E}">
        <p14:creationId xmlns:p14="http://schemas.microsoft.com/office/powerpoint/2010/main" val="4155843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8E51E2-76DA-105A-5C7E-6A2A6E676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3904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Connecting the second TRIUMF electronics module</a:t>
            </a:r>
            <a:r>
              <a:rPr lang="en-US" b="1" dirty="0"/>
              <a:t> </a:t>
            </a:r>
            <a:r>
              <a:rPr lang="en-US" dirty="0"/>
              <a:t>to the HF button for comparison between </a:t>
            </a:r>
            <a:r>
              <a:rPr lang="en-US" dirty="0" err="1"/>
              <a:t>ChDR</a:t>
            </a:r>
            <a:r>
              <a:rPr lang="en-US" dirty="0"/>
              <a:t> BPM and HF with the same electronics </a:t>
            </a:r>
            <a:endParaRPr lang="en-US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FESA set-up for the device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Device connected. Tests planned for today or tomorrow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To be tested next run – Oxford University (Beth and Weida) &amp; BI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5E11C3-A0FD-E1B1-481E-CC07DB94A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and HFB 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F05A-3EE0-A0D7-03C5-253F5976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90BAB-81CF-3659-CF21-5E420417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1C513-A929-844B-82BB-3CB42BD1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BF7F3C-26E9-6EF3-E716-572B529833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2308" y="42863"/>
            <a:ext cx="3507581" cy="6235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742AAD7-A607-C8F2-8C76-7A4DC185107D}"/>
              </a:ext>
            </a:extLst>
          </p:cNvPr>
          <p:cNvSpPr txBox="1"/>
          <p:nvPr/>
        </p:nvSpPr>
        <p:spPr>
          <a:xfrm>
            <a:off x="6944146" y="192594"/>
            <a:ext cx="1500411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C. Pakuza</a:t>
            </a:r>
          </a:p>
          <a:p>
            <a:pPr algn="l"/>
            <a:r>
              <a:rPr lang="en-US" dirty="0"/>
              <a:t>B. Spear</a:t>
            </a:r>
          </a:p>
          <a:p>
            <a:pPr algn="l"/>
            <a:r>
              <a:rPr lang="en-US" dirty="0"/>
              <a:t>W. Zhang</a:t>
            </a:r>
          </a:p>
          <a:p>
            <a:pPr algn="l"/>
            <a:r>
              <a:rPr lang="en-US" dirty="0"/>
              <a:t>M. Wendt</a:t>
            </a:r>
          </a:p>
          <a:p>
            <a:pPr algn="l"/>
            <a:r>
              <a:rPr lang="en-US" dirty="0"/>
              <a:t>E. Senes</a:t>
            </a:r>
          </a:p>
          <a:p>
            <a:pPr algn="l"/>
            <a:r>
              <a:rPr lang="en-US" dirty="0"/>
              <a:t>M. Krupa</a:t>
            </a:r>
          </a:p>
          <a:p>
            <a:pPr algn="l"/>
            <a:r>
              <a:rPr lang="en-US" dirty="0"/>
              <a:t>E. Poimenidou</a:t>
            </a:r>
          </a:p>
          <a:p>
            <a:pPr algn="l"/>
            <a:r>
              <a:rPr lang="en-US" dirty="0"/>
              <a:t>V. Verzilov</a:t>
            </a:r>
          </a:p>
          <a:p>
            <a:pPr algn="l"/>
            <a:r>
              <a:rPr lang="en-US" dirty="0"/>
              <a:t>S. Liu</a:t>
            </a:r>
          </a:p>
        </p:txBody>
      </p:sp>
    </p:spTree>
    <p:extLst>
      <p:ext uri="{BB962C8B-B14F-4D97-AF65-F5344CB8AC3E}">
        <p14:creationId xmlns:p14="http://schemas.microsoft.com/office/powerpoint/2010/main" val="29199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8E51E2-76DA-105A-5C7E-6A2A6E676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33904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 agreed during last TB, analysis of logged </a:t>
            </a:r>
            <a:r>
              <a:rPr lang="en-US" dirty="0" err="1"/>
              <a:t>ChDR</a:t>
            </a:r>
            <a:r>
              <a:rPr lang="en-US" dirty="0"/>
              <a:t> BPM signals</a:t>
            </a:r>
            <a:endParaRPr lang="en-US" b="1" dirty="0"/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Test with electrons only, 21 September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Ballistic beam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No magnetic elements between the relevant BPMs 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Horizontal position scan only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US" dirty="0"/>
              <a:t>Requires more tests (protons!)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5E11C3-A0FD-E1B1-481E-CC07DB94A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and HFB 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F05A-3EE0-A0D7-03C5-253F5976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90BAB-81CF-3659-CF21-5E420417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1C513-A929-844B-82BB-3CB42BD1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6D2959-74D1-C00B-5F03-C878F0199A60}"/>
              </a:ext>
            </a:extLst>
          </p:cNvPr>
          <p:cNvGrpSpPr/>
          <p:nvPr/>
        </p:nvGrpSpPr>
        <p:grpSpPr>
          <a:xfrm>
            <a:off x="6680235" y="373593"/>
            <a:ext cx="5331490" cy="5342398"/>
            <a:chOff x="5493527" y="850900"/>
            <a:chExt cx="5559124" cy="55704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E65BA96-5DAB-D405-923D-3C05B5D90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3527" y="850900"/>
              <a:ext cx="5559124" cy="46863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A3E258-AA01-2296-BFEA-697FC0EB3D65}"/>
                </a:ext>
              </a:extLst>
            </p:cNvPr>
            <p:cNvSpPr txBox="1"/>
            <p:nvPr/>
          </p:nvSpPr>
          <p:spPr>
            <a:xfrm>
              <a:off x="8705533" y="5702300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ChDR</a:t>
              </a:r>
              <a:r>
                <a:rPr lang="en-US" dirty="0"/>
                <a:t> BPM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50184FD-EE98-3F36-BA44-A08E79F167CF}"/>
                </a:ext>
              </a:extLst>
            </p:cNvPr>
            <p:cNvCxnSpPr/>
            <p:nvPr/>
          </p:nvCxnSpPr>
          <p:spPr>
            <a:xfrm>
              <a:off x="8324533" y="5905500"/>
              <a:ext cx="38100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15119F9-EA86-5C05-FF74-AD68FDA66B48}"/>
                </a:ext>
              </a:extLst>
            </p:cNvPr>
            <p:cNvSpPr/>
            <p:nvPr/>
          </p:nvSpPr>
          <p:spPr>
            <a:xfrm>
              <a:off x="8451533" y="5842000"/>
              <a:ext cx="126000" cy="12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4D51B1C-68B1-1BC9-2F8A-3D3F70A09BB7}"/>
                </a:ext>
              </a:extLst>
            </p:cNvPr>
            <p:cNvSpPr txBox="1"/>
            <p:nvPr/>
          </p:nvSpPr>
          <p:spPr>
            <a:xfrm>
              <a:off x="8705533" y="6052066"/>
              <a:ext cx="171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Stripline</a:t>
              </a:r>
              <a:r>
                <a:rPr lang="en-US" dirty="0"/>
                <a:t> </a:t>
              </a:r>
              <a:r>
                <a:rPr lang="en-US" dirty="0" err="1"/>
                <a:t>eBPMs</a:t>
              </a:r>
              <a:endParaRPr lang="en-US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BDF11CB-E944-1004-4C37-835596A9DDA3}"/>
                </a:ext>
              </a:extLst>
            </p:cNvPr>
            <p:cNvCxnSpPr/>
            <p:nvPr/>
          </p:nvCxnSpPr>
          <p:spPr>
            <a:xfrm>
              <a:off x="8324533" y="6256298"/>
              <a:ext cx="381000" cy="0"/>
            </a:xfrm>
            <a:prstGeom prst="line">
              <a:avLst/>
            </a:prstGeom>
            <a:ln w="38100">
              <a:solidFill>
                <a:srgbClr val="4097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C5B8787-F175-4429-1352-D2A33C868665}"/>
                </a:ext>
              </a:extLst>
            </p:cNvPr>
            <p:cNvSpPr/>
            <p:nvPr/>
          </p:nvSpPr>
          <p:spPr>
            <a:xfrm>
              <a:off x="8451533" y="6193298"/>
              <a:ext cx="126000" cy="126000"/>
            </a:xfrm>
            <a:prstGeom prst="ellipse">
              <a:avLst/>
            </a:prstGeom>
            <a:solidFill>
              <a:srgbClr val="4097F0"/>
            </a:solidFill>
            <a:ln>
              <a:solidFill>
                <a:srgbClr val="4097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FCDFE78-BF10-29BC-1E1E-3C0224DBECF2}"/>
                </a:ext>
              </a:extLst>
            </p:cNvPr>
            <p:cNvCxnSpPr/>
            <p:nvPr/>
          </p:nvCxnSpPr>
          <p:spPr>
            <a:xfrm>
              <a:off x="7849809" y="6256298"/>
              <a:ext cx="381000" cy="0"/>
            </a:xfrm>
            <a:prstGeom prst="line">
              <a:avLst/>
            </a:prstGeom>
            <a:ln w="38100">
              <a:solidFill>
                <a:srgbClr val="00BB33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24E8F2F-AACA-6BD2-B56F-3F7381499380}"/>
                </a:ext>
              </a:extLst>
            </p:cNvPr>
            <p:cNvSpPr/>
            <p:nvPr/>
          </p:nvSpPr>
          <p:spPr>
            <a:xfrm>
              <a:off x="7976809" y="6193298"/>
              <a:ext cx="126000" cy="126000"/>
            </a:xfrm>
            <a:prstGeom prst="ellipse">
              <a:avLst/>
            </a:prstGeom>
            <a:solidFill>
              <a:srgbClr val="00BB33"/>
            </a:solidFill>
            <a:ln>
              <a:solidFill>
                <a:srgbClr val="00B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862A727-FAAA-5357-2194-D3BEB2D4769E}"/>
                </a:ext>
              </a:extLst>
            </p:cNvPr>
            <p:cNvCxnSpPr/>
            <p:nvPr/>
          </p:nvCxnSpPr>
          <p:spPr>
            <a:xfrm>
              <a:off x="7374085" y="6256298"/>
              <a:ext cx="381000" cy="0"/>
            </a:xfrm>
            <a:prstGeom prst="line">
              <a:avLst/>
            </a:prstGeom>
            <a:ln w="38100">
              <a:solidFill>
                <a:srgbClr val="BA08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0D2FE9C-2872-2B4D-1430-8DB302E2774D}"/>
                </a:ext>
              </a:extLst>
            </p:cNvPr>
            <p:cNvSpPr/>
            <p:nvPr/>
          </p:nvSpPr>
          <p:spPr>
            <a:xfrm>
              <a:off x="7501085" y="6193298"/>
              <a:ext cx="126000" cy="126000"/>
            </a:xfrm>
            <a:prstGeom prst="ellipse">
              <a:avLst/>
            </a:prstGeom>
            <a:solidFill>
              <a:srgbClr val="BA0800"/>
            </a:solidFill>
            <a:ln>
              <a:solidFill>
                <a:srgbClr val="BA0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5906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5E11C3-A0FD-E1B1-481E-CC07DB94A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and HFB 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F05A-3EE0-A0D7-03C5-253F5976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90BAB-81CF-3659-CF21-5E420417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1C513-A929-844B-82BB-3CB42BD1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6543C4E-5CE9-6933-1916-0984F7E1B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36" y="906464"/>
            <a:ext cx="10484528" cy="588941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30B9E20-2E82-A6E6-C7D8-EBE07D22D389}"/>
              </a:ext>
            </a:extLst>
          </p:cNvPr>
          <p:cNvSpPr txBox="1"/>
          <p:nvPr/>
        </p:nvSpPr>
        <p:spPr>
          <a:xfrm>
            <a:off x="7395099" y="235093"/>
            <a:ext cx="42961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from B. Spears’ presentation to August TB</a:t>
            </a:r>
          </a:p>
          <a:p>
            <a:pPr algn="l"/>
            <a:r>
              <a:rPr lang="en-GB" dirty="0"/>
              <a:t>https://indico.cern.ch/event/1316989/</a:t>
            </a:r>
          </a:p>
        </p:txBody>
      </p:sp>
    </p:spTree>
    <p:extLst>
      <p:ext uri="{BB962C8B-B14F-4D97-AF65-F5344CB8AC3E}">
        <p14:creationId xmlns:p14="http://schemas.microsoft.com/office/powerpoint/2010/main" val="3741074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5E11C3-A0FD-E1B1-481E-CC07DB94A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ChDR</a:t>
            </a:r>
            <a:r>
              <a:rPr lang="en-US" dirty="0"/>
              <a:t> and HFB BPMs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4F05A-3EE0-A0D7-03C5-253F5976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90BAB-81CF-3659-CF21-5E4204172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D1C513-A929-844B-82BB-3CB42BD13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2F9DB4E-91C1-D259-F20A-70379FB68207}"/>
              </a:ext>
            </a:extLst>
          </p:cNvPr>
          <p:cNvSpPr txBox="1"/>
          <p:nvPr/>
        </p:nvSpPr>
        <p:spPr>
          <a:xfrm>
            <a:off x="7395099" y="235093"/>
            <a:ext cx="429617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from B. Spears’ presentation to August TB</a:t>
            </a:r>
          </a:p>
          <a:p>
            <a:pPr algn="l"/>
            <a:r>
              <a:rPr lang="en-GB" dirty="0"/>
              <a:t>https://indico.cern.ch/event/1316989/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528F635-AEE2-2080-911F-0F4B4DB36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61" y="1065255"/>
            <a:ext cx="10067278" cy="5659677"/>
          </a:xfrm>
          <a:prstGeom prst="rect">
            <a:avLst/>
          </a:prstGeom>
        </p:spPr>
      </p:pic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2B4B6BA-1871-FC0E-F080-1FCC8B01185C}"/>
              </a:ext>
            </a:extLst>
          </p:cNvPr>
          <p:cNvSpPr/>
          <p:nvPr/>
        </p:nvSpPr>
        <p:spPr>
          <a:xfrm>
            <a:off x="1953087" y="1953087"/>
            <a:ext cx="8069802" cy="4971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89C4C5F-A86B-72E1-C37C-0BA8785FA4ED}"/>
              </a:ext>
            </a:extLst>
          </p:cNvPr>
          <p:cNvSpPr/>
          <p:nvPr/>
        </p:nvSpPr>
        <p:spPr>
          <a:xfrm>
            <a:off x="1953087" y="3079532"/>
            <a:ext cx="8069802" cy="4971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285DE7AF-DC5C-B952-D8DA-D6D64C530979}"/>
              </a:ext>
            </a:extLst>
          </p:cNvPr>
          <p:cNvSpPr/>
          <p:nvPr/>
        </p:nvSpPr>
        <p:spPr>
          <a:xfrm>
            <a:off x="1953086" y="3964929"/>
            <a:ext cx="8318377" cy="4971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81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DC1003-F463-2654-AD0A-B530DCA2A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Monthly BI meetings will resume. Next 18 October  </a:t>
            </a:r>
            <a:r>
              <a:rPr lang="en-US" dirty="0">
                <a:hlinkClick r:id="rId2"/>
              </a:rPr>
              <a:t>https://indico.cern.ch/event/1332385/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Join </a:t>
            </a:r>
            <a:r>
              <a:rPr lang="en-US" dirty="0" err="1"/>
              <a:t>egroup</a:t>
            </a:r>
            <a:r>
              <a:rPr lang="en-US" dirty="0"/>
              <a:t> ‘awake-instrumentation’ (egroups.cern.ch) or ask me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96832A-48CA-93FB-F4E0-8F652C5FA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BI meetings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BBCA9F-F078-2496-D2F7-AD0676CC3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5/10/2023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A751A-8EB7-120B-8AEB-D0A9EF265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 Mazzoni | Beam instrumentation for Run 2b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90DC79-2D70-7D06-C0B5-2F93B6ACD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950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10221</TotalTime>
  <Words>589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-apple-system</vt:lpstr>
      <vt:lpstr>Arial</vt:lpstr>
      <vt:lpstr>Calibri</vt:lpstr>
      <vt:lpstr>Corbel</vt:lpstr>
      <vt:lpstr>Office Theme</vt:lpstr>
      <vt:lpstr>Beam Instrumentation for run 2b</vt:lpstr>
      <vt:lpstr>Beam instrumentation for AWAKE</vt:lpstr>
      <vt:lpstr>Digital cameras </vt:lpstr>
      <vt:lpstr>Digital cameras  - continued</vt:lpstr>
      <vt:lpstr>ChDR and HFB BPMs</vt:lpstr>
      <vt:lpstr>ChDR and HFB BPMs</vt:lpstr>
      <vt:lpstr>ChDR and HFB BPMs</vt:lpstr>
      <vt:lpstr>ChDR and HFB BPMs</vt:lpstr>
      <vt:lpstr>AWAKE BI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339</cp:revision>
  <dcterms:created xsi:type="dcterms:W3CDTF">2021-04-19T15:47:01Z</dcterms:created>
  <dcterms:modified xsi:type="dcterms:W3CDTF">2023-10-05T08:56:43Z</dcterms:modified>
</cp:coreProperties>
</file>