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6" r:id="rId2"/>
    <p:sldId id="328" r:id="rId3"/>
    <p:sldId id="352" r:id="rId4"/>
    <p:sldId id="363" r:id="rId5"/>
    <p:sldId id="299" r:id="rId6"/>
    <p:sldId id="346" r:id="rId7"/>
    <p:sldId id="364" r:id="rId8"/>
    <p:sldId id="367" r:id="rId9"/>
    <p:sldId id="365" r:id="rId10"/>
    <p:sldId id="366" r:id="rId11"/>
    <p:sldId id="354" r:id="rId12"/>
    <p:sldId id="353" r:id="rId13"/>
    <p:sldId id="355" r:id="rId14"/>
    <p:sldId id="356" r:id="rId15"/>
    <p:sldId id="359" r:id="rId16"/>
    <p:sldId id="348" r:id="rId17"/>
    <p:sldId id="360" r:id="rId18"/>
    <p:sldId id="350" r:id="rId19"/>
    <p:sldId id="303" r:id="rId20"/>
    <p:sldId id="322" r:id="rId21"/>
    <p:sldId id="323" r:id="rId22"/>
    <p:sldId id="301" r:id="rId23"/>
    <p:sldId id="324" r:id="rId24"/>
    <p:sldId id="325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114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lonsoa\cernbox\Documents\100_HEK\CAVtubecharacteris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lonsoa\cernbox\Documents\100_HEK\CAVtubecharacteris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BeamvsVolt!$R$4:$R$8</c:f>
              <c:numCache>
                <c:formatCode>General</c:formatCode>
                <c:ptCount val="5"/>
                <c:pt idx="0">
                  <c:v>109.93715647997709</c:v>
                </c:pt>
                <c:pt idx="1">
                  <c:v>125.97016289690519</c:v>
                </c:pt>
                <c:pt idx="2">
                  <c:v>141.2685295618993</c:v>
                </c:pt>
                <c:pt idx="3">
                  <c:v>159.46191293486228</c:v>
                </c:pt>
                <c:pt idx="4">
                  <c:v>167.33589998357294</c:v>
                </c:pt>
              </c:numCache>
            </c:numRef>
          </c:xVal>
          <c:yVal>
            <c:numRef>
              <c:f>BeamvsVolt!$S$4:$S$8</c:f>
              <c:numCache>
                <c:formatCode>General</c:formatCode>
                <c:ptCount val="5"/>
                <c:pt idx="0">
                  <c:v>0.64565422903465852</c:v>
                </c:pt>
                <c:pt idx="1">
                  <c:v>2.1792146006602193</c:v>
                </c:pt>
                <c:pt idx="2">
                  <c:v>3.8370724549227879</c:v>
                </c:pt>
                <c:pt idx="3">
                  <c:v>5.4777221565566165</c:v>
                </c:pt>
                <c:pt idx="4">
                  <c:v>6.7235710723432156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4A-4F8D-A910-DC16F912ED3B}"/>
            </c:ext>
          </c:extLst>
        </c:ser>
        <c:ser>
          <c:idx val="1"/>
          <c:order val="1"/>
          <c:tx>
            <c:v>-25MHz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Sheet2!$R$7:$R$11</c:f>
              <c:numCache>
                <c:formatCode>General</c:formatCode>
                <c:ptCount val="5"/>
                <c:pt idx="0">
                  <c:v>109.93715647997709</c:v>
                </c:pt>
                <c:pt idx="1">
                  <c:v>125.97016289690519</c:v>
                </c:pt>
                <c:pt idx="2">
                  <c:v>141.2685295618993</c:v>
                </c:pt>
                <c:pt idx="3">
                  <c:v>154.35857843592493</c:v>
                </c:pt>
                <c:pt idx="4">
                  <c:v>167.33589998357294</c:v>
                </c:pt>
              </c:numCache>
            </c:numRef>
          </c:xVal>
          <c:yVal>
            <c:numRef>
              <c:f>Sheet2!$S$7:$S$11</c:f>
              <c:numCache>
                <c:formatCode>General</c:formatCode>
                <c:ptCount val="5"/>
                <c:pt idx="2">
                  <c:v>5.0211130546995557</c:v>
                </c:pt>
                <c:pt idx="3">
                  <c:v>7.4096893391370271</c:v>
                </c:pt>
                <c:pt idx="4">
                  <c:v>8.5703784523037534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94A-4F8D-A910-DC16F912E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2464303"/>
        <c:axId val="1356472591"/>
      </c:scatterChart>
      <c:valAx>
        <c:axId val="1312464303"/>
        <c:scaling>
          <c:orientation val="minMax"/>
          <c:min val="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BeamVoltage</a:t>
                </a:r>
                <a:r>
                  <a:rPr lang="en-GB" baseline="0"/>
                  <a:t> (kV)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6472591"/>
        <c:crosses val="autoZero"/>
        <c:crossBetween val="midCat"/>
      </c:valAx>
      <c:valAx>
        <c:axId val="1356472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Ouytput</a:t>
                </a:r>
                <a:r>
                  <a:rPr lang="en-GB" baseline="0"/>
                  <a:t> power (Mw)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246430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Fixed input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GainvsFreq!$A$23:$A$34</c:f>
              <c:numCache>
                <c:formatCode>General</c:formatCode>
                <c:ptCount val="12"/>
                <c:pt idx="0">
                  <c:v>-30</c:v>
                </c:pt>
                <c:pt idx="1">
                  <c:v>-20</c:v>
                </c:pt>
                <c:pt idx="2">
                  <c:v>-15</c:v>
                </c:pt>
                <c:pt idx="3">
                  <c:v>-10</c:v>
                </c:pt>
                <c:pt idx="4">
                  <c:v>-7</c:v>
                </c:pt>
                <c:pt idx="5">
                  <c:v>-5</c:v>
                </c:pt>
                <c:pt idx="6">
                  <c:v>-2</c:v>
                </c:pt>
                <c:pt idx="7">
                  <c:v>0</c:v>
                </c:pt>
                <c:pt idx="8">
                  <c:v>2</c:v>
                </c:pt>
                <c:pt idx="9">
                  <c:v>5</c:v>
                </c:pt>
                <c:pt idx="10">
                  <c:v>10</c:v>
                </c:pt>
                <c:pt idx="11">
                  <c:v>20</c:v>
                </c:pt>
              </c:numCache>
            </c:numRef>
          </c:xVal>
          <c:yVal>
            <c:numRef>
              <c:f>GainvsFreq!$I$23:$I$34</c:f>
              <c:numCache>
                <c:formatCode>General</c:formatCode>
                <c:ptCount val="12"/>
                <c:pt idx="0">
                  <c:v>3.9783226282329669</c:v>
                </c:pt>
                <c:pt idx="1">
                  <c:v>4.9147338019927078</c:v>
                </c:pt>
                <c:pt idx="2">
                  <c:v>5.3542667009824019</c:v>
                </c:pt>
                <c:pt idx="3">
                  <c:v>5.6676105494185265</c:v>
                </c:pt>
                <c:pt idx="4">
                  <c:v>5.6963937334118553</c:v>
                </c:pt>
                <c:pt idx="5">
                  <c:v>5.6311876535486842</c:v>
                </c:pt>
                <c:pt idx="6">
                  <c:v>5.3703179637025436</c:v>
                </c:pt>
                <c:pt idx="7">
                  <c:v>5.0489375620115844</c:v>
                </c:pt>
                <c:pt idx="8">
                  <c:v>4.7708965542565016</c:v>
                </c:pt>
                <c:pt idx="9">
                  <c:v>4.4096081645063911</c:v>
                </c:pt>
                <c:pt idx="10">
                  <c:v>4.0907223162166835</c:v>
                </c:pt>
                <c:pt idx="11">
                  <c:v>3.8904514499428089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59-4262-9C99-40C0781D8014}"/>
            </c:ext>
          </c:extLst>
        </c:ser>
        <c:ser>
          <c:idx val="1"/>
          <c:order val="1"/>
          <c:tx>
            <c:v>Saturated power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GainvsFreq!$A$121:$A$127</c:f>
              <c:numCache>
                <c:formatCode>General</c:formatCode>
                <c:ptCount val="7"/>
                <c:pt idx="0">
                  <c:v>-35</c:v>
                </c:pt>
                <c:pt idx="1">
                  <c:v>-25</c:v>
                </c:pt>
                <c:pt idx="2">
                  <c:v>-20</c:v>
                </c:pt>
                <c:pt idx="3">
                  <c:v>-10</c:v>
                </c:pt>
                <c:pt idx="4">
                  <c:v>-5</c:v>
                </c:pt>
                <c:pt idx="5">
                  <c:v>5</c:v>
                </c:pt>
                <c:pt idx="6">
                  <c:v>10</c:v>
                </c:pt>
              </c:numCache>
            </c:numRef>
          </c:xVal>
          <c:yVal>
            <c:numRef>
              <c:f>GainvsFreq!$B$121:$B$127</c:f>
              <c:numCache>
                <c:formatCode>General</c:formatCode>
                <c:ptCount val="7"/>
                <c:pt idx="0">
                  <c:v>6.82</c:v>
                </c:pt>
                <c:pt idx="1">
                  <c:v>7.4096893391370271</c:v>
                </c:pt>
                <c:pt idx="2">
                  <c:v>7.2260339886341951</c:v>
                </c:pt>
                <c:pt idx="3">
                  <c:v>6.2690249747616758</c:v>
                </c:pt>
                <c:pt idx="4">
                  <c:v>5.8210321777087302</c:v>
                </c:pt>
                <c:pt idx="5">
                  <c:v>4.4586152794807203</c:v>
                </c:pt>
                <c:pt idx="6">
                  <c:v>4.2218227905113439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59-4262-9C99-40C0781D80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245504"/>
        <c:axId val="2008435056"/>
      </c:scatterChart>
      <c:valAx>
        <c:axId val="12924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</a:t>
                </a:r>
                <a:r>
                  <a:rPr lang="en-GB" baseline="0"/>
                  <a:t> shift (MHz)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8435056"/>
        <c:crosses val="autoZero"/>
        <c:crossBetween val="midCat"/>
      </c:valAx>
      <c:valAx>
        <c:axId val="200843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Output</a:t>
                </a:r>
                <a:r>
                  <a:rPr lang="en-GB" baseline="0"/>
                  <a:t> power (MW)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245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October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04.10.2023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EF4E74-3835-D542-8799-B6F98C56C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12" y="1624525"/>
            <a:ext cx="5930426" cy="4568314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6D1A249-A6BF-C3BC-1AF1-AF3F7227D0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03360"/>
              </p:ext>
            </p:extLst>
          </p:nvPr>
        </p:nvGraphicFramePr>
        <p:xfrm>
          <a:off x="6245758" y="1624524"/>
          <a:ext cx="5543042" cy="4272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8819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55559D-B499-1DE5-DF55-EA750522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Idea: </a:t>
            </a:r>
          </a:p>
          <a:p>
            <a:pPr lvl="1"/>
            <a:r>
              <a:rPr lang="en-GB" dirty="0"/>
              <a:t>Retrieve knowledge about amount of energy lost due to Dark Current (DC)</a:t>
            </a:r>
          </a:p>
          <a:p>
            <a:pPr lvl="2"/>
            <a:r>
              <a:rPr lang="en-GB" dirty="0"/>
              <a:t>Energy lost due to acceleration of emitted electrons</a:t>
            </a:r>
          </a:p>
          <a:p>
            <a:r>
              <a:rPr lang="en-GB" dirty="0"/>
              <a:t>Procedure: </a:t>
            </a:r>
          </a:p>
          <a:p>
            <a:pPr lvl="1"/>
            <a:r>
              <a:rPr lang="en-GB" dirty="0"/>
              <a:t>Simulate electric and magnetic field</a:t>
            </a:r>
          </a:p>
          <a:p>
            <a:pPr lvl="1"/>
            <a:r>
              <a:rPr lang="en-GB" dirty="0"/>
              <a:t>Calculate energy of electrons due to heat transfer</a:t>
            </a:r>
          </a:p>
          <a:p>
            <a:pPr lvl="1"/>
            <a:r>
              <a:rPr lang="en-GB" dirty="0"/>
              <a:t>Simulate Particle in Cell (PIC) and compare with measurements</a:t>
            </a:r>
          </a:p>
          <a:p>
            <a:pPr lvl="1"/>
            <a:r>
              <a:rPr lang="en-GB" dirty="0"/>
              <a:t>Estimate energy loss due to acceleration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53C5EF-9299-C2B4-EFEA-960854440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Current Analysis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7F149-D089-75AB-26F7-715FE54E8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3975E-754A-8EE2-49CF-CC0F983E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Wendelmuth, Paz Alonso Arias | X-Box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47684-4D0B-6BF7-24B7-5BFF223B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088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ACF83-B591-42C2-977C-460315D3C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 and H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structure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0E1D084-108F-2ABB-2A42-BA2F966ED4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E-</a:t>
            </a:r>
            <a:r>
              <a:rPr lang="de-DE" dirty="0" err="1"/>
              <a:t>field</a:t>
            </a:r>
            <a:endParaRPr lang="en-GB" dirty="0"/>
          </a:p>
        </p:txBody>
      </p:sp>
      <p:pic>
        <p:nvPicPr>
          <p:cNvPr id="14" name="Content Placeholder 13" descr="A plastic tube with blue and green stripes&#10;&#10;Description automatically generated with medium confidence">
            <a:extLst>
              <a:ext uri="{FF2B5EF4-FFF2-40B4-BE49-F238E27FC236}">
                <a16:creationId xmlns:a16="http://schemas.microsoft.com/office/drawing/2014/main" id="{3FDE1D85-60C7-28E7-0679-A99F13F645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2358"/>
          <a:stretch/>
        </p:blipFill>
        <p:spPr>
          <a:xfrm>
            <a:off x="407988" y="2329030"/>
            <a:ext cx="5616575" cy="2991044"/>
          </a:xfr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E0E536A-D300-C3E8-D4B0-7B30EEB0C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H-</a:t>
            </a:r>
            <a:r>
              <a:rPr lang="de-DE" dirty="0" err="1"/>
              <a:t>field</a:t>
            </a:r>
            <a:endParaRPr lang="en-GB" dirty="0"/>
          </a:p>
        </p:txBody>
      </p:sp>
      <p:pic>
        <p:nvPicPr>
          <p:cNvPr id="16" name="Content Placeholder 15" descr="A close-up of a plastic tube&#10;&#10;Description automatically generated">
            <a:extLst>
              <a:ext uri="{FF2B5EF4-FFF2-40B4-BE49-F238E27FC236}">
                <a16:creationId xmlns:a16="http://schemas.microsoft.com/office/drawing/2014/main" id="{347BA8F2-B93D-4385-A9FE-49F79C0B71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l="32301"/>
          <a:stretch/>
        </p:blipFill>
        <p:spPr>
          <a:xfrm>
            <a:off x="6172200" y="2333242"/>
            <a:ext cx="5611813" cy="298597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E1DC3-CE1C-9527-5CB7-BEF78638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D4AF6-6778-F360-0AED-FBBFFEAC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Wendelmuth, Paz Alonso Arias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EE575-A428-86B0-F400-063202B7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76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D7ABC04-3011-9D5F-3BE4-494BD32B8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Particles</a:t>
            </a:r>
            <a:r>
              <a:rPr lang="de-DE" dirty="0"/>
              <a:t> at </a:t>
            </a:r>
            <a:r>
              <a:rPr lang="de-DE" dirty="0" err="1"/>
              <a:t>iris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AE24473-5C75-05DC-225C-E184E71F9E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: 704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Particle</a:t>
            </a:r>
            <a:r>
              <a:rPr lang="de-DE" dirty="0"/>
              <a:t> type: </a:t>
            </a:r>
            <a:r>
              <a:rPr lang="de-DE" dirty="0" err="1"/>
              <a:t>electron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PIC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: DC (</a:t>
            </a:r>
            <a:r>
              <a:rPr lang="de-DE" dirty="0" err="1"/>
              <a:t>rise</a:t>
            </a:r>
            <a:r>
              <a:rPr lang="de-DE" dirty="0"/>
              <a:t> time: 1e-3, absolute </a:t>
            </a:r>
            <a:r>
              <a:rPr lang="de-DE" dirty="0" err="1"/>
              <a:t>current</a:t>
            </a:r>
            <a:r>
              <a:rPr lang="de-DE" dirty="0"/>
              <a:t>: 1A)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: 0.043044eV (</a:t>
            </a:r>
            <a:r>
              <a:rPr lang="de-DE" dirty="0" err="1"/>
              <a:t>calculated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iris</a:t>
            </a:r>
            <a:r>
              <a:rPr lang="de-DE" dirty="0"/>
              <a:t>)</a:t>
            </a:r>
            <a:endParaRPr lang="en-GB" dirty="0"/>
          </a:p>
        </p:txBody>
      </p:sp>
      <p:pic>
        <p:nvPicPr>
          <p:cNvPr id="11" name="Picture Placeholder 10" descr="A close-up of a cell&#10;&#10;Description automatically generated">
            <a:extLst>
              <a:ext uri="{FF2B5EF4-FFF2-40B4-BE49-F238E27FC236}">
                <a16:creationId xmlns:a16="http://schemas.microsoft.com/office/drawing/2014/main" id="{3F04559F-FCE5-2972-12F5-E41BB2472F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248881"/>
            <a:ext cx="5611813" cy="329527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C07867-7A87-67CA-308D-0E055CA6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7775F-BCA2-7A2D-60D0-5D63DAC91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Wendelmuth, Paz Alonso Arias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E7E8A2-7825-B398-39C2-90B0983FB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563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03A3-444F-7087-60C1-8CD823B3A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PIC </a:t>
            </a:r>
            <a:r>
              <a:rPr lang="de-DE" dirty="0" err="1"/>
              <a:t>simulation</a:t>
            </a:r>
            <a:endParaRPr lang="en-GB" dirty="0"/>
          </a:p>
        </p:txBody>
      </p:sp>
      <p:pic>
        <p:nvPicPr>
          <p:cNvPr id="8" name="Picture Placeholder 7" descr="A computer generated image of a satellite&#10;&#10;Description automatically generated">
            <a:extLst>
              <a:ext uri="{FF2B5EF4-FFF2-40B4-BE49-F238E27FC236}">
                <a16:creationId xmlns:a16="http://schemas.microsoft.com/office/drawing/2014/main" id="{8A240E64-2493-1B23-DD84-DC154A8DAA8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54523"/>
          <a:stretch/>
        </p:blipFill>
        <p:spPr>
          <a:xfrm>
            <a:off x="744385" y="1342603"/>
            <a:ext cx="5275416" cy="4172793"/>
          </a:xfrm>
        </p:spPr>
      </p:pic>
      <p:pic>
        <p:nvPicPr>
          <p:cNvPr id="11" name="Content Placeholder 10" descr="A close-up of a blue object&#10;&#10;Description automatically generated">
            <a:extLst>
              <a:ext uri="{FF2B5EF4-FFF2-40B4-BE49-F238E27FC236}">
                <a16:creationId xmlns:a16="http://schemas.microsoft.com/office/drawing/2014/main" id="{D2C16F38-82D0-D301-CE7A-1024A698CA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419664"/>
            <a:ext cx="5611813" cy="2018669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904D80-98FA-8E08-8311-9CCEB9EE6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190E3-FBBD-34C6-C567-92A54AFE4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Wendelmuth, Paz Alonso Arias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D665B-1F8B-5061-8D55-111061213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40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F68D1F4-F0B3-52F9-C944-D9F33AC79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45" y="1216786"/>
            <a:ext cx="3718988" cy="494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57FB618-49FD-03CA-82BC-F5F6839F240A}"/>
              </a:ext>
            </a:extLst>
          </p:cNvPr>
          <p:cNvSpPr txBox="1"/>
          <p:nvPr/>
        </p:nvSpPr>
        <p:spPr>
          <a:xfrm>
            <a:off x="7931597" y="216583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1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0F5745-D3DE-814B-417B-10FCA0E6F19E}"/>
              </a:ext>
            </a:extLst>
          </p:cNvPr>
          <p:cNvSpPr txBox="1"/>
          <p:nvPr/>
        </p:nvSpPr>
        <p:spPr>
          <a:xfrm>
            <a:off x="10017859" y="3495920"/>
            <a:ext cx="707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52CAB7-018B-25EE-D8DA-782A7BE2B4C6}"/>
              </a:ext>
            </a:extLst>
          </p:cNvPr>
          <p:cNvSpPr txBox="1"/>
          <p:nvPr/>
        </p:nvSpPr>
        <p:spPr>
          <a:xfrm>
            <a:off x="7878025" y="505508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2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2" name="Table 42">
            <a:extLst>
              <a:ext uri="{FF2B5EF4-FFF2-40B4-BE49-F238E27FC236}">
                <a16:creationId xmlns:a16="http://schemas.microsoft.com/office/drawing/2014/main" id="{DDDCAFC0-E240-9EF6-49F1-C1E83174A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437545"/>
              </p:ext>
            </p:extLst>
          </p:nvPr>
        </p:nvGraphicFramePr>
        <p:xfrm>
          <a:off x="975301" y="4431615"/>
          <a:ext cx="6074922" cy="1483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17456">
                  <a:extLst>
                    <a:ext uri="{9D8B030D-6E8A-4147-A177-3AD203B41FA5}">
                      <a16:colId xmlns:a16="http://schemas.microsoft.com/office/drawing/2014/main" val="2082508777"/>
                    </a:ext>
                  </a:extLst>
                </a:gridCol>
                <a:gridCol w="2357466">
                  <a:extLst>
                    <a:ext uri="{9D8B030D-6E8A-4147-A177-3AD203B41FA5}">
                      <a16:colId xmlns:a16="http://schemas.microsoft.com/office/drawing/2014/main" val="597494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Chain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Att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(dB)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@11.994GHz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732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1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43.04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39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2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45.0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22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KLYIN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49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386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238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B146A-8BB5-96E4-5D21-00CD982B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55" y="1436444"/>
            <a:ext cx="6296391" cy="4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B146A-8BB5-96E4-5D21-00CD982B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55" y="1436444"/>
            <a:ext cx="6296391" cy="4688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1E9D36-F00C-F8A7-1696-776DC1B75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709" y="1533524"/>
            <a:ext cx="6080836" cy="4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227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Beam voltage dependency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 descr="A graph with a blue line and green dots&#10;&#10;Description automatically generated with medium confidence">
            <a:extLst>
              <a:ext uri="{FF2B5EF4-FFF2-40B4-BE49-F238E27FC236}">
                <a16:creationId xmlns:a16="http://schemas.microsoft.com/office/drawing/2014/main" id="{E1C671EF-A2E3-C6E6-595B-82E95EE6B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361" y="921038"/>
            <a:ext cx="7928487" cy="528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30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B43FA51C-401B-45CD-7915-CE715C4B8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706" y="766618"/>
            <a:ext cx="7839813" cy="509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24071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2 </a:t>
            </a:r>
            <a:r>
              <a:rPr lang="de-DE" dirty="0" err="1"/>
              <a:t>weeks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Interlock in </a:t>
            </a:r>
            <a:r>
              <a:rPr lang="de-DE" dirty="0" err="1"/>
              <a:t>modulator</a:t>
            </a:r>
            <a:r>
              <a:rPr lang="de-DE" dirty="0"/>
              <a:t> not </a:t>
            </a:r>
            <a:r>
              <a:rPr lang="de-DE" dirty="0" err="1"/>
              <a:t>allowing</a:t>
            </a:r>
            <a:r>
              <a:rPr lang="de-DE" dirty="0"/>
              <a:t> </a:t>
            </a:r>
            <a:r>
              <a:rPr lang="de-DE" dirty="0" err="1"/>
              <a:t>triggering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\Waiting </a:t>
            </a:r>
            <a:r>
              <a:rPr lang="de-DE" dirty="0" err="1"/>
              <a:t>for</a:t>
            </a:r>
            <a:r>
              <a:rPr lang="de-DE" dirty="0"/>
              <a:t> HP </a:t>
            </a:r>
            <a:r>
              <a:rPr lang="de-DE" dirty="0" err="1"/>
              <a:t>switching</a:t>
            </a:r>
            <a:r>
              <a:rPr lang="de-DE" dirty="0"/>
              <a:t>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modulator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Readout of water flow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Duplication of channel DC_DOWN_B, with and without attenuation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 of extra temperature channels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3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24071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2 </a:t>
            </a:r>
            <a:r>
              <a:rPr lang="de-DE" dirty="0" err="1"/>
              <a:t>weeks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Interlock in </a:t>
            </a:r>
            <a:r>
              <a:rPr lang="de-DE" dirty="0" err="1"/>
              <a:t>modulator</a:t>
            </a:r>
            <a:r>
              <a:rPr lang="de-DE" dirty="0"/>
              <a:t> not </a:t>
            </a:r>
            <a:r>
              <a:rPr lang="de-DE" dirty="0" err="1"/>
              <a:t>allowing</a:t>
            </a:r>
            <a:r>
              <a:rPr lang="de-DE" dirty="0"/>
              <a:t> </a:t>
            </a:r>
            <a:r>
              <a:rPr lang="de-DE" dirty="0" err="1"/>
              <a:t>triggering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\Waiting </a:t>
            </a:r>
            <a:r>
              <a:rPr lang="de-DE" dirty="0" err="1"/>
              <a:t>for</a:t>
            </a:r>
            <a:r>
              <a:rPr lang="de-DE" dirty="0"/>
              <a:t> HP </a:t>
            </a:r>
            <a:r>
              <a:rPr lang="de-DE" dirty="0" err="1"/>
              <a:t>switching</a:t>
            </a:r>
            <a:r>
              <a:rPr lang="de-DE" dirty="0"/>
              <a:t>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modulator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Readout of water flow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Duplication of channel DC_DOWN_B, with and without attenuation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 of extra temperature channels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circuit board with many wires&#10;&#10;Description automatically generated">
            <a:extLst>
              <a:ext uri="{FF2B5EF4-FFF2-40B4-BE49-F238E27FC236}">
                <a16:creationId xmlns:a16="http://schemas.microsoft.com/office/drawing/2014/main" id="{6886FBA7-9E33-C6F9-B555-73A3D427C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436686" y="-63921"/>
            <a:ext cx="5242874" cy="698584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9BE9671-35DF-139A-43FD-A808D319636A}"/>
              </a:ext>
            </a:extLst>
          </p:cNvPr>
          <p:cNvSpPr/>
          <p:nvPr/>
        </p:nvSpPr>
        <p:spPr>
          <a:xfrm>
            <a:off x="8179723" y="3968750"/>
            <a:ext cx="515389" cy="569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0D9802-1E88-4541-A23C-69E8BE79A79D}"/>
              </a:ext>
            </a:extLst>
          </p:cNvPr>
          <p:cNvSpPr/>
          <p:nvPr/>
        </p:nvSpPr>
        <p:spPr>
          <a:xfrm>
            <a:off x="8988876" y="3306936"/>
            <a:ext cx="515389" cy="569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126DA1-2E94-2E1D-D3BE-AA5E1B5F7FAF}"/>
              </a:ext>
            </a:extLst>
          </p:cNvPr>
          <p:cNvSpPr/>
          <p:nvPr/>
        </p:nvSpPr>
        <p:spPr>
          <a:xfrm>
            <a:off x="7329102" y="3089058"/>
            <a:ext cx="515389" cy="569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BF8B266-06E7-2452-D3FE-4ABBCCD19147}"/>
              </a:ext>
            </a:extLst>
          </p:cNvPr>
          <p:cNvSpPr/>
          <p:nvPr/>
        </p:nvSpPr>
        <p:spPr>
          <a:xfrm>
            <a:off x="8924684" y="3089057"/>
            <a:ext cx="515389" cy="569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35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3: </a:t>
            </a:r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469945D6-F872-2572-7C99-A72200109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1BA7614-C4EC-6871-2487-EF43CF3E1548}"/>
              </a:ext>
            </a:extLst>
          </p:cNvPr>
          <p:cNvSpPr txBox="1">
            <a:spLocks/>
          </p:cNvSpPr>
          <p:nvPr/>
        </p:nvSpPr>
        <p:spPr>
          <a:xfrm>
            <a:off x="7270808" y="1643236"/>
            <a:ext cx="4661660" cy="46085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Completed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measuring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campaign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both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klystrons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dirty="0"/>
              <a:t>TUBE1 22M001 (</a:t>
            </a:r>
            <a:r>
              <a:rPr lang="de-DE" sz="1700" dirty="0" err="1"/>
              <a:t>left</a:t>
            </a:r>
            <a:r>
              <a:rPr lang="de-DE" sz="17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dirty="0">
                <a:solidFill>
                  <a:schemeClr val="tx2">
                    <a:lumMod val="50000"/>
                  </a:schemeClr>
                </a:solidFill>
              </a:rPr>
              <a:t>CAV 22G002 (</a:t>
            </a:r>
            <a:r>
              <a:rPr lang="de-DE" sz="1700" dirty="0" err="1">
                <a:solidFill>
                  <a:schemeClr val="tx2">
                    <a:lumMod val="50000"/>
                  </a:schemeClr>
                </a:solidFill>
              </a:rPr>
              <a:t>right</a:t>
            </a:r>
            <a:r>
              <a:rPr lang="de-DE" sz="17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930B6-9D42-7F09-F129-FA2CB101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794" y="2574255"/>
            <a:ext cx="4758321" cy="36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Gain curves vs Counter Coil Current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71829D8-8232-D55B-79B7-55AA7EE10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782" y="1549044"/>
            <a:ext cx="5969231" cy="455048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1AD9E25-CB17-580C-0EF6-1346CD998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06" y="1592264"/>
            <a:ext cx="5951059" cy="451898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87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Gain curves vs Counter Coil Current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73F111-57E5-7CF1-9595-58BE1265C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716834"/>
            <a:ext cx="5848350" cy="411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5CA84-8F5A-B964-AC09-F0DEB1C59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4" y="1716834"/>
            <a:ext cx="5760146" cy="409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72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Output power vs Beam Voltage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AAA773-F460-C1B2-2532-9E6272FF7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929610"/>
            <a:ext cx="6059314" cy="4272465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A7BEB28-5B7B-138A-F3FE-7FD27D90CB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386696"/>
              </p:ext>
            </p:extLst>
          </p:nvPr>
        </p:nvGraphicFramePr>
        <p:xfrm>
          <a:off x="6400047" y="2102104"/>
          <a:ext cx="5488506" cy="392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0226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9163</TotalTime>
  <Words>674</Words>
  <Application>Microsoft Office PowerPoint</Application>
  <PresentationFormat>Widescreen</PresentationFormat>
  <Paragraphs>172</Paragraphs>
  <Slides>25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</vt:lpstr>
      <vt:lpstr>Office Theme</vt:lpstr>
      <vt:lpstr>X-Box Update</vt:lpstr>
      <vt:lpstr>X-Box 2: TD31 N3 N4</vt:lpstr>
      <vt:lpstr>X-Box 2</vt:lpstr>
      <vt:lpstr>X-Box 2</vt:lpstr>
      <vt:lpstr>X-Box 3: High Efficiency Tubes Characterisation</vt:lpstr>
      <vt:lpstr>High Efficiency Tubes Characterisation Measurement setup</vt:lpstr>
      <vt:lpstr>High Efficiency Tubes Characterisation Gain curves vs Counter Coil Current</vt:lpstr>
      <vt:lpstr>High Efficiency Tubes Characterisation Gain curves vs Counter Coil Current</vt:lpstr>
      <vt:lpstr>High Efficiency Tubes Characterisation Output power vs Beam Voltage</vt:lpstr>
      <vt:lpstr>High Efficiency Tubes Characterisation Frequency Behaviour</vt:lpstr>
      <vt:lpstr>Dark Current Analysis</vt:lpstr>
      <vt:lpstr>E and H field of small structure</vt:lpstr>
      <vt:lpstr>Particles at iris</vt:lpstr>
      <vt:lpstr>PIC simulation</vt:lpstr>
      <vt:lpstr>High Efficiency Klystron ER37117 TUBE1  Measurement setup</vt:lpstr>
      <vt:lpstr>High Efficiency Klystron ER37117 TUBE1  Frequency behaviour</vt:lpstr>
      <vt:lpstr>High Efficiency Klystron ER37117 TUBE1  Frequency behaviour</vt:lpstr>
      <vt:lpstr>High Efficiency Klystron ER37117 TUBE1  Beam voltage dependency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124</cp:revision>
  <dcterms:created xsi:type="dcterms:W3CDTF">2023-05-26T09:07:50Z</dcterms:created>
  <dcterms:modified xsi:type="dcterms:W3CDTF">2023-10-04T08:00:11Z</dcterms:modified>
</cp:coreProperties>
</file>