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  <p:sldMasterId id="2147483865" r:id="rId2"/>
  </p:sldMasterIdLst>
  <p:notesMasterIdLst>
    <p:notesMasterId r:id="rId11"/>
  </p:notesMasterIdLst>
  <p:handoutMasterIdLst>
    <p:handoutMasterId r:id="rId12"/>
  </p:handoutMasterIdLst>
  <p:sldIdLst>
    <p:sldId id="311" r:id="rId3"/>
    <p:sldId id="356" r:id="rId4"/>
    <p:sldId id="363" r:id="rId5"/>
    <p:sldId id="400" r:id="rId6"/>
    <p:sldId id="401" r:id="rId7"/>
    <p:sldId id="395" r:id="rId8"/>
    <p:sldId id="393" r:id="rId9"/>
    <p:sldId id="402" r:id="rId10"/>
  </p:sldIdLst>
  <p:sldSz cx="9144000" cy="6858000" type="screen4x3"/>
  <p:notesSz cx="9866313" cy="67357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 userDrawn="1">
          <p15:clr>
            <a:srgbClr val="A4A3A4"/>
          </p15:clr>
        </p15:guide>
        <p15:guide id="2" pos="31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5EE"/>
    <a:srgbClr val="EEECE1"/>
    <a:srgbClr val="E24D24"/>
    <a:srgbClr val="CCFFCC"/>
    <a:srgbClr val="FBD1AF"/>
    <a:srgbClr val="FCD4F6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55" autoAdjust="0"/>
    <p:restoredTop sz="94800" autoAdjust="0"/>
  </p:normalViewPr>
  <p:slideViewPr>
    <p:cSldViewPr>
      <p:cViewPr varScale="1">
        <p:scale>
          <a:sx n="66" d="100"/>
          <a:sy n="66" d="100"/>
        </p:scale>
        <p:origin x="1072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-1494" y="-114"/>
      </p:cViewPr>
      <p:guideLst>
        <p:guide orient="horz" pos="2122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4666" cy="337102"/>
          </a:xfrm>
          <a:prstGeom prst="rect">
            <a:avLst/>
          </a:prstGeom>
        </p:spPr>
        <p:txBody>
          <a:bodyPr vert="horz" lIns="90681" tIns="45340" rIns="90681" bIns="45340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588490" y="1"/>
            <a:ext cx="4276245" cy="337102"/>
          </a:xfrm>
          <a:prstGeom prst="rect">
            <a:avLst/>
          </a:prstGeom>
        </p:spPr>
        <p:txBody>
          <a:bodyPr vert="horz" lIns="90681" tIns="45340" rIns="90681" bIns="45340" rtlCol="0"/>
          <a:lstStyle>
            <a:lvl1pPr algn="r">
              <a:defRPr sz="1100"/>
            </a:lvl1pPr>
          </a:lstStyle>
          <a:p>
            <a:fld id="{4F02E4B6-E034-4721-A79A-E9F0E3E70547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6397093"/>
            <a:ext cx="4274666" cy="337102"/>
          </a:xfrm>
          <a:prstGeom prst="rect">
            <a:avLst/>
          </a:prstGeom>
        </p:spPr>
        <p:txBody>
          <a:bodyPr vert="horz" lIns="90681" tIns="45340" rIns="90681" bIns="45340" rtlCol="0" anchor="b"/>
          <a:lstStyle>
            <a:lvl1pPr algn="l">
              <a:defRPr sz="1100"/>
            </a:lvl1pPr>
          </a:lstStyle>
          <a:p>
            <a:r>
              <a:rPr lang="en-US" smtClean="0"/>
              <a:t>STAARQ review - 15/04/2019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588490" y="6397093"/>
            <a:ext cx="4276245" cy="337102"/>
          </a:xfrm>
          <a:prstGeom prst="rect">
            <a:avLst/>
          </a:prstGeom>
        </p:spPr>
        <p:txBody>
          <a:bodyPr vert="horz" lIns="90681" tIns="45340" rIns="90681" bIns="45340" rtlCol="0" anchor="b"/>
          <a:lstStyle>
            <a:lvl1pPr algn="r">
              <a:defRPr sz="1100"/>
            </a:lvl1pPr>
          </a:lstStyle>
          <a:p>
            <a:fld id="{4F8D0FF1-ED02-4AA2-8145-A84705D691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401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861" cy="337391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88922" y="0"/>
            <a:ext cx="4275861" cy="337391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BE713B93-C3B2-4E96-8963-D615AB4A6BC2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417888" y="841375"/>
            <a:ext cx="3030537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87091" y="3241360"/>
            <a:ext cx="7892131" cy="2652433"/>
          </a:xfrm>
          <a:prstGeom prst="rect">
            <a:avLst/>
          </a:prstGeom>
        </p:spPr>
        <p:txBody>
          <a:bodyPr vert="horz" lIns="87572" tIns="43786" rIns="87572" bIns="4378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6398372"/>
            <a:ext cx="4275861" cy="337391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r>
              <a:rPr lang="en-US" smtClean="0"/>
              <a:t>STAARQ review - 15/04/2019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88922" y="6398372"/>
            <a:ext cx="4275861" cy="337391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7D9A1256-A75D-41E9-AFE3-D6E374FD639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70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93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311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834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507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820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98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147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>
          <a:xfrm>
            <a:off x="6924744" y="6305192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</a:t>
            </a:r>
            <a:r>
              <a:rPr lang="fr-FR" dirty="0" err="1" smtClean="0"/>
              <a:t>PAGEp</a:t>
            </a:r>
            <a:r>
              <a:rPr lang="fr-FR" dirty="0" smtClean="0"/>
              <a:t>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STAARQ - anti-cryostat - 16/04/2021</a:t>
            </a:r>
            <a:endParaRPr lang="fr-FR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1259632" y="6093296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solidFill>
                  <a:schemeClr val="bg1"/>
                </a:solidFill>
                <a:latin typeface="+mj-lt"/>
              </a:rPr>
              <a:t>www.cea.fr</a:t>
            </a:r>
            <a:endParaRPr lang="fr-FR" sz="1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8064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STAARQ - anti-cryostat - 16/04/2021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83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6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9"/>
          <p:cNvGrpSpPr>
            <a:grpSpLocks/>
          </p:cNvGrpSpPr>
          <p:nvPr userDrawn="1"/>
        </p:nvGrpSpPr>
        <p:grpSpPr bwMode="auto">
          <a:xfrm>
            <a:off x="977897" y="3356992"/>
            <a:ext cx="8166103" cy="2117727"/>
            <a:chOff x="528" y="2578"/>
            <a:chExt cx="5144" cy="1334"/>
          </a:xfrm>
        </p:grpSpPr>
        <p:pic>
          <p:nvPicPr>
            <p:cNvPr id="13" name="Picture 5" descr="solenoide_at_100K"/>
            <p:cNvPicPr preferRelativeResize="0"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17" y="2578"/>
              <a:ext cx="883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4" name="Picture 6" descr="Edelweiss2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24377" r="34030"/>
            <a:stretch>
              <a:fillRect/>
            </a:stretch>
          </p:blipFill>
          <p:spPr bwMode="auto">
            <a:xfrm>
              <a:off x="2228" y="2578"/>
              <a:ext cx="836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 Box 7"/>
            <p:cNvSpPr txBox="1">
              <a:spLocks noChangeArrowheads="1"/>
            </p:cNvSpPr>
            <p:nvPr userDrawn="1"/>
          </p:nvSpPr>
          <p:spPr bwMode="auto">
            <a:xfrm>
              <a:off x="4798" y="3640"/>
              <a:ext cx="3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prstClr val="white"/>
                  </a:solidFill>
                </a:rPr>
                <a:t>CMS</a:t>
              </a:r>
            </a:p>
          </p:txBody>
        </p:sp>
        <p:pic>
          <p:nvPicPr>
            <p:cNvPr id="17" name="Picture 8" descr="DoubleChooz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 l="36795" t="28792" r="37286" b="15375"/>
            <a:stretch>
              <a:fillRect/>
            </a:stretch>
          </p:blipFill>
          <p:spPr bwMode="auto">
            <a:xfrm>
              <a:off x="528" y="2579"/>
              <a:ext cx="845" cy="12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" name="Text Box 9"/>
            <p:cNvSpPr txBox="1">
              <a:spLocks noChangeArrowheads="1"/>
            </p:cNvSpPr>
            <p:nvPr userDrawn="1"/>
          </p:nvSpPr>
          <p:spPr bwMode="auto">
            <a:xfrm>
              <a:off x="533" y="3642"/>
              <a:ext cx="76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prstClr val="white"/>
                  </a:solidFill>
                </a:rPr>
                <a:t>Double Chooz</a:t>
              </a:r>
            </a:p>
          </p:txBody>
        </p:sp>
        <p:pic>
          <p:nvPicPr>
            <p:cNvPr id="19" name="Picture 10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 l="8026" r="7692" b="3709"/>
            <a:stretch>
              <a:fillRect/>
            </a:stretch>
          </p:blipFill>
          <p:spPr bwMode="auto">
            <a:xfrm>
              <a:off x="3912" y="2578"/>
              <a:ext cx="845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0" name="Picture 11" descr="hess-new-small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 l="22726" r="29546"/>
            <a:stretch>
              <a:fillRect/>
            </a:stretch>
          </p:blipFill>
          <p:spPr bwMode="auto">
            <a:xfrm>
              <a:off x="3068" y="2578"/>
              <a:ext cx="844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1" name="Rectangle 20"/>
            <p:cNvSpPr>
              <a:spLocks noChangeArrowheads="1"/>
            </p:cNvSpPr>
            <p:nvPr userDrawn="1"/>
          </p:nvSpPr>
          <p:spPr bwMode="auto">
            <a:xfrm>
              <a:off x="3106" y="3640"/>
              <a:ext cx="37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prstClr val="white"/>
                  </a:solidFill>
                </a:rPr>
                <a:t>HESS</a:t>
              </a:r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2424" y="3640"/>
              <a:ext cx="58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 smtClean="0">
                  <a:solidFill>
                    <a:prstClr val="white"/>
                  </a:solidFill>
                </a:rPr>
                <a:t>Edelweiss</a:t>
              </a:r>
              <a:endParaRPr lang="en-US" sz="1200" b="1" i="1" dirty="0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auto">
            <a:xfrm>
              <a:off x="3953" y="3640"/>
              <a:ext cx="52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prstClr val="white"/>
                  </a:solidFill>
                </a:rPr>
                <a:t>Herschel</a:t>
              </a:r>
            </a:p>
          </p:txBody>
        </p:sp>
        <p:pic>
          <p:nvPicPr>
            <p:cNvPr id="24" name="Picture 15" descr="alice_tracking chamber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 r="20316"/>
            <a:stretch>
              <a:fillRect/>
            </a:stretch>
          </p:blipFill>
          <p:spPr bwMode="auto">
            <a:xfrm>
              <a:off x="1377" y="2578"/>
              <a:ext cx="845" cy="12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5" name="Text Box 16"/>
            <p:cNvSpPr txBox="1">
              <a:spLocks noChangeArrowheads="1"/>
            </p:cNvSpPr>
            <p:nvPr userDrawn="1"/>
          </p:nvSpPr>
          <p:spPr bwMode="auto">
            <a:xfrm>
              <a:off x="1377" y="3641"/>
              <a:ext cx="6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prstClr val="white"/>
                  </a:solidFill>
                </a:rPr>
                <a:t>ALICE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auto">
            <a:xfrm>
              <a:off x="3528" y="3816"/>
              <a:ext cx="2144" cy="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ct val="0"/>
                </a:spcBef>
              </a:pPr>
              <a:r>
                <a:rPr lang="en-US" sz="1200" b="1" i="1">
                  <a:solidFill>
                    <a:srgbClr val="000000"/>
                  </a:solidFill>
                </a:rPr>
                <a:t>Detecting radiations from the Universe.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777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93703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>
          <a:xfrm>
            <a:off x="6924744" y="6305192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</a:t>
            </a:r>
            <a:r>
              <a:rPr lang="fr-FR" dirty="0" err="1" smtClean="0"/>
              <a:t>PAGEp</a:t>
            </a:r>
            <a:r>
              <a:rPr lang="fr-FR" dirty="0" smtClean="0"/>
              <a:t>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STAARQ - anti-cryostat - 16/04/2021</a:t>
            </a:r>
            <a:endParaRPr lang="fr-FR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1259632" y="6093296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solidFill>
                  <a:schemeClr val="bg1"/>
                </a:solidFill>
                <a:latin typeface="+mj-lt"/>
              </a:rPr>
              <a:t>www.cea.fr</a:t>
            </a:r>
            <a:endParaRPr lang="fr-FR" sz="1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4694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24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89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8535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52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05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092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094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45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STAARQ - anti-cryostat - 16/04/2021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1504-984A-4A69-B9E1-55D3736BC0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11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847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STAARQ - anti-cryostat - 16/04/2021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99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-36512" y="0"/>
            <a:ext cx="2974740" cy="6911765"/>
            <a:chOff x="-36512" y="0"/>
            <a:chExt cx="2974740" cy="6911765"/>
          </a:xfrm>
        </p:grpSpPr>
        <p:grpSp>
          <p:nvGrpSpPr>
            <p:cNvPr id="7" name="Groupe 6"/>
            <p:cNvGrpSpPr/>
            <p:nvPr/>
          </p:nvGrpSpPr>
          <p:grpSpPr>
            <a:xfrm>
              <a:off x="-36512" y="0"/>
              <a:ext cx="2974740" cy="6911765"/>
              <a:chOff x="1" y="-12700"/>
              <a:chExt cx="3347864" cy="6870700"/>
            </a:xfrm>
          </p:grpSpPr>
          <p:grpSp>
            <p:nvGrpSpPr>
              <p:cNvPr id="8" name="Groupe 16"/>
              <p:cNvGrpSpPr/>
              <p:nvPr userDrawn="1"/>
            </p:nvGrpSpPr>
            <p:grpSpPr>
              <a:xfrm>
                <a:off x="1" y="-12700"/>
                <a:ext cx="3347864" cy="6870700"/>
                <a:chOff x="1" y="-12700"/>
                <a:chExt cx="3347864" cy="6870700"/>
              </a:xfrm>
            </p:grpSpPr>
            <p:pic>
              <p:nvPicPr>
                <p:cNvPr id="10" name="Picture 2" descr="S:\CHARTE - LOGOS 2012\Fond dégradé Logo CEA 2012.jpg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" y="-12700"/>
                  <a:ext cx="3347864" cy="68707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1" name="Picture 3" descr="S:\CHARTE - LOGOS 2012\Logo\Logo anglais\CEA_GB_logotype_4c_defonce.png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72008" y="548680"/>
                  <a:ext cx="3203848" cy="2608045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9" name="ZoneTexte 8"/>
              <p:cNvSpPr txBox="1"/>
              <p:nvPr userDrawn="1"/>
            </p:nvSpPr>
            <p:spPr>
              <a:xfrm>
                <a:off x="1077803" y="6182761"/>
                <a:ext cx="1209927" cy="302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100" dirty="0">
                    <a:solidFill>
                      <a:prstClr val="white"/>
                    </a:solidFill>
                  </a:rPr>
                  <a:t>www.cea.fr</a:t>
                </a:r>
              </a:p>
            </p:txBody>
          </p:sp>
        </p:grpSp>
        <p:pic>
          <p:nvPicPr>
            <p:cNvPr id="12" name="Picture 2" descr="http://irfu-i.cea.fr/Page/474/logoirfu04noir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386" y="4365104"/>
              <a:ext cx="2911948" cy="1166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ZoneTexte 1"/>
          <p:cNvSpPr txBox="1"/>
          <p:nvPr/>
        </p:nvSpPr>
        <p:spPr>
          <a:xfrm>
            <a:off x="3010568" y="-62810"/>
            <a:ext cx="600094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/>
              <a:t>STAARQ project</a:t>
            </a:r>
          </a:p>
          <a:p>
            <a:pPr algn="ctr"/>
            <a:endParaRPr lang="en-AU" sz="800" dirty="0" smtClean="0"/>
          </a:p>
          <a:p>
            <a:pPr algn="ctr"/>
            <a:r>
              <a:rPr lang="fr-FR" sz="2000" b="1" i="1" dirty="0" smtClean="0"/>
              <a:t>S</a:t>
            </a:r>
            <a:r>
              <a:rPr lang="fr-FR" sz="2000" i="1" dirty="0" smtClean="0"/>
              <a:t>tation </a:t>
            </a:r>
            <a:r>
              <a:rPr lang="fr-FR" sz="2000" b="1" i="1" dirty="0"/>
              <a:t>T</a:t>
            </a:r>
            <a:r>
              <a:rPr lang="fr-FR" sz="2000" i="1" dirty="0"/>
              <a:t>est </a:t>
            </a:r>
            <a:r>
              <a:rPr lang="fr-FR" sz="2000" b="1" i="1" dirty="0"/>
              <a:t>A</a:t>
            </a:r>
            <a:r>
              <a:rPr lang="fr-FR" sz="2000" i="1" dirty="0"/>
              <a:t>imant </a:t>
            </a:r>
            <a:r>
              <a:rPr lang="fr-FR" sz="2000" b="1" i="1" dirty="0" smtClean="0"/>
              <a:t>A</a:t>
            </a:r>
            <a:r>
              <a:rPr lang="fr-FR" sz="2000" i="1" dirty="0" smtClean="0"/>
              <a:t>ccélérateu</a:t>
            </a:r>
            <a:r>
              <a:rPr lang="fr-FR" sz="2000" b="1" i="1" dirty="0" smtClean="0"/>
              <a:t>R </a:t>
            </a:r>
            <a:r>
              <a:rPr lang="fr-FR" sz="2000" b="1" i="1" dirty="0" err="1" smtClean="0"/>
              <a:t>Q</a:t>
            </a:r>
            <a:r>
              <a:rPr lang="fr-FR" sz="2000" i="1" dirty="0" err="1" smtClean="0"/>
              <a:t>uadripole</a:t>
            </a:r>
            <a:endParaRPr lang="fr-FR" sz="2000" i="1" dirty="0"/>
          </a:p>
          <a:p>
            <a:pPr algn="ctr"/>
            <a:endParaRPr lang="en-AU" sz="1000" dirty="0" smtClean="0"/>
          </a:p>
          <a:p>
            <a:pPr algn="ctr"/>
            <a:r>
              <a:rPr lang="en-AU" sz="3600" b="1" dirty="0" smtClean="0"/>
              <a:t>MQ and MQYY Anti-cryostats</a:t>
            </a:r>
          </a:p>
          <a:p>
            <a:pPr algn="ctr"/>
            <a:endParaRPr lang="en-AU" sz="800" b="1" dirty="0" smtClean="0"/>
          </a:p>
          <a:p>
            <a:pPr algn="ctr"/>
            <a:r>
              <a:rPr lang="en-AU" sz="1400" b="1" i="1" dirty="0" err="1" smtClean="0"/>
              <a:t>Hervé</a:t>
            </a:r>
            <a:r>
              <a:rPr lang="en-AU" sz="1400" b="1" i="1" dirty="0" smtClean="0"/>
              <a:t> </a:t>
            </a:r>
            <a:r>
              <a:rPr lang="en-AU" sz="1400" b="1" i="1" dirty="0" err="1" smtClean="0"/>
              <a:t>Allain</a:t>
            </a:r>
            <a:r>
              <a:rPr lang="en-AU" sz="1400" b="1" i="1" dirty="0" smtClean="0"/>
              <a:t>, Jean-Marc </a:t>
            </a:r>
            <a:r>
              <a:rPr lang="en-AU" sz="1400" b="1" i="1" dirty="0" err="1" smtClean="0"/>
              <a:t>Gheller</a:t>
            </a:r>
            <a:endParaRPr lang="en-AU" sz="800" b="1" i="1" dirty="0" smtClean="0"/>
          </a:p>
          <a:p>
            <a:pPr algn="ctr"/>
            <a:r>
              <a:rPr lang="en-AU" sz="1400" b="1" dirty="0" smtClean="0"/>
              <a:t>Visio CERN - 22/09/2023</a:t>
            </a:r>
          </a:p>
        </p:txBody>
      </p:sp>
      <p:pic>
        <p:nvPicPr>
          <p:cNvPr id="2050" name="Image 2" descr="Image associé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618" y="2354641"/>
            <a:ext cx="5764848" cy="4489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|  PAGEp </a:t>
            </a:r>
            <a:fld id="{AEFB9B6D-867A-40B8-ACB0-35CC9F272C9C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858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408" y="1098115"/>
            <a:ext cx="3163960" cy="5202571"/>
          </a:xfrm>
          <a:prstGeom prst="rect">
            <a:avLst/>
          </a:prstGeom>
        </p:spPr>
      </p:pic>
      <p:pic>
        <p:nvPicPr>
          <p:cNvPr id="5" name="Image 4" descr="bandeau_page_car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4" y="-402"/>
            <a:ext cx="9144000" cy="6880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73080" y="21129"/>
            <a:ext cx="5839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sz="3600" dirty="0" smtClean="0">
                <a:solidFill>
                  <a:schemeClr val="bg1"/>
                </a:solidFill>
              </a:rPr>
              <a:t>STAARQ project: anti-cryostat</a:t>
            </a:r>
            <a:endParaRPr lang="en-AU" sz="3600" dirty="0">
              <a:solidFill>
                <a:schemeClr val="bg1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7740352" y="1988840"/>
            <a:ext cx="288032" cy="4168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908659" y="4079173"/>
            <a:ext cx="1214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7.65 meter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3130569" y="2545238"/>
            <a:ext cx="352635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</a:rPr>
              <a:t>OUTLINE</a:t>
            </a:r>
          </a:p>
          <a:p>
            <a:pPr algn="ctr"/>
            <a:endParaRPr lang="en-US" b="1" dirty="0">
              <a:solidFill>
                <a:srgbClr val="0070C0"/>
              </a:solidFill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ANTI-CRYOSTAT manufacturing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Next step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Hold point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Transport beam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Magnetic measurement system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1" y="1098115"/>
            <a:ext cx="3149176" cy="5178262"/>
          </a:xfrm>
          <a:prstGeom prst="rect">
            <a:avLst/>
          </a:prstGeom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STAARQ - anti-cryostat - 16/04/2021</a:t>
            </a:r>
            <a:endParaRPr lang="en-US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62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bandeau_page_car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92" y="-28420"/>
            <a:ext cx="9144000" cy="5971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11760" y="9238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dirty="0" smtClean="0">
                <a:solidFill>
                  <a:schemeClr val="bg1"/>
                </a:solidFill>
              </a:rPr>
              <a:t>anti-cryostat manufacturing</a:t>
            </a:r>
            <a:endParaRPr lang="en-AU" sz="2800" dirty="0">
              <a:solidFill>
                <a:schemeClr val="bg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39552" y="1196752"/>
            <a:ext cx="782361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70C0"/>
                </a:solidFill>
              </a:rPr>
              <a:t>Anti-cryostat </a:t>
            </a:r>
            <a:r>
              <a:rPr lang="fr-FR" dirty="0" err="1" smtClean="0">
                <a:solidFill>
                  <a:srgbClr val="0070C0"/>
                </a:solidFill>
              </a:rPr>
              <a:t>manufacturing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status</a:t>
            </a:r>
            <a:r>
              <a:rPr lang="fr-FR" dirty="0" smtClean="0">
                <a:solidFill>
                  <a:srgbClr val="0070C0"/>
                </a:solidFill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70C0"/>
                </a:solidFill>
              </a:rPr>
              <a:t>Next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steps</a:t>
            </a:r>
            <a:endParaRPr lang="fr-FR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70C0"/>
                </a:solidFill>
              </a:rPr>
              <a:t>Hold</a:t>
            </a:r>
            <a:r>
              <a:rPr lang="fr-FR" dirty="0" smtClean="0">
                <a:solidFill>
                  <a:srgbClr val="0070C0"/>
                </a:solidFill>
              </a:rPr>
              <a:t> point: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70C0"/>
                </a:solidFill>
              </a:rPr>
              <a:t>before</a:t>
            </a:r>
            <a:r>
              <a:rPr lang="fr-FR" dirty="0" smtClean="0">
                <a:solidFill>
                  <a:srgbClr val="0070C0"/>
                </a:solidFill>
              </a:rPr>
              <a:t> insertion of the </a:t>
            </a:r>
            <a:r>
              <a:rPr lang="fr-FR" dirty="0" err="1" smtClean="0">
                <a:solidFill>
                  <a:srgbClr val="0070C0"/>
                </a:solidFill>
              </a:rPr>
              <a:t>inner</a:t>
            </a:r>
            <a:r>
              <a:rPr lang="fr-FR" dirty="0" smtClean="0">
                <a:solidFill>
                  <a:srgbClr val="0070C0"/>
                </a:solidFill>
              </a:rPr>
              <a:t> tube in the </a:t>
            </a:r>
            <a:r>
              <a:rPr lang="fr-FR" dirty="0" err="1" smtClean="0">
                <a:solidFill>
                  <a:srgbClr val="0070C0"/>
                </a:solidFill>
              </a:rPr>
              <a:t>outer</a:t>
            </a:r>
            <a:r>
              <a:rPr lang="fr-FR" dirty="0" smtClean="0">
                <a:solidFill>
                  <a:srgbClr val="0070C0"/>
                </a:solidFill>
              </a:rPr>
              <a:t> tube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70C0"/>
                </a:solidFill>
              </a:rPr>
              <a:t>Jean-Marc and Hervé </a:t>
            </a:r>
            <a:r>
              <a:rPr lang="fr-FR" dirty="0" err="1" smtClean="0">
                <a:solidFill>
                  <a:srgbClr val="0070C0"/>
                </a:solidFill>
              </a:rPr>
              <a:t>will</a:t>
            </a:r>
            <a:r>
              <a:rPr lang="fr-FR" dirty="0" smtClean="0">
                <a:solidFill>
                  <a:srgbClr val="0070C0"/>
                </a:solidFill>
              </a:rPr>
              <a:t> come to CERN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70C0"/>
                </a:solidFill>
              </a:rPr>
              <a:t>Approximative date?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70C0"/>
                </a:solidFill>
              </a:rPr>
              <a:t>Remark</a:t>
            </a:r>
            <a:r>
              <a:rPr lang="fr-FR" dirty="0" smtClean="0">
                <a:solidFill>
                  <a:srgbClr val="0070C0"/>
                </a:solidFill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70C0"/>
                </a:solidFill>
              </a:rPr>
              <a:t>photographs</a:t>
            </a:r>
            <a:r>
              <a:rPr lang="fr-FR" dirty="0" smtClean="0">
                <a:solidFill>
                  <a:srgbClr val="0070C0"/>
                </a:solidFill>
              </a:rPr>
              <a:t> of the </a:t>
            </a:r>
            <a:r>
              <a:rPr lang="fr-FR" dirty="0" err="1" smtClean="0">
                <a:solidFill>
                  <a:srgbClr val="0070C0"/>
                </a:solidFill>
              </a:rPr>
              <a:t>different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step</a:t>
            </a:r>
            <a:r>
              <a:rPr lang="fr-FR" dirty="0" smtClean="0">
                <a:solidFill>
                  <a:srgbClr val="0070C0"/>
                </a:solidFill>
              </a:rPr>
              <a:t> of </a:t>
            </a:r>
            <a:r>
              <a:rPr lang="fr-FR" dirty="0" err="1" smtClean="0">
                <a:solidFill>
                  <a:srgbClr val="0070C0"/>
                </a:solidFill>
              </a:rPr>
              <a:t>manufacturing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would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be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appreciated</a:t>
            </a:r>
            <a:endParaRPr lang="fr-FR" dirty="0" smtClean="0">
              <a:solidFill>
                <a:srgbClr val="0070C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70C0"/>
                </a:solidFill>
              </a:rPr>
              <a:t>Only</a:t>
            </a:r>
            <a:r>
              <a:rPr lang="fr-FR" dirty="0" smtClean="0">
                <a:solidFill>
                  <a:srgbClr val="0070C0"/>
                </a:solidFill>
              </a:rPr>
              <a:t> one anti-cryostat </a:t>
            </a:r>
            <a:r>
              <a:rPr lang="fr-FR" dirty="0" err="1" smtClean="0">
                <a:solidFill>
                  <a:srgbClr val="0070C0"/>
                </a:solidFill>
              </a:rPr>
              <a:t>needed</a:t>
            </a:r>
            <a:r>
              <a:rPr lang="fr-FR" dirty="0" smtClean="0">
                <a:solidFill>
                  <a:srgbClr val="0070C0"/>
                </a:solidFill>
              </a:rPr>
              <a:t> for MQYYM test and STAARQ test </a:t>
            </a:r>
          </a:p>
          <a:p>
            <a:pPr lvl="1"/>
            <a:r>
              <a:rPr lang="fr-FR" dirty="0" smtClean="0">
                <a:solidFill>
                  <a:srgbClr val="0070C0"/>
                </a:solidFill>
              </a:rPr>
              <a:t>Station </a:t>
            </a:r>
            <a:r>
              <a:rPr lang="fr-FR" dirty="0" err="1" smtClean="0">
                <a:solidFill>
                  <a:srgbClr val="0070C0"/>
                </a:solidFill>
              </a:rPr>
              <a:t>commissionning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50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15381" y="1474471"/>
            <a:ext cx="160569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b="1" dirty="0"/>
              <a:t>Anti-cryostat </a:t>
            </a:r>
            <a:r>
              <a:rPr lang="fr-FR" sz="1350" b="1" dirty="0" err="1"/>
              <a:t>arrival</a:t>
            </a:r>
            <a:endParaRPr lang="fr-FR" sz="1350" b="1" dirty="0"/>
          </a:p>
          <a:p>
            <a:r>
              <a:rPr lang="fr-FR" sz="1350" b="1" dirty="0"/>
              <a:t>(horizontal):</a:t>
            </a:r>
          </a:p>
        </p:txBody>
      </p:sp>
      <p:sp>
        <p:nvSpPr>
          <p:cNvPr id="3" name="Rectangle 2"/>
          <p:cNvSpPr/>
          <p:nvPr/>
        </p:nvSpPr>
        <p:spPr>
          <a:xfrm>
            <a:off x="2551176" y="1614309"/>
            <a:ext cx="6035040" cy="1619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7" name="Rectangle 6"/>
          <p:cNvSpPr/>
          <p:nvPr/>
        </p:nvSpPr>
        <p:spPr>
          <a:xfrm>
            <a:off x="2983230" y="1474470"/>
            <a:ext cx="5308092" cy="139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9" name="ZoneTexte 8"/>
          <p:cNvSpPr txBox="1"/>
          <p:nvPr/>
        </p:nvSpPr>
        <p:spPr>
          <a:xfrm>
            <a:off x="4073652" y="2023110"/>
            <a:ext cx="21549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Transport and </a:t>
            </a:r>
            <a:r>
              <a:rPr lang="fr-FR" sz="1350" dirty="0" err="1"/>
              <a:t>turning</a:t>
            </a:r>
            <a:r>
              <a:rPr lang="fr-FR" sz="1350" dirty="0"/>
              <a:t> </a:t>
            </a:r>
            <a:r>
              <a:rPr lang="fr-FR" sz="1350" dirty="0" err="1"/>
              <a:t>beam</a:t>
            </a:r>
            <a:endParaRPr lang="fr-FR" sz="1350" dirty="0"/>
          </a:p>
        </p:txBody>
      </p:sp>
      <p:cxnSp>
        <p:nvCxnSpPr>
          <p:cNvPr id="14" name="Connecteur droit avec flèche 13"/>
          <p:cNvCxnSpPr>
            <a:stCxn id="9" idx="0"/>
            <a:endCxn id="3" idx="2"/>
          </p:cNvCxnSpPr>
          <p:nvPr/>
        </p:nvCxnSpPr>
        <p:spPr>
          <a:xfrm flipV="1">
            <a:off x="5127619" y="1776222"/>
            <a:ext cx="441077" cy="246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073653" y="1060311"/>
            <a:ext cx="10883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Anti-cryostat</a:t>
            </a:r>
          </a:p>
        </p:txBody>
      </p:sp>
      <p:cxnSp>
        <p:nvCxnSpPr>
          <p:cNvPr id="17" name="Connecteur droit avec flèche 16"/>
          <p:cNvCxnSpPr>
            <a:stCxn id="16" idx="2"/>
          </p:cNvCxnSpPr>
          <p:nvPr/>
        </p:nvCxnSpPr>
        <p:spPr>
          <a:xfrm>
            <a:off x="4593772" y="1337310"/>
            <a:ext cx="520118" cy="137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8421624" y="1678121"/>
            <a:ext cx="41148" cy="342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1" name="ZoneTexte 20"/>
          <p:cNvSpPr txBox="1"/>
          <p:nvPr/>
        </p:nvSpPr>
        <p:spPr>
          <a:xfrm>
            <a:off x="193107" y="3115036"/>
            <a:ext cx="171085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b="1" dirty="0"/>
              <a:t>Anti-cryostat </a:t>
            </a:r>
            <a:r>
              <a:rPr lang="fr-FR" sz="1350" b="1" dirty="0" err="1"/>
              <a:t>turning</a:t>
            </a:r>
            <a:r>
              <a:rPr lang="fr-FR" sz="1350" b="1" dirty="0"/>
              <a:t> </a:t>
            </a:r>
          </a:p>
          <a:p>
            <a:r>
              <a:rPr lang="fr-FR" sz="1350" b="1" dirty="0"/>
              <a:t>to vertical position:</a:t>
            </a:r>
          </a:p>
        </p:txBody>
      </p:sp>
      <p:grpSp>
        <p:nvGrpSpPr>
          <p:cNvPr id="41" name="Groupe 40"/>
          <p:cNvGrpSpPr/>
          <p:nvPr/>
        </p:nvGrpSpPr>
        <p:grpSpPr>
          <a:xfrm>
            <a:off x="2382443" y="2606794"/>
            <a:ext cx="6090927" cy="799451"/>
            <a:chOff x="3401568" y="5538740"/>
            <a:chExt cx="8121236" cy="1065935"/>
          </a:xfrm>
        </p:grpSpPr>
        <p:sp>
          <p:nvSpPr>
            <p:cNvPr id="22" name="Rectangle 21"/>
            <p:cNvSpPr/>
            <p:nvPr/>
          </p:nvSpPr>
          <p:spPr>
            <a:xfrm>
              <a:off x="3401568" y="5725192"/>
              <a:ext cx="8046720" cy="21588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977640" y="5538740"/>
              <a:ext cx="7077456" cy="1864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4" name="Ellipse 23"/>
            <p:cNvSpPr/>
            <p:nvPr/>
          </p:nvSpPr>
          <p:spPr>
            <a:xfrm>
              <a:off x="11228832" y="5810274"/>
              <a:ext cx="54864" cy="457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grpSp>
          <p:nvGrpSpPr>
            <p:cNvPr id="35" name="Groupe 34"/>
            <p:cNvGrpSpPr/>
            <p:nvPr/>
          </p:nvGrpSpPr>
          <p:grpSpPr>
            <a:xfrm>
              <a:off x="10989723" y="5855994"/>
              <a:ext cx="533081" cy="748681"/>
              <a:chOff x="10954512" y="5163836"/>
              <a:chExt cx="768096" cy="1438132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10954512" y="5568696"/>
                <a:ext cx="768096" cy="103327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37" name="Triangle isocèle 36"/>
              <p:cNvSpPr/>
              <p:nvPr/>
            </p:nvSpPr>
            <p:spPr>
              <a:xfrm>
                <a:off x="11119104" y="5163836"/>
                <a:ext cx="475488" cy="402336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</p:grpSp>
      </p:grpSp>
      <p:grpSp>
        <p:nvGrpSpPr>
          <p:cNvPr id="40" name="Groupe 39"/>
          <p:cNvGrpSpPr/>
          <p:nvPr/>
        </p:nvGrpSpPr>
        <p:grpSpPr>
          <a:xfrm>
            <a:off x="2551176" y="3500509"/>
            <a:ext cx="6035040" cy="2229662"/>
            <a:chOff x="3310648" y="2071122"/>
            <a:chExt cx="8046720" cy="2972882"/>
          </a:xfrm>
        </p:grpSpPr>
        <p:grpSp>
          <p:nvGrpSpPr>
            <p:cNvPr id="28" name="Groupe 27"/>
            <p:cNvGrpSpPr/>
            <p:nvPr/>
          </p:nvGrpSpPr>
          <p:grpSpPr>
            <a:xfrm rot="923542">
              <a:off x="3310648" y="2984507"/>
              <a:ext cx="8046720" cy="402336"/>
              <a:chOff x="3401568" y="3115056"/>
              <a:chExt cx="8046720" cy="402336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3401568" y="3301508"/>
                <a:ext cx="8046720" cy="215884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977640" y="3115056"/>
                <a:ext cx="7077456" cy="1864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27" name="Ellipse 26"/>
              <p:cNvSpPr/>
              <p:nvPr/>
            </p:nvSpPr>
            <p:spPr>
              <a:xfrm>
                <a:off x="11228832" y="3386590"/>
                <a:ext cx="54864" cy="457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</p:grpSp>
        <p:grpSp>
          <p:nvGrpSpPr>
            <p:cNvPr id="32" name="Groupe 31"/>
            <p:cNvGrpSpPr/>
            <p:nvPr/>
          </p:nvGrpSpPr>
          <p:grpSpPr>
            <a:xfrm>
              <a:off x="10736631" y="4295323"/>
              <a:ext cx="533081" cy="748681"/>
              <a:chOff x="10954512" y="5163836"/>
              <a:chExt cx="768096" cy="1438132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0954512" y="5568696"/>
                <a:ext cx="768096" cy="103327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34" name="Triangle isocèle 33"/>
              <p:cNvSpPr/>
              <p:nvPr/>
            </p:nvSpPr>
            <p:spPr>
              <a:xfrm>
                <a:off x="11119104" y="5163836"/>
                <a:ext cx="475488" cy="402336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</p:grpSp>
        <p:sp>
          <p:nvSpPr>
            <p:cNvPr id="39" name="Flèche vers le haut 38"/>
            <p:cNvSpPr/>
            <p:nvPr/>
          </p:nvSpPr>
          <p:spPr>
            <a:xfrm rot="1056121">
              <a:off x="8156448" y="2071122"/>
              <a:ext cx="438912" cy="1031049"/>
            </a:xfrm>
            <a:prstGeom prst="up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sp>
        <p:nvSpPr>
          <p:cNvPr id="42" name="ZoneTexte 41"/>
          <p:cNvSpPr txBox="1"/>
          <p:nvPr/>
        </p:nvSpPr>
        <p:spPr>
          <a:xfrm>
            <a:off x="2326933" y="2375370"/>
            <a:ext cx="1810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1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2326933" y="3999575"/>
            <a:ext cx="363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2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3563777" y="3015148"/>
            <a:ext cx="10679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CERN </a:t>
            </a:r>
            <a:r>
              <a:rPr lang="fr-FR" sz="1350" dirty="0" err="1"/>
              <a:t>supply</a:t>
            </a:r>
            <a:endParaRPr lang="fr-FR" sz="1350" dirty="0"/>
          </a:p>
        </p:txBody>
      </p:sp>
      <p:cxnSp>
        <p:nvCxnSpPr>
          <p:cNvPr id="46" name="Connecteur droit avec flèche 45"/>
          <p:cNvCxnSpPr>
            <a:stCxn id="44" idx="0"/>
          </p:cNvCxnSpPr>
          <p:nvPr/>
        </p:nvCxnSpPr>
        <p:spPr>
          <a:xfrm flipV="1">
            <a:off x="4073652" y="2865237"/>
            <a:ext cx="383351" cy="1499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>
            <a:stCxn id="44" idx="0"/>
          </p:cNvCxnSpPr>
          <p:nvPr/>
        </p:nvCxnSpPr>
        <p:spPr>
          <a:xfrm flipV="1">
            <a:off x="4073652" y="2693141"/>
            <a:ext cx="219456" cy="3220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6914284" y="3227706"/>
            <a:ext cx="113685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CEA </a:t>
            </a:r>
            <a:r>
              <a:rPr lang="fr-FR" sz="1050" dirty="0" err="1"/>
              <a:t>supply</a:t>
            </a:r>
            <a:endParaRPr lang="fr-FR" sz="1050" dirty="0"/>
          </a:p>
          <a:p>
            <a:r>
              <a:rPr lang="fr-FR" sz="1050" dirty="0"/>
              <a:t>(</a:t>
            </a:r>
            <a:r>
              <a:rPr lang="fr-FR" sz="1050" dirty="0" err="1"/>
              <a:t>turnaround</a:t>
            </a:r>
            <a:r>
              <a:rPr lang="fr-FR" sz="1050" dirty="0"/>
              <a:t> plot)</a:t>
            </a:r>
          </a:p>
        </p:txBody>
      </p:sp>
      <p:cxnSp>
        <p:nvCxnSpPr>
          <p:cNvPr id="51" name="Connecteur droit avec flèche 50"/>
          <p:cNvCxnSpPr>
            <a:endCxn id="36" idx="1"/>
          </p:cNvCxnSpPr>
          <p:nvPr/>
        </p:nvCxnSpPr>
        <p:spPr>
          <a:xfrm flipV="1">
            <a:off x="7751872" y="3204528"/>
            <a:ext cx="321687" cy="179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073559" y="2513869"/>
            <a:ext cx="446915" cy="42632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3" name="ZoneTexte 52"/>
          <p:cNvSpPr txBox="1"/>
          <p:nvPr/>
        </p:nvSpPr>
        <p:spPr>
          <a:xfrm>
            <a:off x="7235552" y="2028966"/>
            <a:ext cx="1439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solidFill>
                  <a:srgbClr val="00B050"/>
                </a:solidFill>
              </a:rPr>
              <a:t>Drawings</a:t>
            </a:r>
            <a:r>
              <a:rPr lang="fr-FR" sz="1400" dirty="0">
                <a:solidFill>
                  <a:srgbClr val="00B050"/>
                </a:solidFill>
              </a:rPr>
              <a:t> </a:t>
            </a:r>
            <a:r>
              <a:rPr lang="fr-FR" sz="1400" dirty="0" err="1">
                <a:solidFill>
                  <a:srgbClr val="00B050"/>
                </a:solidFill>
              </a:rPr>
              <a:t>needed</a:t>
            </a:r>
            <a:endParaRPr lang="fr-FR" sz="1400" dirty="0">
              <a:solidFill>
                <a:srgbClr val="00B050"/>
              </a:solidFill>
            </a:endParaRPr>
          </a:p>
        </p:txBody>
      </p:sp>
      <p:cxnSp>
        <p:nvCxnSpPr>
          <p:cNvPr id="55" name="Connecteur droit avec flèche 54"/>
          <p:cNvCxnSpPr>
            <a:stCxn id="53" idx="2"/>
            <a:endCxn id="52" idx="0"/>
          </p:cNvCxnSpPr>
          <p:nvPr/>
        </p:nvCxnSpPr>
        <p:spPr>
          <a:xfrm>
            <a:off x="7955395" y="2336743"/>
            <a:ext cx="341622" cy="177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634537" y="5261001"/>
            <a:ext cx="6220998" cy="30008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FR" sz="1350" b="1" i="1" dirty="0">
                <a:solidFill>
                  <a:srgbClr val="FF0000"/>
                </a:solidFill>
              </a:rPr>
              <a:t>Once vertical, the anti-cryostats </a:t>
            </a:r>
            <a:r>
              <a:rPr lang="fr-FR" sz="1350" b="1" i="1" dirty="0" err="1">
                <a:solidFill>
                  <a:srgbClr val="FF0000"/>
                </a:solidFill>
              </a:rPr>
              <a:t>will</a:t>
            </a:r>
            <a:r>
              <a:rPr lang="fr-FR" sz="1350" b="1" i="1" dirty="0">
                <a:solidFill>
                  <a:srgbClr val="FF0000"/>
                </a:solidFill>
              </a:rPr>
              <a:t> </a:t>
            </a:r>
            <a:r>
              <a:rPr lang="fr-FR" sz="1350" b="1" i="1" dirty="0" err="1">
                <a:solidFill>
                  <a:srgbClr val="FF0000"/>
                </a:solidFill>
              </a:rPr>
              <a:t>always</a:t>
            </a:r>
            <a:r>
              <a:rPr lang="fr-FR" sz="1350" b="1" i="1" dirty="0">
                <a:solidFill>
                  <a:srgbClr val="FF0000"/>
                </a:solidFill>
              </a:rPr>
              <a:t> </a:t>
            </a:r>
            <a:r>
              <a:rPr lang="fr-FR" sz="1350" b="1" i="1" dirty="0" err="1">
                <a:solidFill>
                  <a:srgbClr val="FF0000"/>
                </a:solidFill>
              </a:rPr>
              <a:t>stay</a:t>
            </a:r>
            <a:r>
              <a:rPr lang="fr-FR" sz="1350" b="1" i="1" dirty="0">
                <a:solidFill>
                  <a:srgbClr val="FF0000"/>
                </a:solidFill>
              </a:rPr>
              <a:t> vertical (manipulation and </a:t>
            </a:r>
            <a:r>
              <a:rPr lang="fr-FR" sz="1350" b="1" i="1" dirty="0" err="1">
                <a:solidFill>
                  <a:srgbClr val="FF0000"/>
                </a:solidFill>
              </a:rPr>
              <a:t>storage</a:t>
            </a:r>
            <a:r>
              <a:rPr lang="fr-FR" sz="1350" b="1" i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927773" y="3353706"/>
            <a:ext cx="446915" cy="42632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0" name="ZoneTexte 59"/>
          <p:cNvSpPr txBox="1"/>
          <p:nvPr/>
        </p:nvSpPr>
        <p:spPr>
          <a:xfrm>
            <a:off x="2690798" y="4276575"/>
            <a:ext cx="1406282" cy="30008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FR" sz="1350" dirty="0" err="1" smtClean="0">
                <a:solidFill>
                  <a:srgbClr val="00B050"/>
                </a:solidFill>
              </a:rPr>
              <a:t>Drawings</a:t>
            </a:r>
            <a:r>
              <a:rPr lang="fr-FR" sz="1350" dirty="0" smtClean="0">
                <a:solidFill>
                  <a:srgbClr val="00B050"/>
                </a:solidFill>
              </a:rPr>
              <a:t> </a:t>
            </a:r>
            <a:r>
              <a:rPr lang="fr-FR" sz="1350" dirty="0" err="1" smtClean="0">
                <a:solidFill>
                  <a:srgbClr val="00B050"/>
                </a:solidFill>
              </a:rPr>
              <a:t>needed</a:t>
            </a:r>
            <a:endParaRPr lang="fr-FR" sz="1350" dirty="0">
              <a:solidFill>
                <a:srgbClr val="00B050"/>
              </a:solidFill>
            </a:endParaRPr>
          </a:p>
        </p:txBody>
      </p:sp>
      <p:cxnSp>
        <p:nvCxnSpPr>
          <p:cNvPr id="62" name="Connecteur droit avec flèche 61"/>
          <p:cNvCxnSpPr>
            <a:stCxn id="60" idx="0"/>
          </p:cNvCxnSpPr>
          <p:nvPr/>
        </p:nvCxnSpPr>
        <p:spPr>
          <a:xfrm flipH="1" flipV="1">
            <a:off x="3284987" y="3765199"/>
            <a:ext cx="108952" cy="511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Image 44" descr="bandeau_page_car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92" y="-28420"/>
            <a:ext cx="9144000" cy="597195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2411760" y="9238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dirty="0" smtClean="0">
                <a:solidFill>
                  <a:schemeClr val="bg1"/>
                </a:solidFill>
              </a:rPr>
              <a:t>anti-cryostat transport beam</a:t>
            </a:r>
            <a:endParaRPr lang="en-A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798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02" y="1453939"/>
            <a:ext cx="3211975" cy="369641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154680" y="877824"/>
            <a:ext cx="16472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Anti-cryostat </a:t>
            </a:r>
            <a:r>
              <a:rPr lang="fr-FR" sz="1350" dirty="0" err="1"/>
              <a:t>storage</a:t>
            </a:r>
            <a:endParaRPr lang="fr-FR" sz="1350" dirty="0"/>
          </a:p>
        </p:txBody>
      </p:sp>
      <p:cxnSp>
        <p:nvCxnSpPr>
          <p:cNvPr id="8" name="Connecteur droit avec flèche 7"/>
          <p:cNvCxnSpPr>
            <a:stCxn id="6" idx="2"/>
          </p:cNvCxnSpPr>
          <p:nvPr/>
        </p:nvCxnSpPr>
        <p:spPr>
          <a:xfrm flipH="1">
            <a:off x="2475412" y="1154824"/>
            <a:ext cx="1478814" cy="375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640723" y="5395613"/>
            <a:ext cx="25620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err="1"/>
              <a:t>Plateform</a:t>
            </a:r>
            <a:r>
              <a:rPr lang="fr-FR" sz="1350" dirty="0"/>
              <a:t> for </a:t>
            </a:r>
            <a:r>
              <a:rPr lang="fr-FR" sz="1350" dirty="0" err="1"/>
              <a:t>magnet</a:t>
            </a:r>
            <a:r>
              <a:rPr lang="fr-FR" sz="1350" dirty="0"/>
              <a:t> </a:t>
            </a:r>
            <a:r>
              <a:rPr lang="fr-FR" sz="1350" dirty="0" err="1"/>
              <a:t>preparation</a:t>
            </a:r>
            <a:endParaRPr lang="fr-FR" sz="135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937" y="1978329"/>
            <a:ext cx="3703173" cy="17784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26326" y="1575707"/>
            <a:ext cx="672737" cy="4637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299063" y="1706336"/>
            <a:ext cx="2710543" cy="881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918264" y="1575707"/>
            <a:ext cx="30335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Anti-cryostat support for vertical </a:t>
            </a:r>
            <a:r>
              <a:rPr lang="fr-FR" sz="1350" dirty="0" err="1"/>
              <a:t>storage</a:t>
            </a:r>
            <a:endParaRPr lang="fr-FR" sz="1350" dirty="0"/>
          </a:p>
        </p:txBody>
      </p:sp>
      <p:pic>
        <p:nvPicPr>
          <p:cNvPr id="10" name="Image 9" descr="bandeau_page_car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92" y="-28420"/>
            <a:ext cx="9144000" cy="59719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411760" y="9238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dirty="0" smtClean="0">
                <a:solidFill>
                  <a:schemeClr val="bg1"/>
                </a:solidFill>
              </a:rPr>
              <a:t>anti-cryostat storage</a:t>
            </a:r>
            <a:endParaRPr lang="en-A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487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bandeau_page_car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92" y="-28420"/>
            <a:ext cx="9144000" cy="5971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11760" y="9238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dirty="0" smtClean="0">
                <a:solidFill>
                  <a:schemeClr val="bg1"/>
                </a:solidFill>
              </a:rPr>
              <a:t>Magnetic measurement system</a:t>
            </a:r>
            <a:endParaRPr lang="en-AU" sz="2800" dirty="0">
              <a:solidFill>
                <a:schemeClr val="bg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827584" y="1268760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39552" y="980728"/>
            <a:ext cx="53739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70C0"/>
                </a:solidFill>
              </a:rPr>
              <a:t>Status</a:t>
            </a:r>
            <a:endParaRPr lang="fr-FR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70C0"/>
                </a:solidFill>
              </a:rPr>
              <a:t>Insertion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70C0"/>
                </a:solidFill>
              </a:rPr>
              <a:t>Transport in the anti-cryostat on the transport </a:t>
            </a:r>
            <a:r>
              <a:rPr lang="fr-FR" dirty="0" err="1" smtClean="0">
                <a:solidFill>
                  <a:srgbClr val="0070C0"/>
                </a:solidFill>
              </a:rPr>
              <a:t>beam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3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968552"/>
          </a:xfrm>
        </p:spPr>
        <p:txBody>
          <a:bodyPr/>
          <a:lstStyle/>
          <a:p>
            <a:pPr algn="ctr"/>
            <a:endParaRPr lang="fr-FR" sz="4400" dirty="0">
              <a:solidFill>
                <a:srgbClr val="0070C0"/>
              </a:solidFill>
            </a:endParaRPr>
          </a:p>
          <a:p>
            <a:pPr algn="ctr"/>
            <a:endParaRPr lang="fr-FR" sz="4400" dirty="0" smtClean="0">
              <a:solidFill>
                <a:srgbClr val="0070C0"/>
              </a:solidFill>
            </a:endParaRPr>
          </a:p>
          <a:p>
            <a:pPr algn="ctr"/>
            <a:r>
              <a:rPr lang="fr-FR" sz="4400" dirty="0" err="1" smtClean="0">
                <a:solidFill>
                  <a:srgbClr val="0070C0"/>
                </a:solidFill>
              </a:rPr>
              <a:t>Thank</a:t>
            </a:r>
            <a:r>
              <a:rPr lang="fr-FR" sz="4400" dirty="0" smtClean="0">
                <a:solidFill>
                  <a:srgbClr val="0070C0"/>
                </a:solidFill>
              </a:rPr>
              <a:t> </a:t>
            </a:r>
            <a:r>
              <a:rPr lang="fr-FR" sz="4400" dirty="0" err="1" smtClean="0">
                <a:solidFill>
                  <a:srgbClr val="0070C0"/>
                </a:solidFill>
              </a:rPr>
              <a:t>you</a:t>
            </a:r>
            <a:r>
              <a:rPr lang="fr-FR" sz="4400" dirty="0" smtClean="0">
                <a:solidFill>
                  <a:srgbClr val="0070C0"/>
                </a:solidFill>
              </a:rPr>
              <a:t> for </a:t>
            </a:r>
            <a:r>
              <a:rPr lang="fr-FR" sz="4400" dirty="0" err="1" smtClean="0">
                <a:solidFill>
                  <a:srgbClr val="0070C0"/>
                </a:solidFill>
              </a:rPr>
              <a:t>your</a:t>
            </a:r>
            <a:r>
              <a:rPr lang="fr-FR" sz="4400" dirty="0" smtClean="0">
                <a:solidFill>
                  <a:srgbClr val="0070C0"/>
                </a:solidFill>
              </a:rPr>
              <a:t> attention</a:t>
            </a:r>
            <a:endParaRPr lang="fr-FR" sz="4400" dirty="0">
              <a:solidFill>
                <a:srgbClr val="0070C0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STAARQ - anti-cryostat - 16/04/2021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10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720080" cy="6020460"/>
          </a:xfrm>
          <a:prstGeom prst="rect">
            <a:avLst/>
          </a:prstGeom>
        </p:spPr>
      </p:pic>
      <p:pic>
        <p:nvPicPr>
          <p:cNvPr id="4" name="Image 3" descr="bandeau_page_car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92" y="-28420"/>
            <a:ext cx="9144000" cy="5971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33418" y="9238"/>
            <a:ext cx="28312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Anti-cryostat (VIII)</a:t>
            </a:r>
            <a:endParaRPr lang="en-AU" sz="2800" dirty="0">
              <a:solidFill>
                <a:schemeClr val="bg1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EFB9B6D-867A-40B8-ACB0-35CC9F272C9C}" type="slidenum">
              <a:rPr lang="fr-FR" smtClean="0">
                <a:solidFill>
                  <a:schemeClr val="bg1">
                    <a:lumMod val="50000"/>
                  </a:schemeClr>
                </a:solidFill>
              </a:rPr>
              <a:pPr/>
              <a:t>8</a:t>
            </a:fld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28468" y="6373379"/>
            <a:ext cx="1236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00B0F0"/>
                </a:solidFill>
              </a:rPr>
              <a:t>2 T </a:t>
            </a:r>
            <a:r>
              <a:rPr lang="fr-FR" b="1" i="1" dirty="0" err="1" smtClean="0">
                <a:solidFill>
                  <a:srgbClr val="00B0F0"/>
                </a:solidFill>
              </a:rPr>
              <a:t>sensors</a:t>
            </a:r>
            <a:endParaRPr lang="fr-FR" b="1" i="1" dirty="0">
              <a:solidFill>
                <a:srgbClr val="00B0F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99592" y="4975009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00B0F0"/>
                </a:solidFill>
              </a:rPr>
              <a:t>1</a:t>
            </a:r>
            <a:r>
              <a:rPr lang="fr-FR" b="1" i="1" dirty="0" smtClean="0">
                <a:solidFill>
                  <a:srgbClr val="00B0F0"/>
                </a:solidFill>
              </a:rPr>
              <a:t> T </a:t>
            </a:r>
            <a:r>
              <a:rPr lang="fr-FR" b="1" i="1" dirty="0" err="1" smtClean="0">
                <a:solidFill>
                  <a:srgbClr val="00B0F0"/>
                </a:solidFill>
              </a:rPr>
              <a:t>sensor</a:t>
            </a:r>
            <a:endParaRPr lang="fr-FR" b="1" i="1" dirty="0">
              <a:solidFill>
                <a:srgbClr val="00B0F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55182" y="3501008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00B0F0"/>
                </a:solidFill>
              </a:rPr>
              <a:t>1</a:t>
            </a:r>
            <a:r>
              <a:rPr lang="fr-FR" b="1" i="1" dirty="0" smtClean="0">
                <a:solidFill>
                  <a:srgbClr val="00B0F0"/>
                </a:solidFill>
              </a:rPr>
              <a:t> T </a:t>
            </a:r>
            <a:r>
              <a:rPr lang="fr-FR" b="1" i="1" dirty="0" err="1" smtClean="0">
                <a:solidFill>
                  <a:srgbClr val="00B0F0"/>
                </a:solidFill>
              </a:rPr>
              <a:t>sensor</a:t>
            </a:r>
            <a:endParaRPr lang="fr-FR" b="1" i="1" dirty="0">
              <a:solidFill>
                <a:srgbClr val="00B0F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467544" y="2566331"/>
            <a:ext cx="0" cy="10066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591069" y="2564904"/>
            <a:ext cx="0" cy="10066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67544" y="3838087"/>
            <a:ext cx="0" cy="12378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591069" y="3838087"/>
            <a:ext cx="0" cy="12378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467544" y="5260558"/>
            <a:ext cx="0" cy="12271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575931" y="5260558"/>
            <a:ext cx="0" cy="12271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>
            <a:off x="591069" y="3676049"/>
            <a:ext cx="26411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>
            <a:off x="611560" y="5159675"/>
            <a:ext cx="26411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>
            <a:off x="563471" y="6525344"/>
            <a:ext cx="26411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537186" y="2708920"/>
            <a:ext cx="1507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PCB </a:t>
            </a:r>
            <a:r>
              <a:rPr lang="fr-FR" b="1" i="1" dirty="0" err="1" smtClean="0">
                <a:solidFill>
                  <a:srgbClr val="FF0000"/>
                </a:solidFill>
              </a:rPr>
              <a:t>heater</a:t>
            </a:r>
            <a:endParaRPr lang="fr-FR" b="1" i="1" dirty="0" smtClean="0">
              <a:solidFill>
                <a:srgbClr val="FF0000"/>
              </a:solidFill>
            </a:endParaRPr>
          </a:p>
          <a:p>
            <a:r>
              <a:rPr lang="fr-FR" b="1" i="1" dirty="0" smtClean="0">
                <a:solidFill>
                  <a:srgbClr val="FF0000"/>
                </a:solidFill>
              </a:rPr>
              <a:t>(0.65 m long)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932423" y="606433"/>
            <a:ext cx="7125921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i="1" u="sng" dirty="0" smtClean="0">
                <a:solidFill>
                  <a:srgbClr val="0070C0"/>
                </a:solidFill>
              </a:rPr>
              <a:t>Instrumentation: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0070C0"/>
                </a:solidFill>
              </a:rPr>
              <a:t>4 </a:t>
            </a:r>
            <a:r>
              <a:rPr lang="fr-FR" dirty="0" err="1" smtClean="0">
                <a:solidFill>
                  <a:srgbClr val="0070C0"/>
                </a:solidFill>
              </a:rPr>
              <a:t>temperature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sensors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dispatched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along</a:t>
            </a:r>
            <a:r>
              <a:rPr lang="fr-FR" dirty="0" smtClean="0">
                <a:solidFill>
                  <a:srgbClr val="0070C0"/>
                </a:solidFill>
              </a:rPr>
              <a:t> the </a:t>
            </a:r>
            <a:r>
              <a:rPr lang="fr-FR" dirty="0" err="1" smtClean="0">
                <a:solidFill>
                  <a:srgbClr val="0070C0"/>
                </a:solidFill>
              </a:rPr>
              <a:t>bottom</a:t>
            </a:r>
            <a:r>
              <a:rPr lang="fr-FR" dirty="0" smtClean="0">
                <a:solidFill>
                  <a:srgbClr val="0070C0"/>
                </a:solidFill>
              </a:rPr>
              <a:t> part </a:t>
            </a:r>
          </a:p>
          <a:p>
            <a:pPr lvl="1"/>
            <a:r>
              <a:rPr lang="fr-FR" dirty="0" smtClean="0">
                <a:solidFill>
                  <a:srgbClr val="0070C0"/>
                </a:solidFill>
              </a:rPr>
              <a:t>Of the anti-cryostats to control and </a:t>
            </a:r>
            <a:r>
              <a:rPr lang="fr-FR" dirty="0" err="1" smtClean="0">
                <a:solidFill>
                  <a:srgbClr val="0070C0"/>
                </a:solidFill>
              </a:rPr>
              <a:t>regulate</a:t>
            </a:r>
            <a:r>
              <a:rPr lang="fr-FR" dirty="0" smtClean="0">
                <a:solidFill>
                  <a:srgbClr val="0070C0"/>
                </a:solidFill>
              </a:rPr>
              <a:t> the </a:t>
            </a:r>
            <a:r>
              <a:rPr lang="fr-FR" dirty="0" err="1" smtClean="0">
                <a:solidFill>
                  <a:srgbClr val="0070C0"/>
                </a:solidFill>
              </a:rPr>
              <a:t>temperature</a:t>
            </a:r>
            <a:r>
              <a:rPr lang="fr-FR" dirty="0" smtClean="0">
                <a:solidFill>
                  <a:srgbClr val="0070C0"/>
                </a:solidFill>
              </a:rPr>
              <a:t> (</a:t>
            </a:r>
            <a:r>
              <a:rPr lang="fr-FR" dirty="0" err="1" smtClean="0">
                <a:solidFill>
                  <a:srgbClr val="0070C0"/>
                </a:solidFill>
              </a:rPr>
              <a:t>placed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</a:p>
          <a:p>
            <a:pPr lvl="1"/>
            <a:r>
              <a:rPr lang="fr-FR" dirty="0" err="1" smtClean="0">
                <a:solidFill>
                  <a:srgbClr val="0070C0"/>
                </a:solidFill>
              </a:rPr>
              <a:t>Between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inner</a:t>
            </a:r>
            <a:r>
              <a:rPr lang="fr-FR" dirty="0" smtClean="0">
                <a:solidFill>
                  <a:srgbClr val="0070C0"/>
                </a:solidFill>
              </a:rPr>
              <a:t> and </a:t>
            </a:r>
            <a:r>
              <a:rPr lang="fr-FR" dirty="0" err="1" smtClean="0">
                <a:solidFill>
                  <a:srgbClr val="0070C0"/>
                </a:solidFill>
              </a:rPr>
              <a:t>outer</a:t>
            </a:r>
            <a:r>
              <a:rPr lang="fr-FR" dirty="0" smtClean="0">
                <a:solidFill>
                  <a:srgbClr val="0070C0"/>
                </a:solidFill>
              </a:rPr>
              <a:t> tube)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0070C0"/>
                </a:solidFill>
              </a:rPr>
              <a:t>3 flexible PCB </a:t>
            </a:r>
            <a:r>
              <a:rPr lang="fr-FR" dirty="0" err="1" smtClean="0">
                <a:solidFill>
                  <a:srgbClr val="0070C0"/>
                </a:solidFill>
              </a:rPr>
              <a:t>heaters</a:t>
            </a:r>
            <a:r>
              <a:rPr lang="fr-FR" dirty="0" smtClean="0">
                <a:solidFill>
                  <a:srgbClr val="0070C0"/>
                </a:solidFill>
              </a:rPr>
              <a:t>: 2  </a:t>
            </a:r>
            <a:r>
              <a:rPr lang="fr-FR" dirty="0" err="1" smtClean="0">
                <a:solidFill>
                  <a:srgbClr val="0070C0"/>
                </a:solidFill>
              </a:rPr>
              <a:t>heaters</a:t>
            </a:r>
            <a:r>
              <a:rPr lang="fr-FR" dirty="0" smtClean="0">
                <a:solidFill>
                  <a:srgbClr val="0070C0"/>
                </a:solidFill>
              </a:rPr>
              <a:t> 2.2 m long and 1 </a:t>
            </a:r>
            <a:r>
              <a:rPr lang="fr-FR" dirty="0" err="1" smtClean="0">
                <a:solidFill>
                  <a:srgbClr val="0070C0"/>
                </a:solidFill>
              </a:rPr>
              <a:t>heater</a:t>
            </a:r>
            <a:r>
              <a:rPr lang="fr-FR" dirty="0" smtClean="0">
                <a:solidFill>
                  <a:srgbClr val="0070C0"/>
                </a:solidFill>
              </a:rPr>
              <a:t> 0.65 m long, all on the </a:t>
            </a:r>
            <a:r>
              <a:rPr lang="fr-FR" dirty="0" err="1" smtClean="0">
                <a:solidFill>
                  <a:srgbClr val="0070C0"/>
                </a:solidFill>
              </a:rPr>
              <a:t>internal</a:t>
            </a:r>
            <a:r>
              <a:rPr lang="fr-FR" dirty="0" smtClean="0">
                <a:solidFill>
                  <a:srgbClr val="0070C0"/>
                </a:solidFill>
              </a:rPr>
              <a:t> tube to </a:t>
            </a:r>
            <a:r>
              <a:rPr lang="fr-FR" dirty="0" err="1" smtClean="0">
                <a:solidFill>
                  <a:srgbClr val="0070C0"/>
                </a:solidFill>
              </a:rPr>
              <a:t>maintain</a:t>
            </a:r>
            <a:r>
              <a:rPr lang="fr-FR" dirty="0" smtClean="0">
                <a:solidFill>
                  <a:srgbClr val="0070C0"/>
                </a:solidFill>
              </a:rPr>
              <a:t> room </a:t>
            </a:r>
            <a:r>
              <a:rPr lang="fr-FR" dirty="0" err="1" smtClean="0">
                <a:solidFill>
                  <a:srgbClr val="0070C0"/>
                </a:solidFill>
              </a:rPr>
              <a:t>temperature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inside</a:t>
            </a:r>
            <a:r>
              <a:rPr lang="fr-FR" dirty="0" smtClean="0">
                <a:solidFill>
                  <a:srgbClr val="0070C0"/>
                </a:solidFill>
              </a:rPr>
              <a:t> the </a:t>
            </a:r>
            <a:r>
              <a:rPr lang="fr-FR" dirty="0" err="1" smtClean="0">
                <a:solidFill>
                  <a:srgbClr val="0070C0"/>
                </a:solidFill>
              </a:rPr>
              <a:t>measuring</a:t>
            </a:r>
            <a:r>
              <a:rPr lang="fr-FR" dirty="0" smtClean="0">
                <a:solidFill>
                  <a:srgbClr val="0070C0"/>
                </a:solidFill>
              </a:rPr>
              <a:t> tube (</a:t>
            </a:r>
            <a:r>
              <a:rPr lang="fr-FR" dirty="0" err="1" smtClean="0">
                <a:solidFill>
                  <a:srgbClr val="0070C0"/>
                </a:solidFill>
              </a:rPr>
              <a:t>manufactured</a:t>
            </a:r>
            <a:r>
              <a:rPr lang="fr-FR" dirty="0" smtClean="0">
                <a:solidFill>
                  <a:srgbClr val="0070C0"/>
                </a:solidFill>
              </a:rPr>
              <a:t> by CERN)</a:t>
            </a:r>
          </a:p>
          <a:p>
            <a:pPr lvl="1"/>
            <a:endParaRPr lang="fr-FR" sz="8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i="1" u="sng" dirty="0" err="1" smtClean="0">
                <a:solidFill>
                  <a:srgbClr val="0070C0"/>
                </a:solidFill>
              </a:rPr>
              <a:t>Helium</a:t>
            </a:r>
            <a:r>
              <a:rPr lang="fr-FR" b="1" i="1" u="sng" dirty="0" smtClean="0">
                <a:solidFill>
                  <a:srgbClr val="0070C0"/>
                </a:solidFill>
              </a:rPr>
              <a:t> flow: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0070C0"/>
                </a:solidFill>
              </a:rPr>
              <a:t>One </a:t>
            </a:r>
            <a:r>
              <a:rPr lang="fr-FR" dirty="0" err="1" smtClean="0">
                <a:solidFill>
                  <a:srgbClr val="0070C0"/>
                </a:solidFill>
              </a:rPr>
              <a:t>small</a:t>
            </a:r>
            <a:r>
              <a:rPr lang="fr-FR" dirty="0" smtClean="0">
                <a:solidFill>
                  <a:srgbClr val="0070C0"/>
                </a:solidFill>
              </a:rPr>
              <a:t> tube to </a:t>
            </a:r>
            <a:r>
              <a:rPr lang="fr-FR" dirty="0" err="1" smtClean="0">
                <a:solidFill>
                  <a:srgbClr val="0070C0"/>
                </a:solidFill>
              </a:rPr>
              <a:t>feed</a:t>
            </a:r>
            <a:r>
              <a:rPr lang="fr-FR" dirty="0" smtClean="0">
                <a:solidFill>
                  <a:srgbClr val="0070C0"/>
                </a:solidFill>
              </a:rPr>
              <a:t> and </a:t>
            </a:r>
            <a:r>
              <a:rPr lang="fr-FR" dirty="0" err="1" smtClean="0">
                <a:solidFill>
                  <a:srgbClr val="0070C0"/>
                </a:solidFill>
              </a:rPr>
              <a:t>generate</a:t>
            </a:r>
            <a:r>
              <a:rPr lang="fr-FR" dirty="0" smtClean="0">
                <a:solidFill>
                  <a:srgbClr val="0070C0"/>
                </a:solidFill>
              </a:rPr>
              <a:t> a </a:t>
            </a:r>
            <a:r>
              <a:rPr lang="fr-FR" dirty="0" err="1" smtClean="0">
                <a:solidFill>
                  <a:srgbClr val="0070C0"/>
                </a:solidFill>
              </a:rPr>
              <a:t>helium</a:t>
            </a:r>
            <a:r>
              <a:rPr lang="fr-FR" dirty="0" smtClean="0">
                <a:solidFill>
                  <a:srgbClr val="0070C0"/>
                </a:solidFill>
              </a:rPr>
              <a:t> mass flow in the</a:t>
            </a:r>
          </a:p>
          <a:p>
            <a:pPr lvl="1"/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measuring</a:t>
            </a:r>
            <a:r>
              <a:rPr lang="fr-FR" dirty="0" smtClean="0">
                <a:solidFill>
                  <a:srgbClr val="0070C0"/>
                </a:solidFill>
              </a:rPr>
              <a:t> tube </a:t>
            </a:r>
            <a:r>
              <a:rPr lang="fr-FR" dirty="0" err="1" smtClean="0">
                <a:solidFill>
                  <a:srgbClr val="0070C0"/>
                </a:solidFill>
              </a:rPr>
              <a:t>from</a:t>
            </a:r>
            <a:r>
              <a:rPr lang="fr-FR" dirty="0" smtClean="0">
                <a:solidFill>
                  <a:srgbClr val="0070C0"/>
                </a:solidFill>
              </a:rPr>
              <a:t> the </a:t>
            </a:r>
            <a:r>
              <a:rPr lang="fr-FR" dirty="0" err="1" smtClean="0">
                <a:solidFill>
                  <a:srgbClr val="0070C0"/>
                </a:solidFill>
              </a:rPr>
              <a:t>bottom</a:t>
            </a:r>
            <a:r>
              <a:rPr lang="fr-FR" dirty="0" smtClean="0">
                <a:solidFill>
                  <a:srgbClr val="0070C0"/>
                </a:solidFill>
              </a:rPr>
              <a:t> (1.5 mm </a:t>
            </a:r>
            <a:r>
              <a:rPr lang="fr-FR" dirty="0" err="1" smtClean="0">
                <a:solidFill>
                  <a:srgbClr val="0070C0"/>
                </a:solidFill>
              </a:rPr>
              <a:t>inner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diameter</a:t>
            </a:r>
            <a:r>
              <a:rPr lang="fr-FR" dirty="0" smtClean="0">
                <a:solidFill>
                  <a:srgbClr val="0070C0"/>
                </a:solidFill>
              </a:rPr>
              <a:t>, 0.25 mm </a:t>
            </a:r>
          </a:p>
          <a:p>
            <a:pPr lvl="1"/>
            <a:r>
              <a:rPr lang="fr-FR" dirty="0" smtClean="0">
                <a:solidFill>
                  <a:srgbClr val="0070C0"/>
                </a:solidFill>
              </a:rPr>
              <a:t>Of </a:t>
            </a:r>
            <a:r>
              <a:rPr lang="fr-FR" dirty="0" err="1" smtClean="0">
                <a:solidFill>
                  <a:srgbClr val="0070C0"/>
                </a:solidFill>
              </a:rPr>
              <a:t>wall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thickness</a:t>
            </a:r>
            <a:r>
              <a:rPr lang="fr-FR" dirty="0" smtClean="0">
                <a:solidFill>
                  <a:srgbClr val="0070C0"/>
                </a:solidFill>
              </a:rPr>
              <a:t>)</a:t>
            </a:r>
            <a:endParaRPr lang="fr-FR" dirty="0">
              <a:solidFill>
                <a:srgbClr val="0070C0"/>
              </a:solidFill>
            </a:endParaRPr>
          </a:p>
          <a:p>
            <a:pPr lvl="1"/>
            <a:endParaRPr lang="fr-FR" sz="8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i="1" u="sng" dirty="0" smtClean="0">
                <a:solidFill>
                  <a:srgbClr val="0070C0"/>
                </a:solidFill>
              </a:rPr>
              <a:t>MLI: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0070C0"/>
                </a:solidFill>
              </a:rPr>
              <a:t>MLI </a:t>
            </a:r>
            <a:r>
              <a:rPr lang="fr-FR" dirty="0" err="1" smtClean="0">
                <a:solidFill>
                  <a:srgbClr val="0070C0"/>
                </a:solidFill>
              </a:rPr>
              <a:t>will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be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wrapped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around</a:t>
            </a:r>
            <a:r>
              <a:rPr lang="fr-FR" dirty="0" smtClean="0">
                <a:solidFill>
                  <a:srgbClr val="0070C0"/>
                </a:solidFill>
              </a:rPr>
              <a:t> the </a:t>
            </a:r>
            <a:r>
              <a:rPr lang="fr-FR" dirty="0" err="1" smtClean="0">
                <a:solidFill>
                  <a:srgbClr val="0070C0"/>
                </a:solidFill>
              </a:rPr>
              <a:t>inner</a:t>
            </a:r>
            <a:r>
              <a:rPr lang="fr-FR" dirty="0" smtClean="0">
                <a:solidFill>
                  <a:srgbClr val="0070C0"/>
                </a:solidFill>
              </a:rPr>
              <a:t> tube to minimise the </a:t>
            </a:r>
            <a:r>
              <a:rPr lang="fr-FR" dirty="0" err="1" smtClean="0">
                <a:solidFill>
                  <a:srgbClr val="0070C0"/>
                </a:solidFill>
              </a:rPr>
              <a:t>heat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r>
              <a:rPr lang="fr-FR" dirty="0" err="1" smtClean="0">
                <a:solidFill>
                  <a:srgbClr val="0070C0"/>
                </a:solidFill>
              </a:rPr>
              <a:t>Load</a:t>
            </a:r>
            <a:r>
              <a:rPr lang="fr-FR" dirty="0" smtClean="0">
                <a:solidFill>
                  <a:srgbClr val="0070C0"/>
                </a:solidFill>
              </a:rPr>
              <a:t> on the </a:t>
            </a:r>
            <a:r>
              <a:rPr lang="fr-FR" dirty="0" err="1" smtClean="0">
                <a:solidFill>
                  <a:srgbClr val="0070C0"/>
                </a:solidFill>
              </a:rPr>
              <a:t>superfluid</a:t>
            </a:r>
            <a:r>
              <a:rPr lang="fr-FR" dirty="0" smtClean="0">
                <a:solidFill>
                  <a:srgbClr val="0070C0"/>
                </a:solidFill>
              </a:rPr>
              <a:t> bath (15 </a:t>
            </a:r>
            <a:r>
              <a:rPr lang="fr-FR" dirty="0" err="1" smtClean="0">
                <a:solidFill>
                  <a:srgbClr val="0070C0"/>
                </a:solidFill>
              </a:rPr>
              <a:t>layers</a:t>
            </a:r>
            <a:r>
              <a:rPr lang="fr-FR" dirty="0" smtClean="0">
                <a:solidFill>
                  <a:srgbClr val="0070C0"/>
                </a:solidFill>
              </a:rPr>
              <a:t> minimum, more </a:t>
            </a:r>
            <a:r>
              <a:rPr lang="fr-FR" dirty="0" err="1" smtClean="0">
                <a:solidFill>
                  <a:srgbClr val="0070C0"/>
                </a:solidFill>
              </a:rPr>
              <a:t>is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better</a:t>
            </a:r>
            <a:r>
              <a:rPr lang="fr-FR" dirty="0" smtClean="0">
                <a:solidFill>
                  <a:srgbClr val="0070C0"/>
                </a:solidFill>
              </a:rPr>
              <a:t>)</a:t>
            </a:r>
          </a:p>
          <a:p>
            <a:pPr lvl="1"/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6"/>
          </p:nvPr>
        </p:nvSpPr>
        <p:spPr>
          <a:xfrm>
            <a:off x="5465973" y="6392639"/>
            <a:ext cx="2555448" cy="365125"/>
          </a:xfrm>
        </p:spPr>
        <p:txBody>
          <a:bodyPr/>
          <a:lstStyle/>
          <a:p>
            <a:r>
              <a:rPr lang="fr-FR" smtClean="0">
                <a:solidFill>
                  <a:schemeClr val="bg1">
                    <a:lumMod val="50000"/>
                  </a:schemeClr>
                </a:solidFill>
              </a:rPr>
              <a:t>STAARQ - anti-cryostat - 16/04/2021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89420" y="4066812"/>
            <a:ext cx="1337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PCB </a:t>
            </a:r>
            <a:r>
              <a:rPr lang="fr-FR" b="1" i="1" dirty="0" err="1" smtClean="0">
                <a:solidFill>
                  <a:srgbClr val="FF0000"/>
                </a:solidFill>
              </a:rPr>
              <a:t>heater</a:t>
            </a:r>
            <a:endParaRPr lang="fr-FR" b="1" i="1" dirty="0" smtClean="0">
              <a:solidFill>
                <a:srgbClr val="FF0000"/>
              </a:solidFill>
            </a:endParaRPr>
          </a:p>
          <a:p>
            <a:r>
              <a:rPr lang="fr-FR" b="1" i="1" dirty="0" smtClean="0">
                <a:solidFill>
                  <a:srgbClr val="FF0000"/>
                </a:solidFill>
              </a:rPr>
              <a:t>(2.2 m long)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40650" y="5526588"/>
            <a:ext cx="1337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PCB </a:t>
            </a:r>
            <a:r>
              <a:rPr lang="fr-FR" b="1" i="1" dirty="0" err="1" smtClean="0">
                <a:solidFill>
                  <a:srgbClr val="FF0000"/>
                </a:solidFill>
              </a:rPr>
              <a:t>heater</a:t>
            </a:r>
            <a:endParaRPr lang="fr-FR" b="1" i="1" dirty="0" smtClean="0">
              <a:solidFill>
                <a:srgbClr val="FF0000"/>
              </a:solidFill>
            </a:endParaRPr>
          </a:p>
          <a:p>
            <a:r>
              <a:rPr lang="fr-FR" b="1" i="1" dirty="0" smtClean="0">
                <a:solidFill>
                  <a:srgbClr val="FF0000"/>
                </a:solidFill>
              </a:rPr>
              <a:t>(2.2 m long)</a:t>
            </a:r>
            <a:endParaRPr lang="fr-FR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08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21899</TotalTime>
  <Words>355</Words>
  <Application>Microsoft Office PowerPoint</Application>
  <PresentationFormat>Affichage à l'écran (4:3)</PresentationFormat>
  <Paragraphs>98</Paragraphs>
  <Slides>8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1_Mod_powerpoint_CEA_Irfu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Pure hydrogen targets developments at CEA/IRFU</dc:title>
  <dc:creator>GHELLER Jean-Marc</dc:creator>
  <cp:lastModifiedBy>ALLAIN Herve</cp:lastModifiedBy>
  <cp:revision>973</cp:revision>
  <cp:lastPrinted>2018-01-16T08:02:48Z</cp:lastPrinted>
  <dcterms:created xsi:type="dcterms:W3CDTF">2014-06-19T13:38:31Z</dcterms:created>
  <dcterms:modified xsi:type="dcterms:W3CDTF">2023-09-21T11:35:59Z</dcterms:modified>
</cp:coreProperties>
</file>