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1"/>
  </p:notesMasterIdLst>
  <p:handoutMasterIdLst>
    <p:handoutMasterId r:id="rId12"/>
  </p:handoutMasterIdLst>
  <p:sldIdLst>
    <p:sldId id="256" r:id="rId3"/>
    <p:sldId id="914" r:id="rId4"/>
    <p:sldId id="1002" r:id="rId5"/>
    <p:sldId id="1004" r:id="rId6"/>
    <p:sldId id="1093" r:id="rId7"/>
    <p:sldId id="1095" r:id="rId8"/>
    <p:sldId id="1094" r:id="rId9"/>
    <p:sldId id="922" r:id="rId10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599"/>
    <p:restoredTop sz="99632" autoAdjust="0"/>
  </p:normalViewPr>
  <p:slideViewPr>
    <p:cSldViewPr snapToGrid="0" snapToObjects="1">
      <p:cViewPr varScale="1">
        <p:scale>
          <a:sx n="145" d="100"/>
          <a:sy n="145" d="100"/>
        </p:scale>
        <p:origin x="1542" y="174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10/2/2023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97"/>
            <a:ext cx="9127728" cy="5186363"/>
          </a:xfrm>
          <a:prstGeom prst="rect">
            <a:avLst/>
          </a:prstGeom>
        </p:spPr>
        <p:txBody>
          <a:bodyPr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8" cy="514096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8" y="1871997"/>
            <a:ext cx="4103291" cy="4805681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34919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5611331"/>
          </a:xfrm>
        </p:spPr>
        <p:txBody>
          <a:bodyPr/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03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5610" indent="-313697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4782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6699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58613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JPG"/><Relationship Id="rId12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79342" y="2403618"/>
            <a:ext cx="5750188" cy="1882632"/>
          </a:xfrm>
        </p:spPr>
        <p:txBody>
          <a:bodyPr>
            <a:normAutofit/>
          </a:bodyPr>
          <a:lstStyle/>
          <a:p>
            <a:r>
              <a:rPr lang="en-US" sz="4400" dirty="0"/>
              <a:t>Power Converters Parameters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6132846"/>
            <a:ext cx="7034213" cy="1048242"/>
          </a:xfrm>
        </p:spPr>
        <p:txBody>
          <a:bodyPr>
            <a:normAutofit/>
          </a:bodyPr>
          <a:lstStyle/>
          <a:p>
            <a:r>
              <a:rPr lang="en-US" sz="1800" dirty="0"/>
              <a:t>Fulvio Boattini, Davide Aguglia</a:t>
            </a:r>
          </a:p>
          <a:p>
            <a:r>
              <a:rPr lang="en-US" sz="1800" dirty="0"/>
              <a:t>2/10/2023</a:t>
            </a:r>
          </a:p>
          <a:p>
            <a:pPr algn="l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4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2B32C9B5-399C-549A-843F-245418EF4F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/>
          <a:lstStyle/>
          <a:p>
            <a:r>
              <a:rPr lang="en-US" dirty="0"/>
              <a:t>S</a:t>
            </a:r>
            <a:r>
              <a:rPr lang="en-CH" dirty="0"/>
              <a:t>cope of the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9CF1C-42C6-62CD-1C4D-00A644922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5611331"/>
          </a:xfrm>
        </p:spPr>
        <p:txBody>
          <a:bodyPr/>
          <a:lstStyle/>
          <a:p>
            <a:r>
              <a:rPr lang="en-US" dirty="0"/>
              <a:t>Evolution of the design study</a:t>
            </a:r>
            <a:endParaRPr lang="en-CH" dirty="0"/>
          </a:p>
          <a:p>
            <a:r>
              <a:rPr lang="en-US" dirty="0"/>
              <a:t>Important parameters </a:t>
            </a:r>
          </a:p>
          <a:p>
            <a:r>
              <a:rPr lang="en-US" dirty="0"/>
              <a:t>Important issues</a:t>
            </a:r>
            <a:endParaRPr lang="en-CH" dirty="0"/>
          </a:p>
          <a:p>
            <a:r>
              <a:rPr lang="en-US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4BD7EF-2357-C85C-F6E1-51D9D33CDFBA}"/>
              </a:ext>
            </a:extLst>
          </p:cNvPr>
          <p:cNvSpPr txBox="1"/>
          <p:nvPr/>
        </p:nvSpPr>
        <p:spPr>
          <a:xfrm>
            <a:off x="1826557" y="4078986"/>
            <a:ext cx="6432274" cy="76944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  <a:effectLst>
            <a:outerShdw blurRad="50800" dist="139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T</a:t>
            </a:r>
            <a:r>
              <a:rPr lang="en-CH" sz="4400" dirty="0"/>
              <a:t>his is still work in progress</a:t>
            </a:r>
          </a:p>
        </p:txBody>
      </p:sp>
      <p:pic>
        <p:nvPicPr>
          <p:cNvPr id="6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1CFB1A3E-47C1-BDF1-4DF8-122CBE5B1A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081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5859C49B-7841-08BC-2C41-262D5145C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Design study status September 2023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856DFE6B-DDBF-ABF6-775D-B2868ADE9F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127465"/>
            <a:ext cx="9043988" cy="3595840"/>
          </a:xfrm>
        </p:spPr>
        <p:txBody>
          <a:bodyPr>
            <a:normAutofit/>
          </a:bodyPr>
          <a:lstStyle/>
          <a:p>
            <a:r>
              <a:rPr lang="en-US" sz="2800" dirty="0"/>
              <a:t>Only the power converters for the RCS resistive magnets are approached so far;</a:t>
            </a:r>
          </a:p>
          <a:p>
            <a:r>
              <a:rPr lang="en-US" sz="2800" dirty="0"/>
              <a:t>Main parameter for magnets are known and two power converter topologies have been identified;</a:t>
            </a:r>
          </a:p>
          <a:p>
            <a:r>
              <a:rPr lang="en-US" sz="2800" dirty="0"/>
              <a:t>Several “partial studies” of the magnets and power converters have been carried on and have identified some directions of the analysis but also some issues;</a:t>
            </a:r>
          </a:p>
          <a:p>
            <a:pPr marL="0" indent="0">
              <a:buNone/>
            </a:pPr>
            <a:endParaRPr lang="en-CH" sz="2800" dirty="0"/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39575886-9A87-882E-9BBF-AC5CE101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743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>
            <a:normAutofit/>
          </a:bodyPr>
          <a:lstStyle/>
          <a:p>
            <a:r>
              <a:rPr lang="en-US" dirty="0"/>
              <a:t>Muon Collider magnet “team”</a:t>
            </a:r>
          </a:p>
        </p:txBody>
      </p:sp>
      <p:sp>
        <p:nvSpPr>
          <p:cNvPr id="8" name="Slide Number Placeholder 9">
            <a:extLst>
              <a:ext uri="{FF2B5EF4-FFF2-40B4-BE49-F238E27FC236}">
                <a16:creationId xmlns:a16="http://schemas.microsoft.com/office/drawing/2014/main" id="{39575886-9A87-882E-9BBF-AC5CE10143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 rotWithShape="1">
          <a:blip r:embed="rId2"/>
          <a:srcRect l="24483" b="50107"/>
          <a:stretch/>
        </p:blipFill>
        <p:spPr>
          <a:xfrm>
            <a:off x="1270660" y="3134513"/>
            <a:ext cx="7581425" cy="248333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6194874" y="4228429"/>
            <a:ext cx="540533" cy="2953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319" dirty="0">
                <a:solidFill>
                  <a:schemeClr val="accent6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EE40EA-6607-4399-A520-8A3E467E785E}"/>
              </a:ext>
            </a:extLst>
          </p:cNvPr>
          <p:cNvSpPr txBox="1"/>
          <p:nvPr/>
        </p:nvSpPr>
        <p:spPr>
          <a:xfrm>
            <a:off x="5867659" y="1275400"/>
            <a:ext cx="20264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solidFill>
                  <a:schemeClr val="accent1"/>
                </a:solidFill>
              </a:rPr>
              <a:t>CERN</a:t>
            </a:r>
          </a:p>
          <a:p>
            <a:r>
              <a:rPr lang="en-US" sz="1800" dirty="0" err="1">
                <a:solidFill>
                  <a:schemeClr val="accent1"/>
                </a:solidFill>
              </a:rPr>
              <a:t>UniBO</a:t>
            </a:r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800" dirty="0" err="1">
                <a:solidFill>
                  <a:schemeClr val="accent1"/>
                </a:solidFill>
              </a:rPr>
              <a:t>TUDa</a:t>
            </a:r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800" dirty="0" err="1">
                <a:solidFill>
                  <a:schemeClr val="accent1"/>
                </a:solidFill>
              </a:rPr>
              <a:t>UniTwente</a:t>
            </a:r>
            <a:endParaRPr lang="en-US" sz="1800" dirty="0">
              <a:solidFill>
                <a:schemeClr val="accent1"/>
              </a:solidFill>
            </a:endParaRPr>
          </a:p>
          <a:p>
            <a:r>
              <a:rPr lang="en-US" sz="1800" dirty="0" err="1">
                <a:solidFill>
                  <a:srgbClr val="FF0000"/>
                </a:solidFill>
              </a:rPr>
              <a:t>UniMalta</a:t>
            </a:r>
            <a:endParaRPr lang="en-US" sz="1800" dirty="0">
              <a:solidFill>
                <a:srgbClr val="FF0000"/>
              </a:solidFill>
            </a:endParaRPr>
          </a:p>
          <a:p>
            <a:r>
              <a:rPr lang="en-US" sz="1800" dirty="0">
                <a:solidFill>
                  <a:srgbClr val="FF0000"/>
                </a:solidFill>
              </a:rPr>
              <a:t>HEIA-FR / Uni-Laval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8B586E80-5FD6-105B-CC02-9D4805F1E393}"/>
              </a:ext>
            </a:extLst>
          </p:cNvPr>
          <p:cNvSpPr/>
          <p:nvPr/>
        </p:nvSpPr>
        <p:spPr>
          <a:xfrm>
            <a:off x="5719686" y="3582252"/>
            <a:ext cx="1501370" cy="149395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798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F877D2B-D2CB-63DA-774D-8C23DA5DF829}"/>
              </a:ext>
            </a:extLst>
          </p:cNvPr>
          <p:cNvGrpSpPr/>
          <p:nvPr/>
        </p:nvGrpSpPr>
        <p:grpSpPr>
          <a:xfrm>
            <a:off x="4513212" y="5756883"/>
            <a:ext cx="2840462" cy="1225297"/>
            <a:chOff x="878200" y="5973614"/>
            <a:chExt cx="2840462" cy="1225297"/>
          </a:xfrm>
        </p:grpSpPr>
        <p:sp>
          <p:nvSpPr>
            <p:cNvPr id="15" name="Left Brace 14">
              <a:extLst>
                <a:ext uri="{FF2B5EF4-FFF2-40B4-BE49-F238E27FC236}">
                  <a16:creationId xmlns:a16="http://schemas.microsoft.com/office/drawing/2014/main" id="{BC72E23A-8338-7EAB-7144-CF2F9E750C5C}"/>
                </a:ext>
              </a:extLst>
            </p:cNvPr>
            <p:cNvSpPr/>
            <p:nvPr/>
          </p:nvSpPr>
          <p:spPr>
            <a:xfrm rot="16200000">
              <a:off x="2312100" y="4932176"/>
              <a:ext cx="365124" cy="2448000"/>
            </a:xfrm>
            <a:prstGeom prst="leftBrace">
              <a:avLst>
                <a:gd name="adj1" fmla="val 50711"/>
                <a:gd name="adj2" fmla="val 21518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2263ECB-DF24-C60D-DAED-1981C20F0559}"/>
                </a:ext>
              </a:extLst>
            </p:cNvPr>
            <p:cNvSpPr txBox="1"/>
            <p:nvPr/>
          </p:nvSpPr>
          <p:spPr>
            <a:xfrm>
              <a:off x="878200" y="6398692"/>
              <a:ext cx="1816651" cy="8002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2800" dirty="0">
                  <a:solidFill>
                    <a:schemeClr val="accent1"/>
                  </a:solidFill>
                </a:rPr>
                <a:t>Task 7.3</a:t>
              </a:r>
            </a:p>
            <a:p>
              <a:pPr algn="ctr"/>
              <a:r>
                <a:rPr lang="en-CH" sz="1800" dirty="0">
                  <a:solidFill>
                    <a:schemeClr val="accent1"/>
                  </a:solidFill>
                </a:rPr>
                <a:t>F. Boattini (CERN)</a:t>
              </a:r>
            </a:p>
          </p:txBody>
        </p:sp>
      </p:grpSp>
      <p:pic>
        <p:nvPicPr>
          <p:cNvPr id="25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393551F9-0B0B-9221-81AC-5EFC05D4ED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153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3527BA-918B-7A6B-D2C8-2DBE7A01E3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Evolution of the design study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3AD89C-5CE5-2C55-FC83-28B303A8D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C32F9F6-7E5B-1104-CB1E-2EDE5A233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746" y="1278244"/>
            <a:ext cx="2886888" cy="15206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F5D2E86-DF36-295A-4367-E48291E8B337}"/>
              </a:ext>
            </a:extLst>
          </p:cNvPr>
          <p:cNvSpPr txBox="1"/>
          <p:nvPr/>
        </p:nvSpPr>
        <p:spPr>
          <a:xfrm>
            <a:off x="199580" y="985062"/>
            <a:ext cx="1773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Initial calculations (CERN)</a:t>
            </a:r>
            <a:endParaRPr lang="en-CH" sz="1200" dirty="0">
              <a:solidFill>
                <a:schemeClr val="tx2"/>
              </a:solidFill>
            </a:endParaRPr>
          </a:p>
        </p:txBody>
      </p:sp>
      <p:pic>
        <p:nvPicPr>
          <p:cNvPr id="12" name="Picture 11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1B2950FC-1951-8302-5215-13C7DEDD1C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368" y="3390803"/>
            <a:ext cx="1101392" cy="1272507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BCDEA31-9BC4-A774-1A72-29C353A1B708}"/>
              </a:ext>
            </a:extLst>
          </p:cNvPr>
          <p:cNvSpPr txBox="1"/>
          <p:nvPr/>
        </p:nvSpPr>
        <p:spPr>
          <a:xfrm>
            <a:off x="87746" y="2926701"/>
            <a:ext cx="31093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Preliminary magnets optimization for energy and losses  (M. Breschi UNIBO)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03235D4-0123-301C-F723-B80C634B87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68280" y="3390803"/>
            <a:ext cx="3074241" cy="121721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A2D73AC-67E6-CAF9-4831-F2B8189770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0132"/>
          <a:stretch/>
        </p:blipFill>
        <p:spPr>
          <a:xfrm>
            <a:off x="2960449" y="1206310"/>
            <a:ext cx="2438366" cy="192699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AE0FE0D-8C06-FD84-1F79-BFC49460757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0005"/>
          <a:stretch/>
        </p:blipFill>
        <p:spPr>
          <a:xfrm>
            <a:off x="5377571" y="1189184"/>
            <a:ext cx="2444551" cy="192699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BDE0379-DB15-E3D9-C27E-9DFFD6D0BF89}"/>
              </a:ext>
            </a:extLst>
          </p:cNvPr>
          <p:cNvSpPr txBox="1"/>
          <p:nvPr/>
        </p:nvSpPr>
        <p:spPr>
          <a:xfrm>
            <a:off x="3216107" y="891736"/>
            <a:ext cx="365217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Two resonating circuit concepts identified (CERN)</a:t>
            </a:r>
            <a:endParaRPr lang="en-CH" sz="1200" dirty="0">
              <a:solidFill>
                <a:schemeClr val="tx2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D45895FA-CBE7-AB39-49E3-D87803ED4D2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1683" y="5443085"/>
            <a:ext cx="1129268" cy="827432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B1A16AC-2B03-99C2-5CE8-CD86388F562B}"/>
              </a:ext>
            </a:extLst>
          </p:cNvPr>
          <p:cNvSpPr txBox="1"/>
          <p:nvPr/>
        </p:nvSpPr>
        <p:spPr>
          <a:xfrm>
            <a:off x="131101" y="4986175"/>
            <a:ext cx="2917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Additional insights with more detailed geometry and 2D transient solver. (CERN)</a:t>
            </a:r>
            <a:endParaRPr lang="en-CH" sz="1200" dirty="0">
              <a:solidFill>
                <a:schemeClr val="tx2"/>
              </a:solidFill>
            </a:endParaRPr>
          </a:p>
        </p:txBody>
      </p:sp>
      <p:pic>
        <p:nvPicPr>
          <p:cNvPr id="23" name="Picture 22" descr="A blue and green squares&#10;&#10;Description automatically generated with medium confidence">
            <a:extLst>
              <a:ext uri="{FF2B5EF4-FFF2-40B4-BE49-F238E27FC236}">
                <a16:creationId xmlns:a16="http://schemas.microsoft.com/office/drawing/2014/main" id="{6E47BF53-AEF1-ABD8-E75B-11A6DBD1CB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988" y="6265422"/>
            <a:ext cx="1067911" cy="73719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155DBE0-D7FA-95D9-A95B-71292AE3B38A}"/>
              </a:ext>
            </a:extLst>
          </p:cNvPr>
          <p:cNvSpPr txBox="1"/>
          <p:nvPr/>
        </p:nvSpPr>
        <p:spPr>
          <a:xfrm>
            <a:off x="1292760" y="3516214"/>
            <a:ext cx="17761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Emag</a:t>
            </a:r>
            <a:r>
              <a:rPr lang="en-US" sz="1200" dirty="0">
                <a:solidFill>
                  <a:schemeClr val="tx2"/>
                </a:solidFill>
              </a:rPr>
              <a:t>=5.74 kJ/m/cycle    </a:t>
            </a:r>
          </a:p>
          <a:p>
            <a:r>
              <a:rPr lang="en-US" sz="1200" dirty="0" err="1">
                <a:solidFill>
                  <a:schemeClr val="tx2"/>
                </a:solidFill>
              </a:rPr>
              <a:t>Eloss</a:t>
            </a:r>
            <a:r>
              <a:rPr lang="en-US" sz="1200" dirty="0">
                <a:solidFill>
                  <a:schemeClr val="tx2"/>
                </a:solidFill>
              </a:rPr>
              <a:t>=0.42 kJ/m/cycle </a:t>
            </a:r>
            <a:endParaRPr lang="en-CH" sz="1200" dirty="0">
              <a:solidFill>
                <a:schemeClr val="tx2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AC57A17-1D9B-F9C2-420A-4982AF2B4E67}"/>
              </a:ext>
            </a:extLst>
          </p:cNvPr>
          <p:cNvSpPr txBox="1"/>
          <p:nvPr/>
        </p:nvSpPr>
        <p:spPr>
          <a:xfrm>
            <a:off x="1312228" y="5475400"/>
            <a:ext cx="177617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 err="1">
                <a:solidFill>
                  <a:schemeClr val="tx2"/>
                </a:solidFill>
              </a:rPr>
              <a:t>Emag</a:t>
            </a:r>
            <a:r>
              <a:rPr lang="en-US" sz="1200" dirty="0">
                <a:solidFill>
                  <a:schemeClr val="tx2"/>
                </a:solidFill>
              </a:rPr>
              <a:t>=6.3 kJ/m/cycle    </a:t>
            </a:r>
          </a:p>
          <a:p>
            <a:r>
              <a:rPr lang="en-US" sz="1200" dirty="0" err="1">
                <a:solidFill>
                  <a:schemeClr val="tx2"/>
                </a:solidFill>
              </a:rPr>
              <a:t>Eloss</a:t>
            </a:r>
            <a:r>
              <a:rPr lang="en-US" sz="1200" dirty="0">
                <a:solidFill>
                  <a:schemeClr val="tx2"/>
                </a:solidFill>
              </a:rPr>
              <a:t>=0.36 kJ/m/cycle </a:t>
            </a:r>
            <a:endParaRPr lang="en-CH" sz="12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4C6F4C5-D6EE-1933-94E6-E7F0605E7076}"/>
              </a:ext>
            </a:extLst>
          </p:cNvPr>
          <p:cNvSpPr txBox="1"/>
          <p:nvPr/>
        </p:nvSpPr>
        <p:spPr>
          <a:xfrm>
            <a:off x="6658296" y="3096678"/>
            <a:ext cx="3284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Global circuit studies (CERN)</a:t>
            </a:r>
            <a:endParaRPr lang="en-CH" sz="1200" dirty="0">
              <a:solidFill>
                <a:schemeClr val="tx2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17AC04DB-3AA4-2E09-E15E-ECA6742D57B3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835604" y="1343295"/>
            <a:ext cx="2127516" cy="127354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4209272-B82F-CE2C-E8D2-93A6B526FD6A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9" r="24840" b="25903"/>
          <a:stretch/>
        </p:blipFill>
        <p:spPr>
          <a:xfrm>
            <a:off x="3601908" y="5617927"/>
            <a:ext cx="1703073" cy="155278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8D14830E-AE0E-597B-B333-C827AA109A45}"/>
              </a:ext>
            </a:extLst>
          </p:cNvPr>
          <p:cNvSpPr txBox="1"/>
          <p:nvPr/>
        </p:nvSpPr>
        <p:spPr>
          <a:xfrm>
            <a:off x="3518187" y="4981420"/>
            <a:ext cx="27313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High frequency magnetic material characterization (N. Sammut (</a:t>
            </a:r>
            <a:r>
              <a:rPr lang="en-US" sz="1200" dirty="0" err="1">
                <a:solidFill>
                  <a:schemeClr val="tx2"/>
                </a:solidFill>
              </a:rPr>
              <a:t>UniMalta</a:t>
            </a:r>
            <a:r>
              <a:rPr lang="en-US" sz="1200" dirty="0">
                <a:solidFill>
                  <a:schemeClr val="tx2"/>
                </a:solidFill>
              </a:rPr>
              <a:t>) / CERN)</a:t>
            </a:r>
            <a:endParaRPr lang="en-CH" sz="1200" dirty="0">
              <a:solidFill>
                <a:schemeClr val="tx2"/>
              </a:solidFill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808E563-838B-EF71-B367-3EB9C97D3143}"/>
              </a:ext>
            </a:extLst>
          </p:cNvPr>
          <p:cNvCxnSpPr>
            <a:cxnSpLocks/>
          </p:cNvCxnSpPr>
          <p:nvPr/>
        </p:nvCxnSpPr>
        <p:spPr>
          <a:xfrm>
            <a:off x="87746" y="2926701"/>
            <a:ext cx="651040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542D64A7-A10A-C1D1-FEC0-F74B581D0CF2}"/>
              </a:ext>
            </a:extLst>
          </p:cNvPr>
          <p:cNvCxnSpPr>
            <a:cxnSpLocks/>
          </p:cNvCxnSpPr>
          <p:nvPr/>
        </p:nvCxnSpPr>
        <p:spPr>
          <a:xfrm>
            <a:off x="6598153" y="2926701"/>
            <a:ext cx="0" cy="18755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1A14114-CECC-6B51-6720-17444E953493}"/>
              </a:ext>
            </a:extLst>
          </p:cNvPr>
          <p:cNvCxnSpPr>
            <a:cxnSpLocks/>
          </p:cNvCxnSpPr>
          <p:nvPr/>
        </p:nvCxnSpPr>
        <p:spPr>
          <a:xfrm flipH="1">
            <a:off x="6598153" y="4802245"/>
            <a:ext cx="340104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7EBF7FB9-A788-73F0-71A7-330946390248}"/>
              </a:ext>
            </a:extLst>
          </p:cNvPr>
          <p:cNvCxnSpPr>
            <a:cxnSpLocks/>
          </p:cNvCxnSpPr>
          <p:nvPr/>
        </p:nvCxnSpPr>
        <p:spPr>
          <a:xfrm>
            <a:off x="3088400" y="936353"/>
            <a:ext cx="0" cy="4049822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B4848773-FAB6-8AA1-E3B1-F399ADB44CD2}"/>
              </a:ext>
            </a:extLst>
          </p:cNvPr>
          <p:cNvCxnSpPr>
            <a:cxnSpLocks/>
          </p:cNvCxnSpPr>
          <p:nvPr/>
        </p:nvCxnSpPr>
        <p:spPr>
          <a:xfrm>
            <a:off x="3088400" y="4999734"/>
            <a:ext cx="6848639" cy="115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1FA3F1B-77E7-3936-AA36-C0A7BA4B9388}"/>
              </a:ext>
            </a:extLst>
          </p:cNvPr>
          <p:cNvCxnSpPr>
            <a:cxnSpLocks/>
          </p:cNvCxnSpPr>
          <p:nvPr/>
        </p:nvCxnSpPr>
        <p:spPr>
          <a:xfrm>
            <a:off x="9937039" y="5011636"/>
            <a:ext cx="0" cy="2219281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B74D1AC5-07B4-3C09-F0AE-F7464C28E524}"/>
              </a:ext>
            </a:extLst>
          </p:cNvPr>
          <p:cNvCxnSpPr>
            <a:cxnSpLocks/>
          </p:cNvCxnSpPr>
          <p:nvPr/>
        </p:nvCxnSpPr>
        <p:spPr>
          <a:xfrm>
            <a:off x="87746" y="929373"/>
            <a:ext cx="0" cy="637267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B30E98BB-150D-0A90-473E-04618D160883}"/>
              </a:ext>
            </a:extLst>
          </p:cNvPr>
          <p:cNvCxnSpPr>
            <a:cxnSpLocks/>
          </p:cNvCxnSpPr>
          <p:nvPr/>
        </p:nvCxnSpPr>
        <p:spPr>
          <a:xfrm flipV="1">
            <a:off x="85052" y="7236921"/>
            <a:ext cx="9857469" cy="5319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F299DA0A-1F08-6F48-81C4-176B47D5BA9F}"/>
              </a:ext>
            </a:extLst>
          </p:cNvPr>
          <p:cNvSpPr txBox="1"/>
          <p:nvPr/>
        </p:nvSpPr>
        <p:spPr>
          <a:xfrm>
            <a:off x="6621847" y="5000890"/>
            <a:ext cx="3353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Magnets analytical models with ANN models</a:t>
            </a:r>
          </a:p>
          <a:p>
            <a:r>
              <a:rPr lang="en-US" sz="1200" dirty="0">
                <a:solidFill>
                  <a:schemeClr val="tx2"/>
                </a:solidFill>
              </a:rPr>
              <a:t>(CERN/HEIA-FR/Uni-Laval)</a:t>
            </a:r>
            <a:endParaRPr lang="en-CH" sz="1200" dirty="0">
              <a:solidFill>
                <a:schemeClr val="tx2"/>
              </a:solidFill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DC6C8B92-6A07-CF05-92A0-AB7B729B44B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79281" y="5473636"/>
            <a:ext cx="1659787" cy="1735725"/>
          </a:xfrm>
          <a:prstGeom prst="rect">
            <a:avLst/>
          </a:prstGeom>
        </p:spPr>
      </p:pic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718C023-B556-3D98-5293-5575BDBCD045}"/>
              </a:ext>
            </a:extLst>
          </p:cNvPr>
          <p:cNvCxnSpPr>
            <a:cxnSpLocks/>
          </p:cNvCxnSpPr>
          <p:nvPr/>
        </p:nvCxnSpPr>
        <p:spPr>
          <a:xfrm>
            <a:off x="85052" y="936353"/>
            <a:ext cx="987806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DF83E1E5-60A9-A095-D515-F16B2381CF22}"/>
              </a:ext>
            </a:extLst>
          </p:cNvPr>
          <p:cNvCxnSpPr>
            <a:cxnSpLocks/>
          </p:cNvCxnSpPr>
          <p:nvPr/>
        </p:nvCxnSpPr>
        <p:spPr>
          <a:xfrm>
            <a:off x="9963120" y="936353"/>
            <a:ext cx="36078" cy="38658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4" name="Picture 63" descr="A computer and monitor&#10;&#10;Description automatically generated">
            <a:extLst>
              <a:ext uri="{FF2B5EF4-FFF2-40B4-BE49-F238E27FC236}">
                <a16:creationId xmlns:a16="http://schemas.microsoft.com/office/drawing/2014/main" id="{BB6A9BD6-E982-677A-5E8C-13CDC5B9F4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68627" y="3411055"/>
            <a:ext cx="1500116" cy="1288340"/>
          </a:xfrm>
          <a:prstGeom prst="rect">
            <a:avLst/>
          </a:prstGeom>
        </p:spPr>
      </p:pic>
      <p:sp>
        <p:nvSpPr>
          <p:cNvPr id="65" name="Arrow: Down 64">
            <a:extLst>
              <a:ext uri="{FF2B5EF4-FFF2-40B4-BE49-F238E27FC236}">
                <a16:creationId xmlns:a16="http://schemas.microsoft.com/office/drawing/2014/main" id="{BF3F0C1F-486B-C552-5879-6E88CFE645C5}"/>
              </a:ext>
            </a:extLst>
          </p:cNvPr>
          <p:cNvSpPr/>
          <p:nvPr/>
        </p:nvSpPr>
        <p:spPr>
          <a:xfrm>
            <a:off x="3842404" y="2751619"/>
            <a:ext cx="226223" cy="68684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0DE04AF7-359B-488B-C0D8-B2C217DBF20E}"/>
              </a:ext>
            </a:extLst>
          </p:cNvPr>
          <p:cNvSpPr/>
          <p:nvPr/>
        </p:nvSpPr>
        <p:spPr>
          <a:xfrm rot="16200000">
            <a:off x="3429044" y="3644179"/>
            <a:ext cx="226223" cy="56470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Arrow: Down 66">
            <a:extLst>
              <a:ext uri="{FF2B5EF4-FFF2-40B4-BE49-F238E27FC236}">
                <a16:creationId xmlns:a16="http://schemas.microsoft.com/office/drawing/2014/main" id="{9AAA04E0-61A7-5D92-CB8C-6E3BFDEE1767}"/>
              </a:ext>
            </a:extLst>
          </p:cNvPr>
          <p:cNvSpPr/>
          <p:nvPr/>
        </p:nvSpPr>
        <p:spPr>
          <a:xfrm rot="10800000">
            <a:off x="4876455" y="4542300"/>
            <a:ext cx="226223" cy="459247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Arrow: Down 67">
            <a:extLst>
              <a:ext uri="{FF2B5EF4-FFF2-40B4-BE49-F238E27FC236}">
                <a16:creationId xmlns:a16="http://schemas.microsoft.com/office/drawing/2014/main" id="{B12CB780-F477-A410-1E3E-04798B7B24D4}"/>
              </a:ext>
            </a:extLst>
          </p:cNvPr>
          <p:cNvSpPr/>
          <p:nvPr/>
        </p:nvSpPr>
        <p:spPr>
          <a:xfrm rot="5400000">
            <a:off x="6109510" y="3483111"/>
            <a:ext cx="226223" cy="113204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Scroll: Horizontal 68">
            <a:extLst>
              <a:ext uri="{FF2B5EF4-FFF2-40B4-BE49-F238E27FC236}">
                <a16:creationId xmlns:a16="http://schemas.microsoft.com/office/drawing/2014/main" id="{BD216DFD-CE21-0EDC-F632-9ED206A4A6E7}"/>
              </a:ext>
            </a:extLst>
          </p:cNvPr>
          <p:cNvSpPr/>
          <p:nvPr/>
        </p:nvSpPr>
        <p:spPr>
          <a:xfrm>
            <a:off x="4224982" y="2951426"/>
            <a:ext cx="2103045" cy="553244"/>
          </a:xfrm>
          <a:prstGeom prst="horizontalScroll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Optimal Design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0" name="Arrow: Down 69">
            <a:extLst>
              <a:ext uri="{FF2B5EF4-FFF2-40B4-BE49-F238E27FC236}">
                <a16:creationId xmlns:a16="http://schemas.microsoft.com/office/drawing/2014/main" id="{282F1860-D133-1E93-A6C1-13F07AC1B9C4}"/>
              </a:ext>
            </a:extLst>
          </p:cNvPr>
          <p:cNvSpPr/>
          <p:nvPr/>
        </p:nvSpPr>
        <p:spPr>
          <a:xfrm rot="10800000">
            <a:off x="4910972" y="3410397"/>
            <a:ext cx="226223" cy="275989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Arrow: Down 70">
            <a:extLst>
              <a:ext uri="{FF2B5EF4-FFF2-40B4-BE49-F238E27FC236}">
                <a16:creationId xmlns:a16="http://schemas.microsoft.com/office/drawing/2014/main" id="{D384A74A-E84B-EBEC-D7EB-BECFF29CC497}"/>
              </a:ext>
            </a:extLst>
          </p:cNvPr>
          <p:cNvSpPr/>
          <p:nvPr/>
        </p:nvSpPr>
        <p:spPr>
          <a:xfrm rot="7968708">
            <a:off x="5873506" y="4314894"/>
            <a:ext cx="226223" cy="86206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2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EBF1AD04-BF65-C82A-9CBF-7C69AB9EE2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068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417329-1F5D-A8F7-F527-83DF21BC1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C7A670CB-78B3-A353-6084-F46D283B5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7F505C-5233-B5EA-061A-EA7311B22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/>
          <a:lstStyle/>
          <a:p>
            <a:r>
              <a:rPr lang="en-US" dirty="0"/>
              <a:t>Important Parameters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17204B-0A63-0B97-FD6A-77E64269BF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46" y="1278244"/>
            <a:ext cx="4155040" cy="21885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0D28C20-6DF6-602B-392A-F62F53B0AE52}"/>
              </a:ext>
            </a:extLst>
          </p:cNvPr>
          <p:cNvSpPr txBox="1"/>
          <p:nvPr/>
        </p:nvSpPr>
        <p:spPr>
          <a:xfrm>
            <a:off x="4461969" y="1320616"/>
            <a:ext cx="533692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The most sensitive parameters for the power converters design are: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Airgap dimensions: </a:t>
            </a:r>
            <a:endParaRPr lang="en-US" sz="12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673365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influence the total energy storage to be installed should be kept as small as possible. Can we not reduce the 100mm size?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Rising times:</a:t>
            </a:r>
          </a:p>
          <a:p>
            <a:pPr marL="673365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Influence the peak power that the power converters must provide. Should be kept as big as possible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  <a:sym typeface="Wingdings" panose="05000000000000000000" pitchFamily="2" charset="2"/>
              </a:rPr>
              <a:t>Bref</a:t>
            </a: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 shape:</a:t>
            </a:r>
          </a:p>
          <a:p>
            <a:pPr marL="673365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Closer to sinus makes it “easier” to achieve with pure resonating circuits;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DA4D94B7-ACBA-4B5A-E677-C9BA3C9F6890}"/>
              </a:ext>
            </a:extLst>
          </p:cNvPr>
          <p:cNvSpPr/>
          <p:nvPr/>
        </p:nvSpPr>
        <p:spPr>
          <a:xfrm>
            <a:off x="249980" y="1966947"/>
            <a:ext cx="3815482" cy="26313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A11A86F-E76C-6928-6CEE-FB740B8B5EE4}"/>
              </a:ext>
            </a:extLst>
          </p:cNvPr>
          <p:cNvSpPr/>
          <p:nvPr/>
        </p:nvSpPr>
        <p:spPr>
          <a:xfrm>
            <a:off x="249980" y="2368230"/>
            <a:ext cx="3815482" cy="16665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62F221-18A5-6B13-66B0-E178695634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882" y="4650941"/>
            <a:ext cx="4768283" cy="145437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49A85F9-B58E-F6CD-A495-5EEEAF872231}"/>
              </a:ext>
            </a:extLst>
          </p:cNvPr>
          <p:cNvSpPr txBox="1"/>
          <p:nvPr/>
        </p:nvSpPr>
        <p:spPr>
          <a:xfrm>
            <a:off x="5203528" y="4440431"/>
            <a:ext cx="449305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We want to compare solutions on the basis of cost. The storage elements sizing is the main driver: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Capacitors: </a:t>
            </a:r>
            <a:endParaRPr lang="en-US" sz="1200" dirty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marL="673365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Energy density depends upon use conditions. Surface occupation is the important parameter;</a:t>
            </a:r>
          </a:p>
          <a:p>
            <a:pPr marL="673365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Values reported in Table are derived from existing installation (CERN POPS);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Inductors:</a:t>
            </a:r>
          </a:p>
          <a:p>
            <a:pPr marL="673365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Required if multi harmonics resonance is employed;</a:t>
            </a:r>
          </a:p>
          <a:p>
            <a:pPr marL="673365" lvl="1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  <a:sym typeface="Wingdings" panose="05000000000000000000" pitchFamily="2" charset="2"/>
              </a:rPr>
              <a:t>Surface occupation calculated from existing big inductors;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42A863-5FF0-3FF8-657D-20B70FEF919D}"/>
              </a:ext>
            </a:extLst>
          </p:cNvPr>
          <p:cNvSpPr txBox="1"/>
          <p:nvPr/>
        </p:nvSpPr>
        <p:spPr>
          <a:xfrm>
            <a:off x="157882" y="969511"/>
            <a:ext cx="30964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General parameters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2A5A32-AD8C-52B6-5342-00570F46DB7E}"/>
              </a:ext>
            </a:extLst>
          </p:cNvPr>
          <p:cNvSpPr txBox="1"/>
          <p:nvPr/>
        </p:nvSpPr>
        <p:spPr>
          <a:xfrm>
            <a:off x="87746" y="4290120"/>
            <a:ext cx="38593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Storage elements parameters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CB91C9A-019C-F918-3017-EC1F101680D5}"/>
              </a:ext>
            </a:extLst>
          </p:cNvPr>
          <p:cNvSpPr txBox="1"/>
          <p:nvPr/>
        </p:nvSpPr>
        <p:spPr>
          <a:xfrm>
            <a:off x="4539108" y="3542242"/>
            <a:ext cx="494039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A common parameter for RF and PC/Mags is under definition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6FA78C0C-368A-A59C-2F9C-F7F2A14C911F}"/>
              </a:ext>
            </a:extLst>
          </p:cNvPr>
          <p:cNvSpPr/>
          <p:nvPr/>
        </p:nvSpPr>
        <p:spPr>
          <a:xfrm rot="10800000">
            <a:off x="4711624" y="2955809"/>
            <a:ext cx="226223" cy="5864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645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417329-1F5D-A8F7-F527-83DF21BC1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5" name="Picture 6" descr="MuCol training on detector design and physics performance tools | Project">
            <a:extLst>
              <a:ext uri="{FF2B5EF4-FFF2-40B4-BE49-F238E27FC236}">
                <a16:creationId xmlns:a16="http://schemas.microsoft.com/office/drawing/2014/main" id="{C7A670CB-78B3-A353-6084-F46D283B5C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6" y="74324"/>
            <a:ext cx="695352" cy="79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567F505C-5233-B5EA-061A-EA7311B22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/>
          <a:lstStyle/>
          <a:p>
            <a:r>
              <a:rPr lang="en-US" dirty="0"/>
              <a:t>Important Issues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0D28C20-6DF6-602B-392A-F62F53B0AE52}"/>
              </a:ext>
            </a:extLst>
          </p:cNvPr>
          <p:cNvSpPr txBox="1"/>
          <p:nvPr/>
        </p:nvSpPr>
        <p:spPr>
          <a:xfrm>
            <a:off x="367929" y="4512786"/>
            <a:ext cx="93352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</a:rPr>
              <a:t>Due to high rate of change of the B in the gap, conductive vacuum chambers sensibly decreases the field inside the chamber. Expert advice is required asap.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342A863-5FF0-3FF8-657D-20B70FEF919D}"/>
              </a:ext>
            </a:extLst>
          </p:cNvPr>
          <p:cNvSpPr txBox="1"/>
          <p:nvPr/>
        </p:nvSpPr>
        <p:spPr>
          <a:xfrm>
            <a:off x="157882" y="969511"/>
            <a:ext cx="444043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Control accuracy from sector to sector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2A5A32-AD8C-52B6-5342-00570F46DB7E}"/>
              </a:ext>
            </a:extLst>
          </p:cNvPr>
          <p:cNvSpPr txBox="1"/>
          <p:nvPr/>
        </p:nvSpPr>
        <p:spPr>
          <a:xfrm>
            <a:off x="107216" y="4090065"/>
            <a:ext cx="385930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Vacuum chamber material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D90E2780-BBC7-3F21-0F23-FF2B501A5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216" y="1444800"/>
            <a:ext cx="2642562" cy="241343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40EA0C6-2C6A-308D-C724-F98E5B8D1B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4055" y="1369621"/>
            <a:ext cx="4244305" cy="2016163"/>
          </a:xfrm>
          <a:prstGeom prst="rect">
            <a:avLst/>
          </a:prstGeom>
        </p:spPr>
      </p:pic>
      <p:pic>
        <p:nvPicPr>
          <p:cNvPr id="43" name="Content Placeholder 11">
            <a:extLst>
              <a:ext uri="{FF2B5EF4-FFF2-40B4-BE49-F238E27FC236}">
                <a16:creationId xmlns:a16="http://schemas.microsoft.com/office/drawing/2014/main" id="{5A2AE70B-1DA9-4FC6-BB89-57D26FFFD5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rcRect/>
          <a:stretch/>
        </p:blipFill>
        <p:spPr>
          <a:xfrm>
            <a:off x="302606" y="5059188"/>
            <a:ext cx="3723548" cy="1951590"/>
          </a:xfr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C7FE7A87-FC11-5044-7E6E-DEB2F67183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916" y="4973668"/>
            <a:ext cx="3405311" cy="2071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557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9B1AD9-F3AC-75F5-7632-45EB97CAC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777" y="1133489"/>
            <a:ext cx="9581476" cy="5941890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Several analysis have been done aiming at the dimensioning of both the power converters and the resistive magnets;</a:t>
            </a:r>
          </a:p>
          <a:p>
            <a:r>
              <a:rPr lang="en-US" sz="2400" dirty="0"/>
              <a:t>Two important issues have been identified that should be approached asap to provide more defined guidelines for the design of Power Converters and magnets;</a:t>
            </a:r>
            <a:endParaRPr lang="en-CH" sz="2400" dirty="0"/>
          </a:p>
          <a:p>
            <a:r>
              <a:rPr lang="en-CH" sz="2400" dirty="0"/>
              <a:t>Next priorities (proposal) are:</a:t>
            </a:r>
          </a:p>
          <a:p>
            <a:pPr lvl="1"/>
            <a:r>
              <a:rPr lang="en-US" sz="2400" dirty="0"/>
              <a:t>Integrate the design of power converters and magnets in a single computation script. The model would start from the definition of the </a:t>
            </a:r>
            <a:r>
              <a:rPr lang="en-US" sz="2400" dirty="0" err="1"/>
              <a:t>brefshape</a:t>
            </a:r>
            <a:r>
              <a:rPr lang="en-US" sz="2400" dirty="0"/>
              <a:t> (to be agreed with RF) and design all the rest using the parameters presented in the tables 1.1 and 1.2;</a:t>
            </a:r>
            <a:endParaRPr lang="en-CH" sz="2400" dirty="0"/>
          </a:p>
          <a:p>
            <a:pPr lvl="1"/>
            <a:r>
              <a:rPr lang="en-US" sz="2400" dirty="0"/>
              <a:t>Analyze the inter-sector control problem;</a:t>
            </a:r>
            <a:endParaRPr lang="en-CH" sz="2400" dirty="0"/>
          </a:p>
          <a:p>
            <a:pPr lvl="1"/>
            <a:r>
              <a:rPr lang="en-US" sz="2400" dirty="0"/>
              <a:t>Address the vacuum chamber issue with the help of experts (rather urgent);</a:t>
            </a:r>
            <a:endParaRPr lang="en-CH" sz="2400" dirty="0"/>
          </a:p>
          <a:p>
            <a:pPr lvl="1"/>
            <a:r>
              <a:rPr lang="en-US" sz="2400" dirty="0"/>
              <a:t>Define the cost model for the power converters/magnets system;</a:t>
            </a:r>
          </a:p>
          <a:p>
            <a:pPr lvl="1"/>
            <a:r>
              <a:rPr lang="en-US" sz="2400" dirty="0"/>
              <a:t>What about the other power converters?</a:t>
            </a:r>
            <a:endParaRPr lang="en-CH" sz="2400" dirty="0"/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303D1079-57C1-CF41-AF33-A526A0D85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73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198152</TotalTime>
  <Words>579</Words>
  <Application>Microsoft Office PowerPoint</Application>
  <PresentationFormat>Custom</PresentationFormat>
  <Paragraphs>76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Arial Narrow</vt:lpstr>
      <vt:lpstr>Calibri</vt:lpstr>
      <vt:lpstr>Wingdings</vt:lpstr>
      <vt:lpstr>Office Theme</vt:lpstr>
      <vt:lpstr>IMCC - 1</vt:lpstr>
      <vt:lpstr>Power Converters Parameters</vt:lpstr>
      <vt:lpstr>Scope of the talk</vt:lpstr>
      <vt:lpstr>Design study status September 2023</vt:lpstr>
      <vt:lpstr>Muon Collider magnet “team”</vt:lpstr>
      <vt:lpstr>Evolution of the design study</vt:lpstr>
      <vt:lpstr>Important Parameters</vt:lpstr>
      <vt:lpstr>Important Issues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Fulvio Boattini</cp:lastModifiedBy>
  <cp:revision>857</cp:revision>
  <cp:lastPrinted>2021-09-29T09:15:00Z</cp:lastPrinted>
  <dcterms:created xsi:type="dcterms:W3CDTF">2019-06-07T07:36:38Z</dcterms:created>
  <dcterms:modified xsi:type="dcterms:W3CDTF">2023-10-02T13:33:03Z</dcterms:modified>
</cp:coreProperties>
</file>