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7" r:id="rId2"/>
    <p:sldId id="569" r:id="rId3"/>
    <p:sldId id="508" r:id="rId4"/>
    <p:sldId id="503" r:id="rId5"/>
    <p:sldId id="607" r:id="rId6"/>
    <p:sldId id="638" r:id="rId7"/>
    <p:sldId id="639" r:id="rId8"/>
    <p:sldId id="608" r:id="rId9"/>
    <p:sldId id="609" r:id="rId10"/>
    <p:sldId id="610" r:id="rId11"/>
    <p:sldId id="611" r:id="rId12"/>
    <p:sldId id="612" r:id="rId13"/>
    <p:sldId id="603" r:id="rId14"/>
    <p:sldId id="634" r:id="rId15"/>
    <p:sldId id="637" r:id="rId16"/>
    <p:sldId id="474" r:id="rId17"/>
    <p:sldId id="623" r:id="rId18"/>
    <p:sldId id="557" r:id="rId19"/>
    <p:sldId id="506" r:id="rId20"/>
    <p:sldId id="577" r:id="rId21"/>
    <p:sldId id="573" r:id="rId22"/>
    <p:sldId id="614" r:id="rId23"/>
    <p:sldId id="588" r:id="rId24"/>
    <p:sldId id="558" r:id="rId25"/>
    <p:sldId id="566" r:id="rId26"/>
    <p:sldId id="627" r:id="rId27"/>
    <p:sldId id="582" r:id="rId28"/>
    <p:sldId id="581" r:id="rId29"/>
    <p:sldId id="642" r:id="rId30"/>
    <p:sldId id="641" r:id="rId31"/>
    <p:sldId id="580" r:id="rId3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B050"/>
    <a:srgbClr val="D9D9D9"/>
    <a:srgbClr val="078307"/>
    <a:srgbClr val="BBA57B"/>
    <a:srgbClr val="FF0000"/>
    <a:srgbClr val="249224"/>
    <a:srgbClr val="CCCCCC"/>
    <a:srgbClr val="1F77B4"/>
    <a:srgbClr val="FF63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CF63A5-DA59-405E-BDC8-2C43D7F33439}" v="7" dt="2024-06-11T21:11:39.1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202B0CA-FC54-4496-8BCA-5EF66A818D29}" styleName="Style foncé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015" autoAdjust="0"/>
    <p:restoredTop sz="95036" autoAdjust="0"/>
  </p:normalViewPr>
  <p:slideViewPr>
    <p:cSldViewPr snapToGrid="0">
      <p:cViewPr varScale="1">
        <p:scale>
          <a:sx n="75" d="100"/>
          <a:sy n="75" d="100"/>
        </p:scale>
        <p:origin x="43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 Persoz" userId="41e49ab67e8288c0" providerId="LiveId" clId="{16CF63A5-DA59-405E-BDC8-2C43D7F33439}"/>
    <pc:docChg chg="custSel delSld modSld sldOrd">
      <pc:chgData name="Marc Persoz" userId="41e49ab67e8288c0" providerId="LiveId" clId="{16CF63A5-DA59-405E-BDC8-2C43D7F33439}" dt="2024-06-17T06:46:39.426" v="402" actId="47"/>
      <pc:docMkLst>
        <pc:docMk/>
      </pc:docMkLst>
      <pc:sldChg chg="del">
        <pc:chgData name="Marc Persoz" userId="41e49ab67e8288c0" providerId="LiveId" clId="{16CF63A5-DA59-405E-BDC8-2C43D7F33439}" dt="2024-06-17T06:46:39.426" v="402" actId="47"/>
        <pc:sldMkLst>
          <pc:docMk/>
          <pc:sldMk cId="3646672062" sldId="432"/>
        </pc:sldMkLst>
      </pc:sldChg>
      <pc:sldChg chg="modSp mod">
        <pc:chgData name="Marc Persoz" userId="41e49ab67e8288c0" providerId="LiveId" clId="{16CF63A5-DA59-405E-BDC8-2C43D7F33439}" dt="2024-06-11T20:39:14.089" v="3" actId="20577"/>
        <pc:sldMkLst>
          <pc:docMk/>
          <pc:sldMk cId="1639730459" sldId="474"/>
        </pc:sldMkLst>
        <pc:spChg chg="mod">
          <ac:chgData name="Marc Persoz" userId="41e49ab67e8288c0" providerId="LiveId" clId="{16CF63A5-DA59-405E-BDC8-2C43D7F33439}" dt="2024-06-11T20:39:14.089" v="3" actId="20577"/>
          <ac:spMkLst>
            <pc:docMk/>
            <pc:sldMk cId="1639730459" sldId="474"/>
            <ac:spMk id="2" creationId="{DC27B904-6358-0292-B9BA-D6C1A9B30F69}"/>
          </ac:spMkLst>
        </pc:spChg>
      </pc:sldChg>
      <pc:sldChg chg="del">
        <pc:chgData name="Marc Persoz" userId="41e49ab67e8288c0" providerId="LiveId" clId="{16CF63A5-DA59-405E-BDC8-2C43D7F33439}" dt="2024-06-17T06:46:39.426" v="402" actId="47"/>
        <pc:sldMkLst>
          <pc:docMk/>
          <pc:sldMk cId="3419604291" sldId="485"/>
        </pc:sldMkLst>
      </pc:sldChg>
      <pc:sldChg chg="del">
        <pc:chgData name="Marc Persoz" userId="41e49ab67e8288c0" providerId="LiveId" clId="{16CF63A5-DA59-405E-BDC8-2C43D7F33439}" dt="2024-06-17T06:46:39.426" v="402" actId="47"/>
        <pc:sldMkLst>
          <pc:docMk/>
          <pc:sldMk cId="885062082" sldId="487"/>
        </pc:sldMkLst>
      </pc:sldChg>
      <pc:sldChg chg="del">
        <pc:chgData name="Marc Persoz" userId="41e49ab67e8288c0" providerId="LiveId" clId="{16CF63A5-DA59-405E-BDC8-2C43D7F33439}" dt="2024-06-17T06:46:39.426" v="402" actId="47"/>
        <pc:sldMkLst>
          <pc:docMk/>
          <pc:sldMk cId="2877336913" sldId="493"/>
        </pc:sldMkLst>
      </pc:sldChg>
      <pc:sldChg chg="del">
        <pc:chgData name="Marc Persoz" userId="41e49ab67e8288c0" providerId="LiveId" clId="{16CF63A5-DA59-405E-BDC8-2C43D7F33439}" dt="2024-06-17T06:46:39.426" v="402" actId="47"/>
        <pc:sldMkLst>
          <pc:docMk/>
          <pc:sldMk cId="20935879" sldId="497"/>
        </pc:sldMkLst>
      </pc:sldChg>
      <pc:sldChg chg="modSp mod">
        <pc:chgData name="Marc Persoz" userId="41e49ab67e8288c0" providerId="LiveId" clId="{16CF63A5-DA59-405E-BDC8-2C43D7F33439}" dt="2024-06-11T20:38:36.642" v="2" actId="20577"/>
        <pc:sldMkLst>
          <pc:docMk/>
          <pc:sldMk cId="4233731468" sldId="503"/>
        </pc:sldMkLst>
        <pc:spChg chg="mod">
          <ac:chgData name="Marc Persoz" userId="41e49ab67e8288c0" providerId="LiveId" clId="{16CF63A5-DA59-405E-BDC8-2C43D7F33439}" dt="2024-06-11T20:38:36.642" v="2" actId="20577"/>
          <ac:spMkLst>
            <pc:docMk/>
            <pc:sldMk cId="4233731468" sldId="503"/>
            <ac:spMk id="2" creationId="{6D71379C-416C-3440-B965-610B28050353}"/>
          </ac:spMkLst>
        </pc:spChg>
      </pc:sldChg>
      <pc:sldChg chg="del">
        <pc:chgData name="Marc Persoz" userId="41e49ab67e8288c0" providerId="LiveId" clId="{16CF63A5-DA59-405E-BDC8-2C43D7F33439}" dt="2024-06-17T06:46:39.426" v="402" actId="47"/>
        <pc:sldMkLst>
          <pc:docMk/>
          <pc:sldMk cId="1594637380" sldId="504"/>
        </pc:sldMkLst>
      </pc:sldChg>
      <pc:sldChg chg="del">
        <pc:chgData name="Marc Persoz" userId="41e49ab67e8288c0" providerId="LiveId" clId="{16CF63A5-DA59-405E-BDC8-2C43D7F33439}" dt="2024-06-17T06:46:39.426" v="402" actId="47"/>
        <pc:sldMkLst>
          <pc:docMk/>
          <pc:sldMk cId="2585133209" sldId="519"/>
        </pc:sldMkLst>
      </pc:sldChg>
      <pc:sldChg chg="del">
        <pc:chgData name="Marc Persoz" userId="41e49ab67e8288c0" providerId="LiveId" clId="{16CF63A5-DA59-405E-BDC8-2C43D7F33439}" dt="2024-06-17T06:46:39.426" v="402" actId="47"/>
        <pc:sldMkLst>
          <pc:docMk/>
          <pc:sldMk cId="2790754472" sldId="522"/>
        </pc:sldMkLst>
      </pc:sldChg>
      <pc:sldChg chg="del">
        <pc:chgData name="Marc Persoz" userId="41e49ab67e8288c0" providerId="LiveId" clId="{16CF63A5-DA59-405E-BDC8-2C43D7F33439}" dt="2024-06-17T06:46:39.426" v="402" actId="47"/>
        <pc:sldMkLst>
          <pc:docMk/>
          <pc:sldMk cId="202671008" sldId="547"/>
        </pc:sldMkLst>
      </pc:sldChg>
      <pc:sldChg chg="del">
        <pc:chgData name="Marc Persoz" userId="41e49ab67e8288c0" providerId="LiveId" clId="{16CF63A5-DA59-405E-BDC8-2C43D7F33439}" dt="2024-06-17T06:46:39.426" v="402" actId="47"/>
        <pc:sldMkLst>
          <pc:docMk/>
          <pc:sldMk cId="3911675323" sldId="552"/>
        </pc:sldMkLst>
      </pc:sldChg>
      <pc:sldChg chg="del">
        <pc:chgData name="Marc Persoz" userId="41e49ab67e8288c0" providerId="LiveId" clId="{16CF63A5-DA59-405E-BDC8-2C43D7F33439}" dt="2024-06-17T06:46:39.426" v="402" actId="47"/>
        <pc:sldMkLst>
          <pc:docMk/>
          <pc:sldMk cId="91650260" sldId="554"/>
        </pc:sldMkLst>
      </pc:sldChg>
      <pc:sldChg chg="modSp mod">
        <pc:chgData name="Marc Persoz" userId="41e49ab67e8288c0" providerId="LiveId" clId="{16CF63A5-DA59-405E-BDC8-2C43D7F33439}" dt="2024-06-11T20:51:01.777" v="6" actId="20577"/>
        <pc:sldMkLst>
          <pc:docMk/>
          <pc:sldMk cId="1501966198" sldId="569"/>
        </pc:sldMkLst>
        <pc:spChg chg="mod">
          <ac:chgData name="Marc Persoz" userId="41e49ab67e8288c0" providerId="LiveId" clId="{16CF63A5-DA59-405E-BDC8-2C43D7F33439}" dt="2024-06-11T20:51:01.777" v="6" actId="20577"/>
          <ac:spMkLst>
            <pc:docMk/>
            <pc:sldMk cId="1501966198" sldId="569"/>
            <ac:spMk id="3" creationId="{909ED3C0-0403-C112-6721-385285E3BF62}"/>
          </ac:spMkLst>
        </pc:spChg>
      </pc:sldChg>
      <pc:sldChg chg="del">
        <pc:chgData name="Marc Persoz" userId="41e49ab67e8288c0" providerId="LiveId" clId="{16CF63A5-DA59-405E-BDC8-2C43D7F33439}" dt="2024-06-17T06:46:39.426" v="402" actId="47"/>
        <pc:sldMkLst>
          <pc:docMk/>
          <pc:sldMk cId="4069499243" sldId="571"/>
        </pc:sldMkLst>
      </pc:sldChg>
      <pc:sldChg chg="modAnim">
        <pc:chgData name="Marc Persoz" userId="41e49ab67e8288c0" providerId="LiveId" clId="{16CF63A5-DA59-405E-BDC8-2C43D7F33439}" dt="2024-06-11T21:11:39.140" v="395"/>
        <pc:sldMkLst>
          <pc:docMk/>
          <pc:sldMk cId="3533439747" sldId="573"/>
        </pc:sldMkLst>
      </pc:sldChg>
      <pc:sldChg chg="del">
        <pc:chgData name="Marc Persoz" userId="41e49ab67e8288c0" providerId="LiveId" clId="{16CF63A5-DA59-405E-BDC8-2C43D7F33439}" dt="2024-06-17T06:46:39.426" v="402" actId="47"/>
        <pc:sldMkLst>
          <pc:docMk/>
          <pc:sldMk cId="3688158030" sldId="578"/>
        </pc:sldMkLst>
      </pc:sldChg>
      <pc:sldChg chg="del">
        <pc:chgData name="Marc Persoz" userId="41e49ab67e8288c0" providerId="LiveId" clId="{16CF63A5-DA59-405E-BDC8-2C43D7F33439}" dt="2024-06-17T06:46:39.426" v="402" actId="47"/>
        <pc:sldMkLst>
          <pc:docMk/>
          <pc:sldMk cId="2127468968" sldId="579"/>
        </pc:sldMkLst>
      </pc:sldChg>
      <pc:sldChg chg="del">
        <pc:chgData name="Marc Persoz" userId="41e49ab67e8288c0" providerId="LiveId" clId="{16CF63A5-DA59-405E-BDC8-2C43D7F33439}" dt="2024-06-17T06:46:39.426" v="402" actId="47"/>
        <pc:sldMkLst>
          <pc:docMk/>
          <pc:sldMk cId="300487433" sldId="615"/>
        </pc:sldMkLst>
      </pc:sldChg>
      <pc:sldChg chg="del">
        <pc:chgData name="Marc Persoz" userId="41e49ab67e8288c0" providerId="LiveId" clId="{16CF63A5-DA59-405E-BDC8-2C43D7F33439}" dt="2024-06-17T06:46:39.426" v="402" actId="47"/>
        <pc:sldMkLst>
          <pc:docMk/>
          <pc:sldMk cId="2628117217" sldId="616"/>
        </pc:sldMkLst>
      </pc:sldChg>
      <pc:sldChg chg="del">
        <pc:chgData name="Marc Persoz" userId="41e49ab67e8288c0" providerId="LiveId" clId="{16CF63A5-DA59-405E-BDC8-2C43D7F33439}" dt="2024-06-17T06:46:39.426" v="402" actId="47"/>
        <pc:sldMkLst>
          <pc:docMk/>
          <pc:sldMk cId="178951822" sldId="617"/>
        </pc:sldMkLst>
      </pc:sldChg>
      <pc:sldChg chg="del">
        <pc:chgData name="Marc Persoz" userId="41e49ab67e8288c0" providerId="LiveId" clId="{16CF63A5-DA59-405E-BDC8-2C43D7F33439}" dt="2024-06-17T06:46:39.426" v="402" actId="47"/>
        <pc:sldMkLst>
          <pc:docMk/>
          <pc:sldMk cId="4174034826" sldId="618"/>
        </pc:sldMkLst>
      </pc:sldChg>
      <pc:sldChg chg="del ord">
        <pc:chgData name="Marc Persoz" userId="41e49ab67e8288c0" providerId="LiveId" clId="{16CF63A5-DA59-405E-BDC8-2C43D7F33439}" dt="2024-06-17T06:46:39.426" v="402" actId="47"/>
        <pc:sldMkLst>
          <pc:docMk/>
          <pc:sldMk cId="3297365568" sldId="620"/>
        </pc:sldMkLst>
      </pc:sldChg>
      <pc:sldChg chg="del">
        <pc:chgData name="Marc Persoz" userId="41e49ab67e8288c0" providerId="LiveId" clId="{16CF63A5-DA59-405E-BDC8-2C43D7F33439}" dt="2024-06-17T06:46:39.426" v="402" actId="47"/>
        <pc:sldMkLst>
          <pc:docMk/>
          <pc:sldMk cId="3068002629" sldId="624"/>
        </pc:sldMkLst>
      </pc:sldChg>
      <pc:sldChg chg="del">
        <pc:chgData name="Marc Persoz" userId="41e49ab67e8288c0" providerId="LiveId" clId="{16CF63A5-DA59-405E-BDC8-2C43D7F33439}" dt="2024-06-17T06:46:39.426" v="402" actId="47"/>
        <pc:sldMkLst>
          <pc:docMk/>
          <pc:sldMk cId="2007609007" sldId="625"/>
        </pc:sldMkLst>
      </pc:sldChg>
      <pc:sldChg chg="del">
        <pc:chgData name="Marc Persoz" userId="41e49ab67e8288c0" providerId="LiveId" clId="{16CF63A5-DA59-405E-BDC8-2C43D7F33439}" dt="2024-06-17T06:46:39.426" v="402" actId="47"/>
        <pc:sldMkLst>
          <pc:docMk/>
          <pc:sldMk cId="3539958330" sldId="626"/>
        </pc:sldMkLst>
      </pc:sldChg>
      <pc:sldChg chg="modSp mod">
        <pc:chgData name="Marc Persoz" userId="41e49ab67e8288c0" providerId="LiveId" clId="{16CF63A5-DA59-405E-BDC8-2C43D7F33439}" dt="2024-06-11T21:16:41.206" v="399" actId="208"/>
        <pc:sldMkLst>
          <pc:docMk/>
          <pc:sldMk cId="1239984722" sldId="627"/>
        </pc:sldMkLst>
        <pc:spChg chg="mod">
          <ac:chgData name="Marc Persoz" userId="41e49ab67e8288c0" providerId="LiveId" clId="{16CF63A5-DA59-405E-BDC8-2C43D7F33439}" dt="2024-06-11T21:16:07.713" v="396" actId="208"/>
          <ac:spMkLst>
            <pc:docMk/>
            <pc:sldMk cId="1239984722" sldId="627"/>
            <ac:spMk id="2" creationId="{B599FEBB-51D7-A83E-AB39-47A20398528C}"/>
          </ac:spMkLst>
        </pc:spChg>
        <pc:spChg chg="mod">
          <ac:chgData name="Marc Persoz" userId="41e49ab67e8288c0" providerId="LiveId" clId="{16CF63A5-DA59-405E-BDC8-2C43D7F33439}" dt="2024-06-11T21:16:21.675" v="397" actId="208"/>
          <ac:spMkLst>
            <pc:docMk/>
            <pc:sldMk cId="1239984722" sldId="627"/>
            <ac:spMk id="6" creationId="{3BCB5D6A-6C82-5CDB-E56C-F283D07B00F1}"/>
          </ac:spMkLst>
        </pc:spChg>
        <pc:cxnChg chg="mod">
          <ac:chgData name="Marc Persoz" userId="41e49ab67e8288c0" providerId="LiveId" clId="{16CF63A5-DA59-405E-BDC8-2C43D7F33439}" dt="2024-06-11T21:16:41.206" v="399" actId="208"/>
          <ac:cxnSpMkLst>
            <pc:docMk/>
            <pc:sldMk cId="1239984722" sldId="627"/>
            <ac:cxnSpMk id="5" creationId="{09F40092-8C5F-3F6B-6547-FA4AC7902B71}"/>
          </ac:cxnSpMkLst>
        </pc:cxnChg>
        <pc:cxnChg chg="mod">
          <ac:chgData name="Marc Persoz" userId="41e49ab67e8288c0" providerId="LiveId" clId="{16CF63A5-DA59-405E-BDC8-2C43D7F33439}" dt="2024-06-11T21:16:35.326" v="398" actId="208"/>
          <ac:cxnSpMkLst>
            <pc:docMk/>
            <pc:sldMk cId="1239984722" sldId="627"/>
            <ac:cxnSpMk id="8" creationId="{A3F56058-6C52-7B1A-AAD6-D6A04787CAE2}"/>
          </ac:cxnSpMkLst>
        </pc:cxnChg>
      </pc:sldChg>
      <pc:sldChg chg="del">
        <pc:chgData name="Marc Persoz" userId="41e49ab67e8288c0" providerId="LiveId" clId="{16CF63A5-DA59-405E-BDC8-2C43D7F33439}" dt="2024-06-17T06:46:39.426" v="402" actId="47"/>
        <pc:sldMkLst>
          <pc:docMk/>
          <pc:sldMk cId="2432127271" sldId="630"/>
        </pc:sldMkLst>
      </pc:sldChg>
      <pc:sldChg chg="del">
        <pc:chgData name="Marc Persoz" userId="41e49ab67e8288c0" providerId="LiveId" clId="{16CF63A5-DA59-405E-BDC8-2C43D7F33439}" dt="2024-06-17T06:46:39.426" v="402" actId="47"/>
        <pc:sldMkLst>
          <pc:docMk/>
          <pc:sldMk cId="1102818468" sldId="631"/>
        </pc:sldMkLst>
      </pc:sldChg>
      <pc:sldChg chg="del">
        <pc:chgData name="Marc Persoz" userId="41e49ab67e8288c0" providerId="LiveId" clId="{16CF63A5-DA59-405E-BDC8-2C43D7F33439}" dt="2024-06-17T06:46:39.426" v="402" actId="47"/>
        <pc:sldMkLst>
          <pc:docMk/>
          <pc:sldMk cId="2664794481" sldId="632"/>
        </pc:sldMkLst>
      </pc:sldChg>
      <pc:sldChg chg="del">
        <pc:chgData name="Marc Persoz" userId="41e49ab67e8288c0" providerId="LiveId" clId="{16CF63A5-DA59-405E-BDC8-2C43D7F33439}" dt="2024-06-17T06:46:39.426" v="402" actId="47"/>
        <pc:sldMkLst>
          <pc:docMk/>
          <pc:sldMk cId="1259157092" sldId="633"/>
        </pc:sldMkLst>
      </pc:sldChg>
      <pc:sldChg chg="addSp modSp mod">
        <pc:chgData name="Marc Persoz" userId="41e49ab67e8288c0" providerId="LiveId" clId="{16CF63A5-DA59-405E-BDC8-2C43D7F33439}" dt="2024-06-11T20:55:33.206" v="394" actId="1036"/>
        <pc:sldMkLst>
          <pc:docMk/>
          <pc:sldMk cId="792865526" sldId="639"/>
        </pc:sldMkLst>
        <pc:spChg chg="mod">
          <ac:chgData name="Marc Persoz" userId="41e49ab67e8288c0" providerId="LiveId" clId="{16CF63A5-DA59-405E-BDC8-2C43D7F33439}" dt="2024-06-11T20:55:33.206" v="394" actId="1036"/>
          <ac:spMkLst>
            <pc:docMk/>
            <pc:sldMk cId="792865526" sldId="639"/>
            <ac:spMk id="7" creationId="{3FCD2C1C-8011-F0D8-F35B-E79AD0D92F20}"/>
          </ac:spMkLst>
        </pc:spChg>
        <pc:spChg chg="add mod">
          <ac:chgData name="Marc Persoz" userId="41e49ab67e8288c0" providerId="LiveId" clId="{16CF63A5-DA59-405E-BDC8-2C43D7F33439}" dt="2024-06-11T20:54:17.650" v="185" actId="1035"/>
          <ac:spMkLst>
            <pc:docMk/>
            <pc:sldMk cId="792865526" sldId="639"/>
            <ac:spMk id="31" creationId="{4279BF1E-56CF-4021-AAE0-FCE4341EA370}"/>
          </ac:spMkLst>
        </pc:spChg>
        <pc:spChg chg="add mod">
          <ac:chgData name="Marc Persoz" userId="41e49ab67e8288c0" providerId="LiveId" clId="{16CF63A5-DA59-405E-BDC8-2C43D7F33439}" dt="2024-06-11T20:54:31.989" v="274" actId="1037"/>
          <ac:spMkLst>
            <pc:docMk/>
            <pc:sldMk cId="792865526" sldId="639"/>
            <ac:spMk id="32" creationId="{0BFDDE19-76DB-F670-432F-3BFD2747C9FE}"/>
          </ac:spMkLst>
        </pc:spChg>
        <pc:spChg chg="add mod">
          <ac:chgData name="Marc Persoz" userId="41e49ab67e8288c0" providerId="LiveId" clId="{16CF63A5-DA59-405E-BDC8-2C43D7F33439}" dt="2024-06-11T20:55:18.806" v="391" actId="1035"/>
          <ac:spMkLst>
            <pc:docMk/>
            <pc:sldMk cId="792865526" sldId="639"/>
            <ac:spMk id="33" creationId="{80C51794-1862-64E2-1591-57D1A6CB186B}"/>
          </ac:spMkLst>
        </pc:spChg>
        <pc:cxnChg chg="add mod">
          <ac:chgData name="Marc Persoz" userId="41e49ab67e8288c0" providerId="LiveId" clId="{16CF63A5-DA59-405E-BDC8-2C43D7F33439}" dt="2024-06-11T20:52:56.073" v="73" actId="13822"/>
          <ac:cxnSpMkLst>
            <pc:docMk/>
            <pc:sldMk cId="792865526" sldId="639"/>
            <ac:cxnSpMk id="10" creationId="{B6BE0B72-53C1-543C-C64D-FEBA4AF2CD64}"/>
          </ac:cxnSpMkLst>
        </pc:cxnChg>
        <pc:cxnChg chg="add mod">
          <ac:chgData name="Marc Persoz" userId="41e49ab67e8288c0" providerId="LiveId" clId="{16CF63A5-DA59-405E-BDC8-2C43D7F33439}" dt="2024-06-11T20:53:49.276" v="161" actId="1035"/>
          <ac:cxnSpMkLst>
            <pc:docMk/>
            <pc:sldMk cId="792865526" sldId="639"/>
            <ac:cxnSpMk id="12" creationId="{BF953C3F-33EF-63F8-9DC1-3BD6D3190888}"/>
          </ac:cxnSpMkLst>
        </pc:cxnChg>
        <pc:cxnChg chg="add mod">
          <ac:chgData name="Marc Persoz" userId="41e49ab67e8288c0" providerId="LiveId" clId="{16CF63A5-DA59-405E-BDC8-2C43D7F33439}" dt="2024-06-11T20:53:49.276" v="161" actId="1035"/>
          <ac:cxnSpMkLst>
            <pc:docMk/>
            <pc:sldMk cId="792865526" sldId="639"/>
            <ac:cxnSpMk id="21" creationId="{FD18367E-35BA-B06E-E346-CA44FA0FA8CB}"/>
          </ac:cxnSpMkLst>
        </pc:cxnChg>
      </pc:sldChg>
      <pc:sldChg chg="del ord">
        <pc:chgData name="Marc Persoz" userId="41e49ab67e8288c0" providerId="LiveId" clId="{16CF63A5-DA59-405E-BDC8-2C43D7F33439}" dt="2024-06-17T06:46:39.426" v="402" actId="47"/>
        <pc:sldMkLst>
          <pc:docMk/>
          <pc:sldMk cId="228434194" sldId="64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81A9FF-E204-465D-9371-5CFEF78A00D1}" type="datetimeFigureOut">
              <a:rPr lang="fr-CH" smtClean="0"/>
              <a:t>17.06.2024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7CF274-54C3-4CD8-B2B1-A60EEDF3214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99716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See</a:t>
            </a:r>
            <a:r>
              <a:rPr lang="fr-CH" dirty="0"/>
              <a:t> </a:t>
            </a:r>
            <a:r>
              <a:rPr lang="fr-CH" dirty="0" err="1"/>
              <a:t>katrin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CF274-54C3-4CD8-B2B1-A60EEDF32147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666433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B8F750-40E6-B4DA-8F19-035A9A61E0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ED0F087-F8FA-2C5A-1586-9C67AB7232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053621D-ED1D-03E9-20B7-80AC187369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FFB102A-ECB1-8FE6-D299-F9102D7372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CF274-54C3-4CD8-B2B1-A60EEDF32147}" type="slidenum">
              <a:rPr lang="fr-CH" smtClean="0"/>
              <a:t>13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071885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F9A94D-2461-D662-E8AE-4D033F358B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1CB5744-5F0D-B834-3A26-0929E615AC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A79740E-06C0-2C09-C7E0-DFFD7B04E2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Detail</a:t>
            </a:r>
            <a:r>
              <a:rPr lang="fr-CH" dirty="0"/>
              <a:t> a bit the </a:t>
            </a:r>
            <a:r>
              <a:rPr lang="fr-CH" dirty="0" err="1"/>
              <a:t>two-beam</a:t>
            </a:r>
            <a:r>
              <a:rPr lang="fr-CH" dirty="0"/>
              <a:t> </a:t>
            </a:r>
            <a:r>
              <a:rPr lang="fr-CH" dirty="0" err="1"/>
              <a:t>method</a:t>
            </a:r>
            <a:r>
              <a:rPr lang="fr-CH" dirty="0"/>
              <a:t>, </a:t>
            </a:r>
            <a:r>
              <a:rPr lang="fr-CH" dirty="0" err="1"/>
              <a:t>that</a:t>
            </a:r>
            <a:r>
              <a:rPr lang="fr-CH" dirty="0"/>
              <a:t> </a:t>
            </a:r>
            <a:r>
              <a:rPr lang="fr-CH" dirty="0" err="1"/>
              <a:t>it</a:t>
            </a:r>
            <a:r>
              <a:rPr lang="fr-CH" dirty="0"/>
              <a:t> </a:t>
            </a:r>
            <a:r>
              <a:rPr lang="fr-CH" dirty="0" err="1"/>
              <a:t>would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to </a:t>
            </a:r>
            <a:r>
              <a:rPr lang="fr-CH" dirty="0" err="1"/>
              <a:t>simulate</a:t>
            </a:r>
            <a:r>
              <a:rPr lang="fr-CH" dirty="0"/>
              <a:t> the central </a:t>
            </a:r>
            <a:r>
              <a:rPr lang="fr-CH" dirty="0" err="1"/>
              <a:t>electrode</a:t>
            </a:r>
            <a:r>
              <a:rPr lang="fr-CH" dirty="0"/>
              <a:t>. </a:t>
            </a:r>
            <a:r>
              <a:rPr lang="fr-CH" dirty="0" err="1"/>
              <a:t>Take</a:t>
            </a:r>
            <a:r>
              <a:rPr lang="fr-CH" dirty="0"/>
              <a:t> time </a:t>
            </a:r>
            <a:r>
              <a:rPr lang="fr-CH" dirty="0" err="1"/>
              <a:t>here</a:t>
            </a:r>
            <a:r>
              <a:rPr lang="fr-CH" dirty="0"/>
              <a:t> to </a:t>
            </a:r>
            <a:r>
              <a:rPr lang="fr-CH" dirty="0" err="1"/>
              <a:t>explain</a:t>
            </a:r>
            <a:r>
              <a:rPr lang="fr-CH" dirty="0"/>
              <a:t> the </a:t>
            </a:r>
            <a:r>
              <a:rPr lang="fr-CH" dirty="0" err="1"/>
              <a:t>working</a:t>
            </a:r>
            <a:r>
              <a:rPr lang="fr-CH" dirty="0"/>
              <a:t> point and </a:t>
            </a:r>
            <a:r>
              <a:rPr lang="fr-CH" dirty="0" err="1"/>
              <a:t>stability</a:t>
            </a:r>
            <a:r>
              <a:rPr lang="fr-CH" dirty="0"/>
              <a:t> </a:t>
            </a:r>
            <a:r>
              <a:rPr lang="fr-CH" dirty="0" err="1"/>
              <a:t>measurement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B047C5-75E6-810C-C2F8-E70B2192D0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CF274-54C3-4CD8-B2B1-A60EEDF32147}" type="slidenum">
              <a:rPr lang="fr-CH" smtClean="0"/>
              <a:t>14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299542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F9A94D-2461-D662-E8AE-4D033F358B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1CB5744-5F0D-B834-3A26-0929E615AC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A79740E-06C0-2C09-C7E0-DFFD7B04E2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Detail</a:t>
            </a:r>
            <a:r>
              <a:rPr lang="fr-CH" dirty="0"/>
              <a:t> a bit the </a:t>
            </a:r>
            <a:r>
              <a:rPr lang="fr-CH" dirty="0" err="1"/>
              <a:t>two-beam</a:t>
            </a:r>
            <a:r>
              <a:rPr lang="fr-CH" dirty="0"/>
              <a:t> </a:t>
            </a:r>
            <a:r>
              <a:rPr lang="fr-CH" dirty="0" err="1"/>
              <a:t>method</a:t>
            </a:r>
            <a:r>
              <a:rPr lang="fr-CH" dirty="0"/>
              <a:t>, </a:t>
            </a:r>
            <a:r>
              <a:rPr lang="fr-CH" dirty="0" err="1"/>
              <a:t>that</a:t>
            </a:r>
            <a:r>
              <a:rPr lang="fr-CH" dirty="0"/>
              <a:t> </a:t>
            </a:r>
            <a:r>
              <a:rPr lang="fr-CH" dirty="0" err="1"/>
              <a:t>it</a:t>
            </a:r>
            <a:r>
              <a:rPr lang="fr-CH" dirty="0"/>
              <a:t> </a:t>
            </a:r>
            <a:r>
              <a:rPr lang="fr-CH" dirty="0" err="1"/>
              <a:t>would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to </a:t>
            </a:r>
            <a:r>
              <a:rPr lang="fr-CH" dirty="0" err="1"/>
              <a:t>simulate</a:t>
            </a:r>
            <a:r>
              <a:rPr lang="fr-CH" dirty="0"/>
              <a:t> the central </a:t>
            </a:r>
            <a:r>
              <a:rPr lang="fr-CH" dirty="0" err="1"/>
              <a:t>electrode</a:t>
            </a:r>
            <a:r>
              <a:rPr lang="fr-CH" dirty="0"/>
              <a:t>. </a:t>
            </a:r>
            <a:r>
              <a:rPr lang="fr-CH" dirty="0" err="1"/>
              <a:t>Take</a:t>
            </a:r>
            <a:r>
              <a:rPr lang="fr-CH" dirty="0"/>
              <a:t> time </a:t>
            </a:r>
            <a:r>
              <a:rPr lang="fr-CH" dirty="0" err="1"/>
              <a:t>here</a:t>
            </a:r>
            <a:r>
              <a:rPr lang="fr-CH" dirty="0"/>
              <a:t> to </a:t>
            </a:r>
            <a:r>
              <a:rPr lang="fr-CH" dirty="0" err="1"/>
              <a:t>explain</a:t>
            </a:r>
            <a:r>
              <a:rPr lang="fr-CH" dirty="0"/>
              <a:t> the </a:t>
            </a:r>
            <a:r>
              <a:rPr lang="fr-CH" dirty="0" err="1"/>
              <a:t>working</a:t>
            </a:r>
            <a:r>
              <a:rPr lang="fr-CH" dirty="0"/>
              <a:t> point and </a:t>
            </a:r>
            <a:r>
              <a:rPr lang="fr-CH" dirty="0" err="1"/>
              <a:t>stability</a:t>
            </a:r>
            <a:r>
              <a:rPr lang="fr-CH" dirty="0"/>
              <a:t> </a:t>
            </a:r>
            <a:r>
              <a:rPr lang="fr-CH" dirty="0" err="1"/>
              <a:t>measurement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B047C5-75E6-810C-C2F8-E70B2192D0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CF274-54C3-4CD8-B2B1-A60EEDF32147}" type="slidenum">
              <a:rPr lang="fr-CH" smtClean="0"/>
              <a:t>15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387822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Maybe</a:t>
            </a:r>
            <a:r>
              <a:rPr lang="fr-CH" dirty="0"/>
              <a:t> the frame </a:t>
            </a:r>
            <a:r>
              <a:rPr lang="fr-CH" dirty="0" err="1"/>
              <a:t>with</a:t>
            </a:r>
            <a:r>
              <a:rPr lang="fr-CH" dirty="0"/>
              <a:t> the setup </a:t>
            </a:r>
            <a:r>
              <a:rPr lang="fr-CH" dirty="0" err="1"/>
              <a:t>characterized</a:t>
            </a:r>
            <a:r>
              <a:rPr lang="fr-CH" dirty="0"/>
              <a:t> </a:t>
            </a:r>
            <a:r>
              <a:rPr lang="fr-CH" dirty="0" err="1"/>
              <a:t>doesn’t</a:t>
            </a:r>
            <a:r>
              <a:rPr lang="fr-CH" dirty="0"/>
              <a:t> fit </a:t>
            </a:r>
            <a:r>
              <a:rPr lang="fr-CH" dirty="0" err="1"/>
              <a:t>here</a:t>
            </a:r>
            <a:r>
              <a:rPr lang="fr-CH" dirty="0"/>
              <a:t>… </a:t>
            </a:r>
            <a:r>
              <a:rPr lang="fr-CH" dirty="0" err="1"/>
              <a:t>Maaybe</a:t>
            </a:r>
            <a:r>
              <a:rPr lang="fr-CH" dirty="0"/>
              <a:t> in the </a:t>
            </a:r>
            <a:r>
              <a:rPr lang="fr-CH" dirty="0" err="1"/>
              <a:t>summary</a:t>
            </a:r>
            <a:r>
              <a:rPr lang="fr-CH" dirty="0"/>
              <a:t> </a:t>
            </a:r>
            <a:r>
              <a:rPr lang="fr-CH" dirty="0" err="1"/>
              <a:t>after</a:t>
            </a:r>
            <a:r>
              <a:rPr lang="fr-CH" dirty="0"/>
              <a:t> the </a:t>
            </a:r>
            <a:r>
              <a:rPr lang="fr-CH" dirty="0" err="1"/>
              <a:t>ballistic</a:t>
            </a:r>
            <a:r>
              <a:rPr lang="fr-CH" dirty="0"/>
              <a:t> case of one </a:t>
            </a:r>
            <a:r>
              <a:rPr lang="fr-CH" dirty="0" err="1"/>
              <a:t>dedicated</a:t>
            </a:r>
            <a:r>
              <a:rPr lang="fr-CH" dirty="0"/>
              <a:t> slide </a:t>
            </a:r>
            <a:r>
              <a:rPr lang="fr-CH" dirty="0" err="1"/>
              <a:t>after</a:t>
            </a:r>
            <a:r>
              <a:rPr lang="fr-CH" dirty="0"/>
              <a:t> </a:t>
            </a:r>
            <a:r>
              <a:rPr lang="fr-CH" dirty="0" err="1"/>
              <a:t>this</a:t>
            </a:r>
            <a:r>
              <a:rPr lang="fr-CH" dirty="0"/>
              <a:t> one.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CF274-54C3-4CD8-B2B1-A60EEDF32147}" type="slidenum">
              <a:rPr lang="fr-CH" smtClean="0"/>
              <a:t>17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630272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Make</a:t>
            </a:r>
            <a:r>
              <a:rPr lang="fr-CH" dirty="0"/>
              <a:t> </a:t>
            </a:r>
            <a:r>
              <a:rPr lang="fr-CH" dirty="0" err="1"/>
              <a:t>two</a:t>
            </a:r>
            <a:r>
              <a:rPr lang="fr-CH" dirty="0"/>
              <a:t> slides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only</a:t>
            </a:r>
            <a:r>
              <a:rPr lang="fr-CH" dirty="0"/>
              <a:t> 1 distance on the first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CF274-54C3-4CD8-B2B1-A60EEDF32147}" type="slidenum">
              <a:rPr lang="fr-CH" smtClean="0"/>
              <a:t>19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366275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312ED8-D033-A97E-6DC6-7364A95F87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BB8E5AE-8F04-DEAA-540F-94A13ABD23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281CDF8-51F8-EC8C-9742-8B15B845BB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Left</a:t>
            </a:r>
            <a:r>
              <a:rPr lang="fr-CH" dirty="0"/>
              <a:t> image </a:t>
            </a:r>
            <a:r>
              <a:rPr lang="fr-CH" dirty="0" err="1"/>
              <a:t>is</a:t>
            </a:r>
            <a:r>
              <a:rPr lang="fr-CH" dirty="0"/>
              <a:t> not </a:t>
            </a:r>
            <a:r>
              <a:rPr lang="fr-CH" dirty="0" err="1"/>
              <a:t>so</a:t>
            </a:r>
            <a:r>
              <a:rPr lang="fr-CH" dirty="0"/>
              <a:t> </a:t>
            </a:r>
            <a:r>
              <a:rPr lang="fr-CH" dirty="0" err="1"/>
              <a:t>useful</a:t>
            </a:r>
            <a:r>
              <a:rPr lang="fr-CH" dirty="0"/>
              <a:t>, </a:t>
            </a:r>
            <a:r>
              <a:rPr lang="fr-CH" dirty="0" err="1"/>
              <a:t>maybe</a:t>
            </a:r>
            <a:r>
              <a:rPr lang="fr-CH" dirty="0"/>
              <a:t> </a:t>
            </a:r>
            <a:r>
              <a:rPr lang="fr-CH" dirty="0" err="1"/>
              <a:t>find</a:t>
            </a:r>
            <a:r>
              <a:rPr lang="fr-CH" dirty="0"/>
              <a:t> </a:t>
            </a:r>
            <a:r>
              <a:rPr lang="fr-CH" dirty="0" err="1"/>
              <a:t>another</a:t>
            </a:r>
            <a:r>
              <a:rPr lang="fr-CH" dirty="0"/>
              <a:t> one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beeter</a:t>
            </a:r>
            <a:r>
              <a:rPr lang="fr-CH" dirty="0"/>
              <a:t> </a:t>
            </a:r>
            <a:r>
              <a:rPr lang="fr-CH" dirty="0" err="1"/>
              <a:t>view</a:t>
            </a:r>
            <a:r>
              <a:rPr lang="fr-CH" dirty="0"/>
              <a:t> on the cube</a:t>
            </a:r>
          </a:p>
          <a:p>
            <a:r>
              <a:rPr lang="fr-CH" dirty="0"/>
              <a:t>Put a PAD </a:t>
            </a:r>
            <a:r>
              <a:rPr lang="fr-CH" dirty="0" err="1"/>
              <a:t>with</a:t>
            </a:r>
            <a:r>
              <a:rPr lang="fr-CH" dirty="0"/>
              <a:t> the 3 zones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C5F6CD6-7829-17C0-111E-6CDF42D605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CF274-54C3-4CD8-B2B1-A60EEDF32147}" type="slidenum">
              <a:rPr lang="fr-CH" smtClean="0"/>
              <a:t>21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248869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Make</a:t>
            </a:r>
            <a:r>
              <a:rPr lang="fr-CH" dirty="0"/>
              <a:t> </a:t>
            </a:r>
            <a:r>
              <a:rPr lang="fr-CH" dirty="0" err="1"/>
              <a:t>two</a:t>
            </a:r>
            <a:r>
              <a:rPr lang="fr-CH" dirty="0"/>
              <a:t> slides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only</a:t>
            </a:r>
            <a:r>
              <a:rPr lang="fr-CH" dirty="0"/>
              <a:t> 1 distance on the first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CF274-54C3-4CD8-B2B1-A60EEDF32147}" type="slidenum">
              <a:rPr lang="fr-CH" smtClean="0"/>
              <a:t>22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467249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6A36BD-5A6A-7CB1-40E0-79A13710D2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CFE7666-6F5E-DEC1-9C78-24D25E13EF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D0414C4-6C6E-71E5-2DFD-B5736FF602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Make</a:t>
            </a:r>
            <a:r>
              <a:rPr lang="fr-CH" dirty="0"/>
              <a:t> </a:t>
            </a:r>
            <a:r>
              <a:rPr lang="fr-CH" dirty="0" err="1"/>
              <a:t>two</a:t>
            </a:r>
            <a:r>
              <a:rPr lang="fr-CH" dirty="0"/>
              <a:t> slides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only</a:t>
            </a:r>
            <a:r>
              <a:rPr lang="fr-CH" dirty="0"/>
              <a:t> 1 distance on the first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87CC120-72FF-3DCF-41E6-8B62CD9E28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CF274-54C3-4CD8-B2B1-A60EEDF32147}" type="slidenum">
              <a:rPr lang="fr-CH" smtClean="0"/>
              <a:t>23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017805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Axis label X : Transverse position of G2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CF274-54C3-4CD8-B2B1-A60EEDF32147}" type="slidenum">
              <a:rPr lang="fr-CH" smtClean="0"/>
              <a:t>25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748658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Remove</a:t>
            </a:r>
            <a:r>
              <a:rPr lang="fr-CH" dirty="0"/>
              <a:t> </a:t>
            </a:r>
            <a:r>
              <a:rPr lang="fr-CH" dirty="0" err="1"/>
              <a:t>legend</a:t>
            </a:r>
            <a:r>
              <a:rPr lang="fr-CH" dirty="0"/>
              <a:t> of the ASD plot, not </a:t>
            </a:r>
            <a:r>
              <a:rPr lang="fr-CH" dirty="0" err="1"/>
              <a:t>readable</a:t>
            </a:r>
            <a:r>
              <a:rPr lang="fr-CH" dirty="0"/>
              <a:t> and can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emphasized</a:t>
            </a:r>
            <a:r>
              <a:rPr lang="fr-CH" dirty="0"/>
              <a:t> </a:t>
            </a:r>
            <a:r>
              <a:rPr lang="fr-CH" dirty="0" err="1"/>
              <a:t>orally</a:t>
            </a:r>
            <a:endParaRPr lang="fr-CH" dirty="0"/>
          </a:p>
          <a:p>
            <a:r>
              <a:rPr lang="fr-CH" dirty="0" err="1"/>
              <a:t>Include</a:t>
            </a:r>
            <a:r>
              <a:rPr lang="fr-CH" dirty="0"/>
              <a:t> a plot of the </a:t>
            </a:r>
            <a:r>
              <a:rPr lang="fr-CH" dirty="0" err="1"/>
              <a:t>temperature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CF274-54C3-4CD8-B2B1-A60EEDF32147}" type="slidenum">
              <a:rPr lang="fr-CH" smtClean="0"/>
              <a:t>26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542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C53109-D941-7B96-0FC4-6D33A58A91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F071DC7-C7AA-FAAE-CEFE-88AF8CB932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B84B4C1-80FF-5B8C-6EB1-20F726EFC0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167B8A4-E014-0304-9436-572D836343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CF274-54C3-4CD8-B2B1-A60EEDF32147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275122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6DF82F-BB1C-1008-3AED-E6A6F4259B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E2FF55A-5911-3A40-9C07-175CD646D6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15705AA-FA2E-B06C-7CE0-CFF9A31293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Don’t </a:t>
            </a:r>
            <a:r>
              <a:rPr lang="fr-CH" dirty="0" err="1"/>
              <a:t>need</a:t>
            </a:r>
            <a:r>
              <a:rPr lang="fr-CH" dirty="0"/>
              <a:t> </a:t>
            </a:r>
            <a:r>
              <a:rPr lang="fr-CH" dirty="0" err="1"/>
              <a:t>so</a:t>
            </a:r>
            <a:r>
              <a:rPr lang="fr-CH" dirty="0"/>
              <a:t> </a:t>
            </a:r>
            <a:r>
              <a:rPr lang="fr-CH" dirty="0" err="1"/>
              <a:t>much</a:t>
            </a:r>
            <a:r>
              <a:rPr lang="fr-CH" dirty="0"/>
              <a:t> </a:t>
            </a:r>
            <a:r>
              <a:rPr lang="fr-CH" dirty="0" err="1"/>
              <a:t>details</a:t>
            </a:r>
            <a:r>
              <a:rPr lang="fr-CH" dirty="0"/>
              <a:t>, </a:t>
            </a:r>
            <a:r>
              <a:rPr lang="fr-CH" dirty="0" err="1"/>
              <a:t>maybe</a:t>
            </a:r>
            <a:r>
              <a:rPr lang="fr-CH" dirty="0"/>
              <a:t> </a:t>
            </a:r>
            <a:r>
              <a:rPr lang="fr-CH" dirty="0" err="1"/>
              <a:t>just</a:t>
            </a:r>
            <a:r>
              <a:rPr lang="fr-CH" dirty="0"/>
              <a:t> mention </a:t>
            </a:r>
            <a:r>
              <a:rPr lang="fr-CH" dirty="0" err="1"/>
              <a:t>that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work</a:t>
            </a:r>
            <a:r>
              <a:rPr lang="fr-CH" dirty="0"/>
              <a:t> on </a:t>
            </a:r>
            <a:r>
              <a:rPr lang="fr-CH" dirty="0" err="1"/>
              <a:t>several</a:t>
            </a:r>
            <a:r>
              <a:rPr lang="fr-CH" dirty="0"/>
              <a:t> </a:t>
            </a:r>
            <a:r>
              <a:rPr lang="fr-CH" dirty="0" err="1"/>
              <a:t>experiments</a:t>
            </a:r>
            <a:r>
              <a:rPr lang="fr-CH" dirty="0"/>
              <a:t>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2B96D14-8EAF-7684-6BE8-BEBE33FEE4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CF274-54C3-4CD8-B2B1-A60EEDF32147}" type="slidenum">
              <a:rPr lang="fr-CH" smtClean="0"/>
              <a:t>28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558986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6DF82F-BB1C-1008-3AED-E6A6F4259B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E2FF55A-5911-3A40-9C07-175CD646D6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15705AA-FA2E-B06C-7CE0-CFF9A31293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Don’t </a:t>
            </a:r>
            <a:r>
              <a:rPr lang="fr-CH" dirty="0" err="1"/>
              <a:t>need</a:t>
            </a:r>
            <a:r>
              <a:rPr lang="fr-CH" dirty="0"/>
              <a:t> </a:t>
            </a:r>
            <a:r>
              <a:rPr lang="fr-CH" dirty="0" err="1"/>
              <a:t>so</a:t>
            </a:r>
            <a:r>
              <a:rPr lang="fr-CH" dirty="0"/>
              <a:t> </a:t>
            </a:r>
            <a:r>
              <a:rPr lang="fr-CH" dirty="0" err="1"/>
              <a:t>much</a:t>
            </a:r>
            <a:r>
              <a:rPr lang="fr-CH" dirty="0"/>
              <a:t> </a:t>
            </a:r>
            <a:r>
              <a:rPr lang="fr-CH" dirty="0" err="1"/>
              <a:t>details</a:t>
            </a:r>
            <a:r>
              <a:rPr lang="fr-CH" dirty="0"/>
              <a:t>, </a:t>
            </a:r>
            <a:r>
              <a:rPr lang="fr-CH" dirty="0" err="1"/>
              <a:t>maybe</a:t>
            </a:r>
            <a:r>
              <a:rPr lang="fr-CH" dirty="0"/>
              <a:t> </a:t>
            </a:r>
            <a:r>
              <a:rPr lang="fr-CH" dirty="0" err="1"/>
              <a:t>just</a:t>
            </a:r>
            <a:r>
              <a:rPr lang="fr-CH" dirty="0"/>
              <a:t> mention </a:t>
            </a:r>
            <a:r>
              <a:rPr lang="fr-CH" dirty="0" err="1"/>
              <a:t>that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work</a:t>
            </a:r>
            <a:r>
              <a:rPr lang="fr-CH" dirty="0"/>
              <a:t> on </a:t>
            </a:r>
            <a:r>
              <a:rPr lang="fr-CH" dirty="0" err="1"/>
              <a:t>several</a:t>
            </a:r>
            <a:r>
              <a:rPr lang="fr-CH" dirty="0"/>
              <a:t> </a:t>
            </a:r>
            <a:r>
              <a:rPr lang="fr-CH" dirty="0" err="1"/>
              <a:t>experiments</a:t>
            </a:r>
            <a:r>
              <a:rPr lang="fr-CH" dirty="0"/>
              <a:t>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2B96D14-8EAF-7684-6BE8-BEBE33FEE4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CF274-54C3-4CD8-B2B1-A60EEDF32147}" type="slidenum">
              <a:rPr lang="fr-CH" smtClean="0"/>
              <a:t>29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846893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6DF82F-BB1C-1008-3AED-E6A6F4259B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E2FF55A-5911-3A40-9C07-175CD646D6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15705AA-FA2E-B06C-7CE0-CFF9A31293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Don’t </a:t>
            </a:r>
            <a:r>
              <a:rPr lang="fr-CH" dirty="0" err="1"/>
              <a:t>need</a:t>
            </a:r>
            <a:r>
              <a:rPr lang="fr-CH" dirty="0"/>
              <a:t> </a:t>
            </a:r>
            <a:r>
              <a:rPr lang="fr-CH" dirty="0" err="1"/>
              <a:t>so</a:t>
            </a:r>
            <a:r>
              <a:rPr lang="fr-CH" dirty="0"/>
              <a:t> </a:t>
            </a:r>
            <a:r>
              <a:rPr lang="fr-CH" dirty="0" err="1"/>
              <a:t>much</a:t>
            </a:r>
            <a:r>
              <a:rPr lang="fr-CH" dirty="0"/>
              <a:t> </a:t>
            </a:r>
            <a:r>
              <a:rPr lang="fr-CH" dirty="0" err="1"/>
              <a:t>details</a:t>
            </a:r>
            <a:r>
              <a:rPr lang="fr-CH" dirty="0"/>
              <a:t>, </a:t>
            </a:r>
            <a:r>
              <a:rPr lang="fr-CH" dirty="0" err="1"/>
              <a:t>maybe</a:t>
            </a:r>
            <a:r>
              <a:rPr lang="fr-CH" dirty="0"/>
              <a:t> </a:t>
            </a:r>
            <a:r>
              <a:rPr lang="fr-CH" dirty="0" err="1"/>
              <a:t>just</a:t>
            </a:r>
            <a:r>
              <a:rPr lang="fr-CH" dirty="0"/>
              <a:t> mention </a:t>
            </a:r>
            <a:r>
              <a:rPr lang="fr-CH" dirty="0" err="1"/>
              <a:t>that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work</a:t>
            </a:r>
            <a:r>
              <a:rPr lang="fr-CH" dirty="0"/>
              <a:t> on </a:t>
            </a:r>
            <a:r>
              <a:rPr lang="fr-CH" dirty="0" err="1"/>
              <a:t>several</a:t>
            </a:r>
            <a:r>
              <a:rPr lang="fr-CH" dirty="0"/>
              <a:t> </a:t>
            </a:r>
            <a:r>
              <a:rPr lang="fr-CH" dirty="0" err="1"/>
              <a:t>experiments</a:t>
            </a:r>
            <a:r>
              <a:rPr lang="fr-CH" dirty="0"/>
              <a:t>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2B96D14-8EAF-7684-6BE8-BEBE33FEE4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CF274-54C3-4CD8-B2B1-A60EEDF32147}" type="slidenum">
              <a:rPr lang="fr-CH" smtClean="0"/>
              <a:t>30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243218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AB37CF-3415-E1D5-8A9A-F71684AE46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0652E3E-3126-B730-C9BA-D2351F7A45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9F25DB0-81F5-F714-98AC-C1EA983C64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Don’t </a:t>
            </a:r>
            <a:r>
              <a:rPr lang="fr-CH" dirty="0" err="1"/>
              <a:t>need</a:t>
            </a:r>
            <a:r>
              <a:rPr lang="fr-CH" dirty="0"/>
              <a:t> </a:t>
            </a:r>
            <a:r>
              <a:rPr lang="fr-CH" dirty="0" err="1"/>
              <a:t>so</a:t>
            </a:r>
            <a:r>
              <a:rPr lang="fr-CH" dirty="0"/>
              <a:t> </a:t>
            </a:r>
            <a:r>
              <a:rPr lang="fr-CH" dirty="0" err="1"/>
              <a:t>much</a:t>
            </a:r>
            <a:r>
              <a:rPr lang="fr-CH" dirty="0"/>
              <a:t> </a:t>
            </a:r>
            <a:r>
              <a:rPr lang="fr-CH" dirty="0" err="1"/>
              <a:t>details</a:t>
            </a:r>
            <a:r>
              <a:rPr lang="fr-CH" dirty="0"/>
              <a:t>, </a:t>
            </a:r>
            <a:r>
              <a:rPr lang="fr-CH" dirty="0" err="1"/>
              <a:t>maybe</a:t>
            </a:r>
            <a:r>
              <a:rPr lang="fr-CH" dirty="0"/>
              <a:t> </a:t>
            </a:r>
            <a:r>
              <a:rPr lang="fr-CH" dirty="0" err="1"/>
              <a:t>just</a:t>
            </a:r>
            <a:r>
              <a:rPr lang="fr-CH" dirty="0"/>
              <a:t> mention </a:t>
            </a:r>
            <a:r>
              <a:rPr lang="fr-CH" dirty="0" err="1"/>
              <a:t>that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work</a:t>
            </a:r>
            <a:r>
              <a:rPr lang="fr-CH" dirty="0"/>
              <a:t> on </a:t>
            </a:r>
            <a:r>
              <a:rPr lang="fr-CH" dirty="0" err="1"/>
              <a:t>several</a:t>
            </a:r>
            <a:r>
              <a:rPr lang="fr-CH" dirty="0"/>
              <a:t> </a:t>
            </a:r>
            <a:r>
              <a:rPr lang="fr-CH" dirty="0" err="1"/>
              <a:t>experiments</a:t>
            </a:r>
            <a:r>
              <a:rPr lang="fr-CH" dirty="0"/>
              <a:t>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F698F6F-5544-AF4C-4B9B-2751031366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CF274-54C3-4CD8-B2B1-A60EEDF32147}" type="slidenum">
              <a:rPr lang="fr-CH" smtClean="0"/>
              <a:t>31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029707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C53109-D941-7B96-0FC4-6D33A58A91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F071DC7-C7AA-FAAE-CEFE-88AF8CB932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B84B4C1-80FF-5B8C-6EB1-20F726EFC0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167B8A4-E014-0304-9436-572D836343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CF274-54C3-4CD8-B2B1-A60EEDF32147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55253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C53109-D941-7B96-0FC4-6D33A58A91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F071DC7-C7AA-FAAE-CEFE-88AF8CB932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B84B4C1-80FF-5B8C-6EB1-20F726EFC0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167B8A4-E014-0304-9436-572D836343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CF274-54C3-4CD8-B2B1-A60EEDF32147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23780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3FE85-297D-D8AC-F0AC-62BEBDE6C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A581922-5B6F-CB9A-8D19-E1023DD665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0831D6B-223F-B77E-4145-FF476E8BDC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C36CC54-DBC3-F2C8-0779-17E997F073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CF274-54C3-4CD8-B2B1-A60EEDF32147}" type="slidenum">
              <a:rPr lang="fr-CH" smtClean="0"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407396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6423E2-5D16-3BDD-38B5-F40EC6574D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6D9CA48-EB06-6EC2-BF82-72F41D888F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12701FB-9B92-193A-3A2E-780FBADC83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8F13701-4CE9-7137-B2E5-61BB887421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CF274-54C3-4CD8-B2B1-A60EEDF32147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442633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604852-CA0C-18FD-F37A-5C3B1268A5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EC6A524-2E35-93E4-24B2-991243A76A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B8CB114-6C80-7D39-C36E-40CF6D9884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B0E7B0B-B916-2273-C84D-F17DC24870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CF274-54C3-4CD8-B2B1-A60EEDF32147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94010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67C6A6-681E-D974-0130-94F7A05584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F42BD0B-C73E-252B-D36E-7FD1A6E932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9B3C2D1-0A05-F264-1CEF-0F39E923B9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A7432E9-6113-56EF-2CAE-DBF65A0251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CF274-54C3-4CD8-B2B1-A60EEDF32147}" type="slidenum">
              <a:rPr lang="fr-CH" smtClean="0"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552454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B8F750-40E6-B4DA-8F19-035A9A61E0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ED0F087-F8FA-2C5A-1586-9C67AB7232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053621D-ED1D-03E9-20B7-80AC187369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FFB102A-ECB1-8FE6-D299-F9102D7372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7CF274-54C3-4CD8-B2B1-A60EEDF32147}" type="slidenum">
              <a:rPr lang="fr-CH" smtClean="0"/>
              <a:t>12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8718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819CF5-3607-85AC-2CB2-BFFAEEDF56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A3EE380-C268-F5CA-32CF-9DFB4C0E51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614743D-A01C-AF7E-163C-75A7502EA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01981-E4E6-44D4-A313-B34D81776C4C}" type="datetime1">
              <a:rPr lang="fr-CH" smtClean="0"/>
              <a:t>17.06.2024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A97835-C727-1146-4591-9EDA3414A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F11F3A5-B8F6-0E05-2324-965CD0F89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41103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95AA07-2949-A082-1855-066AC1974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62FA7B4-8534-C227-9225-1B3B40AE3A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3146198-9CA6-C47E-2F56-084F30343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77FE7-969F-4901-82CA-4B10C66E4710}" type="datetime1">
              <a:rPr lang="fr-CH" smtClean="0"/>
              <a:t>17.06.2024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AB8D273-809D-3119-C878-0E8DD598C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52069CE-8486-1D01-80DA-CD08D45A8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34846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890FCD5-42C4-0FF5-C545-CA2B933783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7632946-9792-A9FE-B2B6-A443B64D71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C066925-8B69-77A1-ACAC-AE703C1F4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A43A3-C76E-4795-8720-2559323885BF}" type="datetime1">
              <a:rPr lang="fr-CH" smtClean="0"/>
              <a:t>17.06.2024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A039D3D-97A6-EBA8-176E-1E7A9E61D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4D0D1F1-00E4-4DBC-A897-C27BDD2F7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45694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B853A-3106-1BE8-9F63-A317FB930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84D38F9-E120-5AB2-95B3-6B8969F6A6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5CF38A-FEC8-778C-8C7B-33BD48872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05275-DA24-4866-8B60-797877B5DC58}" type="datetime1">
              <a:rPr lang="fr-CH" smtClean="0"/>
              <a:t>17.06.2024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1CE5E5-B064-41BB-89AE-C25FED9F2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7E4DEF2-29F2-AB41-72AA-BCF2E760B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14251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D2F9C7-24E8-3500-8D2D-E94F0B4CF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7C9E553-183A-0B4A-40C4-4772F1B2D9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99D71DA-9600-1ED3-6E08-9FDDABDD8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73983-83C6-46CF-93A6-5E43C1B63082}" type="datetime1">
              <a:rPr lang="fr-CH" smtClean="0"/>
              <a:t>17.06.2024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6CE5FCE-80A7-EE72-4C86-1CA9F00EC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A631CB-29BE-8B5D-2091-8DCC9C7D8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53666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6EC065-83DE-02F1-953F-CEC4FD8F9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EA6D6F4-7FAC-4060-9E2D-16111B6FFD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9FA9047-1576-14C1-D6B5-39AD37643E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42034C3-4825-D2B7-491A-AFFF7DFD3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0B4BE-84F3-4814-B344-B37114982874}" type="datetime1">
              <a:rPr lang="fr-CH" smtClean="0"/>
              <a:t>17.06.2024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840E6D1-080E-C53B-4052-B727B0696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0BF9BBA-711F-E5FE-AC4E-79E0AB299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53597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15B5F3-FBCF-20B5-1E3B-05CA2EC69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A70B533-E870-5855-3FC6-B4AC69F021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CCC6FF3-D158-8552-8973-DED799C9BB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5A73CBF-2918-2714-75F6-AFE329A916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8DD6275-DB73-436E-0C93-C58303D828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DEEA75E-3E8C-446C-5DFE-61F03D69D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CEDC2-A8C3-461B-A2DE-816A1BB70AB3}" type="datetime1">
              <a:rPr lang="fr-CH" smtClean="0"/>
              <a:t>17.06.2024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84038A4-087F-D1C8-A1DD-D8E8BB288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0B141B-2259-1D56-E0B3-0773F2F80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96259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A5F7B8-D6F9-92B0-3748-9CC0AB89D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C5DA79E-3286-4785-6C25-56F532533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11086-55EA-477F-AB50-57B9B86E8310}" type="datetime1">
              <a:rPr lang="fr-CH" smtClean="0"/>
              <a:t>17.06.2024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0235541-BE3F-217A-C663-7374BC822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BEC0BDC-BFBE-4A37-AF90-1FC44815B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29127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B33AFA1-5BD1-3E78-887B-360552E0D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9B0F4-9519-4899-A203-05C0AA974222}" type="datetime1">
              <a:rPr lang="fr-CH" smtClean="0"/>
              <a:t>17.06.2024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204B479-AF67-EED2-924F-1EEA8706B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5505AE1-4A13-14ED-67E0-00AF68F7B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25537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34E010-4D18-40A7-D797-0FA70C03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F505F9-C709-86A0-B190-E6B6CBC3F2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D8920E5-2ED7-D563-3A26-9C0AC0A63F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B243205-968B-B57E-5230-EC87E2892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8027B-E199-45B6-AF8F-AF8F64DB69CE}" type="datetime1">
              <a:rPr lang="fr-CH" smtClean="0"/>
              <a:t>17.06.2024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4F3DA95-0A36-E863-D3EC-949349C8B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98F9D4C-A9BC-C322-93D3-C6C4FAE66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71770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5174E7-4B61-E9BA-554E-28C0E7E8A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4118967-F655-3CD0-25D5-FAFFC6CE01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8D1869B-6EFD-0B63-4C31-447BC2F555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8E92DDB-E08D-8F91-00A9-3A871D53A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6D66-CBFE-4A4B-BEA7-31577A68C853}" type="datetime1">
              <a:rPr lang="fr-CH" smtClean="0"/>
              <a:t>17.06.2024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45B7864-2C48-10FC-4EF0-083CCCFBE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E65FEE9-08C4-D399-A196-D9C0D1C05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26666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58F4809-3EB9-B31D-5126-51DDAC81F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BEBD4ED-BB53-89EB-BBE2-AD570B79EF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7C793E7-177B-22D1-FC84-5827005F9E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A112-8254-4796-8CC9-40B033CB442C}" type="datetime1">
              <a:rPr lang="fr-CH" smtClean="0"/>
              <a:t>17.06.2024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D9DF492-5D2F-C90B-6B6B-EC166DF65D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F7D9C03-7772-5252-CB8A-643AB2FB8A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B3188-B190-4F34-877B-F8252183C112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63412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9.png"/><Relationship Id="rId4" Type="http://schemas.openxmlformats.org/officeDocument/2006/relationships/image" Target="../media/image1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2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g"/><Relationship Id="rId5" Type="http://schemas.openxmlformats.org/officeDocument/2006/relationships/image" Target="../media/image18.jpeg"/><Relationship Id="rId4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2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3.png"/><Relationship Id="rId7" Type="http://schemas.openxmlformats.org/officeDocument/2006/relationships/image" Target="../media/image2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35.png"/><Relationship Id="rId4" Type="http://schemas.openxmlformats.org/officeDocument/2006/relationships/image" Target="../media/image3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3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png"/><Relationship Id="rId4" Type="http://schemas.openxmlformats.org/officeDocument/2006/relationships/image" Target="../media/image3.jp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0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9.jpg"/><Relationship Id="rId5" Type="http://schemas.openxmlformats.org/officeDocument/2006/relationships/image" Target="../media/image3.jpg"/><Relationship Id="rId4" Type="http://schemas.openxmlformats.org/officeDocument/2006/relationships/notesSlide" Target="../notesSlides/notesSlide2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g"/><Relationship Id="rId3" Type="http://schemas.openxmlformats.org/officeDocument/2006/relationships/image" Target="../media/image3.jpg"/><Relationship Id="rId7" Type="http://schemas.microsoft.com/office/2007/relationships/hdphoto" Target="../media/hdphoto1.wdp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machine, ingénierie, acier, tuyau&#10;&#10;Description générée automatiquement">
            <a:extLst>
              <a:ext uri="{FF2B5EF4-FFF2-40B4-BE49-F238E27FC236}">
                <a16:creationId xmlns:a16="http://schemas.microsoft.com/office/drawing/2014/main" id="{9482C2CB-C774-26FD-6078-CEAA3E67CBB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78" r="9453"/>
          <a:stretch/>
        </p:blipFill>
        <p:spPr>
          <a:xfrm>
            <a:off x="3905249" y="933"/>
            <a:ext cx="8286751" cy="6857067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957E92E-A2B0-6443-B4B3-1BB351C4BE6F}"/>
              </a:ext>
            </a:extLst>
          </p:cNvPr>
          <p:cNvSpPr/>
          <p:nvPr/>
        </p:nvSpPr>
        <p:spPr>
          <a:xfrm>
            <a:off x="320511" y="480767"/>
            <a:ext cx="1102936" cy="333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86425C-7F21-1957-6743-94FE81C6D0C6}"/>
              </a:ext>
            </a:extLst>
          </p:cNvPr>
          <p:cNvSpPr/>
          <p:nvPr/>
        </p:nvSpPr>
        <p:spPr>
          <a:xfrm>
            <a:off x="3905249" y="0"/>
            <a:ext cx="5626678" cy="6858000"/>
          </a:xfrm>
          <a:prstGeom prst="rect">
            <a:avLst/>
          </a:prstGeom>
          <a:gradFill flip="none" rotWithShape="1">
            <a:gsLst>
              <a:gs pos="18409">
                <a:schemeClr val="bg1">
                  <a:alpha val="91000"/>
                </a:schemeClr>
              </a:gs>
              <a:gs pos="41000">
                <a:schemeClr val="bg1">
                  <a:alpha val="70000"/>
                </a:schemeClr>
              </a:gs>
              <a:gs pos="0">
                <a:schemeClr val="bg1">
                  <a:lumMod val="97000"/>
                  <a:lumOff val="3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48B40E5-6DD0-7DE1-6D6B-3E9CAB2E0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1</a:t>
            </a:fld>
            <a:endParaRPr lang="fr-CH">
              <a:latin typeface="+mj-lt"/>
            </a:endParaRPr>
          </a:p>
        </p:txBody>
      </p:sp>
      <p:sp>
        <p:nvSpPr>
          <p:cNvPr id="17" name="Sous-titre 2">
            <a:extLst>
              <a:ext uri="{FF2B5EF4-FFF2-40B4-BE49-F238E27FC236}">
                <a16:creationId xmlns:a16="http://schemas.microsoft.com/office/drawing/2014/main" id="{8C86C7A9-2B8F-96E8-36D8-51571F7BC9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324967"/>
            <a:ext cx="4023359" cy="1208141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fr-CH" sz="1400" b="1" dirty="0">
                <a:latin typeface="+mj-lt"/>
                <a:ea typeface="Artifakt Element Light" panose="020B0303050000020004" pitchFamily="34" charset="0"/>
              </a:rPr>
              <a:t>Marc Persoz</a:t>
            </a:r>
            <a:br>
              <a:rPr lang="fr-CH" sz="1400" dirty="0">
                <a:latin typeface="+mj-lt"/>
                <a:ea typeface="Artifakt Element Light" panose="020B0303050000020004" pitchFamily="34" charset="0"/>
              </a:rPr>
            </a:br>
            <a:r>
              <a:rPr lang="fr-CH" sz="1400" dirty="0">
                <a:latin typeface="+mj-lt"/>
                <a:ea typeface="Artifakt Element Light" panose="020B0303050000020004" pitchFamily="34" charset="0"/>
              </a:rPr>
              <a:t>PhD </a:t>
            </a:r>
            <a:r>
              <a:rPr lang="fr-CH" sz="1400" dirty="0" err="1">
                <a:latin typeface="+mj-lt"/>
                <a:ea typeface="Artifakt Element Light" panose="020B0303050000020004" pitchFamily="34" charset="0"/>
              </a:rPr>
              <a:t>student</a:t>
            </a:r>
            <a:r>
              <a:rPr lang="fr-CH" sz="1400" dirty="0">
                <a:latin typeface="+mj-lt"/>
                <a:ea typeface="Artifakt Element Light" panose="020B0303050000020004" pitchFamily="34" charset="0"/>
              </a:rPr>
              <a:t> at </a:t>
            </a:r>
            <a:r>
              <a:rPr lang="fr-CH" sz="1400" dirty="0" err="1">
                <a:latin typeface="+mj-lt"/>
                <a:ea typeface="Artifakt Element Light" panose="020B0303050000020004" pitchFamily="34" charset="0"/>
              </a:rPr>
              <a:t>University</a:t>
            </a:r>
            <a:r>
              <a:rPr lang="fr-CH" sz="1400" dirty="0">
                <a:latin typeface="+mj-lt"/>
                <a:ea typeface="Artifakt Element Light" panose="020B0303050000020004" pitchFamily="34" charset="0"/>
              </a:rPr>
              <a:t> of Bern</a:t>
            </a:r>
            <a:br>
              <a:rPr lang="fr-CH" sz="1400" dirty="0">
                <a:latin typeface="+mj-lt"/>
                <a:ea typeface="Artifakt Element Light" panose="020B0303050000020004" pitchFamily="34" charset="0"/>
              </a:rPr>
            </a:br>
            <a:br>
              <a:rPr lang="fr-CH" sz="1400" dirty="0">
                <a:latin typeface="+mj-lt"/>
                <a:ea typeface="Artifakt Element Light" panose="020B0303050000020004" pitchFamily="34" charset="0"/>
              </a:rPr>
            </a:br>
            <a:r>
              <a:rPr lang="fr-CH" sz="1400" b="1" dirty="0">
                <a:latin typeface="+mj-lt"/>
                <a:ea typeface="Artifakt Element Light" panose="020B0303050000020004" pitchFamily="34" charset="0"/>
              </a:rPr>
              <a:t>PSAS 2024</a:t>
            </a:r>
            <a:br>
              <a:rPr lang="fr-CH" sz="1400" dirty="0">
                <a:latin typeface="+mj-lt"/>
                <a:ea typeface="Artifakt Element Light" panose="020B0303050000020004" pitchFamily="34" charset="0"/>
              </a:rPr>
            </a:br>
            <a:r>
              <a:rPr lang="fr-CH" sz="1400" dirty="0">
                <a:latin typeface="+mj-lt"/>
                <a:ea typeface="Artifakt Element Light" panose="020B0303050000020004" pitchFamily="34" charset="0"/>
              </a:rPr>
              <a:t>Zürich ETH, 12</a:t>
            </a:r>
            <a:r>
              <a:rPr lang="fr-CH" sz="1400" baseline="30000" dirty="0">
                <a:latin typeface="+mj-lt"/>
                <a:ea typeface="Artifakt Element Light" panose="020B0303050000020004" pitchFamily="34" charset="0"/>
              </a:rPr>
              <a:t>th</a:t>
            </a:r>
            <a:r>
              <a:rPr lang="fr-CH" sz="1400" dirty="0">
                <a:latin typeface="+mj-lt"/>
                <a:ea typeface="Artifakt Element Light" panose="020B0303050000020004" pitchFamily="34" charset="0"/>
              </a:rPr>
              <a:t> of June 2024</a:t>
            </a:r>
          </a:p>
        </p:txBody>
      </p:sp>
      <p:pic>
        <p:nvPicPr>
          <p:cNvPr id="19" name="Image 18" descr="Une image contenant ciel nocturne, sombre, étoile, silhouette&#10;&#10;Description générée automatiquement">
            <a:extLst>
              <a:ext uri="{FF2B5EF4-FFF2-40B4-BE49-F238E27FC236}">
                <a16:creationId xmlns:a16="http://schemas.microsoft.com/office/drawing/2014/main" id="{6FA72AC8-16CB-308A-0CD6-A8F9AB83FA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186" y="5999832"/>
            <a:ext cx="1359064" cy="542011"/>
          </a:xfrm>
          <a:prstGeom prst="rect">
            <a:avLst/>
          </a:prstGeom>
        </p:spPr>
      </p:pic>
      <p:pic>
        <p:nvPicPr>
          <p:cNvPr id="20" name="Image 19" descr="Une image contenant texte&#10;&#10;Description générée automatiquement">
            <a:extLst>
              <a:ext uri="{FF2B5EF4-FFF2-40B4-BE49-F238E27FC236}">
                <a16:creationId xmlns:a16="http://schemas.microsoft.com/office/drawing/2014/main" id="{686423BD-657A-DBFE-B33F-9CECC0540D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90" y="267403"/>
            <a:ext cx="1324293" cy="1380422"/>
          </a:xfrm>
          <a:prstGeom prst="rect">
            <a:avLst/>
          </a:prstGeom>
        </p:spPr>
      </p:pic>
      <p:sp>
        <p:nvSpPr>
          <p:cNvPr id="21" name="Titre 1">
            <a:extLst>
              <a:ext uri="{FF2B5EF4-FFF2-40B4-BE49-F238E27FC236}">
                <a16:creationId xmlns:a16="http://schemas.microsoft.com/office/drawing/2014/main" id="{E08D702D-8513-7F22-D99A-59CD67AADF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622033"/>
            <a:ext cx="4484544" cy="3204134"/>
          </a:xfrm>
        </p:spPr>
        <p:txBody>
          <a:bodyPr anchor="b">
            <a:normAutofit/>
          </a:bodyPr>
          <a:lstStyle/>
          <a:p>
            <a:pPr algn="l"/>
            <a:r>
              <a:rPr lang="fr-CH" sz="3600" b="1" dirty="0" err="1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QNeutron</a:t>
            </a:r>
            <a:br>
              <a:rPr lang="fr-CH" sz="3200" b="1" dirty="0"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CH" sz="2000" dirty="0" err="1">
                <a:ea typeface="Tahoma" panose="020B0604030504040204" pitchFamily="34" charset="0"/>
                <a:cs typeface="Tahoma" panose="020B0604030504040204" pitchFamily="34" charset="0"/>
              </a:rPr>
              <a:t>Measuring</a:t>
            </a:r>
            <a:r>
              <a:rPr lang="fr-CH" sz="2000" dirty="0">
                <a:ea typeface="Tahoma" panose="020B0604030504040204" pitchFamily="34" charset="0"/>
                <a:cs typeface="Tahoma" panose="020B0604030504040204" pitchFamily="34" charset="0"/>
              </a:rPr>
              <a:t> the Neutron Electric Charge </a:t>
            </a:r>
            <a:r>
              <a:rPr lang="fr-CH" sz="2000" dirty="0" err="1">
                <a:ea typeface="Tahoma" panose="020B0604030504040204" pitchFamily="34" charset="0"/>
                <a:cs typeface="Tahoma" panose="020B0604030504040204" pitchFamily="34" charset="0"/>
              </a:rPr>
              <a:t>with</a:t>
            </a:r>
            <a:r>
              <a:rPr lang="fr-CH" sz="2000" dirty="0">
                <a:ea typeface="Tahoma" panose="020B0604030504040204" pitchFamily="34" charset="0"/>
                <a:cs typeface="Tahoma" panose="020B0604030504040204" pitchFamily="34" charset="0"/>
              </a:rPr>
              <a:t> Time-of-Flight </a:t>
            </a:r>
            <a:r>
              <a:rPr lang="fr-CH" sz="2000" dirty="0" err="1">
                <a:ea typeface="Tahoma" panose="020B0604030504040204" pitchFamily="34" charset="0"/>
                <a:cs typeface="Tahoma" panose="020B0604030504040204" pitchFamily="34" charset="0"/>
              </a:rPr>
              <a:t>Interferometry</a:t>
            </a:r>
            <a:br>
              <a:rPr lang="fr-CH" sz="2000" dirty="0">
                <a:ea typeface="Tahoma" panose="020B0604030504040204" pitchFamily="34" charset="0"/>
                <a:cs typeface="Tahoma" panose="020B0604030504040204" pitchFamily="34" charset="0"/>
              </a:rPr>
            </a:br>
            <a:endParaRPr lang="fr-CH" sz="32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705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9212AC-2E3C-D8DD-B9BE-5C492C575C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6ABAF7C-DCE5-57B7-2160-484578A8E15D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" y="1488"/>
            <a:ext cx="12192000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General </a:t>
            </a:r>
            <a:r>
              <a:rPr kumimoji="0" lang="fr-FR" altLang="fr-FR" sz="3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principle</a:t>
            </a:r>
            <a:endParaRPr kumimoji="0" lang="fr-FR" altLang="fr-FR" sz="3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Ballistic</a:t>
            </a: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trajectories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Artifakt Element Light" panose="020B0303050000020004" pitchFamily="34" charset="0"/>
            </a:endParaRPr>
          </a:p>
        </p:txBody>
      </p:sp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7D0E9F59-B06E-FFC4-C224-1E78AC7B7884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B045A13D-AF37-B922-F906-0D60D6719D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184F3E5A-4F75-F457-5384-8AA4068C21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5D258291-D2CD-A0A5-CD44-62A588FD7121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CE4F1A29-2B81-7EAB-64C4-1D7653A31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/>
              <a:t>10</a:t>
            </a:fld>
            <a:endParaRPr lang="fr-CH"/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19A991A7-220D-4F2E-0B52-F8E076C9D268}"/>
              </a:ext>
            </a:extLst>
          </p:cNvPr>
          <p:cNvGrpSpPr/>
          <p:nvPr/>
        </p:nvGrpSpPr>
        <p:grpSpPr>
          <a:xfrm>
            <a:off x="3331789" y="1301520"/>
            <a:ext cx="8763000" cy="4800265"/>
            <a:chOff x="3382589" y="1301520"/>
            <a:chExt cx="8763000" cy="4800265"/>
          </a:xfrm>
        </p:grpSpPr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B71BE3D5-993B-EACC-F0AE-C0E073CFE0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8645" t="3827" b="6527"/>
            <a:stretch/>
          </p:blipFill>
          <p:spPr>
            <a:xfrm>
              <a:off x="11003196" y="1632807"/>
              <a:ext cx="150579" cy="4037584"/>
            </a:xfrm>
            <a:prstGeom prst="rect">
              <a:avLst/>
            </a:prstGeom>
          </p:spPr>
        </p:pic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EA66D38F-FF3C-234D-3224-90C84771EBD7}"/>
                </a:ext>
              </a:extLst>
            </p:cNvPr>
            <p:cNvSpPr txBox="1"/>
            <p:nvPr/>
          </p:nvSpPr>
          <p:spPr>
            <a:xfrm>
              <a:off x="3382589" y="1301520"/>
              <a:ext cx="213238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</a:t>
              </a:r>
              <a:r>
                <a:rPr kumimoji="0" lang="fr-CH" altLang="fr-FR" sz="160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0</a:t>
              </a:r>
              <a:r>
                <a:rPr kumimoji="0" lang="fr-CH" altLang="fr-FR" sz="160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 : Source </a:t>
              </a:r>
              <a:r>
                <a:rPr kumimoji="0" lang="fr-CH" altLang="fr-FR" sz="1600" i="0" u="none" strike="noStrike" cap="none" normalizeH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grating</a:t>
              </a:r>
              <a:endParaRPr lang="fr-CH" sz="1600" dirty="0">
                <a:latin typeface="Artifakt Element Light" panose="020B0303050000020004" pitchFamily="34" charset="0"/>
                <a:ea typeface="Artifakt Element Light" panose="020B0303050000020004" pitchFamily="34" charset="0"/>
              </a:endParaRPr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F7346386-22D6-F1A2-3949-2D7063899BDC}"/>
                </a:ext>
              </a:extLst>
            </p:cNvPr>
            <p:cNvSpPr txBox="1"/>
            <p:nvPr/>
          </p:nvSpPr>
          <p:spPr>
            <a:xfrm>
              <a:off x="6449639" y="1301520"/>
              <a:ext cx="245623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</a:t>
              </a:r>
              <a:r>
                <a:rPr kumimoji="0" lang="fr-CH" altLang="fr-FR" sz="160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1</a:t>
              </a:r>
              <a:r>
                <a:rPr kumimoji="0" lang="fr-CH" altLang="fr-FR" sz="160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 : Diffraction </a:t>
              </a:r>
              <a:r>
                <a:rPr kumimoji="0" lang="fr-CH" altLang="fr-FR" sz="1600" i="0" u="none" strike="noStrike" cap="none" normalizeH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grating</a:t>
              </a:r>
              <a:endParaRPr lang="fr-CH" sz="1600" dirty="0">
                <a:latin typeface="Artifakt Element Light" panose="020B0303050000020004" pitchFamily="34" charset="0"/>
                <a:ea typeface="Artifakt Element Light" panose="020B0303050000020004" pitchFamily="34" charset="0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AFDC4E3A-42B9-8248-CD99-B461AAD42439}"/>
                </a:ext>
              </a:extLst>
            </p:cNvPr>
            <p:cNvSpPr txBox="1"/>
            <p:nvPr/>
          </p:nvSpPr>
          <p:spPr>
            <a:xfrm>
              <a:off x="9689353" y="1304781"/>
              <a:ext cx="245623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</a:t>
              </a:r>
              <a:r>
                <a:rPr kumimoji="0" lang="fr-CH" altLang="fr-FR" sz="160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2</a:t>
              </a:r>
              <a:r>
                <a:rPr kumimoji="0" lang="fr-CH" altLang="fr-FR" sz="160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 : Analyzer </a:t>
              </a:r>
              <a:r>
                <a:rPr kumimoji="0" lang="fr-CH" altLang="fr-FR" sz="1600" i="0" u="none" strike="noStrike" cap="none" normalizeH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grating</a:t>
              </a:r>
              <a:endParaRPr lang="fr-CH" sz="1600" dirty="0">
                <a:latin typeface="Artifakt Element Light" panose="020B0303050000020004" pitchFamily="34" charset="0"/>
                <a:ea typeface="Artifakt Element Light" panose="020B0303050000020004" pitchFamily="34" charset="0"/>
              </a:endParaRP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77BFBC15-4457-7BDD-546F-5D3DCD1F4406}"/>
                </a:ext>
              </a:extLst>
            </p:cNvPr>
            <p:cNvSpPr txBox="1"/>
            <p:nvPr/>
          </p:nvSpPr>
          <p:spPr>
            <a:xfrm>
              <a:off x="10220932" y="5763231"/>
              <a:ext cx="1837718" cy="338554"/>
            </a:xfrm>
            <a:prstGeom prst="rect">
              <a:avLst/>
            </a:prstGeom>
            <a:noFill/>
            <a:ln w="19050">
              <a:solidFill>
                <a:srgbClr val="06E806"/>
              </a:solidFill>
            </a:ln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Neutron detector</a:t>
              </a:r>
              <a:endParaRPr lang="fr-CH" sz="1600" dirty="0">
                <a:latin typeface="Artifakt Element Light" panose="020B0303050000020004" pitchFamily="34" charset="0"/>
                <a:ea typeface="Artifakt Element Light" panose="020B0303050000020004" pitchFamily="34" charset="0"/>
              </a:endParaRPr>
            </a:p>
          </p:txBody>
        </p:sp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EE8C575A-F8D9-EBA3-1CB2-C4F9677B05DD}"/>
                </a:ext>
              </a:extLst>
            </p:cNvPr>
            <p:cNvGrpSpPr/>
            <p:nvPr/>
          </p:nvGrpSpPr>
          <p:grpSpPr>
            <a:xfrm>
              <a:off x="10831746" y="1605797"/>
              <a:ext cx="171450" cy="4102132"/>
              <a:chOff x="9229118" y="1924502"/>
              <a:chExt cx="171450" cy="4102132"/>
            </a:xfrm>
          </p:grpSpPr>
          <p:pic>
            <p:nvPicPr>
              <p:cNvPr id="16" name="Image 15">
                <a:extLst>
                  <a:ext uri="{FF2B5EF4-FFF2-40B4-BE49-F238E27FC236}">
                    <a16:creationId xmlns:a16="http://schemas.microsoft.com/office/drawing/2014/main" id="{F5648C6E-F32A-F564-CCF3-450B7A3045A5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1924502"/>
                <a:ext cx="171450" cy="2019600"/>
              </a:xfrm>
              <a:prstGeom prst="rect">
                <a:avLst/>
              </a:prstGeom>
            </p:spPr>
          </p:pic>
          <p:pic>
            <p:nvPicPr>
              <p:cNvPr id="18" name="Image 17">
                <a:extLst>
                  <a:ext uri="{FF2B5EF4-FFF2-40B4-BE49-F238E27FC236}">
                    <a16:creationId xmlns:a16="http://schemas.microsoft.com/office/drawing/2014/main" id="{2D346E5D-37BF-A729-08E9-D93E2527AABA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4007034"/>
                <a:ext cx="171450" cy="2019600"/>
              </a:xfrm>
              <a:prstGeom prst="rect">
                <a:avLst/>
              </a:prstGeom>
            </p:spPr>
          </p:pic>
        </p:grpSp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73638AD1-584F-8593-7D92-1641B62E2FB5}"/>
                </a:ext>
              </a:extLst>
            </p:cNvPr>
            <p:cNvGrpSpPr/>
            <p:nvPr/>
          </p:nvGrpSpPr>
          <p:grpSpPr>
            <a:xfrm>
              <a:off x="7592032" y="1600533"/>
              <a:ext cx="171450" cy="4102132"/>
              <a:chOff x="9229118" y="1924502"/>
              <a:chExt cx="171450" cy="4102132"/>
            </a:xfrm>
          </p:grpSpPr>
          <p:pic>
            <p:nvPicPr>
              <p:cNvPr id="22" name="Image 21">
                <a:extLst>
                  <a:ext uri="{FF2B5EF4-FFF2-40B4-BE49-F238E27FC236}">
                    <a16:creationId xmlns:a16="http://schemas.microsoft.com/office/drawing/2014/main" id="{2D3FACD7-F25D-3436-3DB6-9B97EE0FCF35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1924502"/>
                <a:ext cx="171450" cy="2019600"/>
              </a:xfrm>
              <a:prstGeom prst="rect">
                <a:avLst/>
              </a:prstGeom>
            </p:spPr>
          </p:pic>
          <p:pic>
            <p:nvPicPr>
              <p:cNvPr id="23" name="Image 22">
                <a:extLst>
                  <a:ext uri="{FF2B5EF4-FFF2-40B4-BE49-F238E27FC236}">
                    <a16:creationId xmlns:a16="http://schemas.microsoft.com/office/drawing/2014/main" id="{E03F224C-F5B9-97BC-ABB7-40B233E19AE1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4007034"/>
                <a:ext cx="171450" cy="2019600"/>
              </a:xfrm>
              <a:prstGeom prst="rect">
                <a:avLst/>
              </a:prstGeom>
            </p:spPr>
          </p:pic>
        </p:grpSp>
        <p:grpSp>
          <p:nvGrpSpPr>
            <p:cNvPr id="24" name="Groupe 23">
              <a:extLst>
                <a:ext uri="{FF2B5EF4-FFF2-40B4-BE49-F238E27FC236}">
                  <a16:creationId xmlns:a16="http://schemas.microsoft.com/office/drawing/2014/main" id="{0D5D9A28-CF2A-1096-191E-73D4E464D278}"/>
                </a:ext>
              </a:extLst>
            </p:cNvPr>
            <p:cNvGrpSpPr/>
            <p:nvPr/>
          </p:nvGrpSpPr>
          <p:grpSpPr>
            <a:xfrm>
              <a:off x="4363057" y="1600533"/>
              <a:ext cx="171450" cy="4102132"/>
              <a:chOff x="9229118" y="1924502"/>
              <a:chExt cx="171450" cy="4102132"/>
            </a:xfrm>
          </p:grpSpPr>
          <p:pic>
            <p:nvPicPr>
              <p:cNvPr id="25" name="Image 24">
                <a:extLst>
                  <a:ext uri="{FF2B5EF4-FFF2-40B4-BE49-F238E27FC236}">
                    <a16:creationId xmlns:a16="http://schemas.microsoft.com/office/drawing/2014/main" id="{08488C8D-C82C-A392-E6CF-3AF94C89F37A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1924502"/>
                <a:ext cx="171450" cy="2019600"/>
              </a:xfrm>
              <a:prstGeom prst="rect">
                <a:avLst/>
              </a:prstGeom>
            </p:spPr>
          </p:pic>
          <p:pic>
            <p:nvPicPr>
              <p:cNvPr id="26" name="Image 25">
                <a:extLst>
                  <a:ext uri="{FF2B5EF4-FFF2-40B4-BE49-F238E27FC236}">
                    <a16:creationId xmlns:a16="http://schemas.microsoft.com/office/drawing/2014/main" id="{C0CB6B69-35A5-EE9D-38B1-EED560A4956D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4007034"/>
                <a:ext cx="171450" cy="2019600"/>
              </a:xfrm>
              <a:prstGeom prst="rect">
                <a:avLst/>
              </a:prstGeom>
            </p:spPr>
          </p:pic>
        </p:grpSp>
      </p:grp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3083D606-880A-0391-C0BD-19C25D9DF4C6}"/>
              </a:ext>
            </a:extLst>
          </p:cNvPr>
          <p:cNvCxnSpPr>
            <a:cxnSpLocks/>
          </p:cNvCxnSpPr>
          <p:nvPr/>
        </p:nvCxnSpPr>
        <p:spPr>
          <a:xfrm flipV="1">
            <a:off x="1441052" y="2009325"/>
            <a:ext cx="9629649" cy="3092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AB3297A1-51B7-4572-EB08-E28258BCC66D}"/>
              </a:ext>
            </a:extLst>
          </p:cNvPr>
          <p:cNvCxnSpPr>
            <a:cxnSpLocks/>
          </p:cNvCxnSpPr>
          <p:nvPr/>
        </p:nvCxnSpPr>
        <p:spPr>
          <a:xfrm>
            <a:off x="829923" y="3633464"/>
            <a:ext cx="10260652" cy="2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09D5FFD9-B982-B6B3-0B97-E2E7E56A7BF7}"/>
              </a:ext>
            </a:extLst>
          </p:cNvPr>
          <p:cNvCxnSpPr>
            <a:cxnSpLocks/>
          </p:cNvCxnSpPr>
          <p:nvPr/>
        </p:nvCxnSpPr>
        <p:spPr>
          <a:xfrm>
            <a:off x="842323" y="4691102"/>
            <a:ext cx="10260652" cy="2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10653740-5ECB-9164-081F-FEDFC09DC682}"/>
              </a:ext>
            </a:extLst>
          </p:cNvPr>
          <p:cNvCxnSpPr/>
          <p:nvPr/>
        </p:nvCxnSpPr>
        <p:spPr>
          <a:xfrm flipV="1">
            <a:off x="817581" y="2581838"/>
            <a:ext cx="10274636" cy="16136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31ECC5E4-86C6-6AD3-43D3-48E81AC790D1}"/>
              </a:ext>
            </a:extLst>
          </p:cNvPr>
          <p:cNvCxnSpPr>
            <a:cxnSpLocks/>
          </p:cNvCxnSpPr>
          <p:nvPr/>
        </p:nvCxnSpPr>
        <p:spPr>
          <a:xfrm>
            <a:off x="817581" y="2572096"/>
            <a:ext cx="10274636" cy="16136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ZoneTexte 43">
            <a:extLst>
              <a:ext uri="{FF2B5EF4-FFF2-40B4-BE49-F238E27FC236}">
                <a16:creationId xmlns:a16="http://schemas.microsoft.com/office/drawing/2014/main" id="{8FF78066-4EB4-8F5B-8EB9-55096047DDAC}"/>
              </a:ext>
            </a:extLst>
          </p:cNvPr>
          <p:cNvSpPr txBox="1"/>
          <p:nvPr/>
        </p:nvSpPr>
        <p:spPr>
          <a:xfrm>
            <a:off x="-193033" y="5951858"/>
            <a:ext cx="21323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Beam exit</a:t>
            </a:r>
            <a:endParaRPr lang="fr-CH" sz="1600" dirty="0">
              <a:latin typeface="Artifakt Element Light" panose="020B0303050000020004" pitchFamily="34" charset="0"/>
              <a:ea typeface="Artifakt Element Light" panose="020B0303050000020004" pitchFamily="34" charset="0"/>
            </a:endParaRPr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B2E3747F-665D-33F2-C72A-4BD82484061E}"/>
              </a:ext>
            </a:extLst>
          </p:cNvPr>
          <p:cNvCxnSpPr>
            <a:cxnSpLocks/>
          </p:cNvCxnSpPr>
          <p:nvPr/>
        </p:nvCxnSpPr>
        <p:spPr>
          <a:xfrm flipH="1">
            <a:off x="425450" y="1488475"/>
            <a:ext cx="981075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89D269DA-22CF-5CC3-5D5E-7EDD0D06EDF1}"/>
              </a:ext>
            </a:extLst>
          </p:cNvPr>
          <p:cNvCxnSpPr>
            <a:cxnSpLocks/>
          </p:cNvCxnSpPr>
          <p:nvPr/>
        </p:nvCxnSpPr>
        <p:spPr>
          <a:xfrm flipH="1">
            <a:off x="425450" y="5861797"/>
            <a:ext cx="981075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4031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E410D8-C892-EBC6-2C2F-376095F4CE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B4F8329-9901-96E7-1AE3-E31EAC1928C8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" y="1488"/>
            <a:ext cx="12192000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General </a:t>
            </a:r>
            <a:r>
              <a:rPr kumimoji="0" lang="fr-FR" altLang="fr-FR" sz="3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principle</a:t>
            </a:r>
            <a:endParaRPr kumimoji="0" lang="fr-FR" altLang="fr-FR" sz="3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Ballistic</a:t>
            </a: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trajectories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Artifakt Element Light" panose="020B0303050000020004" pitchFamily="34" charset="0"/>
            </a:endParaRPr>
          </a:p>
        </p:txBody>
      </p:sp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AC790846-B7F8-70F3-0FAA-9235FD23B455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2F5229E2-659B-0867-0D3C-CA7AB74A5D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5F6D8245-9ECB-6D03-D23C-71D5731313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CA2318F8-2968-764C-8F76-BF4A370323D9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D8A03457-4133-0265-BF12-931D7CFFE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/>
              <a:t>11</a:t>
            </a:fld>
            <a:endParaRPr lang="fr-CH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9B82560-3BE8-9AF9-228A-1BC6C909706F}"/>
              </a:ext>
            </a:extLst>
          </p:cNvPr>
          <p:cNvSpPr txBox="1"/>
          <p:nvPr/>
        </p:nvSpPr>
        <p:spPr>
          <a:xfrm>
            <a:off x="-193033" y="5951858"/>
            <a:ext cx="21323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Beam exit</a:t>
            </a:r>
            <a:endParaRPr lang="fr-CH" sz="1600" dirty="0">
              <a:latin typeface="Artifakt Element Light" panose="020B0303050000020004" pitchFamily="34" charset="0"/>
              <a:ea typeface="Artifakt Element Light" panose="020B0303050000020004" pitchFamily="34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DF9891C-4FD8-A65F-4BCA-E748737CFEA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8645" t="3827" b="6527"/>
          <a:stretch/>
        </p:blipFill>
        <p:spPr>
          <a:xfrm>
            <a:off x="10952396" y="1632807"/>
            <a:ext cx="150579" cy="4037584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8732F829-4413-9407-1112-44CB4B68D5DC}"/>
              </a:ext>
            </a:extLst>
          </p:cNvPr>
          <p:cNvSpPr txBox="1"/>
          <p:nvPr/>
        </p:nvSpPr>
        <p:spPr>
          <a:xfrm>
            <a:off x="3331789" y="1301520"/>
            <a:ext cx="21323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G</a:t>
            </a:r>
            <a:r>
              <a:rPr kumimoji="0" lang="fr-CH" altLang="fr-FR" sz="160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0</a:t>
            </a:r>
            <a:r>
              <a:rPr kumimoji="0" lang="fr-CH" altLang="fr-FR" sz="16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 : Source </a:t>
            </a:r>
            <a:r>
              <a:rPr kumimoji="0" lang="fr-CH" altLang="fr-FR" sz="1600" i="0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grating</a:t>
            </a:r>
            <a:endParaRPr lang="fr-CH" sz="1600" dirty="0">
              <a:latin typeface="Artifakt Element Light" panose="020B0303050000020004" pitchFamily="34" charset="0"/>
              <a:ea typeface="Artifakt Element Light" panose="020B03030500000200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AF7015E-55BA-92D5-EB1D-CB2737426236}"/>
              </a:ext>
            </a:extLst>
          </p:cNvPr>
          <p:cNvSpPr txBox="1"/>
          <p:nvPr/>
        </p:nvSpPr>
        <p:spPr>
          <a:xfrm>
            <a:off x="6398839" y="1301520"/>
            <a:ext cx="24562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G</a:t>
            </a:r>
            <a:r>
              <a:rPr kumimoji="0" lang="fr-CH" altLang="fr-FR" sz="160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1</a:t>
            </a:r>
            <a:r>
              <a:rPr kumimoji="0" lang="fr-CH" altLang="fr-FR" sz="16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 : Diffraction </a:t>
            </a:r>
            <a:r>
              <a:rPr kumimoji="0" lang="fr-CH" altLang="fr-FR" sz="1600" i="0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grating</a:t>
            </a:r>
            <a:endParaRPr lang="fr-CH" sz="1600" dirty="0">
              <a:latin typeface="Artifakt Element Light" panose="020B0303050000020004" pitchFamily="34" charset="0"/>
              <a:ea typeface="Artifakt Element Light" panose="020B03030500000200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9738270-9885-E9EB-A2D3-04720931BB19}"/>
              </a:ext>
            </a:extLst>
          </p:cNvPr>
          <p:cNvSpPr txBox="1"/>
          <p:nvPr/>
        </p:nvSpPr>
        <p:spPr>
          <a:xfrm>
            <a:off x="9638553" y="1304781"/>
            <a:ext cx="24562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G</a:t>
            </a:r>
            <a:r>
              <a:rPr kumimoji="0" lang="fr-CH" altLang="fr-FR" sz="160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2</a:t>
            </a:r>
            <a:r>
              <a:rPr kumimoji="0" lang="fr-CH" altLang="fr-FR" sz="16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 : Analyzer </a:t>
            </a:r>
            <a:r>
              <a:rPr kumimoji="0" lang="fr-CH" altLang="fr-FR" sz="1600" i="0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grating</a:t>
            </a:r>
            <a:endParaRPr lang="fr-CH" sz="1600" dirty="0">
              <a:latin typeface="Artifakt Element Light" panose="020B0303050000020004" pitchFamily="34" charset="0"/>
              <a:ea typeface="Artifakt Element Light" panose="020B0303050000020004" pitchFamily="34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69317A8-CB4C-5D74-4880-B1EC10873E03}"/>
              </a:ext>
            </a:extLst>
          </p:cNvPr>
          <p:cNvSpPr txBox="1"/>
          <p:nvPr/>
        </p:nvSpPr>
        <p:spPr>
          <a:xfrm>
            <a:off x="10170132" y="5763231"/>
            <a:ext cx="1837718" cy="338554"/>
          </a:xfrm>
          <a:prstGeom prst="rect">
            <a:avLst/>
          </a:prstGeom>
          <a:noFill/>
          <a:ln w="19050">
            <a:solidFill>
              <a:srgbClr val="06E806"/>
            </a:solidFill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Neutron detector</a:t>
            </a:r>
            <a:endParaRPr lang="fr-CH" sz="1600" dirty="0">
              <a:latin typeface="Artifakt Element Light" panose="020B0303050000020004" pitchFamily="34" charset="0"/>
              <a:ea typeface="Artifakt Element Light" panose="020B0303050000020004" pitchFamily="34" charset="0"/>
            </a:endParaRP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B3B45A4B-A0B4-1842-9CD5-7F8D549380BD}"/>
              </a:ext>
            </a:extLst>
          </p:cNvPr>
          <p:cNvCxnSpPr>
            <a:cxnSpLocks/>
          </p:cNvCxnSpPr>
          <p:nvPr/>
        </p:nvCxnSpPr>
        <p:spPr>
          <a:xfrm flipH="1">
            <a:off x="425450" y="1488475"/>
            <a:ext cx="981075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15F0A6A7-83F9-C9B3-C8D8-793E2CB98610}"/>
              </a:ext>
            </a:extLst>
          </p:cNvPr>
          <p:cNvCxnSpPr>
            <a:cxnSpLocks/>
          </p:cNvCxnSpPr>
          <p:nvPr/>
        </p:nvCxnSpPr>
        <p:spPr>
          <a:xfrm flipH="1">
            <a:off x="425450" y="5861797"/>
            <a:ext cx="981075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51EEA6B6-5055-F06F-4250-CA87EEE0E05D}"/>
              </a:ext>
            </a:extLst>
          </p:cNvPr>
          <p:cNvGrpSpPr/>
          <p:nvPr/>
        </p:nvGrpSpPr>
        <p:grpSpPr>
          <a:xfrm>
            <a:off x="10780946" y="1605797"/>
            <a:ext cx="171450" cy="4102132"/>
            <a:chOff x="9229118" y="1924502"/>
            <a:chExt cx="171450" cy="4102132"/>
          </a:xfrm>
        </p:grpSpPr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FB7B6C0C-4A68-846C-73AA-ADE4ECA96ED4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4"/>
            <a:srcRect l="38910" t="3827" r="59548" b="6527"/>
            <a:stretch/>
          </p:blipFill>
          <p:spPr>
            <a:xfrm>
              <a:off x="9229118" y="1924502"/>
              <a:ext cx="171450" cy="2019600"/>
            </a:xfrm>
            <a:prstGeom prst="rect">
              <a:avLst/>
            </a:prstGeom>
          </p:spPr>
        </p:pic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35B2A2DD-265C-759F-928A-A61B2DC8A5D3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4"/>
            <a:srcRect l="38910" t="3827" r="59548" b="6527"/>
            <a:stretch/>
          </p:blipFill>
          <p:spPr>
            <a:xfrm>
              <a:off x="9229118" y="4007034"/>
              <a:ext cx="171450" cy="2019600"/>
            </a:xfrm>
            <a:prstGeom prst="rect">
              <a:avLst/>
            </a:prstGeom>
          </p:spPr>
        </p:pic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43EE08D1-9028-7331-7774-4E2CF1716D8E}"/>
              </a:ext>
            </a:extLst>
          </p:cNvPr>
          <p:cNvGrpSpPr/>
          <p:nvPr/>
        </p:nvGrpSpPr>
        <p:grpSpPr>
          <a:xfrm>
            <a:off x="7541232" y="1600533"/>
            <a:ext cx="171450" cy="4102132"/>
            <a:chOff x="9229118" y="1924502"/>
            <a:chExt cx="171450" cy="4102132"/>
          </a:xfrm>
        </p:grpSpPr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0137A601-FFE8-D528-1047-F7C4E6D4B5CC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4"/>
            <a:srcRect l="38910" t="3827" r="59548" b="6527"/>
            <a:stretch/>
          </p:blipFill>
          <p:spPr>
            <a:xfrm>
              <a:off x="9229118" y="1924502"/>
              <a:ext cx="171450" cy="2019600"/>
            </a:xfrm>
            <a:prstGeom prst="rect">
              <a:avLst/>
            </a:prstGeom>
          </p:spPr>
        </p:pic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EF06A874-E0A2-DA1E-E482-53FF3E23400A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4"/>
            <a:srcRect l="38910" t="3827" r="59548" b="6527"/>
            <a:stretch/>
          </p:blipFill>
          <p:spPr>
            <a:xfrm>
              <a:off x="9229118" y="4007034"/>
              <a:ext cx="171450" cy="2019600"/>
            </a:xfrm>
            <a:prstGeom prst="rect">
              <a:avLst/>
            </a:prstGeom>
          </p:spPr>
        </p:pic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B648320D-A477-2D7D-8435-DB2EA15E75A9}"/>
              </a:ext>
            </a:extLst>
          </p:cNvPr>
          <p:cNvGrpSpPr/>
          <p:nvPr/>
        </p:nvGrpSpPr>
        <p:grpSpPr>
          <a:xfrm>
            <a:off x="4312257" y="1600533"/>
            <a:ext cx="171450" cy="4102132"/>
            <a:chOff x="9229118" y="1924502"/>
            <a:chExt cx="171450" cy="4102132"/>
          </a:xfrm>
        </p:grpSpPr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672B0F94-8071-A8E3-B140-64962E039E35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4"/>
            <a:srcRect l="38910" t="3827" r="59548" b="6527"/>
            <a:stretch/>
          </p:blipFill>
          <p:spPr>
            <a:xfrm>
              <a:off x="9229118" y="1924502"/>
              <a:ext cx="171450" cy="2019600"/>
            </a:xfrm>
            <a:prstGeom prst="rect">
              <a:avLst/>
            </a:prstGeom>
          </p:spPr>
        </p:pic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9F3F2E4C-1198-C12F-08D5-6E73E331A5C7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4"/>
            <a:srcRect l="38910" t="3827" r="59548" b="6527"/>
            <a:stretch/>
          </p:blipFill>
          <p:spPr>
            <a:xfrm>
              <a:off x="9229118" y="4007034"/>
              <a:ext cx="171450" cy="2019600"/>
            </a:xfrm>
            <a:prstGeom prst="rect">
              <a:avLst/>
            </a:prstGeom>
          </p:spPr>
        </p:pic>
      </p:grp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890D7687-9CCF-00A6-EB83-B4F6940F04BE}"/>
              </a:ext>
            </a:extLst>
          </p:cNvPr>
          <p:cNvCxnSpPr/>
          <p:nvPr/>
        </p:nvCxnSpPr>
        <p:spPr>
          <a:xfrm flipV="1">
            <a:off x="817581" y="2581838"/>
            <a:ext cx="10274636" cy="16136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D584FCC6-828C-FC3F-2FD0-7FB1E327B555}"/>
              </a:ext>
            </a:extLst>
          </p:cNvPr>
          <p:cNvCxnSpPr>
            <a:cxnSpLocks/>
          </p:cNvCxnSpPr>
          <p:nvPr/>
        </p:nvCxnSpPr>
        <p:spPr>
          <a:xfrm>
            <a:off x="828339" y="3114340"/>
            <a:ext cx="10260652" cy="2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94D60B70-AF75-C004-B6EF-C9D29DF13F9C}"/>
              </a:ext>
            </a:extLst>
          </p:cNvPr>
          <p:cNvCxnSpPr>
            <a:cxnSpLocks/>
          </p:cNvCxnSpPr>
          <p:nvPr/>
        </p:nvCxnSpPr>
        <p:spPr>
          <a:xfrm flipV="1">
            <a:off x="1441052" y="2009325"/>
            <a:ext cx="9629649" cy="3092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4572CF9D-CA6E-5F83-B4F4-699C395842CA}"/>
              </a:ext>
            </a:extLst>
          </p:cNvPr>
          <p:cNvCxnSpPr>
            <a:cxnSpLocks/>
          </p:cNvCxnSpPr>
          <p:nvPr/>
        </p:nvCxnSpPr>
        <p:spPr>
          <a:xfrm>
            <a:off x="829923" y="3633464"/>
            <a:ext cx="10260652" cy="2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A5F44EEA-0D53-87DF-1005-27A9E282BE1A}"/>
              </a:ext>
            </a:extLst>
          </p:cNvPr>
          <p:cNvCxnSpPr>
            <a:cxnSpLocks/>
          </p:cNvCxnSpPr>
          <p:nvPr/>
        </p:nvCxnSpPr>
        <p:spPr>
          <a:xfrm>
            <a:off x="831581" y="4154145"/>
            <a:ext cx="10260652" cy="2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0AC0C22B-1FB5-C041-CD89-AC96943853F8}"/>
              </a:ext>
            </a:extLst>
          </p:cNvPr>
          <p:cNvCxnSpPr/>
          <p:nvPr/>
        </p:nvCxnSpPr>
        <p:spPr>
          <a:xfrm flipV="1">
            <a:off x="808613" y="3100000"/>
            <a:ext cx="10274636" cy="16136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3181416A-4BBA-773F-BAE2-D0EB665B730C}"/>
              </a:ext>
            </a:extLst>
          </p:cNvPr>
          <p:cNvCxnSpPr>
            <a:cxnSpLocks/>
          </p:cNvCxnSpPr>
          <p:nvPr/>
        </p:nvCxnSpPr>
        <p:spPr>
          <a:xfrm>
            <a:off x="817581" y="2572096"/>
            <a:ext cx="10274636" cy="16136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B7421F0F-CB8A-843F-61EA-275DCBF52919}"/>
              </a:ext>
            </a:extLst>
          </p:cNvPr>
          <p:cNvCxnSpPr>
            <a:cxnSpLocks/>
          </p:cNvCxnSpPr>
          <p:nvPr/>
        </p:nvCxnSpPr>
        <p:spPr>
          <a:xfrm>
            <a:off x="1441052" y="2171705"/>
            <a:ext cx="9629649" cy="3092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8D3C95EB-8B3E-15D4-C248-E347CA963156}"/>
              </a:ext>
            </a:extLst>
          </p:cNvPr>
          <p:cNvCxnSpPr>
            <a:cxnSpLocks/>
          </p:cNvCxnSpPr>
          <p:nvPr/>
        </p:nvCxnSpPr>
        <p:spPr>
          <a:xfrm>
            <a:off x="808613" y="3090258"/>
            <a:ext cx="10274636" cy="16136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EF3AEDE4-C362-6DFE-C7CD-E279D3298E9C}"/>
              </a:ext>
            </a:extLst>
          </p:cNvPr>
          <p:cNvCxnSpPr>
            <a:cxnSpLocks/>
          </p:cNvCxnSpPr>
          <p:nvPr/>
        </p:nvCxnSpPr>
        <p:spPr>
          <a:xfrm>
            <a:off x="830130" y="2589004"/>
            <a:ext cx="10260652" cy="2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555B46FB-8928-9D0A-FB14-81995D930892}"/>
              </a:ext>
            </a:extLst>
          </p:cNvPr>
          <p:cNvCxnSpPr>
            <a:cxnSpLocks/>
          </p:cNvCxnSpPr>
          <p:nvPr/>
        </p:nvCxnSpPr>
        <p:spPr>
          <a:xfrm>
            <a:off x="873160" y="2057519"/>
            <a:ext cx="10274636" cy="16136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BBAD10D0-72AC-B0DD-F45B-B26F5C2E56A2}"/>
              </a:ext>
            </a:extLst>
          </p:cNvPr>
          <p:cNvCxnSpPr>
            <a:cxnSpLocks/>
          </p:cNvCxnSpPr>
          <p:nvPr/>
        </p:nvCxnSpPr>
        <p:spPr>
          <a:xfrm>
            <a:off x="842323" y="4691102"/>
            <a:ext cx="10260652" cy="2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B3059146-5F18-DC55-0580-1F0747010F02}"/>
              </a:ext>
            </a:extLst>
          </p:cNvPr>
          <p:cNvCxnSpPr>
            <a:cxnSpLocks/>
          </p:cNvCxnSpPr>
          <p:nvPr/>
        </p:nvCxnSpPr>
        <p:spPr>
          <a:xfrm>
            <a:off x="5272694" y="1705255"/>
            <a:ext cx="5811991" cy="9127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04F3C77D-1826-9EF3-154A-E53E8531369F}"/>
              </a:ext>
            </a:extLst>
          </p:cNvPr>
          <p:cNvCxnSpPr>
            <a:cxnSpLocks/>
          </p:cNvCxnSpPr>
          <p:nvPr/>
        </p:nvCxnSpPr>
        <p:spPr>
          <a:xfrm>
            <a:off x="4070111" y="2034584"/>
            <a:ext cx="7015303" cy="11017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86757149-F842-1BDC-3CD5-3ECF89F201E4}"/>
              </a:ext>
            </a:extLst>
          </p:cNvPr>
          <p:cNvCxnSpPr>
            <a:cxnSpLocks/>
          </p:cNvCxnSpPr>
          <p:nvPr/>
        </p:nvCxnSpPr>
        <p:spPr>
          <a:xfrm flipV="1">
            <a:off x="5281121" y="4665275"/>
            <a:ext cx="5811991" cy="9127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AA695032-8C88-F96E-525B-2A1FCD5B8428}"/>
              </a:ext>
            </a:extLst>
          </p:cNvPr>
          <p:cNvCxnSpPr>
            <a:cxnSpLocks/>
          </p:cNvCxnSpPr>
          <p:nvPr/>
        </p:nvCxnSpPr>
        <p:spPr>
          <a:xfrm flipV="1">
            <a:off x="4073688" y="4144825"/>
            <a:ext cx="7015303" cy="11017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96206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A34A2C-F90E-FD31-B297-150541AA3E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AA21E07-74C4-A17F-8A95-4375AC55CE07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" y="1488"/>
            <a:ext cx="12192000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General </a:t>
            </a:r>
            <a:r>
              <a:rPr kumimoji="0" lang="fr-FR" altLang="fr-FR" sz="3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principle</a:t>
            </a:r>
            <a:endParaRPr kumimoji="0" lang="fr-FR" altLang="fr-FR" sz="3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Ballistic</a:t>
            </a: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trajectories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Artifakt Element Light" panose="020B0303050000020004" pitchFamily="34" charset="0"/>
            </a:endParaRPr>
          </a:p>
        </p:txBody>
      </p:sp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A9749BC5-4177-5BE0-B1AE-D829A94AE6FC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B99D2053-1C42-DD0D-12BD-6F260B6AD7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A87FE4C-9DBF-171E-0ABF-AAB8B079B8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5D874DB9-5604-DA44-5C29-9BF53840CB25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335A7D82-7CB2-85A9-2EDC-87260E90B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/>
              <a:t>12</a:t>
            </a:fld>
            <a:endParaRPr lang="fr-CH"/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17CD7FFF-9BD3-1B09-C336-2D48DECCE2D6}"/>
              </a:ext>
            </a:extLst>
          </p:cNvPr>
          <p:cNvGrpSpPr/>
          <p:nvPr/>
        </p:nvGrpSpPr>
        <p:grpSpPr>
          <a:xfrm>
            <a:off x="3030843" y="1301520"/>
            <a:ext cx="9063946" cy="4800265"/>
            <a:chOff x="3081643" y="1301520"/>
            <a:chExt cx="9063946" cy="4800265"/>
          </a:xfrm>
        </p:grpSpPr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D9CB5690-D66B-FFD5-6285-2D3AC91EFB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8645" t="3827" b="6527"/>
            <a:stretch/>
          </p:blipFill>
          <p:spPr>
            <a:xfrm>
              <a:off x="11003196" y="1632807"/>
              <a:ext cx="150579" cy="4037584"/>
            </a:xfrm>
            <a:prstGeom prst="rect">
              <a:avLst/>
            </a:prstGeom>
          </p:spPr>
        </p:pic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9E86D1F4-1B0F-91D5-C5F2-071E70D35A79}"/>
                </a:ext>
              </a:extLst>
            </p:cNvPr>
            <p:cNvSpPr txBox="1"/>
            <p:nvPr/>
          </p:nvSpPr>
          <p:spPr>
            <a:xfrm>
              <a:off x="3081643" y="1301520"/>
              <a:ext cx="213238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</a:t>
              </a:r>
              <a:r>
                <a:rPr kumimoji="0" lang="fr-CH" altLang="fr-FR" sz="160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0</a:t>
              </a:r>
              <a:r>
                <a:rPr kumimoji="0" lang="fr-CH" altLang="fr-FR" sz="160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 : Source </a:t>
              </a:r>
              <a:r>
                <a:rPr kumimoji="0" lang="fr-CH" altLang="fr-FR" sz="1600" i="0" u="none" strike="noStrike" cap="none" normalizeH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grating</a:t>
              </a:r>
              <a:endParaRPr lang="fr-CH" sz="1600" dirty="0">
                <a:latin typeface="Artifakt Element Light" panose="020B0303050000020004" pitchFamily="34" charset="0"/>
                <a:ea typeface="Artifakt Element Light" panose="020B0303050000020004" pitchFamily="34" charset="0"/>
              </a:endParaRPr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4ADEB551-D440-F3CD-C383-0499ECA93E15}"/>
                </a:ext>
              </a:extLst>
            </p:cNvPr>
            <p:cNvSpPr txBox="1"/>
            <p:nvPr/>
          </p:nvSpPr>
          <p:spPr>
            <a:xfrm>
              <a:off x="6322316" y="1301520"/>
              <a:ext cx="245623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</a:t>
              </a:r>
              <a:r>
                <a:rPr kumimoji="0" lang="fr-CH" altLang="fr-FR" sz="160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1</a:t>
              </a:r>
              <a:r>
                <a:rPr kumimoji="0" lang="fr-CH" altLang="fr-FR" sz="160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 : Diffraction </a:t>
              </a:r>
              <a:r>
                <a:rPr kumimoji="0" lang="fr-CH" altLang="fr-FR" sz="1600" i="0" u="none" strike="noStrike" cap="none" normalizeH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grating</a:t>
              </a:r>
              <a:endParaRPr lang="fr-CH" sz="1600" dirty="0">
                <a:latin typeface="Artifakt Element Light" panose="020B0303050000020004" pitchFamily="34" charset="0"/>
                <a:ea typeface="Artifakt Element Light" panose="020B0303050000020004" pitchFamily="34" charset="0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15AC31D4-4966-78DF-3EF4-BC291955FE4D}"/>
                </a:ext>
              </a:extLst>
            </p:cNvPr>
            <p:cNvSpPr txBox="1"/>
            <p:nvPr/>
          </p:nvSpPr>
          <p:spPr>
            <a:xfrm>
              <a:off x="9689353" y="1304781"/>
              <a:ext cx="245623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</a:t>
              </a:r>
              <a:r>
                <a:rPr kumimoji="0" lang="fr-CH" altLang="fr-FR" sz="160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2</a:t>
              </a:r>
              <a:r>
                <a:rPr kumimoji="0" lang="fr-CH" altLang="fr-FR" sz="160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 : Analyzer </a:t>
              </a:r>
              <a:r>
                <a:rPr kumimoji="0" lang="fr-CH" altLang="fr-FR" sz="1600" i="0" u="none" strike="noStrike" cap="none" normalizeH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grating</a:t>
              </a:r>
              <a:endParaRPr lang="fr-CH" sz="1600" dirty="0">
                <a:latin typeface="Artifakt Element Light" panose="020B0303050000020004" pitchFamily="34" charset="0"/>
                <a:ea typeface="Artifakt Element Light" panose="020B0303050000020004" pitchFamily="34" charset="0"/>
              </a:endParaRP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E0F12A5C-9BDF-9DBE-1CE3-B79D71794631}"/>
                </a:ext>
              </a:extLst>
            </p:cNvPr>
            <p:cNvSpPr txBox="1"/>
            <p:nvPr/>
          </p:nvSpPr>
          <p:spPr>
            <a:xfrm>
              <a:off x="10220932" y="5763231"/>
              <a:ext cx="1837718" cy="338554"/>
            </a:xfrm>
            <a:prstGeom prst="rect">
              <a:avLst/>
            </a:prstGeom>
            <a:noFill/>
            <a:ln w="19050">
              <a:solidFill>
                <a:srgbClr val="06E806"/>
              </a:solidFill>
            </a:ln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Neutron detector</a:t>
              </a:r>
              <a:endParaRPr lang="fr-CH" sz="1600" dirty="0">
                <a:latin typeface="Artifakt Element Light" panose="020B0303050000020004" pitchFamily="34" charset="0"/>
                <a:ea typeface="Artifakt Element Light" panose="020B0303050000020004" pitchFamily="34" charset="0"/>
              </a:endParaRPr>
            </a:p>
          </p:txBody>
        </p:sp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07B74100-BC4E-A55C-B735-F9DB8204BB53}"/>
                </a:ext>
              </a:extLst>
            </p:cNvPr>
            <p:cNvGrpSpPr/>
            <p:nvPr/>
          </p:nvGrpSpPr>
          <p:grpSpPr>
            <a:xfrm>
              <a:off x="10831746" y="1605797"/>
              <a:ext cx="171450" cy="4102132"/>
              <a:chOff x="9229118" y="1924502"/>
              <a:chExt cx="171450" cy="4102132"/>
            </a:xfrm>
          </p:grpSpPr>
          <p:pic>
            <p:nvPicPr>
              <p:cNvPr id="16" name="Image 15">
                <a:extLst>
                  <a:ext uri="{FF2B5EF4-FFF2-40B4-BE49-F238E27FC236}">
                    <a16:creationId xmlns:a16="http://schemas.microsoft.com/office/drawing/2014/main" id="{54B319B1-94F3-315B-6D77-EE4BA66AC930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1924502"/>
                <a:ext cx="171450" cy="2019600"/>
              </a:xfrm>
              <a:prstGeom prst="rect">
                <a:avLst/>
              </a:prstGeom>
            </p:spPr>
          </p:pic>
          <p:pic>
            <p:nvPicPr>
              <p:cNvPr id="18" name="Image 17">
                <a:extLst>
                  <a:ext uri="{FF2B5EF4-FFF2-40B4-BE49-F238E27FC236}">
                    <a16:creationId xmlns:a16="http://schemas.microsoft.com/office/drawing/2014/main" id="{63D39FEC-6D10-CFBB-61D3-F2154902686E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4007034"/>
                <a:ext cx="171450" cy="2019600"/>
              </a:xfrm>
              <a:prstGeom prst="rect">
                <a:avLst/>
              </a:prstGeom>
            </p:spPr>
          </p:pic>
        </p:grpSp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DD158F93-5F68-C4B1-62DF-009C448345F9}"/>
                </a:ext>
              </a:extLst>
            </p:cNvPr>
            <p:cNvGrpSpPr/>
            <p:nvPr/>
          </p:nvGrpSpPr>
          <p:grpSpPr>
            <a:xfrm>
              <a:off x="7592032" y="1600533"/>
              <a:ext cx="171450" cy="4102132"/>
              <a:chOff x="9229118" y="1924502"/>
              <a:chExt cx="171450" cy="4102132"/>
            </a:xfrm>
          </p:grpSpPr>
          <p:pic>
            <p:nvPicPr>
              <p:cNvPr id="22" name="Image 21">
                <a:extLst>
                  <a:ext uri="{FF2B5EF4-FFF2-40B4-BE49-F238E27FC236}">
                    <a16:creationId xmlns:a16="http://schemas.microsoft.com/office/drawing/2014/main" id="{635DB845-97CA-E38A-7891-4308BB694910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1924502"/>
                <a:ext cx="171450" cy="2019600"/>
              </a:xfrm>
              <a:prstGeom prst="rect">
                <a:avLst/>
              </a:prstGeom>
            </p:spPr>
          </p:pic>
          <p:pic>
            <p:nvPicPr>
              <p:cNvPr id="23" name="Image 22">
                <a:extLst>
                  <a:ext uri="{FF2B5EF4-FFF2-40B4-BE49-F238E27FC236}">
                    <a16:creationId xmlns:a16="http://schemas.microsoft.com/office/drawing/2014/main" id="{936524B5-54EF-F307-E257-A76A414B74EB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4007034"/>
                <a:ext cx="171450" cy="2019600"/>
              </a:xfrm>
              <a:prstGeom prst="rect">
                <a:avLst/>
              </a:prstGeom>
            </p:spPr>
          </p:pic>
        </p:grpSp>
        <p:grpSp>
          <p:nvGrpSpPr>
            <p:cNvPr id="24" name="Groupe 23">
              <a:extLst>
                <a:ext uri="{FF2B5EF4-FFF2-40B4-BE49-F238E27FC236}">
                  <a16:creationId xmlns:a16="http://schemas.microsoft.com/office/drawing/2014/main" id="{D71237A1-980D-573D-DE35-B622D8B36DF7}"/>
                </a:ext>
              </a:extLst>
            </p:cNvPr>
            <p:cNvGrpSpPr/>
            <p:nvPr/>
          </p:nvGrpSpPr>
          <p:grpSpPr>
            <a:xfrm>
              <a:off x="4363057" y="1600533"/>
              <a:ext cx="171450" cy="4102132"/>
              <a:chOff x="9229118" y="1924502"/>
              <a:chExt cx="171450" cy="4102132"/>
            </a:xfrm>
          </p:grpSpPr>
          <p:pic>
            <p:nvPicPr>
              <p:cNvPr id="25" name="Image 24">
                <a:extLst>
                  <a:ext uri="{FF2B5EF4-FFF2-40B4-BE49-F238E27FC236}">
                    <a16:creationId xmlns:a16="http://schemas.microsoft.com/office/drawing/2014/main" id="{8DD1CB98-7172-3330-CFE1-6B607ECFFC4C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1924502"/>
                <a:ext cx="171450" cy="2019600"/>
              </a:xfrm>
              <a:prstGeom prst="rect">
                <a:avLst/>
              </a:prstGeom>
            </p:spPr>
          </p:pic>
          <p:pic>
            <p:nvPicPr>
              <p:cNvPr id="26" name="Image 25">
                <a:extLst>
                  <a:ext uri="{FF2B5EF4-FFF2-40B4-BE49-F238E27FC236}">
                    <a16:creationId xmlns:a16="http://schemas.microsoft.com/office/drawing/2014/main" id="{6778050D-F88B-8332-CA1D-E0203FC1A327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4007034"/>
                <a:ext cx="171450" cy="2019600"/>
              </a:xfrm>
              <a:prstGeom prst="rect">
                <a:avLst/>
              </a:prstGeom>
            </p:spPr>
          </p:pic>
        </p:grpSp>
      </p:grpSp>
      <p:pic>
        <p:nvPicPr>
          <p:cNvPr id="8" name="Image 7">
            <a:extLst>
              <a:ext uri="{FF2B5EF4-FFF2-40B4-BE49-F238E27FC236}">
                <a16:creationId xmlns:a16="http://schemas.microsoft.com/office/drawing/2014/main" id="{14B2A1E0-7CD4-21A0-93C2-D66224B188E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722"/>
          <a:stretch/>
        </p:blipFill>
        <p:spPr>
          <a:xfrm>
            <a:off x="1089025" y="1600533"/>
            <a:ext cx="10017796" cy="211244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19C0695-A92C-7888-3BAA-6B710E4F9D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722" t="1019"/>
          <a:stretch/>
        </p:blipFill>
        <p:spPr>
          <a:xfrm>
            <a:off x="1089023" y="3664932"/>
            <a:ext cx="10017797" cy="2090924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7B202142-803A-FD9A-A86B-CC15D27E65B1}"/>
              </a:ext>
            </a:extLst>
          </p:cNvPr>
          <p:cNvSpPr txBox="1"/>
          <p:nvPr/>
        </p:nvSpPr>
        <p:spPr>
          <a:xfrm>
            <a:off x="-193033" y="5951858"/>
            <a:ext cx="21323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Beam exit</a:t>
            </a:r>
            <a:endParaRPr lang="fr-CH" sz="1600" dirty="0">
              <a:latin typeface="Artifakt Element Light" panose="020B0303050000020004" pitchFamily="34" charset="0"/>
              <a:ea typeface="Artifakt Element Light" panose="020B0303050000020004" pitchFamily="34" charset="0"/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17F87FB3-B0B0-4DE3-36CD-63501F3FFFEC}"/>
              </a:ext>
            </a:extLst>
          </p:cNvPr>
          <p:cNvCxnSpPr>
            <a:cxnSpLocks/>
          </p:cNvCxnSpPr>
          <p:nvPr/>
        </p:nvCxnSpPr>
        <p:spPr>
          <a:xfrm flipH="1">
            <a:off x="425450" y="1488475"/>
            <a:ext cx="981075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24C0EAD0-CEF7-6D61-ECBF-7DEA1DA470C3}"/>
              </a:ext>
            </a:extLst>
          </p:cNvPr>
          <p:cNvCxnSpPr>
            <a:cxnSpLocks/>
          </p:cNvCxnSpPr>
          <p:nvPr/>
        </p:nvCxnSpPr>
        <p:spPr>
          <a:xfrm flipH="1">
            <a:off x="425450" y="5861797"/>
            <a:ext cx="981075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06501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A34A2C-F90E-FD31-B297-150541AA3E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04BB68CA-E3A3-8F22-3E3F-AB4B6E88A168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" y="1488"/>
            <a:ext cx="12192000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General </a:t>
            </a:r>
            <a:r>
              <a:rPr kumimoji="0" lang="fr-FR" altLang="fr-FR" sz="3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principle</a:t>
            </a:r>
            <a:endParaRPr kumimoji="0" lang="fr-FR" altLang="fr-FR" sz="3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Ballistic</a:t>
            </a: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trajectories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Artifakt Element Light" panose="020B0303050000020004" pitchFamily="34" charset="0"/>
            </a:endParaRPr>
          </a:p>
        </p:txBody>
      </p:sp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A9749BC5-4177-5BE0-B1AE-D829A94AE6FC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B99D2053-1C42-DD0D-12BD-6F260B6AD7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A87FE4C-9DBF-171E-0ABF-AAB8B079B8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5D874DB9-5604-DA44-5C29-9BF53840CB25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335A7D82-7CB2-85A9-2EDC-87260E90B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/>
              <a:t>13</a:t>
            </a:fld>
            <a:endParaRPr lang="fr-CH"/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453998F3-21D8-2A6D-601C-3D52EAD7D335}"/>
              </a:ext>
            </a:extLst>
          </p:cNvPr>
          <p:cNvGrpSpPr/>
          <p:nvPr/>
        </p:nvGrpSpPr>
        <p:grpSpPr>
          <a:xfrm>
            <a:off x="-231133" y="2065573"/>
            <a:ext cx="11710733" cy="3685229"/>
            <a:chOff x="-193033" y="2210179"/>
            <a:chExt cx="9000841" cy="2832458"/>
          </a:xfrm>
        </p:grpSpPr>
        <p:pic>
          <p:nvPicPr>
            <p:cNvPr id="10" name="Image 9" descr="Une image contenant texte, capture d’écran, diagramme, ligne&#10;&#10;Description générée automatiquement">
              <a:extLst>
                <a:ext uri="{FF2B5EF4-FFF2-40B4-BE49-F238E27FC236}">
                  <a16:creationId xmlns:a16="http://schemas.microsoft.com/office/drawing/2014/main" id="{547C1F7C-D2D6-C5C0-4D7E-B3522BD490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593" t="29268" r="2649" b="28075"/>
            <a:stretch/>
          </p:blipFill>
          <p:spPr>
            <a:xfrm>
              <a:off x="6096000" y="2210179"/>
              <a:ext cx="2711808" cy="2735177"/>
            </a:xfrm>
            <a:prstGeom prst="rect">
              <a:avLst/>
            </a:prstGeom>
          </p:spPr>
        </p:pic>
        <p:grpSp>
          <p:nvGrpSpPr>
            <p:cNvPr id="27" name="Groupe 26">
              <a:extLst>
                <a:ext uri="{FF2B5EF4-FFF2-40B4-BE49-F238E27FC236}">
                  <a16:creationId xmlns:a16="http://schemas.microsoft.com/office/drawing/2014/main" id="{17CD7FFF-9BD3-1B09-C336-2D48DECCE2D6}"/>
                </a:ext>
              </a:extLst>
            </p:cNvPr>
            <p:cNvGrpSpPr/>
            <p:nvPr/>
          </p:nvGrpSpPr>
          <p:grpSpPr>
            <a:xfrm>
              <a:off x="1655388" y="2333395"/>
              <a:ext cx="4633946" cy="2649802"/>
              <a:chOff x="2964213" y="371263"/>
              <a:chExt cx="11307778" cy="6466054"/>
            </a:xfrm>
          </p:grpSpPr>
          <p:pic>
            <p:nvPicPr>
              <p:cNvPr id="2" name="Image 1">
                <a:extLst>
                  <a:ext uri="{FF2B5EF4-FFF2-40B4-BE49-F238E27FC236}">
                    <a16:creationId xmlns:a16="http://schemas.microsoft.com/office/drawing/2014/main" id="{D9CB5690-D66B-FFD5-6285-2D3AC91EFB9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98645" t="3827" b="6527"/>
              <a:stretch/>
            </p:blipFill>
            <p:spPr>
              <a:xfrm>
                <a:off x="11003196" y="1632807"/>
                <a:ext cx="150579" cy="4037584"/>
              </a:xfrm>
              <a:prstGeom prst="rect">
                <a:avLst/>
              </a:prstGeom>
            </p:spPr>
          </p:pic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9E86D1F4-1B0F-91D5-C5F2-071E70D35A79}"/>
                  </a:ext>
                </a:extLst>
              </p:cNvPr>
              <p:cNvSpPr txBox="1"/>
              <p:nvPr/>
            </p:nvSpPr>
            <p:spPr>
              <a:xfrm>
                <a:off x="2964213" y="371263"/>
                <a:ext cx="2886911" cy="10967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fr-CH" altLang="fr-FR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tifakt Element Light" panose="020B0303050000020004" pitchFamily="34" charset="0"/>
                    <a:ea typeface="Artifakt Element Light" panose="020B0303050000020004" pitchFamily="34" charset="0"/>
                  </a:rPr>
                  <a:t>G</a:t>
                </a:r>
                <a:r>
                  <a:rPr kumimoji="0" lang="fr-CH" altLang="fr-FR" i="0" u="none" strike="noStrike" cap="none" normalizeH="0" baseline="-250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tifakt Element Light" panose="020B0303050000020004" pitchFamily="34" charset="0"/>
                    <a:ea typeface="Artifakt Element Light" panose="020B0303050000020004" pitchFamily="34" charset="0"/>
                  </a:rPr>
                  <a:t>0</a:t>
                </a:r>
                <a:r>
                  <a:rPr kumimoji="0" lang="fr-CH" altLang="fr-FR" sz="1400" i="0" u="none" strike="noStrike" cap="none" normalizeH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tifakt Element Light" panose="020B0303050000020004" pitchFamily="34" charset="0"/>
                    <a:ea typeface="Artifakt Element Light" panose="020B0303050000020004" pitchFamily="34" charset="0"/>
                  </a:rPr>
                  <a:t> </a:t>
                </a:r>
                <a:endParaRPr lang="fr-CH" altLang="fr-FR" sz="1400" dirty="0">
                  <a:latin typeface="Artifakt Element Light" panose="020B0303050000020004" pitchFamily="34" charset="0"/>
                  <a:ea typeface="Artifakt Element Light" panose="020B0303050000020004" pitchFamily="34" charset="0"/>
                </a:endParaRP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fr-CH" altLang="fr-FR" sz="1400" i="0" u="none" strike="noStrike" cap="none" normalizeH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tifakt Element Light" panose="020B0303050000020004" pitchFamily="34" charset="0"/>
                    <a:ea typeface="Artifakt Element Light" panose="020B0303050000020004" pitchFamily="34" charset="0"/>
                  </a:rPr>
                  <a:t>Source </a:t>
                </a:r>
                <a:r>
                  <a:rPr kumimoji="0" lang="fr-CH" altLang="fr-FR" sz="1400" i="0" u="none" strike="noStrike" cap="none" normalizeH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tifakt Element Light" panose="020B0303050000020004" pitchFamily="34" charset="0"/>
                    <a:ea typeface="Artifakt Element Light" panose="020B0303050000020004" pitchFamily="34" charset="0"/>
                  </a:rPr>
                  <a:t>grating</a:t>
                </a:r>
                <a:endParaRPr lang="fr-CH" sz="1400" dirty="0">
                  <a:latin typeface="Artifakt Element Light" panose="020B0303050000020004" pitchFamily="34" charset="0"/>
                  <a:ea typeface="Artifakt Element Light" panose="020B0303050000020004" pitchFamily="34" charset="0"/>
                </a:endParaRPr>
              </a:p>
            </p:txBody>
          </p:sp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4ADEB551-D440-F3CD-C383-0499ECA93E15}"/>
                  </a:ext>
                </a:extLst>
              </p:cNvPr>
              <p:cNvSpPr txBox="1"/>
              <p:nvPr/>
            </p:nvSpPr>
            <p:spPr>
              <a:xfrm>
                <a:off x="6031265" y="371271"/>
                <a:ext cx="3325349" cy="10967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fr-CH" altLang="fr-FR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tifakt Element Light" panose="020B0303050000020004" pitchFamily="34" charset="0"/>
                    <a:ea typeface="Artifakt Element Light" panose="020B0303050000020004" pitchFamily="34" charset="0"/>
                  </a:rPr>
                  <a:t>G</a:t>
                </a:r>
                <a:r>
                  <a:rPr kumimoji="0" lang="fr-CH" altLang="fr-FR" i="0" u="none" strike="noStrike" cap="none" normalizeH="0" baseline="-250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tifakt Element Light" panose="020B0303050000020004" pitchFamily="34" charset="0"/>
                    <a:ea typeface="Artifakt Element Light" panose="020B0303050000020004" pitchFamily="34" charset="0"/>
                  </a:rPr>
                  <a:t>1</a:t>
                </a:r>
                <a:r>
                  <a:rPr kumimoji="0" lang="fr-CH" altLang="fr-FR" sz="1400" i="0" u="none" strike="noStrike" cap="none" normalizeH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tifakt Element Light" panose="020B0303050000020004" pitchFamily="34" charset="0"/>
                    <a:ea typeface="Artifakt Element Light" panose="020B0303050000020004" pitchFamily="34" charset="0"/>
                  </a:rPr>
                  <a:t> </a:t>
                </a: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fr-CH" altLang="fr-FR" sz="1400" i="0" u="none" strike="noStrike" cap="none" normalizeH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tifakt Element Light" panose="020B0303050000020004" pitchFamily="34" charset="0"/>
                    <a:ea typeface="Artifakt Element Light" panose="020B0303050000020004" pitchFamily="34" charset="0"/>
                  </a:rPr>
                  <a:t>Diffraction </a:t>
                </a:r>
                <a:r>
                  <a:rPr kumimoji="0" lang="fr-CH" altLang="fr-FR" sz="1400" i="0" u="none" strike="noStrike" cap="none" normalizeH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tifakt Element Light" panose="020B0303050000020004" pitchFamily="34" charset="0"/>
                    <a:ea typeface="Artifakt Element Light" panose="020B0303050000020004" pitchFamily="34" charset="0"/>
                  </a:rPr>
                  <a:t>grating</a:t>
                </a:r>
                <a:endParaRPr lang="fr-CH" sz="1400" dirty="0">
                  <a:latin typeface="Artifakt Element Light" panose="020B0303050000020004" pitchFamily="34" charset="0"/>
                  <a:ea typeface="Artifakt Element Light" panose="020B0303050000020004" pitchFamily="34" charset="0"/>
                </a:endParaRPr>
              </a:p>
            </p:txBody>
          </p:sp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15AC31D4-4966-78DF-3EF4-BC291955FE4D}"/>
                  </a:ext>
                </a:extLst>
              </p:cNvPr>
              <p:cNvSpPr txBox="1"/>
              <p:nvPr/>
            </p:nvSpPr>
            <p:spPr>
              <a:xfrm>
                <a:off x="9270979" y="374536"/>
                <a:ext cx="3325349" cy="10967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fr-CH" altLang="fr-FR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tifakt Element Light" panose="020B0303050000020004" pitchFamily="34" charset="0"/>
                    <a:ea typeface="Artifakt Element Light" panose="020B0303050000020004" pitchFamily="34" charset="0"/>
                  </a:rPr>
                  <a:t>G</a:t>
                </a:r>
                <a:r>
                  <a:rPr kumimoji="0" lang="fr-CH" altLang="fr-FR" i="0" u="none" strike="noStrike" cap="none" normalizeH="0" baseline="-250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tifakt Element Light" panose="020B0303050000020004" pitchFamily="34" charset="0"/>
                    <a:ea typeface="Artifakt Element Light" panose="020B0303050000020004" pitchFamily="34" charset="0"/>
                  </a:rPr>
                  <a:t>2</a:t>
                </a:r>
                <a:r>
                  <a:rPr kumimoji="0" lang="fr-CH" altLang="fr-FR" i="0" u="none" strike="noStrike" cap="none" normalizeH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tifakt Element Light" panose="020B0303050000020004" pitchFamily="34" charset="0"/>
                    <a:ea typeface="Artifakt Element Light" panose="020B0303050000020004" pitchFamily="34" charset="0"/>
                  </a:rPr>
                  <a:t> </a:t>
                </a:r>
                <a:endParaRPr lang="fr-CH" altLang="fr-FR" dirty="0">
                  <a:latin typeface="Artifakt Element Light" panose="020B0303050000020004" pitchFamily="34" charset="0"/>
                  <a:ea typeface="Artifakt Element Light" panose="020B0303050000020004" pitchFamily="34" charset="0"/>
                </a:endParaRP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fr-CH" altLang="fr-FR" sz="1400" i="0" u="none" strike="noStrike" cap="none" normalizeH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tifakt Element Light" panose="020B0303050000020004" pitchFamily="34" charset="0"/>
                    <a:ea typeface="Artifakt Element Light" panose="020B0303050000020004" pitchFamily="34" charset="0"/>
                  </a:rPr>
                  <a:t>Analyzer </a:t>
                </a:r>
                <a:r>
                  <a:rPr kumimoji="0" lang="fr-CH" altLang="fr-FR" sz="1400" i="0" u="none" strike="noStrike" cap="none" normalizeH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tifakt Element Light" panose="020B0303050000020004" pitchFamily="34" charset="0"/>
                    <a:ea typeface="Artifakt Element Light" panose="020B0303050000020004" pitchFamily="34" charset="0"/>
                  </a:rPr>
                  <a:t>grating</a:t>
                </a:r>
                <a:endParaRPr lang="fr-CH" sz="1400" dirty="0">
                  <a:latin typeface="Artifakt Element Light" panose="020B0303050000020004" pitchFamily="34" charset="0"/>
                  <a:ea typeface="Artifakt Element Light" panose="020B0303050000020004" pitchFamily="34" charset="0"/>
                </a:endParaRPr>
              </a:p>
            </p:txBody>
          </p:sp>
          <p:grpSp>
            <p:nvGrpSpPr>
              <p:cNvPr id="19" name="Groupe 18">
                <a:extLst>
                  <a:ext uri="{FF2B5EF4-FFF2-40B4-BE49-F238E27FC236}">
                    <a16:creationId xmlns:a16="http://schemas.microsoft.com/office/drawing/2014/main" id="{07B74100-BC4E-A55C-B735-F9DB8204BB53}"/>
                  </a:ext>
                </a:extLst>
              </p:cNvPr>
              <p:cNvGrpSpPr/>
              <p:nvPr/>
            </p:nvGrpSpPr>
            <p:grpSpPr>
              <a:xfrm>
                <a:off x="10831746" y="1605797"/>
                <a:ext cx="171450" cy="4102132"/>
                <a:chOff x="9229118" y="1924502"/>
                <a:chExt cx="171450" cy="4102132"/>
              </a:xfrm>
            </p:grpSpPr>
            <p:pic>
              <p:nvPicPr>
                <p:cNvPr id="16" name="Image 15">
                  <a:extLst>
                    <a:ext uri="{FF2B5EF4-FFF2-40B4-BE49-F238E27FC236}">
                      <a16:creationId xmlns:a16="http://schemas.microsoft.com/office/drawing/2014/main" id="{54B319B1-94F3-315B-6D77-EE4BA66AC930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 rotWithShape="1">
                <a:blip r:embed="rId5"/>
                <a:srcRect l="38910" t="3827" r="59548" b="6527"/>
                <a:stretch/>
              </p:blipFill>
              <p:spPr>
                <a:xfrm>
                  <a:off x="9229118" y="1924502"/>
                  <a:ext cx="171450" cy="2019600"/>
                </a:xfrm>
                <a:prstGeom prst="rect">
                  <a:avLst/>
                </a:prstGeom>
              </p:spPr>
            </p:pic>
            <p:pic>
              <p:nvPicPr>
                <p:cNvPr id="18" name="Image 17">
                  <a:extLst>
                    <a:ext uri="{FF2B5EF4-FFF2-40B4-BE49-F238E27FC236}">
                      <a16:creationId xmlns:a16="http://schemas.microsoft.com/office/drawing/2014/main" id="{63D39FEC-6D10-CFBB-61D3-F2154902686E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 rotWithShape="1">
                <a:blip r:embed="rId5"/>
                <a:srcRect l="38910" t="3827" r="59548" b="6527"/>
                <a:stretch/>
              </p:blipFill>
              <p:spPr>
                <a:xfrm>
                  <a:off x="9229118" y="4007034"/>
                  <a:ext cx="171450" cy="2019600"/>
                </a:xfrm>
                <a:prstGeom prst="rect">
                  <a:avLst/>
                </a:prstGeom>
              </p:spPr>
            </p:pic>
          </p:grpSp>
          <p:grpSp>
            <p:nvGrpSpPr>
              <p:cNvPr id="20" name="Groupe 19">
                <a:extLst>
                  <a:ext uri="{FF2B5EF4-FFF2-40B4-BE49-F238E27FC236}">
                    <a16:creationId xmlns:a16="http://schemas.microsoft.com/office/drawing/2014/main" id="{DD158F93-5F68-C4B1-62DF-009C448345F9}"/>
                  </a:ext>
                </a:extLst>
              </p:cNvPr>
              <p:cNvGrpSpPr/>
              <p:nvPr/>
            </p:nvGrpSpPr>
            <p:grpSpPr>
              <a:xfrm>
                <a:off x="7592032" y="1600533"/>
                <a:ext cx="171450" cy="4102132"/>
                <a:chOff x="9229118" y="1924502"/>
                <a:chExt cx="171450" cy="4102132"/>
              </a:xfrm>
            </p:grpSpPr>
            <p:pic>
              <p:nvPicPr>
                <p:cNvPr id="22" name="Image 21">
                  <a:extLst>
                    <a:ext uri="{FF2B5EF4-FFF2-40B4-BE49-F238E27FC236}">
                      <a16:creationId xmlns:a16="http://schemas.microsoft.com/office/drawing/2014/main" id="{635DB845-97CA-E38A-7891-4308BB694910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 rotWithShape="1">
                <a:blip r:embed="rId5"/>
                <a:srcRect l="38910" t="3827" r="59548" b="6527"/>
                <a:stretch/>
              </p:blipFill>
              <p:spPr>
                <a:xfrm>
                  <a:off x="9229118" y="1924502"/>
                  <a:ext cx="171450" cy="2019600"/>
                </a:xfrm>
                <a:prstGeom prst="rect">
                  <a:avLst/>
                </a:prstGeom>
              </p:spPr>
            </p:pic>
            <p:pic>
              <p:nvPicPr>
                <p:cNvPr id="23" name="Image 22">
                  <a:extLst>
                    <a:ext uri="{FF2B5EF4-FFF2-40B4-BE49-F238E27FC236}">
                      <a16:creationId xmlns:a16="http://schemas.microsoft.com/office/drawing/2014/main" id="{936524B5-54EF-F307-E257-A76A414B74EB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 rotWithShape="1">
                <a:blip r:embed="rId5"/>
                <a:srcRect l="38910" t="3827" r="59548" b="6527"/>
                <a:stretch/>
              </p:blipFill>
              <p:spPr>
                <a:xfrm>
                  <a:off x="9229118" y="4007034"/>
                  <a:ext cx="171450" cy="2019600"/>
                </a:xfrm>
                <a:prstGeom prst="rect">
                  <a:avLst/>
                </a:prstGeom>
              </p:spPr>
            </p:pic>
          </p:grpSp>
          <p:grpSp>
            <p:nvGrpSpPr>
              <p:cNvPr id="24" name="Groupe 23">
                <a:extLst>
                  <a:ext uri="{FF2B5EF4-FFF2-40B4-BE49-F238E27FC236}">
                    <a16:creationId xmlns:a16="http://schemas.microsoft.com/office/drawing/2014/main" id="{D71237A1-980D-573D-DE35-B622D8B36DF7}"/>
                  </a:ext>
                </a:extLst>
              </p:cNvPr>
              <p:cNvGrpSpPr/>
              <p:nvPr/>
            </p:nvGrpSpPr>
            <p:grpSpPr>
              <a:xfrm>
                <a:off x="4363057" y="1600533"/>
                <a:ext cx="171450" cy="4102132"/>
                <a:chOff x="9229118" y="1924502"/>
                <a:chExt cx="171450" cy="4102132"/>
              </a:xfrm>
            </p:grpSpPr>
            <p:pic>
              <p:nvPicPr>
                <p:cNvPr id="25" name="Image 24">
                  <a:extLst>
                    <a:ext uri="{FF2B5EF4-FFF2-40B4-BE49-F238E27FC236}">
                      <a16:creationId xmlns:a16="http://schemas.microsoft.com/office/drawing/2014/main" id="{8DD1CB98-7172-3330-CFE1-6B607ECFFC4C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 rotWithShape="1">
                <a:blip r:embed="rId5"/>
                <a:srcRect l="38910" t="3827" r="59548" b="6527"/>
                <a:stretch/>
              </p:blipFill>
              <p:spPr>
                <a:xfrm>
                  <a:off x="9229118" y="1924502"/>
                  <a:ext cx="171450" cy="2019600"/>
                </a:xfrm>
                <a:prstGeom prst="rect">
                  <a:avLst/>
                </a:prstGeom>
              </p:spPr>
            </p:pic>
            <p:pic>
              <p:nvPicPr>
                <p:cNvPr id="26" name="Image 25">
                  <a:extLst>
                    <a:ext uri="{FF2B5EF4-FFF2-40B4-BE49-F238E27FC236}">
                      <a16:creationId xmlns:a16="http://schemas.microsoft.com/office/drawing/2014/main" id="{6778050D-F88B-8332-CA1D-E0203FC1A327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 rotWithShape="1">
                <a:blip r:embed="rId5"/>
                <a:srcRect l="38910" t="3827" r="59548" b="6527"/>
                <a:stretch/>
              </p:blipFill>
              <p:spPr>
                <a:xfrm>
                  <a:off x="9229118" y="4007034"/>
                  <a:ext cx="171450" cy="2019600"/>
                </a:xfrm>
                <a:prstGeom prst="rect">
                  <a:avLst/>
                </a:prstGeom>
              </p:spPr>
            </p:pic>
          </p:grpSp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E0F12A5C-9BDF-9DBE-1CE3-B79D71794631}"/>
                  </a:ext>
                </a:extLst>
              </p:cNvPr>
              <p:cNvSpPr txBox="1"/>
              <p:nvPr/>
            </p:nvSpPr>
            <p:spPr>
              <a:xfrm>
                <a:off x="11531252" y="5856000"/>
                <a:ext cx="2740739" cy="98131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06E806"/>
                </a:solidFill>
              </a:ln>
            </p:spPr>
            <p:txBody>
              <a:bodyPr wrap="square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fr-CH" altLang="fr-FR" sz="14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tifakt Element Light" panose="020B0303050000020004" pitchFamily="34" charset="0"/>
                    <a:ea typeface="Artifakt Element Light" panose="020B0303050000020004" pitchFamily="34" charset="0"/>
                  </a:rPr>
                  <a:t>Neutron detector</a:t>
                </a:r>
                <a:endParaRPr lang="fr-CH" sz="1400" dirty="0">
                  <a:latin typeface="Artifakt Element Light" panose="020B0303050000020004" pitchFamily="34" charset="0"/>
                  <a:ea typeface="Artifakt Element Light" panose="020B0303050000020004" pitchFamily="34" charset="0"/>
                </a:endParaRPr>
              </a:p>
            </p:txBody>
          </p:sp>
        </p:grp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14B2A1E0-7CD4-21A0-93C2-D66224B188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531"/>
            <a:stretch/>
          </p:blipFill>
          <p:spPr>
            <a:xfrm>
              <a:off x="873160" y="2836679"/>
              <a:ext cx="4144046" cy="873514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E19C0695-A92C-7888-3BAA-6B710E4F9D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531" t="1019"/>
            <a:stretch/>
          </p:blipFill>
          <p:spPr>
            <a:xfrm>
              <a:off x="873160" y="3676301"/>
              <a:ext cx="4144046" cy="864617"/>
            </a:xfrm>
            <a:prstGeom prst="rect">
              <a:avLst/>
            </a:prstGeom>
          </p:spPr>
        </p:pic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7B202142-803A-FD9A-A86B-CC15D27E65B1}"/>
                </a:ext>
              </a:extLst>
            </p:cNvPr>
            <p:cNvSpPr txBox="1"/>
            <p:nvPr/>
          </p:nvSpPr>
          <p:spPr>
            <a:xfrm>
              <a:off x="-193033" y="4704083"/>
              <a:ext cx="213238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Beam exit</a:t>
              </a:r>
              <a:endParaRPr lang="fr-CH" sz="1600" dirty="0">
                <a:latin typeface="Artifakt Element Light" panose="020B0303050000020004" pitchFamily="34" charset="0"/>
                <a:ea typeface="Artifakt Element Light" panose="020B0303050000020004" pitchFamily="34" charset="0"/>
              </a:endParaRPr>
            </a:p>
          </p:txBody>
        </p: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17F87FB3-B0B0-4DE3-36CD-63501F3FFF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5450" y="2717200"/>
              <a:ext cx="981075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24C0EAD0-CEF7-6D61-ECBF-7DEA1DA470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5450" y="4614022"/>
              <a:ext cx="981075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9" name="Image 8" descr="Une image contenant texte, capture d’écran, diagramme, ligne&#10;&#10;Description générée automatiquement">
              <a:extLst>
                <a:ext uri="{FF2B5EF4-FFF2-40B4-BE49-F238E27FC236}">
                  <a16:creationId xmlns:a16="http://schemas.microsoft.com/office/drawing/2014/main" id="{F373CE78-01A0-D203-5C32-B82165B699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215" t="38359" r="27689" b="34383"/>
            <a:stretch/>
          </p:blipFill>
          <p:spPr>
            <a:xfrm>
              <a:off x="4923900" y="2802614"/>
              <a:ext cx="1327236" cy="1747829"/>
            </a:xfrm>
            <a:prstGeom prst="rect">
              <a:avLst/>
            </a:prstGeom>
          </p:spPr>
        </p:pic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376FF7A2-42E9-B7F0-0786-5C98F7EB934C}"/>
              </a:ext>
            </a:extLst>
          </p:cNvPr>
          <p:cNvSpPr/>
          <p:nvPr/>
        </p:nvSpPr>
        <p:spPr>
          <a:xfrm>
            <a:off x="1137010" y="2826099"/>
            <a:ext cx="5270300" cy="1121743"/>
          </a:xfrm>
          <a:prstGeom prst="rect">
            <a:avLst/>
          </a:prstGeom>
          <a:gradFill>
            <a:gsLst>
              <a:gs pos="30000">
                <a:srgbClr val="F8FAFD">
                  <a:alpha val="81000"/>
                </a:srgbClr>
              </a:gs>
              <a:gs pos="9000">
                <a:schemeClr val="accent1">
                  <a:lumMod val="5000"/>
                  <a:lumOff val="95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4BF5EB7-86B6-73B7-7EE4-E673FC1695D6}"/>
              </a:ext>
            </a:extLst>
          </p:cNvPr>
          <p:cNvSpPr/>
          <p:nvPr/>
        </p:nvSpPr>
        <p:spPr>
          <a:xfrm flipV="1">
            <a:off x="1137010" y="4002353"/>
            <a:ext cx="5270300" cy="1121743"/>
          </a:xfrm>
          <a:prstGeom prst="rect">
            <a:avLst/>
          </a:prstGeom>
          <a:gradFill>
            <a:gsLst>
              <a:gs pos="30000">
                <a:srgbClr val="F8FAFD">
                  <a:alpha val="81000"/>
                </a:srgbClr>
              </a:gs>
              <a:gs pos="9000">
                <a:schemeClr val="accent1">
                  <a:lumMod val="5000"/>
                  <a:lumOff val="95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65233F5C-E5A6-2ADA-0EDA-B0635215BE8D}"/>
              </a:ext>
            </a:extLst>
          </p:cNvPr>
          <p:cNvSpPr txBox="1"/>
          <p:nvPr/>
        </p:nvSpPr>
        <p:spPr>
          <a:xfrm>
            <a:off x="3363003" y="5853147"/>
            <a:ext cx="49032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4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		Extraction of </a:t>
            </a:r>
            <a:r>
              <a:rPr lang="fr-CH" sz="24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visibility</a:t>
            </a:r>
            <a:r>
              <a:rPr lang="fr-CH" sz="24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0DF76A62-2387-0112-B288-26D17C637FEB}"/>
                  </a:ext>
                </a:extLst>
              </p:cNvPr>
              <p:cNvSpPr txBox="1"/>
              <p:nvPr/>
            </p:nvSpPr>
            <p:spPr>
              <a:xfrm>
                <a:off x="8445913" y="5712981"/>
                <a:ext cx="2062616" cy="7536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400" b="0" i="1" smtClean="0"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fr-CH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H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fr-CH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CH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CH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CH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fr-CH" sz="2400" i="1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CH" sz="2400" dirty="0">
                  <a:latin typeface="+mj-lt"/>
                </a:endParaRPr>
              </a:p>
            </p:txBody>
          </p:sp>
        </mc:Choice>
        <mc:Fallback xmlns="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0DF76A62-2387-0112-B288-26D17C637F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5913" y="5712981"/>
                <a:ext cx="2062616" cy="753668"/>
              </a:xfrm>
              <a:prstGeom prst="rect">
                <a:avLst/>
              </a:prstGeom>
              <a:blipFill>
                <a:blip r:embed="rId7"/>
                <a:stretch>
                  <a:fillRect r="-590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ZoneTexte 29">
            <a:extLst>
              <a:ext uri="{FF2B5EF4-FFF2-40B4-BE49-F238E27FC236}">
                <a16:creationId xmlns:a16="http://schemas.microsoft.com/office/drawing/2014/main" id="{02CA27B2-8AA2-6C5B-3E1A-723C4ABC01AD}"/>
              </a:ext>
            </a:extLst>
          </p:cNvPr>
          <p:cNvSpPr txBox="1"/>
          <p:nvPr/>
        </p:nvSpPr>
        <p:spPr>
          <a:xfrm>
            <a:off x="578265" y="1258583"/>
            <a:ext cx="99163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8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Oscillating</a:t>
            </a:r>
            <a:r>
              <a:rPr lang="fr-CH" sz="28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28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intensity</a:t>
            </a:r>
            <a:r>
              <a:rPr lang="fr-CH" sz="28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pattern </a:t>
            </a:r>
            <a:r>
              <a:rPr lang="fr-CH" sz="28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produced</a:t>
            </a:r>
            <a:r>
              <a:rPr lang="fr-CH" sz="28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by scanning the analyser G</a:t>
            </a:r>
            <a:r>
              <a:rPr lang="fr-CH" sz="2800" baseline="-250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2</a:t>
            </a:r>
            <a:endParaRPr lang="fr-CH" sz="2800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3389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568A57-1022-6519-C4A4-B4E22D411C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A3B596C4-D13F-54D1-3173-B96FDD1E1D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870" r="2319"/>
          <a:stretch/>
        </p:blipFill>
        <p:spPr>
          <a:xfrm>
            <a:off x="1520398" y="3862246"/>
            <a:ext cx="5855208" cy="103663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B158D61-3954-50BF-C780-D1AC7CB960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804" r="2318"/>
          <a:stretch/>
        </p:blipFill>
        <p:spPr>
          <a:xfrm>
            <a:off x="1517108" y="2856310"/>
            <a:ext cx="5861846" cy="103663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E0FEE97-963B-5956-9B3A-682CEDCF7BAC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" y="1488"/>
            <a:ext cx="12192000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Grating</a:t>
            </a:r>
            <a:r>
              <a:rPr kumimoji="0" lang="fr-FR" altLang="fr-FR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3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interferometry</a:t>
            </a:r>
            <a:endParaRPr kumimoji="0" lang="fr-FR" altLang="fr-FR" sz="3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2-beam </a:t>
            </a: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method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CB2E8C69-4976-EEC0-3948-644AF0F827F1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0329DC22-EABB-FA6D-DF62-6D44BD61B4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D6D2426-FCC7-19CA-1B07-0873E28245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0760F418-4A6A-EA1D-C7D2-EA266CCF239C}"/>
              </a:ext>
            </a:extLst>
          </p:cNvPr>
          <p:cNvSpPr/>
          <p:nvPr/>
        </p:nvSpPr>
        <p:spPr>
          <a:xfrm flipV="1">
            <a:off x="1530418" y="3906656"/>
            <a:ext cx="5842348" cy="1014105"/>
          </a:xfrm>
          <a:prstGeom prst="rect">
            <a:avLst/>
          </a:prstGeom>
          <a:gradFill>
            <a:gsLst>
              <a:gs pos="30000">
                <a:srgbClr val="F8FAFD">
                  <a:alpha val="81000"/>
                </a:srgbClr>
              </a:gs>
              <a:gs pos="9000">
                <a:schemeClr val="accent1">
                  <a:lumMod val="5000"/>
                  <a:lumOff val="95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8" name="ZoneTexte 207">
            <a:extLst>
              <a:ext uri="{FF2B5EF4-FFF2-40B4-BE49-F238E27FC236}">
                <a16:creationId xmlns:a16="http://schemas.microsoft.com/office/drawing/2014/main" id="{D1F47ED9-7900-6BEE-8A6B-9F000CB4C88E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+mj-lt"/>
                <a:ea typeface="Artifakt Element Light" panose="020B0303050000020004" pitchFamily="34" charset="0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1D80A3FE-823F-22A8-5CA9-DC70E2197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61100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14</a:t>
            </a:fld>
            <a:endParaRPr lang="fr-CH">
              <a:latin typeface="+mj-lt"/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99757168-E2C0-D0F5-8690-941F3AF51210}"/>
              </a:ext>
            </a:extLst>
          </p:cNvPr>
          <p:cNvGrpSpPr/>
          <p:nvPr/>
        </p:nvGrpSpPr>
        <p:grpSpPr>
          <a:xfrm>
            <a:off x="258827" y="2497258"/>
            <a:ext cx="8268044" cy="2510753"/>
            <a:chOff x="164757" y="2353999"/>
            <a:chExt cx="8944211" cy="2510753"/>
          </a:xfrm>
        </p:grpSpPr>
        <p:grpSp>
          <p:nvGrpSpPr>
            <p:cNvPr id="281" name="Groupe 280">
              <a:extLst>
                <a:ext uri="{FF2B5EF4-FFF2-40B4-BE49-F238E27FC236}">
                  <a16:creationId xmlns:a16="http://schemas.microsoft.com/office/drawing/2014/main" id="{91DAF9F7-FB53-AA10-4118-499EACBCBEA3}"/>
                </a:ext>
              </a:extLst>
            </p:cNvPr>
            <p:cNvGrpSpPr/>
            <p:nvPr/>
          </p:nvGrpSpPr>
          <p:grpSpPr>
            <a:xfrm>
              <a:off x="164757" y="2743766"/>
              <a:ext cx="7753276" cy="1960354"/>
              <a:chOff x="179245" y="4084300"/>
              <a:chExt cx="7852266" cy="2256116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CCE6C352-78D4-8F1E-16C6-A53B2D967842}"/>
                  </a:ext>
                </a:extLst>
              </p:cNvPr>
              <p:cNvSpPr/>
              <p:nvPr/>
            </p:nvSpPr>
            <p:spPr>
              <a:xfrm>
                <a:off x="4712586" y="5243242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54C5A13C-C2DE-38CA-D571-50A7752C58F4}"/>
                  </a:ext>
                </a:extLst>
              </p:cNvPr>
              <p:cNvSpPr/>
              <p:nvPr/>
            </p:nvSpPr>
            <p:spPr>
              <a:xfrm>
                <a:off x="4712586" y="5532107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9269FE16-3D62-88E3-9FD4-2454B71C8C49}"/>
                  </a:ext>
                </a:extLst>
              </p:cNvPr>
              <p:cNvSpPr/>
              <p:nvPr/>
            </p:nvSpPr>
            <p:spPr>
              <a:xfrm>
                <a:off x="4712586" y="4952636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31492059-D448-8B79-0813-EC34768DF809}"/>
                  </a:ext>
                </a:extLst>
              </p:cNvPr>
              <p:cNvSpPr/>
              <p:nvPr/>
            </p:nvSpPr>
            <p:spPr>
              <a:xfrm>
                <a:off x="4712586" y="5820973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01DB587F-65E7-5525-11B6-11677BC727B3}"/>
                  </a:ext>
                </a:extLst>
              </p:cNvPr>
              <p:cNvSpPr/>
              <p:nvPr/>
            </p:nvSpPr>
            <p:spPr>
              <a:xfrm>
                <a:off x="4712585" y="4374906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3E331D4D-1328-CFAA-4C6B-6C490AF46C4E}"/>
                  </a:ext>
                </a:extLst>
              </p:cNvPr>
              <p:cNvSpPr/>
              <p:nvPr/>
            </p:nvSpPr>
            <p:spPr>
              <a:xfrm>
                <a:off x="4712585" y="4663771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60BEF18E-5605-2FD9-E03A-887E1B121A68}"/>
                  </a:ext>
                </a:extLst>
              </p:cNvPr>
              <p:cNvSpPr/>
              <p:nvPr/>
            </p:nvSpPr>
            <p:spPr>
              <a:xfrm>
                <a:off x="4712585" y="4084300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AA32645D-E0B4-FA93-2ED1-0ECD199270FD}"/>
                  </a:ext>
                </a:extLst>
              </p:cNvPr>
              <p:cNvSpPr/>
              <p:nvPr/>
            </p:nvSpPr>
            <p:spPr>
              <a:xfrm>
                <a:off x="4712585" y="6111579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197" name="Rectangle 196">
                <a:extLst>
                  <a:ext uri="{FF2B5EF4-FFF2-40B4-BE49-F238E27FC236}">
                    <a16:creationId xmlns:a16="http://schemas.microsoft.com/office/drawing/2014/main" id="{F94385FD-0B0C-D7F9-94CC-3CE3511127C4}"/>
                  </a:ext>
                </a:extLst>
              </p:cNvPr>
              <p:cNvSpPr/>
              <p:nvPr/>
            </p:nvSpPr>
            <p:spPr>
              <a:xfrm>
                <a:off x="7956197" y="5245860"/>
                <a:ext cx="75314" cy="226219"/>
              </a:xfrm>
              <a:prstGeom prst="rect">
                <a:avLst/>
              </a:prstGeom>
              <a:solidFill>
                <a:srgbClr val="F8D1B6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198" name="Rectangle 197">
                <a:extLst>
                  <a:ext uri="{FF2B5EF4-FFF2-40B4-BE49-F238E27FC236}">
                    <a16:creationId xmlns:a16="http://schemas.microsoft.com/office/drawing/2014/main" id="{680FA9BC-7AD5-6A30-C7D1-D732D77893AF}"/>
                  </a:ext>
                </a:extLst>
              </p:cNvPr>
              <p:cNvSpPr/>
              <p:nvPr/>
            </p:nvSpPr>
            <p:spPr>
              <a:xfrm>
                <a:off x="7956197" y="5534726"/>
                <a:ext cx="75314" cy="226219"/>
              </a:xfrm>
              <a:prstGeom prst="rect">
                <a:avLst/>
              </a:prstGeom>
              <a:solidFill>
                <a:srgbClr val="F8D1B6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199" name="Rectangle 198">
                <a:extLst>
                  <a:ext uri="{FF2B5EF4-FFF2-40B4-BE49-F238E27FC236}">
                    <a16:creationId xmlns:a16="http://schemas.microsoft.com/office/drawing/2014/main" id="{300C32FB-58F3-0305-4428-056793902E1E}"/>
                  </a:ext>
                </a:extLst>
              </p:cNvPr>
              <p:cNvSpPr/>
              <p:nvPr/>
            </p:nvSpPr>
            <p:spPr>
              <a:xfrm>
                <a:off x="7956197" y="4955255"/>
                <a:ext cx="75314" cy="226219"/>
              </a:xfrm>
              <a:prstGeom prst="rect">
                <a:avLst/>
              </a:prstGeom>
              <a:solidFill>
                <a:srgbClr val="F8D1B6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00" name="Rectangle 199">
                <a:extLst>
                  <a:ext uri="{FF2B5EF4-FFF2-40B4-BE49-F238E27FC236}">
                    <a16:creationId xmlns:a16="http://schemas.microsoft.com/office/drawing/2014/main" id="{F2F2ADE8-F2B4-DDD0-5AAA-BAFC9D3B56AE}"/>
                  </a:ext>
                </a:extLst>
              </p:cNvPr>
              <p:cNvSpPr/>
              <p:nvPr/>
            </p:nvSpPr>
            <p:spPr>
              <a:xfrm>
                <a:off x="7956197" y="5823591"/>
                <a:ext cx="75314" cy="226219"/>
              </a:xfrm>
              <a:prstGeom prst="rect">
                <a:avLst/>
              </a:prstGeom>
              <a:solidFill>
                <a:srgbClr val="F8D1B6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01" name="Rectangle 200">
                <a:extLst>
                  <a:ext uri="{FF2B5EF4-FFF2-40B4-BE49-F238E27FC236}">
                    <a16:creationId xmlns:a16="http://schemas.microsoft.com/office/drawing/2014/main" id="{5ABD228B-ED8A-FC43-4FFB-6771419CB578}"/>
                  </a:ext>
                </a:extLst>
              </p:cNvPr>
              <p:cNvSpPr/>
              <p:nvPr/>
            </p:nvSpPr>
            <p:spPr>
              <a:xfrm>
                <a:off x="7956196" y="4377524"/>
                <a:ext cx="75314" cy="226219"/>
              </a:xfrm>
              <a:prstGeom prst="rect">
                <a:avLst/>
              </a:prstGeom>
              <a:solidFill>
                <a:srgbClr val="F8D1B6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02" name="Rectangle 201">
                <a:extLst>
                  <a:ext uri="{FF2B5EF4-FFF2-40B4-BE49-F238E27FC236}">
                    <a16:creationId xmlns:a16="http://schemas.microsoft.com/office/drawing/2014/main" id="{8D6EF312-D03B-12D0-2BE2-3FEB19685771}"/>
                  </a:ext>
                </a:extLst>
              </p:cNvPr>
              <p:cNvSpPr/>
              <p:nvPr/>
            </p:nvSpPr>
            <p:spPr>
              <a:xfrm>
                <a:off x="7956196" y="4666389"/>
                <a:ext cx="75314" cy="226219"/>
              </a:xfrm>
              <a:prstGeom prst="rect">
                <a:avLst/>
              </a:prstGeom>
              <a:solidFill>
                <a:srgbClr val="F8D1B6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03" name="Rectangle 202">
                <a:extLst>
                  <a:ext uri="{FF2B5EF4-FFF2-40B4-BE49-F238E27FC236}">
                    <a16:creationId xmlns:a16="http://schemas.microsoft.com/office/drawing/2014/main" id="{ADDD8FE1-B74D-59FC-773C-6BF80FF78E1E}"/>
                  </a:ext>
                </a:extLst>
              </p:cNvPr>
              <p:cNvSpPr/>
              <p:nvPr/>
            </p:nvSpPr>
            <p:spPr>
              <a:xfrm>
                <a:off x="7956196" y="4086918"/>
                <a:ext cx="75314" cy="226219"/>
              </a:xfrm>
              <a:prstGeom prst="rect">
                <a:avLst/>
              </a:prstGeom>
              <a:solidFill>
                <a:srgbClr val="F8D1B6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04" name="Rectangle 203">
                <a:extLst>
                  <a:ext uri="{FF2B5EF4-FFF2-40B4-BE49-F238E27FC236}">
                    <a16:creationId xmlns:a16="http://schemas.microsoft.com/office/drawing/2014/main" id="{60DAF958-5359-B768-2FF5-C7A140A0A2BE}"/>
                  </a:ext>
                </a:extLst>
              </p:cNvPr>
              <p:cNvSpPr/>
              <p:nvPr/>
            </p:nvSpPr>
            <p:spPr>
              <a:xfrm>
                <a:off x="7956196" y="6114197"/>
                <a:ext cx="75314" cy="226219"/>
              </a:xfrm>
              <a:prstGeom prst="rect">
                <a:avLst/>
              </a:prstGeom>
              <a:solidFill>
                <a:srgbClr val="F8D1B6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10" name="Flèche : droite 209">
                <a:extLst>
                  <a:ext uri="{FF2B5EF4-FFF2-40B4-BE49-F238E27FC236}">
                    <a16:creationId xmlns:a16="http://schemas.microsoft.com/office/drawing/2014/main" id="{4E436BAC-11CA-839A-ACE5-3B0E20913C1F}"/>
                  </a:ext>
                </a:extLst>
              </p:cNvPr>
              <p:cNvSpPr/>
              <p:nvPr/>
            </p:nvSpPr>
            <p:spPr>
              <a:xfrm>
                <a:off x="469503" y="4966984"/>
                <a:ext cx="801234" cy="480363"/>
              </a:xfrm>
              <a:prstGeom prst="rightArrow">
                <a:avLst/>
              </a:prstGeom>
              <a:solidFill>
                <a:schemeClr val="bg1">
                  <a:lumMod val="65000"/>
                  <a:alpha val="45098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11" name="Rectangle 210">
                <a:extLst>
                  <a:ext uri="{FF2B5EF4-FFF2-40B4-BE49-F238E27FC236}">
                    <a16:creationId xmlns:a16="http://schemas.microsoft.com/office/drawing/2014/main" id="{F8F24ECB-4511-5CCD-3E05-5B6F6684829B}"/>
                  </a:ext>
                </a:extLst>
              </p:cNvPr>
              <p:cNvSpPr/>
              <p:nvPr/>
            </p:nvSpPr>
            <p:spPr>
              <a:xfrm>
                <a:off x="1470269" y="5243242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12" name="Rectangle 211">
                <a:extLst>
                  <a:ext uri="{FF2B5EF4-FFF2-40B4-BE49-F238E27FC236}">
                    <a16:creationId xmlns:a16="http://schemas.microsoft.com/office/drawing/2014/main" id="{C2B9AA81-F1BD-9A6C-42F4-A73D8B08BC99}"/>
                  </a:ext>
                </a:extLst>
              </p:cNvPr>
              <p:cNvSpPr/>
              <p:nvPr/>
            </p:nvSpPr>
            <p:spPr>
              <a:xfrm>
                <a:off x="1470269" y="5532107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13" name="Rectangle 212">
                <a:extLst>
                  <a:ext uri="{FF2B5EF4-FFF2-40B4-BE49-F238E27FC236}">
                    <a16:creationId xmlns:a16="http://schemas.microsoft.com/office/drawing/2014/main" id="{71158C43-CF40-F530-14E0-DA73EDC60A52}"/>
                  </a:ext>
                </a:extLst>
              </p:cNvPr>
              <p:cNvSpPr/>
              <p:nvPr/>
            </p:nvSpPr>
            <p:spPr>
              <a:xfrm>
                <a:off x="1470269" y="4952636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14" name="Rectangle 213">
                <a:extLst>
                  <a:ext uri="{FF2B5EF4-FFF2-40B4-BE49-F238E27FC236}">
                    <a16:creationId xmlns:a16="http://schemas.microsoft.com/office/drawing/2014/main" id="{D002E154-76C9-B8DA-6A32-AC3C021954BD}"/>
                  </a:ext>
                </a:extLst>
              </p:cNvPr>
              <p:cNvSpPr/>
              <p:nvPr/>
            </p:nvSpPr>
            <p:spPr>
              <a:xfrm>
                <a:off x="1470269" y="5820973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15" name="Rectangle 214">
                <a:extLst>
                  <a:ext uri="{FF2B5EF4-FFF2-40B4-BE49-F238E27FC236}">
                    <a16:creationId xmlns:a16="http://schemas.microsoft.com/office/drawing/2014/main" id="{CF799C05-19A4-786C-48E8-F446218ACCF1}"/>
                  </a:ext>
                </a:extLst>
              </p:cNvPr>
              <p:cNvSpPr/>
              <p:nvPr/>
            </p:nvSpPr>
            <p:spPr>
              <a:xfrm>
                <a:off x="1470268" y="4374906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16" name="Rectangle 215">
                <a:extLst>
                  <a:ext uri="{FF2B5EF4-FFF2-40B4-BE49-F238E27FC236}">
                    <a16:creationId xmlns:a16="http://schemas.microsoft.com/office/drawing/2014/main" id="{973BA0FA-CD1E-0F7E-4A2A-66DBC12BFA9A}"/>
                  </a:ext>
                </a:extLst>
              </p:cNvPr>
              <p:cNvSpPr/>
              <p:nvPr/>
            </p:nvSpPr>
            <p:spPr>
              <a:xfrm>
                <a:off x="1470268" y="4663771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17" name="Rectangle 216">
                <a:extLst>
                  <a:ext uri="{FF2B5EF4-FFF2-40B4-BE49-F238E27FC236}">
                    <a16:creationId xmlns:a16="http://schemas.microsoft.com/office/drawing/2014/main" id="{2EF9AB29-3741-024B-74BC-7AC3507F90E5}"/>
                  </a:ext>
                </a:extLst>
              </p:cNvPr>
              <p:cNvSpPr/>
              <p:nvPr/>
            </p:nvSpPr>
            <p:spPr>
              <a:xfrm>
                <a:off x="1470268" y="4084300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18" name="Rectangle 217">
                <a:extLst>
                  <a:ext uri="{FF2B5EF4-FFF2-40B4-BE49-F238E27FC236}">
                    <a16:creationId xmlns:a16="http://schemas.microsoft.com/office/drawing/2014/main" id="{E48BEBCC-9E1F-AB8B-31C8-71DF13EEC190}"/>
                  </a:ext>
                </a:extLst>
              </p:cNvPr>
              <p:cNvSpPr/>
              <p:nvPr/>
            </p:nvSpPr>
            <p:spPr>
              <a:xfrm>
                <a:off x="1470268" y="6111579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20" name="Ellipse 219">
                <a:extLst>
                  <a:ext uri="{FF2B5EF4-FFF2-40B4-BE49-F238E27FC236}">
                    <a16:creationId xmlns:a16="http://schemas.microsoft.com/office/drawing/2014/main" id="{9075F021-D884-0BB4-76B3-142D7B4D3A5B}"/>
                  </a:ext>
                </a:extLst>
              </p:cNvPr>
              <p:cNvSpPr/>
              <p:nvPr/>
            </p:nvSpPr>
            <p:spPr>
              <a:xfrm>
                <a:off x="368993" y="5925008"/>
                <a:ext cx="127819" cy="11965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21" name="Ellipse 220">
                <a:extLst>
                  <a:ext uri="{FF2B5EF4-FFF2-40B4-BE49-F238E27FC236}">
                    <a16:creationId xmlns:a16="http://schemas.microsoft.com/office/drawing/2014/main" id="{480FCAC9-B1B7-833C-6D31-9AA05DD5D155}"/>
                  </a:ext>
                </a:extLst>
              </p:cNvPr>
              <p:cNvSpPr/>
              <p:nvPr/>
            </p:nvSpPr>
            <p:spPr>
              <a:xfrm>
                <a:off x="585302" y="5906599"/>
                <a:ext cx="127819" cy="11965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22" name="Ellipse 221">
                <a:extLst>
                  <a:ext uri="{FF2B5EF4-FFF2-40B4-BE49-F238E27FC236}">
                    <a16:creationId xmlns:a16="http://schemas.microsoft.com/office/drawing/2014/main" id="{0AC02797-E78F-AC78-2BB5-D016BE92AE4E}"/>
                  </a:ext>
                </a:extLst>
              </p:cNvPr>
              <p:cNvSpPr/>
              <p:nvPr/>
            </p:nvSpPr>
            <p:spPr>
              <a:xfrm>
                <a:off x="801612" y="5966426"/>
                <a:ext cx="127819" cy="11965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23" name="Ellipse 222">
                <a:extLst>
                  <a:ext uri="{FF2B5EF4-FFF2-40B4-BE49-F238E27FC236}">
                    <a16:creationId xmlns:a16="http://schemas.microsoft.com/office/drawing/2014/main" id="{01A96561-7C67-A051-A5E3-00F5B8520EB7}"/>
                  </a:ext>
                </a:extLst>
              </p:cNvPr>
              <p:cNvSpPr/>
              <p:nvPr/>
            </p:nvSpPr>
            <p:spPr>
              <a:xfrm>
                <a:off x="1047418" y="5798391"/>
                <a:ext cx="127819" cy="11965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grpSp>
            <p:nvGrpSpPr>
              <p:cNvPr id="224" name="Groupe 223">
                <a:extLst>
                  <a:ext uri="{FF2B5EF4-FFF2-40B4-BE49-F238E27FC236}">
                    <a16:creationId xmlns:a16="http://schemas.microsoft.com/office/drawing/2014/main" id="{8A8A1B9E-AD74-8EC3-B26E-4E238AFCCE6B}"/>
                  </a:ext>
                </a:extLst>
              </p:cNvPr>
              <p:cNvGrpSpPr/>
              <p:nvPr/>
            </p:nvGrpSpPr>
            <p:grpSpPr>
              <a:xfrm rot="12050683">
                <a:off x="253029" y="5117721"/>
                <a:ext cx="546926" cy="740774"/>
                <a:chOff x="2837904" y="4661755"/>
                <a:chExt cx="546926" cy="791335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26" name="Ellipse 225">
                  <a:extLst>
                    <a:ext uri="{FF2B5EF4-FFF2-40B4-BE49-F238E27FC236}">
                      <a16:creationId xmlns:a16="http://schemas.microsoft.com/office/drawing/2014/main" id="{86BBAC6E-5383-5384-45A2-68A64A2ADEEB}"/>
                    </a:ext>
                  </a:extLst>
                </p:cNvPr>
                <p:cNvSpPr/>
                <p:nvPr/>
              </p:nvSpPr>
              <p:spPr>
                <a:xfrm rot="2200293">
                  <a:off x="3257011" y="5325271"/>
                  <a:ext cx="127819" cy="12781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>
                    <a:latin typeface="+mj-lt"/>
                  </a:endParaRPr>
                </a:p>
              </p:txBody>
            </p:sp>
            <p:sp>
              <p:nvSpPr>
                <p:cNvPr id="227" name="Ellipse 226">
                  <a:extLst>
                    <a:ext uri="{FF2B5EF4-FFF2-40B4-BE49-F238E27FC236}">
                      <a16:creationId xmlns:a16="http://schemas.microsoft.com/office/drawing/2014/main" id="{38FDCCE1-132A-31C5-EC9A-7C6F9D8C85CE}"/>
                    </a:ext>
                  </a:extLst>
                </p:cNvPr>
                <p:cNvSpPr/>
                <p:nvPr/>
              </p:nvSpPr>
              <p:spPr>
                <a:xfrm rot="2200293">
                  <a:off x="2837904" y="4970779"/>
                  <a:ext cx="127819" cy="12781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>
                    <a:latin typeface="+mj-lt"/>
                  </a:endParaRPr>
                </a:p>
              </p:txBody>
            </p:sp>
            <p:sp>
              <p:nvSpPr>
                <p:cNvPr id="228" name="Ellipse 227">
                  <a:extLst>
                    <a:ext uri="{FF2B5EF4-FFF2-40B4-BE49-F238E27FC236}">
                      <a16:creationId xmlns:a16="http://schemas.microsoft.com/office/drawing/2014/main" id="{4F5BDBED-4D12-7635-1292-33B980C5F101}"/>
                    </a:ext>
                  </a:extLst>
                </p:cNvPr>
                <p:cNvSpPr/>
                <p:nvPr/>
              </p:nvSpPr>
              <p:spPr>
                <a:xfrm rot="2200293">
                  <a:off x="3057832" y="4661755"/>
                  <a:ext cx="127819" cy="12781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>
                    <a:latin typeface="+mj-lt"/>
                  </a:endParaRPr>
                </a:p>
              </p:txBody>
            </p:sp>
          </p:grpSp>
          <p:sp>
            <p:nvSpPr>
              <p:cNvPr id="229" name="Ellipse 228">
                <a:extLst>
                  <a:ext uri="{FF2B5EF4-FFF2-40B4-BE49-F238E27FC236}">
                    <a16:creationId xmlns:a16="http://schemas.microsoft.com/office/drawing/2014/main" id="{968223F0-6F99-C505-E3EC-9538D6744A3A}"/>
                  </a:ext>
                </a:extLst>
              </p:cNvPr>
              <p:cNvSpPr/>
              <p:nvPr/>
            </p:nvSpPr>
            <p:spPr>
              <a:xfrm>
                <a:off x="1119112" y="4285224"/>
                <a:ext cx="127819" cy="11965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30" name="Ellipse 229">
                <a:extLst>
                  <a:ext uri="{FF2B5EF4-FFF2-40B4-BE49-F238E27FC236}">
                    <a16:creationId xmlns:a16="http://schemas.microsoft.com/office/drawing/2014/main" id="{251B446E-22AD-9CBD-7AE3-BE930375AE9A}"/>
                  </a:ext>
                </a:extLst>
              </p:cNvPr>
              <p:cNvSpPr/>
              <p:nvPr/>
            </p:nvSpPr>
            <p:spPr>
              <a:xfrm>
                <a:off x="713121" y="4965315"/>
                <a:ext cx="127819" cy="11965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31" name="Ellipse 230">
                <a:extLst>
                  <a:ext uri="{FF2B5EF4-FFF2-40B4-BE49-F238E27FC236}">
                    <a16:creationId xmlns:a16="http://schemas.microsoft.com/office/drawing/2014/main" id="{E5EF1381-F3E4-3620-025A-52DFD60B0B7F}"/>
                  </a:ext>
                </a:extLst>
              </p:cNvPr>
              <p:cNvSpPr/>
              <p:nvPr/>
            </p:nvSpPr>
            <p:spPr>
              <a:xfrm>
                <a:off x="929431" y="5025142"/>
                <a:ext cx="127819" cy="11965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32" name="Ellipse 231">
                <a:extLst>
                  <a:ext uri="{FF2B5EF4-FFF2-40B4-BE49-F238E27FC236}">
                    <a16:creationId xmlns:a16="http://schemas.microsoft.com/office/drawing/2014/main" id="{67DCB04A-80C7-2245-0D88-F294F1A8F9DD}"/>
                  </a:ext>
                </a:extLst>
              </p:cNvPr>
              <p:cNvSpPr/>
              <p:nvPr/>
            </p:nvSpPr>
            <p:spPr>
              <a:xfrm>
                <a:off x="1175237" y="4857107"/>
                <a:ext cx="127819" cy="11965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grpSp>
            <p:nvGrpSpPr>
              <p:cNvPr id="233" name="Groupe 232">
                <a:extLst>
                  <a:ext uri="{FF2B5EF4-FFF2-40B4-BE49-F238E27FC236}">
                    <a16:creationId xmlns:a16="http://schemas.microsoft.com/office/drawing/2014/main" id="{4D68FDC1-AF08-C4BE-FBE0-7DBB0C839443}"/>
                  </a:ext>
                </a:extLst>
              </p:cNvPr>
              <p:cNvGrpSpPr/>
              <p:nvPr/>
            </p:nvGrpSpPr>
            <p:grpSpPr>
              <a:xfrm rot="12050683">
                <a:off x="402114" y="4208255"/>
                <a:ext cx="609599" cy="729385"/>
                <a:chOff x="2748116" y="4661755"/>
                <a:chExt cx="609599" cy="779169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34" name="Ellipse 233">
                  <a:extLst>
                    <a:ext uri="{FF2B5EF4-FFF2-40B4-BE49-F238E27FC236}">
                      <a16:creationId xmlns:a16="http://schemas.microsoft.com/office/drawing/2014/main" id="{C257887D-15C7-B1DD-F545-26953C4F4EE8}"/>
                    </a:ext>
                  </a:extLst>
                </p:cNvPr>
                <p:cNvSpPr/>
                <p:nvPr/>
              </p:nvSpPr>
              <p:spPr>
                <a:xfrm rot="2200293">
                  <a:off x="2748116" y="5077233"/>
                  <a:ext cx="127819" cy="12781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>
                    <a:latin typeface="+mj-lt"/>
                  </a:endParaRPr>
                </a:p>
              </p:txBody>
            </p:sp>
            <p:sp>
              <p:nvSpPr>
                <p:cNvPr id="235" name="Ellipse 234">
                  <a:extLst>
                    <a:ext uri="{FF2B5EF4-FFF2-40B4-BE49-F238E27FC236}">
                      <a16:creationId xmlns:a16="http://schemas.microsoft.com/office/drawing/2014/main" id="{0A16F2FF-64CC-7D07-1268-6AD577F58D01}"/>
                    </a:ext>
                  </a:extLst>
                </p:cNvPr>
                <p:cNvSpPr/>
                <p:nvPr/>
              </p:nvSpPr>
              <p:spPr>
                <a:xfrm rot="2200293">
                  <a:off x="3229896" y="5249196"/>
                  <a:ext cx="127819" cy="12781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>
                    <a:latin typeface="+mj-lt"/>
                  </a:endParaRPr>
                </a:p>
              </p:txBody>
            </p:sp>
            <p:sp>
              <p:nvSpPr>
                <p:cNvPr id="236" name="Ellipse 235">
                  <a:extLst>
                    <a:ext uri="{FF2B5EF4-FFF2-40B4-BE49-F238E27FC236}">
                      <a16:creationId xmlns:a16="http://schemas.microsoft.com/office/drawing/2014/main" id="{6F295816-1D5F-0842-9AFB-5C3DCD6B0456}"/>
                    </a:ext>
                  </a:extLst>
                </p:cNvPr>
                <p:cNvSpPr/>
                <p:nvPr/>
              </p:nvSpPr>
              <p:spPr>
                <a:xfrm rot="2200293">
                  <a:off x="2959920" y="5313105"/>
                  <a:ext cx="127819" cy="12781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>
                    <a:latin typeface="+mj-lt"/>
                  </a:endParaRPr>
                </a:p>
              </p:txBody>
            </p:sp>
            <p:sp>
              <p:nvSpPr>
                <p:cNvPr id="237" name="Ellipse 236">
                  <a:extLst>
                    <a:ext uri="{FF2B5EF4-FFF2-40B4-BE49-F238E27FC236}">
                      <a16:creationId xmlns:a16="http://schemas.microsoft.com/office/drawing/2014/main" id="{96D92F78-3F0D-0448-179E-1827246753C9}"/>
                    </a:ext>
                  </a:extLst>
                </p:cNvPr>
                <p:cNvSpPr/>
                <p:nvPr/>
              </p:nvSpPr>
              <p:spPr>
                <a:xfrm rot="2200293">
                  <a:off x="3057832" y="4661755"/>
                  <a:ext cx="127819" cy="12781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>
                    <a:latin typeface="+mj-lt"/>
                  </a:endParaRPr>
                </a:p>
              </p:txBody>
            </p:sp>
          </p:grpSp>
          <p:grpSp>
            <p:nvGrpSpPr>
              <p:cNvPr id="247" name="Groupe 246">
                <a:extLst>
                  <a:ext uri="{FF2B5EF4-FFF2-40B4-BE49-F238E27FC236}">
                    <a16:creationId xmlns:a16="http://schemas.microsoft.com/office/drawing/2014/main" id="{A7C46421-8D19-5E1C-0BFC-D1666BFE0C2A}"/>
                  </a:ext>
                </a:extLst>
              </p:cNvPr>
              <p:cNvGrpSpPr/>
              <p:nvPr/>
            </p:nvGrpSpPr>
            <p:grpSpPr>
              <a:xfrm rot="12336277">
                <a:off x="179245" y="4486289"/>
                <a:ext cx="740164" cy="917245"/>
                <a:chOff x="469486" y="4379949"/>
                <a:chExt cx="740164" cy="917245"/>
              </a:xfrm>
            </p:grpSpPr>
            <p:sp>
              <p:nvSpPr>
                <p:cNvPr id="238" name="Ellipse 237">
                  <a:extLst>
                    <a:ext uri="{FF2B5EF4-FFF2-40B4-BE49-F238E27FC236}">
                      <a16:creationId xmlns:a16="http://schemas.microsoft.com/office/drawing/2014/main" id="{21E434E0-46CD-7F37-AC56-BC82D7800862}"/>
                    </a:ext>
                  </a:extLst>
                </p:cNvPr>
                <p:cNvSpPr/>
                <p:nvPr/>
              </p:nvSpPr>
              <p:spPr>
                <a:xfrm>
                  <a:off x="649212" y="5136124"/>
                  <a:ext cx="127819" cy="119652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>
                    <a:latin typeface="+mj-lt"/>
                  </a:endParaRPr>
                </a:p>
              </p:txBody>
            </p:sp>
            <p:sp>
              <p:nvSpPr>
                <p:cNvPr id="239" name="Ellipse 238">
                  <a:extLst>
                    <a:ext uri="{FF2B5EF4-FFF2-40B4-BE49-F238E27FC236}">
                      <a16:creationId xmlns:a16="http://schemas.microsoft.com/office/drawing/2014/main" id="{6C713ECB-FC0F-24C4-ADB0-1DBE7CC7E732}"/>
                    </a:ext>
                  </a:extLst>
                </p:cNvPr>
                <p:cNvSpPr/>
                <p:nvPr/>
              </p:nvSpPr>
              <p:spPr>
                <a:xfrm>
                  <a:off x="865521" y="5117715"/>
                  <a:ext cx="127819" cy="119652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>
                    <a:latin typeface="+mj-lt"/>
                  </a:endParaRPr>
                </a:p>
              </p:txBody>
            </p:sp>
            <p:sp>
              <p:nvSpPr>
                <p:cNvPr id="240" name="Ellipse 239">
                  <a:extLst>
                    <a:ext uri="{FF2B5EF4-FFF2-40B4-BE49-F238E27FC236}">
                      <a16:creationId xmlns:a16="http://schemas.microsoft.com/office/drawing/2014/main" id="{B7035A2F-DCD3-C044-E204-59575C6FB25F}"/>
                    </a:ext>
                  </a:extLst>
                </p:cNvPr>
                <p:cNvSpPr/>
                <p:nvPr/>
              </p:nvSpPr>
              <p:spPr>
                <a:xfrm>
                  <a:off x="1081831" y="5177542"/>
                  <a:ext cx="127819" cy="119652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>
                    <a:latin typeface="+mj-lt"/>
                  </a:endParaRPr>
                </a:p>
              </p:txBody>
            </p:sp>
            <p:grpSp>
              <p:nvGrpSpPr>
                <p:cNvPr id="242" name="Groupe 241">
                  <a:extLst>
                    <a:ext uri="{FF2B5EF4-FFF2-40B4-BE49-F238E27FC236}">
                      <a16:creationId xmlns:a16="http://schemas.microsoft.com/office/drawing/2014/main" id="{F1ACCE3D-16F0-CE90-2C45-09589807D5D2}"/>
                    </a:ext>
                  </a:extLst>
                </p:cNvPr>
                <p:cNvGrpSpPr/>
                <p:nvPr/>
              </p:nvGrpSpPr>
              <p:grpSpPr>
                <a:xfrm rot="12050683">
                  <a:off x="469486" y="4379949"/>
                  <a:ext cx="691076" cy="694447"/>
                  <a:chOff x="2748116" y="4661755"/>
                  <a:chExt cx="691076" cy="741846"/>
                </a:xfrm>
                <a:solidFill>
                  <a:schemeClr val="bg1">
                    <a:lumMod val="65000"/>
                  </a:schemeClr>
                </a:solidFill>
              </p:grpSpPr>
              <p:sp>
                <p:nvSpPr>
                  <p:cNvPr id="243" name="Ellipse 242">
                    <a:extLst>
                      <a:ext uri="{FF2B5EF4-FFF2-40B4-BE49-F238E27FC236}">
                        <a16:creationId xmlns:a16="http://schemas.microsoft.com/office/drawing/2014/main" id="{BB75C959-3C7F-5259-546A-CC4E40EBC163}"/>
                      </a:ext>
                    </a:extLst>
                  </p:cNvPr>
                  <p:cNvSpPr/>
                  <p:nvPr/>
                </p:nvSpPr>
                <p:spPr>
                  <a:xfrm rot="2200293">
                    <a:off x="2748116" y="5077233"/>
                    <a:ext cx="127819" cy="127819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CH">
                      <a:latin typeface="+mj-lt"/>
                    </a:endParaRPr>
                  </a:p>
                </p:txBody>
              </p:sp>
              <p:sp>
                <p:nvSpPr>
                  <p:cNvPr id="244" name="Ellipse 243">
                    <a:extLst>
                      <a:ext uri="{FF2B5EF4-FFF2-40B4-BE49-F238E27FC236}">
                        <a16:creationId xmlns:a16="http://schemas.microsoft.com/office/drawing/2014/main" id="{B56D0BF9-AA18-6B2C-E4A9-7DB508DEFDA1}"/>
                      </a:ext>
                    </a:extLst>
                  </p:cNvPr>
                  <p:cNvSpPr/>
                  <p:nvPr/>
                </p:nvSpPr>
                <p:spPr>
                  <a:xfrm rot="2200293">
                    <a:off x="3311373" y="5275782"/>
                    <a:ext cx="127819" cy="127819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CH">
                      <a:latin typeface="+mj-lt"/>
                    </a:endParaRPr>
                  </a:p>
                </p:txBody>
              </p:sp>
              <p:sp>
                <p:nvSpPr>
                  <p:cNvPr id="246" name="Ellipse 245">
                    <a:extLst>
                      <a:ext uri="{FF2B5EF4-FFF2-40B4-BE49-F238E27FC236}">
                        <a16:creationId xmlns:a16="http://schemas.microsoft.com/office/drawing/2014/main" id="{E16D3943-DD9A-7377-2FB4-4D069C334B20}"/>
                      </a:ext>
                    </a:extLst>
                  </p:cNvPr>
                  <p:cNvSpPr/>
                  <p:nvPr/>
                </p:nvSpPr>
                <p:spPr>
                  <a:xfrm rot="2200293">
                    <a:off x="3057832" y="4661755"/>
                    <a:ext cx="127819" cy="127819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CH">
                      <a:latin typeface="+mj-lt"/>
                    </a:endParaRPr>
                  </a:p>
                </p:txBody>
              </p:sp>
            </p:grpSp>
          </p:grpSp>
          <p:grpSp>
            <p:nvGrpSpPr>
              <p:cNvPr id="248" name="Groupe 247">
                <a:extLst>
                  <a:ext uri="{FF2B5EF4-FFF2-40B4-BE49-F238E27FC236}">
                    <a16:creationId xmlns:a16="http://schemas.microsoft.com/office/drawing/2014/main" id="{993B19D6-5AA4-5675-1DA5-5484CA6E0AD3}"/>
                  </a:ext>
                </a:extLst>
              </p:cNvPr>
              <p:cNvGrpSpPr/>
              <p:nvPr/>
            </p:nvGrpSpPr>
            <p:grpSpPr>
              <a:xfrm rot="2705104">
                <a:off x="692084" y="4769299"/>
                <a:ext cx="864101" cy="847841"/>
                <a:chOff x="591355" y="4449353"/>
                <a:chExt cx="864101" cy="847841"/>
              </a:xfrm>
            </p:grpSpPr>
            <p:sp>
              <p:nvSpPr>
                <p:cNvPr id="250" name="Ellipse 249">
                  <a:extLst>
                    <a:ext uri="{FF2B5EF4-FFF2-40B4-BE49-F238E27FC236}">
                      <a16:creationId xmlns:a16="http://schemas.microsoft.com/office/drawing/2014/main" id="{7743FADF-F660-1DD2-4778-335A03F08068}"/>
                    </a:ext>
                  </a:extLst>
                </p:cNvPr>
                <p:cNvSpPr/>
                <p:nvPr/>
              </p:nvSpPr>
              <p:spPr>
                <a:xfrm>
                  <a:off x="865521" y="5117715"/>
                  <a:ext cx="127819" cy="119652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>
                    <a:latin typeface="+mj-lt"/>
                  </a:endParaRPr>
                </a:p>
              </p:txBody>
            </p:sp>
            <p:sp>
              <p:nvSpPr>
                <p:cNvPr id="251" name="Ellipse 250">
                  <a:extLst>
                    <a:ext uri="{FF2B5EF4-FFF2-40B4-BE49-F238E27FC236}">
                      <a16:creationId xmlns:a16="http://schemas.microsoft.com/office/drawing/2014/main" id="{7DC34682-8C57-7963-2C77-FD460FB507CD}"/>
                    </a:ext>
                  </a:extLst>
                </p:cNvPr>
                <p:cNvSpPr/>
                <p:nvPr/>
              </p:nvSpPr>
              <p:spPr>
                <a:xfrm>
                  <a:off x="1081831" y="5177542"/>
                  <a:ext cx="127819" cy="119652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>
                    <a:latin typeface="+mj-lt"/>
                  </a:endParaRPr>
                </a:p>
              </p:txBody>
            </p:sp>
            <p:sp>
              <p:nvSpPr>
                <p:cNvPr id="252" name="Ellipse 251">
                  <a:extLst>
                    <a:ext uri="{FF2B5EF4-FFF2-40B4-BE49-F238E27FC236}">
                      <a16:creationId xmlns:a16="http://schemas.microsoft.com/office/drawing/2014/main" id="{AAF28744-AF9B-C20D-F33F-6FF15E5C8BB2}"/>
                    </a:ext>
                  </a:extLst>
                </p:cNvPr>
                <p:cNvSpPr/>
                <p:nvPr/>
              </p:nvSpPr>
              <p:spPr>
                <a:xfrm>
                  <a:off x="1327637" y="5009507"/>
                  <a:ext cx="127819" cy="119652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>
                    <a:latin typeface="+mj-lt"/>
                  </a:endParaRPr>
                </a:p>
              </p:txBody>
            </p:sp>
            <p:grpSp>
              <p:nvGrpSpPr>
                <p:cNvPr id="253" name="Groupe 252">
                  <a:extLst>
                    <a:ext uri="{FF2B5EF4-FFF2-40B4-BE49-F238E27FC236}">
                      <a16:creationId xmlns:a16="http://schemas.microsoft.com/office/drawing/2014/main" id="{F0463CC7-0D83-3A59-3060-A0E285D25AC7}"/>
                    </a:ext>
                  </a:extLst>
                </p:cNvPr>
                <p:cNvGrpSpPr/>
                <p:nvPr/>
              </p:nvGrpSpPr>
              <p:grpSpPr>
                <a:xfrm rot="12050683">
                  <a:off x="591355" y="4449353"/>
                  <a:ext cx="729732" cy="380561"/>
                  <a:chOff x="2627983" y="4970479"/>
                  <a:chExt cx="729732" cy="406536"/>
                </a:xfrm>
                <a:solidFill>
                  <a:schemeClr val="bg1">
                    <a:lumMod val="65000"/>
                  </a:schemeClr>
                </a:solidFill>
              </p:grpSpPr>
              <p:sp>
                <p:nvSpPr>
                  <p:cNvPr id="254" name="Ellipse 253">
                    <a:extLst>
                      <a:ext uri="{FF2B5EF4-FFF2-40B4-BE49-F238E27FC236}">
                        <a16:creationId xmlns:a16="http://schemas.microsoft.com/office/drawing/2014/main" id="{416E72F8-E174-841A-B2DC-F04F46519517}"/>
                      </a:ext>
                    </a:extLst>
                  </p:cNvPr>
                  <p:cNvSpPr/>
                  <p:nvPr/>
                </p:nvSpPr>
                <p:spPr>
                  <a:xfrm rot="2200293">
                    <a:off x="2627983" y="5198214"/>
                    <a:ext cx="127819" cy="127818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CH">
                      <a:latin typeface="+mj-lt"/>
                    </a:endParaRPr>
                  </a:p>
                </p:txBody>
              </p:sp>
              <p:sp>
                <p:nvSpPr>
                  <p:cNvPr id="255" name="Ellipse 254">
                    <a:extLst>
                      <a:ext uri="{FF2B5EF4-FFF2-40B4-BE49-F238E27FC236}">
                        <a16:creationId xmlns:a16="http://schemas.microsoft.com/office/drawing/2014/main" id="{7633AEF8-5241-F408-5E2B-6E621253606C}"/>
                      </a:ext>
                    </a:extLst>
                  </p:cNvPr>
                  <p:cNvSpPr/>
                  <p:nvPr/>
                </p:nvSpPr>
                <p:spPr>
                  <a:xfrm rot="2200293">
                    <a:off x="3229896" y="5249196"/>
                    <a:ext cx="127819" cy="127819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CH">
                      <a:latin typeface="+mj-lt"/>
                    </a:endParaRPr>
                  </a:p>
                </p:txBody>
              </p:sp>
              <p:sp>
                <p:nvSpPr>
                  <p:cNvPr id="256" name="Ellipse 255">
                    <a:extLst>
                      <a:ext uri="{FF2B5EF4-FFF2-40B4-BE49-F238E27FC236}">
                        <a16:creationId xmlns:a16="http://schemas.microsoft.com/office/drawing/2014/main" id="{C37D0880-C945-05B5-33CE-B3CD5435FD15}"/>
                      </a:ext>
                    </a:extLst>
                  </p:cNvPr>
                  <p:cNvSpPr/>
                  <p:nvPr/>
                </p:nvSpPr>
                <p:spPr>
                  <a:xfrm rot="2200293">
                    <a:off x="3144921" y="4970479"/>
                    <a:ext cx="127819" cy="127820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CH">
                      <a:latin typeface="+mj-lt"/>
                    </a:endParaRPr>
                  </a:p>
                </p:txBody>
              </p:sp>
            </p:grpSp>
          </p:grpSp>
          <p:sp>
            <p:nvSpPr>
              <p:cNvPr id="258" name="Ellipse 257">
                <a:extLst>
                  <a:ext uri="{FF2B5EF4-FFF2-40B4-BE49-F238E27FC236}">
                    <a16:creationId xmlns:a16="http://schemas.microsoft.com/office/drawing/2014/main" id="{6F97895C-37B0-A642-3366-EFA5EB7C6953}"/>
                  </a:ext>
                </a:extLst>
              </p:cNvPr>
              <p:cNvSpPr/>
              <p:nvPr/>
            </p:nvSpPr>
            <p:spPr>
              <a:xfrm>
                <a:off x="1157323" y="6036834"/>
                <a:ext cx="127819" cy="11965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</p:grpSp>
        <p:sp>
          <p:nvSpPr>
            <p:cNvPr id="283" name="ZoneTexte 282">
              <a:extLst>
                <a:ext uri="{FF2B5EF4-FFF2-40B4-BE49-F238E27FC236}">
                  <a16:creationId xmlns:a16="http://schemas.microsoft.com/office/drawing/2014/main" id="{7D169907-B9C7-CDAA-8120-C54DA7B85CCD}"/>
                </a:ext>
              </a:extLst>
            </p:cNvPr>
            <p:cNvSpPr txBox="1"/>
            <p:nvPr/>
          </p:nvSpPr>
          <p:spPr>
            <a:xfrm>
              <a:off x="413295" y="2353999"/>
              <a:ext cx="213238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</a:rPr>
                <a:t>G</a:t>
              </a:r>
              <a:r>
                <a:rPr kumimoji="0" lang="fr-CH" altLang="fr-FR" sz="160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</a:rPr>
                <a:t>0</a:t>
              </a:r>
              <a:r>
                <a:rPr kumimoji="0" lang="fr-CH" altLang="fr-FR" sz="160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</a:rPr>
                <a:t> : Source </a:t>
              </a:r>
              <a:r>
                <a:rPr kumimoji="0" lang="fr-CH" altLang="fr-FR" sz="1600" i="0" u="none" strike="noStrike" cap="none" normalizeH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</a:rPr>
                <a:t>grating</a:t>
              </a:r>
              <a:endParaRPr lang="fr-CH" sz="1600" dirty="0">
                <a:latin typeface="+mj-lt"/>
                <a:ea typeface="Artifakt Element Light" panose="020B0303050000020004" pitchFamily="34" charset="0"/>
              </a:endParaRPr>
            </a:p>
          </p:txBody>
        </p:sp>
        <p:sp>
          <p:nvSpPr>
            <p:cNvPr id="284" name="ZoneTexte 283">
              <a:extLst>
                <a:ext uri="{FF2B5EF4-FFF2-40B4-BE49-F238E27FC236}">
                  <a16:creationId xmlns:a16="http://schemas.microsoft.com/office/drawing/2014/main" id="{34E9E066-D90C-19F3-FF61-20C57BF7439B}"/>
                </a:ext>
              </a:extLst>
            </p:cNvPr>
            <p:cNvSpPr txBox="1"/>
            <p:nvPr/>
          </p:nvSpPr>
          <p:spPr>
            <a:xfrm>
              <a:off x="3328122" y="2353999"/>
              <a:ext cx="268872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</a:rPr>
                <a:t>G</a:t>
              </a:r>
              <a:r>
                <a:rPr kumimoji="0" lang="fr-CH" altLang="fr-FR" sz="160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</a:rPr>
                <a:t>1</a:t>
              </a:r>
              <a:r>
                <a:rPr kumimoji="0" lang="fr-CH" altLang="fr-FR" sz="160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</a:rPr>
                <a:t> : Diffraction </a:t>
              </a:r>
              <a:r>
                <a:rPr kumimoji="0" lang="fr-CH" altLang="fr-FR" sz="1600" i="0" u="none" strike="noStrike" cap="none" normalizeH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</a:rPr>
                <a:t>grating</a:t>
              </a:r>
              <a:endParaRPr lang="fr-CH" sz="1600" dirty="0">
                <a:latin typeface="+mj-lt"/>
                <a:ea typeface="Artifakt Element Light" panose="020B0303050000020004" pitchFamily="34" charset="0"/>
              </a:endParaRPr>
            </a:p>
          </p:txBody>
        </p:sp>
        <p:cxnSp>
          <p:nvCxnSpPr>
            <p:cNvPr id="303" name="Connecteur droit avec flèche 302">
              <a:extLst>
                <a:ext uri="{FF2B5EF4-FFF2-40B4-BE49-F238E27FC236}">
                  <a16:creationId xmlns:a16="http://schemas.microsoft.com/office/drawing/2014/main" id="{475124B2-2293-C41F-6B71-F7243B27119B}"/>
                </a:ext>
              </a:extLst>
            </p:cNvPr>
            <p:cNvCxnSpPr/>
            <p:nvPr/>
          </p:nvCxnSpPr>
          <p:spPr>
            <a:xfrm>
              <a:off x="4715997" y="4864752"/>
              <a:ext cx="3135818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9" name="Connecteur droit avec flèche 308">
              <a:extLst>
                <a:ext uri="{FF2B5EF4-FFF2-40B4-BE49-F238E27FC236}">
                  <a16:creationId xmlns:a16="http://schemas.microsoft.com/office/drawing/2014/main" id="{D5111BD1-AF42-E832-E58C-59CDA355132D}"/>
                </a:ext>
              </a:extLst>
            </p:cNvPr>
            <p:cNvCxnSpPr>
              <a:cxnSpLocks/>
            </p:cNvCxnSpPr>
            <p:nvPr/>
          </p:nvCxnSpPr>
          <p:spPr>
            <a:xfrm>
              <a:off x="4142378" y="3727194"/>
              <a:ext cx="362947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0" name="ZoneTexte 309">
              <a:extLst>
                <a:ext uri="{FF2B5EF4-FFF2-40B4-BE49-F238E27FC236}">
                  <a16:creationId xmlns:a16="http://schemas.microsoft.com/office/drawing/2014/main" id="{79E4C267-AD70-0D89-9469-1F25C0FCC672}"/>
                </a:ext>
              </a:extLst>
            </p:cNvPr>
            <p:cNvSpPr txBox="1"/>
            <p:nvPr/>
          </p:nvSpPr>
          <p:spPr>
            <a:xfrm>
              <a:off x="4219826" y="3691904"/>
              <a:ext cx="20804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l-GR" sz="1600" dirty="0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rPr>
                <a:t>λ</a:t>
              </a:r>
              <a:endParaRPr lang="fr-CH" sz="1600" dirty="0">
                <a:latin typeface="+mj-lt"/>
                <a:ea typeface="Artifakt Element Light" panose="020B0303050000020004" pitchFamily="34" charset="0"/>
              </a:endParaRPr>
            </a:p>
          </p:txBody>
        </p:sp>
        <p:cxnSp>
          <p:nvCxnSpPr>
            <p:cNvPr id="312" name="Connecteur droit avec flèche 311">
              <a:extLst>
                <a:ext uri="{FF2B5EF4-FFF2-40B4-BE49-F238E27FC236}">
                  <a16:creationId xmlns:a16="http://schemas.microsoft.com/office/drawing/2014/main" id="{5409F005-2850-9E42-3AF1-21C00824A003}"/>
                </a:ext>
              </a:extLst>
            </p:cNvPr>
            <p:cNvCxnSpPr>
              <a:cxnSpLocks/>
            </p:cNvCxnSpPr>
            <p:nvPr/>
          </p:nvCxnSpPr>
          <p:spPr>
            <a:xfrm>
              <a:off x="8007756" y="4483131"/>
              <a:ext cx="0" cy="25099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3" name="ZoneTexte 312">
              <a:extLst>
                <a:ext uri="{FF2B5EF4-FFF2-40B4-BE49-F238E27FC236}">
                  <a16:creationId xmlns:a16="http://schemas.microsoft.com/office/drawing/2014/main" id="{EC5BDEC1-1CC3-B218-C8F4-F0DA6EBF919D}"/>
                </a:ext>
              </a:extLst>
            </p:cNvPr>
            <p:cNvSpPr txBox="1"/>
            <p:nvPr/>
          </p:nvSpPr>
          <p:spPr>
            <a:xfrm>
              <a:off x="8055474" y="4428121"/>
              <a:ext cx="20804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sz="1600" dirty="0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rPr>
                <a:t>p</a:t>
              </a:r>
              <a:endParaRPr lang="fr-CH" sz="1600" dirty="0">
                <a:latin typeface="+mj-lt"/>
                <a:ea typeface="Artifakt Element Light" panose="020B0303050000020004" pitchFamily="34" charset="0"/>
              </a:endParaRPr>
            </a:p>
          </p:txBody>
        </p:sp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D282CB93-0355-05A7-552D-6A588C0B9ABE}"/>
                </a:ext>
              </a:extLst>
            </p:cNvPr>
            <p:cNvSpPr txBox="1"/>
            <p:nvPr/>
          </p:nvSpPr>
          <p:spPr>
            <a:xfrm>
              <a:off x="6652732" y="2358178"/>
              <a:ext cx="245623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</a:rPr>
                <a:t>G</a:t>
              </a:r>
              <a:r>
                <a:rPr kumimoji="0" lang="fr-CH" altLang="fr-FR" sz="160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</a:rPr>
                <a:t>2</a:t>
              </a:r>
              <a:r>
                <a:rPr kumimoji="0" lang="fr-CH" altLang="fr-FR" sz="160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</a:rPr>
                <a:t> : Analyzer</a:t>
              </a:r>
              <a:endParaRPr lang="fr-CH" sz="1600" dirty="0">
                <a:latin typeface="+mj-lt"/>
                <a:ea typeface="Artifakt Element Light" panose="020B0303050000020004" pitchFamily="34" charset="0"/>
              </a:endParaRPr>
            </a:p>
          </p:txBody>
        </p:sp>
        <p:sp>
          <p:nvSpPr>
            <p:cNvPr id="304" name="ZoneTexte 303">
              <a:extLst>
                <a:ext uri="{FF2B5EF4-FFF2-40B4-BE49-F238E27FC236}">
                  <a16:creationId xmlns:a16="http://schemas.microsoft.com/office/drawing/2014/main" id="{998F4D8B-0105-2FFC-E4CE-E2190F749E6F}"/>
                </a:ext>
              </a:extLst>
            </p:cNvPr>
            <p:cNvSpPr txBox="1"/>
            <p:nvPr/>
          </p:nvSpPr>
          <p:spPr>
            <a:xfrm>
              <a:off x="6128499" y="4477008"/>
              <a:ext cx="389160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sz="1600" dirty="0">
                  <a:latin typeface="+mj-lt"/>
                  <a:ea typeface="Artifakt Element Light" panose="020B0303050000020004" pitchFamily="34" charset="0"/>
                </a:rPr>
                <a:t>L</a:t>
              </a:r>
              <a:r>
                <a:rPr lang="fr-CH" sz="1600" baseline="-25000" dirty="0">
                  <a:latin typeface="+mj-lt"/>
                  <a:ea typeface="Artifakt Element Light" panose="020B0303050000020004" pitchFamily="34" charset="0"/>
                </a:rPr>
                <a:t>T</a:t>
              </a:r>
              <a:endParaRPr lang="fr-CH" sz="2000" dirty="0">
                <a:latin typeface="+mj-lt"/>
                <a:ea typeface="Artifakt Element Light" panose="020B0303050000020004" pitchFamily="34" charset="0"/>
              </a:endParaRPr>
            </a:p>
          </p:txBody>
        </p:sp>
      </p:grpSp>
      <p:sp>
        <p:nvSpPr>
          <p:cNvPr id="15" name="ZoneTexte 14">
            <a:extLst>
              <a:ext uri="{FF2B5EF4-FFF2-40B4-BE49-F238E27FC236}">
                <a16:creationId xmlns:a16="http://schemas.microsoft.com/office/drawing/2014/main" id="{BF478B26-EC77-4BAD-5ECF-193726028419}"/>
              </a:ext>
            </a:extLst>
          </p:cNvPr>
          <p:cNvSpPr txBox="1"/>
          <p:nvPr/>
        </p:nvSpPr>
        <p:spPr>
          <a:xfrm>
            <a:off x="672767" y="1345287"/>
            <a:ext cx="97931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800" dirty="0" err="1">
                <a:latin typeface="+mj-lt"/>
                <a:ea typeface="Artifakt Element Light" panose="020B0303050000020004" pitchFamily="34" charset="0"/>
              </a:rPr>
              <a:t>Identifying</a:t>
            </a:r>
            <a:r>
              <a:rPr lang="fr-CH" sz="2800" dirty="0">
                <a:latin typeface="+mj-lt"/>
                <a:ea typeface="Artifakt Element Light" panose="020B0303050000020004" pitchFamily="34" charset="0"/>
              </a:rPr>
              <a:t> the </a:t>
            </a:r>
            <a:r>
              <a:rPr lang="fr-CH" sz="2800" b="1" dirty="0" err="1">
                <a:latin typeface="+mj-lt"/>
                <a:ea typeface="Artifakt Element Light" panose="020B0303050000020004" pitchFamily="34" charset="0"/>
              </a:rPr>
              <a:t>working</a:t>
            </a:r>
            <a:r>
              <a:rPr lang="fr-CH" sz="2800" b="1" dirty="0">
                <a:latin typeface="+mj-lt"/>
                <a:ea typeface="Artifakt Element Light" panose="020B0303050000020004" pitchFamily="34" charset="0"/>
              </a:rPr>
              <a:t> point </a:t>
            </a:r>
            <a:r>
              <a:rPr lang="fr-CH" sz="2800" dirty="0">
                <a:latin typeface="+mj-lt"/>
                <a:ea typeface="Artifakt Element Light" panose="020B0303050000020004" pitchFamily="34" charset="0"/>
              </a:rPr>
              <a:t>of the </a:t>
            </a:r>
            <a:r>
              <a:rPr lang="fr-CH" sz="2800" dirty="0" err="1">
                <a:latin typeface="+mj-lt"/>
                <a:ea typeface="Artifakt Element Light" panose="020B0303050000020004" pitchFamily="34" charset="0"/>
              </a:rPr>
              <a:t>interferometer</a:t>
            </a:r>
            <a:endParaRPr lang="fr-CH" sz="28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7DC77916-C1D0-694D-F6CF-E7EB880F2CC1}"/>
              </a:ext>
            </a:extLst>
          </p:cNvPr>
          <p:cNvSpPr txBox="1"/>
          <p:nvPr/>
        </p:nvSpPr>
        <p:spPr>
          <a:xfrm>
            <a:off x="5133257" y="5715239"/>
            <a:ext cx="69081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Look for a shift of the </a:t>
            </a:r>
            <a:r>
              <a:rPr kumimoji="0" lang="fr-CH" altLang="fr-FR" sz="24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intensity</a:t>
            </a:r>
            <a:r>
              <a:rPr kumimoji="0" lang="fr-CH" altLang="fr-FR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 modulation</a:t>
            </a:r>
            <a:endParaRPr lang="fr-CH" sz="2400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3FB3F1C-DDDD-A8DA-B0D4-AE7EEB1B37EE}"/>
              </a:ext>
            </a:extLst>
          </p:cNvPr>
          <p:cNvSpPr/>
          <p:nvPr/>
        </p:nvSpPr>
        <p:spPr>
          <a:xfrm>
            <a:off x="7853680" y="2887026"/>
            <a:ext cx="107109" cy="1990361"/>
          </a:xfrm>
          <a:prstGeom prst="rect">
            <a:avLst/>
          </a:prstGeom>
          <a:solidFill>
            <a:srgbClr val="00B050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1BF834DF-5046-4132-59FE-B4DCF528AB51}"/>
              </a:ext>
            </a:extLst>
          </p:cNvPr>
          <p:cNvCxnSpPr/>
          <p:nvPr/>
        </p:nvCxnSpPr>
        <p:spPr>
          <a:xfrm flipV="1">
            <a:off x="8526871" y="2335930"/>
            <a:ext cx="0" cy="27706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Connecteur droit avec flèche 47">
            <a:extLst>
              <a:ext uri="{FF2B5EF4-FFF2-40B4-BE49-F238E27FC236}">
                <a16:creationId xmlns:a16="http://schemas.microsoft.com/office/drawing/2014/main" id="{32AC9C84-4BFD-7F92-185B-8297B1D04BDB}"/>
              </a:ext>
            </a:extLst>
          </p:cNvPr>
          <p:cNvCxnSpPr/>
          <p:nvPr/>
        </p:nvCxnSpPr>
        <p:spPr>
          <a:xfrm>
            <a:off x="8526871" y="5097635"/>
            <a:ext cx="33603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0" name="Image 49" descr="Une image contenant croquis&#10;&#10;Description générée automatiquement">
            <a:extLst>
              <a:ext uri="{FF2B5EF4-FFF2-40B4-BE49-F238E27FC236}">
                <a16:creationId xmlns:a16="http://schemas.microsoft.com/office/drawing/2014/main" id="{1EEAFF9F-B8C3-C240-0FFA-76D146381E5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227" y="2192057"/>
            <a:ext cx="4053447" cy="3240000"/>
          </a:xfrm>
          <a:prstGeom prst="rect">
            <a:avLst/>
          </a:prstGeom>
        </p:spPr>
      </p:pic>
      <p:sp>
        <p:nvSpPr>
          <p:cNvPr id="51" name="ZoneTexte 50">
            <a:extLst>
              <a:ext uri="{FF2B5EF4-FFF2-40B4-BE49-F238E27FC236}">
                <a16:creationId xmlns:a16="http://schemas.microsoft.com/office/drawing/2014/main" id="{5CAB9870-E4D8-5D87-CBE0-39A7DE3AECCF}"/>
              </a:ext>
            </a:extLst>
          </p:cNvPr>
          <p:cNvSpPr txBox="1"/>
          <p:nvPr/>
        </p:nvSpPr>
        <p:spPr>
          <a:xfrm>
            <a:off x="7393332" y="2034018"/>
            <a:ext cx="2270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16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Intensity</a:t>
            </a:r>
            <a:endParaRPr lang="fr-CH" sz="16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54E983EA-45B3-CBD0-8893-D219156FB341}"/>
              </a:ext>
            </a:extLst>
          </p:cNvPr>
          <p:cNvSpPr txBox="1"/>
          <p:nvPr/>
        </p:nvSpPr>
        <p:spPr>
          <a:xfrm>
            <a:off x="10294258" y="5165926"/>
            <a:ext cx="2270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G</a:t>
            </a:r>
            <a:r>
              <a:rPr kumimoji="0" lang="fr-CH" altLang="fr-FR" sz="160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2</a:t>
            </a:r>
            <a:r>
              <a:rPr kumimoji="0" lang="fr-CH" altLang="fr-FR" sz="16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 </a:t>
            </a:r>
            <a:r>
              <a:rPr lang="fr-CH" altLang="fr-FR" sz="1600" dirty="0">
                <a:latin typeface="+mj-lt"/>
                <a:ea typeface="Artifakt Element Light" panose="020B0303050000020004" pitchFamily="34" charset="0"/>
              </a:rPr>
              <a:t>position</a:t>
            </a:r>
            <a:endParaRPr lang="fr-CH" sz="16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92" name="Ellipse 191">
            <a:extLst>
              <a:ext uri="{FF2B5EF4-FFF2-40B4-BE49-F238E27FC236}">
                <a16:creationId xmlns:a16="http://schemas.microsoft.com/office/drawing/2014/main" id="{18ABA14A-F4EF-AE62-B795-048DD9B7283A}"/>
              </a:ext>
            </a:extLst>
          </p:cNvPr>
          <p:cNvSpPr/>
          <p:nvPr/>
        </p:nvSpPr>
        <p:spPr>
          <a:xfrm>
            <a:off x="9924213" y="3766037"/>
            <a:ext cx="137526" cy="1375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cxnSp>
        <p:nvCxnSpPr>
          <p:cNvPr id="194" name="Connecteur droit 193">
            <a:extLst>
              <a:ext uri="{FF2B5EF4-FFF2-40B4-BE49-F238E27FC236}">
                <a16:creationId xmlns:a16="http://schemas.microsoft.com/office/drawing/2014/main" id="{91DB14EB-93B2-7D27-3C65-B1B9DF967C23}"/>
              </a:ext>
            </a:extLst>
          </p:cNvPr>
          <p:cNvCxnSpPr/>
          <p:nvPr/>
        </p:nvCxnSpPr>
        <p:spPr>
          <a:xfrm flipH="1">
            <a:off x="8526871" y="3835163"/>
            <a:ext cx="139734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5" name="ZoneTexte 194">
            <a:extLst>
              <a:ext uri="{FF2B5EF4-FFF2-40B4-BE49-F238E27FC236}">
                <a16:creationId xmlns:a16="http://schemas.microsoft.com/office/drawing/2014/main" id="{57596D2D-CCEF-AA1B-0E78-916ABE67E85D}"/>
              </a:ext>
            </a:extLst>
          </p:cNvPr>
          <p:cNvSpPr txBox="1"/>
          <p:nvPr/>
        </p:nvSpPr>
        <p:spPr>
          <a:xfrm>
            <a:off x="10075288" y="3939247"/>
            <a:ext cx="168469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1200" i="0" u="sng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Working</a:t>
            </a:r>
            <a:r>
              <a:rPr kumimoji="0" lang="fr-CH" altLang="fr-FR" sz="120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 point :</a:t>
            </a:r>
            <a:r>
              <a:rPr kumimoji="0" lang="fr-CH" altLang="fr-FR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 </a:t>
            </a:r>
            <a:r>
              <a:rPr lang="fr-CH" sz="1200" dirty="0">
                <a:latin typeface="+mj-lt"/>
                <a:ea typeface="Artifakt Element Light" panose="020B0303050000020004" pitchFamily="34" charset="0"/>
              </a:rPr>
              <a:t>Most sensitive position of the </a:t>
            </a:r>
            <a:r>
              <a:rPr lang="fr-CH" sz="1200" dirty="0" err="1">
                <a:latin typeface="+mj-lt"/>
                <a:ea typeface="Artifakt Element Light" panose="020B0303050000020004" pitchFamily="34" charset="0"/>
              </a:rPr>
              <a:t>interferometer</a:t>
            </a:r>
            <a:endParaRPr lang="fr-CH" sz="1200" dirty="0"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015D7E15-5313-CB09-5FB5-A8FCDF92E23A}"/>
              </a:ext>
            </a:extLst>
          </p:cNvPr>
          <p:cNvGrpSpPr/>
          <p:nvPr/>
        </p:nvGrpSpPr>
        <p:grpSpPr>
          <a:xfrm>
            <a:off x="7357225" y="2889301"/>
            <a:ext cx="68744" cy="1958079"/>
            <a:chOff x="7357225" y="2889301"/>
            <a:chExt cx="68744" cy="1958079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417C55B-2982-73D2-E185-9345CCF58BD8}"/>
                </a:ext>
              </a:extLst>
            </p:cNvPr>
            <p:cNvSpPr/>
            <p:nvPr/>
          </p:nvSpPr>
          <p:spPr>
            <a:xfrm>
              <a:off x="7357226" y="3896313"/>
              <a:ext cx="68743" cy="196563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8649BA4-C8B7-BCB2-4741-96B7E64AB5EE}"/>
                </a:ext>
              </a:extLst>
            </p:cNvPr>
            <p:cNvSpPr/>
            <p:nvPr/>
          </p:nvSpPr>
          <p:spPr>
            <a:xfrm>
              <a:off x="7357226" y="4147311"/>
              <a:ext cx="68743" cy="196563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EF0CB9C-8D8E-8F08-CE95-602ECE5A07BB}"/>
                </a:ext>
              </a:extLst>
            </p:cNvPr>
            <p:cNvSpPr/>
            <p:nvPr/>
          </p:nvSpPr>
          <p:spPr>
            <a:xfrm>
              <a:off x="7357226" y="3643805"/>
              <a:ext cx="68743" cy="196563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C54C8E9-8E55-6792-2ABA-753649340F63}"/>
                </a:ext>
              </a:extLst>
            </p:cNvPr>
            <p:cNvSpPr/>
            <p:nvPr/>
          </p:nvSpPr>
          <p:spPr>
            <a:xfrm>
              <a:off x="7357226" y="4398308"/>
              <a:ext cx="68743" cy="196563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B2E9B40-6730-AB8E-D395-1933E891B7A5}"/>
                </a:ext>
              </a:extLst>
            </p:cNvPr>
            <p:cNvSpPr/>
            <p:nvPr/>
          </p:nvSpPr>
          <p:spPr>
            <a:xfrm>
              <a:off x="7357225" y="3141810"/>
              <a:ext cx="68743" cy="196563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0ED9281-1E55-D81C-4E1F-47D432ABCD99}"/>
                </a:ext>
              </a:extLst>
            </p:cNvPr>
            <p:cNvSpPr/>
            <p:nvPr/>
          </p:nvSpPr>
          <p:spPr>
            <a:xfrm>
              <a:off x="7357225" y="3392807"/>
              <a:ext cx="68743" cy="196563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AF4A422-0740-55E4-C8BC-A1B30F90D85A}"/>
                </a:ext>
              </a:extLst>
            </p:cNvPr>
            <p:cNvSpPr/>
            <p:nvPr/>
          </p:nvSpPr>
          <p:spPr>
            <a:xfrm>
              <a:off x="7357225" y="2889301"/>
              <a:ext cx="68743" cy="196563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5728969-4AE4-3E67-84A2-592AB00267C3}"/>
                </a:ext>
              </a:extLst>
            </p:cNvPr>
            <p:cNvSpPr/>
            <p:nvPr/>
          </p:nvSpPr>
          <p:spPr>
            <a:xfrm>
              <a:off x="7357225" y="4650817"/>
              <a:ext cx="68743" cy="196563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</p:grpSp>
      <p:sp>
        <p:nvSpPr>
          <p:cNvPr id="219" name="Rectangle 218">
            <a:extLst>
              <a:ext uri="{FF2B5EF4-FFF2-40B4-BE49-F238E27FC236}">
                <a16:creationId xmlns:a16="http://schemas.microsoft.com/office/drawing/2014/main" id="{D7CE73E2-1674-021A-1B71-5C579D3D4F27}"/>
              </a:ext>
            </a:extLst>
          </p:cNvPr>
          <p:cNvSpPr/>
          <p:nvPr/>
        </p:nvSpPr>
        <p:spPr>
          <a:xfrm>
            <a:off x="4465368" y="3756511"/>
            <a:ext cx="2890675" cy="203686"/>
          </a:xfrm>
          <a:prstGeom prst="rect">
            <a:avLst/>
          </a:prstGeom>
          <a:solidFill>
            <a:srgbClr val="ED7D3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225" name="ZoneTexte 224">
            <a:extLst>
              <a:ext uri="{FF2B5EF4-FFF2-40B4-BE49-F238E27FC236}">
                <a16:creationId xmlns:a16="http://schemas.microsoft.com/office/drawing/2014/main" id="{DC2D4C6A-D5C7-2096-85FD-7A2B3E065361}"/>
              </a:ext>
            </a:extLst>
          </p:cNvPr>
          <p:cNvSpPr txBox="1"/>
          <p:nvPr/>
        </p:nvSpPr>
        <p:spPr>
          <a:xfrm>
            <a:off x="5062924" y="4000668"/>
            <a:ext cx="1731104" cy="338554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Beam </a:t>
            </a:r>
            <a:r>
              <a:rPr kumimoji="0" lang="fr-CH" altLang="fr-FR" sz="16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separator</a:t>
            </a:r>
            <a:endParaRPr lang="fr-CH" sz="16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241" name="ZoneTexte 240">
            <a:extLst>
              <a:ext uri="{FF2B5EF4-FFF2-40B4-BE49-F238E27FC236}">
                <a16:creationId xmlns:a16="http://schemas.microsoft.com/office/drawing/2014/main" id="{197C98AA-92E9-57A8-8E2A-1C4BF77230F5}"/>
              </a:ext>
            </a:extLst>
          </p:cNvPr>
          <p:cNvSpPr txBox="1"/>
          <p:nvPr/>
        </p:nvSpPr>
        <p:spPr>
          <a:xfrm>
            <a:off x="7397107" y="4998911"/>
            <a:ext cx="1027446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Detector</a:t>
            </a:r>
            <a:endParaRPr lang="fr-CH" sz="16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28F21A6-E030-ADAD-CAAE-F06242D777CD}"/>
              </a:ext>
            </a:extLst>
          </p:cNvPr>
          <p:cNvSpPr/>
          <p:nvPr/>
        </p:nvSpPr>
        <p:spPr>
          <a:xfrm>
            <a:off x="1530417" y="2835812"/>
            <a:ext cx="5825625" cy="1016335"/>
          </a:xfrm>
          <a:prstGeom prst="rect">
            <a:avLst/>
          </a:prstGeom>
          <a:gradFill>
            <a:gsLst>
              <a:gs pos="30000">
                <a:srgbClr val="F8FAFD">
                  <a:alpha val="81000"/>
                </a:srgbClr>
              </a:gs>
              <a:gs pos="9000">
                <a:schemeClr val="accent1">
                  <a:lumMod val="5000"/>
                  <a:lumOff val="95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32463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" grpId="0" animBg="1"/>
      <p:bldP spid="2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568A57-1022-6519-C4A4-B4E22D411C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6B158D61-3954-50BF-C780-D1AC7CB960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229" r="2319"/>
          <a:stretch/>
        </p:blipFill>
        <p:spPr>
          <a:xfrm>
            <a:off x="1459888" y="2866943"/>
            <a:ext cx="5919066" cy="103663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3B596C4-D13F-54D1-3173-B96FDD1E1D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229" r="2319"/>
          <a:stretch/>
        </p:blipFill>
        <p:spPr>
          <a:xfrm>
            <a:off x="1456540" y="3872879"/>
            <a:ext cx="5919066" cy="1036639"/>
          </a:xfrm>
          <a:prstGeom prst="rect">
            <a:avLst/>
          </a:prstGeom>
        </p:spPr>
      </p:pic>
      <p:sp>
        <p:nvSpPr>
          <p:cNvPr id="275" name="Rectangle 274">
            <a:extLst>
              <a:ext uri="{FF2B5EF4-FFF2-40B4-BE49-F238E27FC236}">
                <a16:creationId xmlns:a16="http://schemas.microsoft.com/office/drawing/2014/main" id="{892AA738-562D-48AF-E025-7A7F55D6A286}"/>
              </a:ext>
            </a:extLst>
          </p:cNvPr>
          <p:cNvSpPr/>
          <p:nvPr/>
        </p:nvSpPr>
        <p:spPr>
          <a:xfrm flipV="1">
            <a:off x="1530418" y="3906656"/>
            <a:ext cx="5842348" cy="1014105"/>
          </a:xfrm>
          <a:prstGeom prst="rect">
            <a:avLst/>
          </a:prstGeom>
          <a:gradFill>
            <a:gsLst>
              <a:gs pos="30000">
                <a:srgbClr val="F8FAFD">
                  <a:alpha val="81000"/>
                </a:srgbClr>
              </a:gs>
              <a:gs pos="9000">
                <a:schemeClr val="accent1">
                  <a:lumMod val="5000"/>
                  <a:lumOff val="95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A81887D-46FB-7D19-3690-6F49209488D7}"/>
              </a:ext>
            </a:extLst>
          </p:cNvPr>
          <p:cNvSpPr/>
          <p:nvPr/>
        </p:nvSpPr>
        <p:spPr>
          <a:xfrm>
            <a:off x="1530417" y="2835812"/>
            <a:ext cx="5825625" cy="1016335"/>
          </a:xfrm>
          <a:prstGeom prst="rect">
            <a:avLst/>
          </a:prstGeom>
          <a:gradFill>
            <a:gsLst>
              <a:gs pos="30000">
                <a:srgbClr val="F8FAFD">
                  <a:alpha val="81000"/>
                </a:srgbClr>
              </a:gs>
              <a:gs pos="9000">
                <a:schemeClr val="accent1">
                  <a:lumMod val="5000"/>
                  <a:lumOff val="95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E0FEE97-963B-5956-9B3A-682CEDCF7BAC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" y="1488"/>
            <a:ext cx="12192000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Grating</a:t>
            </a:r>
            <a:r>
              <a:rPr kumimoji="0" lang="fr-FR" altLang="fr-FR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3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interferometry</a:t>
            </a:r>
            <a:endParaRPr kumimoji="0" lang="fr-FR" altLang="fr-FR" sz="3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2-beam </a:t>
            </a: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method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CB2E8C69-4976-EEC0-3948-644AF0F827F1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0329DC22-EABB-FA6D-DF62-6D44BD61B4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D6D2426-FCC7-19CA-1B07-0873E28245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D1F47ED9-7900-6BEE-8A6B-9F000CB4C88E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+mj-lt"/>
                <a:ea typeface="Artifakt Element Light" panose="020B0303050000020004" pitchFamily="34" charset="0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1D80A3FE-823F-22A8-5CA9-DC70E2197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61100"/>
            <a:ext cx="2743200" cy="365125"/>
          </a:xfrm>
        </p:spPr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15</a:t>
            </a:fld>
            <a:endParaRPr lang="fr-CH">
              <a:latin typeface="+mj-lt"/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99757168-E2C0-D0F5-8690-941F3AF51210}"/>
              </a:ext>
            </a:extLst>
          </p:cNvPr>
          <p:cNvGrpSpPr/>
          <p:nvPr/>
        </p:nvGrpSpPr>
        <p:grpSpPr>
          <a:xfrm>
            <a:off x="258827" y="2497258"/>
            <a:ext cx="8268044" cy="2510753"/>
            <a:chOff x="164757" y="2353999"/>
            <a:chExt cx="8944211" cy="2510753"/>
          </a:xfrm>
        </p:grpSpPr>
        <p:grpSp>
          <p:nvGrpSpPr>
            <p:cNvPr id="281" name="Groupe 280">
              <a:extLst>
                <a:ext uri="{FF2B5EF4-FFF2-40B4-BE49-F238E27FC236}">
                  <a16:creationId xmlns:a16="http://schemas.microsoft.com/office/drawing/2014/main" id="{91DAF9F7-FB53-AA10-4118-499EACBCBEA3}"/>
                </a:ext>
              </a:extLst>
            </p:cNvPr>
            <p:cNvGrpSpPr/>
            <p:nvPr/>
          </p:nvGrpSpPr>
          <p:grpSpPr>
            <a:xfrm>
              <a:off x="164757" y="2743766"/>
              <a:ext cx="7753276" cy="1960354"/>
              <a:chOff x="179245" y="4084300"/>
              <a:chExt cx="7852266" cy="2256116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CCE6C352-78D4-8F1E-16C6-A53B2D967842}"/>
                  </a:ext>
                </a:extLst>
              </p:cNvPr>
              <p:cNvSpPr/>
              <p:nvPr/>
            </p:nvSpPr>
            <p:spPr>
              <a:xfrm>
                <a:off x="4712586" y="5243242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54C5A13C-C2DE-38CA-D571-50A7752C58F4}"/>
                  </a:ext>
                </a:extLst>
              </p:cNvPr>
              <p:cNvSpPr/>
              <p:nvPr/>
            </p:nvSpPr>
            <p:spPr>
              <a:xfrm>
                <a:off x="4712586" y="5532107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9269FE16-3D62-88E3-9FD4-2454B71C8C49}"/>
                  </a:ext>
                </a:extLst>
              </p:cNvPr>
              <p:cNvSpPr/>
              <p:nvPr/>
            </p:nvSpPr>
            <p:spPr>
              <a:xfrm>
                <a:off x="4712586" y="4952636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31492059-D448-8B79-0813-EC34768DF809}"/>
                  </a:ext>
                </a:extLst>
              </p:cNvPr>
              <p:cNvSpPr/>
              <p:nvPr/>
            </p:nvSpPr>
            <p:spPr>
              <a:xfrm>
                <a:off x="4712586" y="5820973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01DB587F-65E7-5525-11B6-11677BC727B3}"/>
                  </a:ext>
                </a:extLst>
              </p:cNvPr>
              <p:cNvSpPr/>
              <p:nvPr/>
            </p:nvSpPr>
            <p:spPr>
              <a:xfrm>
                <a:off x="4712585" y="4374906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3E331D4D-1328-CFAA-4C6B-6C490AF46C4E}"/>
                  </a:ext>
                </a:extLst>
              </p:cNvPr>
              <p:cNvSpPr/>
              <p:nvPr/>
            </p:nvSpPr>
            <p:spPr>
              <a:xfrm>
                <a:off x="4712585" y="4663771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60BEF18E-5605-2FD9-E03A-887E1B121A68}"/>
                  </a:ext>
                </a:extLst>
              </p:cNvPr>
              <p:cNvSpPr/>
              <p:nvPr/>
            </p:nvSpPr>
            <p:spPr>
              <a:xfrm>
                <a:off x="4712585" y="4084300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AA32645D-E0B4-FA93-2ED1-0ECD199270FD}"/>
                  </a:ext>
                </a:extLst>
              </p:cNvPr>
              <p:cNvSpPr/>
              <p:nvPr/>
            </p:nvSpPr>
            <p:spPr>
              <a:xfrm>
                <a:off x="4712585" y="6111579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197" name="Rectangle 196">
                <a:extLst>
                  <a:ext uri="{FF2B5EF4-FFF2-40B4-BE49-F238E27FC236}">
                    <a16:creationId xmlns:a16="http://schemas.microsoft.com/office/drawing/2014/main" id="{F94385FD-0B0C-D7F9-94CC-3CE3511127C4}"/>
                  </a:ext>
                </a:extLst>
              </p:cNvPr>
              <p:cNvSpPr/>
              <p:nvPr/>
            </p:nvSpPr>
            <p:spPr>
              <a:xfrm>
                <a:off x="7956197" y="5245860"/>
                <a:ext cx="75314" cy="226219"/>
              </a:xfrm>
              <a:prstGeom prst="rect">
                <a:avLst/>
              </a:prstGeom>
              <a:solidFill>
                <a:srgbClr val="F8D1B6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198" name="Rectangle 197">
                <a:extLst>
                  <a:ext uri="{FF2B5EF4-FFF2-40B4-BE49-F238E27FC236}">
                    <a16:creationId xmlns:a16="http://schemas.microsoft.com/office/drawing/2014/main" id="{680FA9BC-7AD5-6A30-C7D1-D732D77893AF}"/>
                  </a:ext>
                </a:extLst>
              </p:cNvPr>
              <p:cNvSpPr/>
              <p:nvPr/>
            </p:nvSpPr>
            <p:spPr>
              <a:xfrm>
                <a:off x="7956197" y="5534726"/>
                <a:ext cx="75314" cy="226219"/>
              </a:xfrm>
              <a:prstGeom prst="rect">
                <a:avLst/>
              </a:prstGeom>
              <a:solidFill>
                <a:srgbClr val="F8D1B6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199" name="Rectangle 198">
                <a:extLst>
                  <a:ext uri="{FF2B5EF4-FFF2-40B4-BE49-F238E27FC236}">
                    <a16:creationId xmlns:a16="http://schemas.microsoft.com/office/drawing/2014/main" id="{300C32FB-58F3-0305-4428-056793902E1E}"/>
                  </a:ext>
                </a:extLst>
              </p:cNvPr>
              <p:cNvSpPr/>
              <p:nvPr/>
            </p:nvSpPr>
            <p:spPr>
              <a:xfrm>
                <a:off x="7956197" y="4955255"/>
                <a:ext cx="75314" cy="226219"/>
              </a:xfrm>
              <a:prstGeom prst="rect">
                <a:avLst/>
              </a:prstGeom>
              <a:solidFill>
                <a:srgbClr val="F8D1B6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00" name="Rectangle 199">
                <a:extLst>
                  <a:ext uri="{FF2B5EF4-FFF2-40B4-BE49-F238E27FC236}">
                    <a16:creationId xmlns:a16="http://schemas.microsoft.com/office/drawing/2014/main" id="{F2F2ADE8-F2B4-DDD0-5AAA-BAFC9D3B56AE}"/>
                  </a:ext>
                </a:extLst>
              </p:cNvPr>
              <p:cNvSpPr/>
              <p:nvPr/>
            </p:nvSpPr>
            <p:spPr>
              <a:xfrm>
                <a:off x="7956197" y="5823591"/>
                <a:ext cx="75314" cy="226219"/>
              </a:xfrm>
              <a:prstGeom prst="rect">
                <a:avLst/>
              </a:prstGeom>
              <a:solidFill>
                <a:srgbClr val="F8D1B6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01" name="Rectangle 200">
                <a:extLst>
                  <a:ext uri="{FF2B5EF4-FFF2-40B4-BE49-F238E27FC236}">
                    <a16:creationId xmlns:a16="http://schemas.microsoft.com/office/drawing/2014/main" id="{5ABD228B-ED8A-FC43-4FFB-6771419CB578}"/>
                  </a:ext>
                </a:extLst>
              </p:cNvPr>
              <p:cNvSpPr/>
              <p:nvPr/>
            </p:nvSpPr>
            <p:spPr>
              <a:xfrm>
                <a:off x="7956196" y="4377524"/>
                <a:ext cx="75314" cy="226219"/>
              </a:xfrm>
              <a:prstGeom prst="rect">
                <a:avLst/>
              </a:prstGeom>
              <a:solidFill>
                <a:srgbClr val="F8D1B6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02" name="Rectangle 201">
                <a:extLst>
                  <a:ext uri="{FF2B5EF4-FFF2-40B4-BE49-F238E27FC236}">
                    <a16:creationId xmlns:a16="http://schemas.microsoft.com/office/drawing/2014/main" id="{8D6EF312-D03B-12D0-2BE2-3FEB19685771}"/>
                  </a:ext>
                </a:extLst>
              </p:cNvPr>
              <p:cNvSpPr/>
              <p:nvPr/>
            </p:nvSpPr>
            <p:spPr>
              <a:xfrm>
                <a:off x="7956196" y="4666389"/>
                <a:ext cx="75314" cy="226219"/>
              </a:xfrm>
              <a:prstGeom prst="rect">
                <a:avLst/>
              </a:prstGeom>
              <a:solidFill>
                <a:srgbClr val="F8D1B6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03" name="Rectangle 202">
                <a:extLst>
                  <a:ext uri="{FF2B5EF4-FFF2-40B4-BE49-F238E27FC236}">
                    <a16:creationId xmlns:a16="http://schemas.microsoft.com/office/drawing/2014/main" id="{ADDD8FE1-B74D-59FC-773C-6BF80FF78E1E}"/>
                  </a:ext>
                </a:extLst>
              </p:cNvPr>
              <p:cNvSpPr/>
              <p:nvPr/>
            </p:nvSpPr>
            <p:spPr>
              <a:xfrm>
                <a:off x="7956196" y="4086918"/>
                <a:ext cx="75314" cy="226219"/>
              </a:xfrm>
              <a:prstGeom prst="rect">
                <a:avLst/>
              </a:prstGeom>
              <a:solidFill>
                <a:srgbClr val="F8D1B6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04" name="Rectangle 203">
                <a:extLst>
                  <a:ext uri="{FF2B5EF4-FFF2-40B4-BE49-F238E27FC236}">
                    <a16:creationId xmlns:a16="http://schemas.microsoft.com/office/drawing/2014/main" id="{60DAF958-5359-B768-2FF5-C7A140A0A2BE}"/>
                  </a:ext>
                </a:extLst>
              </p:cNvPr>
              <p:cNvSpPr/>
              <p:nvPr/>
            </p:nvSpPr>
            <p:spPr>
              <a:xfrm>
                <a:off x="7956196" y="6114197"/>
                <a:ext cx="75314" cy="226219"/>
              </a:xfrm>
              <a:prstGeom prst="rect">
                <a:avLst/>
              </a:prstGeom>
              <a:solidFill>
                <a:srgbClr val="F8D1B6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10" name="Flèche : droite 209">
                <a:extLst>
                  <a:ext uri="{FF2B5EF4-FFF2-40B4-BE49-F238E27FC236}">
                    <a16:creationId xmlns:a16="http://schemas.microsoft.com/office/drawing/2014/main" id="{4E436BAC-11CA-839A-ACE5-3B0E20913C1F}"/>
                  </a:ext>
                </a:extLst>
              </p:cNvPr>
              <p:cNvSpPr/>
              <p:nvPr/>
            </p:nvSpPr>
            <p:spPr>
              <a:xfrm>
                <a:off x="469503" y="4966984"/>
                <a:ext cx="801234" cy="480363"/>
              </a:xfrm>
              <a:prstGeom prst="rightArrow">
                <a:avLst/>
              </a:prstGeom>
              <a:solidFill>
                <a:schemeClr val="bg1">
                  <a:lumMod val="65000"/>
                  <a:alpha val="45098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11" name="Rectangle 210">
                <a:extLst>
                  <a:ext uri="{FF2B5EF4-FFF2-40B4-BE49-F238E27FC236}">
                    <a16:creationId xmlns:a16="http://schemas.microsoft.com/office/drawing/2014/main" id="{F8F24ECB-4511-5CCD-3E05-5B6F6684829B}"/>
                  </a:ext>
                </a:extLst>
              </p:cNvPr>
              <p:cNvSpPr/>
              <p:nvPr/>
            </p:nvSpPr>
            <p:spPr>
              <a:xfrm>
                <a:off x="1470269" y="5243242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12" name="Rectangle 211">
                <a:extLst>
                  <a:ext uri="{FF2B5EF4-FFF2-40B4-BE49-F238E27FC236}">
                    <a16:creationId xmlns:a16="http://schemas.microsoft.com/office/drawing/2014/main" id="{C2B9AA81-F1BD-9A6C-42F4-A73D8B08BC99}"/>
                  </a:ext>
                </a:extLst>
              </p:cNvPr>
              <p:cNvSpPr/>
              <p:nvPr/>
            </p:nvSpPr>
            <p:spPr>
              <a:xfrm>
                <a:off x="1470269" y="5532107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13" name="Rectangle 212">
                <a:extLst>
                  <a:ext uri="{FF2B5EF4-FFF2-40B4-BE49-F238E27FC236}">
                    <a16:creationId xmlns:a16="http://schemas.microsoft.com/office/drawing/2014/main" id="{71158C43-CF40-F530-14E0-DA73EDC60A52}"/>
                  </a:ext>
                </a:extLst>
              </p:cNvPr>
              <p:cNvSpPr/>
              <p:nvPr/>
            </p:nvSpPr>
            <p:spPr>
              <a:xfrm>
                <a:off x="1470269" y="4952636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14" name="Rectangle 213">
                <a:extLst>
                  <a:ext uri="{FF2B5EF4-FFF2-40B4-BE49-F238E27FC236}">
                    <a16:creationId xmlns:a16="http://schemas.microsoft.com/office/drawing/2014/main" id="{D002E154-76C9-B8DA-6A32-AC3C021954BD}"/>
                  </a:ext>
                </a:extLst>
              </p:cNvPr>
              <p:cNvSpPr/>
              <p:nvPr/>
            </p:nvSpPr>
            <p:spPr>
              <a:xfrm>
                <a:off x="1470269" y="5820973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15" name="Rectangle 214">
                <a:extLst>
                  <a:ext uri="{FF2B5EF4-FFF2-40B4-BE49-F238E27FC236}">
                    <a16:creationId xmlns:a16="http://schemas.microsoft.com/office/drawing/2014/main" id="{CF799C05-19A4-786C-48E8-F446218ACCF1}"/>
                  </a:ext>
                </a:extLst>
              </p:cNvPr>
              <p:cNvSpPr/>
              <p:nvPr/>
            </p:nvSpPr>
            <p:spPr>
              <a:xfrm>
                <a:off x="1470268" y="4374906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16" name="Rectangle 215">
                <a:extLst>
                  <a:ext uri="{FF2B5EF4-FFF2-40B4-BE49-F238E27FC236}">
                    <a16:creationId xmlns:a16="http://schemas.microsoft.com/office/drawing/2014/main" id="{973BA0FA-CD1E-0F7E-4A2A-66DBC12BFA9A}"/>
                  </a:ext>
                </a:extLst>
              </p:cNvPr>
              <p:cNvSpPr/>
              <p:nvPr/>
            </p:nvSpPr>
            <p:spPr>
              <a:xfrm>
                <a:off x="1470268" y="4663771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17" name="Rectangle 216">
                <a:extLst>
                  <a:ext uri="{FF2B5EF4-FFF2-40B4-BE49-F238E27FC236}">
                    <a16:creationId xmlns:a16="http://schemas.microsoft.com/office/drawing/2014/main" id="{2EF9AB29-3741-024B-74BC-7AC3507F90E5}"/>
                  </a:ext>
                </a:extLst>
              </p:cNvPr>
              <p:cNvSpPr/>
              <p:nvPr/>
            </p:nvSpPr>
            <p:spPr>
              <a:xfrm>
                <a:off x="1470268" y="4084300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18" name="Rectangle 217">
                <a:extLst>
                  <a:ext uri="{FF2B5EF4-FFF2-40B4-BE49-F238E27FC236}">
                    <a16:creationId xmlns:a16="http://schemas.microsoft.com/office/drawing/2014/main" id="{E48BEBCC-9E1F-AB8B-31C8-71DF13EEC190}"/>
                  </a:ext>
                </a:extLst>
              </p:cNvPr>
              <p:cNvSpPr/>
              <p:nvPr/>
            </p:nvSpPr>
            <p:spPr>
              <a:xfrm>
                <a:off x="1470268" y="6111579"/>
                <a:ext cx="75314" cy="226219"/>
              </a:xfrm>
              <a:prstGeom prst="rect">
                <a:avLst/>
              </a:prstGeom>
              <a:solidFill>
                <a:srgbClr val="ED7D31"/>
              </a:solidFill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20" name="Ellipse 219">
                <a:extLst>
                  <a:ext uri="{FF2B5EF4-FFF2-40B4-BE49-F238E27FC236}">
                    <a16:creationId xmlns:a16="http://schemas.microsoft.com/office/drawing/2014/main" id="{9075F021-D884-0BB4-76B3-142D7B4D3A5B}"/>
                  </a:ext>
                </a:extLst>
              </p:cNvPr>
              <p:cNvSpPr/>
              <p:nvPr/>
            </p:nvSpPr>
            <p:spPr>
              <a:xfrm>
                <a:off x="368993" y="5925008"/>
                <a:ext cx="127819" cy="11965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21" name="Ellipse 220">
                <a:extLst>
                  <a:ext uri="{FF2B5EF4-FFF2-40B4-BE49-F238E27FC236}">
                    <a16:creationId xmlns:a16="http://schemas.microsoft.com/office/drawing/2014/main" id="{480FCAC9-B1B7-833C-6D31-9AA05DD5D155}"/>
                  </a:ext>
                </a:extLst>
              </p:cNvPr>
              <p:cNvSpPr/>
              <p:nvPr/>
            </p:nvSpPr>
            <p:spPr>
              <a:xfrm>
                <a:off x="585302" y="5906599"/>
                <a:ext cx="127819" cy="11965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22" name="Ellipse 221">
                <a:extLst>
                  <a:ext uri="{FF2B5EF4-FFF2-40B4-BE49-F238E27FC236}">
                    <a16:creationId xmlns:a16="http://schemas.microsoft.com/office/drawing/2014/main" id="{0AC02797-E78F-AC78-2BB5-D016BE92AE4E}"/>
                  </a:ext>
                </a:extLst>
              </p:cNvPr>
              <p:cNvSpPr/>
              <p:nvPr/>
            </p:nvSpPr>
            <p:spPr>
              <a:xfrm>
                <a:off x="801612" y="5966426"/>
                <a:ext cx="127819" cy="11965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23" name="Ellipse 222">
                <a:extLst>
                  <a:ext uri="{FF2B5EF4-FFF2-40B4-BE49-F238E27FC236}">
                    <a16:creationId xmlns:a16="http://schemas.microsoft.com/office/drawing/2014/main" id="{01A96561-7C67-A051-A5E3-00F5B8520EB7}"/>
                  </a:ext>
                </a:extLst>
              </p:cNvPr>
              <p:cNvSpPr/>
              <p:nvPr/>
            </p:nvSpPr>
            <p:spPr>
              <a:xfrm>
                <a:off x="1047418" y="5798391"/>
                <a:ext cx="127819" cy="11965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grpSp>
            <p:nvGrpSpPr>
              <p:cNvPr id="224" name="Groupe 223">
                <a:extLst>
                  <a:ext uri="{FF2B5EF4-FFF2-40B4-BE49-F238E27FC236}">
                    <a16:creationId xmlns:a16="http://schemas.microsoft.com/office/drawing/2014/main" id="{8A8A1B9E-AD74-8EC3-B26E-4E238AFCCE6B}"/>
                  </a:ext>
                </a:extLst>
              </p:cNvPr>
              <p:cNvGrpSpPr/>
              <p:nvPr/>
            </p:nvGrpSpPr>
            <p:grpSpPr>
              <a:xfrm rot="12050683">
                <a:off x="253029" y="5117721"/>
                <a:ext cx="546926" cy="740774"/>
                <a:chOff x="2837904" y="4661755"/>
                <a:chExt cx="546926" cy="791335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26" name="Ellipse 225">
                  <a:extLst>
                    <a:ext uri="{FF2B5EF4-FFF2-40B4-BE49-F238E27FC236}">
                      <a16:creationId xmlns:a16="http://schemas.microsoft.com/office/drawing/2014/main" id="{86BBAC6E-5383-5384-45A2-68A64A2ADEEB}"/>
                    </a:ext>
                  </a:extLst>
                </p:cNvPr>
                <p:cNvSpPr/>
                <p:nvPr/>
              </p:nvSpPr>
              <p:spPr>
                <a:xfrm rot="2200293">
                  <a:off x="3257011" y="5325271"/>
                  <a:ext cx="127819" cy="12781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>
                    <a:latin typeface="+mj-lt"/>
                  </a:endParaRPr>
                </a:p>
              </p:txBody>
            </p:sp>
            <p:sp>
              <p:nvSpPr>
                <p:cNvPr id="227" name="Ellipse 226">
                  <a:extLst>
                    <a:ext uri="{FF2B5EF4-FFF2-40B4-BE49-F238E27FC236}">
                      <a16:creationId xmlns:a16="http://schemas.microsoft.com/office/drawing/2014/main" id="{38FDCCE1-132A-31C5-EC9A-7C6F9D8C85CE}"/>
                    </a:ext>
                  </a:extLst>
                </p:cNvPr>
                <p:cNvSpPr/>
                <p:nvPr/>
              </p:nvSpPr>
              <p:spPr>
                <a:xfrm rot="2200293">
                  <a:off x="2837904" y="4970779"/>
                  <a:ext cx="127819" cy="12781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>
                    <a:latin typeface="+mj-lt"/>
                  </a:endParaRPr>
                </a:p>
              </p:txBody>
            </p:sp>
            <p:sp>
              <p:nvSpPr>
                <p:cNvPr id="228" name="Ellipse 227">
                  <a:extLst>
                    <a:ext uri="{FF2B5EF4-FFF2-40B4-BE49-F238E27FC236}">
                      <a16:creationId xmlns:a16="http://schemas.microsoft.com/office/drawing/2014/main" id="{4F5BDBED-4D12-7635-1292-33B980C5F101}"/>
                    </a:ext>
                  </a:extLst>
                </p:cNvPr>
                <p:cNvSpPr/>
                <p:nvPr/>
              </p:nvSpPr>
              <p:spPr>
                <a:xfrm rot="2200293">
                  <a:off x="3057832" y="4661755"/>
                  <a:ext cx="127819" cy="12781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>
                    <a:latin typeface="+mj-lt"/>
                  </a:endParaRPr>
                </a:p>
              </p:txBody>
            </p:sp>
          </p:grpSp>
          <p:sp>
            <p:nvSpPr>
              <p:cNvPr id="229" name="Ellipse 228">
                <a:extLst>
                  <a:ext uri="{FF2B5EF4-FFF2-40B4-BE49-F238E27FC236}">
                    <a16:creationId xmlns:a16="http://schemas.microsoft.com/office/drawing/2014/main" id="{968223F0-6F99-C505-E3EC-9538D6744A3A}"/>
                  </a:ext>
                </a:extLst>
              </p:cNvPr>
              <p:cNvSpPr/>
              <p:nvPr/>
            </p:nvSpPr>
            <p:spPr>
              <a:xfrm>
                <a:off x="1119112" y="4285224"/>
                <a:ext cx="127819" cy="11965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30" name="Ellipse 229">
                <a:extLst>
                  <a:ext uri="{FF2B5EF4-FFF2-40B4-BE49-F238E27FC236}">
                    <a16:creationId xmlns:a16="http://schemas.microsoft.com/office/drawing/2014/main" id="{251B446E-22AD-9CBD-7AE3-BE930375AE9A}"/>
                  </a:ext>
                </a:extLst>
              </p:cNvPr>
              <p:cNvSpPr/>
              <p:nvPr/>
            </p:nvSpPr>
            <p:spPr>
              <a:xfrm>
                <a:off x="713121" y="4965315"/>
                <a:ext cx="127819" cy="11965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31" name="Ellipse 230">
                <a:extLst>
                  <a:ext uri="{FF2B5EF4-FFF2-40B4-BE49-F238E27FC236}">
                    <a16:creationId xmlns:a16="http://schemas.microsoft.com/office/drawing/2014/main" id="{E5EF1381-F3E4-3620-025A-52DFD60B0B7F}"/>
                  </a:ext>
                </a:extLst>
              </p:cNvPr>
              <p:cNvSpPr/>
              <p:nvPr/>
            </p:nvSpPr>
            <p:spPr>
              <a:xfrm>
                <a:off x="929431" y="5025142"/>
                <a:ext cx="127819" cy="11965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sp>
            <p:nvSpPr>
              <p:cNvPr id="232" name="Ellipse 231">
                <a:extLst>
                  <a:ext uri="{FF2B5EF4-FFF2-40B4-BE49-F238E27FC236}">
                    <a16:creationId xmlns:a16="http://schemas.microsoft.com/office/drawing/2014/main" id="{67DCB04A-80C7-2245-0D88-F294F1A8F9DD}"/>
                  </a:ext>
                </a:extLst>
              </p:cNvPr>
              <p:cNvSpPr/>
              <p:nvPr/>
            </p:nvSpPr>
            <p:spPr>
              <a:xfrm>
                <a:off x="1175237" y="4857107"/>
                <a:ext cx="127819" cy="11965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  <p:grpSp>
            <p:nvGrpSpPr>
              <p:cNvPr id="233" name="Groupe 232">
                <a:extLst>
                  <a:ext uri="{FF2B5EF4-FFF2-40B4-BE49-F238E27FC236}">
                    <a16:creationId xmlns:a16="http://schemas.microsoft.com/office/drawing/2014/main" id="{4D68FDC1-AF08-C4BE-FBE0-7DBB0C839443}"/>
                  </a:ext>
                </a:extLst>
              </p:cNvPr>
              <p:cNvGrpSpPr/>
              <p:nvPr/>
            </p:nvGrpSpPr>
            <p:grpSpPr>
              <a:xfrm rot="12050683">
                <a:off x="402114" y="4208255"/>
                <a:ext cx="609599" cy="729385"/>
                <a:chOff x="2748116" y="4661755"/>
                <a:chExt cx="609599" cy="779169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34" name="Ellipse 233">
                  <a:extLst>
                    <a:ext uri="{FF2B5EF4-FFF2-40B4-BE49-F238E27FC236}">
                      <a16:creationId xmlns:a16="http://schemas.microsoft.com/office/drawing/2014/main" id="{C257887D-15C7-B1DD-F545-26953C4F4EE8}"/>
                    </a:ext>
                  </a:extLst>
                </p:cNvPr>
                <p:cNvSpPr/>
                <p:nvPr/>
              </p:nvSpPr>
              <p:spPr>
                <a:xfrm rot="2200293">
                  <a:off x="2748116" y="5077233"/>
                  <a:ext cx="127819" cy="12781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>
                    <a:latin typeface="+mj-lt"/>
                  </a:endParaRPr>
                </a:p>
              </p:txBody>
            </p:sp>
            <p:sp>
              <p:nvSpPr>
                <p:cNvPr id="235" name="Ellipse 234">
                  <a:extLst>
                    <a:ext uri="{FF2B5EF4-FFF2-40B4-BE49-F238E27FC236}">
                      <a16:creationId xmlns:a16="http://schemas.microsoft.com/office/drawing/2014/main" id="{0A16F2FF-64CC-7D07-1268-6AD577F58D01}"/>
                    </a:ext>
                  </a:extLst>
                </p:cNvPr>
                <p:cNvSpPr/>
                <p:nvPr/>
              </p:nvSpPr>
              <p:spPr>
                <a:xfrm rot="2200293">
                  <a:off x="3229896" y="5249196"/>
                  <a:ext cx="127819" cy="12781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>
                    <a:latin typeface="+mj-lt"/>
                  </a:endParaRPr>
                </a:p>
              </p:txBody>
            </p:sp>
            <p:sp>
              <p:nvSpPr>
                <p:cNvPr id="236" name="Ellipse 235">
                  <a:extLst>
                    <a:ext uri="{FF2B5EF4-FFF2-40B4-BE49-F238E27FC236}">
                      <a16:creationId xmlns:a16="http://schemas.microsoft.com/office/drawing/2014/main" id="{6F295816-1D5F-0842-9AFB-5C3DCD6B0456}"/>
                    </a:ext>
                  </a:extLst>
                </p:cNvPr>
                <p:cNvSpPr/>
                <p:nvPr/>
              </p:nvSpPr>
              <p:spPr>
                <a:xfrm rot="2200293">
                  <a:off x="2959920" y="5313105"/>
                  <a:ext cx="127819" cy="12781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>
                    <a:latin typeface="+mj-lt"/>
                  </a:endParaRPr>
                </a:p>
              </p:txBody>
            </p:sp>
            <p:sp>
              <p:nvSpPr>
                <p:cNvPr id="237" name="Ellipse 236">
                  <a:extLst>
                    <a:ext uri="{FF2B5EF4-FFF2-40B4-BE49-F238E27FC236}">
                      <a16:creationId xmlns:a16="http://schemas.microsoft.com/office/drawing/2014/main" id="{96D92F78-3F0D-0448-179E-1827246753C9}"/>
                    </a:ext>
                  </a:extLst>
                </p:cNvPr>
                <p:cNvSpPr/>
                <p:nvPr/>
              </p:nvSpPr>
              <p:spPr>
                <a:xfrm rot="2200293">
                  <a:off x="3057832" y="4661755"/>
                  <a:ext cx="127819" cy="12781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>
                    <a:latin typeface="+mj-lt"/>
                  </a:endParaRPr>
                </a:p>
              </p:txBody>
            </p:sp>
          </p:grpSp>
          <p:grpSp>
            <p:nvGrpSpPr>
              <p:cNvPr id="247" name="Groupe 246">
                <a:extLst>
                  <a:ext uri="{FF2B5EF4-FFF2-40B4-BE49-F238E27FC236}">
                    <a16:creationId xmlns:a16="http://schemas.microsoft.com/office/drawing/2014/main" id="{A7C46421-8D19-5E1C-0BFC-D1666BFE0C2A}"/>
                  </a:ext>
                </a:extLst>
              </p:cNvPr>
              <p:cNvGrpSpPr/>
              <p:nvPr/>
            </p:nvGrpSpPr>
            <p:grpSpPr>
              <a:xfrm rot="12336277">
                <a:off x="179245" y="4486289"/>
                <a:ext cx="740164" cy="917245"/>
                <a:chOff x="469486" y="4379949"/>
                <a:chExt cx="740164" cy="917245"/>
              </a:xfrm>
            </p:grpSpPr>
            <p:sp>
              <p:nvSpPr>
                <p:cNvPr id="238" name="Ellipse 237">
                  <a:extLst>
                    <a:ext uri="{FF2B5EF4-FFF2-40B4-BE49-F238E27FC236}">
                      <a16:creationId xmlns:a16="http://schemas.microsoft.com/office/drawing/2014/main" id="{21E434E0-46CD-7F37-AC56-BC82D7800862}"/>
                    </a:ext>
                  </a:extLst>
                </p:cNvPr>
                <p:cNvSpPr/>
                <p:nvPr/>
              </p:nvSpPr>
              <p:spPr>
                <a:xfrm>
                  <a:off x="649212" y="5136124"/>
                  <a:ext cx="127819" cy="119652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>
                    <a:latin typeface="+mj-lt"/>
                  </a:endParaRPr>
                </a:p>
              </p:txBody>
            </p:sp>
            <p:sp>
              <p:nvSpPr>
                <p:cNvPr id="239" name="Ellipse 238">
                  <a:extLst>
                    <a:ext uri="{FF2B5EF4-FFF2-40B4-BE49-F238E27FC236}">
                      <a16:creationId xmlns:a16="http://schemas.microsoft.com/office/drawing/2014/main" id="{6C713ECB-FC0F-24C4-ADB0-1DBE7CC7E732}"/>
                    </a:ext>
                  </a:extLst>
                </p:cNvPr>
                <p:cNvSpPr/>
                <p:nvPr/>
              </p:nvSpPr>
              <p:spPr>
                <a:xfrm>
                  <a:off x="865521" y="5117715"/>
                  <a:ext cx="127819" cy="119652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>
                    <a:latin typeface="+mj-lt"/>
                  </a:endParaRPr>
                </a:p>
              </p:txBody>
            </p:sp>
            <p:sp>
              <p:nvSpPr>
                <p:cNvPr id="240" name="Ellipse 239">
                  <a:extLst>
                    <a:ext uri="{FF2B5EF4-FFF2-40B4-BE49-F238E27FC236}">
                      <a16:creationId xmlns:a16="http://schemas.microsoft.com/office/drawing/2014/main" id="{B7035A2F-DCD3-C044-E204-59575C6FB25F}"/>
                    </a:ext>
                  </a:extLst>
                </p:cNvPr>
                <p:cNvSpPr/>
                <p:nvPr/>
              </p:nvSpPr>
              <p:spPr>
                <a:xfrm>
                  <a:off x="1081831" y="5177542"/>
                  <a:ext cx="127819" cy="119652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>
                    <a:latin typeface="+mj-lt"/>
                  </a:endParaRPr>
                </a:p>
              </p:txBody>
            </p:sp>
            <p:grpSp>
              <p:nvGrpSpPr>
                <p:cNvPr id="242" name="Groupe 241">
                  <a:extLst>
                    <a:ext uri="{FF2B5EF4-FFF2-40B4-BE49-F238E27FC236}">
                      <a16:creationId xmlns:a16="http://schemas.microsoft.com/office/drawing/2014/main" id="{F1ACCE3D-16F0-CE90-2C45-09589807D5D2}"/>
                    </a:ext>
                  </a:extLst>
                </p:cNvPr>
                <p:cNvGrpSpPr/>
                <p:nvPr/>
              </p:nvGrpSpPr>
              <p:grpSpPr>
                <a:xfrm rot="12050683">
                  <a:off x="469486" y="4379949"/>
                  <a:ext cx="691076" cy="694447"/>
                  <a:chOff x="2748116" y="4661755"/>
                  <a:chExt cx="691076" cy="741846"/>
                </a:xfrm>
                <a:solidFill>
                  <a:schemeClr val="bg1">
                    <a:lumMod val="65000"/>
                  </a:schemeClr>
                </a:solidFill>
              </p:grpSpPr>
              <p:sp>
                <p:nvSpPr>
                  <p:cNvPr id="243" name="Ellipse 242">
                    <a:extLst>
                      <a:ext uri="{FF2B5EF4-FFF2-40B4-BE49-F238E27FC236}">
                        <a16:creationId xmlns:a16="http://schemas.microsoft.com/office/drawing/2014/main" id="{BB75C959-3C7F-5259-546A-CC4E40EBC163}"/>
                      </a:ext>
                    </a:extLst>
                  </p:cNvPr>
                  <p:cNvSpPr/>
                  <p:nvPr/>
                </p:nvSpPr>
                <p:spPr>
                  <a:xfrm rot="2200293">
                    <a:off x="2748116" y="5077233"/>
                    <a:ext cx="127819" cy="127819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CH">
                      <a:latin typeface="+mj-lt"/>
                    </a:endParaRPr>
                  </a:p>
                </p:txBody>
              </p:sp>
              <p:sp>
                <p:nvSpPr>
                  <p:cNvPr id="244" name="Ellipse 243">
                    <a:extLst>
                      <a:ext uri="{FF2B5EF4-FFF2-40B4-BE49-F238E27FC236}">
                        <a16:creationId xmlns:a16="http://schemas.microsoft.com/office/drawing/2014/main" id="{B56D0BF9-AA18-6B2C-E4A9-7DB508DEFDA1}"/>
                      </a:ext>
                    </a:extLst>
                  </p:cNvPr>
                  <p:cNvSpPr/>
                  <p:nvPr/>
                </p:nvSpPr>
                <p:spPr>
                  <a:xfrm rot="2200293">
                    <a:off x="3311373" y="5275782"/>
                    <a:ext cx="127819" cy="127819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CH">
                      <a:latin typeface="+mj-lt"/>
                    </a:endParaRPr>
                  </a:p>
                </p:txBody>
              </p:sp>
              <p:sp>
                <p:nvSpPr>
                  <p:cNvPr id="246" name="Ellipse 245">
                    <a:extLst>
                      <a:ext uri="{FF2B5EF4-FFF2-40B4-BE49-F238E27FC236}">
                        <a16:creationId xmlns:a16="http://schemas.microsoft.com/office/drawing/2014/main" id="{E16D3943-DD9A-7377-2FB4-4D069C334B20}"/>
                      </a:ext>
                    </a:extLst>
                  </p:cNvPr>
                  <p:cNvSpPr/>
                  <p:nvPr/>
                </p:nvSpPr>
                <p:spPr>
                  <a:xfrm rot="2200293">
                    <a:off x="3057832" y="4661755"/>
                    <a:ext cx="127819" cy="127819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CH">
                      <a:latin typeface="+mj-lt"/>
                    </a:endParaRPr>
                  </a:p>
                </p:txBody>
              </p:sp>
            </p:grpSp>
          </p:grpSp>
          <p:grpSp>
            <p:nvGrpSpPr>
              <p:cNvPr id="248" name="Groupe 247">
                <a:extLst>
                  <a:ext uri="{FF2B5EF4-FFF2-40B4-BE49-F238E27FC236}">
                    <a16:creationId xmlns:a16="http://schemas.microsoft.com/office/drawing/2014/main" id="{993B19D6-5AA4-5675-1DA5-5484CA6E0AD3}"/>
                  </a:ext>
                </a:extLst>
              </p:cNvPr>
              <p:cNvGrpSpPr/>
              <p:nvPr/>
            </p:nvGrpSpPr>
            <p:grpSpPr>
              <a:xfrm rot="2705104">
                <a:off x="692084" y="4769299"/>
                <a:ext cx="864101" cy="847841"/>
                <a:chOff x="591355" y="4449353"/>
                <a:chExt cx="864101" cy="847841"/>
              </a:xfrm>
            </p:grpSpPr>
            <p:sp>
              <p:nvSpPr>
                <p:cNvPr id="250" name="Ellipse 249">
                  <a:extLst>
                    <a:ext uri="{FF2B5EF4-FFF2-40B4-BE49-F238E27FC236}">
                      <a16:creationId xmlns:a16="http://schemas.microsoft.com/office/drawing/2014/main" id="{7743FADF-F660-1DD2-4778-335A03F08068}"/>
                    </a:ext>
                  </a:extLst>
                </p:cNvPr>
                <p:cNvSpPr/>
                <p:nvPr/>
              </p:nvSpPr>
              <p:spPr>
                <a:xfrm>
                  <a:off x="865521" y="5117715"/>
                  <a:ext cx="127819" cy="119652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>
                    <a:latin typeface="+mj-lt"/>
                  </a:endParaRPr>
                </a:p>
              </p:txBody>
            </p:sp>
            <p:sp>
              <p:nvSpPr>
                <p:cNvPr id="251" name="Ellipse 250">
                  <a:extLst>
                    <a:ext uri="{FF2B5EF4-FFF2-40B4-BE49-F238E27FC236}">
                      <a16:creationId xmlns:a16="http://schemas.microsoft.com/office/drawing/2014/main" id="{7DC34682-8C57-7963-2C77-FD460FB507CD}"/>
                    </a:ext>
                  </a:extLst>
                </p:cNvPr>
                <p:cNvSpPr/>
                <p:nvPr/>
              </p:nvSpPr>
              <p:spPr>
                <a:xfrm>
                  <a:off x="1081831" y="5177542"/>
                  <a:ext cx="127819" cy="119652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>
                    <a:latin typeface="+mj-lt"/>
                  </a:endParaRPr>
                </a:p>
              </p:txBody>
            </p:sp>
            <p:sp>
              <p:nvSpPr>
                <p:cNvPr id="252" name="Ellipse 251">
                  <a:extLst>
                    <a:ext uri="{FF2B5EF4-FFF2-40B4-BE49-F238E27FC236}">
                      <a16:creationId xmlns:a16="http://schemas.microsoft.com/office/drawing/2014/main" id="{AAF28744-AF9B-C20D-F33F-6FF15E5C8BB2}"/>
                    </a:ext>
                  </a:extLst>
                </p:cNvPr>
                <p:cNvSpPr/>
                <p:nvPr/>
              </p:nvSpPr>
              <p:spPr>
                <a:xfrm>
                  <a:off x="1327637" y="5009507"/>
                  <a:ext cx="127819" cy="119652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>
                    <a:latin typeface="+mj-lt"/>
                  </a:endParaRPr>
                </a:p>
              </p:txBody>
            </p:sp>
            <p:grpSp>
              <p:nvGrpSpPr>
                <p:cNvPr id="253" name="Groupe 252">
                  <a:extLst>
                    <a:ext uri="{FF2B5EF4-FFF2-40B4-BE49-F238E27FC236}">
                      <a16:creationId xmlns:a16="http://schemas.microsoft.com/office/drawing/2014/main" id="{F0463CC7-0D83-3A59-3060-A0E285D25AC7}"/>
                    </a:ext>
                  </a:extLst>
                </p:cNvPr>
                <p:cNvGrpSpPr/>
                <p:nvPr/>
              </p:nvGrpSpPr>
              <p:grpSpPr>
                <a:xfrm rot="12050683">
                  <a:off x="591355" y="4449353"/>
                  <a:ext cx="729732" cy="380561"/>
                  <a:chOff x="2627983" y="4970479"/>
                  <a:chExt cx="729732" cy="406536"/>
                </a:xfrm>
                <a:solidFill>
                  <a:schemeClr val="bg1">
                    <a:lumMod val="65000"/>
                  </a:schemeClr>
                </a:solidFill>
              </p:grpSpPr>
              <p:sp>
                <p:nvSpPr>
                  <p:cNvPr id="254" name="Ellipse 253">
                    <a:extLst>
                      <a:ext uri="{FF2B5EF4-FFF2-40B4-BE49-F238E27FC236}">
                        <a16:creationId xmlns:a16="http://schemas.microsoft.com/office/drawing/2014/main" id="{416E72F8-E174-841A-B2DC-F04F46519517}"/>
                      </a:ext>
                    </a:extLst>
                  </p:cNvPr>
                  <p:cNvSpPr/>
                  <p:nvPr/>
                </p:nvSpPr>
                <p:spPr>
                  <a:xfrm rot="2200293">
                    <a:off x="2627983" y="5198214"/>
                    <a:ext cx="127819" cy="127818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CH">
                      <a:latin typeface="+mj-lt"/>
                    </a:endParaRPr>
                  </a:p>
                </p:txBody>
              </p:sp>
              <p:sp>
                <p:nvSpPr>
                  <p:cNvPr id="255" name="Ellipse 254">
                    <a:extLst>
                      <a:ext uri="{FF2B5EF4-FFF2-40B4-BE49-F238E27FC236}">
                        <a16:creationId xmlns:a16="http://schemas.microsoft.com/office/drawing/2014/main" id="{7633AEF8-5241-F408-5E2B-6E621253606C}"/>
                      </a:ext>
                    </a:extLst>
                  </p:cNvPr>
                  <p:cNvSpPr/>
                  <p:nvPr/>
                </p:nvSpPr>
                <p:spPr>
                  <a:xfrm rot="2200293">
                    <a:off x="3229896" y="5249196"/>
                    <a:ext cx="127819" cy="127819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CH">
                      <a:latin typeface="+mj-lt"/>
                    </a:endParaRPr>
                  </a:p>
                </p:txBody>
              </p:sp>
              <p:sp>
                <p:nvSpPr>
                  <p:cNvPr id="256" name="Ellipse 255">
                    <a:extLst>
                      <a:ext uri="{FF2B5EF4-FFF2-40B4-BE49-F238E27FC236}">
                        <a16:creationId xmlns:a16="http://schemas.microsoft.com/office/drawing/2014/main" id="{C37D0880-C945-05B5-33CE-B3CD5435FD15}"/>
                      </a:ext>
                    </a:extLst>
                  </p:cNvPr>
                  <p:cNvSpPr/>
                  <p:nvPr/>
                </p:nvSpPr>
                <p:spPr>
                  <a:xfrm rot="2200293">
                    <a:off x="3144921" y="4970479"/>
                    <a:ext cx="127819" cy="127820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CH">
                      <a:latin typeface="+mj-lt"/>
                    </a:endParaRPr>
                  </a:p>
                </p:txBody>
              </p:sp>
            </p:grpSp>
          </p:grpSp>
          <p:sp>
            <p:nvSpPr>
              <p:cNvPr id="258" name="Ellipse 257">
                <a:extLst>
                  <a:ext uri="{FF2B5EF4-FFF2-40B4-BE49-F238E27FC236}">
                    <a16:creationId xmlns:a16="http://schemas.microsoft.com/office/drawing/2014/main" id="{6F97895C-37B0-A642-3366-EFA5EB7C6953}"/>
                  </a:ext>
                </a:extLst>
              </p:cNvPr>
              <p:cNvSpPr/>
              <p:nvPr/>
            </p:nvSpPr>
            <p:spPr>
              <a:xfrm>
                <a:off x="1157323" y="6036834"/>
                <a:ext cx="127819" cy="11965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</a:endParaRPr>
              </a:p>
            </p:txBody>
          </p:sp>
        </p:grpSp>
        <p:sp>
          <p:nvSpPr>
            <p:cNvPr id="283" name="ZoneTexte 282">
              <a:extLst>
                <a:ext uri="{FF2B5EF4-FFF2-40B4-BE49-F238E27FC236}">
                  <a16:creationId xmlns:a16="http://schemas.microsoft.com/office/drawing/2014/main" id="{7D169907-B9C7-CDAA-8120-C54DA7B85CCD}"/>
                </a:ext>
              </a:extLst>
            </p:cNvPr>
            <p:cNvSpPr txBox="1"/>
            <p:nvPr/>
          </p:nvSpPr>
          <p:spPr>
            <a:xfrm>
              <a:off x="413295" y="2353999"/>
              <a:ext cx="213238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</a:rPr>
                <a:t>G</a:t>
              </a:r>
              <a:r>
                <a:rPr kumimoji="0" lang="fr-CH" altLang="fr-FR" sz="160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</a:rPr>
                <a:t>0</a:t>
              </a:r>
              <a:r>
                <a:rPr kumimoji="0" lang="fr-CH" altLang="fr-FR" sz="160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</a:rPr>
                <a:t> : Source </a:t>
              </a:r>
              <a:r>
                <a:rPr kumimoji="0" lang="fr-CH" altLang="fr-FR" sz="1600" i="0" u="none" strike="noStrike" cap="none" normalizeH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</a:rPr>
                <a:t>grating</a:t>
              </a:r>
              <a:endParaRPr lang="fr-CH" sz="1600" dirty="0">
                <a:latin typeface="+mj-lt"/>
                <a:ea typeface="Artifakt Element Light" panose="020B0303050000020004" pitchFamily="34" charset="0"/>
              </a:endParaRPr>
            </a:p>
          </p:txBody>
        </p:sp>
        <p:sp>
          <p:nvSpPr>
            <p:cNvPr id="284" name="ZoneTexte 283">
              <a:extLst>
                <a:ext uri="{FF2B5EF4-FFF2-40B4-BE49-F238E27FC236}">
                  <a16:creationId xmlns:a16="http://schemas.microsoft.com/office/drawing/2014/main" id="{34E9E066-D90C-19F3-FF61-20C57BF7439B}"/>
                </a:ext>
              </a:extLst>
            </p:cNvPr>
            <p:cNvSpPr txBox="1"/>
            <p:nvPr/>
          </p:nvSpPr>
          <p:spPr>
            <a:xfrm>
              <a:off x="3328122" y="2353999"/>
              <a:ext cx="268872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</a:rPr>
                <a:t>G</a:t>
              </a:r>
              <a:r>
                <a:rPr kumimoji="0" lang="fr-CH" altLang="fr-FR" sz="160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</a:rPr>
                <a:t>1</a:t>
              </a:r>
              <a:r>
                <a:rPr kumimoji="0" lang="fr-CH" altLang="fr-FR" sz="160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</a:rPr>
                <a:t> : Diffraction </a:t>
              </a:r>
              <a:r>
                <a:rPr kumimoji="0" lang="fr-CH" altLang="fr-FR" sz="1600" i="0" u="none" strike="noStrike" cap="none" normalizeH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</a:rPr>
                <a:t>grating</a:t>
              </a:r>
              <a:endParaRPr lang="fr-CH" sz="1600" dirty="0">
                <a:latin typeface="+mj-lt"/>
                <a:ea typeface="Artifakt Element Light" panose="020B0303050000020004" pitchFamily="34" charset="0"/>
              </a:endParaRPr>
            </a:p>
          </p:txBody>
        </p:sp>
        <p:cxnSp>
          <p:nvCxnSpPr>
            <p:cNvPr id="303" name="Connecteur droit avec flèche 302">
              <a:extLst>
                <a:ext uri="{FF2B5EF4-FFF2-40B4-BE49-F238E27FC236}">
                  <a16:creationId xmlns:a16="http://schemas.microsoft.com/office/drawing/2014/main" id="{475124B2-2293-C41F-6B71-F7243B27119B}"/>
                </a:ext>
              </a:extLst>
            </p:cNvPr>
            <p:cNvCxnSpPr/>
            <p:nvPr/>
          </p:nvCxnSpPr>
          <p:spPr>
            <a:xfrm>
              <a:off x="4715997" y="4864752"/>
              <a:ext cx="3135818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4" name="ZoneTexte 303">
              <a:extLst>
                <a:ext uri="{FF2B5EF4-FFF2-40B4-BE49-F238E27FC236}">
                  <a16:creationId xmlns:a16="http://schemas.microsoft.com/office/drawing/2014/main" id="{998F4D8B-0105-2FFC-E4CE-E2190F749E6F}"/>
                </a:ext>
              </a:extLst>
            </p:cNvPr>
            <p:cNvSpPr txBox="1"/>
            <p:nvPr/>
          </p:nvSpPr>
          <p:spPr>
            <a:xfrm>
              <a:off x="6128499" y="4511298"/>
              <a:ext cx="389160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sz="1600" dirty="0">
                  <a:latin typeface="+mj-lt"/>
                  <a:ea typeface="Artifakt Element Light" panose="020B0303050000020004" pitchFamily="34" charset="0"/>
                </a:rPr>
                <a:t>L</a:t>
              </a:r>
              <a:r>
                <a:rPr lang="fr-CH" sz="1600" baseline="-25000" dirty="0">
                  <a:latin typeface="+mj-lt"/>
                  <a:ea typeface="Artifakt Element Light" panose="020B0303050000020004" pitchFamily="34" charset="0"/>
                </a:rPr>
                <a:t>T</a:t>
              </a:r>
              <a:endParaRPr lang="fr-CH" sz="2000" dirty="0">
                <a:latin typeface="+mj-lt"/>
                <a:ea typeface="Artifakt Element Light" panose="020B0303050000020004" pitchFamily="34" charset="0"/>
              </a:endParaRPr>
            </a:p>
          </p:txBody>
        </p:sp>
        <p:cxnSp>
          <p:nvCxnSpPr>
            <p:cNvPr id="309" name="Connecteur droit avec flèche 308">
              <a:extLst>
                <a:ext uri="{FF2B5EF4-FFF2-40B4-BE49-F238E27FC236}">
                  <a16:creationId xmlns:a16="http://schemas.microsoft.com/office/drawing/2014/main" id="{D5111BD1-AF42-E832-E58C-59CDA355132D}"/>
                </a:ext>
              </a:extLst>
            </p:cNvPr>
            <p:cNvCxnSpPr>
              <a:cxnSpLocks/>
            </p:cNvCxnSpPr>
            <p:nvPr/>
          </p:nvCxnSpPr>
          <p:spPr>
            <a:xfrm>
              <a:off x="4142378" y="3727194"/>
              <a:ext cx="362947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2" name="Connecteur droit avec flèche 311">
              <a:extLst>
                <a:ext uri="{FF2B5EF4-FFF2-40B4-BE49-F238E27FC236}">
                  <a16:creationId xmlns:a16="http://schemas.microsoft.com/office/drawing/2014/main" id="{5409F005-2850-9E42-3AF1-21C00824A003}"/>
                </a:ext>
              </a:extLst>
            </p:cNvPr>
            <p:cNvCxnSpPr>
              <a:cxnSpLocks/>
            </p:cNvCxnSpPr>
            <p:nvPr/>
          </p:nvCxnSpPr>
          <p:spPr>
            <a:xfrm>
              <a:off x="8007756" y="4483131"/>
              <a:ext cx="0" cy="25099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3" name="ZoneTexte 312">
              <a:extLst>
                <a:ext uri="{FF2B5EF4-FFF2-40B4-BE49-F238E27FC236}">
                  <a16:creationId xmlns:a16="http://schemas.microsoft.com/office/drawing/2014/main" id="{EC5BDEC1-1CC3-B218-C8F4-F0DA6EBF919D}"/>
                </a:ext>
              </a:extLst>
            </p:cNvPr>
            <p:cNvSpPr txBox="1"/>
            <p:nvPr/>
          </p:nvSpPr>
          <p:spPr>
            <a:xfrm>
              <a:off x="8055474" y="4428121"/>
              <a:ext cx="20804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sz="1600" dirty="0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rPr>
                <a:t>p</a:t>
              </a:r>
              <a:endParaRPr lang="fr-CH" sz="1600" dirty="0">
                <a:latin typeface="+mj-lt"/>
                <a:ea typeface="Artifakt Element Light" panose="020B0303050000020004" pitchFamily="34" charset="0"/>
              </a:endParaRPr>
            </a:p>
          </p:txBody>
        </p:sp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D282CB93-0355-05A7-552D-6A588C0B9ABE}"/>
                </a:ext>
              </a:extLst>
            </p:cNvPr>
            <p:cNvSpPr txBox="1"/>
            <p:nvPr/>
          </p:nvSpPr>
          <p:spPr>
            <a:xfrm>
              <a:off x="6652732" y="2358178"/>
              <a:ext cx="245623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</a:rPr>
                <a:t>G</a:t>
              </a:r>
              <a:r>
                <a:rPr kumimoji="0" lang="fr-CH" altLang="fr-FR" sz="160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</a:rPr>
                <a:t>2</a:t>
              </a:r>
              <a:r>
                <a:rPr kumimoji="0" lang="fr-CH" altLang="fr-FR" sz="160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Artifakt Element Light" panose="020B0303050000020004" pitchFamily="34" charset="0"/>
                </a:rPr>
                <a:t> : Analyzer</a:t>
              </a:r>
              <a:endParaRPr lang="fr-CH" sz="1600" dirty="0">
                <a:latin typeface="+mj-lt"/>
                <a:ea typeface="Artifakt Element Light" panose="020B0303050000020004" pitchFamily="34" charset="0"/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D3FB3F1C-DDDD-A8DA-B0D4-AE7EEB1B37EE}"/>
              </a:ext>
            </a:extLst>
          </p:cNvPr>
          <p:cNvSpPr/>
          <p:nvPr/>
        </p:nvSpPr>
        <p:spPr>
          <a:xfrm>
            <a:off x="7853680" y="2887026"/>
            <a:ext cx="107109" cy="1990361"/>
          </a:xfrm>
          <a:prstGeom prst="rect">
            <a:avLst/>
          </a:prstGeom>
          <a:solidFill>
            <a:srgbClr val="00B050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1BF834DF-5046-4132-59FE-B4DCF528AB51}"/>
              </a:ext>
            </a:extLst>
          </p:cNvPr>
          <p:cNvCxnSpPr/>
          <p:nvPr/>
        </p:nvCxnSpPr>
        <p:spPr>
          <a:xfrm flipV="1">
            <a:off x="8526871" y="2335930"/>
            <a:ext cx="0" cy="27706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Connecteur droit avec flèche 47">
            <a:extLst>
              <a:ext uri="{FF2B5EF4-FFF2-40B4-BE49-F238E27FC236}">
                <a16:creationId xmlns:a16="http://schemas.microsoft.com/office/drawing/2014/main" id="{32AC9C84-4BFD-7F92-185B-8297B1D04BDB}"/>
              </a:ext>
            </a:extLst>
          </p:cNvPr>
          <p:cNvCxnSpPr/>
          <p:nvPr/>
        </p:nvCxnSpPr>
        <p:spPr>
          <a:xfrm>
            <a:off x="8526871" y="5097635"/>
            <a:ext cx="33603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ZoneTexte 50">
            <a:extLst>
              <a:ext uri="{FF2B5EF4-FFF2-40B4-BE49-F238E27FC236}">
                <a16:creationId xmlns:a16="http://schemas.microsoft.com/office/drawing/2014/main" id="{5CAB9870-E4D8-5D87-CBE0-39A7DE3AECCF}"/>
              </a:ext>
            </a:extLst>
          </p:cNvPr>
          <p:cNvSpPr txBox="1"/>
          <p:nvPr/>
        </p:nvSpPr>
        <p:spPr>
          <a:xfrm>
            <a:off x="7393332" y="2034018"/>
            <a:ext cx="2270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16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Intensity</a:t>
            </a:r>
            <a:endParaRPr lang="fr-CH" sz="16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54E983EA-45B3-CBD0-8893-D219156FB341}"/>
              </a:ext>
            </a:extLst>
          </p:cNvPr>
          <p:cNvSpPr txBox="1"/>
          <p:nvPr/>
        </p:nvSpPr>
        <p:spPr>
          <a:xfrm>
            <a:off x="10294258" y="5165926"/>
            <a:ext cx="22705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G</a:t>
            </a:r>
            <a:r>
              <a:rPr kumimoji="0" lang="fr-CH" altLang="fr-FR" sz="160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2</a:t>
            </a:r>
            <a:r>
              <a:rPr kumimoji="0" lang="fr-CH" altLang="fr-FR" sz="16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 </a:t>
            </a:r>
            <a:r>
              <a:rPr lang="fr-CH" altLang="fr-FR" sz="1600" dirty="0">
                <a:latin typeface="+mj-lt"/>
                <a:ea typeface="Artifakt Element Light" panose="020B0303050000020004" pitchFamily="34" charset="0"/>
              </a:rPr>
              <a:t>position</a:t>
            </a:r>
            <a:endParaRPr lang="fr-CH" sz="1600" dirty="0"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015D7E15-5313-CB09-5FB5-A8FCDF92E23A}"/>
              </a:ext>
            </a:extLst>
          </p:cNvPr>
          <p:cNvGrpSpPr/>
          <p:nvPr/>
        </p:nvGrpSpPr>
        <p:grpSpPr>
          <a:xfrm>
            <a:off x="7357225" y="2889301"/>
            <a:ext cx="68744" cy="1958079"/>
            <a:chOff x="7357225" y="2889301"/>
            <a:chExt cx="68744" cy="1958079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417C55B-2982-73D2-E185-9345CCF58BD8}"/>
                </a:ext>
              </a:extLst>
            </p:cNvPr>
            <p:cNvSpPr/>
            <p:nvPr/>
          </p:nvSpPr>
          <p:spPr>
            <a:xfrm>
              <a:off x="7357226" y="3896313"/>
              <a:ext cx="68743" cy="196563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8649BA4-C8B7-BCB2-4741-96B7E64AB5EE}"/>
                </a:ext>
              </a:extLst>
            </p:cNvPr>
            <p:cNvSpPr/>
            <p:nvPr/>
          </p:nvSpPr>
          <p:spPr>
            <a:xfrm>
              <a:off x="7357226" y="4147311"/>
              <a:ext cx="68743" cy="196563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EF0CB9C-8D8E-8F08-CE95-602ECE5A07BB}"/>
                </a:ext>
              </a:extLst>
            </p:cNvPr>
            <p:cNvSpPr/>
            <p:nvPr/>
          </p:nvSpPr>
          <p:spPr>
            <a:xfrm>
              <a:off x="7357226" y="3643805"/>
              <a:ext cx="68743" cy="196563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C54C8E9-8E55-6792-2ABA-753649340F63}"/>
                </a:ext>
              </a:extLst>
            </p:cNvPr>
            <p:cNvSpPr/>
            <p:nvPr/>
          </p:nvSpPr>
          <p:spPr>
            <a:xfrm>
              <a:off x="7357226" y="4398308"/>
              <a:ext cx="68743" cy="196563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B2E9B40-6730-AB8E-D395-1933E891B7A5}"/>
                </a:ext>
              </a:extLst>
            </p:cNvPr>
            <p:cNvSpPr/>
            <p:nvPr/>
          </p:nvSpPr>
          <p:spPr>
            <a:xfrm>
              <a:off x="7357225" y="3141810"/>
              <a:ext cx="68743" cy="196563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0ED9281-1E55-D81C-4E1F-47D432ABCD99}"/>
                </a:ext>
              </a:extLst>
            </p:cNvPr>
            <p:cNvSpPr/>
            <p:nvPr/>
          </p:nvSpPr>
          <p:spPr>
            <a:xfrm>
              <a:off x="7357225" y="3392807"/>
              <a:ext cx="68743" cy="196563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AF4A422-0740-55E4-C8BC-A1B30F90D85A}"/>
                </a:ext>
              </a:extLst>
            </p:cNvPr>
            <p:cNvSpPr/>
            <p:nvPr/>
          </p:nvSpPr>
          <p:spPr>
            <a:xfrm>
              <a:off x="7357225" y="2889301"/>
              <a:ext cx="68743" cy="196563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5728969-4AE4-3E67-84A2-592AB00267C3}"/>
                </a:ext>
              </a:extLst>
            </p:cNvPr>
            <p:cNvSpPr/>
            <p:nvPr/>
          </p:nvSpPr>
          <p:spPr>
            <a:xfrm>
              <a:off x="7357225" y="4650817"/>
              <a:ext cx="68743" cy="196563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</p:grpSp>
      <p:sp>
        <p:nvSpPr>
          <p:cNvPr id="241" name="ZoneTexte 240">
            <a:extLst>
              <a:ext uri="{FF2B5EF4-FFF2-40B4-BE49-F238E27FC236}">
                <a16:creationId xmlns:a16="http://schemas.microsoft.com/office/drawing/2014/main" id="{197C98AA-92E9-57A8-8E2A-1C4BF77230F5}"/>
              </a:ext>
            </a:extLst>
          </p:cNvPr>
          <p:cNvSpPr txBox="1"/>
          <p:nvPr/>
        </p:nvSpPr>
        <p:spPr>
          <a:xfrm>
            <a:off x="7397107" y="4998911"/>
            <a:ext cx="1027446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Detector</a:t>
            </a:r>
            <a:endParaRPr lang="fr-CH" sz="1600" dirty="0">
              <a:latin typeface="+mj-lt"/>
              <a:ea typeface="Artifakt Element Light" panose="020B0303050000020004" pitchFamily="34" charset="0"/>
            </a:endParaRP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1A1E290A-F44D-746D-EEEC-1654EBC6D748}"/>
              </a:ext>
            </a:extLst>
          </p:cNvPr>
          <p:cNvCxnSpPr/>
          <p:nvPr/>
        </p:nvCxnSpPr>
        <p:spPr>
          <a:xfrm flipV="1">
            <a:off x="8526871" y="2335930"/>
            <a:ext cx="0" cy="27706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A356DDED-E9FA-8406-72F8-498EBF17D6A0}"/>
              </a:ext>
            </a:extLst>
          </p:cNvPr>
          <p:cNvCxnSpPr/>
          <p:nvPr/>
        </p:nvCxnSpPr>
        <p:spPr>
          <a:xfrm>
            <a:off x="8526871" y="5097635"/>
            <a:ext cx="33603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CB1BFEB6-5FA5-BF0D-123C-3E92FE22539A}"/>
              </a:ext>
            </a:extLst>
          </p:cNvPr>
          <p:cNvCxnSpPr/>
          <p:nvPr/>
        </p:nvCxnSpPr>
        <p:spPr>
          <a:xfrm flipH="1">
            <a:off x="8526871" y="3835163"/>
            <a:ext cx="139734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CDB1F89F-03C1-7C7A-D97F-D43F4286EF4F}"/>
              </a:ext>
            </a:extLst>
          </p:cNvPr>
          <p:cNvCxnSpPr/>
          <p:nvPr/>
        </p:nvCxnSpPr>
        <p:spPr>
          <a:xfrm>
            <a:off x="9994404" y="2647808"/>
            <a:ext cx="0" cy="244982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A6DF3B55-60F1-085B-1799-1676D39CB108}"/>
              </a:ext>
            </a:extLst>
          </p:cNvPr>
          <p:cNvCxnSpPr/>
          <p:nvPr/>
        </p:nvCxnSpPr>
        <p:spPr>
          <a:xfrm flipH="1">
            <a:off x="8536396" y="2856617"/>
            <a:ext cx="1397342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CE95643C-F4E5-B69E-417F-81FCD57FE7AE}"/>
              </a:ext>
            </a:extLst>
          </p:cNvPr>
          <p:cNvCxnSpPr/>
          <p:nvPr/>
        </p:nvCxnSpPr>
        <p:spPr>
          <a:xfrm flipH="1">
            <a:off x="8536396" y="4668715"/>
            <a:ext cx="1397342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Flèche : haut 35">
            <a:extLst>
              <a:ext uri="{FF2B5EF4-FFF2-40B4-BE49-F238E27FC236}">
                <a16:creationId xmlns:a16="http://schemas.microsoft.com/office/drawing/2014/main" id="{49108209-8888-0177-0854-C33712E051CE}"/>
              </a:ext>
            </a:extLst>
          </p:cNvPr>
          <p:cNvSpPr/>
          <p:nvPr/>
        </p:nvSpPr>
        <p:spPr>
          <a:xfrm>
            <a:off x="8326584" y="2943595"/>
            <a:ext cx="145962" cy="822442"/>
          </a:xfrm>
          <a:prstGeom prst="upArrow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37" name="Flèche : haut 36">
            <a:extLst>
              <a:ext uri="{FF2B5EF4-FFF2-40B4-BE49-F238E27FC236}">
                <a16:creationId xmlns:a16="http://schemas.microsoft.com/office/drawing/2014/main" id="{255916F3-06EB-57D2-88E3-3F217FBA914A}"/>
              </a:ext>
            </a:extLst>
          </p:cNvPr>
          <p:cNvSpPr/>
          <p:nvPr/>
        </p:nvSpPr>
        <p:spPr>
          <a:xfrm rot="10800000">
            <a:off x="8326393" y="3927952"/>
            <a:ext cx="147768" cy="647383"/>
          </a:xfrm>
          <a:prstGeom prst="up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D07815A7-CEB4-0C75-CB5D-DCAFE72B058B}"/>
              </a:ext>
            </a:extLst>
          </p:cNvPr>
          <p:cNvGrpSpPr/>
          <p:nvPr/>
        </p:nvGrpSpPr>
        <p:grpSpPr>
          <a:xfrm>
            <a:off x="8244576" y="2108862"/>
            <a:ext cx="3854868" cy="3299260"/>
            <a:chOff x="7942314" y="2257941"/>
            <a:chExt cx="4440274" cy="3240000"/>
          </a:xfrm>
        </p:grpSpPr>
        <p:pic>
          <p:nvPicPr>
            <p:cNvPr id="40" name="Image 39" descr="Une image contenant croquis&#10;&#10;Description générée automatiquement">
              <a:extLst>
                <a:ext uri="{FF2B5EF4-FFF2-40B4-BE49-F238E27FC236}">
                  <a16:creationId xmlns:a16="http://schemas.microsoft.com/office/drawing/2014/main" id="{E2C47235-DC70-DC82-E785-523B7BFA79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32821" y="2257941"/>
              <a:ext cx="4053447" cy="3240000"/>
            </a:xfrm>
            <a:prstGeom prst="rect">
              <a:avLst/>
            </a:prstGeom>
          </p:spPr>
        </p:pic>
        <p:pic>
          <p:nvPicPr>
            <p:cNvPr id="41" name="Image 40" descr="Une image contenant croquis&#10;&#10;Description générée automatiquement">
              <a:extLst>
                <a:ext uri="{FF2B5EF4-FFF2-40B4-BE49-F238E27FC236}">
                  <a16:creationId xmlns:a16="http://schemas.microsoft.com/office/drawing/2014/main" id="{5ECF4D02-B56C-3E0E-0D20-04C779BBB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29141" y="2257941"/>
              <a:ext cx="4053447" cy="3240000"/>
            </a:xfrm>
            <a:prstGeom prst="rect">
              <a:avLst/>
            </a:prstGeom>
          </p:spPr>
        </p:pic>
        <p:pic>
          <p:nvPicPr>
            <p:cNvPr id="42" name="Image 41" descr="Une image contenant croquis&#10;&#10;Description générée automatiquement">
              <a:extLst>
                <a:ext uri="{FF2B5EF4-FFF2-40B4-BE49-F238E27FC236}">
                  <a16:creationId xmlns:a16="http://schemas.microsoft.com/office/drawing/2014/main" id="{9E6E67CA-09C5-4E42-608C-FACFF19EA22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42314" y="2257941"/>
              <a:ext cx="4053447" cy="3240000"/>
            </a:xfrm>
            <a:prstGeom prst="rect">
              <a:avLst/>
            </a:prstGeom>
          </p:spPr>
        </p:pic>
        <p:sp>
          <p:nvSpPr>
            <p:cNvPr id="43" name="Flèche : haut 42">
              <a:extLst>
                <a:ext uri="{FF2B5EF4-FFF2-40B4-BE49-F238E27FC236}">
                  <a16:creationId xmlns:a16="http://schemas.microsoft.com/office/drawing/2014/main" id="{E7788E31-1606-AF09-61B4-6D36B336FA49}"/>
                </a:ext>
              </a:extLst>
            </p:cNvPr>
            <p:cNvSpPr/>
            <p:nvPr/>
          </p:nvSpPr>
          <p:spPr>
            <a:xfrm rot="16200000">
              <a:off x="9944695" y="2517333"/>
              <a:ext cx="191837" cy="207134"/>
            </a:xfrm>
            <a:prstGeom prst="upArrow">
              <a:avLst/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sp>
          <p:nvSpPr>
            <p:cNvPr id="44" name="Flèche : haut 43">
              <a:extLst>
                <a:ext uri="{FF2B5EF4-FFF2-40B4-BE49-F238E27FC236}">
                  <a16:creationId xmlns:a16="http://schemas.microsoft.com/office/drawing/2014/main" id="{06D7EFB9-4D84-B85B-5868-C7E330AB5316}"/>
                </a:ext>
              </a:extLst>
            </p:cNvPr>
            <p:cNvSpPr/>
            <p:nvPr/>
          </p:nvSpPr>
          <p:spPr>
            <a:xfrm rot="5400000" flipH="1">
              <a:off x="10363795" y="2517333"/>
              <a:ext cx="191837" cy="207134"/>
            </a:xfrm>
            <a:prstGeom prst="upArrow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</p:grpSp>
      <p:sp>
        <p:nvSpPr>
          <p:cNvPr id="45" name="Ellipse 44">
            <a:extLst>
              <a:ext uri="{FF2B5EF4-FFF2-40B4-BE49-F238E27FC236}">
                <a16:creationId xmlns:a16="http://schemas.microsoft.com/office/drawing/2014/main" id="{F83327B2-8459-1749-BC9E-BFB4C6F5A753}"/>
              </a:ext>
            </a:extLst>
          </p:cNvPr>
          <p:cNvSpPr/>
          <p:nvPr/>
        </p:nvSpPr>
        <p:spPr>
          <a:xfrm>
            <a:off x="9924213" y="2794487"/>
            <a:ext cx="137526" cy="137526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0AD9248-8DB9-63E6-2D7E-BC1EE303F7D7}"/>
              </a:ext>
            </a:extLst>
          </p:cNvPr>
          <p:cNvSpPr/>
          <p:nvPr/>
        </p:nvSpPr>
        <p:spPr>
          <a:xfrm>
            <a:off x="9924214" y="4604236"/>
            <a:ext cx="137526" cy="13752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4AA48AD9-CCE4-C2C5-2C16-F54F9AAD6144}"/>
              </a:ext>
            </a:extLst>
          </p:cNvPr>
          <p:cNvSpPr/>
          <p:nvPr/>
        </p:nvSpPr>
        <p:spPr>
          <a:xfrm>
            <a:off x="9924213" y="3766037"/>
            <a:ext cx="137526" cy="1375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latin typeface="+mj-lt"/>
            </a:endParaRPr>
          </a:p>
        </p:txBody>
      </p:sp>
      <p:sp>
        <p:nvSpPr>
          <p:cNvPr id="52" name="Flèche : haut 51">
            <a:extLst>
              <a:ext uri="{FF2B5EF4-FFF2-40B4-BE49-F238E27FC236}">
                <a16:creationId xmlns:a16="http://schemas.microsoft.com/office/drawing/2014/main" id="{7C4C78BF-A2B3-6695-C25F-46B6B04825C5}"/>
              </a:ext>
            </a:extLst>
          </p:cNvPr>
          <p:cNvSpPr/>
          <p:nvPr/>
        </p:nvSpPr>
        <p:spPr>
          <a:xfrm>
            <a:off x="4611663" y="3194537"/>
            <a:ext cx="236842" cy="385576"/>
          </a:xfrm>
          <a:prstGeom prst="upArrow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54" name="Flèche : haut 53">
            <a:extLst>
              <a:ext uri="{FF2B5EF4-FFF2-40B4-BE49-F238E27FC236}">
                <a16:creationId xmlns:a16="http://schemas.microsoft.com/office/drawing/2014/main" id="{03E2E8BE-E129-525E-EB14-546D9A7C4B5C}"/>
              </a:ext>
            </a:extLst>
          </p:cNvPr>
          <p:cNvSpPr/>
          <p:nvPr/>
        </p:nvSpPr>
        <p:spPr>
          <a:xfrm>
            <a:off x="4871084" y="3194537"/>
            <a:ext cx="236842" cy="385576"/>
          </a:xfrm>
          <a:prstGeom prst="upArrow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63" name="Flèche : haut 62">
            <a:extLst>
              <a:ext uri="{FF2B5EF4-FFF2-40B4-BE49-F238E27FC236}">
                <a16:creationId xmlns:a16="http://schemas.microsoft.com/office/drawing/2014/main" id="{5DD7FED3-9500-8A6D-8920-B0D9E6870B96}"/>
              </a:ext>
            </a:extLst>
          </p:cNvPr>
          <p:cNvSpPr/>
          <p:nvPr/>
        </p:nvSpPr>
        <p:spPr>
          <a:xfrm>
            <a:off x="5133257" y="3194537"/>
            <a:ext cx="236842" cy="385576"/>
          </a:xfrm>
          <a:prstGeom prst="upArrow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193" name="Flèche : haut 192">
            <a:extLst>
              <a:ext uri="{FF2B5EF4-FFF2-40B4-BE49-F238E27FC236}">
                <a16:creationId xmlns:a16="http://schemas.microsoft.com/office/drawing/2014/main" id="{908E47F9-AE1D-B6A7-3E5A-AD79BB7AC7AA}"/>
              </a:ext>
            </a:extLst>
          </p:cNvPr>
          <p:cNvSpPr/>
          <p:nvPr/>
        </p:nvSpPr>
        <p:spPr>
          <a:xfrm>
            <a:off x="5401712" y="3194537"/>
            <a:ext cx="236842" cy="385576"/>
          </a:xfrm>
          <a:prstGeom prst="upArrow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196" name="Flèche : haut 195">
            <a:extLst>
              <a:ext uri="{FF2B5EF4-FFF2-40B4-BE49-F238E27FC236}">
                <a16:creationId xmlns:a16="http://schemas.microsoft.com/office/drawing/2014/main" id="{9C3EC9C7-C3C0-D2DB-ACC6-167D3901E388}"/>
              </a:ext>
            </a:extLst>
          </p:cNvPr>
          <p:cNvSpPr/>
          <p:nvPr/>
        </p:nvSpPr>
        <p:spPr>
          <a:xfrm>
            <a:off x="5661133" y="3194537"/>
            <a:ext cx="236842" cy="385576"/>
          </a:xfrm>
          <a:prstGeom prst="upArrow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245" name="Flèche : haut 244">
            <a:extLst>
              <a:ext uri="{FF2B5EF4-FFF2-40B4-BE49-F238E27FC236}">
                <a16:creationId xmlns:a16="http://schemas.microsoft.com/office/drawing/2014/main" id="{56355D2C-80CD-7699-53D0-16CF6495C995}"/>
              </a:ext>
            </a:extLst>
          </p:cNvPr>
          <p:cNvSpPr/>
          <p:nvPr/>
        </p:nvSpPr>
        <p:spPr>
          <a:xfrm>
            <a:off x="5923306" y="3194537"/>
            <a:ext cx="236842" cy="385576"/>
          </a:xfrm>
          <a:prstGeom prst="upArrow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249" name="Flèche : haut 248">
            <a:extLst>
              <a:ext uri="{FF2B5EF4-FFF2-40B4-BE49-F238E27FC236}">
                <a16:creationId xmlns:a16="http://schemas.microsoft.com/office/drawing/2014/main" id="{FB231C1B-89A9-6027-8CDD-2C910E994BD5}"/>
              </a:ext>
            </a:extLst>
          </p:cNvPr>
          <p:cNvSpPr/>
          <p:nvPr/>
        </p:nvSpPr>
        <p:spPr>
          <a:xfrm>
            <a:off x="6194303" y="3194537"/>
            <a:ext cx="236842" cy="385576"/>
          </a:xfrm>
          <a:prstGeom prst="upArrow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257" name="Flèche : haut 256">
            <a:extLst>
              <a:ext uri="{FF2B5EF4-FFF2-40B4-BE49-F238E27FC236}">
                <a16:creationId xmlns:a16="http://schemas.microsoft.com/office/drawing/2014/main" id="{AA2C1CCF-EC89-33E6-5D37-6C8E70DC4D7D}"/>
              </a:ext>
            </a:extLst>
          </p:cNvPr>
          <p:cNvSpPr/>
          <p:nvPr/>
        </p:nvSpPr>
        <p:spPr>
          <a:xfrm>
            <a:off x="6456476" y="3194537"/>
            <a:ext cx="236842" cy="385576"/>
          </a:xfrm>
          <a:prstGeom prst="upArrow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259" name="Flèche : haut 258">
            <a:extLst>
              <a:ext uri="{FF2B5EF4-FFF2-40B4-BE49-F238E27FC236}">
                <a16:creationId xmlns:a16="http://schemas.microsoft.com/office/drawing/2014/main" id="{99E1E035-40D9-7632-C159-7EA3A5D44834}"/>
              </a:ext>
            </a:extLst>
          </p:cNvPr>
          <p:cNvSpPr/>
          <p:nvPr/>
        </p:nvSpPr>
        <p:spPr>
          <a:xfrm>
            <a:off x="6724931" y="3194537"/>
            <a:ext cx="236842" cy="385576"/>
          </a:xfrm>
          <a:prstGeom prst="upArrow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260" name="Flèche : haut 259">
            <a:extLst>
              <a:ext uri="{FF2B5EF4-FFF2-40B4-BE49-F238E27FC236}">
                <a16:creationId xmlns:a16="http://schemas.microsoft.com/office/drawing/2014/main" id="{A15E90A1-1C6D-40A5-85C1-12670612182F}"/>
              </a:ext>
            </a:extLst>
          </p:cNvPr>
          <p:cNvSpPr/>
          <p:nvPr/>
        </p:nvSpPr>
        <p:spPr>
          <a:xfrm>
            <a:off x="6984352" y="3194537"/>
            <a:ext cx="236842" cy="385576"/>
          </a:xfrm>
          <a:prstGeom prst="upArrow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261" name="Flèche : haut 260">
            <a:extLst>
              <a:ext uri="{FF2B5EF4-FFF2-40B4-BE49-F238E27FC236}">
                <a16:creationId xmlns:a16="http://schemas.microsoft.com/office/drawing/2014/main" id="{B6F8B00F-A268-6822-AFF1-8BB3E608D66B}"/>
              </a:ext>
            </a:extLst>
          </p:cNvPr>
          <p:cNvSpPr/>
          <p:nvPr/>
        </p:nvSpPr>
        <p:spPr>
          <a:xfrm flipV="1">
            <a:off x="4611663" y="4166087"/>
            <a:ext cx="236842" cy="385576"/>
          </a:xfrm>
          <a:prstGeom prst="up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262" name="Flèche : haut 261">
            <a:extLst>
              <a:ext uri="{FF2B5EF4-FFF2-40B4-BE49-F238E27FC236}">
                <a16:creationId xmlns:a16="http://schemas.microsoft.com/office/drawing/2014/main" id="{CFBEBCA4-964C-F2AD-B11B-B6EE8C32ECA7}"/>
              </a:ext>
            </a:extLst>
          </p:cNvPr>
          <p:cNvSpPr/>
          <p:nvPr/>
        </p:nvSpPr>
        <p:spPr>
          <a:xfrm flipV="1">
            <a:off x="4871084" y="4166087"/>
            <a:ext cx="236842" cy="385576"/>
          </a:xfrm>
          <a:prstGeom prst="up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263" name="Flèche : haut 262">
            <a:extLst>
              <a:ext uri="{FF2B5EF4-FFF2-40B4-BE49-F238E27FC236}">
                <a16:creationId xmlns:a16="http://schemas.microsoft.com/office/drawing/2014/main" id="{B08DE12B-1896-4015-EC4A-3FC3A93A6FCF}"/>
              </a:ext>
            </a:extLst>
          </p:cNvPr>
          <p:cNvSpPr/>
          <p:nvPr/>
        </p:nvSpPr>
        <p:spPr>
          <a:xfrm flipV="1">
            <a:off x="5133257" y="4166087"/>
            <a:ext cx="236842" cy="385576"/>
          </a:xfrm>
          <a:prstGeom prst="up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264" name="Flèche : haut 263">
            <a:extLst>
              <a:ext uri="{FF2B5EF4-FFF2-40B4-BE49-F238E27FC236}">
                <a16:creationId xmlns:a16="http://schemas.microsoft.com/office/drawing/2014/main" id="{7BBA67A1-F0F3-EE76-B2ED-708FB764B19A}"/>
              </a:ext>
            </a:extLst>
          </p:cNvPr>
          <p:cNvSpPr/>
          <p:nvPr/>
        </p:nvSpPr>
        <p:spPr>
          <a:xfrm flipV="1">
            <a:off x="5401712" y="4166087"/>
            <a:ext cx="236842" cy="385576"/>
          </a:xfrm>
          <a:prstGeom prst="up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265" name="Flèche : haut 264">
            <a:extLst>
              <a:ext uri="{FF2B5EF4-FFF2-40B4-BE49-F238E27FC236}">
                <a16:creationId xmlns:a16="http://schemas.microsoft.com/office/drawing/2014/main" id="{1E7397DF-0758-4E83-E90C-9A8564E7F396}"/>
              </a:ext>
            </a:extLst>
          </p:cNvPr>
          <p:cNvSpPr/>
          <p:nvPr/>
        </p:nvSpPr>
        <p:spPr>
          <a:xfrm flipV="1">
            <a:off x="5661133" y="4166087"/>
            <a:ext cx="236842" cy="385576"/>
          </a:xfrm>
          <a:prstGeom prst="up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266" name="Flèche : haut 265">
            <a:extLst>
              <a:ext uri="{FF2B5EF4-FFF2-40B4-BE49-F238E27FC236}">
                <a16:creationId xmlns:a16="http://schemas.microsoft.com/office/drawing/2014/main" id="{D57997D9-2892-F230-1851-EE9CBCB6A5D4}"/>
              </a:ext>
            </a:extLst>
          </p:cNvPr>
          <p:cNvSpPr/>
          <p:nvPr/>
        </p:nvSpPr>
        <p:spPr>
          <a:xfrm flipV="1">
            <a:off x="5923306" y="4166087"/>
            <a:ext cx="236842" cy="385576"/>
          </a:xfrm>
          <a:prstGeom prst="up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267" name="Flèche : haut 266">
            <a:extLst>
              <a:ext uri="{FF2B5EF4-FFF2-40B4-BE49-F238E27FC236}">
                <a16:creationId xmlns:a16="http://schemas.microsoft.com/office/drawing/2014/main" id="{DD1AB01A-1EA0-EE36-0C31-9275733A0CD4}"/>
              </a:ext>
            </a:extLst>
          </p:cNvPr>
          <p:cNvSpPr/>
          <p:nvPr/>
        </p:nvSpPr>
        <p:spPr>
          <a:xfrm flipV="1">
            <a:off x="6194303" y="4166087"/>
            <a:ext cx="236842" cy="385576"/>
          </a:xfrm>
          <a:prstGeom prst="up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268" name="Flèche : haut 267">
            <a:extLst>
              <a:ext uri="{FF2B5EF4-FFF2-40B4-BE49-F238E27FC236}">
                <a16:creationId xmlns:a16="http://schemas.microsoft.com/office/drawing/2014/main" id="{647EF53F-68D7-25EF-D519-D8C28622ECF1}"/>
              </a:ext>
            </a:extLst>
          </p:cNvPr>
          <p:cNvSpPr/>
          <p:nvPr/>
        </p:nvSpPr>
        <p:spPr>
          <a:xfrm flipV="1">
            <a:off x="6456476" y="4166087"/>
            <a:ext cx="236842" cy="385576"/>
          </a:xfrm>
          <a:prstGeom prst="up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269" name="Flèche : haut 268">
            <a:extLst>
              <a:ext uri="{FF2B5EF4-FFF2-40B4-BE49-F238E27FC236}">
                <a16:creationId xmlns:a16="http://schemas.microsoft.com/office/drawing/2014/main" id="{C8412966-72F7-A208-BDF8-73CF73F1607D}"/>
              </a:ext>
            </a:extLst>
          </p:cNvPr>
          <p:cNvSpPr/>
          <p:nvPr/>
        </p:nvSpPr>
        <p:spPr>
          <a:xfrm flipV="1">
            <a:off x="6724931" y="4166087"/>
            <a:ext cx="236842" cy="385576"/>
          </a:xfrm>
          <a:prstGeom prst="up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270" name="Flèche : haut 269">
            <a:extLst>
              <a:ext uri="{FF2B5EF4-FFF2-40B4-BE49-F238E27FC236}">
                <a16:creationId xmlns:a16="http://schemas.microsoft.com/office/drawing/2014/main" id="{704BB1C7-EE90-B6BA-211D-CDBDDD212420}"/>
              </a:ext>
            </a:extLst>
          </p:cNvPr>
          <p:cNvSpPr/>
          <p:nvPr/>
        </p:nvSpPr>
        <p:spPr>
          <a:xfrm flipV="1">
            <a:off x="6984352" y="4166087"/>
            <a:ext cx="236842" cy="385576"/>
          </a:xfrm>
          <a:prstGeom prst="up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F70243EA-919B-48DC-4E5B-15729C46FE04}"/>
              </a:ext>
            </a:extLst>
          </p:cNvPr>
          <p:cNvSpPr/>
          <p:nvPr/>
        </p:nvSpPr>
        <p:spPr>
          <a:xfrm>
            <a:off x="4465368" y="3756511"/>
            <a:ext cx="2890675" cy="203686"/>
          </a:xfrm>
          <a:prstGeom prst="rect">
            <a:avLst/>
          </a:prstGeom>
          <a:solidFill>
            <a:srgbClr val="ED7D3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272" name="ZoneTexte 271">
            <a:extLst>
              <a:ext uri="{FF2B5EF4-FFF2-40B4-BE49-F238E27FC236}">
                <a16:creationId xmlns:a16="http://schemas.microsoft.com/office/drawing/2014/main" id="{29FDB842-8326-D1D2-241E-A7E34AE957F5}"/>
              </a:ext>
            </a:extLst>
          </p:cNvPr>
          <p:cNvSpPr txBox="1"/>
          <p:nvPr/>
        </p:nvSpPr>
        <p:spPr>
          <a:xfrm>
            <a:off x="5206473" y="3682568"/>
            <a:ext cx="1448068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Electric </a:t>
            </a:r>
            <a:r>
              <a:rPr kumimoji="0" lang="fr-CH" altLang="fr-FR" sz="16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field</a:t>
            </a:r>
            <a:endParaRPr lang="fr-CH" sz="16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273" name="ZoneTexte 272">
            <a:extLst>
              <a:ext uri="{FF2B5EF4-FFF2-40B4-BE49-F238E27FC236}">
                <a16:creationId xmlns:a16="http://schemas.microsoft.com/office/drawing/2014/main" id="{57782201-BDBA-3ED5-8352-9FFB2BF3B4AF}"/>
              </a:ext>
            </a:extLst>
          </p:cNvPr>
          <p:cNvSpPr txBox="1"/>
          <p:nvPr/>
        </p:nvSpPr>
        <p:spPr>
          <a:xfrm>
            <a:off x="1109583" y="1214581"/>
            <a:ext cx="97931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800" dirty="0">
                <a:latin typeface="+mj-lt"/>
                <a:ea typeface="Artifakt Element Light" panose="020B0303050000020004" pitchFamily="34" charset="0"/>
              </a:rPr>
              <a:t>Application of an </a:t>
            </a:r>
            <a:r>
              <a:rPr lang="fr-CH" sz="2800" dirty="0" err="1">
                <a:latin typeface="+mj-lt"/>
                <a:ea typeface="Artifakt Element Light" panose="020B0303050000020004" pitchFamily="34" charset="0"/>
              </a:rPr>
              <a:t>antiparallel</a:t>
            </a:r>
            <a:r>
              <a:rPr lang="fr-CH" sz="2800" dirty="0">
                <a:latin typeface="+mj-lt"/>
                <a:ea typeface="Artifakt Element Light" panose="020B0303050000020004" pitchFamily="34" charset="0"/>
              </a:rPr>
              <a:t> Electric </a:t>
            </a:r>
            <a:r>
              <a:rPr lang="fr-CH" sz="2800" dirty="0" err="1">
                <a:latin typeface="+mj-lt"/>
                <a:ea typeface="Artifakt Element Light" panose="020B0303050000020004" pitchFamily="34" charset="0"/>
              </a:rPr>
              <a:t>field</a:t>
            </a:r>
            <a:endParaRPr lang="fr-CH" sz="2800" dirty="0">
              <a:latin typeface="+mj-lt"/>
              <a:ea typeface="Artifakt Element Light" panose="020B0303050000020004" pitchFamily="34" charset="0"/>
            </a:endParaRPr>
          </a:p>
        </p:txBody>
      </p:sp>
      <p:sp>
        <p:nvSpPr>
          <p:cNvPr id="274" name="ZoneTexte 273">
            <a:extLst>
              <a:ext uri="{FF2B5EF4-FFF2-40B4-BE49-F238E27FC236}">
                <a16:creationId xmlns:a16="http://schemas.microsoft.com/office/drawing/2014/main" id="{2F60154E-FFEB-AA71-0FB9-131B93E53B12}"/>
              </a:ext>
            </a:extLst>
          </p:cNvPr>
          <p:cNvSpPr txBox="1"/>
          <p:nvPr/>
        </p:nvSpPr>
        <p:spPr>
          <a:xfrm>
            <a:off x="1175022" y="5713615"/>
            <a:ext cx="993226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2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Intensity</a:t>
            </a:r>
            <a:r>
              <a:rPr kumimoji="0" lang="fr-CH" altLang="fr-FR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 variations   =   shift of the </a:t>
            </a:r>
            <a:r>
              <a:rPr kumimoji="0" lang="fr-CH" altLang="fr-FR" sz="2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interference</a:t>
            </a:r>
            <a:r>
              <a:rPr kumimoji="0" lang="fr-CH" altLang="fr-FR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 pattern</a:t>
            </a:r>
            <a:endParaRPr lang="fr-CH" sz="2800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3646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F22244-19E4-6A32-F2E8-451F8E5E52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7F67E258-0D3F-2BE0-40EC-0DB1DB41BDE3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B4F3EF55-7ABB-A623-DE91-94A55AA895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CC40CAAC-AFF9-0E94-237D-CD44C2CAB8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5913C001-FC4C-73A8-E408-CE9EAE2B6696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+mj-lt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F7A94D3A-CB1E-800F-8D25-20ADBC7EA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16</a:t>
            </a:fld>
            <a:endParaRPr lang="fr-CH"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C27B904-6358-0292-B9BA-D6C1A9B30F69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0" y="949234"/>
            <a:ext cx="12192000" cy="12003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4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TOF </a:t>
            </a:r>
            <a:r>
              <a:rPr kumimoji="0" lang="fr-FR" altLang="fr-FR" sz="40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Characterisation</a:t>
            </a:r>
            <a:r>
              <a:rPr kumimoji="0" lang="fr-FR" altLang="fr-FR" sz="4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at ILL-PF1b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« </a:t>
            </a:r>
            <a:r>
              <a:rPr kumimoji="0" lang="fr-FR" altLang="fr-FR" sz="3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Ballistic</a:t>
            </a:r>
            <a:r>
              <a:rPr kumimoji="0" lang="fr-FR" altLang="fr-FR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 » setup</a:t>
            </a:r>
            <a:endParaRPr kumimoji="0" lang="fr-FR" altLang="fr-FR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B7FA34-81C8-C2C2-385D-7A036554AC6E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38256" r="1974"/>
          <a:stretch/>
        </p:blipFill>
        <p:spPr>
          <a:xfrm>
            <a:off x="704849" y="3339087"/>
            <a:ext cx="11070675" cy="27188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5982CDF0-383C-A42C-BBAA-C3DD5E2A39A4}"/>
                  </a:ext>
                </a:extLst>
              </p:cNvPr>
              <p:cNvSpPr txBox="1"/>
              <p:nvPr/>
            </p:nvSpPr>
            <p:spPr>
              <a:xfrm>
                <a:off x="1233520" y="2158022"/>
                <a:ext cx="4184756" cy="10944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H" sz="2800" b="0" i="1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Arial" panose="020B0604020202020204" pitchFamily="34" charset="0"/>
                        </a:rPr>
                        <m:t>𝜎</m:t>
                      </m:r>
                      <m:d>
                        <m:dPr>
                          <m:ctrlPr>
                            <a:rPr lang="fr-CH" sz="28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CH" sz="28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fr-CH" sz="2800" b="0" i="1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fr-CH" sz="28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fr-CH" sz="28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4</m:t>
                          </m:r>
                          <m:r>
                            <a:rPr lang="fr-CH" sz="28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𝜋</m:t>
                          </m:r>
                          <m:r>
                            <a:rPr lang="fr-CH" sz="28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fr-CH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CH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𝑝</m:t>
                          </m:r>
                        </m:num>
                        <m:den>
                          <m:r>
                            <a:rPr lang="fr-CH" sz="28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𝜂</m:t>
                          </m:r>
                          <m:r>
                            <a:rPr lang="fr-CH" sz="28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fr-CH" sz="28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fr-CH" sz="28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𝐸</m:t>
                          </m:r>
                          <m:r>
                            <a:rPr lang="fr-CH" sz="28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fr-CH" sz="28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fr-CH" sz="28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  <m:rad>
                            <m:radPr>
                              <m:degHide m:val="on"/>
                              <m:ctrlPr>
                                <a:rPr lang="fr-CH" sz="28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𝑁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sz="2800" dirty="0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5982CDF0-383C-A42C-BBAA-C3DD5E2A39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3520" y="2158022"/>
                <a:ext cx="4184756" cy="109440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509174A9-7210-9780-0B38-4E3228F38BD4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5694384" y="2155681"/>
            <a:ext cx="608114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Investigation for the best compromise </a:t>
            </a:r>
            <a:r>
              <a:rPr lang="fr-CH" altLang="fr-FR" sz="16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between</a:t>
            </a: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altLang="fr-FR" sz="2400" b="1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p, N </a:t>
            </a:r>
            <a:r>
              <a:rPr lang="fr-CH" altLang="fr-FR" sz="24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and</a:t>
            </a:r>
            <a:r>
              <a:rPr lang="fr-CH" altLang="fr-FR" sz="2400" b="1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el-GR" altLang="fr-FR" sz="2400" b="1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η</a:t>
            </a:r>
            <a:endParaRPr lang="en-US" altLang="fr-FR" sz="2400" b="1" dirty="0">
              <a:solidFill>
                <a:srgbClr val="000000"/>
              </a:solidFill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fr-FR" sz="24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=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fr-FR" sz="16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Optimisation</a:t>
            </a:r>
            <a:r>
              <a:rPr lang="en-US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of </a:t>
            </a:r>
            <a:r>
              <a:rPr lang="en-US" altLang="fr-FR" sz="1600" b="1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period, duty cycle</a:t>
            </a:r>
            <a:r>
              <a:rPr lang="en-US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and </a:t>
            </a:r>
            <a:r>
              <a:rPr lang="en-US" altLang="fr-FR" sz="1600" b="1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absorber thickness</a:t>
            </a:r>
            <a:endParaRPr lang="fr-CH" altLang="fr-FR" sz="1600" b="1" dirty="0">
              <a:solidFill>
                <a:srgbClr val="000000"/>
              </a:solidFill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C00187B-4B05-88B5-0F4A-7F31F2D54076}"/>
              </a:ext>
            </a:extLst>
          </p:cNvPr>
          <p:cNvCxnSpPr/>
          <p:nvPr/>
        </p:nvCxnSpPr>
        <p:spPr>
          <a:xfrm>
            <a:off x="704849" y="6400800"/>
            <a:ext cx="1107067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52E25D3-24FB-553C-1361-95D3163AC649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5864994" y="6133870"/>
            <a:ext cx="73133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6m</a:t>
            </a:r>
            <a:endParaRPr lang="fr-CH" altLang="fr-FR" sz="1600" b="1" dirty="0">
              <a:solidFill>
                <a:srgbClr val="000000"/>
              </a:solidFill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0038F15-F892-AC9C-456B-C22BE0F80EBC}"/>
              </a:ext>
            </a:extLst>
          </p:cNvPr>
          <p:cNvSpPr>
            <a:spLocks noChangeArrowheads="1"/>
          </p:cNvSpPr>
          <p:nvPr/>
        </p:nvSpPr>
        <p:spPr bwMode="auto">
          <a:xfrm rot="5400000" flipV="1">
            <a:off x="41284" y="4500641"/>
            <a:ext cx="73133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1mm</a:t>
            </a:r>
            <a:endParaRPr lang="fr-CH" altLang="fr-FR" sz="1600" b="1" dirty="0">
              <a:solidFill>
                <a:srgbClr val="000000"/>
              </a:solidFill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E70985B6-3A06-40D2-0B5F-133083892A3D}"/>
              </a:ext>
            </a:extLst>
          </p:cNvPr>
          <p:cNvCxnSpPr>
            <a:cxnSpLocks/>
          </p:cNvCxnSpPr>
          <p:nvPr/>
        </p:nvCxnSpPr>
        <p:spPr>
          <a:xfrm>
            <a:off x="546164" y="3339087"/>
            <a:ext cx="0" cy="271858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1FFDEE00-D2EB-B13A-AD08-99645CD6CF0D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614328" y="6040168"/>
            <a:ext cx="488740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2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Monte-Carlo simulation – «Ballistic» setup</a:t>
            </a:r>
            <a:endParaRPr lang="fr-CH" altLang="fr-FR" sz="1200" b="1" dirty="0">
              <a:solidFill>
                <a:srgbClr val="000000"/>
              </a:solidFill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0C6CCFD-E4F9-E009-A7C5-089B2F0187B0}"/>
              </a:ext>
            </a:extLst>
          </p:cNvPr>
          <p:cNvSpPr txBox="1"/>
          <p:nvPr/>
        </p:nvSpPr>
        <p:spPr>
          <a:xfrm>
            <a:off x="237673" y="2952682"/>
            <a:ext cx="241935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Piegsa, </a:t>
            </a:r>
            <a:r>
              <a:rPr lang="fr-CH" sz="1050" dirty="0">
                <a:latin typeface="+mj-lt"/>
                <a:ea typeface="Artifakt Element Light" panose="020B0303050000020004" pitchFamily="34" charset="0"/>
              </a:rPr>
              <a:t>Phys. </a:t>
            </a:r>
            <a:r>
              <a:rPr lang="fr-CH" sz="1050" dirty="0" err="1">
                <a:latin typeface="+mj-lt"/>
                <a:ea typeface="Artifakt Element Light" panose="020B0303050000020004" pitchFamily="34" charset="0"/>
              </a:rPr>
              <a:t>Rev</a:t>
            </a:r>
            <a:r>
              <a:rPr lang="fr-CH" sz="1050" dirty="0">
                <a:latin typeface="+mj-lt"/>
                <a:ea typeface="Artifakt Element Light" panose="020B0303050000020004" pitchFamily="34" charset="0"/>
              </a:rPr>
              <a:t>. C 98, 045503 (2018)</a:t>
            </a:r>
          </a:p>
        </p:txBody>
      </p:sp>
    </p:spTree>
    <p:extLst>
      <p:ext uri="{BB962C8B-B14F-4D97-AF65-F5344CB8AC3E}">
        <p14:creationId xmlns:p14="http://schemas.microsoft.com/office/powerpoint/2010/main" val="16397304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8A2E46-D130-26B3-F08F-916679540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AE27914-8F17-585E-2383-D9E9C6919EA8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" y="1488"/>
            <a:ext cx="12192000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kumimoji="0" lang="fr-FR" altLang="fr-FR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 – </a:t>
            </a:r>
            <a:r>
              <a:rPr kumimoji="0" lang="fr-FR" altLang="fr-FR" sz="3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general</a:t>
            </a:r>
            <a:r>
              <a:rPr kumimoji="0" lang="fr-FR" altLang="fr-FR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3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over</a:t>
            </a:r>
            <a:r>
              <a:rPr lang="fr-FR" altLang="fr-FR" sz="3200" b="1" dirty="0" err="1">
                <a:solidFill>
                  <a:srgbClr val="000000"/>
                </a:solidFill>
                <a:ea typeface="Artifakt Element Light" panose="020B0303050000020004" pitchFamily="34" charset="0"/>
                <a:cs typeface="Arial" panose="020B0604020202020204" pitchFamily="34" charset="0"/>
              </a:rPr>
              <a:t>view</a:t>
            </a:r>
            <a:endParaRPr kumimoji="0" lang="fr-FR" altLang="fr-FR" sz="3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fr-FR" altLang="fr-FR" sz="24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Experimental</a:t>
            </a:r>
            <a:r>
              <a:rPr lang="fr-FR" altLang="fr-FR" sz="24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FR" altLang="fr-FR" sz="24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apparatus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F0231BE6-ECC1-EFF6-1035-54C7CCEDE8F2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74C634BA-0AB7-6D68-BB13-DC99A701C7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6C6AAD1-3549-841E-1F37-D1C59A3B6F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E995C215-291A-B853-AB06-31243C51A14D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+mj-lt"/>
                <a:ea typeface="Artifakt Element Light" panose="020B0303050000020004" pitchFamily="34" charset="0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DA1816DA-8A89-4ACA-047C-CC780C6A0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17</a:t>
            </a:fld>
            <a:endParaRPr lang="fr-CH">
              <a:latin typeface="+mj-lt"/>
            </a:endParaRPr>
          </a:p>
        </p:txBody>
      </p: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DCC73AB0-4EC5-D6BE-0925-527C72A96B49}"/>
              </a:ext>
            </a:extLst>
          </p:cNvPr>
          <p:cNvCxnSpPr/>
          <p:nvPr/>
        </p:nvCxnSpPr>
        <p:spPr>
          <a:xfrm>
            <a:off x="11527695" y="1752600"/>
            <a:ext cx="0" cy="4277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 descr="Une image contenant ingénierie, Matériau composite, acier, usine&#10;&#10;Description générée automatiquement">
            <a:extLst>
              <a:ext uri="{FF2B5EF4-FFF2-40B4-BE49-F238E27FC236}">
                <a16:creationId xmlns:a16="http://schemas.microsoft.com/office/drawing/2014/main" id="{856D154D-AB41-CA07-0251-AE705038631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9" t="35834" r="7661" b="25660"/>
          <a:stretch/>
        </p:blipFill>
        <p:spPr>
          <a:xfrm flipH="1">
            <a:off x="230870" y="1101725"/>
            <a:ext cx="11749310" cy="282858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6F38AFF-CC24-696F-327C-0A33FD431B5F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403542" y="1813032"/>
            <a:ext cx="380999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G</a:t>
            </a:r>
            <a:r>
              <a:rPr lang="fr-CH" altLang="fr-FR" sz="1600" baseline="-25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0</a:t>
            </a:r>
            <a:endParaRPr lang="fr-CH" altLang="fr-FR" sz="1600" dirty="0">
              <a:solidFill>
                <a:srgbClr val="000000"/>
              </a:solidFill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25755E0-1059-C88B-4528-97BBCD8912EE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5646326" y="1818181"/>
            <a:ext cx="380999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G</a:t>
            </a:r>
            <a:r>
              <a:rPr lang="fr-CH" altLang="fr-FR" sz="1600" baseline="-25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1</a:t>
            </a:r>
            <a:endParaRPr lang="fr-CH" altLang="fr-FR" sz="1600" dirty="0">
              <a:solidFill>
                <a:srgbClr val="000000"/>
              </a:solidFill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6B6204E-F0C9-8060-C8BA-A7C8F2784530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1123797" y="1827828"/>
            <a:ext cx="380999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G</a:t>
            </a:r>
            <a:r>
              <a:rPr lang="fr-CH" altLang="fr-FR" sz="1600" baseline="-25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2</a:t>
            </a:r>
            <a:endParaRPr lang="fr-CH" altLang="fr-FR" sz="1600" dirty="0">
              <a:solidFill>
                <a:srgbClr val="000000"/>
              </a:solidFill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372EA270-38C3-9224-994F-E81A80F89EE9}"/>
              </a:ext>
            </a:extLst>
          </p:cNvPr>
          <p:cNvCxnSpPr/>
          <p:nvPr/>
        </p:nvCxnSpPr>
        <p:spPr>
          <a:xfrm>
            <a:off x="5836825" y="1377950"/>
            <a:ext cx="0" cy="4277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8941D338-C55B-8398-2DF2-0A35093CCEA0}"/>
              </a:ext>
            </a:extLst>
          </p:cNvPr>
          <p:cNvCxnSpPr/>
          <p:nvPr/>
        </p:nvCxnSpPr>
        <p:spPr>
          <a:xfrm>
            <a:off x="11303445" y="1377950"/>
            <a:ext cx="0" cy="4277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319F483C-34B2-8132-F312-BD9A904838BC}"/>
              </a:ext>
            </a:extLst>
          </p:cNvPr>
          <p:cNvCxnSpPr/>
          <p:nvPr/>
        </p:nvCxnSpPr>
        <p:spPr>
          <a:xfrm>
            <a:off x="604425" y="1511300"/>
            <a:ext cx="5212620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8A82D572-A51A-92CF-E4E4-7D58021E8041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8066578" y="1170004"/>
            <a:ext cx="907003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2.75 m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AE71B98-5826-3780-102C-B58EF6291B04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2315661" y="1700341"/>
            <a:ext cx="1513388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Vacuum pipe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 = 10</a:t>
            </a:r>
            <a:r>
              <a:rPr lang="fr-CH" altLang="fr-FR" sz="1600" baseline="30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-2</a:t>
            </a: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mbar</a:t>
            </a:r>
          </a:p>
        </p:txBody>
      </p: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EB7A2864-7ECD-C98B-5718-DB9A1B26ED48}"/>
              </a:ext>
            </a:extLst>
          </p:cNvPr>
          <p:cNvCxnSpPr/>
          <p:nvPr/>
        </p:nvCxnSpPr>
        <p:spPr>
          <a:xfrm>
            <a:off x="591725" y="1377950"/>
            <a:ext cx="0" cy="4277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73D9156C-4759-DEB0-FC7E-8CEB5893D941}"/>
              </a:ext>
            </a:extLst>
          </p:cNvPr>
          <p:cNvCxnSpPr>
            <a:cxnSpLocks/>
          </p:cNvCxnSpPr>
          <p:nvPr/>
        </p:nvCxnSpPr>
        <p:spPr>
          <a:xfrm>
            <a:off x="5848216" y="1511300"/>
            <a:ext cx="5438084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8B70F2CA-F04B-D582-4944-DD404E0B9640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2675428" y="1170004"/>
            <a:ext cx="907003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2.75 m</a:t>
            </a:r>
          </a:p>
        </p:txBody>
      </p:sp>
      <p:pic>
        <p:nvPicPr>
          <p:cNvPr id="42" name="Image 41" descr="Une image contenant machine, Pièce auto, ingénierie, intérieur&#10;&#10;Description générée automatiquement">
            <a:extLst>
              <a:ext uri="{FF2B5EF4-FFF2-40B4-BE49-F238E27FC236}">
                <a16:creationId xmlns:a16="http://schemas.microsoft.com/office/drawing/2014/main" id="{4B957495-B3F8-6943-6CC8-9B5E3396E72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7" t="34027" r="7169" b="30931"/>
          <a:stretch/>
        </p:blipFill>
        <p:spPr>
          <a:xfrm>
            <a:off x="258760" y="3863970"/>
            <a:ext cx="3698871" cy="26465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60BEFC14-61D1-9C93-1ED2-8F04F2103D9D}"/>
              </a:ext>
            </a:extLst>
          </p:cNvPr>
          <p:cNvCxnSpPr>
            <a:cxnSpLocks/>
          </p:cNvCxnSpPr>
          <p:nvPr/>
        </p:nvCxnSpPr>
        <p:spPr>
          <a:xfrm>
            <a:off x="374852" y="5051427"/>
            <a:ext cx="1007971" cy="0"/>
          </a:xfrm>
          <a:prstGeom prst="straightConnector1">
            <a:avLst/>
          </a:prstGeom>
          <a:ln w="76200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F5062A66-E84C-8FD1-A8D5-535D2297F5A3}"/>
              </a:ext>
            </a:extLst>
          </p:cNvPr>
          <p:cNvCxnSpPr>
            <a:cxnSpLocks/>
          </p:cNvCxnSpPr>
          <p:nvPr/>
        </p:nvCxnSpPr>
        <p:spPr>
          <a:xfrm>
            <a:off x="2771645" y="5051427"/>
            <a:ext cx="969618" cy="0"/>
          </a:xfrm>
          <a:prstGeom prst="straightConnector1">
            <a:avLst/>
          </a:prstGeom>
          <a:ln w="76200">
            <a:solidFill>
              <a:srgbClr val="00FF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lèche : courbe vers la droite 44">
            <a:extLst>
              <a:ext uri="{FF2B5EF4-FFF2-40B4-BE49-F238E27FC236}">
                <a16:creationId xmlns:a16="http://schemas.microsoft.com/office/drawing/2014/main" id="{99EF84E6-65E6-4A21-1746-1F610330DD10}"/>
              </a:ext>
            </a:extLst>
          </p:cNvPr>
          <p:cNvSpPr/>
          <p:nvPr/>
        </p:nvSpPr>
        <p:spPr>
          <a:xfrm flipH="1">
            <a:off x="1967921" y="4508789"/>
            <a:ext cx="530060" cy="901274"/>
          </a:xfrm>
          <a:prstGeom prst="curvedRightArrow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52" name="Connecteur droit avec flèche 51">
            <a:extLst>
              <a:ext uri="{FF2B5EF4-FFF2-40B4-BE49-F238E27FC236}">
                <a16:creationId xmlns:a16="http://schemas.microsoft.com/office/drawing/2014/main" id="{D10064F3-5DAE-4E5B-5EC4-8BECF85DC9AC}"/>
              </a:ext>
            </a:extLst>
          </p:cNvPr>
          <p:cNvCxnSpPr>
            <a:cxnSpLocks/>
          </p:cNvCxnSpPr>
          <p:nvPr/>
        </p:nvCxnSpPr>
        <p:spPr>
          <a:xfrm>
            <a:off x="1012187" y="2365377"/>
            <a:ext cx="969618" cy="0"/>
          </a:xfrm>
          <a:prstGeom prst="straightConnector1">
            <a:avLst/>
          </a:prstGeom>
          <a:ln w="76200">
            <a:solidFill>
              <a:srgbClr val="00FF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Image 52" descr="Une image contenant ingénierie, Technicien, machine, industrie&#10;&#10;Description générée automatiquement">
            <a:extLst>
              <a:ext uri="{FF2B5EF4-FFF2-40B4-BE49-F238E27FC236}">
                <a16:creationId xmlns:a16="http://schemas.microsoft.com/office/drawing/2014/main" id="{79F79D51-92AB-ABBF-A762-6CDC2B5E4FC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14" t="16931" r="43341" b="21928"/>
          <a:stretch/>
        </p:blipFill>
        <p:spPr>
          <a:xfrm>
            <a:off x="9287622" y="3460927"/>
            <a:ext cx="2674125" cy="30621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1730302D-B99D-A52B-441E-7944679C9FF2}"/>
              </a:ext>
            </a:extLst>
          </p:cNvPr>
          <p:cNvCxnSpPr>
            <a:cxnSpLocks/>
          </p:cNvCxnSpPr>
          <p:nvPr/>
        </p:nvCxnSpPr>
        <p:spPr>
          <a:xfrm>
            <a:off x="9649861" y="3915426"/>
            <a:ext cx="112289" cy="176199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E9C4DD2A-B001-CBA9-8DE5-28D024DCC241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9781817" y="4627148"/>
            <a:ext cx="791108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6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30cm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A4C714A4-7FD8-7CF9-9385-FAA0C58DB2D6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315997" y="5761451"/>
            <a:ext cx="1875838" cy="70788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000" b="1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Fermi chopper</a:t>
            </a:r>
            <a:br>
              <a:rPr lang="fr-CH" altLang="fr-FR" sz="2000" b="1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</a:br>
            <a:r>
              <a:rPr lang="fr-CH" altLang="fr-FR" sz="2000" b="1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f</a:t>
            </a:r>
            <a:r>
              <a:rPr lang="fr-CH" altLang="fr-FR" sz="2000" b="1" baseline="-250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pulses</a:t>
            </a:r>
            <a:r>
              <a:rPr lang="fr-CH" altLang="fr-FR" sz="2000" b="1" baseline="-25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altLang="fr-FR" sz="2000" b="1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= 25 Hz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7B33D1D9-5B9C-1D9A-DD67-01EBD73E242C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9781817" y="5764724"/>
            <a:ext cx="2134007" cy="70788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000" b="1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Cascade detector</a:t>
            </a:r>
            <a:br>
              <a:rPr lang="fr-CH" altLang="fr-FR" sz="2000" b="1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</a:br>
            <a:r>
              <a:rPr lang="fr-CH" altLang="fr-FR" sz="2000" b="1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10x10 cm</a:t>
            </a:r>
            <a:r>
              <a:rPr lang="fr-CH" altLang="fr-FR" sz="2000" b="1" baseline="30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2 </a:t>
            </a:r>
            <a:r>
              <a:rPr lang="fr-CH" altLang="fr-FR" sz="2000" b="1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area</a:t>
            </a:r>
          </a:p>
        </p:txBody>
      </p:sp>
      <p:cxnSp>
        <p:nvCxnSpPr>
          <p:cNvPr id="60" name="Connecteur droit avec flèche 59">
            <a:extLst>
              <a:ext uri="{FF2B5EF4-FFF2-40B4-BE49-F238E27FC236}">
                <a16:creationId xmlns:a16="http://schemas.microsoft.com/office/drawing/2014/main" id="{0B6AEE87-211E-2EA3-0F47-39894C920D61}"/>
              </a:ext>
            </a:extLst>
          </p:cNvPr>
          <p:cNvCxnSpPr>
            <a:cxnSpLocks/>
          </p:cNvCxnSpPr>
          <p:nvPr/>
        </p:nvCxnSpPr>
        <p:spPr>
          <a:xfrm flipH="1" flipV="1">
            <a:off x="315997" y="2619375"/>
            <a:ext cx="288428" cy="1225545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avec flèche 61">
            <a:extLst>
              <a:ext uri="{FF2B5EF4-FFF2-40B4-BE49-F238E27FC236}">
                <a16:creationId xmlns:a16="http://schemas.microsoft.com/office/drawing/2014/main" id="{73194200-5B71-D665-21D2-ABA85F1DD646}"/>
              </a:ext>
            </a:extLst>
          </p:cNvPr>
          <p:cNvCxnSpPr>
            <a:cxnSpLocks/>
          </p:cNvCxnSpPr>
          <p:nvPr/>
        </p:nvCxnSpPr>
        <p:spPr>
          <a:xfrm flipV="1">
            <a:off x="11712089" y="2408935"/>
            <a:ext cx="104065" cy="1047684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3" name="Groupe 192">
            <a:extLst>
              <a:ext uri="{FF2B5EF4-FFF2-40B4-BE49-F238E27FC236}">
                <a16:creationId xmlns:a16="http://schemas.microsoft.com/office/drawing/2014/main" id="{E646ACBD-4959-075B-50D5-7DF003814F1C}"/>
              </a:ext>
            </a:extLst>
          </p:cNvPr>
          <p:cNvGrpSpPr/>
          <p:nvPr/>
        </p:nvGrpSpPr>
        <p:grpSpPr>
          <a:xfrm flipH="1">
            <a:off x="4945601" y="3619804"/>
            <a:ext cx="3071653" cy="2832208"/>
            <a:chOff x="3015744" y="2375506"/>
            <a:chExt cx="3695662" cy="3407574"/>
          </a:xfrm>
        </p:grpSpPr>
        <p:pic>
          <p:nvPicPr>
            <p:cNvPr id="194" name="Image 193" descr="Une image contenant machine, acier, ingénierie, industrie&#10;&#10;Description générée automatiquement">
              <a:extLst>
                <a:ext uri="{FF2B5EF4-FFF2-40B4-BE49-F238E27FC236}">
                  <a16:creationId xmlns:a16="http://schemas.microsoft.com/office/drawing/2014/main" id="{5F279899-DF6B-7460-A730-7773FBF3BC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34" t="38007" r="49141" b="15671"/>
            <a:stretch/>
          </p:blipFill>
          <p:spPr>
            <a:xfrm>
              <a:off x="3381376" y="2606686"/>
              <a:ext cx="2819401" cy="317639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00B0F0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95" name="Flèche : haut 194">
              <a:extLst>
                <a:ext uri="{FF2B5EF4-FFF2-40B4-BE49-F238E27FC236}">
                  <a16:creationId xmlns:a16="http://schemas.microsoft.com/office/drawing/2014/main" id="{EC54BCAF-65D0-45C2-8B8F-880247D1C196}"/>
                </a:ext>
              </a:extLst>
            </p:cNvPr>
            <p:cNvSpPr/>
            <p:nvPr/>
          </p:nvSpPr>
          <p:spPr>
            <a:xfrm>
              <a:off x="4757186" y="2375506"/>
              <a:ext cx="243076" cy="1117600"/>
            </a:xfrm>
            <a:prstGeom prst="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sp>
          <p:nvSpPr>
            <p:cNvPr id="196" name="Flèche : haut 195">
              <a:extLst>
                <a:ext uri="{FF2B5EF4-FFF2-40B4-BE49-F238E27FC236}">
                  <a16:creationId xmlns:a16="http://schemas.microsoft.com/office/drawing/2014/main" id="{03A8908E-AB57-9BF9-C9C6-FA146C8D913A}"/>
                </a:ext>
              </a:extLst>
            </p:cNvPr>
            <p:cNvSpPr/>
            <p:nvPr/>
          </p:nvSpPr>
          <p:spPr>
            <a:xfrm rot="15836186">
              <a:off x="4138944" y="2878410"/>
              <a:ext cx="228344" cy="1295099"/>
            </a:xfrm>
            <a:prstGeom prst="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scene3d>
                <a:camera prst="isometricRightUp"/>
                <a:lightRig rig="threePt" dir="t"/>
              </a:scene3d>
            </a:bodyPr>
            <a:lstStyle/>
            <a:p>
              <a:pPr algn="ctr"/>
              <a:endParaRPr lang="fr-CH">
                <a:latin typeface="+mj-lt"/>
              </a:endParaRPr>
            </a:p>
          </p:txBody>
        </p:sp>
        <p:sp>
          <p:nvSpPr>
            <p:cNvPr id="197" name="Flèche : haut 196">
              <a:extLst>
                <a:ext uri="{FF2B5EF4-FFF2-40B4-BE49-F238E27FC236}">
                  <a16:creationId xmlns:a16="http://schemas.microsoft.com/office/drawing/2014/main" id="{AF97B9C8-87CB-A6D1-1313-3F30E2E5EE65}"/>
                </a:ext>
              </a:extLst>
            </p:cNvPr>
            <p:cNvSpPr/>
            <p:nvPr/>
          </p:nvSpPr>
          <p:spPr>
            <a:xfrm rot="6626697">
              <a:off x="5329936" y="3030250"/>
              <a:ext cx="248288" cy="1295099"/>
            </a:xfrm>
            <a:prstGeom prst="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sp>
          <p:nvSpPr>
            <p:cNvPr id="198" name="ZoneTexte 197">
              <a:extLst>
                <a:ext uri="{FF2B5EF4-FFF2-40B4-BE49-F238E27FC236}">
                  <a16:creationId xmlns:a16="http://schemas.microsoft.com/office/drawing/2014/main" id="{F4EBA1EE-6162-FDEA-B0B8-8041F9D5A403}"/>
                </a:ext>
              </a:extLst>
            </p:cNvPr>
            <p:cNvSpPr txBox="1"/>
            <p:nvPr/>
          </p:nvSpPr>
          <p:spPr>
            <a:xfrm>
              <a:off x="3015744" y="3752624"/>
              <a:ext cx="1364349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>
                  <a:latin typeface="+mj-lt"/>
                  <a:ea typeface="Artifakt Element Book" panose="020B0503050000020004" pitchFamily="34" charset="0"/>
                </a:rPr>
                <a:t>X - Beam axis</a:t>
              </a:r>
            </a:p>
          </p:txBody>
        </p:sp>
        <p:sp>
          <p:nvSpPr>
            <p:cNvPr id="199" name="ZoneTexte 198">
              <a:extLst>
                <a:ext uri="{FF2B5EF4-FFF2-40B4-BE49-F238E27FC236}">
                  <a16:creationId xmlns:a16="http://schemas.microsoft.com/office/drawing/2014/main" id="{37CE3191-8167-C204-6EAD-12638FB75CC4}"/>
                </a:ext>
              </a:extLst>
            </p:cNvPr>
            <p:cNvSpPr txBox="1"/>
            <p:nvPr/>
          </p:nvSpPr>
          <p:spPr>
            <a:xfrm>
              <a:off x="4675194" y="2581534"/>
              <a:ext cx="384143" cy="338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600" dirty="0">
                  <a:latin typeface="+mj-lt"/>
                  <a:ea typeface="Artifakt Element Book" panose="020B0503050000020004" pitchFamily="34" charset="0"/>
                </a:rPr>
                <a:t>Z</a:t>
              </a:r>
            </a:p>
          </p:txBody>
        </p:sp>
        <p:sp>
          <p:nvSpPr>
            <p:cNvPr id="200" name="ZoneTexte 199">
              <a:extLst>
                <a:ext uri="{FF2B5EF4-FFF2-40B4-BE49-F238E27FC236}">
                  <a16:creationId xmlns:a16="http://schemas.microsoft.com/office/drawing/2014/main" id="{86A31248-EAB5-B2A4-7D44-702F7EDD43D0}"/>
                </a:ext>
              </a:extLst>
            </p:cNvPr>
            <p:cNvSpPr txBox="1"/>
            <p:nvPr/>
          </p:nvSpPr>
          <p:spPr>
            <a:xfrm>
              <a:off x="5034643" y="4068397"/>
              <a:ext cx="1676763" cy="3703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>
                  <a:latin typeface="+mj-lt"/>
                  <a:ea typeface="Artifakt Element Book" panose="020B0503050000020004" pitchFamily="34" charset="0"/>
                </a:rPr>
                <a:t>Y - Grating axis</a:t>
              </a:r>
            </a:p>
          </p:txBody>
        </p:sp>
      </p:grpSp>
      <p:cxnSp>
        <p:nvCxnSpPr>
          <p:cNvPr id="202" name="Connecteur droit avec flèche 201">
            <a:extLst>
              <a:ext uri="{FF2B5EF4-FFF2-40B4-BE49-F238E27FC236}">
                <a16:creationId xmlns:a16="http://schemas.microsoft.com/office/drawing/2014/main" id="{2B8FBF41-7C9B-11E2-630F-7036D90F0C1F}"/>
              </a:ext>
            </a:extLst>
          </p:cNvPr>
          <p:cNvCxnSpPr>
            <a:cxnSpLocks/>
          </p:cNvCxnSpPr>
          <p:nvPr/>
        </p:nvCxnSpPr>
        <p:spPr>
          <a:xfrm>
            <a:off x="5154021" y="4386690"/>
            <a:ext cx="966215" cy="94363"/>
          </a:xfrm>
          <a:prstGeom prst="straightConnector1">
            <a:avLst/>
          </a:prstGeom>
          <a:ln w="76200">
            <a:solidFill>
              <a:srgbClr val="00FF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Connecteur droit avec flèche 210">
            <a:extLst>
              <a:ext uri="{FF2B5EF4-FFF2-40B4-BE49-F238E27FC236}">
                <a16:creationId xmlns:a16="http://schemas.microsoft.com/office/drawing/2014/main" id="{95BA2C53-8010-9BDB-7531-76563068E551}"/>
              </a:ext>
            </a:extLst>
          </p:cNvPr>
          <p:cNvCxnSpPr>
            <a:cxnSpLocks/>
          </p:cNvCxnSpPr>
          <p:nvPr/>
        </p:nvCxnSpPr>
        <p:spPr>
          <a:xfrm flipV="1">
            <a:off x="5680604" y="2571559"/>
            <a:ext cx="143577" cy="1226919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Rectangle 212">
            <a:extLst>
              <a:ext uri="{FF2B5EF4-FFF2-40B4-BE49-F238E27FC236}">
                <a16:creationId xmlns:a16="http://schemas.microsoft.com/office/drawing/2014/main" id="{067DDFC9-C4AA-808E-A0A6-609C13B5FE0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5474681" y="5706525"/>
            <a:ext cx="2134007" cy="70788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2000" b="1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Grating</a:t>
            </a:r>
            <a:br>
              <a:rPr lang="fr-CH" altLang="fr-FR" sz="2000" b="1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</a:br>
            <a:r>
              <a:rPr lang="fr-CH" altLang="fr-FR" sz="2000" b="1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6x6 cm</a:t>
            </a:r>
            <a:r>
              <a:rPr lang="fr-CH" altLang="fr-FR" sz="2000" b="1" baseline="300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2 </a:t>
            </a:r>
            <a:r>
              <a:rPr lang="fr-CH" altLang="fr-FR" sz="2000" b="1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area </a:t>
            </a:r>
          </a:p>
        </p:txBody>
      </p:sp>
    </p:spTree>
    <p:extLst>
      <p:ext uri="{BB962C8B-B14F-4D97-AF65-F5344CB8AC3E}">
        <p14:creationId xmlns:p14="http://schemas.microsoft.com/office/powerpoint/2010/main" val="3612008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55" grpId="0" animBg="1"/>
      <p:bldP spid="57" grpId="0" animBg="1"/>
      <p:bldP spid="58" grpId="0" animBg="1"/>
      <p:bldP spid="2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0CE4AB-D89F-E9CA-A544-293818AEBA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38733338-47B1-1E41-95AD-4C019F7D4A09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E9002A98-E14B-5A3B-C06A-1BA78889F4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CF204C03-013F-B8A6-3042-0EF5442011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B8648698-0C96-EDF5-638E-D5452AC0B18F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+mj-lt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2D3CA016-8063-6004-A9DF-52BC830B9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18</a:t>
            </a:fld>
            <a:endParaRPr lang="fr-CH"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97D839A-F511-39F6-C714-3A40BD5B333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0" y="3176656"/>
            <a:ext cx="12192000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40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Grating</a:t>
            </a:r>
            <a:r>
              <a:rPr kumimoji="0" lang="fr-FR" altLang="fr-FR" sz="4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design optimisation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2314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2F9D0F-6688-0B40-F4DB-67DCA1A4C0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diagramme, ligne, Tracé&#10;&#10;Description générée automatiquement">
            <a:extLst>
              <a:ext uri="{FF2B5EF4-FFF2-40B4-BE49-F238E27FC236}">
                <a16:creationId xmlns:a16="http://schemas.microsoft.com/office/drawing/2014/main" id="{F31A77A6-3B23-801D-3AA2-4A34567960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957" y="1150021"/>
            <a:ext cx="5892453" cy="37476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41CC5B-C467-38A6-3F23-5DEF1840F57E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" y="1488"/>
            <a:ext cx="12192000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Design optimisation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Grating</a:t>
            </a: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parameters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6AC92073-4900-1DDA-AFF2-FB5EF764E653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309158FE-ADFD-5FB5-8E17-36C0908A96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AE85930-71D7-E23A-C565-1F9BED59D4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8F7B6D29-EABC-E684-F620-12B88C05CE8B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+mj-lt"/>
                <a:ea typeface="Artifakt Element Light" panose="020B0303050000020004" pitchFamily="34" charset="0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774A273F-22BE-0E59-44F7-ADBCF60DF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19</a:t>
            </a:fld>
            <a:endParaRPr lang="fr-CH">
              <a:latin typeface="+mj-lt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AF651BA-4E8F-7864-C578-E4DF59CA6405}"/>
              </a:ext>
            </a:extLst>
          </p:cNvPr>
          <p:cNvSpPr txBox="1"/>
          <p:nvPr/>
        </p:nvSpPr>
        <p:spPr>
          <a:xfrm>
            <a:off x="487680" y="1106463"/>
            <a:ext cx="5245100" cy="2588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000" b="0" u="sng" dirty="0" err="1">
                <a:latin typeface="+mj-lt"/>
                <a:ea typeface="Artifakt Element Light" panose="020B0303050000020004" pitchFamily="34" charset="0"/>
              </a:rPr>
              <a:t>Gratings</a:t>
            </a:r>
            <a:r>
              <a:rPr lang="fr-CH" sz="2000" b="0" u="sng" dirty="0">
                <a:latin typeface="+mj-lt"/>
                <a:ea typeface="Artifakt Element Light" panose="020B0303050000020004" pitchFamily="34" charset="0"/>
              </a:rPr>
              <a:t> </a:t>
            </a:r>
            <a:r>
              <a:rPr lang="fr-CH" sz="2000" b="0" u="sng" dirty="0" err="1">
                <a:latin typeface="+mj-lt"/>
                <a:ea typeface="Artifakt Element Light" panose="020B0303050000020004" pitchFamily="34" charset="0"/>
              </a:rPr>
              <a:t>parameters</a:t>
            </a:r>
            <a:r>
              <a:rPr lang="fr-CH" sz="2000" b="0" u="sng" dirty="0">
                <a:latin typeface="+mj-lt"/>
                <a:ea typeface="Artifakt Element Light" panose="020B0303050000020004" pitchFamily="34" charset="0"/>
              </a:rPr>
              <a:t> to </a:t>
            </a:r>
            <a:r>
              <a:rPr lang="fr-CH" sz="2000" b="0" u="sng" dirty="0" err="1">
                <a:latin typeface="+mj-lt"/>
                <a:ea typeface="Artifakt Element Light" panose="020B0303050000020004" pitchFamily="34" charset="0"/>
              </a:rPr>
              <a:t>optimize</a:t>
            </a:r>
            <a:r>
              <a:rPr lang="fr-CH" sz="2000" b="0" u="sng" dirty="0">
                <a:latin typeface="+mj-lt"/>
                <a:ea typeface="Artifakt Element Light" panose="020B0303050000020004" pitchFamily="34" charset="0"/>
              </a:rPr>
              <a:t> (</a:t>
            </a:r>
            <a:r>
              <a:rPr lang="fr-CH" sz="2000" b="1" u="sng" dirty="0">
                <a:latin typeface="+mj-lt"/>
                <a:ea typeface="Artifakt Element Light" panose="020B0303050000020004" pitchFamily="34" charset="0"/>
              </a:rPr>
              <a:t>p = 250 µm</a:t>
            </a:r>
            <a:r>
              <a:rPr lang="fr-CH" sz="2000" u="sng" dirty="0">
                <a:latin typeface="+mj-lt"/>
                <a:ea typeface="Artifakt Element Light" panose="020B0303050000020004" pitchFamily="34" charset="0"/>
              </a:rPr>
              <a:t>) </a:t>
            </a:r>
            <a:r>
              <a:rPr lang="fr-CH" sz="2000" b="0" u="sng" dirty="0">
                <a:latin typeface="+mj-lt"/>
                <a:ea typeface="Artifakt Element Light" panose="020B0303050000020004" pitchFamily="34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CH" dirty="0">
                <a:latin typeface="+mj-lt"/>
                <a:ea typeface="Artifakt Element Light" panose="020B0303050000020004" pitchFamily="34" charset="0"/>
              </a:rPr>
              <a:t>Duty cycle (</a:t>
            </a:r>
            <a:r>
              <a:rPr lang="fr-CH" dirty="0" err="1">
                <a:latin typeface="+mj-lt"/>
                <a:ea typeface="Artifakt Element Light" panose="020B0303050000020004" pitchFamily="34" charset="0"/>
              </a:rPr>
              <a:t>opening</a:t>
            </a:r>
            <a:r>
              <a:rPr lang="fr-CH" dirty="0">
                <a:latin typeface="+mj-lt"/>
                <a:ea typeface="Artifakt Element Light" panose="020B0303050000020004" pitchFamily="34" charset="0"/>
              </a:rPr>
              <a:t> fraction of 10%, </a:t>
            </a:r>
            <a:r>
              <a:rPr lang="fr-CH" b="1" u="sng" dirty="0">
                <a:latin typeface="+mj-lt"/>
                <a:ea typeface="Artifakt Element Light" panose="020B0303050000020004" pitchFamily="34" charset="0"/>
              </a:rPr>
              <a:t>20%</a:t>
            </a:r>
            <a:r>
              <a:rPr lang="fr-CH" dirty="0">
                <a:latin typeface="+mj-lt"/>
                <a:ea typeface="Artifakt Element Light" panose="020B0303050000020004" pitchFamily="34" charset="0"/>
              </a:rPr>
              <a:t> and 40%)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CH" sz="1800" b="0" dirty="0">
                <a:latin typeface="+mj-lt"/>
                <a:ea typeface="Artifakt Element Light" panose="020B0303050000020004" pitchFamily="34" charset="0"/>
              </a:rPr>
              <a:t>Absorber </a:t>
            </a:r>
            <a:r>
              <a:rPr lang="fr-CH" sz="1800" b="0" dirty="0" err="1">
                <a:latin typeface="+mj-lt"/>
                <a:ea typeface="Artifakt Element Light" panose="020B0303050000020004" pitchFamily="34" charset="0"/>
              </a:rPr>
              <a:t>thickness</a:t>
            </a:r>
            <a:r>
              <a:rPr lang="fr-CH" sz="1800" b="0" dirty="0">
                <a:latin typeface="+mj-lt"/>
                <a:ea typeface="Artifakt Element Light" panose="020B0303050000020004" pitchFamily="34" charset="0"/>
              </a:rPr>
              <a:t> (20 µm and </a:t>
            </a:r>
            <a:r>
              <a:rPr lang="fr-CH" sz="1800" b="1" u="sng" dirty="0">
                <a:latin typeface="+mj-lt"/>
                <a:ea typeface="Artifakt Element Light" panose="020B0303050000020004" pitchFamily="34" charset="0"/>
              </a:rPr>
              <a:t>30 </a:t>
            </a:r>
            <a:r>
              <a:rPr lang="fr-CH" b="1" u="sng" dirty="0">
                <a:latin typeface="+mj-lt"/>
                <a:ea typeface="Artifakt Element Light" panose="020B0303050000020004" pitchFamily="34" charset="0"/>
              </a:rPr>
              <a:t>µm</a:t>
            </a:r>
            <a:r>
              <a:rPr lang="fr-CH" b="1" dirty="0">
                <a:ea typeface="Artifakt Element Light" panose="020B0303050000020004" pitchFamily="34" charset="0"/>
              </a:rPr>
              <a:t> </a:t>
            </a:r>
            <a:r>
              <a:rPr lang="fr-CH" sz="1800" b="0" dirty="0">
                <a:latin typeface="+mj-lt"/>
                <a:ea typeface="Artifakt Element Light" panose="020B0303050000020004" pitchFamily="34" charset="0"/>
              </a:rPr>
              <a:t>gadolinium)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CH" dirty="0">
                <a:latin typeface="+mj-lt"/>
                <a:ea typeface="Artifakt Element Light" panose="020B0303050000020004" pitchFamily="34" charset="0"/>
              </a:rPr>
              <a:t>Relative </a:t>
            </a:r>
            <a:r>
              <a:rPr lang="fr-CH" dirty="0" err="1">
                <a:latin typeface="+mj-lt"/>
                <a:ea typeface="Artifakt Element Light" panose="020B0303050000020004" pitchFamily="34" charset="0"/>
              </a:rPr>
              <a:t>alignments</a:t>
            </a:r>
            <a:endParaRPr lang="fr-CH" dirty="0">
              <a:latin typeface="+mj-lt"/>
              <a:ea typeface="Artifakt Element Light" panose="020B0303050000020004" pitchFamily="34" charset="0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CH" dirty="0" err="1">
                <a:latin typeface="+mj-lt"/>
                <a:ea typeface="Artifakt Element Light" panose="020B0303050000020004" pitchFamily="34" charset="0"/>
              </a:rPr>
              <a:t>Manufacturing</a:t>
            </a:r>
            <a:r>
              <a:rPr lang="fr-CH" dirty="0">
                <a:latin typeface="+mj-lt"/>
                <a:ea typeface="Artifakt Element Light" panose="020B0303050000020004" pitchFamily="34" charset="0"/>
              </a:rPr>
              <a:t> process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endParaRPr lang="fr-CH" sz="1800" b="0" u="sng" dirty="0">
              <a:latin typeface="+mj-lt"/>
              <a:ea typeface="Artifakt Element Light" panose="020B0303050000020004" pitchFamily="34" charset="0"/>
            </a:endParaRPr>
          </a:p>
        </p:txBody>
      </p:sp>
      <p:pic>
        <p:nvPicPr>
          <p:cNvPr id="3" name="Image 2" descr="Une image contenant texte, ligne, diagramme, Tracé&#10;&#10;Description générée automatiquement">
            <a:extLst>
              <a:ext uri="{FF2B5EF4-FFF2-40B4-BE49-F238E27FC236}">
                <a16:creationId xmlns:a16="http://schemas.microsoft.com/office/drawing/2014/main" id="{376C423B-A407-2FFA-7064-2593B94978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15" y="3443912"/>
            <a:ext cx="5195973" cy="3117584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80511754-D8FB-88F4-AC6B-3CB394CFC816}"/>
              </a:ext>
            </a:extLst>
          </p:cNvPr>
          <p:cNvCxnSpPr/>
          <p:nvPr/>
        </p:nvCxnSpPr>
        <p:spPr>
          <a:xfrm>
            <a:off x="5923280" y="1249680"/>
            <a:ext cx="0" cy="51066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A91E215E-8239-B9FE-A34C-6B0EBC780D44}"/>
                  </a:ext>
                </a:extLst>
              </p:cNvPr>
              <p:cNvSpPr txBox="1"/>
              <p:nvPr/>
            </p:nvSpPr>
            <p:spPr>
              <a:xfrm>
                <a:off x="6949526" y="4908057"/>
                <a:ext cx="4406287" cy="1569660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fr-CH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fr-CH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=97 %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H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fr-CH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𝑤h𝑖𝑡𝑒</m:t>
                          </m:r>
                          <m:r>
                            <a:rPr lang="fr-CH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𝑏𝑒𝑎𝑚</m:t>
                          </m:r>
                        </m:sub>
                      </m:sSub>
                      <m:r>
                        <a:rPr lang="fr-CH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=92 %</m:t>
                      </m:r>
                    </m:oMath>
                  </m:oMathPara>
                </a14:m>
                <a:endParaRPr lang="fr-CH" sz="3200" dirty="0">
                  <a:latin typeface="+mj-lt"/>
                </a:endParaRPr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A91E215E-8239-B9FE-A34C-6B0EBC780D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9526" y="4908057"/>
                <a:ext cx="4406287" cy="156966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06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D68B9E-E118-266F-98B3-81AF5A3FAC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C10D0CB-AB3D-D356-08D7-4BD90A12048A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" y="1487"/>
            <a:ext cx="12192000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200" b="1" dirty="0" err="1"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r>
              <a:rPr lang="fr-CH" sz="3200" b="1" dirty="0"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endParaRPr kumimoji="0" lang="fr-FR" altLang="fr-FR" sz="3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A </a:t>
            </a: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technical</a:t>
            </a: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motivation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B271AFC3-7A75-2B22-2550-ED22C109BD99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9101EF9F-E5A4-EAE4-F759-16AD650BA5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67F84755-B783-8C12-721C-DB6CD9F12E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229E036E-4353-6679-644E-3367315DFE1F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+mj-lt"/>
                <a:ea typeface="Artifakt Element Light" panose="020B0303050000020004" pitchFamily="34" charset="0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BAB34AC0-AFF7-AD5D-52C9-E5BB286C9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2</a:t>
            </a:fld>
            <a:endParaRPr lang="fr-CH">
              <a:latin typeface="+mj-lt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09ED3C0-0403-C112-6721-385285E3BF62}"/>
              </a:ext>
            </a:extLst>
          </p:cNvPr>
          <p:cNvSpPr txBox="1"/>
          <p:nvPr/>
        </p:nvSpPr>
        <p:spPr>
          <a:xfrm>
            <a:off x="678424" y="964209"/>
            <a:ext cx="11764044" cy="2276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fr-CH" sz="20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- High-</a:t>
            </a:r>
            <a:r>
              <a:rPr lang="fr-CH" sz="20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precision</a:t>
            </a:r>
            <a:r>
              <a:rPr lang="fr-CH" sz="20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20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measurement</a:t>
            </a:r>
            <a:r>
              <a:rPr lang="fr-CH" sz="20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of a neutron </a:t>
            </a:r>
            <a:r>
              <a:rPr lang="fr-CH" sz="20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beam</a:t>
            </a:r>
            <a:r>
              <a:rPr lang="fr-CH" sz="20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20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deflection</a:t>
            </a:r>
            <a:r>
              <a:rPr lang="fr-CH" sz="20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20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using</a:t>
            </a:r>
            <a:r>
              <a:rPr lang="fr-CH" sz="20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20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newly</a:t>
            </a:r>
            <a:r>
              <a:rPr lang="fr-CH" sz="20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20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developed</a:t>
            </a:r>
            <a:r>
              <a:rPr lang="fr-CH" sz="20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techniques</a:t>
            </a:r>
          </a:p>
          <a:p>
            <a:pPr>
              <a:lnSpc>
                <a:spcPct val="250000"/>
              </a:lnSpc>
            </a:pPr>
            <a:r>
              <a:rPr lang="fr-CH" sz="20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- Neutron </a:t>
            </a:r>
            <a:r>
              <a:rPr lang="fr-CH" sz="20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electric</a:t>
            </a:r>
            <a:r>
              <a:rPr lang="fr-CH" sz="20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charge </a:t>
            </a:r>
            <a:r>
              <a:rPr lang="fr-CH" sz="20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measurement</a:t>
            </a:r>
            <a:endParaRPr lang="fr-CH" sz="2000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pPr>
              <a:lnSpc>
                <a:spcPct val="250000"/>
              </a:lnSpc>
            </a:pPr>
            <a:r>
              <a:rPr lang="fr-CH" sz="20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- </a:t>
            </a:r>
            <a:r>
              <a:rPr lang="fr-CH" sz="20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Theoretical</a:t>
            </a:r>
            <a:r>
              <a:rPr lang="fr-CH" sz="20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20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searches</a:t>
            </a:r>
            <a:r>
              <a:rPr lang="fr-CH" sz="20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on neutrino mass, </a:t>
            </a:r>
            <a:r>
              <a:rPr lang="fr-CH" sz="20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potential</a:t>
            </a:r>
            <a:r>
              <a:rPr lang="fr-CH" sz="20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contribution to BAU	</a:t>
            </a:r>
            <a:endParaRPr lang="fr-CH" sz="1600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B6AFD65-BDDF-FE94-23AA-15226A4E0CF3}"/>
              </a:ext>
            </a:extLst>
          </p:cNvPr>
          <p:cNvSpPr txBox="1"/>
          <p:nvPr/>
        </p:nvSpPr>
        <p:spPr>
          <a:xfrm>
            <a:off x="678424" y="3617784"/>
            <a:ext cx="9889497" cy="27392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2800" u="sng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Time plan</a:t>
            </a:r>
            <a:br>
              <a:rPr lang="fr-CH" sz="2800" u="sng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</a:br>
            <a:endParaRPr lang="fr-CH" sz="1800" u="sng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r>
              <a:rPr lang="fr-CH" sz="1800" u="sng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September</a:t>
            </a:r>
            <a:r>
              <a:rPr lang="fr-CH" sz="1800" u="sng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2020 :</a:t>
            </a:r>
            <a:r>
              <a:rPr lang="fr-CH" sz="18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		Start of the </a:t>
            </a:r>
            <a:r>
              <a:rPr lang="fr-CH" sz="18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project</a:t>
            </a:r>
            <a:endParaRPr lang="fr-CH" sz="1800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endParaRPr lang="fr-CH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r>
              <a:rPr lang="fr-CH" sz="1800" u="sng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April 2021 – June 2023 :</a:t>
            </a:r>
            <a:r>
              <a:rPr lang="fr-CH" sz="18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	</a:t>
            </a:r>
            <a:r>
              <a:rPr lang="fr-CH" sz="18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Characterisation</a:t>
            </a:r>
            <a:r>
              <a:rPr lang="fr-CH" sz="18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at Paul Scherrer </a:t>
            </a:r>
            <a:r>
              <a:rPr lang="fr-CH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I</a:t>
            </a:r>
            <a:r>
              <a:rPr lang="fr-CH" sz="18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nstitute, BOA </a:t>
            </a:r>
            <a:r>
              <a:rPr lang="fr-CH" sz="18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beamline</a:t>
            </a:r>
            <a:endParaRPr lang="fr-CH" sz="1800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endParaRPr lang="fr-CH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r>
              <a:rPr lang="fr-CH" sz="1800" u="sng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November</a:t>
            </a:r>
            <a:r>
              <a:rPr lang="fr-CH" sz="1800" u="sng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2023 (30 </a:t>
            </a:r>
            <a:r>
              <a:rPr lang="fr-CH" sz="1800" u="sng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days</a:t>
            </a:r>
            <a:r>
              <a:rPr lang="fr-CH" sz="1800" u="sng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):</a:t>
            </a:r>
            <a:r>
              <a:rPr lang="fr-CH" sz="18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	</a:t>
            </a:r>
            <a:r>
              <a:rPr lang="fr-CH" sz="18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Characterisation</a:t>
            </a:r>
            <a:r>
              <a:rPr lang="fr-CH" sz="18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at </a:t>
            </a:r>
            <a:r>
              <a:rPr lang="fr-CH" sz="180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Laue-Langevin Institute, </a:t>
            </a:r>
            <a:r>
              <a:rPr lang="fr-CH" sz="18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PF1b </a:t>
            </a:r>
            <a:r>
              <a:rPr lang="fr-CH" sz="18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beamline</a:t>
            </a:r>
            <a:endParaRPr lang="fr-CH" sz="1800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endParaRPr lang="fr-CH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r>
              <a:rPr lang="fr-CH" sz="1800" u="sng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March 2024 (20 </a:t>
            </a:r>
            <a:r>
              <a:rPr lang="fr-CH" sz="1800" u="sng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days</a:t>
            </a:r>
            <a:r>
              <a:rPr lang="fr-CH" sz="1800" u="sng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):</a:t>
            </a:r>
            <a:r>
              <a:rPr lang="fr-CH" sz="18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	First neutron </a:t>
            </a:r>
            <a:r>
              <a:rPr lang="fr-CH" sz="18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electric</a:t>
            </a:r>
            <a:r>
              <a:rPr lang="fr-CH" sz="18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charge </a:t>
            </a:r>
            <a:r>
              <a:rPr lang="fr-CH" sz="18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measurement</a:t>
            </a:r>
            <a:r>
              <a:rPr lang="fr-CH" sz="18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at ILL, PF1b </a:t>
            </a:r>
            <a:r>
              <a:rPr lang="fr-CH" sz="18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beamline</a:t>
            </a:r>
            <a:endParaRPr lang="fr-CH" sz="1800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 5" descr="Une image contenant texte, Police, Graphique, conception&#10;&#10;Description générée automatiquement">
            <a:extLst>
              <a:ext uri="{FF2B5EF4-FFF2-40B4-BE49-F238E27FC236}">
                <a16:creationId xmlns:a16="http://schemas.microsoft.com/office/drawing/2014/main" id="{6CF1EF69-CE4C-796F-1112-8A34B301B7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954" y="5218513"/>
            <a:ext cx="1272130" cy="1272130"/>
          </a:xfrm>
          <a:prstGeom prst="rect">
            <a:avLst/>
          </a:prstGeom>
        </p:spPr>
      </p:pic>
      <p:pic>
        <p:nvPicPr>
          <p:cNvPr id="8" name="Image 7" descr="Une image contenant logo, Graphique, symbole, Police&#10;&#10;Description générée automatiquement">
            <a:extLst>
              <a:ext uri="{FF2B5EF4-FFF2-40B4-BE49-F238E27FC236}">
                <a16:creationId xmlns:a16="http://schemas.microsoft.com/office/drawing/2014/main" id="{4419CC2F-AF4D-A2D5-6169-80630DC7DC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6579" y="4404035"/>
            <a:ext cx="1725635" cy="61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9661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CE9B46-F03F-0E00-AB0E-ACCE451DA3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0095C8DA-EDEF-A423-EF80-8F8EDD6880A9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CAA513D-ED32-07B4-EDDB-0069B15869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CA223CFB-7D81-E8C6-CD9C-A38E291BDB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A633A7FD-5F2D-1AC6-30A1-6D8659BC05B6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+mj-lt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40E4875B-01B0-3098-73C0-74DBF33ED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20</a:t>
            </a:fld>
            <a:endParaRPr lang="fr-CH"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0AC8E62-231C-FB44-7B4A-56F776428BDF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0" y="3176656"/>
            <a:ext cx="12192000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4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Beam </a:t>
            </a:r>
            <a:r>
              <a:rPr kumimoji="0" lang="fr-FR" altLang="fr-FR" sz="40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deflection</a:t>
            </a:r>
            <a:r>
              <a:rPr kumimoji="0" lang="fr-FR" altLang="fr-FR" sz="4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40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measurement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3879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4B5E41-CFFC-8F8E-669E-1B66F80010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 49">
            <a:extLst>
              <a:ext uri="{FF2B5EF4-FFF2-40B4-BE49-F238E27FC236}">
                <a16:creationId xmlns:a16="http://schemas.microsoft.com/office/drawing/2014/main" id="{87A29127-B59E-3136-D8A9-F37F6D1DD1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63" y="3751032"/>
            <a:ext cx="3454982" cy="2880000"/>
          </a:xfrm>
          <a:prstGeom prst="rect">
            <a:avLst/>
          </a:prstGeom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F505E0A1-2827-751B-08FB-E7556FC157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406" y="3750675"/>
            <a:ext cx="3454982" cy="2880000"/>
          </a:xfrm>
          <a:prstGeom prst="rect">
            <a:avLst/>
          </a:prstGeom>
        </p:spPr>
      </p:pic>
      <p:grpSp>
        <p:nvGrpSpPr>
          <p:cNvPr id="46" name="Groupe 45">
            <a:extLst>
              <a:ext uri="{FF2B5EF4-FFF2-40B4-BE49-F238E27FC236}">
                <a16:creationId xmlns:a16="http://schemas.microsoft.com/office/drawing/2014/main" id="{3A17761B-DBF9-0239-FF35-68DBAB29F4EC}"/>
              </a:ext>
            </a:extLst>
          </p:cNvPr>
          <p:cNvGrpSpPr/>
          <p:nvPr/>
        </p:nvGrpSpPr>
        <p:grpSpPr>
          <a:xfrm>
            <a:off x="1984600" y="1211255"/>
            <a:ext cx="4539994" cy="2089075"/>
            <a:chOff x="2079193" y="1305845"/>
            <a:chExt cx="4539994" cy="2089075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9A8172FD-5C19-F4A7-9479-1C366E8F6232}"/>
                </a:ext>
              </a:extLst>
            </p:cNvPr>
            <p:cNvGrpSpPr/>
            <p:nvPr/>
          </p:nvGrpSpPr>
          <p:grpSpPr>
            <a:xfrm flipH="1">
              <a:off x="2079193" y="1305845"/>
              <a:ext cx="4539994" cy="2061525"/>
              <a:chOff x="1102594" y="1405005"/>
              <a:chExt cx="6074954" cy="2649777"/>
            </a:xfrm>
          </p:grpSpPr>
          <p:pic>
            <p:nvPicPr>
              <p:cNvPr id="7" name="Image 6" descr="Une image contenant fraise&#10;&#10;Description générée automatiquement">
                <a:extLst>
                  <a:ext uri="{FF2B5EF4-FFF2-40B4-BE49-F238E27FC236}">
                    <a16:creationId xmlns:a16="http://schemas.microsoft.com/office/drawing/2014/main" id="{9472FC42-4592-5D63-DD25-B1CFB4BF30F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556" t="21058" r="27937" b="29919"/>
              <a:stretch/>
            </p:blipFill>
            <p:spPr>
              <a:xfrm>
                <a:off x="1102594" y="1405005"/>
                <a:ext cx="5850542" cy="2649777"/>
              </a:xfrm>
              <a:prstGeom prst="rect">
                <a:avLst/>
              </a:prstGeom>
            </p:spPr>
          </p:pic>
          <p:sp>
            <p:nvSpPr>
              <p:cNvPr id="8" name="Flèche : bas 7">
                <a:extLst>
                  <a:ext uri="{FF2B5EF4-FFF2-40B4-BE49-F238E27FC236}">
                    <a16:creationId xmlns:a16="http://schemas.microsoft.com/office/drawing/2014/main" id="{2F38CF0D-F0F8-0DC8-4994-7684FFD12940}"/>
                  </a:ext>
                </a:extLst>
              </p:cNvPr>
              <p:cNvSpPr/>
              <p:nvPr/>
            </p:nvSpPr>
            <p:spPr>
              <a:xfrm rot="5400000" flipH="1">
                <a:off x="4216103" y="990074"/>
                <a:ext cx="431021" cy="3479290"/>
              </a:xfrm>
              <a:prstGeom prst="downArrow">
                <a:avLst/>
              </a:prstGeom>
              <a:solidFill>
                <a:srgbClr val="000000">
                  <a:alpha val="60000"/>
                </a:srgb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dirty="0">
                  <a:latin typeface="+mj-lt"/>
                  <a:ea typeface="Cambria Math" panose="02040503050406030204" pitchFamily="18" charset="0"/>
                </a:endParaRPr>
              </a:p>
            </p:txBody>
          </p:sp>
          <p:sp>
            <p:nvSpPr>
              <p:cNvPr id="9" name="Flèche : bas 8">
                <a:extLst>
                  <a:ext uri="{FF2B5EF4-FFF2-40B4-BE49-F238E27FC236}">
                    <a16:creationId xmlns:a16="http://schemas.microsoft.com/office/drawing/2014/main" id="{1D9655D9-FE13-CF41-1C58-1233309255A4}"/>
                  </a:ext>
                </a:extLst>
              </p:cNvPr>
              <p:cNvSpPr/>
              <p:nvPr/>
            </p:nvSpPr>
            <p:spPr>
              <a:xfrm rot="5400000" flipH="1">
                <a:off x="5598788" y="1969859"/>
                <a:ext cx="319575" cy="825367"/>
              </a:xfrm>
              <a:prstGeom prst="downArrow">
                <a:avLst/>
              </a:prstGeom>
              <a:solidFill>
                <a:schemeClr val="tx1">
                  <a:alpha val="30196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  <a:ea typeface="Cambria Math" panose="02040503050406030204" pitchFamily="18" charset="0"/>
                </a:endParaRPr>
              </a:p>
            </p:txBody>
          </p:sp>
          <p:sp>
            <p:nvSpPr>
              <p:cNvPr id="10" name="Flèche : bas 9">
                <a:extLst>
                  <a:ext uri="{FF2B5EF4-FFF2-40B4-BE49-F238E27FC236}">
                    <a16:creationId xmlns:a16="http://schemas.microsoft.com/office/drawing/2014/main" id="{66DCDA81-ED5C-D1A1-64DC-29DF5A2F26F0}"/>
                  </a:ext>
                </a:extLst>
              </p:cNvPr>
              <p:cNvSpPr/>
              <p:nvPr/>
            </p:nvSpPr>
            <p:spPr>
              <a:xfrm rot="5400000" flipH="1">
                <a:off x="5598788" y="2671429"/>
                <a:ext cx="319575" cy="825367"/>
              </a:xfrm>
              <a:prstGeom prst="downArrow">
                <a:avLst/>
              </a:prstGeom>
              <a:solidFill>
                <a:schemeClr val="tx1">
                  <a:alpha val="30196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  <a:ea typeface="Cambria Math" panose="02040503050406030204" pitchFamily="18" charset="0"/>
                </a:endParaRPr>
              </a:p>
            </p:txBody>
          </p:sp>
          <p:sp>
            <p:nvSpPr>
              <p:cNvPr id="13" name="Flèche : bas 12">
                <a:extLst>
                  <a:ext uri="{FF2B5EF4-FFF2-40B4-BE49-F238E27FC236}">
                    <a16:creationId xmlns:a16="http://schemas.microsoft.com/office/drawing/2014/main" id="{B184FF20-F1D3-1EA0-F11E-3CD8BA54DF01}"/>
                  </a:ext>
                </a:extLst>
              </p:cNvPr>
              <p:cNvSpPr/>
              <p:nvPr/>
            </p:nvSpPr>
            <p:spPr>
              <a:xfrm rot="16735771" flipH="1" flipV="1">
                <a:off x="4069474" y="1193103"/>
                <a:ext cx="370814" cy="1902709"/>
              </a:xfrm>
              <a:prstGeom prst="downArrow">
                <a:avLst/>
              </a:prstGeom>
              <a:solidFill>
                <a:srgbClr val="0000FF">
                  <a:alpha val="30196"/>
                </a:srgbClr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latin typeface="+mj-lt"/>
                  <a:ea typeface="Cambria Math" panose="02040503050406030204" pitchFamily="18" charset="0"/>
                </a:endParaRPr>
              </a:p>
            </p:txBody>
          </p:sp>
          <p:sp>
            <p:nvSpPr>
              <p:cNvPr id="15" name="Flèche : bas 14">
                <a:extLst>
                  <a:ext uri="{FF2B5EF4-FFF2-40B4-BE49-F238E27FC236}">
                    <a16:creationId xmlns:a16="http://schemas.microsoft.com/office/drawing/2014/main" id="{BCE0C816-19A1-FE5A-3196-05A18D930D50}"/>
                  </a:ext>
                </a:extLst>
              </p:cNvPr>
              <p:cNvSpPr/>
              <p:nvPr/>
            </p:nvSpPr>
            <p:spPr>
              <a:xfrm rot="5400000" flipH="1">
                <a:off x="6112541" y="2293261"/>
                <a:ext cx="1252194" cy="877821"/>
              </a:xfrm>
              <a:prstGeom prst="downArrow">
                <a:avLst/>
              </a:prstGeom>
              <a:solidFill>
                <a:schemeClr val="tx1">
                  <a:alpha val="30196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dirty="0">
                  <a:latin typeface="+mj-lt"/>
                  <a:ea typeface="Cambria Math" panose="02040503050406030204" pitchFamily="18" charset="0"/>
                </a:endParaRPr>
              </a:p>
            </p:txBody>
          </p:sp>
        </p:grp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CCF49861-B489-E415-C0D7-9D5407668104}"/>
                </a:ext>
              </a:extLst>
            </p:cNvPr>
            <p:cNvSpPr/>
            <p:nvPr/>
          </p:nvSpPr>
          <p:spPr>
            <a:xfrm>
              <a:off x="4997663" y="3059594"/>
              <a:ext cx="193459" cy="33532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ACEE4682-1CAD-6A85-1DD9-E21052BBAC20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" y="1488"/>
            <a:ext cx="12192000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Beam </a:t>
            </a:r>
            <a:r>
              <a:rPr kumimoji="0" lang="fr-FR" altLang="fr-FR" sz="3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deflection</a:t>
            </a:r>
            <a:endParaRPr kumimoji="0" lang="fr-FR" altLang="fr-FR" sz="3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Aluminium </a:t>
            </a: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prism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52A40310-0EDE-094B-D9CB-B532515F1CAD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2E1529CA-9BF1-773E-AA70-73C0CCAD0B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DD0B787A-F135-67CC-504A-D03EB2DE01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E0998049-43F1-CF36-D131-DD178D079ED3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+mj-lt"/>
                <a:ea typeface="Artifakt Element Light" panose="020B0303050000020004" pitchFamily="34" charset="0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EE6878B3-F40D-4F1C-BC1F-0160F4080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21</a:t>
            </a:fld>
            <a:endParaRPr lang="fr-CH">
              <a:latin typeface="+mj-lt"/>
            </a:endParaRPr>
          </a:p>
        </p:txBody>
      </p:sp>
      <p:pic>
        <p:nvPicPr>
          <p:cNvPr id="19" name="Image 18" descr="Une image contenant ingénierie, machine, industrie, acier&#10;&#10;Description générée automatiquement">
            <a:extLst>
              <a:ext uri="{FF2B5EF4-FFF2-40B4-BE49-F238E27FC236}">
                <a16:creationId xmlns:a16="http://schemas.microsoft.com/office/drawing/2014/main" id="{7DD448DC-225E-6D22-B14D-C1E130CD192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97" t="36297" r="16292" b="30580"/>
          <a:stretch/>
        </p:blipFill>
        <p:spPr>
          <a:xfrm>
            <a:off x="484539" y="1175553"/>
            <a:ext cx="1104006" cy="2109739"/>
          </a:xfrm>
          <a:prstGeom prst="rect">
            <a:avLst/>
          </a:prstGeom>
        </p:spPr>
      </p:pic>
      <p:sp>
        <p:nvSpPr>
          <p:cNvPr id="35" name="ZoneTexte 34">
            <a:extLst>
              <a:ext uri="{FF2B5EF4-FFF2-40B4-BE49-F238E27FC236}">
                <a16:creationId xmlns:a16="http://schemas.microsoft.com/office/drawing/2014/main" id="{EAC923A8-EA6B-BA6D-5CB8-E5C8F324763D}"/>
              </a:ext>
            </a:extLst>
          </p:cNvPr>
          <p:cNvSpPr txBox="1"/>
          <p:nvPr/>
        </p:nvSpPr>
        <p:spPr>
          <a:xfrm>
            <a:off x="186179" y="6010808"/>
            <a:ext cx="198682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CH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Ref</a:t>
            </a:r>
            <a:r>
              <a:rPr lang="fr-CH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: no </a:t>
            </a:r>
            <a:r>
              <a:rPr lang="fr-CH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prism</a:t>
            </a:r>
            <a:endParaRPr lang="en-US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75A03008-C54D-9735-0053-1D3DD80A7DFD}"/>
              </a:ext>
            </a:extLst>
          </p:cNvPr>
          <p:cNvSpPr txBox="1"/>
          <p:nvPr/>
        </p:nvSpPr>
        <p:spPr>
          <a:xfrm>
            <a:off x="4292858" y="6011929"/>
            <a:ext cx="130659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CH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prism</a:t>
            </a:r>
            <a:endParaRPr lang="en-US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4BBF0B4E-DCA2-C100-000F-3829BBAC44E8}"/>
              </a:ext>
            </a:extLst>
          </p:cNvPr>
          <p:cNvSpPr txBox="1"/>
          <p:nvPr/>
        </p:nvSpPr>
        <p:spPr>
          <a:xfrm>
            <a:off x="7674022" y="3959215"/>
            <a:ext cx="4383021" cy="267765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24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Extraction of the center value for “Left”, “Right” and “Top” zone</a:t>
            </a:r>
          </a:p>
          <a:p>
            <a:endParaRPr lang="en-US" sz="2400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Time-of-Flight measurement</a:t>
            </a:r>
          </a:p>
          <a:p>
            <a:endParaRPr lang="en-US" sz="2400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r>
              <a:rPr lang="en-US" sz="2400" u="sng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Difference Ref – Sample</a:t>
            </a:r>
          </a:p>
          <a:p>
            <a:endParaRPr lang="en-US" sz="2400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 2" descr="Une image contenant capture d’écran, texte, carré, Rectangle&#10;&#10;Description générée automatiquement">
            <a:extLst>
              <a:ext uri="{FF2B5EF4-FFF2-40B4-BE49-F238E27FC236}">
                <a16:creationId xmlns:a16="http://schemas.microsoft.com/office/drawing/2014/main" id="{F8578B21-39BB-2C55-E0EB-641DDCFC27A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00"/>
          <a:stretch/>
        </p:blipFill>
        <p:spPr>
          <a:xfrm>
            <a:off x="11179291" y="966553"/>
            <a:ext cx="492162" cy="2704107"/>
          </a:xfrm>
          <a:prstGeom prst="rect">
            <a:avLst/>
          </a:prstGeom>
        </p:spPr>
      </p:pic>
      <p:pic>
        <p:nvPicPr>
          <p:cNvPr id="5" name="Image 4" descr="Une image contenant capture d’écran, texte, carré, Rectangle&#10;&#10;Description générée automatiquement">
            <a:extLst>
              <a:ext uri="{FF2B5EF4-FFF2-40B4-BE49-F238E27FC236}">
                <a16:creationId xmlns:a16="http://schemas.microsoft.com/office/drawing/2014/main" id="{04F2ABFE-910E-7BD7-F67D-244DAA21F20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46"/>
          <a:stretch/>
        </p:blipFill>
        <p:spPr>
          <a:xfrm>
            <a:off x="8317559" y="599199"/>
            <a:ext cx="2708383" cy="332503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CA2BDF7-6F36-D586-7781-EA1B1A998ECC}"/>
              </a:ext>
            </a:extLst>
          </p:cNvPr>
          <p:cNvSpPr/>
          <p:nvPr/>
        </p:nvSpPr>
        <p:spPr>
          <a:xfrm>
            <a:off x="9576500" y="1720773"/>
            <a:ext cx="574408" cy="44105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45F7C93-0C46-2721-39CA-2F262D761475}"/>
              </a:ext>
            </a:extLst>
          </p:cNvPr>
          <p:cNvSpPr/>
          <p:nvPr/>
        </p:nvSpPr>
        <p:spPr>
          <a:xfrm>
            <a:off x="9298853" y="2391660"/>
            <a:ext cx="454747" cy="441058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B7FC135-641A-BA47-DE9E-282EB7FBBCDA}"/>
              </a:ext>
            </a:extLst>
          </p:cNvPr>
          <p:cNvSpPr/>
          <p:nvPr/>
        </p:nvSpPr>
        <p:spPr>
          <a:xfrm>
            <a:off x="9965384" y="2391660"/>
            <a:ext cx="454747" cy="441058"/>
          </a:xfrm>
          <a:prstGeom prst="rect">
            <a:avLst/>
          </a:prstGeom>
          <a:noFill/>
          <a:ln w="38100">
            <a:solidFill>
              <a:srgbClr val="07830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20" name="Flèche : bas 19">
            <a:extLst>
              <a:ext uri="{FF2B5EF4-FFF2-40B4-BE49-F238E27FC236}">
                <a16:creationId xmlns:a16="http://schemas.microsoft.com/office/drawing/2014/main" id="{CB84C24C-187F-F9AF-4E47-D617E880E6AE}"/>
              </a:ext>
            </a:extLst>
          </p:cNvPr>
          <p:cNvSpPr/>
          <p:nvPr/>
        </p:nvSpPr>
        <p:spPr>
          <a:xfrm rot="16735771">
            <a:off x="4029962" y="1960661"/>
            <a:ext cx="288493" cy="1421951"/>
          </a:xfrm>
          <a:prstGeom prst="downArrow">
            <a:avLst/>
          </a:prstGeom>
          <a:solidFill>
            <a:srgbClr val="078307">
              <a:alpha val="30196"/>
            </a:srgbClr>
          </a:solidFill>
          <a:ln>
            <a:solidFill>
              <a:srgbClr val="0783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  <a:ea typeface="Cambria Math" panose="02040503050406030204" pitchFamily="18" charset="0"/>
            </a:endParaRP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7C6A7B16-72BB-38CD-468C-70409E58B72D}"/>
              </a:ext>
            </a:extLst>
          </p:cNvPr>
          <p:cNvCxnSpPr/>
          <p:nvPr/>
        </p:nvCxnSpPr>
        <p:spPr>
          <a:xfrm>
            <a:off x="3073615" y="2738128"/>
            <a:ext cx="0" cy="59628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40981C99-3B75-3749-4B24-08C76D03650F}"/>
              </a:ext>
            </a:extLst>
          </p:cNvPr>
          <p:cNvCxnSpPr>
            <a:cxnSpLocks/>
          </p:cNvCxnSpPr>
          <p:nvPr/>
        </p:nvCxnSpPr>
        <p:spPr>
          <a:xfrm>
            <a:off x="5454865" y="3134385"/>
            <a:ext cx="0" cy="20002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3B141C92-1311-EF5B-45A4-60563D8EA3ED}"/>
              </a:ext>
            </a:extLst>
          </p:cNvPr>
          <p:cNvCxnSpPr>
            <a:cxnSpLocks/>
          </p:cNvCxnSpPr>
          <p:nvPr/>
        </p:nvCxnSpPr>
        <p:spPr>
          <a:xfrm>
            <a:off x="3073615" y="3305835"/>
            <a:ext cx="2384867" cy="0"/>
          </a:xfrm>
          <a:prstGeom prst="straightConnector1">
            <a:avLst/>
          </a:prstGeom>
          <a:ln w="28575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>
            <a:extLst>
              <a:ext uri="{FF2B5EF4-FFF2-40B4-BE49-F238E27FC236}">
                <a16:creationId xmlns:a16="http://schemas.microsoft.com/office/drawing/2014/main" id="{30098E65-D005-1C34-1C22-5C889E4F1927}"/>
              </a:ext>
            </a:extLst>
          </p:cNvPr>
          <p:cNvSpPr txBox="1"/>
          <p:nvPr/>
        </p:nvSpPr>
        <p:spPr>
          <a:xfrm>
            <a:off x="4011160" y="2965004"/>
            <a:ext cx="584336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CH" sz="14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L</a:t>
            </a:r>
            <a:r>
              <a:rPr lang="fr-CH" sz="1400" baseline="-250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CUBE</a:t>
            </a:r>
            <a:endParaRPr lang="en-US" sz="1400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8D5EAF32-B892-5AEC-C699-A458791AE664}"/>
              </a:ext>
            </a:extLst>
          </p:cNvPr>
          <p:cNvSpPr txBox="1"/>
          <p:nvPr/>
        </p:nvSpPr>
        <p:spPr>
          <a:xfrm>
            <a:off x="9542544" y="1790656"/>
            <a:ext cx="617791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CH" sz="12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Top</a:t>
            </a:r>
            <a:endParaRPr lang="en-US" sz="1200" b="1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B34C849-3CCA-F14B-F25C-4829DD6603ED}"/>
              </a:ext>
            </a:extLst>
          </p:cNvPr>
          <p:cNvSpPr txBox="1"/>
          <p:nvPr/>
        </p:nvSpPr>
        <p:spPr>
          <a:xfrm>
            <a:off x="9202263" y="2485836"/>
            <a:ext cx="617791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CH" sz="12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Left</a:t>
            </a:r>
            <a:endParaRPr lang="en-US" sz="1200" b="1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3A117029-F5C8-B53D-0015-6BFC5F4BF40B}"/>
              </a:ext>
            </a:extLst>
          </p:cNvPr>
          <p:cNvSpPr txBox="1"/>
          <p:nvPr/>
        </p:nvSpPr>
        <p:spPr>
          <a:xfrm>
            <a:off x="9879298" y="2490380"/>
            <a:ext cx="617791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CH" sz="12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Right</a:t>
            </a:r>
            <a:endParaRPr lang="en-US" sz="1200" b="1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sp>
        <p:nvSpPr>
          <p:cNvPr id="43" name="Flèche : bas 42">
            <a:extLst>
              <a:ext uri="{FF2B5EF4-FFF2-40B4-BE49-F238E27FC236}">
                <a16:creationId xmlns:a16="http://schemas.microsoft.com/office/drawing/2014/main" id="{E1A1806F-7605-65E7-D906-220D327631A1}"/>
              </a:ext>
            </a:extLst>
          </p:cNvPr>
          <p:cNvSpPr/>
          <p:nvPr/>
        </p:nvSpPr>
        <p:spPr>
          <a:xfrm rot="16200000">
            <a:off x="7393208" y="1680018"/>
            <a:ext cx="365392" cy="1386721"/>
          </a:xfrm>
          <a:prstGeom prst="downArrow">
            <a:avLst/>
          </a:prstGeom>
          <a:solidFill>
            <a:schemeClr val="tx1">
              <a:alpha val="30196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latin typeface="+mj-lt"/>
              <a:ea typeface="Cambria Math" panose="02040503050406030204" pitchFamily="18" charset="0"/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02E11A3D-E42A-6794-8F33-18BD1824F070}"/>
              </a:ext>
            </a:extLst>
          </p:cNvPr>
          <p:cNvSpPr txBox="1"/>
          <p:nvPr/>
        </p:nvSpPr>
        <p:spPr>
          <a:xfrm>
            <a:off x="6911071" y="1810701"/>
            <a:ext cx="1306597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CH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3 zones</a:t>
            </a:r>
            <a:endParaRPr lang="en-US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D9D2191D-2F70-6578-01BE-3D45A4B84DF4}"/>
              </a:ext>
            </a:extLst>
          </p:cNvPr>
          <p:cNvSpPr txBox="1"/>
          <p:nvPr/>
        </p:nvSpPr>
        <p:spPr>
          <a:xfrm>
            <a:off x="5144519" y="1080963"/>
            <a:ext cx="403628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CH" sz="14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G</a:t>
            </a:r>
            <a:r>
              <a:rPr lang="fr-CH" sz="1400" baseline="-250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2</a:t>
            </a:r>
            <a:endParaRPr lang="en-US" sz="1400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Connecteur droit 53">
            <a:extLst>
              <a:ext uri="{FF2B5EF4-FFF2-40B4-BE49-F238E27FC236}">
                <a16:creationId xmlns:a16="http://schemas.microsoft.com/office/drawing/2014/main" id="{A27B87C3-CCC8-A027-2F17-75EB6EC90A39}"/>
              </a:ext>
            </a:extLst>
          </p:cNvPr>
          <p:cNvCxnSpPr/>
          <p:nvPr/>
        </p:nvCxnSpPr>
        <p:spPr>
          <a:xfrm>
            <a:off x="2430780" y="4781550"/>
            <a:ext cx="0" cy="1489710"/>
          </a:xfrm>
          <a:prstGeom prst="line">
            <a:avLst/>
          </a:prstGeom>
          <a:ln w="28575">
            <a:solidFill>
              <a:srgbClr val="07830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24C147DA-4BA9-017D-EE32-024C8B010726}"/>
              </a:ext>
            </a:extLst>
          </p:cNvPr>
          <p:cNvCxnSpPr>
            <a:cxnSpLocks/>
          </p:cNvCxnSpPr>
          <p:nvPr/>
        </p:nvCxnSpPr>
        <p:spPr>
          <a:xfrm>
            <a:off x="2495550" y="4324350"/>
            <a:ext cx="0" cy="1946910"/>
          </a:xfrm>
          <a:prstGeom prst="line">
            <a:avLst/>
          </a:prstGeom>
          <a:ln w="28575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C5F38A54-9481-B9C6-502A-9C94AE203FB3}"/>
              </a:ext>
            </a:extLst>
          </p:cNvPr>
          <p:cNvCxnSpPr>
            <a:cxnSpLocks/>
          </p:cNvCxnSpPr>
          <p:nvPr/>
        </p:nvCxnSpPr>
        <p:spPr>
          <a:xfrm>
            <a:off x="2369820" y="4033418"/>
            <a:ext cx="0" cy="2237842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>
            <a:extLst>
              <a:ext uri="{FF2B5EF4-FFF2-40B4-BE49-F238E27FC236}">
                <a16:creationId xmlns:a16="http://schemas.microsoft.com/office/drawing/2014/main" id="{A9F902B7-BE68-4F6E-5DFE-CF7BF4760410}"/>
              </a:ext>
            </a:extLst>
          </p:cNvPr>
          <p:cNvCxnSpPr>
            <a:cxnSpLocks/>
          </p:cNvCxnSpPr>
          <p:nvPr/>
        </p:nvCxnSpPr>
        <p:spPr>
          <a:xfrm>
            <a:off x="6537960" y="5048250"/>
            <a:ext cx="0" cy="1177290"/>
          </a:xfrm>
          <a:prstGeom prst="line">
            <a:avLst/>
          </a:prstGeom>
          <a:ln w="28575">
            <a:solidFill>
              <a:srgbClr val="07830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>
            <a:extLst>
              <a:ext uri="{FF2B5EF4-FFF2-40B4-BE49-F238E27FC236}">
                <a16:creationId xmlns:a16="http://schemas.microsoft.com/office/drawing/2014/main" id="{15E6C117-2B3E-4638-9470-7FC953E53FC9}"/>
              </a:ext>
            </a:extLst>
          </p:cNvPr>
          <p:cNvCxnSpPr>
            <a:cxnSpLocks/>
          </p:cNvCxnSpPr>
          <p:nvPr/>
        </p:nvCxnSpPr>
        <p:spPr>
          <a:xfrm>
            <a:off x="5848350" y="4865370"/>
            <a:ext cx="0" cy="1360170"/>
          </a:xfrm>
          <a:prstGeom prst="line">
            <a:avLst/>
          </a:prstGeom>
          <a:ln w="28575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>
            <a:extLst>
              <a:ext uri="{FF2B5EF4-FFF2-40B4-BE49-F238E27FC236}">
                <a16:creationId xmlns:a16="http://schemas.microsoft.com/office/drawing/2014/main" id="{CD5C066D-C14C-0239-EC69-7FE32F560784}"/>
              </a:ext>
            </a:extLst>
          </p:cNvPr>
          <p:cNvCxnSpPr>
            <a:cxnSpLocks/>
          </p:cNvCxnSpPr>
          <p:nvPr/>
        </p:nvCxnSpPr>
        <p:spPr>
          <a:xfrm>
            <a:off x="6107430" y="3987698"/>
            <a:ext cx="0" cy="2237842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Rectangle 191">
            <a:extLst>
              <a:ext uri="{FF2B5EF4-FFF2-40B4-BE49-F238E27FC236}">
                <a16:creationId xmlns:a16="http://schemas.microsoft.com/office/drawing/2014/main" id="{2EFA3BEF-417C-D43C-1561-21F6EDC9DD6B}"/>
              </a:ext>
            </a:extLst>
          </p:cNvPr>
          <p:cNvSpPr/>
          <p:nvPr/>
        </p:nvSpPr>
        <p:spPr>
          <a:xfrm>
            <a:off x="7724822" y="5760720"/>
            <a:ext cx="3351920" cy="51054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33439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/>
      <p:bldP spid="19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2F9D0F-6688-0B40-F4DB-67DCA1A4C0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ligne, Tracé, diagramme&#10;&#10;Description générée automatiquement">
            <a:extLst>
              <a:ext uri="{FF2B5EF4-FFF2-40B4-BE49-F238E27FC236}">
                <a16:creationId xmlns:a16="http://schemas.microsoft.com/office/drawing/2014/main" id="{55607A8F-470C-BFD3-E899-22C82B7925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91" y="1224294"/>
            <a:ext cx="7625309" cy="53352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41CC5B-C467-38A6-3F23-5DEF1840F57E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" y="1488"/>
            <a:ext cx="12192000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Beam </a:t>
            </a:r>
            <a:r>
              <a:rPr kumimoji="0" lang="fr-FR" altLang="fr-FR" sz="3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deflection</a:t>
            </a:r>
            <a:endParaRPr kumimoji="0" lang="fr-FR" altLang="fr-FR" sz="3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Aluminium </a:t>
            </a: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prism</a:t>
            </a: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, L = 1m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6AC92073-4900-1DDA-AFF2-FB5EF764E653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309158FE-ADFD-5FB5-8E17-36C0908A96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AE85930-71D7-E23A-C565-1F9BED59D4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8F7B6D29-EABC-E684-F620-12B88C05CE8B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+mj-lt"/>
                <a:ea typeface="Artifakt Element Light" panose="020B0303050000020004" pitchFamily="34" charset="0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774A273F-22BE-0E59-44F7-ADBCF60DF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22</a:t>
            </a:fld>
            <a:endParaRPr lang="fr-CH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2378730B-D3B7-27EB-2A6E-65E0A1AE0F09}"/>
                  </a:ext>
                </a:extLst>
              </p:cNvPr>
              <p:cNvSpPr txBox="1"/>
              <p:nvPr/>
            </p:nvSpPr>
            <p:spPr>
              <a:xfrm>
                <a:off x="8010545" y="1684450"/>
                <a:ext cx="3703936" cy="308635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H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</m:d>
                      <m:r>
                        <a:rPr lang="fr-CH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fr-CH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sSup>
                        <m:sSup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CH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CH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sSup>
                        <m:sSup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br>
                  <a:rPr lang="fr-CH" sz="2400" b="0" i="1" dirty="0">
                    <a:latin typeface="+mj-lt"/>
                    <a:ea typeface="Cambria Math" panose="02040503050406030204" pitchFamily="18" charset="0"/>
                  </a:rPr>
                </a:br>
                <a:endParaRPr lang="fr-CH" sz="2400" b="0" i="1" dirty="0">
                  <a:latin typeface="+mj-lt"/>
                  <a:ea typeface="Cambria Math" panose="02040503050406030204" pitchFamily="18" charset="0"/>
                </a:endParaRPr>
              </a:p>
              <a:p>
                <a:endParaRPr lang="fr-CH" sz="2400" b="0" i="1" dirty="0">
                  <a:latin typeface="+mj-lt"/>
                  <a:ea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fr-CH" sz="2000" u="sng" dirty="0">
                    <a:latin typeface="+mj-lt"/>
                    <a:ea typeface="Artifakt Element Light" panose="020B0303050000020004" pitchFamily="34" charset="0"/>
                  </a:rPr>
                  <a:t>For Aluminium :</a:t>
                </a:r>
              </a:p>
              <a:p>
                <a:pPr>
                  <a:lnSpc>
                    <a:spcPct val="150000"/>
                  </a:lnSpc>
                </a:pPr>
                <a:r>
                  <a:rPr lang="fr-CH" b="0" dirty="0" err="1">
                    <a:latin typeface="+mj-lt"/>
                    <a:ea typeface="Artifakt Element Light" panose="020B0303050000020004" pitchFamily="34" charset="0"/>
                  </a:rPr>
                  <a:t>b</a:t>
                </a:r>
                <a:r>
                  <a:rPr lang="fr-CH" b="0" baseline="-25000" dirty="0" err="1">
                    <a:latin typeface="+mj-lt"/>
                    <a:ea typeface="Artifakt Element Light" panose="020B0303050000020004" pitchFamily="34" charset="0"/>
                  </a:rPr>
                  <a:t>c</a:t>
                </a:r>
                <a:r>
                  <a:rPr lang="fr-CH" b="0" baseline="-25000" dirty="0">
                    <a:latin typeface="+mj-lt"/>
                    <a:ea typeface="Artifakt Element Light" panose="020B0303050000020004" pitchFamily="34" charset="0"/>
                  </a:rPr>
                  <a:t> </a:t>
                </a:r>
                <a:r>
                  <a:rPr lang="fr-CH" b="0" dirty="0">
                    <a:latin typeface="+mj-lt"/>
                    <a:ea typeface="Artifakt Element Light" panose="020B0303050000020004" pitchFamily="34" charset="0"/>
                  </a:rPr>
                  <a:t>= 3.449 </a:t>
                </a:r>
                <a:r>
                  <a:rPr lang="fr-CH" b="0" dirty="0" err="1">
                    <a:latin typeface="+mj-lt"/>
                    <a:ea typeface="Artifakt Element Light" panose="020B0303050000020004" pitchFamily="34" charset="0"/>
                  </a:rPr>
                  <a:t>fm</a:t>
                </a:r>
                <a:endParaRPr lang="fr-CH" b="0" dirty="0">
                  <a:latin typeface="+mj-lt"/>
                  <a:ea typeface="Artifakt Element Light" panose="020B03030500000200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fr-CH" dirty="0">
                    <a:latin typeface="+mj-lt"/>
                    <a:ea typeface="Artifakt Element Light" panose="020B0303050000020004" pitchFamily="34" charset="0"/>
                    <a:cs typeface="Calibri" panose="020F0502020204030204" pitchFamily="34" charset="0"/>
                  </a:rPr>
                  <a:t>ρ = 6.02 x 10</a:t>
                </a:r>
                <a:r>
                  <a:rPr lang="fr-CH" baseline="30000" dirty="0">
                    <a:latin typeface="+mj-lt"/>
                    <a:ea typeface="Artifakt Element Light" panose="020B0303050000020004" pitchFamily="34" charset="0"/>
                    <a:cs typeface="Calibri" panose="020F0502020204030204" pitchFamily="34" charset="0"/>
                  </a:rPr>
                  <a:t>28</a:t>
                </a:r>
                <a:r>
                  <a:rPr lang="fr-CH" dirty="0">
                    <a:latin typeface="+mj-lt"/>
                    <a:ea typeface="Artifakt Element Light" panose="020B0303050000020004" pitchFamily="34" charset="0"/>
                    <a:cs typeface="Calibri" panose="020F0502020204030204" pitchFamily="34" charset="0"/>
                  </a:rPr>
                  <a:t>  m</a:t>
                </a:r>
                <a:r>
                  <a:rPr lang="fr-CH" baseline="30000" dirty="0">
                    <a:latin typeface="+mj-lt"/>
                    <a:ea typeface="Artifakt Element Light" panose="020B0303050000020004" pitchFamily="34" charset="0"/>
                    <a:cs typeface="Calibri" panose="020F0502020204030204" pitchFamily="34" charset="0"/>
                  </a:rPr>
                  <a:t>-3</a:t>
                </a:r>
                <a:endParaRPr lang="fr-CH" dirty="0">
                  <a:latin typeface="+mj-lt"/>
                  <a:ea typeface="Artifakt Element Light" panose="020B0303050000020004" pitchFamily="34" charset="0"/>
                  <a:cs typeface="Calibri" panose="020F050202020403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fr-CH" b="0" dirty="0">
                    <a:latin typeface="+mj-lt"/>
                    <a:ea typeface="Artifakt Element Light" panose="020B0303050000020004" pitchFamily="34" charset="0"/>
                    <a:cs typeface="Calibri" panose="020F0502020204030204" pitchFamily="34" charset="0"/>
                  </a:rPr>
                  <a:t>L = 25, 50, 75, 100 cm</a:t>
                </a:r>
                <a:endParaRPr lang="fr-CH" sz="3200" b="0" dirty="0">
                  <a:latin typeface="+mj-lt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2378730B-D3B7-27EB-2A6E-65E0A1AE0F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0545" y="1684450"/>
                <a:ext cx="3703936" cy="3086358"/>
              </a:xfrm>
              <a:prstGeom prst="rect">
                <a:avLst/>
              </a:prstGeom>
              <a:blipFill>
                <a:blip r:embed="rId5"/>
                <a:stretch>
                  <a:fillRect l="-4112" b="-3748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D08D6B1B-D755-C02B-B70D-D466E99988CE}"/>
              </a:ext>
            </a:extLst>
          </p:cNvPr>
          <p:cNvSpPr/>
          <p:nvPr/>
        </p:nvSpPr>
        <p:spPr>
          <a:xfrm>
            <a:off x="7898448" y="5058281"/>
            <a:ext cx="3816032" cy="970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CC849EBE-039B-7D76-9961-FDF3F938B879}"/>
                  </a:ext>
                </a:extLst>
              </p:cNvPr>
              <p:cNvSpPr txBox="1"/>
              <p:nvPr/>
            </p:nvSpPr>
            <p:spPr>
              <a:xfrm>
                <a:off x="6653128" y="5211213"/>
                <a:ext cx="6234112" cy="6992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r>
                        <a:rPr lang="fr-CH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sSub>
                            <m:sSubPr>
                              <m:ctrlPr>
                                <a:rPr lang="fr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fr-CH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=66.12 ×</m:t>
                      </m:r>
                      <m:sSup>
                        <m:sSupPr>
                          <m:ctrlP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−12</m:t>
                          </m:r>
                        </m:sup>
                      </m:sSup>
                      <m:sSup>
                        <m:sSupPr>
                          <m:ctrlP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fr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fr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fr-CH" sz="2000" dirty="0">
                  <a:latin typeface="+mj-lt"/>
                </a:endParaRPr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CC849EBE-039B-7D76-9961-FDF3F938B8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3128" y="5211213"/>
                <a:ext cx="6234112" cy="69923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>
            <a:extLst>
              <a:ext uri="{FF2B5EF4-FFF2-40B4-BE49-F238E27FC236}">
                <a16:creationId xmlns:a16="http://schemas.microsoft.com/office/drawing/2014/main" id="{BAF651BA-4E8F-7864-C578-E4DF59CA6405}"/>
              </a:ext>
            </a:extLst>
          </p:cNvPr>
          <p:cNvSpPr txBox="1"/>
          <p:nvPr/>
        </p:nvSpPr>
        <p:spPr>
          <a:xfrm>
            <a:off x="7898448" y="1241260"/>
            <a:ext cx="3976687" cy="589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400" b="0" u="sng" dirty="0">
                <a:latin typeface="+mj-lt"/>
                <a:ea typeface="Artifakt Element Light" panose="020B0303050000020004" pitchFamily="34" charset="0"/>
              </a:rPr>
              <a:t>Snell-Descartes</a:t>
            </a:r>
          </a:p>
        </p:txBody>
      </p:sp>
    </p:spTree>
    <p:extLst>
      <p:ext uri="{BB962C8B-B14F-4D97-AF65-F5344CB8AC3E}">
        <p14:creationId xmlns:p14="http://schemas.microsoft.com/office/powerpoint/2010/main" val="35941867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CCE7FA-F13F-71C0-3244-4EE5730CFF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ligne, capture d’écran, diagramme&#10;&#10;Description générée automatiquement">
            <a:extLst>
              <a:ext uri="{FF2B5EF4-FFF2-40B4-BE49-F238E27FC236}">
                <a16:creationId xmlns:a16="http://schemas.microsoft.com/office/drawing/2014/main" id="{3EE8D551-1C4B-3489-F684-516D883599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0" y="1162624"/>
            <a:ext cx="7625309" cy="53352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504F24C-CB30-0942-0301-B43B4B595292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" y="1488"/>
            <a:ext cx="12192000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Beam </a:t>
            </a:r>
            <a:r>
              <a:rPr kumimoji="0" lang="fr-FR" altLang="fr-FR" sz="3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deflection</a:t>
            </a:r>
            <a:endParaRPr kumimoji="0" lang="fr-FR" altLang="fr-FR" sz="3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Aluminium </a:t>
            </a: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prism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15E19BC6-0F72-BAF9-0913-3F366885E9A5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B91EB400-82DB-567D-0E2B-A64D829A90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3A0EEEAA-32DE-AEE7-ADCC-6294C80095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7335903C-D4EF-3542-84B3-742B2B5A1E28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+mj-lt"/>
                <a:ea typeface="Artifakt Element Light" panose="020B0303050000020004" pitchFamily="34" charset="0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54B97487-B8AE-40CE-30A8-E3422DE3D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23</a:t>
            </a:fld>
            <a:endParaRPr lang="fr-CH">
              <a:latin typeface="+mj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264FEAB-1B51-147F-B435-9E9BE2A9FFF2}"/>
              </a:ext>
            </a:extLst>
          </p:cNvPr>
          <p:cNvSpPr/>
          <p:nvPr/>
        </p:nvSpPr>
        <p:spPr>
          <a:xfrm>
            <a:off x="7557578" y="1665793"/>
            <a:ext cx="4320725" cy="970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graphicFrame>
        <p:nvGraphicFramePr>
          <p:cNvPr id="23" name="Tableau 22">
            <a:extLst>
              <a:ext uri="{FF2B5EF4-FFF2-40B4-BE49-F238E27FC236}">
                <a16:creationId xmlns:a16="http://schemas.microsoft.com/office/drawing/2014/main" id="{750646FD-6919-312C-EA8F-78853DD273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491109"/>
              </p:ext>
            </p:extLst>
          </p:nvPr>
        </p:nvGraphicFramePr>
        <p:xfrm>
          <a:off x="7594059" y="2931145"/>
          <a:ext cx="4284244" cy="1257300"/>
        </p:xfrm>
        <a:graphic>
          <a:graphicData uri="http://schemas.openxmlformats.org/drawingml/2006/table">
            <a:tbl>
              <a:tblPr firstRow="1" firstCol="1" bandCol="1">
                <a:tableStyleId>{5202B0CA-FC54-4496-8BCA-5EF66A818D29}</a:tableStyleId>
              </a:tblPr>
              <a:tblGrid>
                <a:gridCol w="1265461">
                  <a:extLst>
                    <a:ext uri="{9D8B030D-6E8A-4147-A177-3AD203B41FA5}">
                      <a16:colId xmlns:a16="http://schemas.microsoft.com/office/drawing/2014/main" val="2853460104"/>
                    </a:ext>
                  </a:extLst>
                </a:gridCol>
                <a:gridCol w="782320">
                  <a:extLst>
                    <a:ext uri="{9D8B030D-6E8A-4147-A177-3AD203B41FA5}">
                      <a16:colId xmlns:a16="http://schemas.microsoft.com/office/drawing/2014/main" val="3003909089"/>
                    </a:ext>
                  </a:extLst>
                </a:gridCol>
                <a:gridCol w="741680">
                  <a:extLst>
                    <a:ext uri="{9D8B030D-6E8A-4147-A177-3AD203B41FA5}">
                      <a16:colId xmlns:a16="http://schemas.microsoft.com/office/drawing/2014/main" val="3693465887"/>
                    </a:ext>
                  </a:extLst>
                </a:gridCol>
                <a:gridCol w="772160">
                  <a:extLst>
                    <a:ext uri="{9D8B030D-6E8A-4147-A177-3AD203B41FA5}">
                      <a16:colId xmlns:a16="http://schemas.microsoft.com/office/drawing/2014/main" val="374197461"/>
                    </a:ext>
                  </a:extLst>
                </a:gridCol>
                <a:gridCol w="722623">
                  <a:extLst>
                    <a:ext uri="{9D8B030D-6E8A-4147-A177-3AD203B41FA5}">
                      <a16:colId xmlns:a16="http://schemas.microsoft.com/office/drawing/2014/main" val="18499561"/>
                    </a:ext>
                  </a:extLst>
                </a:gridCol>
              </a:tblGrid>
              <a:tr h="224729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L [cm]</a:t>
                      </a:r>
                      <a:endParaRPr lang="fr-CH" sz="1600" b="0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25</a:t>
                      </a:r>
                      <a:endParaRPr lang="fr-CH" sz="1600" b="0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50</a:t>
                      </a:r>
                      <a:endParaRPr lang="fr-CH" sz="1600" b="0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75</a:t>
                      </a:r>
                      <a:endParaRPr lang="fr-CH" sz="1600" b="0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100</a:t>
                      </a:r>
                      <a:endParaRPr lang="fr-CH" sz="1600" b="0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6925628"/>
                  </a:ext>
                </a:extLst>
              </a:tr>
              <a:tr h="224729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</a:t>
                      </a:r>
                      <a:r>
                        <a:rPr lang="fr-CH" sz="1600" b="0" u="none" strike="noStrike" baseline="-25000" dirty="0">
                          <a:solidFill>
                            <a:srgbClr val="000000"/>
                          </a:solidFill>
                          <a:effectLst/>
                        </a:rPr>
                        <a:t>th</a:t>
                      </a:r>
                      <a:r>
                        <a:rPr lang="fr-CH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* L * 10</a:t>
                      </a:r>
                      <a:r>
                        <a:rPr lang="fr-CH" sz="1600" b="0" u="none" strike="noStrike" baseline="30000" dirty="0">
                          <a:solidFill>
                            <a:srgbClr val="000000"/>
                          </a:solidFill>
                          <a:effectLst/>
                        </a:rPr>
                        <a:t>-12</a:t>
                      </a:r>
                      <a:endParaRPr lang="fr-CH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16.5</a:t>
                      </a:r>
                      <a:endParaRPr lang="fr-CH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33.1</a:t>
                      </a:r>
                      <a:endParaRPr lang="fr-CH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49.6</a:t>
                      </a:r>
                      <a:endParaRPr lang="fr-CH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66.1</a:t>
                      </a:r>
                      <a:endParaRPr lang="fr-CH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302038278"/>
                  </a:ext>
                </a:extLst>
              </a:tr>
              <a:tr h="224729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fr-CH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CH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fr-CH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897611840"/>
                  </a:ext>
                </a:extLst>
              </a:tr>
              <a:tr h="224729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A</a:t>
                      </a:r>
                      <a:r>
                        <a:rPr lang="fr-CH" sz="1600" b="0" u="none" strike="noStrike" baseline="-25000" dirty="0" err="1">
                          <a:solidFill>
                            <a:srgbClr val="000000"/>
                          </a:solidFill>
                          <a:effectLst/>
                        </a:rPr>
                        <a:t>meas</a:t>
                      </a:r>
                      <a:r>
                        <a:rPr lang="fr-CH" sz="1600" b="0" u="none" strike="noStrike" baseline="0" dirty="0">
                          <a:solidFill>
                            <a:srgbClr val="000000"/>
                          </a:solidFill>
                          <a:effectLst/>
                        </a:rPr>
                        <a:t> * 10</a:t>
                      </a:r>
                      <a:r>
                        <a:rPr lang="fr-CH" sz="1600" b="0" u="none" strike="noStrike" baseline="30000" dirty="0">
                          <a:solidFill>
                            <a:srgbClr val="000000"/>
                          </a:solidFill>
                          <a:effectLst/>
                        </a:rPr>
                        <a:t>-12</a:t>
                      </a:r>
                      <a:endParaRPr lang="fr-CH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16.8</a:t>
                      </a:r>
                      <a:endParaRPr lang="fr-CH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33.2</a:t>
                      </a:r>
                      <a:endParaRPr lang="fr-CH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49.7</a:t>
                      </a:r>
                      <a:endParaRPr lang="fr-CH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66.0</a:t>
                      </a:r>
                      <a:endParaRPr lang="fr-CH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612344964"/>
                  </a:ext>
                </a:extLst>
              </a:tr>
              <a:tr h="224729"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Δ</a:t>
                      </a:r>
                      <a:r>
                        <a:rPr lang="fr-CH" sz="16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a</a:t>
                      </a:r>
                      <a:r>
                        <a:rPr lang="fr-CH" sz="1600" b="0" u="none" strike="noStrike" baseline="-25000" dirty="0" err="1">
                          <a:solidFill>
                            <a:srgbClr val="000000"/>
                          </a:solidFill>
                          <a:effectLst/>
                        </a:rPr>
                        <a:t>meas</a:t>
                      </a:r>
                      <a:r>
                        <a:rPr lang="fr-CH" sz="1600" b="0" u="none" strike="noStrike" baseline="0" dirty="0">
                          <a:solidFill>
                            <a:srgbClr val="000000"/>
                          </a:solidFill>
                          <a:effectLst/>
                        </a:rPr>
                        <a:t> * 10</a:t>
                      </a:r>
                      <a:r>
                        <a:rPr lang="fr-CH" sz="1600" b="0" u="none" strike="noStrike" baseline="30000" dirty="0">
                          <a:solidFill>
                            <a:srgbClr val="000000"/>
                          </a:solidFill>
                          <a:effectLst/>
                        </a:rPr>
                        <a:t>-12</a:t>
                      </a:r>
                      <a:endParaRPr lang="fr-CH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0.1</a:t>
                      </a:r>
                      <a:endParaRPr lang="fr-CH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0.1</a:t>
                      </a:r>
                      <a:endParaRPr lang="fr-CH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0.1</a:t>
                      </a:r>
                      <a:endParaRPr lang="fr-CH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0.2</a:t>
                      </a:r>
                      <a:endParaRPr lang="fr-CH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55925472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DE9BA80A-95A6-1979-0555-465950E5648B}"/>
                  </a:ext>
                </a:extLst>
              </p:cNvPr>
              <p:cNvSpPr txBox="1"/>
              <p:nvPr/>
            </p:nvSpPr>
            <p:spPr>
              <a:xfrm>
                <a:off x="6644525" y="1801370"/>
                <a:ext cx="6234112" cy="6992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r>
                        <a:rPr lang="fr-CH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CH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fr-CH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sSub>
                            <m:sSubPr>
                              <m:ctrlPr>
                                <a:rPr lang="fr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fr-CH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fr-CH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=66.12×</m:t>
                      </m:r>
                      <m:sSup>
                        <m:sSupPr>
                          <m:ctrlP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−12</m:t>
                          </m:r>
                        </m:sup>
                      </m:sSup>
                      <m:r>
                        <a:rPr lang="fr-CH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CH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fr-CH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fr-CH" sz="2000" dirty="0">
                  <a:latin typeface="+mj-lt"/>
                </a:endParaRPr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DE9BA80A-95A6-1979-0555-465950E564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4525" y="1801370"/>
                <a:ext cx="6234112" cy="69923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ZoneTexte 1">
            <a:extLst>
              <a:ext uri="{FF2B5EF4-FFF2-40B4-BE49-F238E27FC236}">
                <a16:creationId xmlns:a16="http://schemas.microsoft.com/office/drawing/2014/main" id="{4193584B-B527-5646-3473-37CFD05B90AC}"/>
              </a:ext>
            </a:extLst>
          </p:cNvPr>
          <p:cNvSpPr txBox="1"/>
          <p:nvPr/>
        </p:nvSpPr>
        <p:spPr>
          <a:xfrm>
            <a:off x="3168015" y="1339534"/>
            <a:ext cx="15281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L</a:t>
            </a:r>
            <a:r>
              <a:rPr lang="en-US" sz="1600" baseline="-250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CUBE</a:t>
            </a:r>
            <a:r>
              <a:rPr lang="en-US" sz="1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= 100cm</a:t>
            </a:r>
            <a:endParaRPr lang="en-US" sz="1600" u="sng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BE7A99D-F2DC-5562-55DD-10DA57A66E00}"/>
              </a:ext>
            </a:extLst>
          </p:cNvPr>
          <p:cNvSpPr txBox="1"/>
          <p:nvPr/>
        </p:nvSpPr>
        <p:spPr>
          <a:xfrm>
            <a:off x="3164369" y="1709775"/>
            <a:ext cx="15281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L</a:t>
            </a:r>
            <a:r>
              <a:rPr lang="en-US" sz="1600" baseline="-250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CUBE</a:t>
            </a:r>
            <a:r>
              <a:rPr lang="en-US" sz="1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= 75cm</a:t>
            </a:r>
            <a:endParaRPr lang="en-US" sz="1600" u="sng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595BA0F-5CD3-115D-C99C-C40BFA2B3FBA}"/>
              </a:ext>
            </a:extLst>
          </p:cNvPr>
          <p:cNvSpPr txBox="1"/>
          <p:nvPr/>
        </p:nvSpPr>
        <p:spPr>
          <a:xfrm>
            <a:off x="3164369" y="2080298"/>
            <a:ext cx="15281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L</a:t>
            </a:r>
            <a:r>
              <a:rPr lang="en-US" sz="1600" baseline="-250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CUBE</a:t>
            </a:r>
            <a:r>
              <a:rPr lang="en-US" sz="1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= 50cm</a:t>
            </a:r>
            <a:endParaRPr lang="en-US" sz="1600" u="sng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EFECA7-3306-EFC3-5124-10EC789AE7EE}"/>
              </a:ext>
            </a:extLst>
          </p:cNvPr>
          <p:cNvSpPr txBox="1"/>
          <p:nvPr/>
        </p:nvSpPr>
        <p:spPr>
          <a:xfrm>
            <a:off x="3164369" y="2450058"/>
            <a:ext cx="15281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L</a:t>
            </a:r>
            <a:r>
              <a:rPr lang="en-US" sz="1600" baseline="-250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CUBE</a:t>
            </a:r>
            <a:r>
              <a:rPr lang="en-US" sz="16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= 25cm</a:t>
            </a:r>
            <a:endParaRPr lang="en-US" sz="1600" u="sng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809FEBF5-AA52-F1C5-BBEA-67168D4FFBDC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4692469" y="2619335"/>
            <a:ext cx="542471" cy="796330"/>
          </a:xfrm>
          <a:prstGeom prst="straightConnector1">
            <a:avLst/>
          </a:prstGeom>
          <a:ln w="28575">
            <a:solidFill>
              <a:srgbClr val="850A0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67CFBA0B-F560-8E6F-23FE-C7E2ED2DB28E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4692469" y="2249575"/>
            <a:ext cx="672011" cy="861927"/>
          </a:xfrm>
          <a:prstGeom prst="straightConnector1">
            <a:avLst/>
          </a:prstGeom>
          <a:ln w="28575">
            <a:solidFill>
              <a:srgbClr val="B1222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5C72D02B-546F-13FF-284B-009DADF125DD}"/>
              </a:ext>
            </a:extLst>
          </p:cNvPr>
          <p:cNvCxnSpPr>
            <a:cxnSpLocks/>
            <a:stCxn id="3" idx="3"/>
          </p:cNvCxnSpPr>
          <p:nvPr/>
        </p:nvCxnSpPr>
        <p:spPr>
          <a:xfrm>
            <a:off x="4692469" y="1879052"/>
            <a:ext cx="778691" cy="89389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403AEC68-8C58-F981-DAD7-7C1F5C772511}"/>
              </a:ext>
            </a:extLst>
          </p:cNvPr>
          <p:cNvCxnSpPr>
            <a:cxnSpLocks/>
            <a:stCxn id="2" idx="3"/>
          </p:cNvCxnSpPr>
          <p:nvPr/>
        </p:nvCxnSpPr>
        <p:spPr>
          <a:xfrm>
            <a:off x="4696115" y="1508811"/>
            <a:ext cx="865850" cy="965149"/>
          </a:xfrm>
          <a:prstGeom prst="straightConnector1">
            <a:avLst/>
          </a:prstGeom>
          <a:ln w="28575">
            <a:solidFill>
              <a:srgbClr val="FF634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07F97DD9-4046-3A66-1D90-EE75DE477E14}"/>
              </a:ext>
            </a:extLst>
          </p:cNvPr>
          <p:cNvCxnSpPr/>
          <p:nvPr/>
        </p:nvCxnSpPr>
        <p:spPr>
          <a:xfrm>
            <a:off x="8859457" y="3030710"/>
            <a:ext cx="0" cy="11475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49A88CFF-36C9-DDC1-D03E-1C0E0AC5D724}"/>
                  </a:ext>
                </a:extLst>
              </p:cNvPr>
              <p:cNvSpPr txBox="1"/>
              <p:nvPr/>
            </p:nvSpPr>
            <p:spPr>
              <a:xfrm>
                <a:off x="7594059" y="4841993"/>
                <a:ext cx="6234112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r>
                        <a:rPr lang="fr-CH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=66.12×</m:t>
                      </m:r>
                      <m:sSup>
                        <m:sSup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−12</m:t>
                          </m:r>
                        </m:sup>
                      </m:sSup>
                      <m:r>
                        <a:rPr lang="fr-CH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sSup>
                        <m:sSup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fr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fr-CH" sz="2400" dirty="0">
                  <a:latin typeface="+mj-lt"/>
                </a:endParaRPr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49A88CFF-36C9-DDC1-D03E-1C0E0AC5D7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4059" y="4841993"/>
                <a:ext cx="6234112" cy="461665"/>
              </a:xfrm>
              <a:prstGeom prst="rect">
                <a:avLst/>
              </a:prstGeom>
              <a:blipFill>
                <a:blip r:embed="rId6"/>
                <a:stretch>
                  <a:fillRect l="-294" b="-2632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DABAF6ED-1B74-B162-C797-536D376745E8}"/>
                  </a:ext>
                </a:extLst>
              </p:cNvPr>
              <p:cNvSpPr txBox="1"/>
              <p:nvPr/>
            </p:nvSpPr>
            <p:spPr>
              <a:xfrm>
                <a:off x="7557578" y="5522762"/>
                <a:ext cx="6234112" cy="4976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𝑒𝑥𝑝</m:t>
                          </m:r>
                        </m:sub>
                      </m:sSub>
                      <m:r>
                        <a:rPr lang="fr-CH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=(66.5±0.6)×</m:t>
                      </m:r>
                      <m:sSup>
                        <m:sSup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−12</m:t>
                          </m:r>
                        </m:sup>
                      </m:sSup>
                      <m:r>
                        <a:rPr lang="fr-CH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sSup>
                        <m:sSup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fr-CH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fr-CH" sz="2400" dirty="0">
                  <a:latin typeface="+mj-lt"/>
                </a:endParaRPr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DABAF6ED-1B74-B162-C797-536D376745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7578" y="5522762"/>
                <a:ext cx="6234112" cy="497637"/>
              </a:xfrm>
              <a:prstGeom prst="rect">
                <a:avLst/>
              </a:prstGeom>
              <a:blipFill>
                <a:blip r:embed="rId7"/>
                <a:stretch>
                  <a:fillRect l="-294" b="-10976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52026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CF66BE-AA12-B56A-40EA-04F80A916B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F474B6C1-2FDD-197D-3E1D-9763C18A0349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9AAF5850-A47D-2EAD-421F-E8E674AE94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B90E1FD7-D572-6F7D-0BB0-90798BA846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A0DF7DE4-D12A-D37F-735A-8D7DD4AA71CD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+mj-lt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CB472C42-442F-B07A-68DC-48A3649C2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24</a:t>
            </a:fld>
            <a:endParaRPr lang="fr-CH"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F655768-D695-7F87-7E2D-064BCFF4E4CD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0" y="2838102"/>
            <a:ext cx="12192000" cy="13849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44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Stability</a:t>
            </a:r>
            <a:r>
              <a:rPr kumimoji="0" lang="fr-FR" altLang="fr-FR" sz="4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and </a:t>
            </a:r>
            <a:r>
              <a:rPr kumimoji="0" lang="fr-FR" altLang="fr-FR" sz="44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sensitivity</a:t>
            </a:r>
            <a:endParaRPr kumimoji="0" lang="fr-FR" altLang="fr-FR" sz="44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4000" b="1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2-beam </a:t>
            </a:r>
            <a:r>
              <a:rPr lang="fr-FR" altLang="fr-FR" sz="4000" b="1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method</a:t>
            </a:r>
            <a:r>
              <a:rPr kumimoji="0" lang="fr-FR" altLang="fr-FR" sz="4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5898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3B0081-0F01-D5F1-9DCB-8704E8875D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689CF88-1E8E-4F79-68CD-42C159BAA9BE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" y="1488"/>
            <a:ext cx="12192000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Setup </a:t>
            </a:r>
            <a:r>
              <a:rPr kumimoji="0" lang="fr-FR" altLang="fr-FR" sz="3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stability</a:t>
            </a:r>
            <a:endParaRPr kumimoji="0" lang="fr-FR" altLang="fr-FR" sz="3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2-beam </a:t>
            </a: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method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A99CB323-EAE0-0EC6-D9D6-F3AA2C38A6A5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0AB62DA-168E-1017-E3E9-974BFC31B8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B3A6A0F8-8F97-6A83-9CEA-8EF9A5C4A6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01917FA9-57DA-1179-E1B5-08F6629ABD1E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+mj-lt"/>
                <a:ea typeface="Artifakt Element Light" panose="020B0303050000020004" pitchFamily="34" charset="0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09BCDB5B-37A4-5404-B6FB-BD72D68A7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25</a:t>
            </a:fld>
            <a:endParaRPr lang="fr-CH" dirty="0">
              <a:latin typeface="+mj-lt"/>
            </a:endParaRPr>
          </a:p>
        </p:txBody>
      </p:sp>
      <p:pic>
        <p:nvPicPr>
          <p:cNvPr id="3" name="Image 2" descr="Une image contenant acier, ingénierie, escaliers, bâtiment&#10;&#10;Description générée automatiquement">
            <a:extLst>
              <a:ext uri="{FF2B5EF4-FFF2-40B4-BE49-F238E27FC236}">
                <a16:creationId xmlns:a16="http://schemas.microsoft.com/office/drawing/2014/main" id="{297269FD-21C2-836A-E357-66F8733EE56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89" b="16523"/>
          <a:stretch/>
        </p:blipFill>
        <p:spPr>
          <a:xfrm>
            <a:off x="247650" y="1087500"/>
            <a:ext cx="11696700" cy="2275374"/>
          </a:xfrm>
          <a:prstGeom prst="rect">
            <a:avLst/>
          </a:prstGeom>
        </p:spPr>
      </p:pic>
      <p:pic>
        <p:nvPicPr>
          <p:cNvPr id="6" name="Image 5" descr="Une image contenant bâtiment, intérieur, mur, miroir&#10;&#10;Description générée automatiquement">
            <a:extLst>
              <a:ext uri="{FF2B5EF4-FFF2-40B4-BE49-F238E27FC236}">
                <a16:creationId xmlns:a16="http://schemas.microsoft.com/office/drawing/2014/main" id="{18CA67EF-B470-9930-0E68-A63B6413508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4" t="36296" r="20766" b="21926"/>
          <a:stretch/>
        </p:blipFill>
        <p:spPr>
          <a:xfrm flipH="1">
            <a:off x="247650" y="3607827"/>
            <a:ext cx="2667942" cy="278651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EFFA9CA-974F-2E0F-574E-A229DABF8137}"/>
              </a:ext>
            </a:extLst>
          </p:cNvPr>
          <p:cNvSpPr txBox="1"/>
          <p:nvPr/>
        </p:nvSpPr>
        <p:spPr>
          <a:xfrm>
            <a:off x="7400156" y="3541987"/>
            <a:ext cx="4309409" cy="1450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u="sng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Beam </a:t>
            </a:r>
            <a:r>
              <a:rPr lang="fr-CH" u="sng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separator</a:t>
            </a:r>
            <a:r>
              <a:rPr lang="fr-CH" u="sng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:</a:t>
            </a:r>
          </a:p>
          <a:p>
            <a:pPr>
              <a:lnSpc>
                <a:spcPct val="150000"/>
              </a:lnSpc>
            </a:pPr>
            <a:r>
              <a:rPr lang="fr-CH" sz="14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- Gadolinium </a:t>
            </a:r>
            <a:r>
              <a:rPr lang="fr-CH" sz="14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powder</a:t>
            </a:r>
            <a:r>
              <a:rPr lang="fr-CH" sz="14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14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painted</a:t>
            </a:r>
            <a:r>
              <a:rPr lang="fr-CH" sz="14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plexiglass</a:t>
            </a:r>
          </a:p>
          <a:p>
            <a:pPr>
              <a:lnSpc>
                <a:spcPct val="150000"/>
              </a:lnSpc>
            </a:pPr>
            <a:r>
              <a:rPr lang="fr-CH" sz="14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- </a:t>
            </a:r>
            <a:r>
              <a:rPr lang="fr-CH" sz="14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BorAl</a:t>
            </a:r>
            <a:r>
              <a:rPr lang="fr-CH" sz="14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aperture </a:t>
            </a:r>
            <a:r>
              <a:rPr lang="fr-CH" sz="14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before</a:t>
            </a:r>
            <a:r>
              <a:rPr lang="fr-CH" sz="14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and </a:t>
            </a:r>
            <a:r>
              <a:rPr lang="fr-CH" sz="14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after</a:t>
            </a:r>
            <a:r>
              <a:rPr lang="fr-CH" sz="14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the </a:t>
            </a:r>
            <a:r>
              <a:rPr lang="fr-CH" sz="14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gratings</a:t>
            </a:r>
            <a:br>
              <a:rPr lang="fr-CH" sz="14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</a:br>
            <a:endParaRPr lang="fr-CH" sz="1400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EE2FB0A-28C4-441A-6D99-B235B4FA60B5}"/>
              </a:ext>
            </a:extLst>
          </p:cNvPr>
          <p:cNvSpPr txBox="1"/>
          <p:nvPr/>
        </p:nvSpPr>
        <p:spPr>
          <a:xfrm>
            <a:off x="8372475" y="5868102"/>
            <a:ext cx="181338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1400" dirty="0" err="1">
                <a:latin typeface="+mj-lt"/>
                <a:ea typeface="Artifakt Element Light" panose="020B0303050000020004" pitchFamily="34" charset="0"/>
              </a:rPr>
              <a:t>Slope</a:t>
            </a:r>
            <a:r>
              <a:rPr lang="fr-CH" sz="1400" dirty="0">
                <a:latin typeface="+mj-lt"/>
                <a:ea typeface="Artifakt Element Light" panose="020B0303050000020004" pitchFamily="34" charset="0"/>
              </a:rPr>
              <a:t> in </a:t>
            </a:r>
            <a:r>
              <a:rPr lang="fr-CH" sz="2400" b="1" dirty="0">
                <a:latin typeface="+mj-lt"/>
                <a:ea typeface="Artifakt Element Light" panose="020B0303050000020004" pitchFamily="34" charset="0"/>
              </a:rPr>
              <a:t>count/µm</a:t>
            </a:r>
            <a:endParaRPr lang="fr-CH" b="1" dirty="0">
              <a:latin typeface="+mj-lt"/>
              <a:ea typeface="Artifakt Element Light" panose="020B0303050000020004" pitchFamily="34" charset="0"/>
            </a:endParaRP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A4D7E29B-519B-9118-35F5-8F3CCEF02691}"/>
              </a:ext>
            </a:extLst>
          </p:cNvPr>
          <p:cNvCxnSpPr>
            <a:cxnSpLocks/>
          </p:cNvCxnSpPr>
          <p:nvPr/>
        </p:nvCxnSpPr>
        <p:spPr>
          <a:xfrm flipH="1" flipV="1">
            <a:off x="574574" y="1466850"/>
            <a:ext cx="11134991" cy="1152525"/>
          </a:xfrm>
          <a:prstGeom prst="straightConnector1">
            <a:avLst/>
          </a:prstGeom>
          <a:ln w="57150">
            <a:solidFill>
              <a:srgbClr val="FF0000">
                <a:alpha val="67059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 8" descr="Une image contenant texte, capture d’écran, diagramme, Tracé&#10;&#10;Description générée automatiquement">
            <a:extLst>
              <a:ext uri="{FF2B5EF4-FFF2-40B4-BE49-F238E27FC236}">
                <a16:creationId xmlns:a16="http://schemas.microsoft.com/office/drawing/2014/main" id="{81A86E80-C2EB-509A-66F7-80110BAB933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43" r="25255" b="11059"/>
          <a:stretch/>
        </p:blipFill>
        <p:spPr>
          <a:xfrm>
            <a:off x="158488" y="3544445"/>
            <a:ext cx="3006986" cy="297693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C28104A-0F20-B3F9-1CB3-109F67364657}"/>
              </a:ext>
            </a:extLst>
          </p:cNvPr>
          <p:cNvSpPr/>
          <p:nvPr/>
        </p:nvSpPr>
        <p:spPr>
          <a:xfrm>
            <a:off x="1943100" y="4254500"/>
            <a:ext cx="584200" cy="1295400"/>
          </a:xfrm>
          <a:prstGeom prst="rect">
            <a:avLst/>
          </a:prstGeom>
          <a:noFill/>
          <a:ln w="38100">
            <a:solidFill>
              <a:srgbClr val="07830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DF7B4B-BC0C-580C-F485-6DBE901E4464}"/>
              </a:ext>
            </a:extLst>
          </p:cNvPr>
          <p:cNvSpPr/>
          <p:nvPr/>
        </p:nvSpPr>
        <p:spPr>
          <a:xfrm>
            <a:off x="1181100" y="4254500"/>
            <a:ext cx="584200" cy="129540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+mj-lt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C38B134-10C5-790E-DD8B-9524E926760C}"/>
              </a:ext>
            </a:extLst>
          </p:cNvPr>
          <p:cNvSpPr txBox="1"/>
          <p:nvPr/>
        </p:nvSpPr>
        <p:spPr>
          <a:xfrm>
            <a:off x="7471276" y="5001890"/>
            <a:ext cx="4309409" cy="804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u="sng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Oscillating</a:t>
            </a:r>
            <a:r>
              <a:rPr lang="fr-CH" u="sng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u="sng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intensity</a:t>
            </a:r>
            <a:r>
              <a:rPr lang="fr-CH" u="sng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pattern :</a:t>
            </a:r>
          </a:p>
          <a:p>
            <a:pPr>
              <a:lnSpc>
                <a:spcPct val="150000"/>
              </a:lnSpc>
            </a:pPr>
            <a:r>
              <a:rPr lang="fr-CH" sz="14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Extraction of the </a:t>
            </a:r>
            <a:r>
              <a:rPr lang="fr-CH" sz="14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working</a:t>
            </a:r>
            <a:r>
              <a:rPr lang="fr-CH" sz="14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point (</a:t>
            </a:r>
            <a:r>
              <a:rPr lang="fr-CH" sz="14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steepest</a:t>
            </a:r>
            <a:r>
              <a:rPr lang="fr-CH" sz="14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14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slope</a:t>
            </a:r>
            <a:r>
              <a:rPr lang="fr-CH" sz="14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14" name="Image 13" descr="Une image contenant texte, Tracé, ligne, diagramme&#10;&#10;Description générée automatiquement">
            <a:extLst>
              <a:ext uri="{FF2B5EF4-FFF2-40B4-BE49-F238E27FC236}">
                <a16:creationId xmlns:a16="http://schemas.microsoft.com/office/drawing/2014/main" id="{D1B12911-68DC-80AA-B20E-FC7595B47F3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392" y="3494778"/>
            <a:ext cx="4128320" cy="309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157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4FC892-BDC1-AA78-C2CD-467E7CD58D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26">
            <a:extLst>
              <a:ext uri="{FF2B5EF4-FFF2-40B4-BE49-F238E27FC236}">
                <a16:creationId xmlns:a16="http://schemas.microsoft.com/office/drawing/2014/main" id="{AD7B7547-8AE7-DBF6-07CE-9496C2DFD4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944" y="1482453"/>
            <a:ext cx="4479750" cy="39204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8053D20-27D7-21F9-D94D-F6FC73B555E6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" y="1488"/>
            <a:ext cx="12192000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Setup </a:t>
            </a:r>
            <a:r>
              <a:rPr kumimoji="0" lang="fr-FR" altLang="fr-FR" sz="3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stability</a:t>
            </a:r>
            <a:endParaRPr kumimoji="0" lang="fr-FR" altLang="fr-FR" sz="3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2-beam </a:t>
            </a: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method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31B087C8-8CAD-1241-D0B5-06600CDAC388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9BE05AD8-9112-AAE5-8C4B-931195C936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3A47AA00-76DF-0A4A-CA12-C61A7A1176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94072D48-7842-3B09-4CCB-4F034697AB47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+mj-lt"/>
                <a:ea typeface="Artifakt Element Light" panose="020B0303050000020004" pitchFamily="34" charset="0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8BF2DD91-31C8-6DF3-9BE2-B7B538D39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26</a:t>
            </a:fld>
            <a:endParaRPr lang="fr-CH">
              <a:latin typeface="+mj-lt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DB0EC6C-8A4E-F764-38A6-8A6441DB3834}"/>
              </a:ext>
            </a:extLst>
          </p:cNvPr>
          <p:cNvSpPr txBox="1"/>
          <p:nvPr/>
        </p:nvSpPr>
        <p:spPr>
          <a:xfrm>
            <a:off x="608830" y="1005713"/>
            <a:ext cx="5315717" cy="5062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000" b="1" u="sng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Beamspot</a:t>
            </a:r>
            <a:r>
              <a:rPr lang="fr-CH" sz="2000" b="1" u="sng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position &amp; </a:t>
            </a:r>
            <a:r>
              <a:rPr lang="fr-CH" sz="2000" b="1" u="sng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difference</a:t>
            </a:r>
            <a:endParaRPr lang="fr-CH" sz="1600" b="1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769DBB1-183C-C5F2-8A7C-93E33FC360AD}"/>
              </a:ext>
            </a:extLst>
          </p:cNvPr>
          <p:cNvCxnSpPr/>
          <p:nvPr/>
        </p:nvCxnSpPr>
        <p:spPr>
          <a:xfrm>
            <a:off x="7162800" y="1072388"/>
            <a:ext cx="0" cy="53625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CFA90CF2-78DD-1D16-90FC-0998F31D92F7}"/>
              </a:ext>
            </a:extLst>
          </p:cNvPr>
          <p:cNvSpPr txBox="1"/>
          <p:nvPr/>
        </p:nvSpPr>
        <p:spPr>
          <a:xfrm>
            <a:off x="7849599" y="1005713"/>
            <a:ext cx="3733572" cy="5062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000" b="1" u="sng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Allan </a:t>
            </a:r>
            <a:r>
              <a:rPr lang="fr-CH" sz="2000" b="1" u="sng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deviation</a:t>
            </a:r>
            <a:endParaRPr lang="fr-CH" sz="1600" b="1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D727F84-EA1D-E203-CF33-D6877116B3B8}"/>
              </a:ext>
            </a:extLst>
          </p:cNvPr>
          <p:cNvSpPr txBox="1"/>
          <p:nvPr/>
        </p:nvSpPr>
        <p:spPr>
          <a:xfrm>
            <a:off x="7506931" y="5579703"/>
            <a:ext cx="3733572" cy="5062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000" b="1" u="sng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Best </a:t>
            </a:r>
            <a:r>
              <a:rPr lang="fr-CH" sz="2000" b="1" u="sng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averaging</a:t>
            </a:r>
            <a:r>
              <a:rPr lang="fr-CH" sz="2000" b="1" u="sng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time :</a:t>
            </a:r>
            <a:endParaRPr lang="fr-CH" sz="1600" b="1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88A9124F-FDFB-C8FE-348D-729D5108A5F6}"/>
              </a:ext>
            </a:extLst>
          </p:cNvPr>
          <p:cNvCxnSpPr>
            <a:cxnSpLocks/>
          </p:cNvCxnSpPr>
          <p:nvPr/>
        </p:nvCxnSpPr>
        <p:spPr>
          <a:xfrm flipH="1" flipV="1">
            <a:off x="10458450" y="4733925"/>
            <a:ext cx="628650" cy="8201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33B81FCF-689E-8B69-C10E-1AC407DA03BA}"/>
              </a:ext>
            </a:extLst>
          </p:cNvPr>
          <p:cNvSpPr txBox="1"/>
          <p:nvPr/>
        </p:nvSpPr>
        <p:spPr>
          <a:xfrm>
            <a:off x="9915524" y="5522802"/>
            <a:ext cx="1819273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l-GR" sz="20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lang="fr-CH" sz="20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l-GR" sz="20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fr-CH" sz="20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y) =</a:t>
            </a:r>
            <a:r>
              <a:rPr lang="en-US" sz="20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4,7 nm </a:t>
            </a:r>
          </a:p>
          <a:p>
            <a:pPr algn="ctr"/>
            <a:r>
              <a:rPr lang="en-US" sz="20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in 2’000 sec</a:t>
            </a:r>
            <a:endParaRPr lang="en-US" sz="2000" u="sng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pic>
        <p:nvPicPr>
          <p:cNvPr id="23" name="Image 22" descr="Une image contenant texte, capture d’écran, Tracé&#10;&#10;Description générée automatiquement">
            <a:extLst>
              <a:ext uri="{FF2B5EF4-FFF2-40B4-BE49-F238E27FC236}">
                <a16:creationId xmlns:a16="http://schemas.microsoft.com/office/drawing/2014/main" id="{A602E5DF-6983-0255-F920-2079373F39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4" y="1459005"/>
            <a:ext cx="7066300" cy="51372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B599FEBB-51D7-A83E-AB39-47A20398528C}"/>
              </a:ext>
            </a:extLst>
          </p:cNvPr>
          <p:cNvSpPr txBox="1"/>
          <p:nvPr/>
        </p:nvSpPr>
        <p:spPr>
          <a:xfrm>
            <a:off x="8305244" y="2218958"/>
            <a:ext cx="624046" cy="506292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000" b="1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Left</a:t>
            </a:r>
            <a:endParaRPr lang="fr-CH" sz="2000" b="1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09F40092-8C5F-3F6B-6547-FA4AC7902B71}"/>
              </a:ext>
            </a:extLst>
          </p:cNvPr>
          <p:cNvCxnSpPr>
            <a:cxnSpLocks/>
            <a:stCxn id="2" idx="2"/>
          </p:cNvCxnSpPr>
          <p:nvPr/>
        </p:nvCxnSpPr>
        <p:spPr>
          <a:xfrm flipH="1">
            <a:off x="8175194" y="2725250"/>
            <a:ext cx="442073" cy="77614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3BCB5D6A-6C82-5CDB-E56C-F283D07B00F1}"/>
              </a:ext>
            </a:extLst>
          </p:cNvPr>
          <p:cNvSpPr txBox="1"/>
          <p:nvPr/>
        </p:nvSpPr>
        <p:spPr>
          <a:xfrm>
            <a:off x="9059340" y="2218958"/>
            <a:ext cx="745060" cy="50629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0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Right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A3F56058-6C52-7B1A-AAD6-D6A04787CAE2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8539162" y="2725250"/>
            <a:ext cx="892708" cy="82059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9B8D091E-8417-6280-E8F1-8AC61B677A25}"/>
              </a:ext>
            </a:extLst>
          </p:cNvPr>
          <p:cNvSpPr txBox="1"/>
          <p:nvPr/>
        </p:nvSpPr>
        <p:spPr>
          <a:xfrm>
            <a:off x="10655939" y="3340447"/>
            <a:ext cx="584564" cy="5062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000" b="1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Diff.</a:t>
            </a: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548352A2-FDDD-0218-56D4-EFDDC9C6C404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10458450" y="3846739"/>
            <a:ext cx="489771" cy="8201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9984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7" grpId="0" animBg="1"/>
      <p:bldP spid="2" grpId="0" animBg="1"/>
      <p:bldP spid="6" grpId="0" animBg="1"/>
      <p:bldP spid="2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0A2D0F-02FA-E637-5AF3-4BB54CD358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4D8B919C-7134-D21E-6CE1-4D33E4CF0651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BABDCA54-85AB-EE68-0062-7DE520DD1E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7E6D6F31-6F28-C5F5-1D92-AB82364D7C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4D021FBE-D9C1-F51C-7238-8D37E4E627B0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+mj-lt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6AA7849A-F93A-5B11-1B85-9E7097EE6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27</a:t>
            </a:fld>
            <a:endParaRPr lang="fr-CH"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3A3B4A4-7D1E-1A13-F579-437C80FF5955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0" y="2807325"/>
            <a:ext cx="12192000" cy="14465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4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Neutron </a:t>
            </a:r>
            <a:r>
              <a:rPr kumimoji="0" lang="fr-FR" altLang="fr-FR" sz="44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electric</a:t>
            </a:r>
            <a:r>
              <a:rPr kumimoji="0" lang="fr-FR" altLang="fr-FR" sz="4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charge </a:t>
            </a:r>
            <a:r>
              <a:rPr kumimoji="0" lang="fr-FR" altLang="fr-FR" sz="44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measurement</a:t>
            </a:r>
            <a:endParaRPr kumimoji="0" lang="fr-FR" altLang="fr-FR" sz="44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4400" dirty="0" err="1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Ballistic</a:t>
            </a:r>
            <a:r>
              <a:rPr lang="fr-FR" altLang="fr-FR" sz="44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configuration</a:t>
            </a:r>
            <a:endParaRPr kumimoji="0" lang="fr-FR" altLang="fr-FR" sz="4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6906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8691A1-845E-8451-3156-7FDB94C0E9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060BEF6-FC14-8912-81C4-4D68790EA6E6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" y="1487"/>
            <a:ext cx="12192000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QNeutron</a:t>
            </a:r>
            <a:endParaRPr kumimoji="0" lang="fr-FR" altLang="fr-FR" sz="3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First charge </a:t>
            </a: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measurement</a:t>
            </a: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at ILL-PF1b | 20 </a:t>
            </a: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days</a:t>
            </a: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in March 2024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B906FC58-5CB6-6DD1-4C0A-7D2F06B357B7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28CDC0DB-D428-7CC5-2763-B1EAD8014E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857A2C3-402C-874C-DCAC-E2A9BB55FC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BF147994-7C1C-8A1C-F488-90863344C13D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+mj-lt"/>
                <a:ea typeface="Artifakt Element Light" panose="020B0303050000020004" pitchFamily="34" charset="0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B560010B-A495-118A-EBE2-7ED3D321D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28</a:t>
            </a:fld>
            <a:endParaRPr lang="fr-CH">
              <a:latin typeface="+mj-lt"/>
            </a:endParaRP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85D85DE8-3670-4BF7-FAFD-0C712AF7C1BD}"/>
              </a:ext>
            </a:extLst>
          </p:cNvPr>
          <p:cNvGrpSpPr/>
          <p:nvPr/>
        </p:nvGrpSpPr>
        <p:grpSpPr>
          <a:xfrm>
            <a:off x="672963" y="3413982"/>
            <a:ext cx="3599975" cy="2800895"/>
            <a:chOff x="194494" y="1112643"/>
            <a:chExt cx="4663052" cy="3628003"/>
          </a:xfrm>
        </p:grpSpPr>
        <p:pic>
          <p:nvPicPr>
            <p:cNvPr id="3" name="Image 2" descr="Une image contenant machine, acier, ingénierie, métal&#10;&#10;Description générée automatiquement">
              <a:extLst>
                <a:ext uri="{FF2B5EF4-FFF2-40B4-BE49-F238E27FC236}">
                  <a16:creationId xmlns:a16="http://schemas.microsoft.com/office/drawing/2014/main" id="{0DEAB937-1BDF-6DAA-F29C-B4295463B0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56" t="5272" r="20234" b="5351"/>
            <a:stretch/>
          </p:blipFill>
          <p:spPr>
            <a:xfrm>
              <a:off x="194494" y="1112643"/>
              <a:ext cx="4663052" cy="362800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F882BFC1-125E-3177-035B-8E33BAF0CBCF}"/>
                </a:ext>
              </a:extLst>
            </p:cNvPr>
            <p:cNvSpPr txBox="1"/>
            <p:nvPr/>
          </p:nvSpPr>
          <p:spPr>
            <a:xfrm>
              <a:off x="3427668" y="1340878"/>
              <a:ext cx="1126112" cy="3587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CH" sz="1200" dirty="0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rPr>
                <a:t>Ø 150 mm</a:t>
              </a:r>
              <a:endParaRPr lang="fr-CH" sz="1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" name="Flèche : droite 5">
              <a:extLst>
                <a:ext uri="{FF2B5EF4-FFF2-40B4-BE49-F238E27FC236}">
                  <a16:creationId xmlns:a16="http://schemas.microsoft.com/office/drawing/2014/main" id="{99217197-669C-2F26-3C19-2218385E20D3}"/>
                </a:ext>
              </a:extLst>
            </p:cNvPr>
            <p:cNvSpPr/>
            <p:nvPr/>
          </p:nvSpPr>
          <p:spPr>
            <a:xfrm>
              <a:off x="1428750" y="2733675"/>
              <a:ext cx="914400" cy="304800"/>
            </a:xfrm>
            <a:prstGeom prst="rightArrow">
              <a:avLst/>
            </a:prstGeom>
            <a:solidFill>
              <a:srgbClr val="00B0F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sp>
          <p:nvSpPr>
            <p:cNvPr id="7" name="Flèche : droite 6">
              <a:extLst>
                <a:ext uri="{FF2B5EF4-FFF2-40B4-BE49-F238E27FC236}">
                  <a16:creationId xmlns:a16="http://schemas.microsoft.com/office/drawing/2014/main" id="{688794E4-EF4B-DF33-355B-5C05BE977232}"/>
                </a:ext>
              </a:extLst>
            </p:cNvPr>
            <p:cNvSpPr/>
            <p:nvPr/>
          </p:nvSpPr>
          <p:spPr>
            <a:xfrm rot="10800000">
              <a:off x="2694247" y="2733675"/>
              <a:ext cx="914400" cy="304800"/>
            </a:xfrm>
            <a:prstGeom prst="rightArrow">
              <a:avLst/>
            </a:prstGeom>
            <a:solidFill>
              <a:srgbClr val="00B0F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latin typeface="+mj-lt"/>
              </a:endParaRP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72765542-B2D3-9239-02D8-953C912F27CD}"/>
                </a:ext>
              </a:extLst>
            </p:cNvPr>
            <p:cNvSpPr txBox="1"/>
            <p:nvPr/>
          </p:nvSpPr>
          <p:spPr>
            <a:xfrm>
              <a:off x="351097" y="3024548"/>
              <a:ext cx="1350607" cy="5979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CH" sz="1200" dirty="0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rPr>
                <a:t>2 </a:t>
              </a:r>
              <a:r>
                <a:rPr lang="fr-CH" sz="1200" dirty="0" err="1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rPr>
                <a:t>polarities</a:t>
              </a:r>
              <a:endParaRPr lang="fr-CH" sz="12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fr-CH" sz="1200" dirty="0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rPr>
                <a:t>Gap = 15 mm</a:t>
              </a:r>
              <a:endParaRPr lang="fr-CH" sz="1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00F99EAF-9F36-7D3A-CCB7-4B29262665CD}"/>
                </a:ext>
              </a:extLst>
            </p:cNvPr>
            <p:cNvSpPr txBox="1"/>
            <p:nvPr/>
          </p:nvSpPr>
          <p:spPr>
            <a:xfrm>
              <a:off x="599064" y="1190020"/>
              <a:ext cx="1401504" cy="5979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CH" sz="1200" dirty="0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rPr>
                <a:t>Ground </a:t>
              </a:r>
              <a:r>
                <a:rPr lang="fr-CH" sz="1200" dirty="0" err="1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rPr>
                <a:t>electrodes</a:t>
              </a:r>
              <a:endParaRPr lang="fr-CH" sz="1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1" name="Connecteur droit avec flèche 10">
              <a:extLst>
                <a:ext uri="{FF2B5EF4-FFF2-40B4-BE49-F238E27FC236}">
                  <a16:creationId xmlns:a16="http://schemas.microsoft.com/office/drawing/2014/main" id="{4F32B15B-69BC-19AD-E741-629BD8260A4A}"/>
                </a:ext>
              </a:extLst>
            </p:cNvPr>
            <p:cNvCxnSpPr>
              <a:cxnSpLocks/>
              <a:stCxn id="10" idx="2"/>
            </p:cNvCxnSpPr>
            <p:nvPr/>
          </p:nvCxnSpPr>
          <p:spPr>
            <a:xfrm>
              <a:off x="1299817" y="1788016"/>
              <a:ext cx="621390" cy="661574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avec flèche 11">
              <a:extLst>
                <a:ext uri="{FF2B5EF4-FFF2-40B4-BE49-F238E27FC236}">
                  <a16:creationId xmlns:a16="http://schemas.microsoft.com/office/drawing/2014/main" id="{7894E28F-163E-7E45-A9FB-893E62B65011}"/>
                </a:ext>
              </a:extLst>
            </p:cNvPr>
            <p:cNvCxnSpPr>
              <a:cxnSpLocks/>
              <a:stCxn id="10" idx="2"/>
            </p:cNvCxnSpPr>
            <p:nvPr/>
          </p:nvCxnSpPr>
          <p:spPr>
            <a:xfrm>
              <a:off x="1299817" y="1788016"/>
              <a:ext cx="1752153" cy="661574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F85C71F3-215A-BF4C-AD50-30F6F0C3BAA4}"/>
                </a:ext>
              </a:extLst>
            </p:cNvPr>
            <p:cNvSpPr txBox="1"/>
            <p:nvPr/>
          </p:nvSpPr>
          <p:spPr>
            <a:xfrm>
              <a:off x="2976409" y="3995640"/>
              <a:ext cx="1401504" cy="3587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CH" sz="1200" dirty="0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rPr>
                <a:t>HV </a:t>
              </a:r>
              <a:r>
                <a:rPr lang="fr-CH" sz="1200" dirty="0" err="1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rPr>
                <a:t>electrode</a:t>
              </a:r>
              <a:endParaRPr lang="fr-CH" sz="12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E83480A7-26FA-7FCC-44C2-624D7B12AC2A}"/>
                </a:ext>
              </a:extLst>
            </p:cNvPr>
            <p:cNvCxnSpPr>
              <a:cxnSpLocks/>
              <a:stCxn id="13" idx="0"/>
            </p:cNvCxnSpPr>
            <p:nvPr/>
          </p:nvCxnSpPr>
          <p:spPr>
            <a:xfrm flipH="1" flipV="1">
              <a:off x="2526019" y="3372626"/>
              <a:ext cx="1151142" cy="623014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id="{F7A9A676-BD05-9D5D-171C-2A2D88D22E90}"/>
              </a:ext>
            </a:extLst>
          </p:cNvPr>
          <p:cNvSpPr txBox="1"/>
          <p:nvPr/>
        </p:nvSpPr>
        <p:spPr>
          <a:xfrm>
            <a:off x="631000" y="1067779"/>
            <a:ext cx="7797827" cy="2126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CH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Chopper </a:t>
            </a:r>
            <a:r>
              <a:rPr lang="fr-CH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removed</a:t>
            </a:r>
            <a:r>
              <a:rPr lang="fr-CH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for high </a:t>
            </a:r>
            <a:r>
              <a:rPr lang="fr-CH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intensity</a:t>
            </a:r>
            <a:endParaRPr lang="fr-CH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CH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Implementation</a:t>
            </a:r>
            <a:r>
              <a:rPr lang="fr-CH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of HV </a:t>
            </a:r>
            <a:r>
              <a:rPr lang="fr-CH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electrodes</a:t>
            </a:r>
            <a:r>
              <a:rPr lang="fr-CH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(2.5m)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CH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Lead and </a:t>
            </a:r>
            <a:r>
              <a:rPr lang="fr-CH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concrete</a:t>
            </a:r>
            <a:r>
              <a:rPr lang="fr-CH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shield</a:t>
            </a:r>
            <a:endParaRPr lang="fr-CH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CH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Thermal </a:t>
            </a:r>
            <a:r>
              <a:rPr lang="fr-CH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shield</a:t>
            </a:r>
            <a:endParaRPr lang="fr-CH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CH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Oscillating</a:t>
            </a:r>
            <a:r>
              <a:rPr lang="fr-CH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pattern and </a:t>
            </a:r>
            <a:r>
              <a:rPr lang="fr-CH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working</a:t>
            </a:r>
            <a:r>
              <a:rPr lang="fr-CH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point</a:t>
            </a:r>
          </a:p>
        </p:txBody>
      </p:sp>
      <p:pic>
        <p:nvPicPr>
          <p:cNvPr id="27" name="ILL">
            <a:hlinkClick r:id="" action="ppaction://media"/>
            <a:extLst>
              <a:ext uri="{FF2B5EF4-FFF2-40B4-BE49-F238E27FC236}">
                <a16:creationId xmlns:a16="http://schemas.microsoft.com/office/drawing/2014/main" id="{C70C0F9B-DFAC-0D30-9627-8DB4BE409D6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380037" y="1368239"/>
            <a:ext cx="6461125" cy="484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588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50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video>
              <p:cMediaNode vol="80000" mute="1">
                <p:cTn id="12" fill="hold" display="0">
                  <p:stCondLst>
                    <p:cond delay="indefinite"/>
                  </p:stCondLst>
                </p:cTn>
                <p:tgtEl>
                  <p:spTgt spid="27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8691A1-845E-8451-3156-7FDB94C0E9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060BEF6-FC14-8912-81C4-4D68790EA6E6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" y="1487"/>
            <a:ext cx="12192000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QNeutron</a:t>
            </a:r>
            <a:endParaRPr kumimoji="0" lang="fr-FR" altLang="fr-FR" sz="3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First charge </a:t>
            </a: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measurement</a:t>
            </a: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at ILL-PF1b | 20 </a:t>
            </a: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days</a:t>
            </a: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in March 2024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B906FC58-5CB6-6DD1-4C0A-7D2F06B357B7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28CDC0DB-D428-7CC5-2763-B1EAD8014E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857A2C3-402C-874C-DCAC-E2A9BB55FC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BF147994-7C1C-8A1C-F488-90863344C13D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+mj-lt"/>
                <a:ea typeface="Artifakt Element Light" panose="020B0303050000020004" pitchFamily="34" charset="0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B560010B-A495-118A-EBE2-7ED3D321D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29</a:t>
            </a:fld>
            <a:endParaRPr lang="fr-CH">
              <a:latin typeface="+mj-lt"/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C18821B7-A22C-0BAF-7446-6A8B1B512033}"/>
              </a:ext>
            </a:extLst>
          </p:cNvPr>
          <p:cNvGrpSpPr/>
          <p:nvPr/>
        </p:nvGrpSpPr>
        <p:grpSpPr>
          <a:xfrm>
            <a:off x="140890" y="1288628"/>
            <a:ext cx="6891338" cy="5077284"/>
            <a:chOff x="128588" y="1171116"/>
            <a:chExt cx="6891338" cy="5077284"/>
          </a:xfrm>
        </p:grpSpPr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7BB2787A-C895-C5DC-A7DB-D10E3798848F}"/>
                </a:ext>
              </a:extLst>
            </p:cNvPr>
            <p:cNvCxnSpPr/>
            <p:nvPr/>
          </p:nvCxnSpPr>
          <p:spPr>
            <a:xfrm>
              <a:off x="466725" y="5715000"/>
              <a:ext cx="428625" cy="0"/>
            </a:xfrm>
            <a:prstGeom prst="line">
              <a:avLst/>
            </a:prstGeom>
            <a:ln w="76200">
              <a:solidFill>
                <a:srgbClr val="1F77B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96452ECC-927B-9096-AB84-DAFA3A2BAE7E}"/>
                </a:ext>
              </a:extLst>
            </p:cNvPr>
            <p:cNvSpPr txBox="1"/>
            <p:nvPr/>
          </p:nvSpPr>
          <p:spPr>
            <a:xfrm>
              <a:off x="1019175" y="5505450"/>
              <a:ext cx="2695575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/>
                <a:t>High-voltage 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93A5454-38D3-12C5-6970-69EFBDE252D5}"/>
                </a:ext>
              </a:extLst>
            </p:cNvPr>
            <p:cNvSpPr/>
            <p:nvPr/>
          </p:nvSpPr>
          <p:spPr>
            <a:xfrm>
              <a:off x="466725" y="6010275"/>
              <a:ext cx="428625" cy="119185"/>
            </a:xfrm>
            <a:prstGeom prst="rect">
              <a:avLst/>
            </a:prstGeom>
            <a:solidFill>
              <a:srgbClr val="CCCCCC"/>
            </a:solidFill>
            <a:ln>
              <a:solidFill>
                <a:srgbClr val="CCCCC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DF9F61BE-6645-FD37-8242-35B805228C80}"/>
                </a:ext>
              </a:extLst>
            </p:cNvPr>
            <p:cNvSpPr txBox="1"/>
            <p:nvPr/>
          </p:nvSpPr>
          <p:spPr>
            <a:xfrm>
              <a:off x="1019174" y="5867400"/>
              <a:ext cx="2695575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/>
                <a:t>Dead time</a:t>
              </a:r>
            </a:p>
          </p:txBody>
        </p: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BB34CFA2-693C-C27A-1E87-86153EC828D9}"/>
                </a:ext>
              </a:extLst>
            </p:cNvPr>
            <p:cNvCxnSpPr/>
            <p:nvPr/>
          </p:nvCxnSpPr>
          <p:spPr>
            <a:xfrm>
              <a:off x="3771901" y="5715000"/>
              <a:ext cx="428625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52848886-85AB-CE90-E73A-5561A92997F1}"/>
                </a:ext>
              </a:extLst>
            </p:cNvPr>
            <p:cNvSpPr txBox="1"/>
            <p:nvPr/>
          </p:nvSpPr>
          <p:spPr>
            <a:xfrm>
              <a:off x="4324351" y="5505450"/>
              <a:ext cx="2695575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err="1"/>
                <a:t>Polarity</a:t>
              </a:r>
              <a:r>
                <a:rPr lang="fr-CH" dirty="0"/>
                <a:t> start </a:t>
              </a:r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15BA6713-5505-340C-70F3-450701E9AFFB}"/>
                </a:ext>
              </a:extLst>
            </p:cNvPr>
            <p:cNvSpPr txBox="1"/>
            <p:nvPr/>
          </p:nvSpPr>
          <p:spPr>
            <a:xfrm>
              <a:off x="4324350" y="5867400"/>
              <a:ext cx="2695575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err="1"/>
                <a:t>Polarity</a:t>
              </a:r>
              <a:r>
                <a:rPr lang="fr-CH" dirty="0"/>
                <a:t> stop</a:t>
              </a:r>
            </a:p>
          </p:txBody>
        </p: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7E09249B-F48A-318F-8A33-D1CA87DCDC94}"/>
                </a:ext>
              </a:extLst>
            </p:cNvPr>
            <p:cNvCxnSpPr/>
            <p:nvPr/>
          </p:nvCxnSpPr>
          <p:spPr>
            <a:xfrm>
              <a:off x="3771901" y="6057900"/>
              <a:ext cx="428625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" name="Image 2" descr="Une image contenant texte, capture d’écran, Parallèle, nombre&#10;&#10;Description générée automatiquement">
              <a:extLst>
                <a:ext uri="{FF2B5EF4-FFF2-40B4-BE49-F238E27FC236}">
                  <a16:creationId xmlns:a16="http://schemas.microsoft.com/office/drawing/2014/main" id="{523AB55D-EC73-7075-45F9-B8336C7C4E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588" y="1171116"/>
              <a:ext cx="6110287" cy="4071035"/>
            </a:xfrm>
            <a:prstGeom prst="rect">
              <a:avLst/>
            </a:prstGeom>
          </p:spPr>
        </p:pic>
      </p:grp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1D0534AF-9EEB-1FD4-26E1-C8DE18BF6D67}"/>
              </a:ext>
            </a:extLst>
          </p:cNvPr>
          <p:cNvCxnSpPr/>
          <p:nvPr/>
        </p:nvCxnSpPr>
        <p:spPr>
          <a:xfrm>
            <a:off x="6363639" y="1096709"/>
            <a:ext cx="0" cy="52800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92812DF3-E9C4-B20E-E3B7-B03C7973FB87}"/>
              </a:ext>
            </a:extLst>
          </p:cNvPr>
          <p:cNvSpPr txBox="1"/>
          <p:nvPr/>
        </p:nvSpPr>
        <p:spPr>
          <a:xfrm>
            <a:off x="392332" y="5235037"/>
            <a:ext cx="4543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Total cycle time = 2800 sec</a:t>
            </a:r>
            <a:endParaRPr lang="fr-CH" sz="1200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18388B6-3412-F94C-1442-1BE25DA029F5}"/>
              </a:ext>
            </a:extLst>
          </p:cNvPr>
          <p:cNvSpPr txBox="1"/>
          <p:nvPr/>
        </p:nvSpPr>
        <p:spPr>
          <a:xfrm>
            <a:off x="6600994" y="1194234"/>
            <a:ext cx="5454161" cy="2142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b="1" u="sng" dirty="0"/>
              <a:t>«6-points» </a:t>
            </a:r>
            <a:r>
              <a:rPr lang="fr-CH" sz="2800" b="1" u="sng" dirty="0" err="1"/>
              <a:t>measurement</a:t>
            </a:r>
            <a:endParaRPr lang="fr-CH" sz="2800" b="1" u="sng" dirty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CH" dirty="0"/>
              <a:t>6 points </a:t>
            </a:r>
            <a:r>
              <a:rPr lang="fr-CH" dirty="0" err="1"/>
              <a:t>measured</a:t>
            </a:r>
            <a:r>
              <a:rPr lang="fr-CH" dirty="0"/>
              <a:t> at </a:t>
            </a:r>
            <a:r>
              <a:rPr lang="fr-CH" dirty="0" err="1"/>
              <a:t>every</a:t>
            </a:r>
            <a:r>
              <a:rPr lang="fr-CH" dirty="0"/>
              <a:t> </a:t>
            </a:r>
            <a:r>
              <a:rPr lang="fr-CH" dirty="0" err="1"/>
              <a:t>polarity</a:t>
            </a:r>
            <a:r>
              <a:rPr lang="fr-CH" dirty="0"/>
              <a:t> for 20s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CH" dirty="0"/>
              <a:t>Extraction of µ</a:t>
            </a:r>
            <a:r>
              <a:rPr lang="fr-CH" baseline="-25000" dirty="0"/>
              <a:t>L</a:t>
            </a:r>
            <a:r>
              <a:rPr lang="fr-CH" dirty="0"/>
              <a:t> and µ</a:t>
            </a:r>
            <a:r>
              <a:rPr lang="fr-CH" baseline="-25000" dirty="0"/>
              <a:t>R </a:t>
            </a:r>
            <a:r>
              <a:rPr lang="fr-CH" dirty="0"/>
              <a:t>and </a:t>
            </a:r>
            <a:r>
              <a:rPr lang="fr-CH" dirty="0" err="1"/>
              <a:t>consider</a:t>
            </a:r>
            <a:r>
              <a:rPr lang="fr-CH" dirty="0"/>
              <a:t> </a:t>
            </a:r>
            <a:r>
              <a:rPr lang="fr-CH" dirty="0" err="1"/>
              <a:t>difference</a:t>
            </a:r>
            <a:endParaRPr lang="fr-CH" dirty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CH" dirty="0"/>
              <a:t>Compare (HV+) – (HV-)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CH" dirty="0" err="1"/>
              <a:t>Determination</a:t>
            </a:r>
            <a:r>
              <a:rPr lang="fr-CH" dirty="0"/>
              <a:t> of </a:t>
            </a:r>
            <a:r>
              <a:rPr lang="fr-CH" dirty="0" err="1"/>
              <a:t>sensitivity</a:t>
            </a:r>
            <a:r>
              <a:rPr lang="fr-CH" dirty="0"/>
              <a:t> on a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deflection</a:t>
            </a:r>
            <a:endParaRPr lang="fr-CH" sz="1600" dirty="0"/>
          </a:p>
        </p:txBody>
      </p:sp>
      <p:pic>
        <p:nvPicPr>
          <p:cNvPr id="5" name="Image 4" descr="Une image contenant texte, diagramme, ligne, Tracé&#10;&#10;Description générée automatiquement">
            <a:extLst>
              <a:ext uri="{FF2B5EF4-FFF2-40B4-BE49-F238E27FC236}">
                <a16:creationId xmlns:a16="http://schemas.microsoft.com/office/drawing/2014/main" id="{78F4C24F-9876-C94A-E9B7-2CCF8B0BD6D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044" y="3386629"/>
            <a:ext cx="5225607" cy="3263309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282C9E0-A7A1-F70F-FB54-852AE4C26C2D}"/>
              </a:ext>
            </a:extLst>
          </p:cNvPr>
          <p:cNvSpPr txBox="1"/>
          <p:nvPr/>
        </p:nvSpPr>
        <p:spPr>
          <a:xfrm>
            <a:off x="9759627" y="5435952"/>
            <a:ext cx="19159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fr-CH" sz="2000" baseline="-2500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endParaRPr lang="fr-CH" sz="1400" dirty="0">
              <a:solidFill>
                <a:srgbClr val="0000FF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17FDDA4-FEDA-7245-A00C-3008EE9EDAB4}"/>
              </a:ext>
            </a:extLst>
          </p:cNvPr>
          <p:cNvSpPr txBox="1"/>
          <p:nvPr/>
        </p:nvSpPr>
        <p:spPr>
          <a:xfrm>
            <a:off x="9302427" y="5435952"/>
            <a:ext cx="772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>
                <a:solidFill>
                  <a:srgbClr val="24922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fr-CH" sz="2000" baseline="-25000" dirty="0">
                <a:solidFill>
                  <a:srgbClr val="24922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endParaRPr lang="fr-CH" sz="1400" dirty="0">
              <a:solidFill>
                <a:srgbClr val="2492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389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F5F62E-FED7-18AA-7C32-303525DE19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6447022-11C2-608C-4EAF-45B4CF6045A6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" y="1488"/>
            <a:ext cx="12192000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QNeutron</a:t>
            </a:r>
            <a:endParaRPr kumimoji="0" lang="fr-FR" altLang="fr-FR" sz="3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Measurement</a:t>
            </a: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of a </a:t>
            </a: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beam</a:t>
            </a: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deflection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E9669E28-C056-F7AF-3207-C06ED864007A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A5C17AD9-7035-F791-7707-269B0DCDD2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D0714752-EB0B-D6D5-1BAE-D8FE3215CA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158F7C75-FBC3-547D-6B6F-DFD860023411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+mj-lt"/>
                <a:ea typeface="Artifakt Element Light" panose="020B0303050000020004" pitchFamily="34" charset="0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9BEBC9CC-F1C0-2E5F-2925-47F28953B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3</a:t>
            </a:fld>
            <a:endParaRPr lang="fr-CH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FCEF649A-EA5E-A5E2-D3FB-4E9A1FF4E2D6}"/>
                  </a:ext>
                </a:extLst>
              </p:cNvPr>
              <p:cNvSpPr txBox="1"/>
              <p:nvPr/>
            </p:nvSpPr>
            <p:spPr>
              <a:xfrm>
                <a:off x="457200" y="3965608"/>
                <a:ext cx="5105400" cy="11580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Current charge upper limit : </a:t>
                </a:r>
                <a:endParaRPr lang="fr-CH" sz="2400" i="1" dirty="0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fr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𝑸</m:t>
                    </m:r>
                    <m:r>
                      <a:rPr lang="fr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&lt;</m:t>
                    </m:r>
                    <m:d>
                      <m:dPr>
                        <m:ctrlPr>
                          <a:rPr lang="fr-CH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CH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  <m:r>
                          <a:rPr lang="fr-CH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.</m:t>
                        </m:r>
                        <m:r>
                          <a:rPr lang="fr-CH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𝟒</m:t>
                        </m:r>
                        <m:r>
                          <a:rPr lang="fr-CH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±</m:t>
                        </m:r>
                        <m:r>
                          <a:rPr lang="fr-CH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  <m:r>
                          <a:rPr lang="fr-CH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.</m:t>
                        </m:r>
                        <m:r>
                          <a:rPr lang="fr-CH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</m:e>
                    </m:d>
                    <m:r>
                      <a:rPr lang="fr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×</m:t>
                    </m:r>
                    <m:sSup>
                      <m:sSupPr>
                        <m:ctrlPr>
                          <a:rPr lang="fr-CH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fr-CH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𝟏𝟎</m:t>
                        </m:r>
                      </m:e>
                      <m:sup>
                        <m:r>
                          <a:rPr lang="fr-CH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fr-CH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𝟐𝟏</m:t>
                        </m:r>
                      </m:sup>
                    </m:sSup>
                    <m:r>
                      <a:rPr lang="fr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fr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𝒆</m:t>
                    </m:r>
                  </m:oMath>
                </a14:m>
                <a:r>
                  <a:rPr lang="en-US" sz="2400" b="1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 </a:t>
                </a:r>
                <a:endParaRPr lang="en-US" sz="2400" b="1" dirty="0">
                  <a:solidFill>
                    <a:srgbClr val="FF0000"/>
                  </a:solidFill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FCEF649A-EA5E-A5E2-D3FB-4E9A1FF4E2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965608"/>
                <a:ext cx="5105400" cy="1158074"/>
              </a:xfrm>
              <a:prstGeom prst="rect">
                <a:avLst/>
              </a:prstGeom>
              <a:blipFill>
                <a:blip r:embed="rId3"/>
                <a:stretch>
                  <a:fillRect l="-1790" b="-4233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D0C02FC4-B703-6CF6-FA55-76E9FCFD9C89}"/>
                  </a:ext>
                </a:extLst>
              </p:cNvPr>
              <p:cNvSpPr txBox="1"/>
              <p:nvPr/>
            </p:nvSpPr>
            <p:spPr>
              <a:xfrm>
                <a:off x="457200" y="5614378"/>
                <a:ext cx="10129520" cy="5964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fr-CH" sz="2400" dirty="0" err="1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Two</a:t>
                </a: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 </a:t>
                </a:r>
                <a:r>
                  <a:rPr lang="fr-CH" sz="2400" dirty="0" err="1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orders</a:t>
                </a: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 of magnitude </a:t>
                </a:r>
                <a:r>
                  <a:rPr lang="fr-CH" sz="2400" dirty="0" err="1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improvement</a:t>
                </a:r>
                <a:r>
                  <a:rPr lang="fr-CH" sz="2400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 at ESS 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CH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Δy</m:t>
                    </m:r>
                  </m:oMath>
                </a14:m>
                <a:r>
                  <a:rPr lang="en-US" sz="2400" dirty="0">
                    <a:solidFill>
                      <a:srgbClr val="FF0000"/>
                    </a:solidFill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400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in </a:t>
                </a:r>
                <a:r>
                  <a:rPr lang="en-US" sz="2400" dirty="0">
                    <a:solidFill>
                      <a:srgbClr val="FF0000"/>
                    </a:solidFill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picometer</a:t>
                </a:r>
                <a:r>
                  <a:rPr lang="en-US" sz="2400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 scale !</a:t>
                </a:r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D0C02FC4-B703-6CF6-FA55-76E9FCFD9C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614378"/>
                <a:ext cx="10129520" cy="596445"/>
              </a:xfrm>
              <a:prstGeom prst="rect">
                <a:avLst/>
              </a:prstGeom>
              <a:blipFill>
                <a:blip r:embed="rId4"/>
                <a:stretch>
                  <a:fillRect l="-903" b="-21429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B0AB853B-8ABD-018C-01D4-67C010C9EF57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4336873" y="4624156"/>
            <a:ext cx="554445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fr-FR" sz="12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Baumann et al.,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1200" dirty="0">
                <a:latin typeface="+mj-lt"/>
                <a:ea typeface="Artifakt Element Light" panose="020B0303050000020004" pitchFamily="34" charset="0"/>
              </a:rPr>
              <a:t>Phys. </a:t>
            </a:r>
            <a:r>
              <a:rPr lang="fr-CH" sz="1200" dirty="0" err="1">
                <a:latin typeface="+mj-lt"/>
                <a:ea typeface="Artifakt Element Light" panose="020B0303050000020004" pitchFamily="34" charset="0"/>
              </a:rPr>
              <a:t>Rev</a:t>
            </a:r>
            <a:r>
              <a:rPr lang="fr-CH" sz="1200" dirty="0">
                <a:latin typeface="+mj-lt"/>
                <a:ea typeface="Artifakt Element Light" panose="020B0303050000020004" pitchFamily="34" charset="0"/>
              </a:rPr>
              <a:t>. D 37, 3107 </a:t>
            </a:r>
            <a:r>
              <a:rPr lang="fr-CH" altLang="fr-FR" sz="1200" dirty="0">
                <a:solidFill>
                  <a:srgbClr val="000000"/>
                </a:solidFill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(1988)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956D009-D984-C534-B087-2C247D63175C}"/>
              </a:ext>
            </a:extLst>
          </p:cNvPr>
          <p:cNvSpPr txBox="1"/>
          <p:nvPr/>
        </p:nvSpPr>
        <p:spPr>
          <a:xfrm>
            <a:off x="9379222" y="5883801"/>
            <a:ext cx="241935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Piegsa, </a:t>
            </a:r>
            <a:r>
              <a:rPr lang="fr-CH" sz="1050" dirty="0">
                <a:latin typeface="+mj-lt"/>
                <a:ea typeface="Artifakt Element Light" panose="020B0303050000020004" pitchFamily="34" charset="0"/>
              </a:rPr>
              <a:t>Phys. </a:t>
            </a:r>
            <a:r>
              <a:rPr lang="fr-CH" sz="1050" dirty="0" err="1">
                <a:latin typeface="+mj-lt"/>
                <a:ea typeface="Artifakt Element Light" panose="020B0303050000020004" pitchFamily="34" charset="0"/>
              </a:rPr>
              <a:t>Rev</a:t>
            </a:r>
            <a:r>
              <a:rPr lang="fr-CH" sz="1050" dirty="0">
                <a:latin typeface="+mj-lt"/>
                <a:ea typeface="Artifakt Element Light" panose="020B0303050000020004" pitchFamily="34" charset="0"/>
              </a:rPr>
              <a:t>. C 98, 045503 (2018)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8672BDF-0BC3-FC68-FA28-19E29A8DBCAF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65" y="1266351"/>
            <a:ext cx="8971159" cy="28557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D8D606DC-A429-6EDE-CE49-FF772289E60C}"/>
                  </a:ext>
                </a:extLst>
              </p:cNvPr>
              <p:cNvSpPr txBox="1"/>
              <p:nvPr/>
            </p:nvSpPr>
            <p:spPr>
              <a:xfrm>
                <a:off x="9721849" y="2294879"/>
                <a:ext cx="2743558" cy="9091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CH" sz="2400" b="0" i="0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Arial" panose="020B0604020202020204" pitchFamily="34" charset="0"/>
                        </a:rPr>
                        <m:t>Δ</m:t>
                      </m:r>
                      <m:r>
                        <a:rPr lang="fr-CH" sz="2400" b="0" i="1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Arial" panose="020B0604020202020204" pitchFamily="34" charset="0"/>
                        </a:rPr>
                        <m:t>𝑦</m:t>
                      </m:r>
                      <m:r>
                        <a:rPr lang="fr-CH" sz="2400" b="0" i="1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fr-CH" sz="24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fr-CH" sz="2400" i="1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𝑄</m:t>
                          </m:r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fr-CH" sz="2400" i="1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𝐸</m:t>
                          </m:r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fr-CH" sz="24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2 </m:t>
                          </m:r>
                          <m:sSub>
                            <m:sSubPr>
                              <m:ctrlPr>
                                <a:rPr lang="fr-CH" sz="24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𝑛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fr-CH" sz="24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2400" dirty="0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D8D606DC-A429-6EDE-CE49-FF772289E6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1849" y="2294879"/>
                <a:ext cx="2743558" cy="90916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545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8691A1-845E-8451-3156-7FDB94C0E9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060BEF6-FC14-8912-81C4-4D68790EA6E6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" y="1487"/>
            <a:ext cx="12192000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QNeutron</a:t>
            </a:r>
            <a:endParaRPr kumimoji="0" lang="fr-FR" altLang="fr-FR" sz="3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Results</a:t>
            </a: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and prospects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B906FC58-5CB6-6DD1-4C0A-7D2F06B357B7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28CDC0DB-D428-7CC5-2763-B1EAD8014E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857A2C3-402C-874C-DCAC-E2A9BB55FC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BF147994-7C1C-8A1C-F488-90863344C13D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+mj-lt"/>
                <a:ea typeface="Artifakt Element Light" panose="020B0303050000020004" pitchFamily="34" charset="0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B560010B-A495-118A-EBE2-7ED3D321D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30</a:t>
            </a:fld>
            <a:endParaRPr lang="fr-CH">
              <a:latin typeface="+mj-lt"/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1D0534AF-9EEB-1FD4-26E1-C8DE18BF6D67}"/>
              </a:ext>
            </a:extLst>
          </p:cNvPr>
          <p:cNvCxnSpPr/>
          <p:nvPr/>
        </p:nvCxnSpPr>
        <p:spPr>
          <a:xfrm>
            <a:off x="6090136" y="1127045"/>
            <a:ext cx="0" cy="52800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5D8C127A-8F2D-4E8F-18FD-33D2E626F86B}"/>
              </a:ext>
            </a:extLst>
          </p:cNvPr>
          <p:cNvSpPr txBox="1"/>
          <p:nvPr/>
        </p:nvSpPr>
        <p:spPr>
          <a:xfrm>
            <a:off x="443259" y="1194234"/>
            <a:ext cx="54541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b="1" u="sng" dirty="0"/>
              <a:t>«6-points» </a:t>
            </a:r>
            <a:r>
              <a:rPr lang="fr-CH" sz="2800" b="1" u="sng" dirty="0" err="1"/>
              <a:t>measurement</a:t>
            </a:r>
            <a:endParaRPr lang="fr-CH" sz="1600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ABC7D032-8135-9CF7-0099-79BB4E9CFC4A}"/>
              </a:ext>
            </a:extLst>
          </p:cNvPr>
          <p:cNvSpPr txBox="1"/>
          <p:nvPr/>
        </p:nvSpPr>
        <p:spPr>
          <a:xfrm>
            <a:off x="452784" y="1666507"/>
            <a:ext cx="5454161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CH" dirty="0"/>
              <a:t>1 cycle (8 </a:t>
            </a:r>
            <a:r>
              <a:rPr lang="fr-CH" dirty="0" err="1"/>
              <a:t>polarities</a:t>
            </a:r>
            <a:r>
              <a:rPr lang="fr-CH" dirty="0"/>
              <a:t> + </a:t>
            </a:r>
            <a:r>
              <a:rPr lang="fr-CH" dirty="0" err="1"/>
              <a:t>zero</a:t>
            </a:r>
            <a:r>
              <a:rPr lang="fr-CH" dirty="0"/>
              <a:t>) = 30 minutes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CH" dirty="0"/>
              <a:t>4 values </a:t>
            </a:r>
            <a:r>
              <a:rPr lang="fr-CH" dirty="0" err="1"/>
              <a:t>extracted</a:t>
            </a:r>
            <a:r>
              <a:rPr lang="fr-CH" dirty="0"/>
              <a:t> per cycle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CH" dirty="0"/>
              <a:t>44 cycles of 30 minutes = 22 h (</a:t>
            </a:r>
            <a:r>
              <a:rPr lang="fr-CH" dirty="0" err="1"/>
              <a:t>deadtime</a:t>
            </a:r>
            <a:r>
              <a:rPr lang="fr-CH" dirty="0"/>
              <a:t> = 45%)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CH" dirty="0"/>
              <a:t>Total </a:t>
            </a:r>
            <a:r>
              <a:rPr lang="fr-CH" dirty="0" err="1"/>
              <a:t>measurement</a:t>
            </a:r>
            <a:r>
              <a:rPr lang="fr-CH" dirty="0"/>
              <a:t> time = 12,2 </a:t>
            </a:r>
            <a:r>
              <a:rPr lang="fr-CH" dirty="0" err="1"/>
              <a:t>hours</a:t>
            </a:r>
            <a:endParaRPr lang="fr-CH" dirty="0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2C58A0EB-7957-E4D9-4583-CE41D65E9F2D}"/>
              </a:ext>
            </a:extLst>
          </p:cNvPr>
          <p:cNvGraphicFramePr>
            <a:graphicFrameLocks noGrp="1"/>
          </p:cNvGraphicFramePr>
          <p:nvPr/>
        </p:nvGraphicFramePr>
        <p:xfrm>
          <a:off x="6543675" y="2186603"/>
          <a:ext cx="5197596" cy="417077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304925">
                  <a:extLst>
                    <a:ext uri="{9D8B030D-6E8A-4147-A177-3AD203B41FA5}">
                      <a16:colId xmlns:a16="http://schemas.microsoft.com/office/drawing/2014/main" val="2638361418"/>
                    </a:ext>
                  </a:extLst>
                </a:gridCol>
                <a:gridCol w="1901911">
                  <a:extLst>
                    <a:ext uri="{9D8B030D-6E8A-4147-A177-3AD203B41FA5}">
                      <a16:colId xmlns:a16="http://schemas.microsoft.com/office/drawing/2014/main" val="8531764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31177643"/>
                    </a:ext>
                  </a:extLst>
                </a:gridCol>
                <a:gridCol w="1782480">
                  <a:extLst>
                    <a:ext uri="{9D8B030D-6E8A-4147-A177-3AD203B41FA5}">
                      <a16:colId xmlns:a16="http://schemas.microsoft.com/office/drawing/2014/main" val="3682669580"/>
                    </a:ext>
                  </a:extLst>
                </a:gridCol>
              </a:tblGrid>
              <a:tr h="559676">
                <a:tc>
                  <a:txBody>
                    <a:bodyPr/>
                    <a:lstStyle/>
                    <a:p>
                      <a:pPr algn="l"/>
                      <a:endParaRPr lang="fr-CH" sz="1800" b="0" dirty="0">
                        <a:latin typeface="Artifakt Element Book" panose="020B0503050000020004" pitchFamily="34" charset="0"/>
                        <a:ea typeface="Artifakt Element Book" panose="020B05030500000200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b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Curent </a:t>
                      </a:r>
                      <a:r>
                        <a:rPr lang="fr-CH" sz="1800" b="0" dirty="0" err="1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meas</a:t>
                      </a:r>
                      <a:r>
                        <a:rPr lang="fr-CH" sz="1800" b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.</a:t>
                      </a:r>
                    </a:p>
                    <a:p>
                      <a:pPr algn="ctr"/>
                      <a:r>
                        <a:rPr lang="fr-CH" sz="1800" b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«Ballistic»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H" sz="1800" b="0" dirty="0">
                        <a:latin typeface="Artifakt Element Book" panose="020B0503050000020004" pitchFamily="34" charset="0"/>
                        <a:ea typeface="Artifakt Element Book" panose="020B05030500000200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b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Future plans</a:t>
                      </a:r>
                    </a:p>
                    <a:p>
                      <a:pPr algn="ctr"/>
                      <a:r>
                        <a:rPr lang="fr-CH" sz="1800" b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«Inter.»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99567255"/>
                  </a:ext>
                </a:extLst>
              </a:tr>
              <a:tr h="401215">
                <a:tc>
                  <a:txBody>
                    <a:bodyPr/>
                    <a:lstStyle/>
                    <a:p>
                      <a:pPr algn="l"/>
                      <a:r>
                        <a:rPr lang="fr-CH" sz="1800" b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p [µm]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b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250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H" sz="1800" b="0">
                        <a:latin typeface="Artifakt Element Book" panose="020B0503050000020004" pitchFamily="34" charset="0"/>
                        <a:ea typeface="Artifakt Element Book" panose="020B05030500000200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b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57348314"/>
                  </a:ext>
                </a:extLst>
              </a:tr>
              <a:tr h="401215">
                <a:tc>
                  <a:txBody>
                    <a:bodyPr/>
                    <a:lstStyle/>
                    <a:p>
                      <a:pPr algn="l"/>
                      <a:r>
                        <a:rPr lang="en-US" sz="1800" b="0" kern="1200" dirty="0">
                          <a:solidFill>
                            <a:schemeClr val="dk1"/>
                          </a:solidFill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  <a:cs typeface="Arial" panose="020B0604020202020204" pitchFamily="34" charset="0"/>
                        </a:rPr>
                        <a:t>η [%]</a:t>
                      </a:r>
                      <a:endParaRPr lang="fr-CH" sz="1800" b="0" dirty="0">
                        <a:latin typeface="Artifakt Element Book" panose="020B0503050000020004" pitchFamily="34" charset="0"/>
                        <a:ea typeface="Artifakt Element Book" panose="020B05030500000200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b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75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H" sz="1800" b="0">
                        <a:latin typeface="Artifakt Element Book" panose="020B0503050000020004" pitchFamily="34" charset="0"/>
                        <a:ea typeface="Artifakt Element Book" panose="020B05030500000200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b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90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30981148"/>
                  </a:ext>
                </a:extLst>
              </a:tr>
              <a:tr h="401215">
                <a:tc>
                  <a:txBody>
                    <a:bodyPr/>
                    <a:lstStyle/>
                    <a:p>
                      <a:pPr algn="l"/>
                      <a:r>
                        <a:rPr lang="fr-CH" sz="1800" b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E [kV/cm]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b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H" sz="1800" b="0">
                        <a:latin typeface="Artifakt Element Book" panose="020B0503050000020004" pitchFamily="34" charset="0"/>
                        <a:ea typeface="Artifakt Element Book" panose="020B05030500000200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b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56308053"/>
                  </a:ext>
                </a:extLst>
              </a:tr>
              <a:tr h="401215">
                <a:tc>
                  <a:txBody>
                    <a:bodyPr/>
                    <a:lstStyle/>
                    <a:p>
                      <a:pPr algn="l"/>
                      <a:r>
                        <a:rPr lang="fr-CH" sz="1800" b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L [m]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b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2.5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H" sz="1800" b="0">
                        <a:latin typeface="Artifakt Element Book" panose="020B0503050000020004" pitchFamily="34" charset="0"/>
                        <a:ea typeface="Artifakt Element Book" panose="020B05030500000200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b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13646584"/>
                  </a:ext>
                </a:extLst>
              </a:tr>
              <a:tr h="401215">
                <a:tc>
                  <a:txBody>
                    <a:bodyPr/>
                    <a:lstStyle/>
                    <a:p>
                      <a:pPr algn="l"/>
                      <a:r>
                        <a:rPr lang="fr-CH" sz="1800" b="0" kern="1200" dirty="0">
                          <a:solidFill>
                            <a:schemeClr val="dk1"/>
                          </a:solidFill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  <a:cs typeface="Calibri" panose="020F0502020204030204" pitchFamily="34" charset="0"/>
                        </a:rPr>
                        <a:t>λ [Å]</a:t>
                      </a:r>
                      <a:endParaRPr lang="fr-CH" sz="1800" b="0" dirty="0">
                        <a:latin typeface="Artifakt Element Book" panose="020B0503050000020004" pitchFamily="34" charset="0"/>
                        <a:ea typeface="Artifakt Element Book" panose="020B05030500000200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b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4.3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H" sz="1800" b="0">
                        <a:latin typeface="Artifakt Element Book" panose="020B0503050000020004" pitchFamily="34" charset="0"/>
                        <a:ea typeface="Artifakt Element Book" panose="020B05030500000200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b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4.6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01822151"/>
                  </a:ext>
                </a:extLst>
              </a:tr>
              <a:tr h="401215">
                <a:tc>
                  <a:txBody>
                    <a:bodyPr/>
                    <a:lstStyle/>
                    <a:p>
                      <a:pPr algn="l"/>
                      <a:r>
                        <a:rPr lang="fr-CH" sz="1800" b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N [kHz]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b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500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H" sz="1800" b="0">
                        <a:latin typeface="Artifakt Element Book" panose="020B0503050000020004" pitchFamily="34" charset="0"/>
                        <a:ea typeface="Artifakt Element Book" panose="020B05030500000200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b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1’600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79633578"/>
                  </a:ext>
                </a:extLst>
              </a:tr>
              <a:tr h="401215">
                <a:tc>
                  <a:txBody>
                    <a:bodyPr/>
                    <a:lstStyle/>
                    <a:p>
                      <a:pPr algn="l"/>
                      <a:endParaRPr lang="fr-CH" sz="1800" b="0" dirty="0">
                        <a:latin typeface="Artifakt Element Book" panose="020B0503050000020004" pitchFamily="34" charset="0"/>
                        <a:ea typeface="Artifakt Element Book" panose="020B05030500000200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H" sz="1800" b="0" dirty="0">
                        <a:latin typeface="Artifakt Element Book" panose="020B0503050000020004" pitchFamily="34" charset="0"/>
                        <a:ea typeface="Artifakt Element Book" panose="020B05030500000200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H" sz="1800" b="0">
                        <a:latin typeface="Artifakt Element Book" panose="020B0503050000020004" pitchFamily="34" charset="0"/>
                        <a:ea typeface="Artifakt Element Book" panose="020B05030500000200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H" sz="1800" b="0" dirty="0">
                        <a:latin typeface="Artifakt Element Book" panose="020B0503050000020004" pitchFamily="34" charset="0"/>
                        <a:ea typeface="Artifakt Element Book" panose="020B05030500000200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53429215"/>
                  </a:ext>
                </a:extLst>
              </a:tr>
              <a:tr h="7221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l-GR" sz="1800" b="0" dirty="0">
                          <a:ea typeface="Artifakt Element Book" panose="020B0503050000020004" pitchFamily="34" charset="0"/>
                        </a:rPr>
                        <a:t>σ</a:t>
                      </a:r>
                      <a:r>
                        <a:rPr lang="fr-CH" sz="1800" b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(</a:t>
                      </a:r>
                      <a:r>
                        <a:rPr lang="fr-CH" sz="1800" b="0" dirty="0" err="1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Q</a:t>
                      </a:r>
                      <a:r>
                        <a:rPr lang="fr-CH" sz="1800" b="0" baseline="-25000" dirty="0" err="1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n</a:t>
                      </a:r>
                      <a:r>
                        <a:rPr lang="fr-CH" sz="1800" b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) [e]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b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1.0 x 10</a:t>
                      </a:r>
                      <a:r>
                        <a:rPr lang="fr-CH" sz="1800" b="0" baseline="3000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-19</a:t>
                      </a:r>
                      <a:r>
                        <a:rPr lang="fr-CH" sz="1800" b="0" baseline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 </a:t>
                      </a:r>
                      <a:br>
                        <a:rPr lang="fr-CH" sz="1800" b="0" baseline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</a:br>
                      <a:r>
                        <a:rPr lang="fr-CH" sz="1800" b="0" baseline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in 10 </a:t>
                      </a:r>
                      <a:r>
                        <a:rPr lang="fr-CH" sz="1800" b="0" baseline="0" dirty="0" err="1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days</a:t>
                      </a:r>
                      <a:endParaRPr lang="fr-CH" sz="1800" b="0" dirty="0">
                        <a:latin typeface="Artifakt Element Book" panose="020B0503050000020004" pitchFamily="34" charset="0"/>
                        <a:ea typeface="Artifakt Element Book" panose="020B05030500000200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H" sz="1800" b="0" dirty="0">
                        <a:latin typeface="Artifakt Element Book" panose="020B0503050000020004" pitchFamily="34" charset="0"/>
                        <a:ea typeface="Artifakt Element Book" panose="020B05030500000200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b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7.2 x 10</a:t>
                      </a:r>
                      <a:r>
                        <a:rPr lang="fr-CH" sz="1800" b="0" baseline="3000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-23</a:t>
                      </a:r>
                      <a:r>
                        <a:rPr lang="fr-CH" sz="1800" b="0" baseline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 </a:t>
                      </a:r>
                      <a:br>
                        <a:rPr lang="fr-CH" sz="1800" b="0" baseline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</a:br>
                      <a:r>
                        <a:rPr lang="fr-CH" sz="1800" b="0" baseline="0" dirty="0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in 100 </a:t>
                      </a:r>
                      <a:r>
                        <a:rPr lang="fr-CH" sz="1800" b="0" baseline="0" dirty="0" err="1">
                          <a:latin typeface="Artifakt Element Book" panose="020B0503050000020004" pitchFamily="34" charset="0"/>
                          <a:ea typeface="Artifakt Element Book" panose="020B0503050000020004" pitchFamily="34" charset="0"/>
                        </a:rPr>
                        <a:t>days</a:t>
                      </a:r>
                      <a:endParaRPr lang="fr-CH" sz="1800" b="0" dirty="0">
                        <a:latin typeface="Artifakt Element Book" panose="020B0503050000020004" pitchFamily="34" charset="0"/>
                        <a:ea typeface="Artifakt Element Book" panose="020B05030500000200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522371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25A64DE1-ED7A-6223-17B1-3066F42DC37A}"/>
                  </a:ext>
                </a:extLst>
              </p:cNvPr>
              <p:cNvSpPr txBox="1"/>
              <p:nvPr/>
            </p:nvSpPr>
            <p:spPr>
              <a:xfrm>
                <a:off x="6322294" y="1042881"/>
                <a:ext cx="4017220" cy="8002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H" sz="2000" b="0" i="1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Arial" panose="020B0604020202020204" pitchFamily="34" charset="0"/>
                        </a:rPr>
                        <m:t>𝜎</m:t>
                      </m:r>
                      <m:d>
                        <m:dPr>
                          <m:ctrlPr>
                            <a:rPr lang="fr-CH" sz="20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CH" sz="20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fr-CH" sz="2000" b="0" i="1" smtClean="0">
                          <a:latin typeface="Cambria Math" panose="02040503050406030204" pitchFamily="18" charset="0"/>
                          <a:ea typeface="Artifakt Element Light" panose="020B0303050000020004" pitchFamily="34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fr-CH" sz="20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4</m:t>
                          </m:r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𝜋</m:t>
                          </m:r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fr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𝑝</m:t>
                          </m:r>
                        </m:num>
                        <m:den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𝜂</m:t>
                          </m:r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fr-CH" sz="20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𝐸</m:t>
                          </m:r>
                          <m:r>
                            <a:rPr lang="fr-CH" sz="2000" b="0" i="1" smtClean="0">
                              <a:latin typeface="Cambria Math" panose="02040503050406030204" pitchFamily="18" charset="0"/>
                              <a:ea typeface="Artifakt Element Light" panose="020B0303050000020004" pitchFamily="34" charset="0"/>
                              <a:cs typeface="Arial" panose="020B0604020202020204" pitchFamily="34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fr-CH" sz="20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fr-CH" sz="20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  <m:rad>
                            <m:radPr>
                              <m:degHide m:val="on"/>
                              <m:ctrlPr>
                                <a:rPr lang="fr-CH" sz="20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CH" sz="2000" b="0" i="1" smtClean="0">
                                  <a:latin typeface="Cambria Math" panose="02040503050406030204" pitchFamily="18" charset="0"/>
                                  <a:ea typeface="Artifakt Element Light" panose="020B0303050000020004" pitchFamily="34" charset="0"/>
                                  <a:cs typeface="Arial" panose="020B0604020202020204" pitchFamily="34" charset="0"/>
                                </a:rPr>
                                <m:t>𝑁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sz="2000" dirty="0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25A64DE1-ED7A-6223-17B1-3066F42DC3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2294" y="1042881"/>
                <a:ext cx="4017220" cy="80028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oneTexte 9">
            <a:extLst>
              <a:ext uri="{FF2B5EF4-FFF2-40B4-BE49-F238E27FC236}">
                <a16:creationId xmlns:a16="http://schemas.microsoft.com/office/drawing/2014/main" id="{76E09697-5759-5619-1A17-0E002F40FC1B}"/>
              </a:ext>
            </a:extLst>
          </p:cNvPr>
          <p:cNvSpPr txBox="1"/>
          <p:nvPr/>
        </p:nvSpPr>
        <p:spPr>
          <a:xfrm>
            <a:off x="6341550" y="1675346"/>
            <a:ext cx="241935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1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  <a:t>Piegsa F.,</a:t>
            </a:r>
            <a:br>
              <a:rPr kumimoji="0" lang="fr-FR" altLang="fr-FR" sz="11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Artifakt Element Light" panose="020B0303050000020004" pitchFamily="34" charset="0"/>
              </a:rPr>
            </a:br>
            <a:r>
              <a:rPr lang="fr-CH" sz="1100" dirty="0">
                <a:latin typeface="+mj-lt"/>
                <a:ea typeface="Artifakt Element Light" panose="020B0303050000020004" pitchFamily="34" charset="0"/>
              </a:rPr>
              <a:t>Phys. </a:t>
            </a:r>
            <a:r>
              <a:rPr lang="fr-CH" sz="1100" dirty="0" err="1">
                <a:latin typeface="+mj-lt"/>
                <a:ea typeface="Artifakt Element Light" panose="020B0303050000020004" pitchFamily="34" charset="0"/>
              </a:rPr>
              <a:t>Rev</a:t>
            </a:r>
            <a:r>
              <a:rPr lang="fr-CH" sz="1100" dirty="0">
                <a:latin typeface="+mj-lt"/>
                <a:ea typeface="Artifakt Element Light" panose="020B0303050000020004" pitchFamily="34" charset="0"/>
              </a:rPr>
              <a:t>. C 98, 045503 (2018)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A46F7D03-96F6-80C3-1B6B-9AD250B313A4}"/>
                  </a:ext>
                </a:extLst>
              </p:cNvPr>
              <p:cNvSpPr txBox="1"/>
              <p:nvPr/>
            </p:nvSpPr>
            <p:spPr>
              <a:xfrm>
                <a:off x="9757810" y="1115853"/>
                <a:ext cx="2419350" cy="70916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00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Current charge upper limit : </a:t>
                </a:r>
                <a:endParaRPr lang="fr-CH" sz="1400" i="1" dirty="0"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fr-CH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𝑸</m:t>
                    </m:r>
                    <m:r>
                      <a:rPr lang="fr-CH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&lt;</m:t>
                    </m:r>
                    <m:d>
                      <m:dPr>
                        <m:ctrlPr>
                          <a:rPr lang="fr-CH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CH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  <m:r>
                          <a:rPr lang="fr-CH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.</m:t>
                        </m:r>
                        <m:r>
                          <a:rPr lang="fr-CH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𝟒</m:t>
                        </m:r>
                        <m:r>
                          <a:rPr lang="fr-CH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±</m:t>
                        </m:r>
                        <m:r>
                          <a:rPr lang="fr-CH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  <m:r>
                          <a:rPr lang="fr-CH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.</m:t>
                        </m:r>
                        <m:r>
                          <a:rPr lang="fr-CH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</m:e>
                    </m:d>
                    <m:r>
                      <a:rPr lang="fr-CH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×</m:t>
                    </m:r>
                    <m:sSup>
                      <m:sSupPr>
                        <m:ctrlPr>
                          <a:rPr lang="fr-CH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fr-CH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𝟏𝟎</m:t>
                        </m:r>
                      </m:e>
                      <m:sup>
                        <m:r>
                          <a:rPr lang="fr-CH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fr-CH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𝟐𝟏</m:t>
                        </m:r>
                      </m:sup>
                    </m:sSup>
                    <m:r>
                      <a:rPr lang="fr-CH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fr-CH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𝒆</m:t>
                    </m:r>
                  </m:oMath>
                </a14:m>
                <a:r>
                  <a:rPr lang="en-US" sz="1400" b="1" dirty="0">
                    <a:latin typeface="+mj-lt"/>
                    <a:ea typeface="Artifakt Element Light" panose="020B0303050000020004" pitchFamily="34" charset="0"/>
                    <a:cs typeface="Arial" panose="020B0604020202020204" pitchFamily="34" charset="0"/>
                  </a:rPr>
                  <a:t> </a:t>
                </a:r>
                <a:endParaRPr lang="en-US" sz="1400" b="1" dirty="0">
                  <a:solidFill>
                    <a:srgbClr val="FF0000"/>
                  </a:solidFill>
                  <a:latin typeface="+mj-lt"/>
                  <a:ea typeface="Artifakt Element Light" panose="020B03030500000200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A46F7D03-96F6-80C3-1B6B-9AD250B313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57810" y="1115853"/>
                <a:ext cx="2419350" cy="709168"/>
              </a:xfrm>
              <a:prstGeom prst="rect">
                <a:avLst/>
              </a:prstGeom>
              <a:blipFill>
                <a:blip r:embed="rId5"/>
                <a:stretch>
                  <a:fillRect l="-756" b="-3448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BAB45D88-4062-AF3C-8A38-699FB2EA4CDB}"/>
              </a:ext>
            </a:extLst>
          </p:cNvPr>
          <p:cNvSpPr/>
          <p:nvPr/>
        </p:nvSpPr>
        <p:spPr>
          <a:xfrm>
            <a:off x="849173" y="2981781"/>
            <a:ext cx="3933825" cy="4221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E9CE1119-8B44-334A-E74B-AA5B18A6B4F0}"/>
              </a:ext>
            </a:extLst>
          </p:cNvPr>
          <p:cNvGrpSpPr/>
          <p:nvPr/>
        </p:nvGrpSpPr>
        <p:grpSpPr>
          <a:xfrm>
            <a:off x="350011" y="3757547"/>
            <a:ext cx="5286583" cy="2633261"/>
            <a:chOff x="4902677" y="1727537"/>
            <a:chExt cx="5801874" cy="3748187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E600F67-3949-A44F-303C-AC7630B8E58F}"/>
                </a:ext>
              </a:extLst>
            </p:cNvPr>
            <p:cNvSpPr/>
            <p:nvPr/>
          </p:nvSpPr>
          <p:spPr>
            <a:xfrm>
              <a:off x="4902677" y="1727537"/>
              <a:ext cx="5801874" cy="3743397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4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ZoneTexte 24">
                  <a:extLst>
                    <a:ext uri="{FF2B5EF4-FFF2-40B4-BE49-F238E27FC236}">
                      <a16:creationId xmlns:a16="http://schemas.microsoft.com/office/drawing/2014/main" id="{0ECFEB6D-78B5-92EA-A337-B2412BF4D381}"/>
                    </a:ext>
                  </a:extLst>
                </p:cNvPr>
                <p:cNvSpPr txBox="1"/>
                <p:nvPr/>
              </p:nvSpPr>
              <p:spPr>
                <a:xfrm>
                  <a:off x="5215966" y="1971007"/>
                  <a:ext cx="5169732" cy="350471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CH" sz="32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  <m:d>
                          <m:dPr>
                            <m:ctrlPr>
                              <a:rPr lang="fr-CH" sz="3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fr-CH" sz="3200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fr-CH" sz="32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  <m:r>
                          <a:rPr lang="fr-CH" sz="3200" b="0" i="1" smtClean="0">
                            <a:latin typeface="Cambria Math" panose="02040503050406030204" pitchFamily="18" charset="0"/>
                          </a:rPr>
                          <m:t>&lt;1.0 </m:t>
                        </m:r>
                        <m:r>
                          <m:rPr>
                            <m:sty m:val="p"/>
                          </m:rPr>
                          <a:rPr lang="fr-CH" sz="3200" b="0" i="0" smtClean="0">
                            <a:latin typeface="Cambria Math" panose="02040503050406030204" pitchFamily="18" charset="0"/>
                          </a:rPr>
                          <m:t>nm</m:t>
                        </m:r>
                        <m:r>
                          <a:rPr lang="fr-CH" sz="3200" b="0" i="0" smtClean="0">
                            <a:latin typeface="Cambria Math" panose="02040503050406030204" pitchFamily="18" charset="0"/>
                          </a:rPr>
                          <m:t>   </m:t>
                        </m:r>
                      </m:oMath>
                    </m:oMathPara>
                  </a14:m>
                  <a:endParaRPr lang="fr-CH" sz="3200" b="0" i="0" dirty="0">
                    <a:latin typeface="Cambria Math" panose="02040503050406030204" pitchFamily="18" charset="0"/>
                  </a:endParaRPr>
                </a:p>
                <a:p>
                  <a:pPr algn="ctr"/>
                  <a:endParaRPr lang="fr-CH" sz="3200" b="0" i="0" dirty="0">
                    <a:latin typeface="Cambria Math" panose="02040503050406030204" pitchFamily="18" charset="0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CH" sz="32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fr-CH" sz="32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fr-CH" sz="3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32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fr-CH" sz="32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fr-CH" sz="3200" b="0" i="1" smtClea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fr-CH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</m:t>
                        </m:r>
                        <m:r>
                          <a:rPr lang="fr-CH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4.3×</m:t>
                        </m:r>
                        <m:sSup>
                          <m:sSupPr>
                            <m:ctrlPr>
                              <a:rPr lang="fr-CH" sz="3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H" sz="3200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fr-CH" sz="3200" b="0" i="1" smtClean="0">
                                <a:latin typeface="Cambria Math" panose="02040503050406030204" pitchFamily="18" charset="0"/>
                              </a:rPr>
                              <m:t>−19</m:t>
                            </m:r>
                          </m:sup>
                        </m:sSup>
                        <m:r>
                          <a:rPr lang="fr-CH" sz="32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fr-CH" sz="3200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oMath>
                    </m:oMathPara>
                  </a14:m>
                  <a:endParaRPr lang="fr-CH" sz="3200" dirty="0"/>
                </a:p>
                <a:p>
                  <a:pPr algn="ctr"/>
                  <a:br>
                    <a:rPr lang="fr-CH" sz="3200" dirty="0"/>
                  </a:br>
                  <a:r>
                    <a:rPr lang="fr-CH" sz="3200" dirty="0"/>
                    <a:t>In 12 </a:t>
                  </a:r>
                  <a:r>
                    <a:rPr lang="fr-CH" sz="3200" dirty="0" err="1"/>
                    <a:t>hours</a:t>
                  </a:r>
                  <a:endParaRPr lang="fr-CH" sz="3200" dirty="0"/>
                </a:p>
              </p:txBody>
            </p:sp>
          </mc:Choice>
          <mc:Fallback xmlns="">
            <p:sp>
              <p:nvSpPr>
                <p:cNvPr id="25" name="ZoneTexte 24">
                  <a:extLst>
                    <a:ext uri="{FF2B5EF4-FFF2-40B4-BE49-F238E27FC236}">
                      <a16:creationId xmlns:a16="http://schemas.microsoft.com/office/drawing/2014/main" id="{0ECFEB6D-78B5-92EA-A337-B2412BF4D3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15966" y="1971007"/>
                  <a:ext cx="5169732" cy="3504717"/>
                </a:xfrm>
                <a:prstGeom prst="rect">
                  <a:avLst/>
                </a:prstGeom>
                <a:blipFill>
                  <a:blip r:embed="rId6"/>
                  <a:stretch>
                    <a:fillRect b="-9158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65110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AF07E9-C3E9-D6EE-CF42-A940E24E04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6D96BD9-578D-920A-622F-ECB4BBF226C5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" y="1487"/>
            <a:ext cx="12192000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QNeutron</a:t>
            </a:r>
            <a:endParaRPr kumimoji="0" lang="fr-FR" altLang="fr-FR" sz="3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Measuring</a:t>
            </a: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the neutron charge </a:t>
            </a: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with</a:t>
            </a: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interferometry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65D5758F-9D77-B57C-5526-19B9C4632F6C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E2F794E0-F803-6A8C-0CDA-1EB1BC2830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CB307FB8-5B34-FF8E-7271-1FD3BD37B8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EC12D00F-1583-7A77-BBE4-BDC79C17EFDA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+mj-lt"/>
                <a:ea typeface="Artifakt Element Light" panose="020B0303050000020004" pitchFamily="34" charset="0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C34F52BF-E34E-DE1F-59F8-5859B9335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31</a:t>
            </a:fld>
            <a:endParaRPr lang="fr-CH">
              <a:latin typeface="+mj-lt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D5A0399-7A04-560C-9CDB-D10BCA8AE35A}"/>
              </a:ext>
            </a:extLst>
          </p:cNvPr>
          <p:cNvSpPr txBox="1"/>
          <p:nvPr/>
        </p:nvSpPr>
        <p:spPr>
          <a:xfrm>
            <a:off x="6442394" y="798600"/>
            <a:ext cx="5675610" cy="16804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fr-CH" sz="6000" u="sng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Thank</a:t>
            </a:r>
            <a:r>
              <a:rPr lang="fr-CH" sz="6000" u="sng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lang="fr-CH" sz="6000" u="sng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you</a:t>
            </a:r>
            <a:r>
              <a:rPr lang="fr-CH" sz="6000" u="sng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!</a:t>
            </a:r>
            <a:endParaRPr lang="fr-CH" sz="4800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pic>
        <p:nvPicPr>
          <p:cNvPr id="17" name="Image 16" descr="Une image contenant texte, Police, Graphique, conception&#10;&#10;Description générée automatiquement">
            <a:extLst>
              <a:ext uri="{FF2B5EF4-FFF2-40B4-BE49-F238E27FC236}">
                <a16:creationId xmlns:a16="http://schemas.microsoft.com/office/drawing/2014/main" id="{90FBD77C-7AAC-FC1B-3814-15ABFF32A1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9254" y="4423961"/>
            <a:ext cx="1956986" cy="1956986"/>
          </a:xfrm>
          <a:prstGeom prst="rect">
            <a:avLst/>
          </a:prstGeom>
        </p:spPr>
      </p:pic>
      <p:pic>
        <p:nvPicPr>
          <p:cNvPr id="18" name="Image 17" descr="Une image contenant logo, Graphique, symbole, Police&#10;&#10;Description générée automatiquement">
            <a:extLst>
              <a:ext uri="{FF2B5EF4-FFF2-40B4-BE49-F238E27FC236}">
                <a16:creationId xmlns:a16="http://schemas.microsoft.com/office/drawing/2014/main" id="{322C6216-ABC8-233C-980B-88E205060C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831" y="4927938"/>
            <a:ext cx="2654637" cy="949032"/>
          </a:xfrm>
          <a:prstGeom prst="rect">
            <a:avLst/>
          </a:prstGeom>
        </p:spPr>
      </p:pic>
      <p:pic>
        <p:nvPicPr>
          <p:cNvPr id="19" name="Image 18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78E2B2BA-F287-974C-7892-84E731069A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264" y="2988315"/>
            <a:ext cx="2654637" cy="1101312"/>
          </a:xfrm>
          <a:prstGeom prst="rect">
            <a:avLst/>
          </a:prstGeom>
        </p:spPr>
      </p:pic>
      <p:pic>
        <p:nvPicPr>
          <p:cNvPr id="39" name="Image 38" descr="Une image contenant habits, bâtiment, homme, ingénierie&#10;&#10;Description générée automatiquement">
            <a:extLst>
              <a:ext uri="{FF2B5EF4-FFF2-40B4-BE49-F238E27FC236}">
                <a16:creationId xmlns:a16="http://schemas.microsoft.com/office/drawing/2014/main" id="{6BC5E259-9927-46F4-C4AA-1813A19497B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37" y="1206121"/>
            <a:ext cx="3896340" cy="517482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0" name="ZoneTexte 39">
            <a:extLst>
              <a:ext uri="{FF2B5EF4-FFF2-40B4-BE49-F238E27FC236}">
                <a16:creationId xmlns:a16="http://schemas.microsoft.com/office/drawing/2014/main" id="{99815935-F36A-2EE8-A1F2-30C5613E2EE5}"/>
              </a:ext>
            </a:extLst>
          </p:cNvPr>
          <p:cNvSpPr txBox="1"/>
          <p:nvPr/>
        </p:nvSpPr>
        <p:spPr>
          <a:xfrm>
            <a:off x="870361" y="5961779"/>
            <a:ext cx="323329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CH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Neutron group in March 2024</a:t>
            </a:r>
            <a:endParaRPr lang="fr-CH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769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A2815F-F05D-25FB-F586-22873009B5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BE138925-02D7-C38C-004A-C0C244A31430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0B9C847F-8545-CFC5-616F-B09460E44D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E049657E-52CF-832C-8E71-0C135B1B23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2429C521-54C4-F7B5-7E2A-D24286880322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+mj-lt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4FFA12B7-21D1-EA13-5E25-DCC5B30C5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>
                <a:latin typeface="+mj-lt"/>
              </a:rPr>
              <a:t>4</a:t>
            </a:fld>
            <a:endParaRPr lang="fr-CH"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D71379C-416C-3440-B965-610B2805035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0" y="1108499"/>
            <a:ext cx="12192000" cy="132343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44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Grating</a:t>
            </a:r>
            <a:r>
              <a:rPr kumimoji="0" lang="fr-FR" altLang="fr-FR" sz="4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44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interferometry</a:t>
            </a:r>
            <a:br>
              <a:rPr kumimoji="0" lang="fr-FR" altLang="fr-FR" sz="4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</a:br>
            <a:r>
              <a:rPr kumimoji="0" lang="fr-FR" altLang="fr-FR" sz="3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Interference</a:t>
            </a:r>
            <a:r>
              <a:rPr kumimoji="0" lang="fr-FR" altLang="fr-FR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or </a:t>
            </a:r>
            <a:r>
              <a:rPr kumimoji="0" lang="fr-FR" altLang="fr-FR" sz="3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ballistic</a:t>
            </a:r>
            <a:r>
              <a:rPr kumimoji="0" lang="fr-FR" altLang="fr-FR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?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Artifakt Element Light" panose="020B0303050000020004" pitchFamily="34" charset="0"/>
            </a:endParaRPr>
          </a:p>
        </p:txBody>
      </p:sp>
      <p:pic>
        <p:nvPicPr>
          <p:cNvPr id="3" name="Image 2" descr="Une image contenant texte, ligne, Tracé, diagramme&#10;&#10;Description générée automatiquement">
            <a:extLst>
              <a:ext uri="{FF2B5EF4-FFF2-40B4-BE49-F238E27FC236}">
                <a16:creationId xmlns:a16="http://schemas.microsoft.com/office/drawing/2014/main" id="{9B87B256-D82B-3582-1227-6BE7995E51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886" y="2794293"/>
            <a:ext cx="6128041" cy="3674128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3C7F4B43-2D35-31F8-206A-3B35082E42B1}"/>
              </a:ext>
            </a:extLst>
          </p:cNvPr>
          <p:cNvSpPr txBox="1"/>
          <p:nvPr/>
        </p:nvSpPr>
        <p:spPr>
          <a:xfrm>
            <a:off x="493229" y="3949008"/>
            <a:ext cx="988949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28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Wavelength</a:t>
            </a:r>
            <a:r>
              <a:rPr lang="fr-CH" sz="28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(</a:t>
            </a:r>
            <a:r>
              <a:rPr lang="fr-CH" sz="28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velocity</a:t>
            </a:r>
            <a:r>
              <a:rPr lang="fr-CH" sz="28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) distribution</a:t>
            </a:r>
          </a:p>
          <a:p>
            <a:r>
              <a:rPr lang="fr-CH" sz="28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at PF1b </a:t>
            </a:r>
            <a:r>
              <a:rPr lang="fr-CH" sz="2800" dirty="0" err="1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beamline</a:t>
            </a:r>
            <a:r>
              <a:rPr lang="fr-CH" sz="2800" dirty="0">
                <a:latin typeface="+mj-lt"/>
                <a:ea typeface="Artifakt Element Light" panose="020B0303050000020004" pitchFamily="34" charset="0"/>
                <a:cs typeface="Arial" panose="020B0604020202020204" pitchFamily="34" charset="0"/>
              </a:rPr>
              <a:t> :</a:t>
            </a:r>
            <a:endParaRPr lang="fr-CH" sz="1800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7BAA7D0-4CE6-075A-373B-C64F824AD513}"/>
              </a:ext>
            </a:extLst>
          </p:cNvPr>
          <p:cNvSpPr txBox="1"/>
          <p:nvPr/>
        </p:nvSpPr>
        <p:spPr>
          <a:xfrm>
            <a:off x="9881572" y="2940438"/>
            <a:ext cx="18073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fr-CH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 = 5 min</a:t>
            </a:r>
            <a:endParaRPr lang="fr-CH" sz="1800" dirty="0">
              <a:latin typeface="+mj-lt"/>
              <a:ea typeface="Artifakt Element Light" panose="020B03030500000200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731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4F7418-20D1-A26A-6C83-B54D3EDE6B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54F15F9-4908-A610-A357-57749D71C4BF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" y="1488"/>
            <a:ext cx="12192000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General </a:t>
            </a:r>
            <a:r>
              <a:rPr kumimoji="0" lang="fr-FR" altLang="fr-FR" sz="3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principle</a:t>
            </a:r>
            <a:endParaRPr kumimoji="0" lang="fr-FR" altLang="fr-FR" sz="3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Top </a:t>
            </a: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view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Artifakt Element Light" panose="020B0303050000020004" pitchFamily="34" charset="0"/>
            </a:endParaRPr>
          </a:p>
        </p:txBody>
      </p:sp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5C5C0FD3-1F7F-E2D5-971C-FD381CC75153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24BDE7FE-C060-8F58-AEAC-A26B3C0336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1B7A2D3-4B9D-5BF9-9C06-5C53D627BD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BCB729D2-74A6-C3FA-3780-0D6305B344D4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622F15E2-30A1-F6C8-357F-5E5257EA1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/>
              <a:t>5</a:t>
            </a:fld>
            <a:endParaRPr lang="fr-CH"/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3D292F47-1674-B082-A594-8B7C0F6E3690}"/>
              </a:ext>
            </a:extLst>
          </p:cNvPr>
          <p:cNvGrpSpPr/>
          <p:nvPr/>
        </p:nvGrpSpPr>
        <p:grpSpPr>
          <a:xfrm>
            <a:off x="3331789" y="1301520"/>
            <a:ext cx="8763000" cy="4800265"/>
            <a:chOff x="3382589" y="1301520"/>
            <a:chExt cx="8763000" cy="4800265"/>
          </a:xfrm>
        </p:grpSpPr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74B4453B-C4EB-C72B-9893-536503A3F7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8645" t="3827" b="6527"/>
            <a:stretch/>
          </p:blipFill>
          <p:spPr>
            <a:xfrm>
              <a:off x="11003196" y="1632807"/>
              <a:ext cx="150579" cy="4037584"/>
            </a:xfrm>
            <a:prstGeom prst="rect">
              <a:avLst/>
            </a:prstGeom>
          </p:spPr>
        </p:pic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2A16DC02-82F8-1B36-C51D-21B310665270}"/>
                </a:ext>
              </a:extLst>
            </p:cNvPr>
            <p:cNvSpPr txBox="1"/>
            <p:nvPr/>
          </p:nvSpPr>
          <p:spPr>
            <a:xfrm>
              <a:off x="3382589" y="1301520"/>
              <a:ext cx="213238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</a:t>
              </a:r>
              <a:r>
                <a:rPr kumimoji="0" lang="fr-CH" altLang="fr-FR" sz="160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0</a:t>
              </a:r>
              <a:r>
                <a:rPr kumimoji="0" lang="fr-CH" altLang="fr-FR" sz="160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 : Source </a:t>
              </a:r>
              <a:r>
                <a:rPr kumimoji="0" lang="fr-CH" altLang="fr-FR" sz="1600" i="0" u="none" strike="noStrike" cap="none" normalizeH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grating</a:t>
              </a:r>
              <a:endParaRPr lang="fr-CH" sz="1600" dirty="0">
                <a:latin typeface="Artifakt Element Light" panose="020B0303050000020004" pitchFamily="34" charset="0"/>
                <a:ea typeface="Artifakt Element Light" panose="020B0303050000020004" pitchFamily="34" charset="0"/>
              </a:endParaRPr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B12E308B-C759-CEE0-6BE6-5422D056CCC9}"/>
                </a:ext>
              </a:extLst>
            </p:cNvPr>
            <p:cNvSpPr txBox="1"/>
            <p:nvPr/>
          </p:nvSpPr>
          <p:spPr>
            <a:xfrm>
              <a:off x="6449639" y="1301520"/>
              <a:ext cx="245623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</a:t>
              </a:r>
              <a:r>
                <a:rPr kumimoji="0" lang="fr-CH" altLang="fr-FR" sz="160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1</a:t>
              </a:r>
              <a:r>
                <a:rPr kumimoji="0" lang="fr-CH" altLang="fr-FR" sz="160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 : Diffraction </a:t>
              </a:r>
              <a:r>
                <a:rPr kumimoji="0" lang="fr-CH" altLang="fr-FR" sz="1600" i="0" u="none" strike="noStrike" cap="none" normalizeH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grating</a:t>
              </a:r>
              <a:endParaRPr lang="fr-CH" sz="1600" dirty="0">
                <a:latin typeface="Artifakt Element Light" panose="020B0303050000020004" pitchFamily="34" charset="0"/>
                <a:ea typeface="Artifakt Element Light" panose="020B0303050000020004" pitchFamily="34" charset="0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A1913E70-9073-0076-4EF4-4FC443B099F3}"/>
                </a:ext>
              </a:extLst>
            </p:cNvPr>
            <p:cNvSpPr txBox="1"/>
            <p:nvPr/>
          </p:nvSpPr>
          <p:spPr>
            <a:xfrm>
              <a:off x="9689353" y="1304781"/>
              <a:ext cx="245623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</a:t>
              </a:r>
              <a:r>
                <a:rPr kumimoji="0" lang="fr-CH" altLang="fr-FR" sz="160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2</a:t>
              </a:r>
              <a:r>
                <a:rPr kumimoji="0" lang="fr-CH" altLang="fr-FR" sz="160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 : Analyzer </a:t>
              </a:r>
              <a:r>
                <a:rPr kumimoji="0" lang="fr-CH" altLang="fr-FR" sz="1600" i="0" u="none" strike="noStrike" cap="none" normalizeH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grating</a:t>
              </a:r>
              <a:endParaRPr lang="fr-CH" sz="1600" dirty="0">
                <a:latin typeface="Artifakt Element Light" panose="020B0303050000020004" pitchFamily="34" charset="0"/>
                <a:ea typeface="Artifakt Element Light" panose="020B0303050000020004" pitchFamily="34" charset="0"/>
              </a:endParaRP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3FCD2C1C-8011-F0D8-F35B-E79AD0D92F20}"/>
                </a:ext>
              </a:extLst>
            </p:cNvPr>
            <p:cNvSpPr txBox="1"/>
            <p:nvPr/>
          </p:nvSpPr>
          <p:spPr>
            <a:xfrm>
              <a:off x="10220932" y="5763231"/>
              <a:ext cx="1837718" cy="338554"/>
            </a:xfrm>
            <a:prstGeom prst="rect">
              <a:avLst/>
            </a:prstGeom>
            <a:noFill/>
            <a:ln w="19050">
              <a:solidFill>
                <a:srgbClr val="06E806"/>
              </a:solidFill>
            </a:ln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Neutron detector</a:t>
              </a:r>
              <a:endParaRPr lang="fr-CH" sz="1600" dirty="0">
                <a:latin typeface="Artifakt Element Light" panose="020B0303050000020004" pitchFamily="34" charset="0"/>
                <a:ea typeface="Artifakt Element Light" panose="020B0303050000020004" pitchFamily="34" charset="0"/>
              </a:endParaRPr>
            </a:p>
          </p:txBody>
        </p:sp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7E315E83-7F1F-9ABA-9123-852DB60C95BC}"/>
                </a:ext>
              </a:extLst>
            </p:cNvPr>
            <p:cNvGrpSpPr/>
            <p:nvPr/>
          </p:nvGrpSpPr>
          <p:grpSpPr>
            <a:xfrm>
              <a:off x="10831746" y="1605797"/>
              <a:ext cx="171450" cy="4102132"/>
              <a:chOff x="9229118" y="1924502"/>
              <a:chExt cx="171450" cy="4102132"/>
            </a:xfrm>
          </p:grpSpPr>
          <p:pic>
            <p:nvPicPr>
              <p:cNvPr id="16" name="Image 15">
                <a:extLst>
                  <a:ext uri="{FF2B5EF4-FFF2-40B4-BE49-F238E27FC236}">
                    <a16:creationId xmlns:a16="http://schemas.microsoft.com/office/drawing/2014/main" id="{7A297158-3BB9-109F-3B09-4E00FE3EC336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1924502"/>
                <a:ext cx="171450" cy="2019600"/>
              </a:xfrm>
              <a:prstGeom prst="rect">
                <a:avLst/>
              </a:prstGeom>
            </p:spPr>
          </p:pic>
          <p:pic>
            <p:nvPicPr>
              <p:cNvPr id="18" name="Image 17">
                <a:extLst>
                  <a:ext uri="{FF2B5EF4-FFF2-40B4-BE49-F238E27FC236}">
                    <a16:creationId xmlns:a16="http://schemas.microsoft.com/office/drawing/2014/main" id="{6058B23F-D191-E5A1-9B3F-21F8AC049F39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4007034"/>
                <a:ext cx="171450" cy="2019600"/>
              </a:xfrm>
              <a:prstGeom prst="rect">
                <a:avLst/>
              </a:prstGeom>
            </p:spPr>
          </p:pic>
        </p:grpSp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F65D0040-8F65-C044-FD0B-44132D87AA4F}"/>
                </a:ext>
              </a:extLst>
            </p:cNvPr>
            <p:cNvGrpSpPr/>
            <p:nvPr/>
          </p:nvGrpSpPr>
          <p:grpSpPr>
            <a:xfrm>
              <a:off x="7592032" y="1600533"/>
              <a:ext cx="171450" cy="4102132"/>
              <a:chOff x="9229118" y="1924502"/>
              <a:chExt cx="171450" cy="4102132"/>
            </a:xfrm>
          </p:grpSpPr>
          <p:pic>
            <p:nvPicPr>
              <p:cNvPr id="22" name="Image 21">
                <a:extLst>
                  <a:ext uri="{FF2B5EF4-FFF2-40B4-BE49-F238E27FC236}">
                    <a16:creationId xmlns:a16="http://schemas.microsoft.com/office/drawing/2014/main" id="{E5FE254F-543D-60DA-1893-3535D482AF37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1924502"/>
                <a:ext cx="171450" cy="2019600"/>
              </a:xfrm>
              <a:prstGeom prst="rect">
                <a:avLst/>
              </a:prstGeom>
            </p:spPr>
          </p:pic>
          <p:pic>
            <p:nvPicPr>
              <p:cNvPr id="23" name="Image 22">
                <a:extLst>
                  <a:ext uri="{FF2B5EF4-FFF2-40B4-BE49-F238E27FC236}">
                    <a16:creationId xmlns:a16="http://schemas.microsoft.com/office/drawing/2014/main" id="{17CA5834-1EFA-558D-BF1E-BC00CE446CAC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4007034"/>
                <a:ext cx="171450" cy="2019600"/>
              </a:xfrm>
              <a:prstGeom prst="rect">
                <a:avLst/>
              </a:prstGeom>
            </p:spPr>
          </p:pic>
        </p:grpSp>
        <p:grpSp>
          <p:nvGrpSpPr>
            <p:cNvPr id="24" name="Groupe 23">
              <a:extLst>
                <a:ext uri="{FF2B5EF4-FFF2-40B4-BE49-F238E27FC236}">
                  <a16:creationId xmlns:a16="http://schemas.microsoft.com/office/drawing/2014/main" id="{912E79F7-5C10-E2C1-5C52-883378161522}"/>
                </a:ext>
              </a:extLst>
            </p:cNvPr>
            <p:cNvGrpSpPr/>
            <p:nvPr/>
          </p:nvGrpSpPr>
          <p:grpSpPr>
            <a:xfrm>
              <a:off x="4363057" y="1600533"/>
              <a:ext cx="171450" cy="4102132"/>
              <a:chOff x="9229118" y="1924502"/>
              <a:chExt cx="171450" cy="4102132"/>
            </a:xfrm>
          </p:grpSpPr>
          <p:pic>
            <p:nvPicPr>
              <p:cNvPr id="25" name="Image 24">
                <a:extLst>
                  <a:ext uri="{FF2B5EF4-FFF2-40B4-BE49-F238E27FC236}">
                    <a16:creationId xmlns:a16="http://schemas.microsoft.com/office/drawing/2014/main" id="{AF05361E-52AB-B24F-2094-B463833D7844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1924502"/>
                <a:ext cx="171450" cy="2019600"/>
              </a:xfrm>
              <a:prstGeom prst="rect">
                <a:avLst/>
              </a:prstGeom>
            </p:spPr>
          </p:pic>
          <p:pic>
            <p:nvPicPr>
              <p:cNvPr id="26" name="Image 25">
                <a:extLst>
                  <a:ext uri="{FF2B5EF4-FFF2-40B4-BE49-F238E27FC236}">
                    <a16:creationId xmlns:a16="http://schemas.microsoft.com/office/drawing/2014/main" id="{E91B0EC6-DC43-1D74-0ECD-86B7A9B9A84A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4007034"/>
                <a:ext cx="171450" cy="2019600"/>
              </a:xfrm>
              <a:prstGeom prst="rect">
                <a:avLst/>
              </a:prstGeom>
            </p:spPr>
          </p:pic>
        </p:grpSp>
      </p:grpSp>
      <p:sp>
        <p:nvSpPr>
          <p:cNvPr id="28" name="ZoneTexte 27">
            <a:extLst>
              <a:ext uri="{FF2B5EF4-FFF2-40B4-BE49-F238E27FC236}">
                <a16:creationId xmlns:a16="http://schemas.microsoft.com/office/drawing/2014/main" id="{4BBA527C-139D-6843-4B4B-94254B3389DD}"/>
              </a:ext>
            </a:extLst>
          </p:cNvPr>
          <p:cNvSpPr txBox="1"/>
          <p:nvPr/>
        </p:nvSpPr>
        <p:spPr>
          <a:xfrm>
            <a:off x="-193033" y="5951858"/>
            <a:ext cx="21323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Beam exit</a:t>
            </a:r>
            <a:endParaRPr lang="fr-CH" sz="1600" dirty="0">
              <a:latin typeface="Artifakt Element Light" panose="020B0303050000020004" pitchFamily="34" charset="0"/>
              <a:ea typeface="Artifakt Element Light" panose="020B0303050000020004" pitchFamily="34" charset="0"/>
            </a:endParaRPr>
          </a:p>
        </p:txBody>
      </p: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ED2214A3-DB6F-D07A-E22E-2754B20F996E}"/>
              </a:ext>
            </a:extLst>
          </p:cNvPr>
          <p:cNvCxnSpPr>
            <a:cxnSpLocks/>
          </p:cNvCxnSpPr>
          <p:nvPr/>
        </p:nvCxnSpPr>
        <p:spPr>
          <a:xfrm flipH="1">
            <a:off x="425450" y="1488475"/>
            <a:ext cx="981075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9B85F279-6242-49B6-9D96-C0617374F08F}"/>
              </a:ext>
            </a:extLst>
          </p:cNvPr>
          <p:cNvCxnSpPr>
            <a:cxnSpLocks/>
          </p:cNvCxnSpPr>
          <p:nvPr/>
        </p:nvCxnSpPr>
        <p:spPr>
          <a:xfrm flipH="1">
            <a:off x="425450" y="5861797"/>
            <a:ext cx="981075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Flèche : droite 3">
            <a:extLst>
              <a:ext uri="{FF2B5EF4-FFF2-40B4-BE49-F238E27FC236}">
                <a16:creationId xmlns:a16="http://schemas.microsoft.com/office/drawing/2014/main" id="{55A4B0F7-0687-89BB-81DC-E142F703C34C}"/>
              </a:ext>
            </a:extLst>
          </p:cNvPr>
          <p:cNvSpPr/>
          <p:nvPr/>
        </p:nvSpPr>
        <p:spPr>
          <a:xfrm>
            <a:off x="223520" y="3291840"/>
            <a:ext cx="849023" cy="68291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08543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4F7418-20D1-A26A-6C83-B54D3EDE6B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FEEB089-A553-F549-D082-2773D4579611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" y="1488"/>
            <a:ext cx="12192000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2 </a:t>
            </a:r>
            <a:r>
              <a:rPr kumimoji="0" lang="fr-FR" altLang="fr-FR" sz="3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behaviours</a:t>
            </a:r>
            <a:endParaRPr kumimoji="0" lang="fr-FR" altLang="fr-FR" sz="3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«</a:t>
            </a: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interferometer</a:t>
            </a: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»  or  «</a:t>
            </a: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ballistic</a:t>
            </a: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» configuration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Artifakt Element Light" panose="020B0303050000020004" pitchFamily="34" charset="0"/>
            </a:endParaRPr>
          </a:p>
        </p:txBody>
      </p:sp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5C5C0FD3-1F7F-E2D5-971C-FD381CC75153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24BDE7FE-C060-8F58-AEAC-A26B3C0336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1B7A2D3-4B9D-5BF9-9C06-5C53D627BD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BCB729D2-74A6-C3FA-3780-0D6305B344D4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ea typeface="Artifakt Element Light" panose="020B0303050000020004" pitchFamily="34" charset="0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622F15E2-30A1-F6C8-357F-5E5257EA1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/>
              <a:t>6</a:t>
            </a:fld>
            <a:endParaRPr lang="fr-CH"/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DCA28634-5A01-C6F0-5C3A-B6D60F24FB9F}"/>
              </a:ext>
            </a:extLst>
          </p:cNvPr>
          <p:cNvSpPr txBox="1"/>
          <p:nvPr/>
        </p:nvSpPr>
        <p:spPr>
          <a:xfrm>
            <a:off x="486862" y="1279272"/>
            <a:ext cx="457842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Artifakt Element Light" panose="020B0303050000020004" pitchFamily="34" charset="0"/>
              </a:rPr>
              <a:t>Narrow gap = DIFFRACTION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800" dirty="0">
                <a:ea typeface="Artifakt Element Light" panose="020B0303050000020004" pitchFamily="34" charset="0"/>
              </a:rPr>
              <a:t>p = 25 µm</a:t>
            </a:r>
          </a:p>
        </p:txBody>
      </p: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44079E75-C85B-DEFD-5FDF-FF31163EBE4A}"/>
              </a:ext>
            </a:extLst>
          </p:cNvPr>
          <p:cNvCxnSpPr/>
          <p:nvPr/>
        </p:nvCxnSpPr>
        <p:spPr>
          <a:xfrm>
            <a:off x="6094551" y="1279272"/>
            <a:ext cx="0" cy="50363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4AE370F6-5397-BD9B-15EA-F0EBA1F9C554}"/>
              </a:ext>
            </a:extLst>
          </p:cNvPr>
          <p:cNvGrpSpPr/>
          <p:nvPr/>
        </p:nvGrpSpPr>
        <p:grpSpPr>
          <a:xfrm>
            <a:off x="6928405" y="2430347"/>
            <a:ext cx="4898848" cy="2782069"/>
            <a:chOff x="6055924" y="2437023"/>
            <a:chExt cx="6462325" cy="3669972"/>
          </a:xfrm>
        </p:grpSpPr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6A29E4C3-6D19-CE6D-E605-802890DD8241}"/>
                </a:ext>
              </a:extLst>
            </p:cNvPr>
            <p:cNvSpPr txBox="1"/>
            <p:nvPr/>
          </p:nvSpPr>
          <p:spPr>
            <a:xfrm>
              <a:off x="6055924" y="4759971"/>
              <a:ext cx="262313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  <a:t>neutron</a:t>
              </a:r>
              <a:endParaRPr lang="fr-CH" sz="1600" dirty="0">
                <a:ea typeface="Artifakt Element Light" panose="020B0303050000020004" pitchFamily="34" charset="0"/>
              </a:endParaRPr>
            </a:p>
          </p:txBody>
        </p:sp>
        <p:pic>
          <p:nvPicPr>
            <p:cNvPr id="3" name="Image 2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967E0394-4C0E-7514-9939-8A0F75ED04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6316990" y="3096801"/>
              <a:ext cx="2064335" cy="1834017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FA3D7E6-318B-AD14-BC49-04168CC44541}"/>
                </a:ext>
              </a:extLst>
            </p:cNvPr>
            <p:cNvSpPr/>
            <p:nvPr/>
          </p:nvSpPr>
          <p:spPr>
            <a:xfrm>
              <a:off x="8459221" y="2437023"/>
              <a:ext cx="219308" cy="830220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AC94EA9-4E16-99E3-72CA-948DD23BA045}"/>
                </a:ext>
              </a:extLst>
            </p:cNvPr>
            <p:cNvSpPr/>
            <p:nvPr/>
          </p:nvSpPr>
          <p:spPr>
            <a:xfrm>
              <a:off x="8459221" y="4721385"/>
              <a:ext cx="219290" cy="918303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pic>
          <p:nvPicPr>
            <p:cNvPr id="7" name="Image 6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90F6759A-4592-614A-5586-1C9FD00AA8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9451191" y="3096801"/>
              <a:ext cx="2064335" cy="1834017"/>
            </a:xfrm>
            <a:prstGeom prst="rect">
              <a:avLst/>
            </a:prstGeom>
          </p:spPr>
        </p:pic>
        <p:cxnSp>
          <p:nvCxnSpPr>
            <p:cNvPr id="8" name="Connecteur droit avec flèche 7">
              <a:extLst>
                <a:ext uri="{FF2B5EF4-FFF2-40B4-BE49-F238E27FC236}">
                  <a16:creationId xmlns:a16="http://schemas.microsoft.com/office/drawing/2014/main" id="{0B55C4FB-FFA3-4054-1A0F-BF7E94AB0FEB}"/>
                </a:ext>
              </a:extLst>
            </p:cNvPr>
            <p:cNvCxnSpPr>
              <a:cxnSpLocks/>
            </p:cNvCxnSpPr>
            <p:nvPr/>
          </p:nvCxnSpPr>
          <p:spPr>
            <a:xfrm>
              <a:off x="7490246" y="3988133"/>
              <a:ext cx="1049490" cy="0"/>
            </a:xfrm>
            <a:prstGeom prst="straightConnector1">
              <a:avLst/>
            </a:prstGeom>
            <a:ln w="7620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avec flèche 9">
              <a:extLst>
                <a:ext uri="{FF2B5EF4-FFF2-40B4-BE49-F238E27FC236}">
                  <a16:creationId xmlns:a16="http://schemas.microsoft.com/office/drawing/2014/main" id="{D21F4B13-B8A9-0209-DE83-5A9475EC02FE}"/>
                </a:ext>
              </a:extLst>
            </p:cNvPr>
            <p:cNvCxnSpPr>
              <a:cxnSpLocks/>
            </p:cNvCxnSpPr>
            <p:nvPr/>
          </p:nvCxnSpPr>
          <p:spPr>
            <a:xfrm>
              <a:off x="10473597" y="3984662"/>
              <a:ext cx="1311569" cy="1"/>
            </a:xfrm>
            <a:prstGeom prst="straightConnector1">
              <a:avLst/>
            </a:prstGeom>
            <a:ln w="7620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2DE5A1D0-E8A5-1F67-DFAE-0C16341F5738}"/>
                </a:ext>
              </a:extLst>
            </p:cNvPr>
            <p:cNvSpPr txBox="1"/>
            <p:nvPr/>
          </p:nvSpPr>
          <p:spPr>
            <a:xfrm>
              <a:off x="7261646" y="5660391"/>
              <a:ext cx="2623138" cy="4466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fr-FR" sz="1600" dirty="0" err="1">
                  <a:ea typeface="Artifakt Element Light" panose="020B0303050000020004" pitchFamily="34" charset="0"/>
                </a:rPr>
                <a:t>w</a:t>
              </a:r>
              <a:r>
                <a:rPr kumimoji="0" lang="fr-CH" altLang="fr-FR" sz="160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  <a:t>ide</a:t>
              </a: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  <a:t> gap</a:t>
              </a:r>
              <a:endParaRPr lang="fr-CH" sz="1600" dirty="0">
                <a:ea typeface="Artifakt Element Light" panose="020B0303050000020004" pitchFamily="34" charset="0"/>
              </a:endParaRP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5E1CBABA-C1F6-8337-31F2-CAAF7BDB5C24}"/>
                </a:ext>
              </a:extLst>
            </p:cNvPr>
            <p:cNvSpPr txBox="1"/>
            <p:nvPr/>
          </p:nvSpPr>
          <p:spPr>
            <a:xfrm>
              <a:off x="9153976" y="4870810"/>
              <a:ext cx="3364273" cy="7714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  <a:t>No diffraction</a:t>
              </a:r>
              <a:b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</a:br>
              <a:r>
                <a:rPr kumimoji="0" lang="fr-CH" altLang="fr-FR" sz="160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  <a:t>Trajectories</a:t>
              </a: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  <a:t> not </a:t>
              </a:r>
              <a:r>
                <a:rPr kumimoji="0" lang="fr-CH" altLang="fr-FR" sz="160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  <a:t>affected</a:t>
              </a:r>
              <a:endParaRPr lang="fr-CH" sz="1600" dirty="0">
                <a:ea typeface="Artifakt Element Light" panose="020B0303050000020004" pitchFamily="34" charset="0"/>
              </a:endParaRPr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0A71F19C-6BC5-D5E5-D61E-8D7E45790F0A}"/>
              </a:ext>
            </a:extLst>
          </p:cNvPr>
          <p:cNvSpPr txBox="1"/>
          <p:nvPr/>
        </p:nvSpPr>
        <p:spPr>
          <a:xfrm>
            <a:off x="6337752" y="1218312"/>
            <a:ext cx="457842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Artifakt Element Light" panose="020B0303050000020004" pitchFamily="34" charset="0"/>
              </a:rPr>
              <a:t>Wide gap = </a:t>
            </a:r>
            <a:r>
              <a:rPr kumimoji="0" lang="fr-CH" altLang="fr-FR" sz="28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ea typeface="Artifakt Element Light" panose="020B0303050000020004" pitchFamily="34" charset="0"/>
              </a:rPr>
              <a:t>NO</a:t>
            </a:r>
            <a:r>
              <a:rPr kumimoji="0" lang="fr-CH" altLang="fr-FR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Artifakt Element Light" panose="020B0303050000020004" pitchFamily="34" charset="0"/>
              </a:rPr>
              <a:t> DIFFRACTION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800" dirty="0">
                <a:ea typeface="Artifakt Element Light" panose="020B0303050000020004" pitchFamily="34" charset="0"/>
              </a:rPr>
              <a:t>p = 250 µm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B980E02D-DAC2-2535-5929-BF1C31EC2298}"/>
              </a:ext>
            </a:extLst>
          </p:cNvPr>
          <p:cNvGrpSpPr/>
          <p:nvPr/>
        </p:nvGrpSpPr>
        <p:grpSpPr>
          <a:xfrm>
            <a:off x="895363" y="2437023"/>
            <a:ext cx="5005364" cy="2546816"/>
            <a:chOff x="394931" y="2524745"/>
            <a:chExt cx="6464626" cy="3289314"/>
          </a:xfrm>
        </p:grpSpPr>
        <p:pic>
          <p:nvPicPr>
            <p:cNvPr id="38" name="Image 37" descr="Une image contenant ligne, conception&#10;&#10;Description générée automatiquement">
              <a:extLst>
                <a:ext uri="{FF2B5EF4-FFF2-40B4-BE49-F238E27FC236}">
                  <a16:creationId xmlns:a16="http://schemas.microsoft.com/office/drawing/2014/main" id="{A07A5328-9620-C3BD-9B66-10394446D8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603" t="21596" r="57604" b="22754"/>
            <a:stretch/>
          </p:blipFill>
          <p:spPr>
            <a:xfrm>
              <a:off x="3035428" y="2980059"/>
              <a:ext cx="2221801" cy="2218698"/>
            </a:xfrm>
            <a:prstGeom prst="rect">
              <a:avLst/>
            </a:prstGeom>
          </p:spPr>
        </p:pic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C41E8FB0-DDBA-8168-9363-2D53D56EEC66}"/>
                </a:ext>
              </a:extLst>
            </p:cNvPr>
            <p:cNvSpPr txBox="1"/>
            <p:nvPr/>
          </p:nvSpPr>
          <p:spPr>
            <a:xfrm>
              <a:off x="394931" y="4767510"/>
              <a:ext cx="247874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  <a:t>neutron</a:t>
              </a:r>
              <a:endParaRPr lang="fr-CH" sz="1600" dirty="0">
                <a:ea typeface="Artifakt Element Light" panose="020B0303050000020004" pitchFamily="34" charset="0"/>
              </a:endParaRPr>
            </a:p>
          </p:txBody>
        </p:sp>
        <p:pic>
          <p:nvPicPr>
            <p:cNvPr id="44" name="Image 43" descr="Une image contenant Police, conception&#10;&#10;Description générée automatiquement">
              <a:extLst>
                <a:ext uri="{FF2B5EF4-FFF2-40B4-BE49-F238E27FC236}">
                  <a16:creationId xmlns:a16="http://schemas.microsoft.com/office/drawing/2014/main" id="{371C14FF-4304-7541-81DA-34305F0217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6" t="15459" r="12774" b="22436"/>
            <a:stretch/>
          </p:blipFill>
          <p:spPr>
            <a:xfrm>
              <a:off x="644930" y="3157761"/>
              <a:ext cx="1950705" cy="1733064"/>
            </a:xfrm>
            <a:prstGeom prst="rect">
              <a:avLst/>
            </a:prstGeom>
          </p:spPr>
        </p:pic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8EE155EB-8281-3E13-CD9D-688DD6B25D67}"/>
                </a:ext>
              </a:extLst>
            </p:cNvPr>
            <p:cNvSpPr/>
            <p:nvPr/>
          </p:nvSpPr>
          <p:spPr>
            <a:xfrm>
              <a:off x="2740792" y="2524745"/>
              <a:ext cx="194988" cy="1349558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309EA7B-026E-9F9D-5396-4AC0A8167D00}"/>
                </a:ext>
              </a:extLst>
            </p:cNvPr>
            <p:cNvSpPr/>
            <p:nvPr/>
          </p:nvSpPr>
          <p:spPr>
            <a:xfrm>
              <a:off x="2740792" y="4111661"/>
              <a:ext cx="194988" cy="1349558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47" name="Connecteur droit avec flèche 46">
              <a:extLst>
                <a:ext uri="{FF2B5EF4-FFF2-40B4-BE49-F238E27FC236}">
                  <a16:creationId xmlns:a16="http://schemas.microsoft.com/office/drawing/2014/main" id="{88073412-2BB3-42C3-5AD7-6022533AFB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81290" y="4000101"/>
              <a:ext cx="1191793" cy="1"/>
            </a:xfrm>
            <a:prstGeom prst="straightConnector1">
              <a:avLst/>
            </a:prstGeom>
            <a:ln w="7620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FC349F8D-DBCD-D28F-A49D-E044F6A5005A}"/>
                </a:ext>
              </a:extLst>
            </p:cNvPr>
            <p:cNvSpPr txBox="1"/>
            <p:nvPr/>
          </p:nvSpPr>
          <p:spPr>
            <a:xfrm>
              <a:off x="1607582" y="5475505"/>
              <a:ext cx="247874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  <a:t>narrow</a:t>
              </a: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  <a:t> gap</a:t>
              </a:r>
              <a:endParaRPr lang="fr-CH" sz="1600" dirty="0">
                <a:ea typeface="Artifakt Element Light" panose="020B0303050000020004" pitchFamily="34" charset="0"/>
              </a:endParaRPr>
            </a:p>
          </p:txBody>
        </p:sp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9E78BDD6-FE67-7EAA-9B16-949C7D5ED900}"/>
                </a:ext>
              </a:extLst>
            </p:cNvPr>
            <p:cNvSpPr txBox="1"/>
            <p:nvPr/>
          </p:nvSpPr>
          <p:spPr>
            <a:xfrm>
              <a:off x="3747857" y="5138120"/>
              <a:ext cx="3111700" cy="5847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altLang="fr-FR" sz="1600" dirty="0">
                  <a:ea typeface="Artifakt Element Light" panose="020B0303050000020004" pitchFamily="34" charset="0"/>
                </a:rPr>
                <a:t>D</a:t>
              </a: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  <a:t>iffraction</a:t>
              </a:r>
              <a:b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</a:br>
              <a:r>
                <a:rPr kumimoji="0" lang="fr-CH" altLang="fr-FR" sz="160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  <a:t>Trajectories</a:t>
              </a: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  <a:t> are </a:t>
              </a:r>
              <a:r>
                <a:rPr kumimoji="0" lang="fr-CH" altLang="fr-FR" sz="160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  <a:t>affected</a:t>
              </a:r>
              <a:endParaRPr lang="fr-CH" sz="1600" dirty="0">
                <a:ea typeface="Artifakt Element Light" panose="020B0303050000020004" pitchFamily="34" charset="0"/>
              </a:endParaRPr>
            </a:p>
          </p:txBody>
        </p:sp>
        <p:cxnSp>
          <p:nvCxnSpPr>
            <p:cNvPr id="16" name="Connecteur droit avec flèche 15">
              <a:extLst>
                <a:ext uri="{FF2B5EF4-FFF2-40B4-BE49-F238E27FC236}">
                  <a16:creationId xmlns:a16="http://schemas.microsoft.com/office/drawing/2014/main" id="{45F2303C-E270-F9AE-4E58-E41F25F7FD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03273" y="4000101"/>
              <a:ext cx="1191793" cy="1"/>
            </a:xfrm>
            <a:prstGeom prst="straightConnector1">
              <a:avLst/>
            </a:prstGeom>
            <a:ln w="7620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>
              <a:extLst>
                <a:ext uri="{FF2B5EF4-FFF2-40B4-BE49-F238E27FC236}">
                  <a16:creationId xmlns:a16="http://schemas.microsoft.com/office/drawing/2014/main" id="{DE0E69D9-906B-2BAF-C4FF-715ECCD869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04816" y="2988742"/>
              <a:ext cx="1016168" cy="396870"/>
            </a:xfrm>
            <a:prstGeom prst="straightConnector1">
              <a:avLst/>
            </a:prstGeom>
            <a:ln w="7620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>
              <a:extLst>
                <a:ext uri="{FF2B5EF4-FFF2-40B4-BE49-F238E27FC236}">
                  <a16:creationId xmlns:a16="http://schemas.microsoft.com/office/drawing/2014/main" id="{55C6CFDE-8873-9096-091D-77B31E65BD1F}"/>
                </a:ext>
              </a:extLst>
            </p:cNvPr>
            <p:cNvCxnSpPr>
              <a:cxnSpLocks/>
            </p:cNvCxnSpPr>
            <p:nvPr/>
          </p:nvCxnSpPr>
          <p:spPr>
            <a:xfrm>
              <a:off x="4466885" y="4678114"/>
              <a:ext cx="1016168" cy="396870"/>
            </a:xfrm>
            <a:prstGeom prst="straightConnector1">
              <a:avLst/>
            </a:prstGeom>
            <a:ln w="7620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ZoneTexte 8">
            <a:extLst>
              <a:ext uri="{FF2B5EF4-FFF2-40B4-BE49-F238E27FC236}">
                <a16:creationId xmlns:a16="http://schemas.microsoft.com/office/drawing/2014/main" id="{F3128FCF-0753-356B-79A6-F6324F40D736}"/>
              </a:ext>
            </a:extLst>
          </p:cNvPr>
          <p:cNvSpPr txBox="1"/>
          <p:nvPr/>
        </p:nvSpPr>
        <p:spPr>
          <a:xfrm>
            <a:off x="6542720" y="5438837"/>
            <a:ext cx="45784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Artifakt Element Light" panose="020B0303050000020004" pitchFamily="34" charset="0"/>
              </a:rPr>
              <a:t>«</a:t>
            </a:r>
            <a:r>
              <a:rPr kumimoji="0" lang="fr-CH" altLang="fr-FR" sz="2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Artifakt Element Light" panose="020B0303050000020004" pitchFamily="34" charset="0"/>
              </a:rPr>
              <a:t>ballistic</a:t>
            </a:r>
            <a:r>
              <a:rPr kumimoji="0" lang="fr-CH" altLang="fr-FR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Artifakt Element Light" panose="020B0303050000020004" pitchFamily="34" charset="0"/>
              </a:rPr>
              <a:t>» configuration</a:t>
            </a:r>
            <a:endParaRPr lang="fr-CH" sz="2800" dirty="0">
              <a:ea typeface="Artifakt Element Light" panose="020B03030500000200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D4A14FD-A75D-E0E6-71F4-ECB081CB6E4A}"/>
              </a:ext>
            </a:extLst>
          </p:cNvPr>
          <p:cNvSpPr txBox="1"/>
          <p:nvPr/>
        </p:nvSpPr>
        <p:spPr>
          <a:xfrm>
            <a:off x="365576" y="5427262"/>
            <a:ext cx="493650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Artifakt Element Light" panose="020B0303050000020004" pitchFamily="34" charset="0"/>
              </a:rPr>
              <a:t>«</a:t>
            </a:r>
            <a:r>
              <a:rPr kumimoji="0" lang="fr-CH" altLang="fr-FR" sz="2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Artifakt Element Light" panose="020B0303050000020004" pitchFamily="34" charset="0"/>
              </a:rPr>
              <a:t>interfero</a:t>
            </a:r>
            <a:r>
              <a:rPr lang="fr-CH" altLang="fr-FR" sz="2800" dirty="0" err="1">
                <a:ea typeface="Artifakt Element Light" panose="020B0303050000020004" pitchFamily="34" charset="0"/>
              </a:rPr>
              <a:t>meter</a:t>
            </a:r>
            <a:r>
              <a:rPr kumimoji="0" lang="fr-CH" altLang="fr-FR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Artifakt Element Light" panose="020B0303050000020004" pitchFamily="34" charset="0"/>
              </a:rPr>
              <a:t>» configuration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800" dirty="0" err="1">
                <a:ea typeface="Artifakt Element Light" panose="020B0303050000020004" pitchFamily="34" charset="0"/>
              </a:rPr>
              <a:t>Wavelength-dependant</a:t>
            </a:r>
            <a:r>
              <a:rPr lang="fr-CH" sz="2800" dirty="0">
                <a:ea typeface="Artifakt Element Light" panose="020B0303050000020004" pitchFamily="34" charset="0"/>
              </a:rPr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372404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4F7418-20D1-A26A-6C83-B54D3EDE6B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54F15F9-4908-A610-A357-57749D71C4BF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" y="1488"/>
            <a:ext cx="12192000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General </a:t>
            </a:r>
            <a:r>
              <a:rPr kumimoji="0" lang="fr-FR" altLang="fr-FR" sz="3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principle</a:t>
            </a:r>
            <a:endParaRPr kumimoji="0" lang="fr-FR" altLang="fr-FR" sz="3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Top </a:t>
            </a: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view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Artifakt Element Light" panose="020B0303050000020004" pitchFamily="34" charset="0"/>
            </a:endParaRPr>
          </a:p>
        </p:txBody>
      </p:sp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5C5C0FD3-1F7F-E2D5-971C-FD381CC75153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24BDE7FE-C060-8F58-AEAC-A26B3C0336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1B7A2D3-4B9D-5BF9-9C06-5C53D627BD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BCB729D2-74A6-C3FA-3780-0D6305B344D4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622F15E2-30A1-F6C8-357F-5E5257EA1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/>
              <a:t>7</a:t>
            </a:fld>
            <a:endParaRPr lang="fr-CH"/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3D292F47-1674-B082-A594-8B7C0F6E3690}"/>
              </a:ext>
            </a:extLst>
          </p:cNvPr>
          <p:cNvGrpSpPr/>
          <p:nvPr/>
        </p:nvGrpSpPr>
        <p:grpSpPr>
          <a:xfrm>
            <a:off x="3331789" y="1301520"/>
            <a:ext cx="8763000" cy="4834990"/>
            <a:chOff x="3382589" y="1301520"/>
            <a:chExt cx="8763000" cy="4834990"/>
          </a:xfrm>
        </p:grpSpPr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74B4453B-C4EB-C72B-9893-536503A3F7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8645" t="3827" b="6527"/>
            <a:stretch/>
          </p:blipFill>
          <p:spPr>
            <a:xfrm>
              <a:off x="11003196" y="1632807"/>
              <a:ext cx="150579" cy="4037584"/>
            </a:xfrm>
            <a:prstGeom prst="rect">
              <a:avLst/>
            </a:prstGeom>
          </p:spPr>
        </p:pic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2A16DC02-82F8-1B36-C51D-21B310665270}"/>
                </a:ext>
              </a:extLst>
            </p:cNvPr>
            <p:cNvSpPr txBox="1"/>
            <p:nvPr/>
          </p:nvSpPr>
          <p:spPr>
            <a:xfrm>
              <a:off x="3382589" y="1301520"/>
              <a:ext cx="213238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</a:t>
              </a:r>
              <a:r>
                <a:rPr kumimoji="0" lang="fr-CH" altLang="fr-FR" sz="160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0</a:t>
              </a:r>
              <a:r>
                <a:rPr kumimoji="0" lang="fr-CH" altLang="fr-FR" sz="160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 : Source </a:t>
              </a:r>
              <a:r>
                <a:rPr kumimoji="0" lang="fr-CH" altLang="fr-FR" sz="1600" i="0" u="none" strike="noStrike" cap="none" normalizeH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grating</a:t>
              </a:r>
              <a:endParaRPr lang="fr-CH" sz="1600" dirty="0">
                <a:latin typeface="Artifakt Element Light" panose="020B0303050000020004" pitchFamily="34" charset="0"/>
                <a:ea typeface="Artifakt Element Light" panose="020B0303050000020004" pitchFamily="34" charset="0"/>
              </a:endParaRPr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B12E308B-C759-CEE0-6BE6-5422D056CCC9}"/>
                </a:ext>
              </a:extLst>
            </p:cNvPr>
            <p:cNvSpPr txBox="1"/>
            <p:nvPr/>
          </p:nvSpPr>
          <p:spPr>
            <a:xfrm>
              <a:off x="6449639" y="1301520"/>
              <a:ext cx="245623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</a:t>
              </a:r>
              <a:r>
                <a:rPr kumimoji="0" lang="fr-CH" altLang="fr-FR" sz="160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1</a:t>
              </a:r>
              <a:r>
                <a:rPr kumimoji="0" lang="fr-CH" altLang="fr-FR" sz="160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 : Diffraction </a:t>
              </a:r>
              <a:r>
                <a:rPr kumimoji="0" lang="fr-CH" altLang="fr-FR" sz="1600" i="0" u="none" strike="noStrike" cap="none" normalizeH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grating</a:t>
              </a:r>
              <a:endParaRPr lang="fr-CH" sz="1600" dirty="0">
                <a:latin typeface="Artifakt Element Light" panose="020B0303050000020004" pitchFamily="34" charset="0"/>
                <a:ea typeface="Artifakt Element Light" panose="020B0303050000020004" pitchFamily="34" charset="0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A1913E70-9073-0076-4EF4-4FC443B099F3}"/>
                </a:ext>
              </a:extLst>
            </p:cNvPr>
            <p:cNvSpPr txBox="1"/>
            <p:nvPr/>
          </p:nvSpPr>
          <p:spPr>
            <a:xfrm>
              <a:off x="9689353" y="1304781"/>
              <a:ext cx="245623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</a:t>
              </a:r>
              <a:r>
                <a:rPr kumimoji="0" lang="fr-CH" altLang="fr-FR" sz="160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2</a:t>
              </a:r>
              <a:r>
                <a:rPr kumimoji="0" lang="fr-CH" altLang="fr-FR" sz="160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 : Analyzer </a:t>
              </a:r>
              <a:r>
                <a:rPr kumimoji="0" lang="fr-CH" altLang="fr-FR" sz="1600" i="0" u="none" strike="noStrike" cap="none" normalizeH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grating</a:t>
              </a:r>
              <a:endParaRPr lang="fr-CH" sz="1600" dirty="0">
                <a:latin typeface="Artifakt Element Light" panose="020B0303050000020004" pitchFamily="34" charset="0"/>
                <a:ea typeface="Artifakt Element Light" panose="020B0303050000020004" pitchFamily="34" charset="0"/>
              </a:endParaRP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3FCD2C1C-8011-F0D8-F35B-E79AD0D92F20}"/>
                </a:ext>
              </a:extLst>
            </p:cNvPr>
            <p:cNvSpPr txBox="1"/>
            <p:nvPr/>
          </p:nvSpPr>
          <p:spPr>
            <a:xfrm>
              <a:off x="10220932" y="5797956"/>
              <a:ext cx="1837718" cy="338554"/>
            </a:xfrm>
            <a:prstGeom prst="rect">
              <a:avLst/>
            </a:prstGeom>
            <a:noFill/>
            <a:ln w="19050">
              <a:solidFill>
                <a:srgbClr val="06E806"/>
              </a:solidFill>
            </a:ln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Neutron detector</a:t>
              </a:r>
              <a:endParaRPr lang="fr-CH" sz="1600" dirty="0">
                <a:latin typeface="Artifakt Element Light" panose="020B0303050000020004" pitchFamily="34" charset="0"/>
                <a:ea typeface="Artifakt Element Light" panose="020B0303050000020004" pitchFamily="34" charset="0"/>
              </a:endParaRPr>
            </a:p>
          </p:txBody>
        </p:sp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7E315E83-7F1F-9ABA-9123-852DB60C95BC}"/>
                </a:ext>
              </a:extLst>
            </p:cNvPr>
            <p:cNvGrpSpPr/>
            <p:nvPr/>
          </p:nvGrpSpPr>
          <p:grpSpPr>
            <a:xfrm>
              <a:off x="10831746" y="1605797"/>
              <a:ext cx="171450" cy="4102132"/>
              <a:chOff x="9229118" y="1924502"/>
              <a:chExt cx="171450" cy="4102132"/>
            </a:xfrm>
          </p:grpSpPr>
          <p:pic>
            <p:nvPicPr>
              <p:cNvPr id="16" name="Image 15">
                <a:extLst>
                  <a:ext uri="{FF2B5EF4-FFF2-40B4-BE49-F238E27FC236}">
                    <a16:creationId xmlns:a16="http://schemas.microsoft.com/office/drawing/2014/main" id="{7A297158-3BB9-109F-3B09-4E00FE3EC336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1924502"/>
                <a:ext cx="171450" cy="2019600"/>
              </a:xfrm>
              <a:prstGeom prst="rect">
                <a:avLst/>
              </a:prstGeom>
            </p:spPr>
          </p:pic>
          <p:pic>
            <p:nvPicPr>
              <p:cNvPr id="18" name="Image 17">
                <a:extLst>
                  <a:ext uri="{FF2B5EF4-FFF2-40B4-BE49-F238E27FC236}">
                    <a16:creationId xmlns:a16="http://schemas.microsoft.com/office/drawing/2014/main" id="{6058B23F-D191-E5A1-9B3F-21F8AC049F39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4007034"/>
                <a:ext cx="171450" cy="2019600"/>
              </a:xfrm>
              <a:prstGeom prst="rect">
                <a:avLst/>
              </a:prstGeom>
            </p:spPr>
          </p:pic>
        </p:grpSp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F65D0040-8F65-C044-FD0B-44132D87AA4F}"/>
                </a:ext>
              </a:extLst>
            </p:cNvPr>
            <p:cNvGrpSpPr/>
            <p:nvPr/>
          </p:nvGrpSpPr>
          <p:grpSpPr>
            <a:xfrm>
              <a:off x="7592032" y="1600533"/>
              <a:ext cx="171450" cy="4102132"/>
              <a:chOff x="9229118" y="1924502"/>
              <a:chExt cx="171450" cy="4102132"/>
            </a:xfrm>
          </p:grpSpPr>
          <p:pic>
            <p:nvPicPr>
              <p:cNvPr id="22" name="Image 21">
                <a:extLst>
                  <a:ext uri="{FF2B5EF4-FFF2-40B4-BE49-F238E27FC236}">
                    <a16:creationId xmlns:a16="http://schemas.microsoft.com/office/drawing/2014/main" id="{E5FE254F-543D-60DA-1893-3535D482AF37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1924502"/>
                <a:ext cx="171450" cy="2019600"/>
              </a:xfrm>
              <a:prstGeom prst="rect">
                <a:avLst/>
              </a:prstGeom>
            </p:spPr>
          </p:pic>
          <p:pic>
            <p:nvPicPr>
              <p:cNvPr id="23" name="Image 22">
                <a:extLst>
                  <a:ext uri="{FF2B5EF4-FFF2-40B4-BE49-F238E27FC236}">
                    <a16:creationId xmlns:a16="http://schemas.microsoft.com/office/drawing/2014/main" id="{17CA5834-1EFA-558D-BF1E-BC00CE446CAC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4007034"/>
                <a:ext cx="171450" cy="2019600"/>
              </a:xfrm>
              <a:prstGeom prst="rect">
                <a:avLst/>
              </a:prstGeom>
            </p:spPr>
          </p:pic>
        </p:grpSp>
        <p:grpSp>
          <p:nvGrpSpPr>
            <p:cNvPr id="24" name="Groupe 23">
              <a:extLst>
                <a:ext uri="{FF2B5EF4-FFF2-40B4-BE49-F238E27FC236}">
                  <a16:creationId xmlns:a16="http://schemas.microsoft.com/office/drawing/2014/main" id="{912E79F7-5C10-E2C1-5C52-883378161522}"/>
                </a:ext>
              </a:extLst>
            </p:cNvPr>
            <p:cNvGrpSpPr/>
            <p:nvPr/>
          </p:nvGrpSpPr>
          <p:grpSpPr>
            <a:xfrm>
              <a:off x="4363057" y="1600533"/>
              <a:ext cx="171450" cy="4102132"/>
              <a:chOff x="9229118" y="1924502"/>
              <a:chExt cx="171450" cy="4102132"/>
            </a:xfrm>
          </p:grpSpPr>
          <p:pic>
            <p:nvPicPr>
              <p:cNvPr id="25" name="Image 24">
                <a:extLst>
                  <a:ext uri="{FF2B5EF4-FFF2-40B4-BE49-F238E27FC236}">
                    <a16:creationId xmlns:a16="http://schemas.microsoft.com/office/drawing/2014/main" id="{AF05361E-52AB-B24F-2094-B463833D7844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1924502"/>
                <a:ext cx="171450" cy="2019600"/>
              </a:xfrm>
              <a:prstGeom prst="rect">
                <a:avLst/>
              </a:prstGeom>
            </p:spPr>
          </p:pic>
          <p:pic>
            <p:nvPicPr>
              <p:cNvPr id="26" name="Image 25">
                <a:extLst>
                  <a:ext uri="{FF2B5EF4-FFF2-40B4-BE49-F238E27FC236}">
                    <a16:creationId xmlns:a16="http://schemas.microsoft.com/office/drawing/2014/main" id="{E91B0EC6-DC43-1D74-0ECD-86B7A9B9A84A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4007034"/>
                <a:ext cx="171450" cy="2019600"/>
              </a:xfrm>
              <a:prstGeom prst="rect">
                <a:avLst/>
              </a:prstGeom>
            </p:spPr>
          </p:pic>
        </p:grpSp>
      </p:grpSp>
      <p:sp>
        <p:nvSpPr>
          <p:cNvPr id="28" name="ZoneTexte 27">
            <a:extLst>
              <a:ext uri="{FF2B5EF4-FFF2-40B4-BE49-F238E27FC236}">
                <a16:creationId xmlns:a16="http://schemas.microsoft.com/office/drawing/2014/main" id="{4BBA527C-139D-6843-4B4B-94254B3389DD}"/>
              </a:ext>
            </a:extLst>
          </p:cNvPr>
          <p:cNvSpPr txBox="1"/>
          <p:nvPr/>
        </p:nvSpPr>
        <p:spPr>
          <a:xfrm>
            <a:off x="-193033" y="5951858"/>
            <a:ext cx="21323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Beam exit</a:t>
            </a:r>
            <a:endParaRPr lang="fr-CH" sz="1600" dirty="0">
              <a:latin typeface="Artifakt Element Light" panose="020B0303050000020004" pitchFamily="34" charset="0"/>
              <a:ea typeface="Artifakt Element Light" panose="020B0303050000020004" pitchFamily="34" charset="0"/>
            </a:endParaRPr>
          </a:p>
        </p:txBody>
      </p: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ED2214A3-DB6F-D07A-E22E-2754B20F996E}"/>
              </a:ext>
            </a:extLst>
          </p:cNvPr>
          <p:cNvCxnSpPr>
            <a:cxnSpLocks/>
          </p:cNvCxnSpPr>
          <p:nvPr/>
        </p:nvCxnSpPr>
        <p:spPr>
          <a:xfrm flipH="1">
            <a:off x="425450" y="1488475"/>
            <a:ext cx="981075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9B85F279-6242-49B6-9D96-C0617374F08F}"/>
              </a:ext>
            </a:extLst>
          </p:cNvPr>
          <p:cNvCxnSpPr>
            <a:cxnSpLocks/>
          </p:cNvCxnSpPr>
          <p:nvPr/>
        </p:nvCxnSpPr>
        <p:spPr>
          <a:xfrm flipH="1">
            <a:off x="425450" y="5861797"/>
            <a:ext cx="981075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Flèche : droite 3">
            <a:extLst>
              <a:ext uri="{FF2B5EF4-FFF2-40B4-BE49-F238E27FC236}">
                <a16:creationId xmlns:a16="http://schemas.microsoft.com/office/drawing/2014/main" id="{55A4B0F7-0687-89BB-81DC-E142F703C34C}"/>
              </a:ext>
            </a:extLst>
          </p:cNvPr>
          <p:cNvSpPr/>
          <p:nvPr/>
        </p:nvSpPr>
        <p:spPr>
          <a:xfrm>
            <a:off x="223520" y="3291840"/>
            <a:ext cx="849023" cy="68291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B6BE0B72-53C1-543C-C64D-FEBA4AF2CD64}"/>
              </a:ext>
            </a:extLst>
          </p:cNvPr>
          <p:cNvCxnSpPr>
            <a:cxnSpLocks/>
          </p:cNvCxnSpPr>
          <p:nvPr/>
        </p:nvCxnSpPr>
        <p:spPr>
          <a:xfrm>
            <a:off x="4498742" y="4643499"/>
            <a:ext cx="0" cy="52667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BF953C3F-33EF-63F8-9DC1-3BD6D3190888}"/>
              </a:ext>
            </a:extLst>
          </p:cNvPr>
          <p:cNvCxnSpPr>
            <a:cxnSpLocks/>
          </p:cNvCxnSpPr>
          <p:nvPr/>
        </p:nvCxnSpPr>
        <p:spPr>
          <a:xfrm flipH="1">
            <a:off x="4397142" y="5722985"/>
            <a:ext cx="323619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FD18367E-35BA-B06E-E346-CA44FA0FA8CB}"/>
              </a:ext>
            </a:extLst>
          </p:cNvPr>
          <p:cNvCxnSpPr>
            <a:cxnSpLocks/>
          </p:cNvCxnSpPr>
          <p:nvPr/>
        </p:nvCxnSpPr>
        <p:spPr>
          <a:xfrm flipH="1">
            <a:off x="7638182" y="5722985"/>
            <a:ext cx="323619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4279BF1E-56CF-4021-AAE0-FCE4341EA370}"/>
              </a:ext>
            </a:extLst>
          </p:cNvPr>
          <p:cNvSpPr txBox="1"/>
          <p:nvPr/>
        </p:nvSpPr>
        <p:spPr>
          <a:xfrm>
            <a:off x="5120640" y="5729717"/>
            <a:ext cx="193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800" dirty="0"/>
              <a:t>2.75 m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0BFDDE19-76DB-F670-432F-3BFD2747C9FE}"/>
              </a:ext>
            </a:extLst>
          </p:cNvPr>
          <p:cNvSpPr txBox="1"/>
          <p:nvPr/>
        </p:nvSpPr>
        <p:spPr>
          <a:xfrm>
            <a:off x="8290560" y="5729717"/>
            <a:ext cx="193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800" dirty="0"/>
              <a:t>2.75 m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80C51794-1862-64E2-1591-57D1A6CB186B}"/>
              </a:ext>
            </a:extLst>
          </p:cNvPr>
          <p:cNvSpPr txBox="1"/>
          <p:nvPr/>
        </p:nvSpPr>
        <p:spPr>
          <a:xfrm>
            <a:off x="4500880" y="4612117"/>
            <a:ext cx="193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800" dirty="0"/>
              <a:t>p = 250 µm</a:t>
            </a:r>
          </a:p>
        </p:txBody>
      </p:sp>
    </p:spTree>
    <p:extLst>
      <p:ext uri="{BB962C8B-B14F-4D97-AF65-F5344CB8AC3E}">
        <p14:creationId xmlns:p14="http://schemas.microsoft.com/office/powerpoint/2010/main" val="792865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C14782-9DBE-CD88-8CA9-171C8F22FE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xplosion : 8 points 14">
            <a:extLst>
              <a:ext uri="{FF2B5EF4-FFF2-40B4-BE49-F238E27FC236}">
                <a16:creationId xmlns:a16="http://schemas.microsoft.com/office/drawing/2014/main" id="{3C5E2B09-670F-8EB6-E032-CE9245BC19BB}"/>
              </a:ext>
            </a:extLst>
          </p:cNvPr>
          <p:cNvSpPr/>
          <p:nvPr/>
        </p:nvSpPr>
        <p:spPr>
          <a:xfrm>
            <a:off x="7398636" y="3673826"/>
            <a:ext cx="453280" cy="474580"/>
          </a:xfrm>
          <a:prstGeom prst="irregularSeal1">
            <a:avLst/>
          </a:prstGeom>
          <a:solidFill>
            <a:srgbClr val="FFC0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DECEE59-E638-FD5A-9AA6-00800CC4D759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" y="1488"/>
            <a:ext cx="12192000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General </a:t>
            </a:r>
            <a:r>
              <a:rPr kumimoji="0" lang="fr-FR" altLang="fr-FR" sz="3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principle</a:t>
            </a:r>
            <a:endParaRPr kumimoji="0" lang="fr-FR" altLang="fr-FR" sz="3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Ballistic</a:t>
            </a: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trajectories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Artifakt Element Light" panose="020B0303050000020004" pitchFamily="34" charset="0"/>
            </a:endParaRPr>
          </a:p>
        </p:txBody>
      </p:sp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58F92DB7-4653-4F9B-3A42-3778C79E3059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A69C87D6-46D7-3F9F-870C-5759D4DEAB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A0A3DAD1-AABB-5588-F3F6-664F0DF1B9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10950B93-242F-166E-38F2-1EF6EF25FE88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ea typeface="Artifakt Element Light" panose="020B0303050000020004" pitchFamily="34" charset="0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DA12C347-9260-4632-5A78-89A266D78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/>
              <a:t>8</a:t>
            </a:fld>
            <a:endParaRPr lang="fr-CH"/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4C08AEBE-47A0-35B6-C90E-E424713C57F8}"/>
              </a:ext>
            </a:extLst>
          </p:cNvPr>
          <p:cNvGrpSpPr/>
          <p:nvPr/>
        </p:nvGrpSpPr>
        <p:grpSpPr>
          <a:xfrm>
            <a:off x="3331789" y="1301520"/>
            <a:ext cx="8763000" cy="4800265"/>
            <a:chOff x="3382589" y="1301520"/>
            <a:chExt cx="8763000" cy="4800265"/>
          </a:xfrm>
        </p:grpSpPr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D3EEB14D-03E2-32FB-CF6B-2BB80E52F0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8645" t="3827" b="6527"/>
            <a:stretch/>
          </p:blipFill>
          <p:spPr>
            <a:xfrm>
              <a:off x="11003196" y="1632807"/>
              <a:ext cx="150579" cy="4037584"/>
            </a:xfrm>
            <a:prstGeom prst="rect">
              <a:avLst/>
            </a:prstGeom>
          </p:spPr>
        </p:pic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1D9B5ACF-F41A-FF51-681B-7A224AD4011B}"/>
                </a:ext>
              </a:extLst>
            </p:cNvPr>
            <p:cNvSpPr txBox="1"/>
            <p:nvPr/>
          </p:nvSpPr>
          <p:spPr>
            <a:xfrm>
              <a:off x="3382589" y="1301520"/>
              <a:ext cx="213238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  <a:t>G</a:t>
              </a:r>
              <a:r>
                <a:rPr kumimoji="0" lang="fr-CH" altLang="fr-FR" sz="160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  <a:t>0</a:t>
              </a:r>
              <a:r>
                <a:rPr kumimoji="0" lang="fr-CH" altLang="fr-FR" sz="160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  <a:t> : Source </a:t>
              </a:r>
              <a:r>
                <a:rPr kumimoji="0" lang="fr-CH" altLang="fr-FR" sz="1600" i="0" u="none" strike="noStrike" cap="none" normalizeH="0" dirty="0" err="1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  <a:t>grating</a:t>
              </a:r>
              <a:endParaRPr lang="fr-CH" sz="1600" dirty="0">
                <a:ea typeface="Artifakt Element Light" panose="020B0303050000020004" pitchFamily="34" charset="0"/>
              </a:endParaRPr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A63E60EC-F3EA-2B4D-6144-5D4C33431E5A}"/>
                </a:ext>
              </a:extLst>
            </p:cNvPr>
            <p:cNvSpPr txBox="1"/>
            <p:nvPr/>
          </p:nvSpPr>
          <p:spPr>
            <a:xfrm>
              <a:off x="6449639" y="1301520"/>
              <a:ext cx="245623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  <a:t>G</a:t>
              </a:r>
              <a:r>
                <a:rPr kumimoji="0" lang="fr-CH" altLang="fr-FR" sz="160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  <a:t>1</a:t>
              </a:r>
              <a:r>
                <a:rPr kumimoji="0" lang="fr-CH" altLang="fr-FR" sz="160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  <a:t> : Diffraction </a:t>
              </a:r>
              <a:r>
                <a:rPr kumimoji="0" lang="fr-CH" altLang="fr-FR" sz="1600" i="0" u="none" strike="noStrike" cap="none" normalizeH="0" dirty="0" err="1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  <a:t>grating</a:t>
              </a:r>
              <a:endParaRPr lang="fr-CH" sz="1600" dirty="0">
                <a:ea typeface="Artifakt Element Light" panose="020B0303050000020004" pitchFamily="34" charset="0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486DE931-0CA1-947E-3DC8-5276A35FAF30}"/>
                </a:ext>
              </a:extLst>
            </p:cNvPr>
            <p:cNvSpPr txBox="1"/>
            <p:nvPr/>
          </p:nvSpPr>
          <p:spPr>
            <a:xfrm>
              <a:off x="9689353" y="1304781"/>
              <a:ext cx="245623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  <a:t>G</a:t>
              </a:r>
              <a:r>
                <a:rPr kumimoji="0" lang="fr-CH" altLang="fr-FR" sz="160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  <a:t>2</a:t>
              </a:r>
              <a:r>
                <a:rPr kumimoji="0" lang="fr-CH" altLang="fr-FR" sz="160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  <a:t> : Analyzer </a:t>
              </a:r>
              <a:r>
                <a:rPr kumimoji="0" lang="fr-CH" altLang="fr-FR" sz="1600" i="0" u="none" strike="noStrike" cap="none" normalizeH="0" dirty="0" err="1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  <a:t>grating</a:t>
              </a:r>
              <a:endParaRPr lang="fr-CH" sz="1600" dirty="0">
                <a:ea typeface="Artifakt Element Light" panose="020B0303050000020004" pitchFamily="34" charset="0"/>
              </a:endParaRP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3D3A04CB-6B5B-BF5D-94A6-19CC26C8754D}"/>
                </a:ext>
              </a:extLst>
            </p:cNvPr>
            <p:cNvSpPr txBox="1"/>
            <p:nvPr/>
          </p:nvSpPr>
          <p:spPr>
            <a:xfrm>
              <a:off x="10220932" y="5763231"/>
              <a:ext cx="1837718" cy="338554"/>
            </a:xfrm>
            <a:prstGeom prst="rect">
              <a:avLst/>
            </a:prstGeom>
            <a:noFill/>
            <a:ln w="19050">
              <a:solidFill>
                <a:srgbClr val="06E806"/>
              </a:solidFill>
            </a:ln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ea typeface="Artifakt Element Light" panose="020B0303050000020004" pitchFamily="34" charset="0"/>
                </a:rPr>
                <a:t>Neutron detector</a:t>
              </a:r>
              <a:endParaRPr lang="fr-CH" sz="1600" dirty="0">
                <a:ea typeface="Artifakt Element Light" panose="020B0303050000020004" pitchFamily="34" charset="0"/>
              </a:endParaRPr>
            </a:p>
          </p:txBody>
        </p:sp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DEB1288F-47CE-3056-5D37-B4698B30B396}"/>
                </a:ext>
              </a:extLst>
            </p:cNvPr>
            <p:cNvGrpSpPr/>
            <p:nvPr/>
          </p:nvGrpSpPr>
          <p:grpSpPr>
            <a:xfrm>
              <a:off x="10831746" y="1605797"/>
              <a:ext cx="171450" cy="4102132"/>
              <a:chOff x="9229118" y="1924502"/>
              <a:chExt cx="171450" cy="4102132"/>
            </a:xfrm>
          </p:grpSpPr>
          <p:pic>
            <p:nvPicPr>
              <p:cNvPr id="16" name="Image 15">
                <a:extLst>
                  <a:ext uri="{FF2B5EF4-FFF2-40B4-BE49-F238E27FC236}">
                    <a16:creationId xmlns:a16="http://schemas.microsoft.com/office/drawing/2014/main" id="{77F11BB6-662C-134C-FAF5-4988521DFFE8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1924502"/>
                <a:ext cx="171450" cy="2019600"/>
              </a:xfrm>
              <a:prstGeom prst="rect">
                <a:avLst/>
              </a:prstGeom>
            </p:spPr>
          </p:pic>
          <p:pic>
            <p:nvPicPr>
              <p:cNvPr id="18" name="Image 17">
                <a:extLst>
                  <a:ext uri="{FF2B5EF4-FFF2-40B4-BE49-F238E27FC236}">
                    <a16:creationId xmlns:a16="http://schemas.microsoft.com/office/drawing/2014/main" id="{E52002C9-B903-DB19-161E-616032459EC7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4007034"/>
                <a:ext cx="171450" cy="2019600"/>
              </a:xfrm>
              <a:prstGeom prst="rect">
                <a:avLst/>
              </a:prstGeom>
            </p:spPr>
          </p:pic>
        </p:grpSp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516367BC-4B86-5655-1945-5D5959A2C6A3}"/>
                </a:ext>
              </a:extLst>
            </p:cNvPr>
            <p:cNvGrpSpPr/>
            <p:nvPr/>
          </p:nvGrpSpPr>
          <p:grpSpPr>
            <a:xfrm>
              <a:off x="7592032" y="1600533"/>
              <a:ext cx="171450" cy="4102132"/>
              <a:chOff x="9229118" y="1924502"/>
              <a:chExt cx="171450" cy="4102132"/>
            </a:xfrm>
          </p:grpSpPr>
          <p:pic>
            <p:nvPicPr>
              <p:cNvPr id="22" name="Image 21">
                <a:extLst>
                  <a:ext uri="{FF2B5EF4-FFF2-40B4-BE49-F238E27FC236}">
                    <a16:creationId xmlns:a16="http://schemas.microsoft.com/office/drawing/2014/main" id="{D00FC37D-D40E-1C2A-4FFE-24B57892502C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1924502"/>
                <a:ext cx="171450" cy="2019600"/>
              </a:xfrm>
              <a:prstGeom prst="rect">
                <a:avLst/>
              </a:prstGeom>
            </p:spPr>
          </p:pic>
          <p:pic>
            <p:nvPicPr>
              <p:cNvPr id="23" name="Image 22">
                <a:extLst>
                  <a:ext uri="{FF2B5EF4-FFF2-40B4-BE49-F238E27FC236}">
                    <a16:creationId xmlns:a16="http://schemas.microsoft.com/office/drawing/2014/main" id="{867BC43D-A29A-963F-CAA6-B5F5C3E3723C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38910" t="3827" r="59548" b="6527"/>
              <a:stretch/>
            </p:blipFill>
            <p:spPr>
              <a:xfrm>
                <a:off x="9229118" y="4007034"/>
                <a:ext cx="171450" cy="2019600"/>
              </a:xfrm>
              <a:prstGeom prst="rect">
                <a:avLst/>
              </a:prstGeom>
            </p:spPr>
          </p:pic>
        </p:grpSp>
        <p:grpSp>
          <p:nvGrpSpPr>
            <p:cNvPr id="24" name="Groupe 23">
              <a:extLst>
                <a:ext uri="{FF2B5EF4-FFF2-40B4-BE49-F238E27FC236}">
                  <a16:creationId xmlns:a16="http://schemas.microsoft.com/office/drawing/2014/main" id="{E3FEF53B-C3D1-1760-AE4D-DA53BBDEC6F9}"/>
                </a:ext>
              </a:extLst>
            </p:cNvPr>
            <p:cNvGrpSpPr/>
            <p:nvPr/>
          </p:nvGrpSpPr>
          <p:grpSpPr>
            <a:xfrm>
              <a:off x="4363057" y="1600533"/>
              <a:ext cx="171450" cy="4102132"/>
              <a:chOff x="9229118" y="1924502"/>
              <a:chExt cx="171450" cy="4102132"/>
            </a:xfrm>
          </p:grpSpPr>
          <p:pic>
            <p:nvPicPr>
              <p:cNvPr id="25" name="Image 24">
                <a:extLst>
                  <a:ext uri="{FF2B5EF4-FFF2-40B4-BE49-F238E27FC236}">
                    <a16:creationId xmlns:a16="http://schemas.microsoft.com/office/drawing/2014/main" id="{64470DB1-32BB-A7D0-3D5D-737AF93D90CA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1924502"/>
                <a:ext cx="171450" cy="2019600"/>
              </a:xfrm>
              <a:prstGeom prst="rect">
                <a:avLst/>
              </a:prstGeom>
            </p:spPr>
          </p:pic>
          <p:pic>
            <p:nvPicPr>
              <p:cNvPr id="26" name="Image 25">
                <a:extLst>
                  <a:ext uri="{FF2B5EF4-FFF2-40B4-BE49-F238E27FC236}">
                    <a16:creationId xmlns:a16="http://schemas.microsoft.com/office/drawing/2014/main" id="{80AE0D72-F184-DA0F-5B89-6D833649E0EF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38910" t="3827" r="59548" b="6527"/>
              <a:stretch/>
            </p:blipFill>
            <p:spPr>
              <a:xfrm>
                <a:off x="9229118" y="4007034"/>
                <a:ext cx="171450" cy="2019600"/>
              </a:xfrm>
              <a:prstGeom prst="rect">
                <a:avLst/>
              </a:prstGeom>
            </p:spPr>
          </p:pic>
        </p:grpSp>
      </p:grp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A5199218-864A-7589-C74F-8B76747C50C5}"/>
              </a:ext>
            </a:extLst>
          </p:cNvPr>
          <p:cNvCxnSpPr>
            <a:cxnSpLocks/>
          </p:cNvCxnSpPr>
          <p:nvPr/>
        </p:nvCxnSpPr>
        <p:spPr>
          <a:xfrm>
            <a:off x="828339" y="3334871"/>
            <a:ext cx="6776299" cy="562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2DF6818D-C7E4-9490-96A7-F6B8981E03DE}"/>
              </a:ext>
            </a:extLst>
          </p:cNvPr>
          <p:cNvSpPr txBox="1"/>
          <p:nvPr/>
        </p:nvSpPr>
        <p:spPr>
          <a:xfrm>
            <a:off x="5130800" y="3997591"/>
            <a:ext cx="247383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Artifakt Element Light" panose="020B0303050000020004" pitchFamily="34" charset="0"/>
              </a:rPr>
              <a:t>If Neutron </a:t>
            </a:r>
            <a:r>
              <a:rPr kumimoji="0" lang="fr-CH" altLang="fr-FR" sz="16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Artifakt Element Light" panose="020B0303050000020004" pitchFamily="34" charset="0"/>
              </a:rPr>
              <a:t>is</a:t>
            </a:r>
            <a: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Artifakt Element Light" panose="020B0303050000020004" pitchFamily="34" charset="0"/>
              </a:rPr>
              <a:t> </a:t>
            </a:r>
            <a:r>
              <a:rPr kumimoji="0" lang="fr-CH" altLang="fr-FR" sz="16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Artifakt Element Light" panose="020B0303050000020004" pitchFamily="34" charset="0"/>
              </a:rPr>
              <a:t>absorbed</a:t>
            </a:r>
            <a:b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Artifakt Element Light" panose="020B0303050000020004" pitchFamily="34" charset="0"/>
              </a:rPr>
            </a:br>
            <a:r>
              <a:rPr kumimoji="0" lang="fr-CH" altLang="fr-FR" sz="16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Artifakt Element Light" panose="020B0303050000020004" pitchFamily="34" charset="0"/>
              </a:rPr>
              <a:t>removed</a:t>
            </a:r>
            <a: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Artifakt Element Light" panose="020B0303050000020004" pitchFamily="34" charset="0"/>
              </a:rPr>
              <a:t> </a:t>
            </a:r>
            <a:endParaRPr lang="fr-CH" sz="1600" dirty="0">
              <a:ea typeface="Artifakt Element Light" panose="020B0303050000020004" pitchFamily="34" charset="0"/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98A48329-CD8B-639B-A305-12A79B5365F3}"/>
              </a:ext>
            </a:extLst>
          </p:cNvPr>
          <p:cNvSpPr txBox="1"/>
          <p:nvPr/>
        </p:nvSpPr>
        <p:spPr>
          <a:xfrm>
            <a:off x="-193033" y="5951858"/>
            <a:ext cx="21323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Artifakt Element Light" panose="020B0303050000020004" pitchFamily="34" charset="0"/>
              </a:rPr>
              <a:t>Beam exit</a:t>
            </a:r>
            <a:endParaRPr lang="fr-CH" sz="1600" dirty="0">
              <a:ea typeface="Artifakt Element Light" panose="020B0303050000020004" pitchFamily="34" charset="0"/>
            </a:endParaRPr>
          </a:p>
        </p:txBody>
      </p: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C7E00341-28C0-3C53-B7CE-F77B12338FB8}"/>
              </a:ext>
            </a:extLst>
          </p:cNvPr>
          <p:cNvCxnSpPr>
            <a:cxnSpLocks/>
          </p:cNvCxnSpPr>
          <p:nvPr/>
        </p:nvCxnSpPr>
        <p:spPr>
          <a:xfrm flipH="1">
            <a:off x="425450" y="1488475"/>
            <a:ext cx="981075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08C3C41C-AA08-00CB-E681-DF466C59CA9C}"/>
              </a:ext>
            </a:extLst>
          </p:cNvPr>
          <p:cNvCxnSpPr>
            <a:cxnSpLocks/>
          </p:cNvCxnSpPr>
          <p:nvPr/>
        </p:nvCxnSpPr>
        <p:spPr>
          <a:xfrm flipH="1">
            <a:off x="425450" y="5861797"/>
            <a:ext cx="981075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91169A31-68E7-9462-5433-DA846978061A}"/>
              </a:ext>
            </a:extLst>
          </p:cNvPr>
          <p:cNvCxnSpPr/>
          <p:nvPr/>
        </p:nvCxnSpPr>
        <p:spPr>
          <a:xfrm>
            <a:off x="5476875" y="4402334"/>
            <a:ext cx="2762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CDA1E067-C224-3437-92BA-72C36A124063}"/>
              </a:ext>
            </a:extLst>
          </p:cNvPr>
          <p:cNvSpPr txBox="1"/>
          <p:nvPr/>
        </p:nvSpPr>
        <p:spPr>
          <a:xfrm>
            <a:off x="81313" y="3595485"/>
            <a:ext cx="230507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16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Artifakt Element Light" panose="020B0303050000020004" pitchFamily="34" charset="0"/>
              </a:rPr>
              <a:t>Random</a:t>
            </a:r>
            <a: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Artifakt Element Light" panose="020B0303050000020004" pitchFamily="34" charset="0"/>
              </a:rPr>
              <a:t> </a:t>
            </a:r>
            <a:r>
              <a:rPr kumimoji="0" lang="fr-CH" altLang="fr-FR" sz="16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Artifakt Element Light" panose="020B0303050000020004" pitchFamily="34" charset="0"/>
              </a:rPr>
              <a:t>slope</a:t>
            </a:r>
            <a: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Artifakt Element Light" panose="020B0303050000020004" pitchFamily="34" charset="0"/>
              </a:rPr>
              <a:t> and </a:t>
            </a:r>
            <a:r>
              <a:rPr kumimoji="0" lang="fr-CH" altLang="fr-FR" sz="16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Artifakt Element Light" panose="020B0303050000020004" pitchFamily="34" charset="0"/>
              </a:rPr>
              <a:t>starting</a:t>
            </a:r>
            <a: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Artifakt Element Light" panose="020B0303050000020004" pitchFamily="34" charset="0"/>
              </a:rPr>
              <a:t> point</a:t>
            </a:r>
            <a:endParaRPr lang="fr-CH" sz="1600" dirty="0">
              <a:ea typeface="Artifakt Element Light" panose="020B03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432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872316-C2DC-2DB0-CEF7-80F9F621C8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EEE9BC9-DFBA-7647-44CC-EE6999891F56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1" y="1488"/>
            <a:ext cx="12192000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General </a:t>
            </a:r>
            <a:r>
              <a:rPr kumimoji="0" lang="fr-FR" altLang="fr-FR" sz="3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principle</a:t>
            </a:r>
            <a:endParaRPr kumimoji="0" lang="fr-FR" altLang="fr-FR" sz="3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Artifakt Element Light" panose="020B0303050000020004" pitchFamily="34" charset="0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Ballistic</a:t>
            </a: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4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Artifakt Element Light" panose="020B0303050000020004" pitchFamily="34" charset="0"/>
                <a:cs typeface="Arial" panose="020B0604020202020204" pitchFamily="34" charset="0"/>
              </a:rPr>
              <a:t>trajectories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Artifakt Element Light" panose="020B0303050000020004" pitchFamily="34" charset="0"/>
            </a:endParaRPr>
          </a:p>
        </p:txBody>
      </p:sp>
      <p:grpSp>
        <p:nvGrpSpPr>
          <p:cNvPr id="205" name="Groupe 204">
            <a:extLst>
              <a:ext uri="{FF2B5EF4-FFF2-40B4-BE49-F238E27FC236}">
                <a16:creationId xmlns:a16="http://schemas.microsoft.com/office/drawing/2014/main" id="{1575CF42-9C9F-E60B-7CE3-E6C85D25D981}"/>
              </a:ext>
            </a:extLst>
          </p:cNvPr>
          <p:cNvGrpSpPr/>
          <p:nvPr/>
        </p:nvGrpSpPr>
        <p:grpSpPr>
          <a:xfrm>
            <a:off x="11306175" y="79478"/>
            <a:ext cx="811830" cy="804148"/>
            <a:chOff x="10710292" y="-31439"/>
            <a:chExt cx="1480854" cy="1466841"/>
          </a:xfrm>
        </p:grpSpPr>
        <p:pic>
          <p:nvPicPr>
            <p:cNvPr id="206" name="Image 205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68ED9843-B3AD-10B5-C3D5-459B462ABD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744"/>
            <a:stretch/>
          </p:blipFill>
          <p:spPr>
            <a:xfrm>
              <a:off x="10710292" y="690520"/>
              <a:ext cx="1480854" cy="744882"/>
            </a:xfrm>
            <a:prstGeom prst="rect">
              <a:avLst/>
            </a:prstGeom>
          </p:spPr>
        </p:pic>
        <p:pic>
          <p:nvPicPr>
            <p:cNvPr id="207" name="Image 20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61B59F2-54BA-6431-E239-009C366884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41"/>
            <a:stretch/>
          </p:blipFill>
          <p:spPr>
            <a:xfrm>
              <a:off x="10710292" y="-31439"/>
              <a:ext cx="1480853" cy="683193"/>
            </a:xfrm>
            <a:prstGeom prst="rect">
              <a:avLst/>
            </a:prstGeom>
          </p:spPr>
        </p:pic>
      </p:grpSp>
      <p:sp>
        <p:nvSpPr>
          <p:cNvPr id="208" name="ZoneTexte 207">
            <a:extLst>
              <a:ext uri="{FF2B5EF4-FFF2-40B4-BE49-F238E27FC236}">
                <a16:creationId xmlns:a16="http://schemas.microsoft.com/office/drawing/2014/main" id="{1C2D4B56-A5A0-C29B-D3C6-40190D9E3357}"/>
              </a:ext>
            </a:extLst>
          </p:cNvPr>
          <p:cNvSpPr txBox="1"/>
          <p:nvPr/>
        </p:nvSpPr>
        <p:spPr>
          <a:xfrm>
            <a:off x="-2898" y="6639297"/>
            <a:ext cx="12194898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900" dirty="0"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Marc Persoz | PSAS2024</a:t>
            </a:r>
          </a:p>
        </p:txBody>
      </p:sp>
      <p:sp>
        <p:nvSpPr>
          <p:cNvPr id="209" name="Espace réservé du numéro de diapositive 208">
            <a:extLst>
              <a:ext uri="{FF2B5EF4-FFF2-40B4-BE49-F238E27FC236}">
                <a16:creationId xmlns:a16="http://schemas.microsoft.com/office/drawing/2014/main" id="{F1A73734-A882-0750-4631-0AD1499B1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3188-B190-4F34-877B-F8252183C112}" type="slidenum">
              <a:rPr lang="fr-CH" smtClean="0"/>
              <a:t>9</a:t>
            </a:fld>
            <a:endParaRPr lang="fr-CH"/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C45DF234-156A-AD41-889A-B3216866D48F}"/>
              </a:ext>
            </a:extLst>
          </p:cNvPr>
          <p:cNvGrpSpPr/>
          <p:nvPr/>
        </p:nvGrpSpPr>
        <p:grpSpPr>
          <a:xfrm>
            <a:off x="3331789" y="1301520"/>
            <a:ext cx="8763000" cy="4800265"/>
            <a:chOff x="3382589" y="1301520"/>
            <a:chExt cx="8763000" cy="4800265"/>
          </a:xfrm>
        </p:grpSpPr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302D0227-9BAE-6935-E183-91C8B2D857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8645" t="3827" b="6527"/>
            <a:stretch/>
          </p:blipFill>
          <p:spPr>
            <a:xfrm>
              <a:off x="11003196" y="1632807"/>
              <a:ext cx="150579" cy="4037584"/>
            </a:xfrm>
            <a:prstGeom prst="rect">
              <a:avLst/>
            </a:prstGeom>
          </p:spPr>
        </p:pic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DB2404F6-F568-8980-42FB-D065AB66FE05}"/>
                </a:ext>
              </a:extLst>
            </p:cNvPr>
            <p:cNvSpPr txBox="1"/>
            <p:nvPr/>
          </p:nvSpPr>
          <p:spPr>
            <a:xfrm>
              <a:off x="3382589" y="1301520"/>
              <a:ext cx="213238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</a:t>
              </a:r>
              <a:r>
                <a:rPr kumimoji="0" lang="fr-CH" altLang="fr-FR" sz="160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0</a:t>
              </a:r>
              <a:r>
                <a:rPr kumimoji="0" lang="fr-CH" altLang="fr-FR" sz="160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 : Source </a:t>
              </a:r>
              <a:r>
                <a:rPr kumimoji="0" lang="fr-CH" altLang="fr-FR" sz="1600" i="0" u="none" strike="noStrike" cap="none" normalizeH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grating</a:t>
              </a:r>
              <a:endParaRPr lang="fr-CH" sz="1600" dirty="0">
                <a:latin typeface="Artifakt Element Light" panose="020B0303050000020004" pitchFamily="34" charset="0"/>
                <a:ea typeface="Artifakt Element Light" panose="020B0303050000020004" pitchFamily="34" charset="0"/>
              </a:endParaRPr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556E5BC3-1E0F-D3F5-9E27-B00733E1C33D}"/>
                </a:ext>
              </a:extLst>
            </p:cNvPr>
            <p:cNvSpPr txBox="1"/>
            <p:nvPr/>
          </p:nvSpPr>
          <p:spPr>
            <a:xfrm>
              <a:off x="6449639" y="1301520"/>
              <a:ext cx="245623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</a:t>
              </a:r>
              <a:r>
                <a:rPr kumimoji="0" lang="fr-CH" altLang="fr-FR" sz="160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1</a:t>
              </a:r>
              <a:r>
                <a:rPr kumimoji="0" lang="fr-CH" altLang="fr-FR" sz="160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 : Diffraction </a:t>
              </a:r>
              <a:r>
                <a:rPr kumimoji="0" lang="fr-CH" altLang="fr-FR" sz="1600" i="0" u="none" strike="noStrike" cap="none" normalizeH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grating</a:t>
              </a:r>
              <a:endParaRPr lang="fr-CH" sz="1600" dirty="0">
                <a:latin typeface="Artifakt Element Light" panose="020B0303050000020004" pitchFamily="34" charset="0"/>
                <a:ea typeface="Artifakt Element Light" panose="020B0303050000020004" pitchFamily="34" charset="0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A99ADA82-14DD-5606-F032-E3BA27BBE228}"/>
                </a:ext>
              </a:extLst>
            </p:cNvPr>
            <p:cNvSpPr txBox="1"/>
            <p:nvPr/>
          </p:nvSpPr>
          <p:spPr>
            <a:xfrm>
              <a:off x="9689353" y="1304781"/>
              <a:ext cx="245623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</a:t>
              </a:r>
              <a:r>
                <a:rPr kumimoji="0" lang="fr-CH" altLang="fr-FR" sz="160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2</a:t>
              </a:r>
              <a:r>
                <a:rPr kumimoji="0" lang="fr-CH" altLang="fr-FR" sz="160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 : Analyzer </a:t>
              </a:r>
              <a:r>
                <a:rPr kumimoji="0" lang="fr-CH" altLang="fr-FR" sz="1600" i="0" u="none" strike="noStrike" cap="none" normalizeH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grating</a:t>
              </a:r>
              <a:endParaRPr lang="fr-CH" sz="1600" dirty="0">
                <a:latin typeface="Artifakt Element Light" panose="020B0303050000020004" pitchFamily="34" charset="0"/>
                <a:ea typeface="Artifakt Element Light" panose="020B0303050000020004" pitchFamily="34" charset="0"/>
              </a:endParaRP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04AC3DD5-0CB0-31FB-59EF-33C0E101081F}"/>
                </a:ext>
              </a:extLst>
            </p:cNvPr>
            <p:cNvSpPr txBox="1"/>
            <p:nvPr/>
          </p:nvSpPr>
          <p:spPr>
            <a:xfrm>
              <a:off x="10220932" y="5763231"/>
              <a:ext cx="1837718" cy="338554"/>
            </a:xfrm>
            <a:prstGeom prst="rect">
              <a:avLst/>
            </a:prstGeom>
            <a:noFill/>
            <a:ln w="19050">
              <a:solidFill>
                <a:srgbClr val="06E806"/>
              </a:solidFill>
            </a:ln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fr-CH" altLang="fr-FR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tifakt Element Light" panose="020B0303050000020004" pitchFamily="34" charset="0"/>
                  <a:ea typeface="Artifakt Element Light" panose="020B0303050000020004" pitchFamily="34" charset="0"/>
                </a:rPr>
                <a:t>Neutron detector</a:t>
              </a:r>
              <a:endParaRPr lang="fr-CH" sz="1600" dirty="0">
                <a:latin typeface="Artifakt Element Light" panose="020B0303050000020004" pitchFamily="34" charset="0"/>
                <a:ea typeface="Artifakt Element Light" panose="020B0303050000020004" pitchFamily="34" charset="0"/>
              </a:endParaRPr>
            </a:p>
          </p:txBody>
        </p:sp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8F6864B9-1E12-DF7E-EB92-60269A927E38}"/>
                </a:ext>
              </a:extLst>
            </p:cNvPr>
            <p:cNvGrpSpPr/>
            <p:nvPr/>
          </p:nvGrpSpPr>
          <p:grpSpPr>
            <a:xfrm>
              <a:off x="10831746" y="1605797"/>
              <a:ext cx="171450" cy="4102132"/>
              <a:chOff x="9229118" y="1924502"/>
              <a:chExt cx="171450" cy="4102132"/>
            </a:xfrm>
          </p:grpSpPr>
          <p:pic>
            <p:nvPicPr>
              <p:cNvPr id="16" name="Image 15">
                <a:extLst>
                  <a:ext uri="{FF2B5EF4-FFF2-40B4-BE49-F238E27FC236}">
                    <a16:creationId xmlns:a16="http://schemas.microsoft.com/office/drawing/2014/main" id="{80151585-F8BB-658B-EA86-972EFEA5A325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1924502"/>
                <a:ext cx="171450" cy="2019600"/>
              </a:xfrm>
              <a:prstGeom prst="rect">
                <a:avLst/>
              </a:prstGeom>
            </p:spPr>
          </p:pic>
          <p:pic>
            <p:nvPicPr>
              <p:cNvPr id="18" name="Image 17">
                <a:extLst>
                  <a:ext uri="{FF2B5EF4-FFF2-40B4-BE49-F238E27FC236}">
                    <a16:creationId xmlns:a16="http://schemas.microsoft.com/office/drawing/2014/main" id="{B86CBDAF-8712-46FB-1258-12FEA76D0248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4007034"/>
                <a:ext cx="171450" cy="2019600"/>
              </a:xfrm>
              <a:prstGeom prst="rect">
                <a:avLst/>
              </a:prstGeom>
            </p:spPr>
          </p:pic>
        </p:grpSp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5EC2F03E-47FF-8E23-20C2-735126003201}"/>
                </a:ext>
              </a:extLst>
            </p:cNvPr>
            <p:cNvGrpSpPr/>
            <p:nvPr/>
          </p:nvGrpSpPr>
          <p:grpSpPr>
            <a:xfrm>
              <a:off x="7592032" y="1600533"/>
              <a:ext cx="171450" cy="4102132"/>
              <a:chOff x="9229118" y="1924502"/>
              <a:chExt cx="171450" cy="4102132"/>
            </a:xfrm>
          </p:grpSpPr>
          <p:pic>
            <p:nvPicPr>
              <p:cNvPr id="22" name="Image 21">
                <a:extLst>
                  <a:ext uri="{FF2B5EF4-FFF2-40B4-BE49-F238E27FC236}">
                    <a16:creationId xmlns:a16="http://schemas.microsoft.com/office/drawing/2014/main" id="{CD4C4F46-AECB-F1CF-71A8-BECBCC099C8F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1924502"/>
                <a:ext cx="171450" cy="2019600"/>
              </a:xfrm>
              <a:prstGeom prst="rect">
                <a:avLst/>
              </a:prstGeom>
            </p:spPr>
          </p:pic>
          <p:pic>
            <p:nvPicPr>
              <p:cNvPr id="23" name="Image 22">
                <a:extLst>
                  <a:ext uri="{FF2B5EF4-FFF2-40B4-BE49-F238E27FC236}">
                    <a16:creationId xmlns:a16="http://schemas.microsoft.com/office/drawing/2014/main" id="{88114A7A-B8DF-0C66-8C3A-2BE3E2BEAC81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4007034"/>
                <a:ext cx="171450" cy="2019600"/>
              </a:xfrm>
              <a:prstGeom prst="rect">
                <a:avLst/>
              </a:prstGeom>
            </p:spPr>
          </p:pic>
        </p:grpSp>
        <p:grpSp>
          <p:nvGrpSpPr>
            <p:cNvPr id="24" name="Groupe 23">
              <a:extLst>
                <a:ext uri="{FF2B5EF4-FFF2-40B4-BE49-F238E27FC236}">
                  <a16:creationId xmlns:a16="http://schemas.microsoft.com/office/drawing/2014/main" id="{FEDA42F7-E83D-8C27-8661-AEB5679FE36F}"/>
                </a:ext>
              </a:extLst>
            </p:cNvPr>
            <p:cNvGrpSpPr/>
            <p:nvPr/>
          </p:nvGrpSpPr>
          <p:grpSpPr>
            <a:xfrm>
              <a:off x="4363057" y="1600533"/>
              <a:ext cx="171450" cy="4102132"/>
              <a:chOff x="9229118" y="1924502"/>
              <a:chExt cx="171450" cy="4102132"/>
            </a:xfrm>
          </p:grpSpPr>
          <p:pic>
            <p:nvPicPr>
              <p:cNvPr id="25" name="Image 24">
                <a:extLst>
                  <a:ext uri="{FF2B5EF4-FFF2-40B4-BE49-F238E27FC236}">
                    <a16:creationId xmlns:a16="http://schemas.microsoft.com/office/drawing/2014/main" id="{618E3A9F-309E-DE8C-3599-43370B3126C4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1924502"/>
                <a:ext cx="171450" cy="2019600"/>
              </a:xfrm>
              <a:prstGeom prst="rect">
                <a:avLst/>
              </a:prstGeom>
            </p:spPr>
          </p:pic>
          <p:pic>
            <p:nvPicPr>
              <p:cNvPr id="26" name="Image 25">
                <a:extLst>
                  <a:ext uri="{FF2B5EF4-FFF2-40B4-BE49-F238E27FC236}">
                    <a16:creationId xmlns:a16="http://schemas.microsoft.com/office/drawing/2014/main" id="{2DB27E6C-E467-66C8-095C-50F5D16BB922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38910" t="3827" r="59548" b="6527"/>
              <a:stretch/>
            </p:blipFill>
            <p:spPr>
              <a:xfrm>
                <a:off x="9229118" y="4007034"/>
                <a:ext cx="171450" cy="2019600"/>
              </a:xfrm>
              <a:prstGeom prst="rect">
                <a:avLst/>
              </a:prstGeom>
            </p:spPr>
          </p:pic>
        </p:grpSp>
      </p:grp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30879A92-C7DA-431F-6F09-4A02A2BCC8F9}"/>
              </a:ext>
            </a:extLst>
          </p:cNvPr>
          <p:cNvCxnSpPr/>
          <p:nvPr/>
        </p:nvCxnSpPr>
        <p:spPr>
          <a:xfrm flipV="1">
            <a:off x="817581" y="2581838"/>
            <a:ext cx="10274636" cy="16136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437B9CEB-DF71-695E-0959-387AE0104125}"/>
              </a:ext>
            </a:extLst>
          </p:cNvPr>
          <p:cNvSpPr txBox="1"/>
          <p:nvPr/>
        </p:nvSpPr>
        <p:spPr>
          <a:xfrm>
            <a:off x="-193033" y="5951858"/>
            <a:ext cx="21323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Beam exit</a:t>
            </a:r>
            <a:endParaRPr lang="fr-CH" sz="1600" dirty="0">
              <a:latin typeface="Artifakt Element Light" panose="020B0303050000020004" pitchFamily="34" charset="0"/>
              <a:ea typeface="Artifakt Element Light" panose="020B0303050000020004" pitchFamily="34" charset="0"/>
            </a:endParaRP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F12D069-C0E6-8F4A-403A-0503BD880E00}"/>
              </a:ext>
            </a:extLst>
          </p:cNvPr>
          <p:cNvCxnSpPr>
            <a:cxnSpLocks/>
          </p:cNvCxnSpPr>
          <p:nvPr/>
        </p:nvCxnSpPr>
        <p:spPr>
          <a:xfrm flipH="1">
            <a:off x="425450" y="1488475"/>
            <a:ext cx="981075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1F8431BD-631E-C318-BF21-A747CDA2A301}"/>
              </a:ext>
            </a:extLst>
          </p:cNvPr>
          <p:cNvCxnSpPr>
            <a:cxnSpLocks/>
          </p:cNvCxnSpPr>
          <p:nvPr/>
        </p:nvCxnSpPr>
        <p:spPr>
          <a:xfrm flipH="1">
            <a:off x="425450" y="5861797"/>
            <a:ext cx="981075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BAF8BAE0-3EA3-43B1-CFE6-8B0F764C1DBF}"/>
              </a:ext>
            </a:extLst>
          </p:cNvPr>
          <p:cNvSpPr txBox="1"/>
          <p:nvPr/>
        </p:nvSpPr>
        <p:spPr>
          <a:xfrm>
            <a:off x="8636564" y="3035358"/>
            <a:ext cx="230507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altLang="fr-FR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Artifakt Element Light" panose="020B0303050000020004" pitchFamily="34" charset="0"/>
              </a:rPr>
              <a:t>Neutron hits the detector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1600" dirty="0" err="1">
                <a:ea typeface="Artifakt Element Light" panose="020B0303050000020004" pitchFamily="34" charset="0"/>
              </a:rPr>
              <a:t>saved</a:t>
            </a:r>
            <a:endParaRPr lang="fr-CH" sz="1600" dirty="0">
              <a:ea typeface="Artifakt Element Light" panose="020B0303050000020004" pitchFamily="34" charset="0"/>
            </a:endParaRP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7FC7EE9D-5DC3-BD64-C092-F69E75D957C4}"/>
              </a:ext>
            </a:extLst>
          </p:cNvPr>
          <p:cNvCxnSpPr/>
          <p:nvPr/>
        </p:nvCxnSpPr>
        <p:spPr>
          <a:xfrm>
            <a:off x="9108013" y="3472992"/>
            <a:ext cx="2645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74531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1631</Words>
  <Application>Microsoft Office PowerPoint</Application>
  <PresentationFormat>Grand écran</PresentationFormat>
  <Paragraphs>424</Paragraphs>
  <Slides>31</Slides>
  <Notes>23</Notes>
  <HiddenSlides>0</HiddenSlides>
  <MMClips>1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40" baseType="lpstr">
      <vt:lpstr>Arial</vt:lpstr>
      <vt:lpstr>Artifakt Element Book</vt:lpstr>
      <vt:lpstr>Artifakt Element Light</vt:lpstr>
      <vt:lpstr>Calibri</vt:lpstr>
      <vt:lpstr>Calibri Light</vt:lpstr>
      <vt:lpstr>Cambria Math</vt:lpstr>
      <vt:lpstr>Tahoma</vt:lpstr>
      <vt:lpstr>Wingdings</vt:lpstr>
      <vt:lpstr>Thème Office</vt:lpstr>
      <vt:lpstr>QNeutron Measuring the Neutron Electric Charge with Time-of-Flight Interferometry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Fundamental Neutron and Precision Physics at AEC</dc:title>
  <dc:creator>Marc Persoz</dc:creator>
  <cp:lastModifiedBy>Marc Persoz</cp:lastModifiedBy>
  <cp:revision>3</cp:revision>
  <dcterms:created xsi:type="dcterms:W3CDTF">2023-06-05T09:25:00Z</dcterms:created>
  <dcterms:modified xsi:type="dcterms:W3CDTF">2024-06-17T06:46:44Z</dcterms:modified>
</cp:coreProperties>
</file>