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9" r:id="rId1"/>
  </p:sldMasterIdLst>
  <p:notesMasterIdLst>
    <p:notesMasterId r:id="rId27"/>
  </p:notesMasterIdLst>
  <p:handoutMasterIdLst>
    <p:handoutMasterId r:id="rId28"/>
  </p:handoutMasterIdLst>
  <p:sldIdLst>
    <p:sldId id="256" r:id="rId2"/>
    <p:sldId id="279" r:id="rId3"/>
    <p:sldId id="280" r:id="rId4"/>
    <p:sldId id="282" r:id="rId5"/>
    <p:sldId id="281" r:id="rId6"/>
    <p:sldId id="276" r:id="rId7"/>
    <p:sldId id="262" r:id="rId8"/>
    <p:sldId id="264" r:id="rId9"/>
    <p:sldId id="289" r:id="rId10"/>
    <p:sldId id="284" r:id="rId11"/>
    <p:sldId id="290" r:id="rId12"/>
    <p:sldId id="291" r:id="rId13"/>
    <p:sldId id="263" r:id="rId14"/>
    <p:sldId id="283" r:id="rId15"/>
    <p:sldId id="293" r:id="rId16"/>
    <p:sldId id="277" r:id="rId17"/>
    <p:sldId id="266" r:id="rId18"/>
    <p:sldId id="267" r:id="rId19"/>
    <p:sldId id="299" r:id="rId20"/>
    <p:sldId id="298" r:id="rId21"/>
    <p:sldId id="278" r:id="rId22"/>
    <p:sldId id="294" r:id="rId23"/>
    <p:sldId id="269" r:id="rId24"/>
    <p:sldId id="295" r:id="rId25"/>
    <p:sldId id="270" r:id="rId2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43E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00" autoAdjust="0"/>
    <p:restoredTop sz="95921"/>
  </p:normalViewPr>
  <p:slideViewPr>
    <p:cSldViewPr snapToGrid="0" snapToObjects="1">
      <p:cViewPr varScale="1">
        <p:scale>
          <a:sx n="110" d="100"/>
          <a:sy n="110" d="100"/>
        </p:scale>
        <p:origin x="70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9B173D-BDE1-334A-A54B-AB7416F088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A8520C-8460-0D42-86C9-D0794A4B3E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85B03-F712-974C-A1D8-1F9A468F5B60}" type="datetimeFigureOut">
              <a:rPr lang="en-US" smtClean="0"/>
              <a:t>6/12/24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5F3C87-CBF7-CC4C-8F0D-1EB8B06357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9DA787-5DE4-CD4A-B75E-AC89ED789C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74958-CA5E-0C46-B182-67DF590DF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69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3EF3F-35E2-3B43-BF81-CFC248C52316}" type="datetimeFigureOut">
              <a:rPr lang="en-US" smtClean="0"/>
              <a:t>6/12/24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03F89-1949-E64B-AC42-D3BE5974B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65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Change outline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678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Don’t say complicated – just adds contributions that have to be accounted for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68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Add pi pulses here. Make brackets look less confusing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7265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Upper limit of UCL, but achievable, needs narrow bandwidth lasers. </a:t>
            </a:r>
          </a:p>
          <a:p>
            <a:r>
              <a:rPr lang="en-GB" dirty="0"/>
              <a:t>Label the states on the plot </a:t>
            </a:r>
          </a:p>
          <a:p>
            <a:r>
              <a:rPr lang="en-GB" dirty="0"/>
              <a:t>Check delta mu number on DAMOP poster! (NB a_0 is normal a_0!) </a:t>
            </a:r>
          </a:p>
          <a:p>
            <a:r>
              <a:rPr lang="en-GB" dirty="0"/>
              <a:t>This is n = 22 Stark map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13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9430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2716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Beam is better controlled -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5163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Dephasing due to velocity spread, matches what you would expect for decoherence due to this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6608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0.2 pi &lt; 10% of g for helium for conditions described previously. Put some figs in – Stark map, electrodes setup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998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REFS! </a:t>
            </a:r>
          </a:p>
          <a:p>
            <a:r>
              <a:rPr lang="en-US" dirty="0"/>
              <a:t>Origin of observed matter/antimatter asymmetry unknown </a:t>
            </a:r>
          </a:p>
          <a:p>
            <a:r>
              <a:rPr lang="en-US" dirty="0"/>
              <a:t>The Standard Model allows for </a:t>
            </a:r>
            <a:r>
              <a:rPr lang="en-US" i="1" dirty="0"/>
              <a:t>CP</a:t>
            </a:r>
            <a:r>
              <a:rPr lang="en-US" dirty="0"/>
              <a:t>-violation that leads to some matter/antimatter asymmetry </a:t>
            </a:r>
          </a:p>
          <a:p>
            <a:r>
              <a:rPr lang="en-US" dirty="0"/>
              <a:t>Not at the scale we observe in the universe </a:t>
            </a:r>
          </a:p>
          <a:p>
            <a:r>
              <a:rPr lang="en-US" dirty="0"/>
              <a:t>Could matter and antimatter interact gravitationally differently </a:t>
            </a:r>
          </a:p>
          <a:p>
            <a:r>
              <a:rPr lang="en-US" dirty="0"/>
              <a:t>T</a:t>
            </a:r>
            <a:r>
              <a:rPr lang="en-GB" dirty="0" err="1"/>
              <a:t>est</a:t>
            </a:r>
            <a:r>
              <a:rPr lang="en-GB" dirty="0"/>
              <a:t> of Weak Equivalence Principle for matter/antimatter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893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Don’t say free fall – this is a different thing! Comment on the time – need 10s us for sensitivity &lt;10% </a:t>
            </a:r>
          </a:p>
          <a:p>
            <a:r>
              <a:rPr lang="en-GB" dirty="0"/>
              <a:t>Ref light pulse </a:t>
            </a:r>
          </a:p>
          <a:p>
            <a:r>
              <a:rPr lang="en-GB" dirty="0"/>
              <a:t>Ref Ps lifetime 142ns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9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10s to 100s of us </a:t>
            </a:r>
          </a:p>
          <a:p>
            <a:r>
              <a:rPr lang="en-GB" dirty="0"/>
              <a:t>Need several 10s of us to get a good measurements &gt;50us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needs some work.. </a:t>
            </a:r>
          </a:p>
          <a:p>
            <a:r>
              <a:rPr lang="en-GB" dirty="0"/>
              <a:t>Why is this not possible with positronium?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40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TIME TIME TIME – it’s a time measurement and we use the phase to measure the time! </a:t>
            </a:r>
          </a:p>
          <a:p>
            <a:r>
              <a:rPr lang="en-GB" dirty="0"/>
              <a:t>If we could measure phase diff at the end of each. Delta Stark A /</a:t>
            </a:r>
            <a:r>
              <a:rPr lang="en-GB" dirty="0" err="1"/>
              <a:t>neq</a:t>
            </a:r>
            <a:r>
              <a:rPr lang="en-GB" dirty="0"/>
              <a:t> Delta Stark B – add </a:t>
            </a:r>
            <a:r>
              <a:rPr lang="en-GB" dirty="0" err="1"/>
              <a:t>eq</a:t>
            </a: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53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Preparation in weak homogeneous field – i.e. &lt;&lt; fixed field region </a:t>
            </a:r>
          </a:p>
          <a:p>
            <a:r>
              <a:rPr lang="en-GB" dirty="0"/>
              <a:t>Relocate pi pulses to more obvious spatial location </a:t>
            </a:r>
          </a:p>
          <a:p>
            <a:r>
              <a:rPr lang="en-GB" dirty="0"/>
              <a:t>Considering how this happens in reality, must consider the effects of the field gradients on the Rydberg states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854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a Stark map – </a:t>
            </a:r>
            <a:r>
              <a:rPr lang="en-GB" dirty="0" err="1"/>
              <a:t>pos</a:t>
            </a:r>
            <a:r>
              <a:rPr lang="en-GB" dirty="0"/>
              <a:t>/neg/zero-</a:t>
            </a:r>
            <a:r>
              <a:rPr lang="en-GB" dirty="0" err="1"/>
              <a:t>ish</a:t>
            </a:r>
            <a:r>
              <a:rPr lang="en-GB" dirty="0"/>
              <a:t> </a:t>
            </a:r>
          </a:p>
          <a:p>
            <a:r>
              <a:rPr lang="en-GB" dirty="0"/>
              <a:t>Add some n on the grey ones within the plot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069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times in each of the field regions is different, but also the time in each region is different for each component of the superposition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008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CL Branding background">
            <a:extLst>
              <a:ext uri="{FF2B5EF4-FFF2-40B4-BE49-F238E27FC236}">
                <a16:creationId xmlns:a16="http://schemas.microsoft.com/office/drawing/2014/main" id="{EA4C8DDC-D29E-5E43-9BC2-FD84B2117884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UCL Branding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3200" cy="1342371"/>
          </a:xfrm>
          <a:prstGeom prst="rect">
            <a:avLst/>
          </a:prstGeom>
        </p:spPr>
      </p:pic>
      <p:sp>
        <p:nvSpPr>
          <p:cNvPr id="13" name="Faculty, Department title">
            <a:extLst>
              <a:ext uri="{FF2B5EF4-FFF2-40B4-BE49-F238E27FC236}">
                <a16:creationId xmlns:a16="http://schemas.microsoft.com/office/drawing/2014/main" id="{7B844C1D-C9E2-A040-B3FD-0E3861E051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9" name="Main image" descr="Image">
            <a:extLst>
              <a:ext uri="{FF2B5EF4-FFF2-40B4-BE49-F238E27FC236}">
                <a16:creationId xmlns:a16="http://schemas.microsoft.com/office/drawing/2014/main" id="{FD55159A-63D1-334F-B344-448B05BC84B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440000"/>
            <a:ext cx="12192000" cy="5421086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Main Headline" descr="Headline">
            <a:extLst>
              <a:ext uri="{FF2B5EF4-FFF2-40B4-BE49-F238E27FC236}">
                <a16:creationId xmlns:a16="http://schemas.microsoft.com/office/drawing/2014/main" id="{6D1BEB54-27B8-4348-8671-D93B41DC5E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549105"/>
            <a:ext cx="7560000" cy="2340000"/>
          </a:xfrm>
          <a:solidFill>
            <a:srgbClr val="FFFFFF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</a:t>
            </a:r>
            <a:br>
              <a:rPr lang="en-US" dirty="0"/>
            </a:br>
            <a:r>
              <a:rPr lang="en-US" dirty="0"/>
              <a:t>Arial 44pt bold</a:t>
            </a:r>
          </a:p>
        </p:txBody>
      </p:sp>
    </p:spTree>
    <p:extLst>
      <p:ext uri="{BB962C8B-B14F-4D97-AF65-F5344CB8AC3E}">
        <p14:creationId xmlns:p14="http://schemas.microsoft.com/office/powerpoint/2010/main" val="2079837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7" name="Text" descr="Text">
            <a:extLst>
              <a:ext uri="{FF2B5EF4-FFF2-40B4-BE49-F238E27FC236}">
                <a16:creationId xmlns:a16="http://schemas.microsoft.com/office/drawing/2014/main" id="{2D2A157B-B06B-5E44-8987-B8F38A7435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5399088" cy="3600000"/>
          </a:xfrm>
        </p:spPr>
        <p:txBody>
          <a:bodyPr/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1pPr>
            <a:lvl2pPr marL="222250" indent="-222250"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35F69D9D-B78C-6D4D-8B1E-AB31E336A54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40000" y="2412000"/>
            <a:ext cx="5399088" cy="3600000"/>
          </a:xfrm>
        </p:spPr>
        <p:txBody>
          <a:bodyPr/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1pPr>
            <a:lvl2pPr marL="222250" indent="-222250"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6/12/24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C365489-0679-47DB-9153-248D55A892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40636" y="6266237"/>
            <a:ext cx="859166" cy="542154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E13DDAAE-482C-4D94-ACD9-BF9D9DB7BEE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9582" y="6258058"/>
            <a:ext cx="1963343" cy="49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627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CL 3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8" name="Text" descr="Text">
            <a:extLst>
              <a:ext uri="{FF2B5EF4-FFF2-40B4-BE49-F238E27FC236}">
                <a16:creationId xmlns:a16="http://schemas.microsoft.com/office/drawing/2014/main" id="{83D66963-CB2B-4B4F-BCF3-CFD7FD192F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3420000" cy="3600000"/>
          </a:xfrm>
        </p:spPr>
        <p:txBody>
          <a:bodyPr/>
          <a:lstStyle>
            <a:lvl1pPr marL="11112" indent="0">
              <a:buNone/>
              <a:defRPr sz="1800"/>
            </a:lvl1pPr>
            <a:lvl3pPr marL="180975" indent="-171450">
              <a:buFont typeface="Arial" panose="020B0604020202020204" pitchFamily="34" charset="0"/>
              <a:buChar char="•"/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F7085F07-56B0-4443-841E-8375628232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0" y="2412000"/>
            <a:ext cx="3420000" cy="3600000"/>
          </a:xfrm>
        </p:spPr>
        <p:txBody>
          <a:bodyPr/>
          <a:lstStyle>
            <a:lvl1pPr marL="11112" indent="0">
              <a:buNone/>
              <a:defRPr sz="1800"/>
            </a:lvl1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BB07EA65-C349-F04B-BF09-CC2483489C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80000" y="2412000"/>
            <a:ext cx="3420000" cy="3600000"/>
          </a:xfrm>
        </p:spPr>
        <p:txBody>
          <a:bodyPr/>
          <a:lstStyle>
            <a:lvl1pPr marL="11112" indent="0">
              <a:buNone/>
              <a:defRPr sz="1800"/>
            </a:lvl1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6/12/24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774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4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15" name="Text" descr="Text">
            <a:extLst>
              <a:ext uri="{FF2B5EF4-FFF2-40B4-BE49-F238E27FC236}">
                <a16:creationId xmlns:a16="http://schemas.microsoft.com/office/drawing/2014/main" id="{23293D9A-92DE-2745-A551-12503D5B38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F11753E1-8533-844D-B406-655C6C9330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87688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562D057E-84DA-844C-8F30-A88C629E1DF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168008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" descr="Text">
            <a:extLst>
              <a:ext uri="{FF2B5EF4-FFF2-40B4-BE49-F238E27FC236}">
                <a16:creationId xmlns:a16="http://schemas.microsoft.com/office/drawing/2014/main" id="{3FA6CE8B-790A-C44A-B1D0-DA5AC754A4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48328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6/12/24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334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4 column colour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in Headline" descr="Headline">
            <a:extLst>
              <a:ext uri="{FF2B5EF4-FFF2-40B4-BE49-F238E27FC236}">
                <a16:creationId xmlns:a16="http://schemas.microsoft.com/office/drawing/2014/main" id="{5CB62203-BCF9-3241-9684-0F4402446F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922302"/>
            <a:ext cx="2610000" cy="5220000"/>
          </a:xfrm>
          <a:solidFill>
            <a:srgbClr val="00C43E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pPr lvl="0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E0051C4D-5840-9846-A6CC-052B1F915D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86800" y="900000"/>
            <a:ext cx="2610000" cy="5220000"/>
          </a:xfrm>
          <a:solidFill>
            <a:srgbClr val="00C43E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19" name="Picture" descr="Image">
            <a:extLst>
              <a:ext uri="{FF2B5EF4-FFF2-40B4-BE49-F238E27FC236}">
                <a16:creationId xmlns:a16="http://schemas.microsoft.com/office/drawing/2014/main" id="{7D295661-D9DD-8D43-9041-6814DE8FF6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05624" y="1290917"/>
            <a:ext cx="1328200" cy="1557617"/>
          </a:xfrm>
          <a:prstGeom prst="rect">
            <a:avLst/>
          </a:prstGeom>
        </p:spPr>
      </p:pic>
      <p:sp>
        <p:nvSpPr>
          <p:cNvPr id="13" name="Text" descr="Text">
            <a:extLst>
              <a:ext uri="{FF2B5EF4-FFF2-40B4-BE49-F238E27FC236}">
                <a16:creationId xmlns:a16="http://schemas.microsoft.com/office/drawing/2014/main" id="{73CED3B5-33C7-894B-9D58-FC396998F4D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03712" y="3073400"/>
            <a:ext cx="2222500" cy="3022600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 algn="l">
              <a:defRPr sz="1800"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background">
            <a:extLst>
              <a:ext uri="{FF2B5EF4-FFF2-40B4-BE49-F238E27FC236}">
                <a16:creationId xmlns:a16="http://schemas.microsoft.com/office/drawing/2014/main" id="{E69AB749-3152-6149-94E2-04859418173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8800" y="900000"/>
            <a:ext cx="2610000" cy="5220000"/>
          </a:xfrm>
          <a:solidFill>
            <a:srgbClr val="00C43E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21" name="Picture" descr="Image">
            <a:extLst>
              <a:ext uri="{FF2B5EF4-FFF2-40B4-BE49-F238E27FC236}">
                <a16:creationId xmlns:a16="http://schemas.microsoft.com/office/drawing/2014/main" id="{34669171-BF23-B54C-8D3F-B1C89E122C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60096" y="1292400"/>
            <a:ext cx="1328200" cy="1557617"/>
          </a:xfrm>
          <a:prstGeom prst="rect">
            <a:avLst/>
          </a:prstGeom>
        </p:spPr>
      </p:pic>
      <p:sp>
        <p:nvSpPr>
          <p:cNvPr id="14" name="Text" descr="Text">
            <a:extLst>
              <a:ext uri="{FF2B5EF4-FFF2-40B4-BE49-F238E27FC236}">
                <a16:creationId xmlns:a16="http://schemas.microsoft.com/office/drawing/2014/main" id="{87F3A240-3369-0145-B540-5A60FA0848E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456040" y="3073400"/>
            <a:ext cx="2222500" cy="3022600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 algn="l">
              <a:defRPr sz="1800"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background">
            <a:extLst>
              <a:ext uri="{FF2B5EF4-FFF2-40B4-BE49-F238E27FC236}">
                <a16:creationId xmlns:a16="http://schemas.microsoft.com/office/drawing/2014/main" id="{F708712F-D0E9-B94A-A9B7-F258F0F10A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90800" y="900000"/>
            <a:ext cx="2610000" cy="5220000"/>
          </a:xfrm>
          <a:solidFill>
            <a:srgbClr val="00C43E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22" name="Picture" descr="Image">
            <a:extLst>
              <a:ext uri="{FF2B5EF4-FFF2-40B4-BE49-F238E27FC236}">
                <a16:creationId xmlns:a16="http://schemas.microsoft.com/office/drawing/2014/main" id="{8073F21E-F4EF-B246-B7E8-4FA799EC37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40416" y="1290917"/>
            <a:ext cx="1328200" cy="1557617"/>
          </a:xfrm>
          <a:prstGeom prst="rect">
            <a:avLst/>
          </a:prstGeom>
        </p:spPr>
      </p:pic>
      <p:sp>
        <p:nvSpPr>
          <p:cNvPr id="16" name="Text" descr="Text">
            <a:extLst>
              <a:ext uri="{FF2B5EF4-FFF2-40B4-BE49-F238E27FC236}">
                <a16:creationId xmlns:a16="http://schemas.microsoft.com/office/drawing/2014/main" id="{5387EEB0-9F43-E241-9EDB-010FB36582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408368" y="3068960"/>
            <a:ext cx="2222500" cy="3022600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 algn="l">
              <a:defRPr sz="1800"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373E51-46F8-B446-A241-A5395388A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6/12/24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BCFD4B-BF38-E841-868E-C9F3BBC72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88DCC-68B7-D349-B50E-BEE3CC1D8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36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5400000" cy="2325802"/>
          </a:xfr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96CC15FA-5D3D-604E-8882-80A2838906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3618500"/>
            <a:ext cx="5399088" cy="261720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icture" descr="Image">
            <a:extLst>
              <a:ext uri="{FF2B5EF4-FFF2-40B4-BE49-F238E27FC236}">
                <a16:creationId xmlns:a16="http://schemas.microsoft.com/office/drawing/2014/main" id="{C443FA27-F0DB-1840-998D-206100BED38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40000" y="900000"/>
            <a:ext cx="5400000" cy="5344683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6/12/24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215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hree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" descr="Image">
            <a:extLst>
              <a:ext uri="{FF2B5EF4-FFF2-40B4-BE49-F238E27FC236}">
                <a16:creationId xmlns:a16="http://schemas.microsoft.com/office/drawing/2014/main" id="{935F83AB-29A1-EF49-B6EC-5214A87545D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0000" y="900000"/>
            <a:ext cx="3420000" cy="2880000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8" name="Text" descr="Text">
            <a:extLst>
              <a:ext uri="{FF2B5EF4-FFF2-40B4-BE49-F238E27FC236}">
                <a16:creationId xmlns:a16="http://schemas.microsoft.com/office/drawing/2014/main" id="{83D66963-CB2B-4B4F-BCF3-CFD7FD192F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4017600"/>
            <a:ext cx="3420000" cy="2304000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Picture" descr="Image">
            <a:extLst>
              <a:ext uri="{FF2B5EF4-FFF2-40B4-BE49-F238E27FC236}">
                <a16:creationId xmlns:a16="http://schemas.microsoft.com/office/drawing/2014/main" id="{E95E3DE4-2C02-DF4D-871A-130A912A3E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295800" y="900000"/>
            <a:ext cx="3420000" cy="2880000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F7085F07-56B0-4443-841E-8375628232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0" y="4017600"/>
            <a:ext cx="3420000" cy="2304000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Picture" descr="Image">
            <a:extLst>
              <a:ext uri="{FF2B5EF4-FFF2-40B4-BE49-F238E27FC236}">
                <a16:creationId xmlns:a16="http://schemas.microsoft.com/office/drawing/2014/main" id="{08A0AD7D-724B-E44B-89BE-D93B46E6BC8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256240" y="900000"/>
            <a:ext cx="3420000" cy="2880000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BB07EA65-C349-F04B-BF09-CC2483489C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80218" y="4017600"/>
            <a:ext cx="3420000" cy="2304000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6/12/24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858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11" name="Table" descr="Text / Table">
            <a:extLst>
              <a:ext uri="{FF2B5EF4-FFF2-40B4-BE49-F238E27FC236}">
                <a16:creationId xmlns:a16="http://schemas.microsoft.com/office/drawing/2014/main" id="{4DEFD8C9-6C2B-9C49-9F6F-5A35A2B747AF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360363" y="2286001"/>
            <a:ext cx="11553825" cy="4073524"/>
          </a:xfrm>
        </p:spPr>
        <p:txBody>
          <a:bodyPr/>
          <a:lstStyle/>
          <a:p>
            <a:r>
              <a:rPr lang="en-GB" dirty="0"/>
              <a:t>Click to add table</a:t>
            </a:r>
            <a:endParaRPr lang="en-US" dirty="0"/>
          </a:p>
        </p:txBody>
      </p:sp>
      <p:sp>
        <p:nvSpPr>
          <p:cNvPr id="8" name="Text">
            <a:extLst>
              <a:ext uri="{FF2B5EF4-FFF2-40B4-BE49-F238E27FC236}">
                <a16:creationId xmlns:a16="http://schemas.microsoft.com/office/drawing/2014/main" id="{D31E44D0-02C4-914B-B5F4-F5B0F5862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366454" y="2414430"/>
            <a:ext cx="2557322" cy="2623913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6/12/24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63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CL Tab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7" name="Table" descr="Text / Table">
            <a:extLst>
              <a:ext uri="{FF2B5EF4-FFF2-40B4-BE49-F238E27FC236}">
                <a16:creationId xmlns:a16="http://schemas.microsoft.com/office/drawing/2014/main" id="{01422A73-1E05-8B44-93EA-70AD3FCEEC9E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360363" y="2286001"/>
            <a:ext cx="11553825" cy="4073524"/>
          </a:xfrm>
        </p:spPr>
        <p:txBody>
          <a:bodyPr/>
          <a:lstStyle/>
          <a:p>
            <a:r>
              <a:rPr lang="en-GB" dirty="0"/>
              <a:t>Click to add table</a:t>
            </a:r>
            <a:endParaRPr lang="en-US" dirty="0"/>
          </a:p>
        </p:txBody>
      </p:sp>
      <p:sp>
        <p:nvSpPr>
          <p:cNvPr id="9" name="Text">
            <a:extLst>
              <a:ext uri="{FF2B5EF4-FFF2-40B4-BE49-F238E27FC236}">
                <a16:creationId xmlns:a16="http://schemas.microsoft.com/office/drawing/2014/main" id="{AD015BAE-CDFB-0848-8398-8E01CAEBAA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3451091"/>
            <a:ext cx="2610000" cy="2894291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6/12/24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706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CL Contact 2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GB" dirty="0"/>
              <a:t>Useful links &amp; contact details</a:t>
            </a:r>
            <a:endParaRPr lang="en-US" dirty="0"/>
          </a:p>
        </p:txBody>
      </p:sp>
      <p:sp>
        <p:nvSpPr>
          <p:cNvPr id="21" name="Text" descr="Text">
            <a:extLst>
              <a:ext uri="{FF2B5EF4-FFF2-40B4-BE49-F238E27FC236}">
                <a16:creationId xmlns:a16="http://schemas.microsoft.com/office/drawing/2014/main" id="{82579D70-1A08-DC42-8CE8-ACA8360A7F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5399088" cy="3600000"/>
          </a:xfrm>
        </p:spPr>
        <p:txBody>
          <a:bodyPr/>
          <a:lstStyle>
            <a:lvl1pPr marL="180975" indent="-169863">
              <a:tabLst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" descr="Text">
            <a:extLst>
              <a:ext uri="{FF2B5EF4-FFF2-40B4-BE49-F238E27FC236}">
                <a16:creationId xmlns:a16="http://schemas.microsoft.com/office/drawing/2014/main" id="{82B359B7-CB0C-544C-88EE-891FC732EE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000" y="2412000"/>
            <a:ext cx="5399088" cy="3600000"/>
          </a:xfrm>
        </p:spPr>
        <p:txBody>
          <a:bodyPr/>
          <a:lstStyle>
            <a:lvl1pPr marL="180975" indent="-169863">
              <a:tabLst/>
              <a:defRPr sz="2400">
                <a:latin typeface="+mn-lt"/>
              </a:defRPr>
            </a:lvl1pPr>
          </a:lstStyle>
          <a:p>
            <a:pPr lvl="0"/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6/12/24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33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ckground">
            <a:extLst>
              <a:ext uri="{FF2B5EF4-FFF2-40B4-BE49-F238E27FC236}">
                <a16:creationId xmlns:a16="http://schemas.microsoft.com/office/drawing/2014/main" id="{7E0FC6D2-4499-5C4C-8C93-C7590708B796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" descr="Image">
            <a:extLst>
              <a:ext uri="{FF2B5EF4-FFF2-40B4-BE49-F238E27FC236}">
                <a16:creationId xmlns:a16="http://schemas.microsoft.com/office/drawing/2014/main" id="{D7C34FC0-F8B1-D041-9578-733D7F3C687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40000"/>
            <a:ext cx="12192000" cy="5421086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Main Headline" descr="Headline">
            <a:extLst>
              <a:ext uri="{FF2B5EF4-FFF2-40B4-BE49-F238E27FC236}">
                <a16:creationId xmlns:a16="http://schemas.microsoft.com/office/drawing/2014/main" id="{5F848594-69CD-DA4E-BB25-23F671A7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549105"/>
            <a:ext cx="7560000" cy="2340000"/>
          </a:xfrm>
          <a:solidFill>
            <a:srgbClr val="FFFFFF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</a:t>
            </a:r>
            <a:br>
              <a:rPr lang="en-US" dirty="0"/>
            </a:br>
            <a:r>
              <a:rPr lang="en-US" dirty="0"/>
              <a:t>Arial 44pt bold</a:t>
            </a:r>
          </a:p>
        </p:txBody>
      </p:sp>
      <p:sp>
        <p:nvSpPr>
          <p:cNvPr id="5" name="Sub Heading" descr="Sub heading">
            <a:extLst>
              <a:ext uri="{FF2B5EF4-FFF2-40B4-BE49-F238E27FC236}">
                <a16:creationId xmlns:a16="http://schemas.microsoft.com/office/drawing/2014/main" id="{D5AB2EC5-97D3-8D44-BB0B-9125E87D1F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999" y="3239999"/>
            <a:ext cx="6840000" cy="651777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pic>
        <p:nvPicPr>
          <p:cNvPr id="3" name="UCL Branding">
            <a:extLst>
              <a:ext uri="{FF2B5EF4-FFF2-40B4-BE49-F238E27FC236}">
                <a16:creationId xmlns:a16="http://schemas.microsoft.com/office/drawing/2014/main" id="{8EF7D8FB-90E8-3F0D-5D94-7D3A1FE399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3200" cy="1342371"/>
          </a:xfrm>
          <a:prstGeom prst="rect">
            <a:avLst/>
          </a:prstGeom>
        </p:spPr>
      </p:pic>
      <p:sp>
        <p:nvSpPr>
          <p:cNvPr id="4" name="Faculty, Department title">
            <a:extLst>
              <a:ext uri="{FF2B5EF4-FFF2-40B4-BE49-F238E27FC236}">
                <a16:creationId xmlns:a16="http://schemas.microsoft.com/office/drawing/2014/main" id="{B4D8C0F7-7B47-3491-FD4C-78F4445EA94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69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slide 2 - single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ckground">
            <a:extLst>
              <a:ext uri="{FF2B5EF4-FFF2-40B4-BE49-F238E27FC236}">
                <a16:creationId xmlns:a16="http://schemas.microsoft.com/office/drawing/2014/main" id="{8FD8CE85-9178-344E-BC9E-19B545ECA60C}"/>
              </a:ext>
            </a:extLst>
          </p:cNvPr>
          <p:cNvSpPr/>
          <p:nvPr userDrawn="1"/>
        </p:nvSpPr>
        <p:spPr>
          <a:xfrm>
            <a:off x="0" y="-1"/>
            <a:ext cx="12192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Main Headline" descr="Headline">
            <a:extLst>
              <a:ext uri="{FF2B5EF4-FFF2-40B4-BE49-F238E27FC236}">
                <a16:creationId xmlns:a16="http://schemas.microsoft.com/office/drawing/2014/main" id="{14916FEE-2CA1-274A-AB9A-27AE550ED61F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360000" y="1620000"/>
            <a:ext cx="10800690" cy="81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 headline, Arial 44pt bold</a:t>
            </a:r>
            <a:br>
              <a:rPr lang="en-US" dirty="0"/>
            </a:br>
            <a:endParaRPr lang="en-US" altLang="en-US" dirty="0"/>
          </a:p>
        </p:txBody>
      </p:sp>
      <p:sp>
        <p:nvSpPr>
          <p:cNvPr id="11" name="Picture " descr="Image">
            <a:extLst>
              <a:ext uri="{FF2B5EF4-FFF2-40B4-BE49-F238E27FC236}">
                <a16:creationId xmlns:a16="http://schemas.microsoft.com/office/drawing/2014/main" id="{7AAB61C2-2ECC-1549-9211-9297F9B81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2505456"/>
            <a:ext cx="12192000" cy="4352544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UCL Branding">
            <a:extLst>
              <a:ext uri="{FF2B5EF4-FFF2-40B4-BE49-F238E27FC236}">
                <a16:creationId xmlns:a16="http://schemas.microsoft.com/office/drawing/2014/main" id="{975CF373-97C2-0D3F-8BF8-4C54FE43E2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3200" cy="1342371"/>
          </a:xfrm>
          <a:prstGeom prst="rect">
            <a:avLst/>
          </a:prstGeom>
        </p:spPr>
      </p:pic>
      <p:sp>
        <p:nvSpPr>
          <p:cNvPr id="5" name="Faculty, Department title">
            <a:extLst>
              <a:ext uri="{FF2B5EF4-FFF2-40B4-BE49-F238E27FC236}">
                <a16:creationId xmlns:a16="http://schemas.microsoft.com/office/drawing/2014/main" id="{CFD6DA3A-4401-EEDD-FD59-9259973B1E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69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- Double lin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ckground">
            <a:extLst>
              <a:ext uri="{FF2B5EF4-FFF2-40B4-BE49-F238E27FC236}">
                <a16:creationId xmlns:a16="http://schemas.microsoft.com/office/drawing/2014/main" id="{271759B8-0ABB-3643-884B-0A918443C549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ckground">
            <a:extLst>
              <a:ext uri="{FF2B5EF4-FFF2-40B4-BE49-F238E27FC236}">
                <a16:creationId xmlns:a16="http://schemas.microsoft.com/office/drawing/2014/main" id="{8FD8CE85-9178-344E-BC9E-19B545ECA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440000"/>
            <a:ext cx="12192000" cy="1679261"/>
          </a:xfrm>
          <a:prstGeom prst="rect">
            <a:avLst/>
          </a:prstGeom>
          <a:solidFill>
            <a:srgbClr val="00C4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Main Headline" descr="Headline">
            <a:extLst>
              <a:ext uri="{FF2B5EF4-FFF2-40B4-BE49-F238E27FC236}">
                <a16:creationId xmlns:a16="http://schemas.microsoft.com/office/drawing/2014/main" id="{0AFC6B55-24BD-7545-82A9-DD37164DF15B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360000" y="1620000"/>
            <a:ext cx="1080069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 headline, Arial 44pt bold</a:t>
            </a:r>
            <a:br>
              <a:rPr lang="en-US" dirty="0"/>
            </a:br>
            <a:endParaRPr lang="en-US" altLang="en-US" dirty="0"/>
          </a:p>
        </p:txBody>
      </p:sp>
      <p:sp>
        <p:nvSpPr>
          <p:cNvPr id="10" name="Sub Heading" descr="Sub heading">
            <a:extLst>
              <a:ext uri="{FF2B5EF4-FFF2-40B4-BE49-F238E27FC236}">
                <a16:creationId xmlns:a16="http://schemas.microsoft.com/office/drawing/2014/main" id="{790EF792-5BFA-7942-944E-20B5F5BA61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999" y="3420000"/>
            <a:ext cx="9000000" cy="190800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4" name="UCL Branding">
            <a:extLst>
              <a:ext uri="{FF2B5EF4-FFF2-40B4-BE49-F238E27FC236}">
                <a16:creationId xmlns:a16="http://schemas.microsoft.com/office/drawing/2014/main" id="{88358E03-3613-A600-F6F8-EB310EC6E2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3200" cy="1342371"/>
          </a:xfrm>
          <a:prstGeom prst="rect">
            <a:avLst/>
          </a:prstGeom>
        </p:spPr>
      </p:pic>
      <p:sp>
        <p:nvSpPr>
          <p:cNvPr id="5" name="Faculty, Department title">
            <a:extLst>
              <a:ext uri="{FF2B5EF4-FFF2-40B4-BE49-F238E27FC236}">
                <a16:creationId xmlns:a16="http://schemas.microsoft.com/office/drawing/2014/main" id="{537259E2-0405-8AB2-E548-5D36CA7120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25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 - Double line -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ckground">
            <a:extLst>
              <a:ext uri="{FF2B5EF4-FFF2-40B4-BE49-F238E27FC236}">
                <a16:creationId xmlns:a16="http://schemas.microsoft.com/office/drawing/2014/main" id="{59606069-DCB2-E341-97E0-98600856E2E5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" descr="Image">
            <a:extLst>
              <a:ext uri="{FF2B5EF4-FFF2-40B4-BE49-F238E27FC236}">
                <a16:creationId xmlns:a16="http://schemas.microsoft.com/office/drawing/2014/main" id="{A724F846-9E16-0743-9A5C-ED2946248F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36914"/>
            <a:ext cx="12192000" cy="1682804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2" name="Background">
            <a:extLst>
              <a:ext uri="{FF2B5EF4-FFF2-40B4-BE49-F238E27FC236}">
                <a16:creationId xmlns:a16="http://schemas.microsoft.com/office/drawing/2014/main" id="{8FD8CE85-9178-344E-BC9E-19B545ECA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0" y="3122579"/>
            <a:ext cx="12192000" cy="3735421"/>
          </a:xfrm>
          <a:prstGeom prst="rect">
            <a:avLst/>
          </a:prstGeom>
          <a:solidFill>
            <a:srgbClr val="00C4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ain Headline" descr="Headline">
            <a:extLst>
              <a:ext uri="{FF2B5EF4-FFF2-40B4-BE49-F238E27FC236}">
                <a16:creationId xmlns:a16="http://schemas.microsoft.com/office/drawing/2014/main" id="{F393605F-7BBC-284E-8DAE-0B5B84113824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360000" y="3470479"/>
            <a:ext cx="1080069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 headline, Arial 44pt bold</a:t>
            </a:r>
            <a:br>
              <a:rPr lang="en-US" dirty="0"/>
            </a:br>
            <a:endParaRPr lang="en-US" altLang="en-US" dirty="0"/>
          </a:p>
        </p:txBody>
      </p:sp>
      <p:sp>
        <p:nvSpPr>
          <p:cNvPr id="10" name="Sub Heading" descr="Sub heading">
            <a:extLst>
              <a:ext uri="{FF2B5EF4-FFF2-40B4-BE49-F238E27FC236}">
                <a16:creationId xmlns:a16="http://schemas.microsoft.com/office/drawing/2014/main" id="{790EF792-5BFA-7942-944E-20B5F5BA61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999" y="4950000"/>
            <a:ext cx="9000000" cy="190800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4" name="UCL Branding">
            <a:extLst>
              <a:ext uri="{FF2B5EF4-FFF2-40B4-BE49-F238E27FC236}">
                <a16:creationId xmlns:a16="http://schemas.microsoft.com/office/drawing/2014/main" id="{2ECA3D27-1C85-5174-EA56-D1763C71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3200" cy="1342371"/>
          </a:xfrm>
          <a:prstGeom prst="rect">
            <a:avLst/>
          </a:prstGeom>
        </p:spPr>
      </p:pic>
      <p:sp>
        <p:nvSpPr>
          <p:cNvPr id="5" name="Faculty, Department title">
            <a:extLst>
              <a:ext uri="{FF2B5EF4-FFF2-40B4-BE49-F238E27FC236}">
                <a16:creationId xmlns:a16="http://schemas.microsoft.com/office/drawing/2014/main" id="{FBB42647-01CD-924D-5434-CCA15CF511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271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section st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in Headline" descr="Headline">
            <a:extLst>
              <a:ext uri="{FF2B5EF4-FFF2-40B4-BE49-F238E27FC236}">
                <a16:creationId xmlns:a16="http://schemas.microsoft.com/office/drawing/2014/main" id="{F833FB40-EB53-5843-98C6-9C72F5A141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" y="1008000"/>
            <a:ext cx="10080000" cy="2880000"/>
          </a:xfrm>
          <a:solidFill>
            <a:srgbClr val="FFFFFF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 Arial 44pt bold</a:t>
            </a:r>
          </a:p>
        </p:txBody>
      </p:sp>
      <p:sp>
        <p:nvSpPr>
          <p:cNvPr id="11" name="Sub Heading" descr="Sub heading">
            <a:extLst>
              <a:ext uri="{FF2B5EF4-FFF2-40B4-BE49-F238E27FC236}">
                <a16:creationId xmlns:a16="http://schemas.microsoft.com/office/drawing/2014/main" id="{169F44E5-11A5-074E-ADAE-05ACB4110AE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9228" y="2308225"/>
            <a:ext cx="8719457" cy="1447800"/>
          </a:xfrm>
        </p:spPr>
        <p:txBody>
          <a:bodyPr/>
          <a:lstStyle>
            <a:lvl1pPr marL="11112" indent="0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GB" dirty="0"/>
              <a:t>Large text size, Arial 36 point</a:t>
            </a:r>
          </a:p>
        </p:txBody>
      </p:sp>
      <p:sp>
        <p:nvSpPr>
          <p:cNvPr id="3" name="Text" descr="Main text">
            <a:extLst>
              <a:ext uri="{FF2B5EF4-FFF2-40B4-BE49-F238E27FC236}">
                <a16:creationId xmlns:a16="http://schemas.microsoft.com/office/drawing/2014/main" id="{2EF862B8-1DA8-F84D-B71C-ED32E4C1E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4176077"/>
            <a:ext cx="5400000" cy="1483200"/>
          </a:xfrm>
        </p:spPr>
        <p:txBody>
          <a:bodyPr/>
          <a:lstStyle>
            <a:lvl1pPr marL="225425" indent="-215900">
              <a:buFont typeface="Arial" panose="020B0604020202020204" pitchFamily="34" charset="0"/>
              <a:buChar char="•"/>
              <a:tabLst/>
              <a:defRPr sz="2400"/>
            </a:lvl1pPr>
          </a:lstStyle>
          <a:p>
            <a:pPr lvl="0"/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10" name="Text" descr="Main text">
            <a:extLst>
              <a:ext uri="{FF2B5EF4-FFF2-40B4-BE49-F238E27FC236}">
                <a16:creationId xmlns:a16="http://schemas.microsoft.com/office/drawing/2014/main" id="{C2A66C45-730D-F54A-A6B0-8A42E75C38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000" y="4176077"/>
            <a:ext cx="5400000" cy="148320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baseline="0"/>
            </a:lvl1pPr>
          </a:lstStyle>
          <a:p>
            <a:pPr marL="285750" marR="0" lvl="0" indent="-2857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991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section st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in Headline" descr="Headline">
            <a:extLst>
              <a:ext uri="{FF2B5EF4-FFF2-40B4-BE49-F238E27FC236}">
                <a16:creationId xmlns:a16="http://schemas.microsoft.com/office/drawing/2014/main" id="{F833FB40-EB53-5843-98C6-9C72F5A141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" y="1008000"/>
            <a:ext cx="10080000" cy="2880000"/>
          </a:xfrm>
          <a:solidFill>
            <a:srgbClr val="00C43E"/>
          </a:solidFill>
        </p:spPr>
        <p:txBody>
          <a:bodyPr lIns="360000" tIns="180000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Main headline, Arial 44pt bold</a:t>
            </a:r>
          </a:p>
        </p:txBody>
      </p:sp>
      <p:sp>
        <p:nvSpPr>
          <p:cNvPr id="4" name="Sub Heading">
            <a:extLst>
              <a:ext uri="{FF2B5EF4-FFF2-40B4-BE49-F238E27FC236}">
                <a16:creationId xmlns:a16="http://schemas.microsoft.com/office/drawing/2014/main" id="{7EFF5C86-B7E9-E24F-A032-A4DF63C9C46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9228" y="2308225"/>
            <a:ext cx="8719457" cy="1447800"/>
          </a:xfrm>
        </p:spPr>
        <p:txBody>
          <a:bodyPr/>
          <a:lstStyle>
            <a:lvl1pPr marL="11112" indent="0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" descr="Main text">
            <a:extLst>
              <a:ext uri="{FF2B5EF4-FFF2-40B4-BE49-F238E27FC236}">
                <a16:creationId xmlns:a16="http://schemas.microsoft.com/office/drawing/2014/main" id="{2EF862B8-1DA8-F84D-B71C-ED32E4C1E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4176077"/>
            <a:ext cx="5400000" cy="1483200"/>
          </a:xfrm>
        </p:spPr>
        <p:txBody>
          <a:bodyPr/>
          <a:lstStyle>
            <a:lvl1pPr marL="11112" indent="0">
              <a:buNone/>
              <a:defRPr sz="2400"/>
            </a:lvl1pPr>
          </a:lstStyle>
          <a:p>
            <a:pPr lvl="0"/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10" name="Text" descr="Main text">
            <a:extLst>
              <a:ext uri="{FF2B5EF4-FFF2-40B4-BE49-F238E27FC236}">
                <a16:creationId xmlns:a16="http://schemas.microsoft.com/office/drawing/2014/main" id="{C2A66C45-730D-F54A-A6B0-8A42E75C38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000" y="4176077"/>
            <a:ext cx="5400000" cy="14832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 baseline="0"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1977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section st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">
            <a:extLst>
              <a:ext uri="{FF2B5EF4-FFF2-40B4-BE49-F238E27FC236}">
                <a16:creationId xmlns:a16="http://schemas.microsoft.com/office/drawing/2014/main" id="{F9ECF375-EFC6-8846-9FEE-E3BEC7506D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616" y="900000"/>
            <a:ext cx="7534656" cy="5448518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6" name="Main Headline" descr="Headline">
            <a:extLst>
              <a:ext uri="{FF2B5EF4-FFF2-40B4-BE49-F238E27FC236}">
                <a16:creationId xmlns:a16="http://schemas.microsoft.com/office/drawing/2014/main" id="{F833FB40-EB53-5843-98C6-9C72F5A141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" y="1440000"/>
            <a:ext cx="6480000" cy="2880000"/>
          </a:xfrm>
          <a:solidFill>
            <a:schemeClr val="bg1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 </a:t>
            </a:r>
            <a:br>
              <a:rPr lang="en-US" dirty="0"/>
            </a:br>
            <a:r>
              <a:rPr lang="en-US" dirty="0"/>
              <a:t>Arial 44pt bold</a:t>
            </a:r>
          </a:p>
        </p:txBody>
      </p:sp>
      <p:sp>
        <p:nvSpPr>
          <p:cNvPr id="8" name="Picture " descr="Image">
            <a:extLst>
              <a:ext uri="{FF2B5EF4-FFF2-40B4-BE49-F238E27FC236}">
                <a16:creationId xmlns:a16="http://schemas.microsoft.com/office/drawing/2014/main" id="{9390C092-D95C-EF41-9B4C-B77F203C0B0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266715" y="900000"/>
            <a:ext cx="3536848" cy="2906486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9" name="Text" descr="Text">
            <a:extLst>
              <a:ext uri="{FF2B5EF4-FFF2-40B4-BE49-F238E27FC236}">
                <a16:creationId xmlns:a16="http://schemas.microsoft.com/office/drawing/2014/main" id="{B97104E0-DC3E-EB49-A0B8-75D9C6ED8E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62900" y="4164600"/>
            <a:ext cx="3542400" cy="2287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714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single tex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12" name="Text" descr="Text">
            <a:extLst>
              <a:ext uri="{FF2B5EF4-FFF2-40B4-BE49-F238E27FC236}">
                <a16:creationId xmlns:a16="http://schemas.microsoft.com/office/drawing/2014/main" id="{52E39625-6121-A140-A00B-27BF9DA232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10439064" cy="3600000"/>
          </a:xfrm>
        </p:spPr>
        <p:txBody>
          <a:bodyPr/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1pPr>
            <a:lvl2pPr marL="222250" indent="-222250"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6/12/24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86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CL branding brackground">
            <a:extLst>
              <a:ext uri="{FF2B5EF4-FFF2-40B4-BE49-F238E27FC236}">
                <a16:creationId xmlns:a16="http://schemas.microsoft.com/office/drawing/2014/main" id="{66A102D5-ABE3-9744-AE9F-9AF93B04B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66414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UCL Branding"/>
          <p:cNvPicPr>
            <a:picLocks noChangeAspect="1"/>
          </p:cNvPicPr>
          <p:nvPr userDrawn="1"/>
        </p:nvPicPr>
        <p:blipFill>
          <a:blip r:embed="rId20"/>
          <a:srcRect/>
          <a:stretch/>
        </p:blipFill>
        <p:spPr>
          <a:xfrm>
            <a:off x="0" y="0"/>
            <a:ext cx="12191999" cy="550662"/>
          </a:xfrm>
          <a:prstGeom prst="rect">
            <a:avLst/>
          </a:prstGeom>
        </p:spPr>
      </p:pic>
      <p:sp>
        <p:nvSpPr>
          <p:cNvPr id="1026" name="Title Headline" descr="Headline">
            <a:extLst>
              <a:ext uri="{FF2B5EF4-FFF2-40B4-BE49-F238E27FC236}">
                <a16:creationId xmlns:a16="http://schemas.microsoft.com/office/drawing/2014/main" id="{1389B5D6-B2B6-B044-8F75-8C9E18FFF8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0000" y="899999"/>
            <a:ext cx="1080069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Main headline</a:t>
            </a:r>
            <a:r>
              <a:rPr lang="en-GB" altLang="en-US" dirty="0"/>
              <a:t>, Arial 44pt bold</a:t>
            </a:r>
            <a:endParaRPr lang="en-US" altLang="en-US" dirty="0"/>
          </a:p>
        </p:txBody>
      </p:sp>
      <p:sp>
        <p:nvSpPr>
          <p:cNvPr id="1027" name="Text" descr="Main text">
            <a:extLst>
              <a:ext uri="{FF2B5EF4-FFF2-40B4-BE49-F238E27FC236}">
                <a16:creationId xmlns:a16="http://schemas.microsoft.com/office/drawing/2014/main" id="{840A67E7-10FC-DE4B-8222-DBD366537B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2376000"/>
            <a:ext cx="10800690" cy="37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4"/>
            <a:endParaRPr lang="en-US" dirty="0"/>
          </a:p>
        </p:txBody>
      </p:sp>
      <p:sp>
        <p:nvSpPr>
          <p:cNvPr id="4" name="Date " descr="Date">
            <a:extLst>
              <a:ext uri="{FF2B5EF4-FFF2-40B4-BE49-F238E27FC236}">
                <a16:creationId xmlns:a16="http://schemas.microsoft.com/office/drawing/2014/main" id="{BC7573E6-5C96-F54E-8C6A-D81E27BE49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2211" y="6480000"/>
            <a:ext cx="27432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6/12/24</a:t>
            </a:fld>
            <a:endParaRPr lang="en-US" dirty="0"/>
          </a:p>
        </p:txBody>
      </p:sp>
      <p:sp>
        <p:nvSpPr>
          <p:cNvPr id="5" name="Footer " descr="Footer title">
            <a:extLst>
              <a:ext uri="{FF2B5EF4-FFF2-40B4-BE49-F238E27FC236}">
                <a16:creationId xmlns:a16="http://schemas.microsoft.com/office/drawing/2014/main" id="{1B01C4CC-C66F-714D-B313-340C31FA7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0" y="6480000"/>
            <a:ext cx="648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" descr="Page number">
            <a:extLst>
              <a:ext uri="{FF2B5EF4-FFF2-40B4-BE49-F238E27FC236}">
                <a16:creationId xmlns:a16="http://schemas.microsoft.com/office/drawing/2014/main" id="{D2C68658-D4C2-394E-8334-67AC9BE3F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3111" y="6480000"/>
            <a:ext cx="769307" cy="26991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23711835-1CEE-44B7-A3AE-4F82E74EF415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2440636" y="6266237"/>
            <a:ext cx="859166" cy="542154"/>
          </a:xfrm>
          <a:prstGeom prst="rect">
            <a:avLst/>
          </a:prstGeom>
        </p:spPr>
      </p:pic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22049B5-7222-4409-A678-76EF5DE27BFB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299582" y="6258058"/>
            <a:ext cx="1963343" cy="49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2" r:id="rId2"/>
    <p:sldLayoutId id="2147483723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 i="0" kern="1200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2250" marR="0" indent="-211138" algn="l" defTabSz="914400" rtl="0" eaLnBrk="1" fontAlgn="base" latinLnBrk="0" hangingPunct="1">
        <a:lnSpc>
          <a:spcPct val="100000"/>
        </a:lnSpc>
        <a:spcBef>
          <a:spcPts val="1000"/>
        </a:spcBef>
        <a:spcAft>
          <a:spcPct val="0"/>
        </a:spcAft>
        <a:buClrTx/>
        <a:buSzPct val="80000"/>
        <a:buFont typeface="Arial" panose="020B0604020202020204" pitchFamily="34" charset="0"/>
        <a:buChar char="•"/>
        <a:tabLst/>
        <a:defRPr sz="3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22250" indent="-211138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SzPct val="80000"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22250" indent="-211138" algn="l" rtl="0" eaLnBrk="1" fontAlgn="base" hangingPunct="1">
        <a:lnSpc>
          <a:spcPct val="100000"/>
        </a:lnSpc>
        <a:spcBef>
          <a:spcPts val="500"/>
        </a:spcBef>
        <a:spcAft>
          <a:spcPct val="0"/>
        </a:spcAft>
        <a:buSzPct val="80000"/>
        <a:buFont typeface="Arial" panose="020B0604020202020204" pitchFamily="34" charset="0"/>
        <a:buChar char="•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1112" marR="0" indent="0" algn="l" defTabSz="914400" rtl="0" eaLnBrk="1" fontAlgn="base" latinLnBrk="0" hangingPunct="1">
        <a:lnSpc>
          <a:spcPct val="100000"/>
        </a:lnSpc>
        <a:spcBef>
          <a:spcPts val="500"/>
        </a:spcBef>
        <a:spcAft>
          <a:spcPct val="0"/>
        </a:spcAft>
        <a:buClrTx/>
        <a:buSzPct val="80000"/>
        <a:buFont typeface="Arial" panose="020B0604020202020204" pitchFamily="34" charset="0"/>
        <a:buNone/>
        <a:tabLst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0975" marR="0" indent="-180975" algn="l" defTabSz="914400" rtl="0" eaLnBrk="1" fontAlgn="base" latinLnBrk="0" hangingPunct="1">
        <a:lnSpc>
          <a:spcPct val="100000"/>
        </a:lnSpc>
        <a:spcBef>
          <a:spcPts val="500"/>
        </a:spcBef>
        <a:spcAft>
          <a:spcPct val="0"/>
        </a:spcAft>
        <a:buClrTx/>
        <a:buSzPct val="80000"/>
        <a:buFont typeface="Arial" panose="020B0604020202020204" pitchFamily="34" charset="0"/>
        <a:buChar char="•"/>
        <a:tabLst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5" Type="http://schemas.openxmlformats.org/officeDocument/2006/relationships/image" Target="../media/image23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5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2.png"/><Relationship Id="rId5" Type="http://schemas.openxmlformats.org/officeDocument/2006/relationships/image" Target="../media/image1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2" Type="http://schemas.openxmlformats.org/officeDocument/2006/relationships/image" Target="../media/image8.png"/><Relationship Id="rId17" Type="http://schemas.openxmlformats.org/officeDocument/2006/relationships/hyperlink" Target="https://doi.org/10.48550/arXiv.0806.3261" TargetMode="External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11" Type="http://schemas.openxmlformats.org/officeDocument/2006/relationships/image" Target="../media/image70.png"/><Relationship Id="rId15" Type="http://schemas.openxmlformats.org/officeDocument/2006/relationships/image" Target="../media/image9.png"/><Relationship Id="rId10" Type="http://schemas.openxmlformats.org/officeDocument/2006/relationships/image" Target="../media/image60.png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Department of Physics and Astronomy</a:t>
            </a:r>
            <a:endParaRPr lang="en-GB" dirty="0"/>
          </a:p>
        </p:txBody>
      </p:sp>
      <p:sp>
        <p:nvSpPr>
          <p:cNvPr id="5" name="Title 4" descr="Heading"/>
          <p:cNvSpPr>
            <a:spLocks noGrp="1"/>
          </p:cNvSpPr>
          <p:nvPr>
            <p:ph type="title"/>
          </p:nvPr>
        </p:nvSpPr>
        <p:spPr>
          <a:xfrm>
            <a:off x="2151408" y="2074082"/>
            <a:ext cx="7560000" cy="2340000"/>
          </a:xfrm>
        </p:spPr>
        <p:txBody>
          <a:bodyPr/>
          <a:lstStyle/>
          <a:p>
            <a:pPr algn="ctr"/>
            <a:r>
              <a:rPr lang="en-US" sz="3200" dirty="0"/>
              <a:t>Rydberg atom interferometry for testing the Weak Equivalence Principle with antimatter</a:t>
            </a:r>
            <a:endParaRPr lang="en-GB" sz="3200" dirty="0"/>
          </a:p>
        </p:txBody>
      </p:sp>
      <p:sp>
        <p:nvSpPr>
          <p:cNvPr id="4" name="Title 4" descr="Heading">
            <a:extLst>
              <a:ext uri="{FF2B5EF4-FFF2-40B4-BE49-F238E27FC236}">
                <a16:creationId xmlns:a16="http://schemas.microsoft.com/office/drawing/2014/main" id="{39CDD1F8-7775-4C64-998D-FFD5BE8385EB}"/>
              </a:ext>
            </a:extLst>
          </p:cNvPr>
          <p:cNvSpPr txBox="1">
            <a:spLocks/>
          </p:cNvSpPr>
          <p:nvPr/>
        </p:nvSpPr>
        <p:spPr bwMode="auto">
          <a:xfrm>
            <a:off x="3035114" y="4168243"/>
            <a:ext cx="5909599" cy="247984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0" tIns="18000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sz="2800" dirty="0"/>
              <a:t>Louise McCaul</a:t>
            </a:r>
          </a:p>
          <a:p>
            <a:pPr algn="ctr"/>
            <a:r>
              <a:rPr lang="en-US" sz="2000" dirty="0"/>
              <a:t>Stephen Hogan </a:t>
            </a:r>
          </a:p>
          <a:p>
            <a:pPr algn="ctr"/>
            <a:r>
              <a:rPr lang="en-US" sz="2000" dirty="0"/>
              <a:t>David Cassidy 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Department of Physics and Astronomy </a:t>
            </a:r>
          </a:p>
          <a:p>
            <a:pPr algn="ctr"/>
            <a:r>
              <a:rPr lang="en-US" sz="2000" dirty="0"/>
              <a:t>University College London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15947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F1C77-4D57-EF08-F1BD-3A0C593ED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Stark effect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AFEF99-5F61-329A-D720-0E288EF70AB0}"/>
                  </a:ext>
                </a:extLst>
              </p:cNvPr>
              <p:cNvSpPr txBox="1"/>
              <p:nvPr/>
            </p:nvSpPr>
            <p:spPr>
              <a:xfrm>
                <a:off x="7265595" y="1891806"/>
                <a:ext cx="3129510" cy="4831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Stark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elec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 </m:t>
                      </m:r>
                      <m:acc>
                        <m:accPr>
                          <m:chr m:val="⃗"/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AFEF99-5F61-329A-D720-0E288EF70A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5595" y="1891806"/>
                <a:ext cx="3129510" cy="483146"/>
              </a:xfrm>
              <a:prstGeom prst="rect">
                <a:avLst/>
              </a:prstGeom>
              <a:blipFill>
                <a:blip r:embed="rId2"/>
                <a:stretch>
                  <a:fillRect l="-2024" t="-32500" r="-1619" b="-3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3520830-6CD9-C7C8-697B-96FB0D13969E}"/>
                  </a:ext>
                </a:extLst>
              </p:cNvPr>
              <p:cNvSpPr txBox="1"/>
              <p:nvPr/>
            </p:nvSpPr>
            <p:spPr>
              <a:xfrm>
                <a:off x="7191101" y="2758574"/>
                <a:ext cx="2835648" cy="49564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Stark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3520830-6CD9-C7C8-697B-96FB0D1396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1101" y="2758574"/>
                <a:ext cx="2835648" cy="495649"/>
              </a:xfrm>
              <a:prstGeom prst="rect">
                <a:avLst/>
              </a:prstGeom>
              <a:blipFill>
                <a:blip r:embed="rId3"/>
                <a:stretch>
                  <a:fillRect t="-35000" b="-3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FA1EDC76-7A53-EFC1-6F87-1B26297AD0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4967" y="3431678"/>
            <a:ext cx="3129510" cy="3190531"/>
          </a:xfrm>
          <a:prstGeom prst="rect">
            <a:avLst/>
          </a:prstGeom>
        </p:spPr>
      </p:pic>
      <p:pic>
        <p:nvPicPr>
          <p:cNvPr id="11" name="Picture 10" descr="A diagram of a graph&#10;&#10;Description automatically generated">
            <a:extLst>
              <a:ext uri="{FF2B5EF4-FFF2-40B4-BE49-F238E27FC236}">
                <a16:creationId xmlns:a16="http://schemas.microsoft.com/office/drawing/2014/main" id="{DB4954C9-1B23-6E6E-552F-D11A060BB1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2397" y="3516924"/>
            <a:ext cx="3131092" cy="3105286"/>
          </a:xfrm>
          <a:prstGeom prst="rect">
            <a:avLst/>
          </a:prstGeom>
        </p:spPr>
      </p:pic>
      <p:pic>
        <p:nvPicPr>
          <p:cNvPr id="16" name="Picture 15" descr="A graph of a graph of electric field strength&#10;&#10;Description automatically generated">
            <a:extLst>
              <a:ext uri="{FF2B5EF4-FFF2-40B4-BE49-F238E27FC236}">
                <a16:creationId xmlns:a16="http://schemas.microsoft.com/office/drawing/2014/main" id="{AFCEC302-18F0-74A8-B7D7-A4A87F5076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829" y="1891806"/>
            <a:ext cx="5650523" cy="3955366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B452A8BD-2A33-5A12-DC63-F4F05DB66F60}"/>
              </a:ext>
            </a:extLst>
          </p:cNvPr>
          <p:cNvSpPr/>
          <p:nvPr/>
        </p:nvSpPr>
        <p:spPr>
          <a:xfrm>
            <a:off x="1324709" y="3834319"/>
            <a:ext cx="175846" cy="175846"/>
          </a:xfrm>
          <a:prstGeom prst="ellipse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E5509A1-438F-7AFF-389E-E0689C92FA11}"/>
              </a:ext>
            </a:extLst>
          </p:cNvPr>
          <p:cNvCxnSpPr/>
          <p:nvPr/>
        </p:nvCxnSpPr>
        <p:spPr>
          <a:xfrm flipV="1">
            <a:off x="1524001" y="3692769"/>
            <a:ext cx="304799" cy="141550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B6FD4EB3-3778-3512-EE59-ECA8705858E8}"/>
              </a:ext>
            </a:extLst>
          </p:cNvPr>
          <p:cNvSpPr/>
          <p:nvPr/>
        </p:nvSpPr>
        <p:spPr>
          <a:xfrm>
            <a:off x="1899137" y="3588137"/>
            <a:ext cx="175846" cy="1758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412C57E-9C0E-2393-C6E6-F9F922EA489C}"/>
                  </a:ext>
                </a:extLst>
              </p:cNvPr>
              <p:cNvSpPr txBox="1"/>
              <p:nvPr/>
            </p:nvSpPr>
            <p:spPr>
              <a:xfrm>
                <a:off x="1098483" y="4688389"/>
                <a:ext cx="8510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=20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412C57E-9C0E-2393-C6E6-F9F922EA48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483" y="4688389"/>
                <a:ext cx="851035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2F7B1D8-4386-91E5-0FEB-08E7452392A4}"/>
                  </a:ext>
                </a:extLst>
              </p:cNvPr>
              <p:cNvSpPr txBox="1"/>
              <p:nvPr/>
            </p:nvSpPr>
            <p:spPr>
              <a:xfrm>
                <a:off x="1103454" y="4251448"/>
                <a:ext cx="8510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=21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2F7B1D8-4386-91E5-0FEB-08E7452392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454" y="4251448"/>
                <a:ext cx="851035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3384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F1C77-4D57-EF08-F1BD-3A0C593ED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Stark effect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AFEF99-5F61-329A-D720-0E288EF70AB0}"/>
                  </a:ext>
                </a:extLst>
              </p:cNvPr>
              <p:cNvSpPr txBox="1"/>
              <p:nvPr/>
            </p:nvSpPr>
            <p:spPr>
              <a:xfrm>
                <a:off x="7265595" y="1891806"/>
                <a:ext cx="3129510" cy="4831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Stark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elec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 </m:t>
                      </m:r>
                      <m:acc>
                        <m:accPr>
                          <m:chr m:val="⃗"/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AFEF99-5F61-329A-D720-0E288EF70A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5595" y="1891806"/>
                <a:ext cx="3129510" cy="483146"/>
              </a:xfrm>
              <a:prstGeom prst="rect">
                <a:avLst/>
              </a:prstGeom>
              <a:blipFill>
                <a:blip r:embed="rId2"/>
                <a:stretch>
                  <a:fillRect l="-2024" t="-32500" r="-1619" b="-3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3520830-6CD9-C7C8-697B-96FB0D13969E}"/>
                  </a:ext>
                </a:extLst>
              </p:cNvPr>
              <p:cNvSpPr txBox="1"/>
              <p:nvPr/>
            </p:nvSpPr>
            <p:spPr>
              <a:xfrm>
                <a:off x="7191101" y="2758574"/>
                <a:ext cx="2835648" cy="49564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Stark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3520830-6CD9-C7C8-697B-96FB0D1396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1101" y="2758574"/>
                <a:ext cx="2835648" cy="495649"/>
              </a:xfrm>
              <a:prstGeom prst="rect">
                <a:avLst/>
              </a:prstGeom>
              <a:blipFill>
                <a:blip r:embed="rId3"/>
                <a:stretch>
                  <a:fillRect t="-35000" b="-3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A graph of a graph of electric field strength&#10;&#10;Description automatically generated">
            <a:extLst>
              <a:ext uri="{FF2B5EF4-FFF2-40B4-BE49-F238E27FC236}">
                <a16:creationId xmlns:a16="http://schemas.microsoft.com/office/drawing/2014/main" id="{AFCEC302-18F0-74A8-B7D7-A4A87F507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829" y="1891806"/>
            <a:ext cx="5650523" cy="3955366"/>
          </a:xfrm>
          <a:prstGeom prst="rect">
            <a:avLst/>
          </a:prstGeom>
        </p:spPr>
      </p:pic>
      <p:pic>
        <p:nvPicPr>
          <p:cNvPr id="3" name="Picture 2" descr="A diagram of a graph&#10;&#10;Description automatically generated">
            <a:extLst>
              <a:ext uri="{FF2B5EF4-FFF2-40B4-BE49-F238E27FC236}">
                <a16:creationId xmlns:a16="http://schemas.microsoft.com/office/drawing/2014/main" id="{02CDBD53-1687-4594-78F4-BC7C7CBD1B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4651" y="3763544"/>
            <a:ext cx="4221046" cy="272072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43AB620-69F3-A456-0ECC-93A8E9745257}"/>
              </a:ext>
            </a:extLst>
          </p:cNvPr>
          <p:cNvSpPr/>
          <p:nvPr/>
        </p:nvSpPr>
        <p:spPr>
          <a:xfrm>
            <a:off x="1899137" y="3969662"/>
            <a:ext cx="175846" cy="1758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4BD79F3-BDE2-C135-8296-A76470605235}"/>
              </a:ext>
            </a:extLst>
          </p:cNvPr>
          <p:cNvSpPr/>
          <p:nvPr/>
        </p:nvSpPr>
        <p:spPr>
          <a:xfrm>
            <a:off x="1899137" y="3588137"/>
            <a:ext cx="175846" cy="1758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2A05417-D98F-5FDD-9FE9-6D0ED276DA5C}"/>
              </a:ext>
            </a:extLst>
          </p:cNvPr>
          <p:cNvSpPr/>
          <p:nvPr/>
        </p:nvSpPr>
        <p:spPr>
          <a:xfrm>
            <a:off x="1840521" y="3502151"/>
            <a:ext cx="293078" cy="73152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C9E2B7F-0F67-336F-7360-72EB7BA4B411}"/>
                  </a:ext>
                </a:extLst>
              </p:cNvPr>
              <p:cNvSpPr txBox="1"/>
              <p:nvPr/>
            </p:nvSpPr>
            <p:spPr>
              <a:xfrm>
                <a:off x="1098483" y="4688389"/>
                <a:ext cx="8510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=20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C9E2B7F-0F67-336F-7360-72EB7BA4B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483" y="4688389"/>
                <a:ext cx="851035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823EB4D-3FE8-F507-2844-652AD518D170}"/>
                  </a:ext>
                </a:extLst>
              </p:cNvPr>
              <p:cNvSpPr txBox="1"/>
              <p:nvPr/>
            </p:nvSpPr>
            <p:spPr>
              <a:xfrm>
                <a:off x="1103454" y="4251448"/>
                <a:ext cx="8510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=21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823EB4D-3FE8-F507-2844-652AD518D1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454" y="4251448"/>
                <a:ext cx="851035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7073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F4BE6-C385-4F69-8048-3DA15635A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Rydberg-atom interferometer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019626BC-F283-460B-9028-167A98F93F21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2412000"/>
                <a:ext cx="5736000" cy="3600000"/>
              </a:xfrm>
            </p:spPr>
            <p:txBody>
              <a:bodyPr/>
              <a:lstStyle/>
              <a:p>
                <a:r>
                  <a:rPr lang="en-GB" dirty="0"/>
                  <a:t>Superposition of Rydberg states prepared before entering field region A</a:t>
                </a:r>
              </a:p>
              <a:p>
                <a:r>
                  <a:rPr lang="en-GB" dirty="0"/>
                  <a:t>We must account for forces in field gradients </a:t>
                </a:r>
              </a:p>
              <a:p>
                <a:r>
                  <a:rPr lang="en-GB" dirty="0"/>
                  <a:t>These forces result in the generation of separated momentum states as in an atom interferometer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019626BC-F283-460B-9028-167A98F93F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2412000"/>
                <a:ext cx="5736000" cy="3600000"/>
              </a:xfrm>
              <a:blipFill>
                <a:blip r:embed="rId3"/>
                <a:stretch>
                  <a:fillRect l="-3091" t="-3873" r="-662" b="-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60A693A-4581-4701-B5E4-D1897A522A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527" t="4018" r="18947" b="3086"/>
          <a:stretch/>
        </p:blipFill>
        <p:spPr>
          <a:xfrm>
            <a:off x="8991598" y="621323"/>
            <a:ext cx="1055081" cy="6086986"/>
          </a:xfrm>
          <a:prstGeom prst="rect">
            <a:avLst/>
          </a:prstGeom>
        </p:spPr>
      </p:pic>
      <p:pic>
        <p:nvPicPr>
          <p:cNvPr id="5" name="Picture 4" descr="A black background with purple squares&#10;&#10;Description automatically generated">
            <a:extLst>
              <a:ext uri="{FF2B5EF4-FFF2-40B4-BE49-F238E27FC236}">
                <a16:creationId xmlns:a16="http://schemas.microsoft.com/office/drawing/2014/main" id="{CD592E1B-06FA-F7D9-5E84-8CCE739365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4057" y="1583999"/>
            <a:ext cx="2768600" cy="4864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21E1E9-F3D6-6411-A03B-417C530A10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535" t="2243" b="3085"/>
          <a:stretch/>
        </p:blipFill>
        <p:spPr>
          <a:xfrm>
            <a:off x="12514761" y="899999"/>
            <a:ext cx="3404096" cy="576072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100876F-53A3-FB0D-A4F1-2ED515327668}"/>
              </a:ext>
            </a:extLst>
          </p:cNvPr>
          <p:cNvGrpSpPr/>
          <p:nvPr/>
        </p:nvGrpSpPr>
        <p:grpSpPr>
          <a:xfrm>
            <a:off x="4236182" y="5424480"/>
            <a:ext cx="293078" cy="731521"/>
            <a:chOff x="2145321" y="4264151"/>
            <a:chExt cx="293078" cy="73152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E6C8A84-5A78-484B-98B3-2406AF9904A4}"/>
                </a:ext>
              </a:extLst>
            </p:cNvPr>
            <p:cNvSpPr/>
            <p:nvPr/>
          </p:nvSpPr>
          <p:spPr>
            <a:xfrm>
              <a:off x="2203937" y="4731662"/>
              <a:ext cx="175846" cy="175846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94522DD-A467-91F0-0A4A-2E1FF2928CAC}"/>
                </a:ext>
              </a:extLst>
            </p:cNvPr>
            <p:cNvSpPr/>
            <p:nvPr/>
          </p:nvSpPr>
          <p:spPr>
            <a:xfrm>
              <a:off x="2203937" y="4350137"/>
              <a:ext cx="175846" cy="175846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7838D1B-EB4C-82D0-5EA5-E214924511CD}"/>
                </a:ext>
              </a:extLst>
            </p:cNvPr>
            <p:cNvSpPr/>
            <p:nvPr/>
          </p:nvSpPr>
          <p:spPr>
            <a:xfrm>
              <a:off x="2145321" y="4264151"/>
              <a:ext cx="293078" cy="731521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4838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BDAE2-20AF-4993-9BF2-57D7E3BB8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contributions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A1401E-C28F-47A9-9E69-6D45D76213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Using a semiclassical description, the atoms accumulate phase as they propagate through the interferometer due to:</a:t>
            </a:r>
          </a:p>
          <a:p>
            <a:pPr marL="837475" indent="-342900">
              <a:buFont typeface="Courier New" panose="02070309020205020404" pitchFamily="49" charset="0"/>
              <a:buChar char="o"/>
            </a:pPr>
            <a:r>
              <a:rPr lang="en-US" sz="2000" dirty="0"/>
              <a:t>Path of least action (gravity)</a:t>
            </a:r>
          </a:p>
          <a:p>
            <a:pPr marL="837475" indent="-342900">
              <a:buFont typeface="Courier New" panose="02070309020205020404" pitchFamily="49" charset="0"/>
              <a:buChar char="o"/>
            </a:pPr>
            <a:r>
              <a:rPr lang="en-US" sz="2000" dirty="0"/>
              <a:t>Electric fields </a:t>
            </a:r>
          </a:p>
          <a:p>
            <a:pPr marL="837475" indent="-342900">
              <a:buFont typeface="Courier New" panose="02070309020205020404" pitchFamily="49" charset="0"/>
              <a:buChar char="o"/>
            </a:pPr>
            <a:r>
              <a:rPr lang="en-US" sz="2000" dirty="0"/>
              <a:t>Spatial separation of </a:t>
            </a:r>
            <a:r>
              <a:rPr lang="en-US" sz="2000" dirty="0" err="1"/>
              <a:t>wavepackets</a:t>
            </a:r>
            <a:r>
              <a:rPr lang="en-US" sz="2000" dirty="0"/>
              <a:t>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8B592DD2-CEE8-4DE4-8040-408F926DAA3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69024751"/>
                  </p:ext>
                </p:extLst>
              </p:nvPr>
            </p:nvGraphicFramePr>
            <p:xfrm>
              <a:off x="6096000" y="1583999"/>
              <a:ext cx="5532658" cy="4041984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674444">
                      <a:extLst>
                        <a:ext uri="{9D8B030D-6E8A-4147-A177-3AD203B41FA5}">
                          <a16:colId xmlns:a16="http://schemas.microsoft.com/office/drawing/2014/main" val="1383645620"/>
                        </a:ext>
                      </a:extLst>
                    </a:gridCol>
                    <a:gridCol w="3858214">
                      <a:extLst>
                        <a:ext uri="{9D8B030D-6E8A-4147-A177-3AD203B41FA5}">
                          <a16:colId xmlns:a16="http://schemas.microsoft.com/office/drawing/2014/main" val="2143417340"/>
                        </a:ext>
                      </a:extLst>
                    </a:gridCol>
                  </a:tblGrid>
                  <a:tr h="1082953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Dynamic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2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l-GR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21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dyn</m:t>
                                    </m:r>
                                  </m:sub>
                                </m:sSub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GB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2</m:t>
                                    </m:r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ℏ</m:t>
                                    </m:r>
                                  </m:den>
                                </m:f>
                                <m:nary>
                                  <m:naryPr>
                                    <m:ctrlPr>
                                      <a:rPr lang="en-GB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sup>
                                  <m:e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(</m:t>
                                    </m:r>
                                    <m:sSup>
                                      <m:sSupPr>
                                        <m:ctrlPr>
                                          <a:rPr lang="en-GB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−</m:t>
                                    </m:r>
                                    <m:sSubSup>
                                      <m:sSubSupPr>
                                        <m:ctrlP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  <m:sup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)</m:t>
                                    </m:r>
                                  </m:e>
                                </m:nary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𝑑𝑡</m:t>
                                </m:r>
                              </m:oMath>
                            </m:oMathPara>
                          </a14:m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extLst>
                      <a:ext uri="{0D108BD9-81ED-4DB2-BD59-A6C34878D82A}">
                        <a16:rowId xmlns:a16="http://schemas.microsoft.com/office/drawing/2014/main" val="3362378428"/>
                      </a:ext>
                    </a:extLst>
                  </a:tr>
                  <a:tr h="941821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Stark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l-GR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17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Stark</m:t>
                                    </m:r>
                                  </m:sub>
                                </m:sSub>
                                <m:r>
                                  <a:rPr lang="en-US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=−</m:t>
                                </m:r>
                                <m:f>
                                  <m:fPr>
                                    <m:ctrlPr>
                                      <a:rPr lang="en-GB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ℏ</m:t>
                                    </m:r>
                                  </m:den>
                                </m:f>
                                <m:nary>
                                  <m:naryPr>
                                    <m:ctrlPr>
                                      <a:rPr lang="en-GB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(</m:t>
                                        </m:r>
                                        <m:d>
                                          <m:dPr>
                                            <m:ctrlP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𝜇</m:t>
                                            </m:r>
                                            <m: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𝐹</m:t>
                                            </m:r>
                                          </m:e>
                                        </m:d>
                                      </m:e>
                                      <m:sub>
                                        <m: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− </m:t>
                                    </m:r>
                                    <m:sSub>
                                      <m:sSubPr>
                                        <m:ctrlP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d>
                                          <m:dPr>
                                            <m:ctrlP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𝜇</m:t>
                                            </m:r>
                                            <m: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𝐹</m:t>
                                            </m:r>
                                          </m:e>
                                        </m:d>
                                      </m:e>
                                      <m:sub>
                                        <m: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)</m:t>
                                    </m:r>
                                  </m:e>
                                </m:nary>
                                <m:r>
                                  <a:rPr lang="en-US" sz="17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𝑑𝑡</m:t>
                                </m:r>
                              </m:oMath>
                            </m:oMathPara>
                          </a14:m>
                          <a:endParaRPr lang="en-GB" sz="17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extLst>
                      <a:ext uri="{0D108BD9-81ED-4DB2-BD59-A6C34878D82A}">
                        <a16:rowId xmlns:a16="http://schemas.microsoft.com/office/drawing/2014/main" val="4253674465"/>
                      </a:ext>
                    </a:extLst>
                  </a:tr>
                  <a:tr h="1082953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Gravitational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2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l-GR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21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grav</m:t>
                                    </m:r>
                                  </m:sub>
                                </m:sSub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GB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𝑚𝑔</m:t>
                                    </m:r>
                                  </m:num>
                                  <m:den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ℏ</m:t>
                                    </m:r>
                                  </m:den>
                                </m:f>
                                <m:nary>
                                  <m:naryPr>
                                    <m:ctrlPr>
                                      <a:rPr lang="en-GB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)</m:t>
                                    </m:r>
                                  </m:e>
                                </m:nary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𝑑𝑡</m:t>
                                </m:r>
                              </m:oMath>
                            </m:oMathPara>
                          </a14:m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extLst>
                      <a:ext uri="{0D108BD9-81ED-4DB2-BD59-A6C34878D82A}">
                        <a16:rowId xmlns:a16="http://schemas.microsoft.com/office/drawing/2014/main" val="3310160335"/>
                      </a:ext>
                    </a:extLst>
                  </a:tr>
                  <a:tr h="934257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Separation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2100" b="0" i="0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sep</m:t>
                                    </m:r>
                                  </m:sub>
                                </m:sSub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ℏ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 </m:t>
                                </m:r>
                                <m:sSub>
                                  <m:sSubPr>
                                    <m:ctrlP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extLst>
                      <a:ext uri="{0D108BD9-81ED-4DB2-BD59-A6C34878D82A}">
                        <a16:rowId xmlns:a16="http://schemas.microsoft.com/office/drawing/2014/main" val="38915877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8B592DD2-CEE8-4DE4-8040-408F926DAA3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69024751"/>
                  </p:ext>
                </p:extLst>
              </p:nvPr>
            </p:nvGraphicFramePr>
            <p:xfrm>
              <a:off x="6096000" y="1583999"/>
              <a:ext cx="5532658" cy="4041984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674444">
                      <a:extLst>
                        <a:ext uri="{9D8B030D-6E8A-4147-A177-3AD203B41FA5}">
                          <a16:colId xmlns:a16="http://schemas.microsoft.com/office/drawing/2014/main" val="1383645620"/>
                        </a:ext>
                      </a:extLst>
                    </a:gridCol>
                    <a:gridCol w="3858214">
                      <a:extLst>
                        <a:ext uri="{9D8B030D-6E8A-4147-A177-3AD203B41FA5}">
                          <a16:colId xmlns:a16="http://schemas.microsoft.com/office/drawing/2014/main" val="2143417340"/>
                        </a:ext>
                      </a:extLst>
                    </a:gridCol>
                  </a:tblGrid>
                  <a:tr h="1082953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Dynamic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9387" marR="79387" marT="39694" marB="39694">
                        <a:blipFill>
                          <a:blip r:embed="rId3"/>
                          <a:stretch>
                            <a:fillRect l="-43750" t="-120000" r="-329" b="-34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62378428"/>
                      </a:ext>
                    </a:extLst>
                  </a:tr>
                  <a:tr h="941821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Stark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9387" marR="79387" marT="39694" marB="39694">
                        <a:blipFill>
                          <a:blip r:embed="rId3"/>
                          <a:stretch>
                            <a:fillRect l="-43750" t="-249333" r="-329" b="-285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53674465"/>
                      </a:ext>
                    </a:extLst>
                  </a:tr>
                  <a:tr h="1082953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Gravitational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9387" marR="79387" marT="39694" marB="39694">
                        <a:blipFill>
                          <a:blip r:embed="rId3"/>
                          <a:stretch>
                            <a:fillRect l="-43750" t="-308235" r="-329" b="-1517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10160335"/>
                      </a:ext>
                    </a:extLst>
                  </a:tr>
                  <a:tr h="934257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Separation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9387" marR="79387" marT="39694" marB="39694">
                        <a:blipFill>
                          <a:blip r:embed="rId3"/>
                          <a:stretch>
                            <a:fillRect l="-43750" t="-468919" r="-329" b="-743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9158771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EC7E009-1E6A-41AF-96DC-9979301C81EE}"/>
                  </a:ext>
                </a:extLst>
              </p:cNvPr>
              <p:cNvSpPr txBox="1"/>
              <p:nvPr/>
            </p:nvSpPr>
            <p:spPr>
              <a:xfrm>
                <a:off x="3512357" y="6012000"/>
                <a:ext cx="8431154" cy="4855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dyn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)−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grav</m:t>
                          </m:r>
                          <m:r>
                            <m:rPr>
                              <m:nor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Stark</m:t>
                          </m:r>
                          <m:r>
                            <m:rPr>
                              <m:nor/>
                            </m:rPr>
                            <a:rPr lang="en-GB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sep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EC7E009-1E6A-41AF-96DC-9979301C81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2357" y="6012000"/>
                <a:ext cx="8431154" cy="485518"/>
              </a:xfrm>
              <a:prstGeom prst="rect">
                <a:avLst/>
              </a:prstGeom>
              <a:blipFill>
                <a:blip r:embed="rId4"/>
                <a:stretch>
                  <a:fillRect l="-150" r="-602" b="-30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262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BDAE2-20AF-4993-9BF2-57D7E3BB8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contributions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DA1401E-C28F-47A9-9E69-6D45D7621350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At output of closed loop interferometer 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nor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Stark</m:t>
                        </m:r>
                        <m:r>
                          <m:rPr>
                            <m:nor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 ∆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nor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sep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nor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grav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nor/>
                          </m:rPr>
                          <a:rPr lang="en-GB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dyn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DA1401E-C28F-47A9-9E69-6D45D76213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2"/>
                <a:stretch>
                  <a:fillRect l="-3286" t="-3873" r="-35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8B592DD2-CEE8-4DE4-8040-408F926DAA3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38947587"/>
                  </p:ext>
                </p:extLst>
              </p:nvPr>
            </p:nvGraphicFramePr>
            <p:xfrm>
              <a:off x="6096000" y="1587029"/>
              <a:ext cx="5532658" cy="4041984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674444">
                      <a:extLst>
                        <a:ext uri="{9D8B030D-6E8A-4147-A177-3AD203B41FA5}">
                          <a16:colId xmlns:a16="http://schemas.microsoft.com/office/drawing/2014/main" val="1383645620"/>
                        </a:ext>
                      </a:extLst>
                    </a:gridCol>
                    <a:gridCol w="3858214">
                      <a:extLst>
                        <a:ext uri="{9D8B030D-6E8A-4147-A177-3AD203B41FA5}">
                          <a16:colId xmlns:a16="http://schemas.microsoft.com/office/drawing/2014/main" val="2143417340"/>
                        </a:ext>
                      </a:extLst>
                    </a:gridCol>
                  </a:tblGrid>
                  <a:tr h="1082953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Dynamic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2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l-GR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21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dyn</m:t>
                                    </m:r>
                                  </m:sub>
                                </m:sSub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GB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2</m:t>
                                    </m:r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ℏ</m:t>
                                    </m:r>
                                  </m:den>
                                </m:f>
                                <m:nary>
                                  <m:naryPr>
                                    <m:ctrlPr>
                                      <a:rPr lang="en-GB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sup>
                                  <m:e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(</m:t>
                                    </m:r>
                                    <m:sSup>
                                      <m:sSupPr>
                                        <m:ctrlPr>
                                          <a:rPr lang="en-GB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−</m:t>
                                    </m:r>
                                    <m:sSubSup>
                                      <m:sSubSupPr>
                                        <m:ctrlP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  <m:sup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)</m:t>
                                    </m:r>
                                  </m:e>
                                </m:nary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𝑑𝑡</m:t>
                                </m:r>
                              </m:oMath>
                            </m:oMathPara>
                          </a14:m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extLst>
                      <a:ext uri="{0D108BD9-81ED-4DB2-BD59-A6C34878D82A}">
                        <a16:rowId xmlns:a16="http://schemas.microsoft.com/office/drawing/2014/main" val="3362378428"/>
                      </a:ext>
                    </a:extLst>
                  </a:tr>
                  <a:tr h="941821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Stark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l-GR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17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Stark</m:t>
                                    </m:r>
                                  </m:sub>
                                </m:sSub>
                                <m:r>
                                  <a:rPr lang="en-US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=−</m:t>
                                </m:r>
                                <m:f>
                                  <m:fPr>
                                    <m:ctrlPr>
                                      <a:rPr lang="en-GB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ℏ</m:t>
                                    </m:r>
                                  </m:den>
                                </m:f>
                                <m:nary>
                                  <m:naryPr>
                                    <m:ctrlPr>
                                      <a:rPr lang="en-GB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(</m:t>
                                        </m:r>
                                        <m:d>
                                          <m:dPr>
                                            <m:ctrlP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𝜇</m:t>
                                            </m:r>
                                            <m: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𝐹</m:t>
                                            </m:r>
                                          </m:e>
                                        </m:d>
                                      </m:e>
                                      <m:sub>
                                        <m: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− </m:t>
                                    </m:r>
                                    <m:sSub>
                                      <m:sSubPr>
                                        <m:ctrlP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d>
                                          <m:dPr>
                                            <m:ctrlP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𝜇</m:t>
                                            </m:r>
                                            <m: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17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𝐹</m:t>
                                            </m:r>
                                          </m:e>
                                        </m:d>
                                      </m:e>
                                      <m:sub>
                                        <m:r>
                                          <a:rPr lang="en-US" sz="17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sz="17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)</m:t>
                                    </m:r>
                                  </m:e>
                                </m:nary>
                                <m:r>
                                  <a:rPr lang="en-US" sz="17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𝑑𝑡</m:t>
                                </m:r>
                              </m:oMath>
                            </m:oMathPara>
                          </a14:m>
                          <a:endParaRPr lang="en-GB" sz="17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extLst>
                      <a:ext uri="{0D108BD9-81ED-4DB2-BD59-A6C34878D82A}">
                        <a16:rowId xmlns:a16="http://schemas.microsoft.com/office/drawing/2014/main" val="4253674465"/>
                      </a:ext>
                    </a:extLst>
                  </a:tr>
                  <a:tr h="1082953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Gravitational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30274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2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l-GR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21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grav</m:t>
                                    </m:r>
                                  </m:sub>
                                </m:sSub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GB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𝑚𝑔</m:t>
                                    </m:r>
                                  </m:num>
                                  <m:den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ℏ</m:t>
                                    </m:r>
                                  </m:den>
                                </m:f>
                                <m:nary>
                                  <m:naryPr>
                                    <m:ctrlPr>
                                      <a:rPr lang="en-GB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𝑡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)</m:t>
                                    </m:r>
                                  </m:e>
                                </m:nary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𝑑𝑡</m:t>
                                </m:r>
                              </m:oMath>
                            </m:oMathPara>
                          </a14:m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extLst>
                      <a:ext uri="{0D108BD9-81ED-4DB2-BD59-A6C34878D82A}">
                        <a16:rowId xmlns:a16="http://schemas.microsoft.com/office/drawing/2014/main" val="3310160335"/>
                      </a:ext>
                    </a:extLst>
                  </a:tr>
                  <a:tr h="934257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Separation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n-US" sz="2100" b="0" i="0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sep</m:t>
                                    </m:r>
                                  </m:sub>
                                </m:sSub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ℏ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sz="2100" b="0" i="1" smtClean="0">
                                                <a:latin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2100" b="0" i="1" smtClean="0"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 </m:t>
                                </m:r>
                                <m:sSub>
                                  <m:sSubPr>
                                    <m:ctrlP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sz="2100" b="0" i="1" smtClean="0"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1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extLst>
                      <a:ext uri="{0D108BD9-81ED-4DB2-BD59-A6C34878D82A}">
                        <a16:rowId xmlns:a16="http://schemas.microsoft.com/office/drawing/2014/main" val="38915877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8B592DD2-CEE8-4DE4-8040-408F926DAA3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38947587"/>
                  </p:ext>
                </p:extLst>
              </p:nvPr>
            </p:nvGraphicFramePr>
            <p:xfrm>
              <a:off x="6096000" y="1587029"/>
              <a:ext cx="5532658" cy="4041984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674444">
                      <a:extLst>
                        <a:ext uri="{9D8B030D-6E8A-4147-A177-3AD203B41FA5}">
                          <a16:colId xmlns:a16="http://schemas.microsoft.com/office/drawing/2014/main" val="1383645620"/>
                        </a:ext>
                      </a:extLst>
                    </a:gridCol>
                    <a:gridCol w="3858214">
                      <a:extLst>
                        <a:ext uri="{9D8B030D-6E8A-4147-A177-3AD203B41FA5}">
                          <a16:colId xmlns:a16="http://schemas.microsoft.com/office/drawing/2014/main" val="2143417340"/>
                        </a:ext>
                      </a:extLst>
                    </a:gridCol>
                  </a:tblGrid>
                  <a:tr h="1082953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Dynamic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9387" marR="79387" marT="39694" marB="39694">
                        <a:blipFill>
                          <a:blip r:embed="rId3"/>
                          <a:stretch>
                            <a:fillRect l="-43750" t="-118605" r="-329" b="-3348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62378428"/>
                      </a:ext>
                    </a:extLst>
                  </a:tr>
                  <a:tr h="941821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Stark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9387" marR="79387" marT="39694" marB="39694">
                        <a:blipFill>
                          <a:blip r:embed="rId3"/>
                          <a:stretch>
                            <a:fillRect l="-43750" t="-254054" r="-329" b="-2891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53674465"/>
                      </a:ext>
                    </a:extLst>
                  </a:tr>
                  <a:tr h="1082953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Gravitational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9387" marR="79387" marT="39694" marB="39694">
                        <a:blipFill>
                          <a:blip r:embed="rId3"/>
                          <a:stretch>
                            <a:fillRect l="-43750" t="-304651" r="-329" b="-1488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10160335"/>
                      </a:ext>
                    </a:extLst>
                  </a:tr>
                  <a:tr h="934257">
                    <a:tc>
                      <a:txBody>
                        <a:bodyPr/>
                        <a:lstStyle/>
                        <a:p>
                          <a:r>
                            <a:rPr lang="en-US" sz="21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Separation</a:t>
                          </a:r>
                          <a:endParaRPr lang="en-GB" sz="21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79387" marR="79387" marT="39694" marB="39694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9387" marR="79387" marT="39694" marB="39694">
                        <a:blipFill>
                          <a:blip r:embed="rId3"/>
                          <a:stretch>
                            <a:fillRect l="-43750" t="-470270" r="-329" b="-729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9158771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EC7E009-1E6A-41AF-96DC-9979301C81EE}"/>
                  </a:ext>
                </a:extLst>
              </p:cNvPr>
              <p:cNvSpPr txBox="1"/>
              <p:nvPr/>
            </p:nvSpPr>
            <p:spPr>
              <a:xfrm>
                <a:off x="3512357" y="6012802"/>
                <a:ext cx="8431154" cy="4855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dyn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)−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grav</m:t>
                          </m:r>
                          <m:r>
                            <m:rPr>
                              <m:nor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Stark</m:t>
                          </m:r>
                          <m:r>
                            <m:rPr>
                              <m:nor/>
                            </m:rPr>
                            <a:rPr lang="en-GB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sep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EC7E009-1E6A-41AF-96DC-9979301C81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2357" y="6012802"/>
                <a:ext cx="8431154" cy="485518"/>
              </a:xfrm>
              <a:prstGeom prst="rect">
                <a:avLst/>
              </a:prstGeom>
              <a:blipFill>
                <a:blip r:embed="rId4"/>
                <a:stretch>
                  <a:fillRect l="-150" r="-602" b="-30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7487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22C53-BED4-3DE1-D499-F86D0F5B7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contributions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827D6-E778-D1EA-83FE-80EDADD9A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Total phase has multiple </a:t>
            </a:r>
            <a:r>
              <a:rPr lang="en-GB" i="1" dirty="0"/>
              <a:t>g</a:t>
            </a:r>
            <a:r>
              <a:rPr lang="en-GB" dirty="0"/>
              <a:t>-dependent components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Each </a:t>
            </a:r>
            <a:r>
              <a:rPr lang="en-GB" i="1" dirty="0"/>
              <a:t>T </a:t>
            </a:r>
            <a:r>
              <a:rPr lang="en-GB" dirty="0"/>
              <a:t>is </a:t>
            </a:r>
            <a:r>
              <a:rPr lang="en-GB" i="1" dirty="0"/>
              <a:t>g</a:t>
            </a:r>
            <a:r>
              <a:rPr lang="en-GB" dirty="0"/>
              <a:t>-dependent </a:t>
            </a:r>
          </a:p>
          <a:p>
            <a:r>
              <a:rPr lang="en-GB" dirty="0"/>
              <a:t>Also consider time spent in gradient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0E00E2D-7E41-4CEE-8EAB-F2A0DBF33EF6}"/>
                  </a:ext>
                </a:extLst>
              </p:cNvPr>
              <p:cNvSpPr txBox="1"/>
              <p:nvPr/>
            </p:nvSpPr>
            <p:spPr>
              <a:xfrm>
                <a:off x="359999" y="3590856"/>
                <a:ext cx="6709559" cy="124021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GB" b="0" dirty="0">
                    <a:ea typeface="Cambria Math" panose="02040503050406030204" pitchFamily="18" charset="0"/>
                  </a:rPr>
                  <a:t>                       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,2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sup>
                        </m:sSubSup>
                      </m:e>
                    </m:d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,2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,1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0E00E2D-7E41-4CEE-8EAB-F2A0DBF33E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99" y="3590856"/>
                <a:ext cx="6709559" cy="1240211"/>
              </a:xfrm>
              <a:prstGeom prst="rect">
                <a:avLst/>
              </a:prstGeom>
              <a:blipFill>
                <a:blip r:embed="rId3"/>
                <a:stretch>
                  <a:fillRect t="-2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39522961-F496-5AEA-F120-F505D729A2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527" t="4018" r="18947" b="3086"/>
          <a:stretch/>
        </p:blipFill>
        <p:spPr>
          <a:xfrm>
            <a:off x="8991598" y="621323"/>
            <a:ext cx="1055081" cy="6086986"/>
          </a:xfrm>
          <a:prstGeom prst="rect">
            <a:avLst/>
          </a:prstGeom>
        </p:spPr>
      </p:pic>
      <p:pic>
        <p:nvPicPr>
          <p:cNvPr id="7" name="Picture 6" descr="A black background with purple squares&#10;&#10;Description automatically generated">
            <a:extLst>
              <a:ext uri="{FF2B5EF4-FFF2-40B4-BE49-F238E27FC236}">
                <a16:creationId xmlns:a16="http://schemas.microsoft.com/office/drawing/2014/main" id="{A41E1FAE-F3B9-A683-D33D-93F1EF1226E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4247"/>
          <a:stretch/>
        </p:blipFill>
        <p:spPr>
          <a:xfrm>
            <a:off x="7120357" y="1583999"/>
            <a:ext cx="1820443" cy="4864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A2005E-4A51-6FD6-E4D4-2F8795F53D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9750" t="4018" r="-1" b="3086"/>
          <a:stretch/>
        </p:blipFill>
        <p:spPr>
          <a:xfrm>
            <a:off x="10084415" y="1758815"/>
            <a:ext cx="1027814" cy="425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43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77DC4-8123-4FB2-9D5F-6080EE8BE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Planned experimental setup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B1227AB-A77C-4611-8335-AEBEDB4E2FC3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/>
              <a:lstStyle/>
              <a:p>
                <a:r>
                  <a:rPr lang="en-GB" dirty="0"/>
                  <a:t>Select pair of positronium Rydberg states with large difference in electric dipole moment </a:t>
                </a:r>
              </a:p>
              <a:p>
                <a:r>
                  <a:rPr lang="en-GB" dirty="0"/>
                  <a:t>For example, central and outer Stark state, here shown for </a:t>
                </a:r>
                <a:r>
                  <a:rPr lang="en-GB" i="1" dirty="0"/>
                  <a:t>n</a:t>
                </a:r>
                <a:r>
                  <a:rPr lang="en-GB" dirty="0"/>
                  <a:t> = 22 </a:t>
                </a:r>
              </a:p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≅1500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≅3800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B1227AB-A77C-4611-8335-AEBEDB4E2F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3"/>
                <a:stretch>
                  <a:fillRect l="-3286" t="-3873" r="-1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C0AE1E-CF04-437C-983D-98D096D416A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 descr="A graph of a graph of electric field strength&#10;&#10;Description automatically generated">
            <a:extLst>
              <a:ext uri="{FF2B5EF4-FFF2-40B4-BE49-F238E27FC236}">
                <a16:creationId xmlns:a16="http://schemas.microsoft.com/office/drawing/2014/main" id="{0975A71E-731C-5ADE-35DD-5A22D2F9A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1477" y="2056634"/>
            <a:ext cx="5650523" cy="395536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C1957B7-7D80-919F-F184-B66CE7BF131B}"/>
                  </a:ext>
                </a:extLst>
              </p:cNvPr>
              <p:cNvSpPr txBox="1"/>
              <p:nvPr/>
            </p:nvSpPr>
            <p:spPr>
              <a:xfrm>
                <a:off x="7140469" y="4885158"/>
                <a:ext cx="8510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=20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C1957B7-7D80-919F-F184-B66CE7BF13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0469" y="4885158"/>
                <a:ext cx="851035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4AE2A43-453A-8AFF-A734-2C08FD22EED1}"/>
                  </a:ext>
                </a:extLst>
              </p:cNvPr>
              <p:cNvSpPr txBox="1"/>
              <p:nvPr/>
            </p:nvSpPr>
            <p:spPr>
              <a:xfrm>
                <a:off x="7145440" y="4448217"/>
                <a:ext cx="8510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=21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4AE2A43-453A-8AFF-A734-2C08FD22EE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5440" y="4448217"/>
                <a:ext cx="851035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0920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77DC4-8123-4FB2-9D5F-6080EE8BE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Planned experimental setup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227AB-A77C-4611-8335-AEBEDB4E2F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Prepare Rydberg atoms</a:t>
            </a:r>
          </a:p>
          <a:p>
            <a:r>
              <a:rPr lang="en-GB" dirty="0"/>
              <a:t>Series of pairs of parallel electrodes </a:t>
            </a:r>
          </a:p>
          <a:p>
            <a:r>
              <a:rPr lang="en-GB" dirty="0"/>
              <a:t>Internal states evolved by microwave/mm-wave pulses  </a:t>
            </a:r>
          </a:p>
          <a:p>
            <a:r>
              <a:rPr lang="en-GB" dirty="0"/>
              <a:t>State selective electric field ionisation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B953DC-F800-193F-1076-3A703E534C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0031" y="709037"/>
            <a:ext cx="4129395" cy="58404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1273BA5-0E9A-4C46-9EE3-BA4D7AE143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736" t="4018" r="-1" b="3086"/>
          <a:stretch/>
        </p:blipFill>
        <p:spPr>
          <a:xfrm>
            <a:off x="10279707" y="2026343"/>
            <a:ext cx="947735" cy="4122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329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D4DAE-F898-4EC0-A958-A6DEB7947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899999"/>
            <a:ext cx="11041063" cy="1368000"/>
          </a:xfrm>
        </p:spPr>
        <p:txBody>
          <a:bodyPr/>
          <a:lstStyle/>
          <a:p>
            <a:r>
              <a:rPr lang="en-US" dirty="0"/>
              <a:t>Expected magnitude of phase shifts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9F2B512-89D8-495E-BE4A-0FE8B63EC58D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≅1500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≅3800 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</m:d>
                  </m:oMath>
                </a14:m>
                <a:endParaRPr lang="en-GB" sz="2400" i="1" dirty="0">
                  <a:latin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𝐿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F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=20 </m:t>
                    </m:r>
                    <m:r>
                      <m:rPr>
                        <m:nor/>
                      </m:rPr>
                      <a:rPr lang="en-US" sz="240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cm</m:t>
                    </m:r>
                  </m:oMath>
                </a14:m>
                <a:endParaRPr lang="en-GB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𝐿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free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=1.4 </m:t>
                    </m:r>
                    <m:r>
                      <m:rPr>
                        <m:nor/>
                      </m:rPr>
                      <a:rPr lang="en-US" sz="240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m</m:t>
                    </m:r>
                  </m:oMath>
                </a14:m>
                <a:endParaRPr lang="en-GB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𝐹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=900 </m:t>
                    </m:r>
                    <m:r>
                      <m:rPr>
                        <m:nor/>
                      </m:rPr>
                      <a:rPr lang="en-US" sz="24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V</m:t>
                    </m:r>
                    <m:r>
                      <m:rPr>
                        <m:nor/>
                      </m:rPr>
                      <a:rPr lang="en-US" sz="24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m:rPr>
                        <m:nor/>
                      </m:rPr>
                      <a:rPr lang="en-US" sz="24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cm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</a:t>
                </a:r>
              </a:p>
              <a:p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∆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</m:oMath>
                </a14:m>
                <a:endParaRPr lang="en-GB" dirty="0"/>
              </a:p>
              <a:p>
                <a:r>
                  <a:rPr lang="en-GB" dirty="0"/>
                  <a:t>Possible with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90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dirty="0"/>
                  <a:t> flight time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20 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km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9F2B512-89D8-495E-BE4A-0FE8B63EC5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3"/>
                <a:stretch>
                  <a:fillRect l="-3286" t="-35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6827C66D-9EF5-5EA6-DF52-5B7331F95E85}"/>
              </a:ext>
            </a:extLst>
          </p:cNvPr>
          <p:cNvGrpSpPr/>
          <p:nvPr/>
        </p:nvGrpSpPr>
        <p:grpSpPr>
          <a:xfrm>
            <a:off x="7588504" y="1896541"/>
            <a:ext cx="2312886" cy="4061460"/>
            <a:chOff x="6801426" y="20963026"/>
            <a:chExt cx="2772162" cy="486795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4808F38-DCC4-652D-9DD2-92343E66D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1426" y="20963026"/>
              <a:ext cx="2772162" cy="4867954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23E2B24-64ED-A9D8-D23A-16184AF46506}"/>
                </a:ext>
              </a:extLst>
            </p:cNvPr>
            <p:cNvGrpSpPr/>
            <p:nvPr/>
          </p:nvGrpSpPr>
          <p:grpSpPr>
            <a:xfrm>
              <a:off x="7219446" y="21815206"/>
              <a:ext cx="293966" cy="106497"/>
              <a:chOff x="7219446" y="21815206"/>
              <a:chExt cx="293966" cy="106497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BEC2E90F-C773-3378-D648-4637025739A1}"/>
                  </a:ext>
                </a:extLst>
              </p:cNvPr>
              <p:cNvCxnSpPr/>
              <p:nvPr/>
            </p:nvCxnSpPr>
            <p:spPr>
              <a:xfrm flipH="1">
                <a:off x="7307934" y="21860535"/>
                <a:ext cx="205478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19628C1-2650-70DD-F791-74F4D6D4BD80}"/>
                  </a:ext>
                </a:extLst>
              </p:cNvPr>
              <p:cNvSpPr/>
              <p:nvPr/>
            </p:nvSpPr>
            <p:spPr>
              <a:xfrm>
                <a:off x="7219446" y="21815206"/>
                <a:ext cx="106497" cy="10649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148DF77-E263-0F01-44E9-2FD46483077E}"/>
                </a:ext>
              </a:extLst>
            </p:cNvPr>
            <p:cNvGrpSpPr/>
            <p:nvPr/>
          </p:nvGrpSpPr>
          <p:grpSpPr>
            <a:xfrm>
              <a:off x="7219446" y="24732337"/>
              <a:ext cx="293966" cy="106497"/>
              <a:chOff x="7219446" y="21815206"/>
              <a:chExt cx="293966" cy="106497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26728A5F-8623-2D68-3EB6-5C26C04CB942}"/>
                  </a:ext>
                </a:extLst>
              </p:cNvPr>
              <p:cNvCxnSpPr/>
              <p:nvPr/>
            </p:nvCxnSpPr>
            <p:spPr>
              <a:xfrm flipH="1">
                <a:off x="7307934" y="21860535"/>
                <a:ext cx="205478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58BA9650-0B6F-98BE-7708-CD6486E813C9}"/>
                  </a:ext>
                </a:extLst>
              </p:cNvPr>
              <p:cNvSpPr/>
              <p:nvPr/>
            </p:nvSpPr>
            <p:spPr>
              <a:xfrm>
                <a:off x="7219446" y="21815206"/>
                <a:ext cx="106497" cy="10649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DC47244-6BBF-75D5-BEBD-8DA343E075C4}"/>
                </a:ext>
              </a:extLst>
            </p:cNvPr>
            <p:cNvGrpSpPr/>
            <p:nvPr/>
          </p:nvGrpSpPr>
          <p:grpSpPr>
            <a:xfrm>
              <a:off x="8461428" y="21812342"/>
              <a:ext cx="301340" cy="106497"/>
              <a:chOff x="8461428" y="21812342"/>
              <a:chExt cx="301340" cy="106497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730CA522-61AA-6292-F7CC-B297B5111557}"/>
                  </a:ext>
                </a:extLst>
              </p:cNvPr>
              <p:cNvCxnSpPr/>
              <p:nvPr/>
            </p:nvCxnSpPr>
            <p:spPr>
              <a:xfrm rot="10800000" flipH="1">
                <a:off x="8461428" y="21873510"/>
                <a:ext cx="205478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66AA50D3-5E28-3BF8-E164-371B3A4E6873}"/>
                  </a:ext>
                </a:extLst>
              </p:cNvPr>
              <p:cNvSpPr/>
              <p:nvPr/>
            </p:nvSpPr>
            <p:spPr>
              <a:xfrm rot="10800000">
                <a:off x="8656271" y="21812342"/>
                <a:ext cx="106497" cy="10649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ED76409-C36B-48FE-66A0-ED3097CAF170}"/>
                </a:ext>
              </a:extLst>
            </p:cNvPr>
            <p:cNvGrpSpPr/>
            <p:nvPr/>
          </p:nvGrpSpPr>
          <p:grpSpPr>
            <a:xfrm>
              <a:off x="8463981" y="24732337"/>
              <a:ext cx="301340" cy="106497"/>
              <a:chOff x="8461428" y="21812342"/>
              <a:chExt cx="301340" cy="106497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0C0045B7-21DD-611E-B35B-330EEAABFFE0}"/>
                  </a:ext>
                </a:extLst>
              </p:cNvPr>
              <p:cNvCxnSpPr/>
              <p:nvPr/>
            </p:nvCxnSpPr>
            <p:spPr>
              <a:xfrm rot="10800000" flipH="1">
                <a:off x="8461428" y="21873510"/>
                <a:ext cx="205478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3888D85B-5449-7546-03FC-839B8B7724CF}"/>
                  </a:ext>
                </a:extLst>
              </p:cNvPr>
              <p:cNvSpPr/>
              <p:nvPr/>
            </p:nvSpPr>
            <p:spPr>
              <a:xfrm rot="10800000">
                <a:off x="8656271" y="21812342"/>
                <a:ext cx="106497" cy="10649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1465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D4DAE-F898-4EC0-A958-A6DEB7947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899999"/>
            <a:ext cx="11041063" cy="1368000"/>
          </a:xfrm>
        </p:spPr>
        <p:txBody>
          <a:bodyPr/>
          <a:lstStyle/>
          <a:p>
            <a:r>
              <a:rPr lang="en-US" dirty="0"/>
              <a:t>Expected magnitude of phase shifts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9F2B512-89D8-495E-BE4A-0FE8B63EC58D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≅1500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≅3800 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</m:d>
                  </m:oMath>
                </a14:m>
                <a:endParaRPr lang="en-GB" sz="2400" i="1" dirty="0">
                  <a:latin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𝐿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F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=20 </m:t>
                    </m:r>
                    <m:r>
                      <m:rPr>
                        <m:nor/>
                      </m:rPr>
                      <a:rPr lang="en-US" sz="240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cm</m:t>
                    </m:r>
                  </m:oMath>
                </a14:m>
                <a:endParaRPr lang="en-GB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𝐿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free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=1.4 </m:t>
                    </m:r>
                    <m:r>
                      <m:rPr>
                        <m:nor/>
                      </m:rPr>
                      <a:rPr lang="en-US" sz="240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m</m:t>
                    </m:r>
                  </m:oMath>
                </a14:m>
                <a:endParaRPr lang="en-GB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𝐹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=900 </m:t>
                    </m:r>
                    <m:r>
                      <m:rPr>
                        <m:nor/>
                      </m:rPr>
                      <a:rPr lang="en-US" sz="24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V</m:t>
                    </m:r>
                    <m:r>
                      <m:rPr>
                        <m:nor/>
                      </m:rPr>
                      <a:rPr lang="en-US" sz="24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/</m:t>
                    </m:r>
                    <m:r>
                      <m:rPr>
                        <m:nor/>
                      </m:rPr>
                      <a:rPr lang="en-US" sz="24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cm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</a:t>
                </a:r>
              </a:p>
              <a:p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∆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</m:oMath>
                </a14:m>
                <a:endParaRPr lang="en-GB" dirty="0"/>
              </a:p>
              <a:p>
                <a:r>
                  <a:rPr lang="en-GB" dirty="0"/>
                  <a:t>Possible with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90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dirty="0"/>
                  <a:t> flight time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20 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km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9F2B512-89D8-495E-BE4A-0FE8B63EC5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3"/>
                <a:stretch>
                  <a:fillRect l="-3286" t="-35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of a graph of electric field&#10;&#10;Description automatically generated with medium confidence">
            <a:extLst>
              <a:ext uri="{FF2B5EF4-FFF2-40B4-BE49-F238E27FC236}">
                <a16:creationId xmlns:a16="http://schemas.microsoft.com/office/drawing/2014/main" id="{E1673268-2924-F9D6-D366-D7111A6DA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9088" y="1687936"/>
            <a:ext cx="5942917" cy="491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4387E-DC81-BCDD-CB67-115692BAF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8874F-575B-F64A-6EA7-FD11DC9E7D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Motivation – WEP tests with positronium </a:t>
            </a:r>
          </a:p>
          <a:p>
            <a:r>
              <a:rPr lang="en-GB" dirty="0"/>
              <a:t>Concept of measurement </a:t>
            </a:r>
          </a:p>
          <a:p>
            <a:r>
              <a:rPr lang="en-GB" dirty="0"/>
              <a:t>Rydberg atom interferometry </a:t>
            </a:r>
          </a:p>
          <a:p>
            <a:r>
              <a:rPr lang="en-GB" dirty="0"/>
              <a:t>Test experiments with helium </a:t>
            </a:r>
          </a:p>
          <a:p>
            <a:r>
              <a:rPr lang="en-GB" dirty="0"/>
              <a:t>Outlook </a:t>
            </a:r>
          </a:p>
        </p:txBody>
      </p:sp>
    </p:spTree>
    <p:extLst>
      <p:ext uri="{BB962C8B-B14F-4D97-AF65-F5344CB8AC3E}">
        <p14:creationId xmlns:p14="http://schemas.microsoft.com/office/powerpoint/2010/main" val="32501016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E0D70-548B-BF17-DC12-C52A5AD38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899999"/>
            <a:ext cx="11376729" cy="1368000"/>
          </a:xfrm>
        </p:spPr>
        <p:txBody>
          <a:bodyPr/>
          <a:lstStyle/>
          <a:p>
            <a:r>
              <a:rPr lang="en-GB" dirty="0"/>
              <a:t>Phase shifts in test apparatus with helium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B6A6716-AB6B-2291-4892-8898242EC68E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Δ</m:t>
                    </m:r>
                    <m: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1500 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𝑒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4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3800 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</m:d>
                  </m:oMath>
                </a14:m>
                <a:endParaRPr lang="en-GB" sz="240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 = </a:t>
                </a:r>
                <a:r>
                  <a:rPr lang="en-US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13</a:t>
                </a:r>
                <a:r>
                  <a:rPr lang="en-US" sz="24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V/cm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𝐿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F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1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240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cm</m:t>
                    </m:r>
                  </m:oMath>
                </a14:m>
                <a:endParaRPr lang="en-GB" sz="24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𝐿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free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10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c</m:t>
                    </m:r>
                    <m:r>
                      <m:rPr>
                        <m:nor/>
                      </m:rPr>
                      <a:rPr lang="en-US" sz="240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m</m:t>
                    </m:r>
                  </m:oMath>
                </a14:m>
                <a:endParaRPr lang="en-GB" sz="24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𝜙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𝜋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</m:oMath>
                </a14:m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2000 </m:t>
                    </m:r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m/s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B6A6716-AB6B-2291-4892-8898242EC6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3"/>
                <a:stretch>
                  <a:fillRect l="-3286" t="-35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C1790D-6664-A866-C758-29240EDD8A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 descr="A graph of a graph of electricity&#10;&#10;Description automatically generated with medium confidence">
            <a:extLst>
              <a:ext uri="{FF2B5EF4-FFF2-40B4-BE49-F238E27FC236}">
                <a16:creationId xmlns:a16="http://schemas.microsoft.com/office/drawing/2014/main" id="{86451593-179D-883E-A2D7-BEF8834DC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226" y="1657565"/>
            <a:ext cx="6098435" cy="504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8671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2D89A-7019-260D-F9C3-323FF6329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899999"/>
            <a:ext cx="11110511" cy="1368000"/>
          </a:xfrm>
        </p:spPr>
        <p:txBody>
          <a:bodyPr/>
          <a:lstStyle/>
          <a:p>
            <a:r>
              <a:rPr lang="en-GB" dirty="0"/>
              <a:t>Previous experiments with helium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6FDF070B-545E-1A52-5776-983969D20A56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59999" y="1804420"/>
                <a:ext cx="6318593" cy="3600000"/>
              </a:xfrm>
            </p:spPr>
            <p:txBody>
              <a:bodyPr/>
              <a:lstStyle/>
              <a:p>
                <a:r>
                  <a:rPr lang="en-GB" dirty="0"/>
                  <a:t>Coherent moment splitting with helium atoms in superpositions of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𝑛𝑠</m:t>
                            </m:r>
                          </m:e>
                        </m:d>
                      </m:e>
                    </m:d>
                  </m:oMath>
                </a14:m>
                <a:r>
                  <a:rPr lang="en-GB" dirty="0"/>
                  <a:t> Rydberg states</a:t>
                </a:r>
              </a:p>
              <a:p>
                <a:r>
                  <a:rPr lang="en-GB" dirty="0"/>
                  <a:t>Horizontal half-loop interferometer  </a:t>
                </a:r>
              </a:p>
              <a:p>
                <a:r>
                  <a:rPr lang="en-GB" dirty="0"/>
                  <a:t>Implemented with pulsed electric field gradients 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6FDF070B-545E-1A52-5776-983969D20A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59999" y="1804420"/>
                <a:ext cx="6318593" cy="3600000"/>
              </a:xfrm>
              <a:blipFill>
                <a:blip r:embed="rId2"/>
                <a:stretch>
                  <a:fillRect l="-2806" t="-9859" r="-40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CAC056B2-784B-8DDC-60B8-810E906622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58" y="3730370"/>
            <a:ext cx="4650115" cy="2401781"/>
          </a:xfrm>
          <a:prstGeom prst="rect">
            <a:avLst/>
          </a:prstGeom>
        </p:spPr>
      </p:pic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BA853BF1-481C-B3DB-81C8-A2E71656BA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886" y="1804420"/>
            <a:ext cx="4987444" cy="41535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698EAAF-F5D8-BF60-D640-454A6D90E003}"/>
              </a:ext>
            </a:extLst>
          </p:cNvPr>
          <p:cNvSpPr txBox="1"/>
          <p:nvPr/>
        </p:nvSpPr>
        <p:spPr>
          <a:xfrm>
            <a:off x="7874644" y="6465386"/>
            <a:ext cx="4317356" cy="282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J. D. R. </a:t>
            </a:r>
            <a:r>
              <a:rPr lang="en-GB" sz="12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Tommey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S. D. Hogan, Phys. Rev. A 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104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033305 (2021)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61502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2D89A-7019-260D-F9C3-323FF6329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status with helium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DF070B-545E-1A52-5776-983969D20A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030036"/>
            <a:ext cx="5940942" cy="3600000"/>
          </a:xfrm>
        </p:spPr>
        <p:txBody>
          <a:bodyPr/>
          <a:lstStyle/>
          <a:p>
            <a:r>
              <a:rPr lang="en-GB" dirty="0"/>
              <a:t>Phases determined by measuring populations of the Rydberg states</a:t>
            </a:r>
          </a:p>
          <a:p>
            <a:r>
              <a:rPr lang="en-GB" dirty="0"/>
              <a:t>Coherent evolution observed for momentum state separation up to 1 nm</a:t>
            </a:r>
          </a:p>
        </p:txBody>
      </p:sp>
      <p:pic>
        <p:nvPicPr>
          <p:cNvPr id="5" name="Picture 4" descr="Graphical user interface, chart, histogram&#10;&#10;Description automatically generated">
            <a:extLst>
              <a:ext uri="{FF2B5EF4-FFF2-40B4-BE49-F238E27FC236}">
                <a16:creationId xmlns:a16="http://schemas.microsoft.com/office/drawing/2014/main" id="{59B09F1D-5CE4-4551-B56E-14455B7EE6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57" y="3932841"/>
            <a:ext cx="5940943" cy="2087773"/>
          </a:xfrm>
          <a:prstGeom prst="rect">
            <a:avLst/>
          </a:prstGeom>
        </p:spPr>
      </p:pic>
      <p:pic>
        <p:nvPicPr>
          <p:cNvPr id="7" name="Picture 6" descr="A graph of speed and time&#10;&#10;Description automatically generated">
            <a:extLst>
              <a:ext uri="{FF2B5EF4-FFF2-40B4-BE49-F238E27FC236}">
                <a16:creationId xmlns:a16="http://schemas.microsoft.com/office/drawing/2014/main" id="{7D45B0B4-906E-F070-B9A9-92418BD4E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2169" y="1891228"/>
            <a:ext cx="4968814" cy="45848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2661836-3268-78A0-9FFC-DD02CAEDA3CB}"/>
              </a:ext>
            </a:extLst>
          </p:cNvPr>
          <p:cNvSpPr txBox="1"/>
          <p:nvPr/>
        </p:nvSpPr>
        <p:spPr>
          <a:xfrm>
            <a:off x="7874644" y="6465386"/>
            <a:ext cx="4317356" cy="282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J. D. R. </a:t>
            </a:r>
            <a:r>
              <a:rPr lang="en-GB" sz="12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Tommey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and S. D. Hogan, Phys. Rev. A 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104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033305 (2021)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018745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19015-5DFA-40BF-A75E-F3C574ED8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5F0555-AF08-4186-A259-8E6FD2ECD1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Demonstrate full loop interferometer with helium in horizontal configuration</a:t>
            </a:r>
          </a:p>
          <a:p>
            <a:r>
              <a:rPr lang="en-GB" dirty="0"/>
              <a:t>Characterise stray fields and systematic errors </a:t>
            </a:r>
          </a:p>
          <a:p>
            <a:r>
              <a:rPr lang="en-GB" dirty="0"/>
              <a:t>Rotate setup for </a:t>
            </a:r>
            <a:r>
              <a:rPr lang="en-GB" i="1" dirty="0"/>
              <a:t>g-</a:t>
            </a:r>
            <a:r>
              <a:rPr lang="en-GB" dirty="0"/>
              <a:t>sensitive measurement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Further in the future -&gt; positronium!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371659-D3E0-2516-7873-925C1B849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9089" y="685888"/>
            <a:ext cx="4129395" cy="584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368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19015-5DFA-40BF-A75E-F3C574ED8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5F0555-AF08-4186-A259-8E6FD2ECD1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Perform full loop interferometer with helium in horizontal configuration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Characterise stray fields and systematic errors 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Rotate setup for 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g-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sensitive measurement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Further in the future -&gt; positronium!</a:t>
            </a:r>
          </a:p>
          <a:p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67F1B0-C50F-450B-B1B6-A7FD54B360A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Continued development of Ps techniques: </a:t>
            </a:r>
          </a:p>
          <a:p>
            <a:pPr marL="666900" indent="-342900">
              <a:buFont typeface="Courier New" panose="02070309020205020404" pitchFamily="49" charset="0"/>
              <a:buChar char="o"/>
            </a:pPr>
            <a:r>
              <a:rPr lang="en-GB" sz="2000" dirty="0"/>
              <a:t>Rydberg positronium state production/coherent manipulation  </a:t>
            </a:r>
          </a:p>
          <a:p>
            <a:pPr marL="666900" indent="-342900">
              <a:buFont typeface="Courier New" panose="02070309020205020404" pitchFamily="49" charset="0"/>
              <a:buChar char="o"/>
            </a:pPr>
            <a:r>
              <a:rPr lang="en-GB" sz="2000" dirty="0"/>
              <a:t>Guiding of positronium </a:t>
            </a:r>
          </a:p>
          <a:p>
            <a:pPr marL="666900" indent="-342900">
              <a:buFont typeface="Courier New" panose="02070309020205020404" pitchFamily="49" charset="0"/>
              <a:buChar char="o"/>
            </a:pPr>
            <a:r>
              <a:rPr lang="en-GB" sz="2000" dirty="0"/>
              <a:t>Velocity selection </a:t>
            </a:r>
          </a:p>
        </p:txBody>
      </p:sp>
      <p:pic>
        <p:nvPicPr>
          <p:cNvPr id="1026" name="Picture 2" descr="Figure 5">
            <a:extLst>
              <a:ext uri="{FF2B5EF4-FFF2-40B4-BE49-F238E27FC236}">
                <a16:creationId xmlns:a16="http://schemas.microsoft.com/office/drawing/2014/main" id="{483F64E6-BB1E-E2A9-3797-E1C563004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841" y="4298861"/>
            <a:ext cx="3255159" cy="227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BEA9EA-037E-3ABE-D515-776E216E92A7}"/>
              </a:ext>
            </a:extLst>
          </p:cNvPr>
          <p:cNvSpPr txBox="1"/>
          <p:nvPr/>
        </p:nvSpPr>
        <p:spPr>
          <a:xfrm>
            <a:off x="5375564" y="6587891"/>
            <a:ext cx="681643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0" i="0" dirty="0">
                <a:effectLst/>
                <a:cs typeface="Arial" panose="020B0604020202020204" pitchFamily="34" charset="0"/>
              </a:rPr>
              <a:t>A. M. Alonso, B. S. Cooper, A. Deller, L. Gurung, S. D. Hogan, and D. B. Cassidy Phys. Rev. A </a:t>
            </a:r>
            <a:r>
              <a:rPr lang="en-GB" sz="1100" b="1" i="0" dirty="0">
                <a:effectLst/>
                <a:cs typeface="Arial" panose="020B0604020202020204" pitchFamily="34" charset="0"/>
              </a:rPr>
              <a:t>95</a:t>
            </a:r>
            <a:r>
              <a:rPr lang="en-GB" sz="1100" b="0" i="0" dirty="0">
                <a:effectLst/>
                <a:cs typeface="Arial" panose="020B0604020202020204" pitchFamily="34" charset="0"/>
              </a:rPr>
              <a:t>, 053409</a:t>
            </a:r>
          </a:p>
        </p:txBody>
      </p:sp>
    </p:spTree>
    <p:extLst>
      <p:ext uri="{BB962C8B-B14F-4D97-AF65-F5344CB8AC3E}">
        <p14:creationId xmlns:p14="http://schemas.microsoft.com/office/powerpoint/2010/main" val="19432299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2EAC9-8FCB-40AC-AFB0-12E6B6170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01A5DEB3-BB1D-47C4-907F-101107EEB913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1972162"/>
                <a:ext cx="5399088" cy="4039838"/>
              </a:xfrm>
            </p:spPr>
            <p:txBody>
              <a:bodyPr/>
              <a:lstStyle/>
              <a:p>
                <a:r>
                  <a:rPr lang="en-GB" dirty="0"/>
                  <a:t>Described method suitable for measuring gravity with Rydberg positronium atoms </a:t>
                </a:r>
              </a:p>
              <a:p>
                <a:r>
                  <a:rPr lang="en-GB" dirty="0"/>
                  <a:t>Electric analogue of Stern-Gerlach interferometry </a:t>
                </a:r>
              </a:p>
              <a:p>
                <a:r>
                  <a:rPr lang="en-GB" dirty="0"/>
                  <a:t>Measure phase shift with sensitivity of ~0.1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endParaRPr lang="en-GB" dirty="0"/>
              </a:p>
              <a:p>
                <a:r>
                  <a:rPr lang="en-GB" dirty="0"/>
                  <a:t>Sensitive to &lt;10% </a:t>
                </a:r>
                <a:r>
                  <a:rPr lang="en-GB" i="1" dirty="0"/>
                  <a:t>g </a:t>
                </a:r>
                <a:r>
                  <a:rPr lang="en-GB" dirty="0"/>
                  <a:t>for</a:t>
                </a:r>
                <a:r>
                  <a:rPr lang="en-GB" i="1" dirty="0"/>
                  <a:t> </a:t>
                </a:r>
                <a:r>
                  <a:rPr lang="en-GB" dirty="0"/>
                  <a:t>helium</a:t>
                </a:r>
              </a:p>
              <a:p>
                <a:r>
                  <a:rPr lang="en-GB" dirty="0"/>
                  <a:t>Ultimate aim is to achieve similar precision with positronium </a:t>
                </a: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01A5DEB3-BB1D-47C4-907F-101107EEB9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1972162"/>
                <a:ext cx="5399088" cy="4039838"/>
              </a:xfrm>
              <a:blipFill>
                <a:blip r:embed="rId3"/>
                <a:stretch>
                  <a:fillRect l="-3286" t="-3448" r="-39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BB99BD49-3375-9948-3638-AD6473CD0C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0101" y="1569431"/>
            <a:ext cx="3739201" cy="52885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E871E7-E855-2760-1029-432C985A2A7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0736" t="4018" r="-1" b="3086"/>
          <a:stretch/>
        </p:blipFill>
        <p:spPr>
          <a:xfrm>
            <a:off x="8026351" y="2871867"/>
            <a:ext cx="799457" cy="347761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0B6837F-7FEB-B566-EF6B-929893F81884}"/>
              </a:ext>
            </a:extLst>
          </p:cNvPr>
          <p:cNvGrpSpPr/>
          <p:nvPr/>
        </p:nvGrpSpPr>
        <p:grpSpPr>
          <a:xfrm>
            <a:off x="9640036" y="3799136"/>
            <a:ext cx="1599487" cy="2251895"/>
            <a:chOff x="7725509" y="1430838"/>
            <a:chExt cx="2864392" cy="403273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E581AE0-8D6B-6ACC-14CD-F08BB71116BA}"/>
                </a:ext>
              </a:extLst>
            </p:cNvPr>
            <p:cNvSpPr/>
            <p:nvPr/>
          </p:nvSpPr>
          <p:spPr>
            <a:xfrm rot="18350129">
              <a:off x="7177200" y="2820602"/>
              <a:ext cx="4032738" cy="125320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81C16C8-611E-C27B-AB1E-360EABE9A7EB}"/>
                </a:ext>
              </a:extLst>
            </p:cNvPr>
            <p:cNvSpPr/>
            <p:nvPr/>
          </p:nvSpPr>
          <p:spPr>
            <a:xfrm>
              <a:off x="7725509" y="4185140"/>
              <a:ext cx="515816" cy="51581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6AEACB8-1D77-A680-D0DD-193006434F14}"/>
                </a:ext>
              </a:extLst>
            </p:cNvPr>
            <p:cNvSpPr/>
            <p:nvPr/>
          </p:nvSpPr>
          <p:spPr>
            <a:xfrm>
              <a:off x="10074085" y="2259597"/>
              <a:ext cx="515816" cy="5158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4EF0F902-11C8-294F-5E4A-68AD89789A9B}"/>
                    </a:ext>
                  </a:extLst>
                </p:cNvPr>
                <p:cNvSpPr txBox="1"/>
                <p:nvPr/>
              </p:nvSpPr>
              <p:spPr>
                <a:xfrm>
                  <a:off x="8147541" y="4071325"/>
                  <a:ext cx="454152" cy="5511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4EF0F902-11C8-294F-5E4A-68AD89789A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7541" y="4071325"/>
                  <a:ext cx="454152" cy="551173"/>
                </a:xfrm>
                <a:prstGeom prst="rect">
                  <a:avLst/>
                </a:prstGeom>
                <a:blipFill>
                  <a:blip r:embed="rId6"/>
                  <a:stretch>
                    <a:fillRect r="-2857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DF40FD7-7186-1BE3-0898-1C363CC77CF1}"/>
                    </a:ext>
                  </a:extLst>
                </p:cNvPr>
                <p:cNvSpPr txBox="1"/>
                <p:nvPr/>
              </p:nvSpPr>
              <p:spPr>
                <a:xfrm>
                  <a:off x="9560467" y="2446747"/>
                  <a:ext cx="454152" cy="5511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DF40FD7-7186-1BE3-0898-1C363CC77C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60467" y="2446747"/>
                  <a:ext cx="454152" cy="551173"/>
                </a:xfrm>
                <a:prstGeom prst="rect">
                  <a:avLst/>
                </a:prstGeom>
                <a:blipFill>
                  <a:blip r:embed="rId7"/>
                  <a:stretch>
                    <a:fillRect r="-2381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" name="Picture 4" descr="A graph of a graph of electric field strength&#10;&#10;Description automatically generated">
            <a:extLst>
              <a:ext uri="{FF2B5EF4-FFF2-40B4-BE49-F238E27FC236}">
                <a16:creationId xmlns:a16="http://schemas.microsoft.com/office/drawing/2014/main" id="{3C4F5BE2-554B-B2DE-125E-19694C2AE8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19713" y="755207"/>
            <a:ext cx="3633855" cy="254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442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37F60-FD04-1DD9-5E61-40C5AFBE6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23BC0A-6247-086F-3705-BF352C61AB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7225750" cy="3600000"/>
          </a:xfrm>
        </p:spPr>
        <p:txBody>
          <a:bodyPr/>
          <a:lstStyle/>
          <a:p>
            <a:r>
              <a:rPr lang="en-GB" dirty="0"/>
              <a:t>The Standard Model is incomplete for what we observe </a:t>
            </a:r>
          </a:p>
          <a:p>
            <a:r>
              <a:rPr lang="en-GB" dirty="0"/>
              <a:t>Experiments with positronium complement those with antihydrogen and muonium </a:t>
            </a:r>
          </a:p>
          <a:p>
            <a:r>
              <a:rPr lang="en-GB" dirty="0"/>
              <a:t>Positronium is a purely leptonic system </a:t>
            </a:r>
          </a:p>
          <a:p>
            <a:r>
              <a:rPr lang="en-GB" dirty="0"/>
              <a:t>Easier to produce than antihydrogen and muonium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468D041-A519-E1BC-DFDE-26C1B2FEDB41}"/>
              </a:ext>
            </a:extLst>
          </p:cNvPr>
          <p:cNvGrpSpPr/>
          <p:nvPr/>
        </p:nvGrpSpPr>
        <p:grpSpPr>
          <a:xfrm>
            <a:off x="8241321" y="1911481"/>
            <a:ext cx="2864392" cy="4032738"/>
            <a:chOff x="7725509" y="1430838"/>
            <a:chExt cx="2864392" cy="403273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CCBB9BA-D61A-DA51-B658-FB1064D69FE6}"/>
                </a:ext>
              </a:extLst>
            </p:cNvPr>
            <p:cNvSpPr/>
            <p:nvPr/>
          </p:nvSpPr>
          <p:spPr>
            <a:xfrm rot="18350129">
              <a:off x="7177200" y="2820602"/>
              <a:ext cx="4032738" cy="125320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8E3745D-C4D0-AAFB-BDAC-3C555D67AB58}"/>
                </a:ext>
              </a:extLst>
            </p:cNvPr>
            <p:cNvSpPr/>
            <p:nvPr/>
          </p:nvSpPr>
          <p:spPr>
            <a:xfrm>
              <a:off x="7725509" y="4185140"/>
              <a:ext cx="515816" cy="51581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4244199-73A3-6167-FBDA-D2DDCE81A317}"/>
                </a:ext>
              </a:extLst>
            </p:cNvPr>
            <p:cNvSpPr/>
            <p:nvPr/>
          </p:nvSpPr>
          <p:spPr>
            <a:xfrm>
              <a:off x="10074085" y="2259597"/>
              <a:ext cx="515816" cy="5158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0B3C4000-480E-69C8-281C-06BEB0643929}"/>
                    </a:ext>
                  </a:extLst>
                </p:cNvPr>
                <p:cNvSpPr txBox="1"/>
                <p:nvPr/>
              </p:nvSpPr>
              <p:spPr>
                <a:xfrm>
                  <a:off x="8147540" y="4071325"/>
                  <a:ext cx="4541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0B3C4000-480E-69C8-281C-06BEB06439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7540" y="4071325"/>
                  <a:ext cx="45415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804F06E-8127-99F1-041A-A1B371BCDCE0}"/>
                    </a:ext>
                  </a:extLst>
                </p:cNvPr>
                <p:cNvSpPr txBox="1"/>
                <p:nvPr/>
              </p:nvSpPr>
              <p:spPr>
                <a:xfrm>
                  <a:off x="9643381" y="2446746"/>
                  <a:ext cx="4541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804F06E-8127-99F1-041A-A1B371BCDC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43381" y="2446746"/>
                  <a:ext cx="454151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659013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B71A8-A067-66E6-85BC-A9C1F16E0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899999"/>
            <a:ext cx="11116892" cy="1368000"/>
          </a:xfrm>
        </p:spPr>
        <p:txBody>
          <a:bodyPr/>
          <a:lstStyle/>
          <a:p>
            <a:r>
              <a:rPr lang="en-GB" dirty="0"/>
              <a:t>Interferometry for gravity measurements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2C8741-A830-8C2C-E3B0-79B28328F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Light-pulse interferometry with cold atoms is an established method for precision measurement of </a:t>
            </a:r>
            <a:r>
              <a:rPr lang="en-GB" i="1" dirty="0"/>
              <a:t>g</a:t>
            </a:r>
            <a:r>
              <a:rPr lang="en-GB" i="1" baseline="30000" dirty="0"/>
              <a:t> </a:t>
            </a:r>
            <a:r>
              <a:rPr lang="en-GB" baseline="30000" dirty="0"/>
              <a:t>[1]</a:t>
            </a:r>
            <a:endParaRPr lang="en-GB" dirty="0"/>
          </a:p>
          <a:p>
            <a:r>
              <a:rPr lang="en-GB" dirty="0"/>
              <a:t>Positronium has a triplet ground state lifetime of 142ns</a:t>
            </a:r>
            <a:r>
              <a:rPr lang="en-GB" baseline="30000" dirty="0"/>
              <a:t> [2]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DBDB0C-0FE9-3050-6C7F-8FB93094C7DC}"/>
              </a:ext>
            </a:extLst>
          </p:cNvPr>
          <p:cNvGrpSpPr/>
          <p:nvPr/>
        </p:nvGrpSpPr>
        <p:grpSpPr>
          <a:xfrm>
            <a:off x="6096000" y="2267999"/>
            <a:ext cx="5957511" cy="4130609"/>
            <a:chOff x="649439" y="11177166"/>
            <a:chExt cx="8717094" cy="604395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FD92023-B1AE-BA97-3DE7-D8E7616AC5B0}"/>
                </a:ext>
              </a:extLst>
            </p:cNvPr>
            <p:cNvGrpSpPr/>
            <p:nvPr/>
          </p:nvGrpSpPr>
          <p:grpSpPr>
            <a:xfrm>
              <a:off x="649439" y="11177166"/>
              <a:ext cx="8717094" cy="6043951"/>
              <a:chOff x="4601916" y="1168315"/>
              <a:chExt cx="7412284" cy="513926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B8C5E6B1-132B-1BFF-4842-9884C23F8001}"/>
                  </a:ext>
                </a:extLst>
              </p:cNvPr>
              <p:cNvCxnSpPr/>
              <p:nvPr/>
            </p:nvCxnSpPr>
            <p:spPr>
              <a:xfrm>
                <a:off x="5561126" y="1168315"/>
                <a:ext cx="0" cy="51392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E08ABA68-6D25-7A16-9334-82367337A379}"/>
                  </a:ext>
                </a:extLst>
              </p:cNvPr>
              <p:cNvCxnSpPr/>
              <p:nvPr/>
            </p:nvCxnSpPr>
            <p:spPr>
              <a:xfrm>
                <a:off x="5561126" y="4749715"/>
                <a:ext cx="52865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Down Arrow 25">
                <a:extLst>
                  <a:ext uri="{FF2B5EF4-FFF2-40B4-BE49-F238E27FC236}">
                    <a16:creationId xmlns:a16="http://schemas.microsoft.com/office/drawing/2014/main" id="{5573D31C-168B-0AF1-EAE3-F62894EDF778}"/>
                  </a:ext>
                </a:extLst>
              </p:cNvPr>
              <p:cNvSpPr/>
              <p:nvPr/>
            </p:nvSpPr>
            <p:spPr>
              <a:xfrm rot="10800000">
                <a:off x="6075168" y="1168315"/>
                <a:ext cx="273195" cy="4629034"/>
              </a:xfrm>
              <a:prstGeom prst="downArrow">
                <a:avLst/>
              </a:prstGeom>
              <a:solidFill>
                <a:srgbClr val="FC6956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" name="Down Arrow 26">
                <a:extLst>
                  <a:ext uri="{FF2B5EF4-FFF2-40B4-BE49-F238E27FC236}">
                    <a16:creationId xmlns:a16="http://schemas.microsoft.com/office/drawing/2014/main" id="{25B9A0A8-B00C-416D-FD06-037548B41EFD}"/>
                  </a:ext>
                </a:extLst>
              </p:cNvPr>
              <p:cNvSpPr/>
              <p:nvPr/>
            </p:nvSpPr>
            <p:spPr>
              <a:xfrm rot="10800000">
                <a:off x="7723516" y="1168315"/>
                <a:ext cx="428594" cy="4629034"/>
              </a:xfrm>
              <a:prstGeom prst="downArrow">
                <a:avLst/>
              </a:prstGeom>
              <a:solidFill>
                <a:srgbClr val="FC6956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" name="Down Arrow 27">
                <a:extLst>
                  <a:ext uri="{FF2B5EF4-FFF2-40B4-BE49-F238E27FC236}">
                    <a16:creationId xmlns:a16="http://schemas.microsoft.com/office/drawing/2014/main" id="{67999960-2022-2342-05C7-AFB57E4AC4A2}"/>
                  </a:ext>
                </a:extLst>
              </p:cNvPr>
              <p:cNvSpPr/>
              <p:nvPr/>
            </p:nvSpPr>
            <p:spPr>
              <a:xfrm rot="10800000">
                <a:off x="9532336" y="1168315"/>
                <a:ext cx="273195" cy="4629034"/>
              </a:xfrm>
              <a:prstGeom prst="downArrow">
                <a:avLst/>
              </a:prstGeom>
              <a:solidFill>
                <a:srgbClr val="FC6956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23C8FEE6-6BF0-8662-E55E-5B947FC42C7C}"/>
                  </a:ext>
                </a:extLst>
              </p:cNvPr>
              <p:cNvCxnSpPr/>
              <p:nvPr/>
            </p:nvCxnSpPr>
            <p:spPr>
              <a:xfrm flipV="1">
                <a:off x="6221224" y="2274440"/>
                <a:ext cx="1644011" cy="1301427"/>
              </a:xfrm>
              <a:prstGeom prst="straightConnector1">
                <a:avLst/>
              </a:prstGeom>
              <a:ln w="444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F76B86CF-0C76-1ADA-B456-A87AB66B9B25}"/>
                  </a:ext>
                </a:extLst>
              </p:cNvPr>
              <p:cNvCxnSpPr/>
              <p:nvPr/>
            </p:nvCxnSpPr>
            <p:spPr>
              <a:xfrm>
                <a:off x="6241624" y="3641281"/>
                <a:ext cx="1614152" cy="152905"/>
              </a:xfrm>
              <a:prstGeom prst="straightConnector1">
                <a:avLst/>
              </a:prstGeom>
              <a:ln w="4445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4CF0B3AA-C665-E8F1-4E93-76E11E202112}"/>
                  </a:ext>
                </a:extLst>
              </p:cNvPr>
              <p:cNvCxnSpPr/>
              <p:nvPr/>
            </p:nvCxnSpPr>
            <p:spPr>
              <a:xfrm flipV="1">
                <a:off x="7993703" y="2539557"/>
                <a:ext cx="1644011" cy="1301427"/>
              </a:xfrm>
              <a:prstGeom prst="straightConnector1">
                <a:avLst/>
              </a:prstGeom>
              <a:ln w="444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4FEFE44D-0E56-0552-299A-1C2D6D2E56F2}"/>
                  </a:ext>
                </a:extLst>
              </p:cNvPr>
              <p:cNvCxnSpPr/>
              <p:nvPr/>
            </p:nvCxnSpPr>
            <p:spPr>
              <a:xfrm>
                <a:off x="7992374" y="2324943"/>
                <a:ext cx="1614152" cy="152905"/>
              </a:xfrm>
              <a:prstGeom prst="straightConnector1">
                <a:avLst/>
              </a:prstGeom>
              <a:ln w="4445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Rectangle 22">
                    <a:extLst>
                      <a:ext uri="{FF2B5EF4-FFF2-40B4-BE49-F238E27FC236}">
                        <a16:creationId xmlns:a16="http://schemas.microsoft.com/office/drawing/2014/main" id="{62E5E5AB-71C6-65F1-A716-BEF3D99D8C2A}"/>
                      </a:ext>
                    </a:extLst>
                  </p:cNvPr>
                  <p:cNvSpPr/>
                  <p:nvPr/>
                </p:nvSpPr>
                <p:spPr>
                  <a:xfrm rot="18910615">
                    <a:off x="6318955" y="2576438"/>
                    <a:ext cx="913968" cy="41030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GB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sym typeface="Math3" pitchFamily="2" charset="2"/>
                                </a:rPr>
                              </m:ctrlPr>
                            </m:accPr>
                            <m:e>
                              <m:r>
                                <a:rPr lang="en-GB" i="1" dirty="0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  <a:sym typeface="Math3" pitchFamily="2" charset="2"/>
                                </a:rPr>
                                <m:t>𝑝</m:t>
                              </m:r>
                            </m:e>
                          </m:acc>
                          <m:r>
                            <a:rPr lang="en-GB" b="0" i="1" dirty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  <a:sym typeface="Math3" pitchFamily="2" charset="2"/>
                            </a:rPr>
                            <m:t>+</m:t>
                          </m:r>
                          <m:r>
                            <a:rPr lang="en-GB" i="1" dirty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  <a:sym typeface="Math3" pitchFamily="2" charset="2"/>
                            </a:rPr>
                            <m:t>ℏ</m:t>
                          </m:r>
                          <m:acc>
                            <m:accPr>
                              <m:chr m:val="⃗"/>
                              <m:ctrlPr>
                                <a:rPr lang="en-GB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sym typeface="Math3" pitchFamily="2" charset="2"/>
                                </a:rPr>
                              </m:ctrlPr>
                            </m:accPr>
                            <m:e>
                              <m:r>
                                <a:rPr lang="en-GB" i="1" dirty="0">
                                  <a:solidFill>
                                    <a:srgbClr val="00B050"/>
                                  </a:solidFill>
                                  <a:latin typeface="Cambria Math"/>
                                  <a:sym typeface="Math3" pitchFamily="2" charset="2"/>
                                </a:rPr>
                                <m:t>𝑘</m:t>
                              </m:r>
                            </m:e>
                          </m:acc>
                        </m:oMath>
                      </m:oMathPara>
                    </a14:m>
                    <a:endParaRPr lang="en-GB" i="1" dirty="0">
                      <a:solidFill>
                        <a:srgbClr val="00B050"/>
                      </a:solidFill>
                      <a:latin typeface="Calibri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5141DFBD-423F-DF46-A5E8-5E3A2D83BB67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10615">
                    <a:off x="6318955" y="2576438"/>
                    <a:ext cx="913968" cy="410305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t="-1667" r="-16667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64602FBB-FAE6-A9C3-B95D-8475F2FE94A6}"/>
                      </a:ext>
                    </a:extLst>
                  </p:cNvPr>
                  <p:cNvSpPr/>
                  <p:nvPr/>
                </p:nvSpPr>
                <p:spPr>
                  <a:xfrm rot="18910615">
                    <a:off x="8216005" y="3399207"/>
                    <a:ext cx="913968" cy="41030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GB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sym typeface="Math3" pitchFamily="2" charset="2"/>
                                </a:rPr>
                              </m:ctrlPr>
                            </m:accPr>
                            <m:e>
                              <m:r>
                                <a:rPr lang="en-GB" i="1" dirty="0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  <a:sym typeface="Math3" pitchFamily="2" charset="2"/>
                                </a:rPr>
                                <m:t>𝑝</m:t>
                              </m:r>
                            </m:e>
                          </m:acc>
                          <m:r>
                            <a:rPr lang="en-GB" b="0" i="1" dirty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  <a:sym typeface="Math3" pitchFamily="2" charset="2"/>
                            </a:rPr>
                            <m:t>+</m:t>
                          </m:r>
                          <m:r>
                            <a:rPr lang="en-GB" i="1" dirty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  <a:sym typeface="Math3" pitchFamily="2" charset="2"/>
                            </a:rPr>
                            <m:t>ℏ</m:t>
                          </m:r>
                          <m:acc>
                            <m:accPr>
                              <m:chr m:val="⃗"/>
                              <m:ctrlPr>
                                <a:rPr lang="en-GB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sym typeface="Math3" pitchFamily="2" charset="2"/>
                                </a:rPr>
                              </m:ctrlPr>
                            </m:accPr>
                            <m:e>
                              <m:r>
                                <a:rPr lang="en-GB" i="1" dirty="0">
                                  <a:solidFill>
                                    <a:srgbClr val="00B050"/>
                                  </a:solidFill>
                                  <a:latin typeface="Cambria Math"/>
                                  <a:sym typeface="Math3" pitchFamily="2" charset="2"/>
                                </a:rPr>
                                <m:t>𝑘</m:t>
                              </m:r>
                            </m:e>
                          </m:acc>
                        </m:oMath>
                      </m:oMathPara>
                    </a14:m>
                    <a:endParaRPr lang="en-GB" i="1" dirty="0">
                      <a:solidFill>
                        <a:srgbClr val="00B050"/>
                      </a:solidFill>
                      <a:latin typeface="Calibri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0D3F0AF7-9161-974A-9C9C-5F6BFCE7D497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10615">
                    <a:off x="8216005" y="3399207"/>
                    <a:ext cx="913968" cy="410304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r="-16667" b="-983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31">
                    <a:extLst>
                      <a:ext uri="{FF2B5EF4-FFF2-40B4-BE49-F238E27FC236}">
                        <a16:creationId xmlns:a16="http://schemas.microsoft.com/office/drawing/2014/main" id="{22EF63A0-EC17-4811-8BEB-12456E3BD0F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12775" y="3734741"/>
                    <a:ext cx="368626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GB" b="0" i="1" dirty="0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sym typeface="Math3" pitchFamily="2" charset="2"/>
                                </a:rPr>
                              </m:ctrlPr>
                            </m:accPr>
                            <m:e>
                              <m:r>
                                <a:rPr lang="en-GB" b="0" i="1" dirty="0" smtClean="0">
                                  <a:solidFill>
                                    <a:srgbClr val="0066FF"/>
                                  </a:solidFill>
                                  <a:latin typeface="Cambria Math"/>
                                  <a:ea typeface="Cambria Math"/>
                                  <a:sym typeface="Math3" pitchFamily="2" charset="2"/>
                                </a:rPr>
                                <m:t>𝑝</m:t>
                              </m:r>
                            </m:e>
                          </m:acc>
                        </m:oMath>
                      </m:oMathPara>
                    </a14:m>
                    <a:endParaRPr lang="en-GB" i="1" dirty="0">
                      <a:solidFill>
                        <a:srgbClr val="0066FF"/>
                      </a:solidFill>
                      <a:latin typeface="Calibri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9" name="TextBox 31">
                    <a:extLst>
                      <a:ext uri="{FF2B5EF4-FFF2-40B4-BE49-F238E27FC236}">
                        <a16:creationId xmlns:a16="http://schemas.microsoft.com/office/drawing/2014/main" id="{D2720CE8-6815-F249-855D-D09902DD877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6812775" y="3734741"/>
                    <a:ext cx="368626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t="-16667" r="-4167" b="-33333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31">
                    <a:extLst>
                      <a:ext uri="{FF2B5EF4-FFF2-40B4-BE49-F238E27FC236}">
                        <a16:creationId xmlns:a16="http://schemas.microsoft.com/office/drawing/2014/main" id="{83E48766-9628-7FF2-1CB4-190B13CE0D5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91772" y="2000943"/>
                    <a:ext cx="368626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GB" b="0" i="1" dirty="0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sym typeface="Math3" pitchFamily="2" charset="2"/>
                                </a:rPr>
                              </m:ctrlPr>
                            </m:accPr>
                            <m:e>
                              <m:r>
                                <a:rPr lang="en-GB" b="0" i="1" dirty="0" smtClean="0">
                                  <a:solidFill>
                                    <a:srgbClr val="0066FF"/>
                                  </a:solidFill>
                                  <a:latin typeface="Cambria Math"/>
                                  <a:ea typeface="Cambria Math"/>
                                  <a:sym typeface="Math3" pitchFamily="2" charset="2"/>
                                </a:rPr>
                                <m:t>𝑝</m:t>
                              </m:r>
                            </m:e>
                          </m:acc>
                        </m:oMath>
                      </m:oMathPara>
                    </a14:m>
                    <a:endParaRPr lang="en-GB" i="1" dirty="0">
                      <a:solidFill>
                        <a:srgbClr val="0066FF"/>
                      </a:solidFill>
                      <a:latin typeface="Calibri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0" name="TextBox 31">
                    <a:extLst>
                      <a:ext uri="{FF2B5EF4-FFF2-40B4-BE49-F238E27FC236}">
                        <a16:creationId xmlns:a16="http://schemas.microsoft.com/office/drawing/2014/main" id="{8C243CE9-431A-9C44-8D8D-ABF00E84DDD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8591772" y="2000943"/>
                    <a:ext cx="368626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t="-16667" r="-4000" b="-33333"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92DEAEF-5FA8-18E0-F63D-AFAA75EF439D}"/>
                  </a:ext>
                </a:extLst>
              </p:cNvPr>
              <p:cNvSpPr txBox="1"/>
              <p:nvPr/>
            </p:nvSpPr>
            <p:spPr>
              <a:xfrm>
                <a:off x="6244241" y="4712648"/>
                <a:ext cx="283304" cy="306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0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FEED292-ED5F-1058-A715-9C9EAD49B6A4}"/>
                  </a:ext>
                </a:extLst>
              </p:cNvPr>
              <p:cNvSpPr txBox="1"/>
              <p:nvPr/>
            </p:nvSpPr>
            <p:spPr>
              <a:xfrm>
                <a:off x="8033980" y="4736616"/>
                <a:ext cx="326267" cy="3302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B254BD6-4C73-B75F-DD02-EDC7D7EDECEF}"/>
                  </a:ext>
                </a:extLst>
              </p:cNvPr>
              <p:cNvSpPr txBox="1"/>
              <p:nvPr/>
            </p:nvSpPr>
            <p:spPr>
              <a:xfrm>
                <a:off x="9728086" y="4751950"/>
                <a:ext cx="764228" cy="466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2T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3BD357D6-0E89-CC29-94C5-626E51522C92}"/>
                      </a:ext>
                    </a:extLst>
                  </p:cNvPr>
                  <p:cNvSpPr txBox="1"/>
                  <p:nvPr/>
                </p:nvSpPr>
                <p:spPr>
                  <a:xfrm>
                    <a:off x="9936861" y="2937588"/>
                    <a:ext cx="2077339" cy="554455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0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0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acc>
                            <m:accPr>
                              <m:chr m:val="⃗"/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</m:acc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en-GB" sz="20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nor/>
                                </m:rPr>
                                <a:rPr lang="en-GB" sz="20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</m:t>
                              </m:r>
                            </m:e>
                          </m:acc>
                          <m:r>
                            <a:rPr lang="en-GB" sz="2000" b="0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  <a:endParaRPr lang="en-GB" sz="2400" baseline="30000" dirty="0">
                      <a:latin typeface="+mj-lt"/>
                    </a:endParaRPr>
                  </a:p>
                </p:txBody>
              </p:sp>
            </mc:Choice>
            <mc:Fallback xmlns="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48ED4D57-B6D3-0E4C-8553-47035F03A7D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936861" y="2937588"/>
                    <a:ext cx="2077339" cy="554455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19444"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B729AB21-4DAC-E631-74E8-34619EE66463}"/>
                  </a:ext>
                </a:extLst>
              </p:cNvPr>
              <p:cNvCxnSpPr/>
              <p:nvPr/>
            </p:nvCxnSpPr>
            <p:spPr>
              <a:xfrm>
                <a:off x="5239219" y="2856568"/>
                <a:ext cx="3471" cy="1985816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7FC90A50-200B-1F0E-76E6-E7AEF6824F96}"/>
                      </a:ext>
                    </a:extLst>
                  </p:cNvPr>
                  <p:cNvSpPr txBox="1"/>
                  <p:nvPr/>
                </p:nvSpPr>
                <p:spPr>
                  <a:xfrm>
                    <a:off x="4601916" y="3493139"/>
                    <a:ext cx="469486" cy="521938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en-GB" sz="28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nor/>
                                </m:rPr>
                                <a:rPr lang="en-GB" sz="2800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</m:t>
                              </m:r>
                            </m:e>
                          </m:acc>
                        </m:oMath>
                      </m:oMathPara>
                    </a14:m>
                    <a:endParaRPr lang="en-GB" sz="2800" baseline="30000" dirty="0">
                      <a:latin typeface="+mj-lt"/>
                    </a:endParaRPr>
                  </a:p>
                </p:txBody>
              </p:sp>
            </mc:Choice>
            <mc:Fallback xmlns=""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0BAE3A5F-60EE-DF49-A5E6-6919516FC7B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01916" y="3493139"/>
                    <a:ext cx="469486" cy="521938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l="-23333" r="-26667" b="-50000"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3AC93AC-5A39-5F9B-3CD9-6DE0B99505F2}"/>
                  </a:ext>
                </a:extLst>
              </p:cNvPr>
              <p:cNvSpPr txBox="1"/>
              <p:nvPr/>
            </p:nvSpPr>
            <p:spPr>
              <a:xfrm>
                <a:off x="10602337" y="4724713"/>
                <a:ext cx="948466" cy="466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Time</a:t>
                </a:r>
              </a:p>
            </p:txBody>
          </p:sp>
          <p:sp>
            <p:nvSpPr>
              <p:cNvPr id="36" name="TextBox 141">
                <a:extLst>
                  <a:ext uri="{FF2B5EF4-FFF2-40B4-BE49-F238E27FC236}">
                    <a16:creationId xmlns:a16="http://schemas.microsoft.com/office/drawing/2014/main" id="{71AE23B3-0FD6-3BDF-C03E-D4E5B615FC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6744" y="3413063"/>
                <a:ext cx="474663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latin typeface="Calibri" pitchFamily="34" charset="0"/>
                  </a:rPr>
                  <a:t>|g</a:t>
                </a:r>
                <a:r>
                  <a:rPr lang="en-GB" b="1" dirty="0">
                    <a:latin typeface="Calibri" pitchFamily="34" charset="0"/>
                    <a:sym typeface="Symbol" pitchFamily="18" charset="2"/>
                  </a:rPr>
                  <a:t></a:t>
                </a:r>
                <a:endParaRPr lang="en-GB" b="1" dirty="0">
                  <a:latin typeface="Calibri" pitchFamily="34" charset="0"/>
                </a:endParaRPr>
              </a:p>
            </p:txBody>
          </p:sp>
          <p:sp>
            <p:nvSpPr>
              <p:cNvPr id="37" name="TextBox 141">
                <a:extLst>
                  <a:ext uri="{FF2B5EF4-FFF2-40B4-BE49-F238E27FC236}">
                    <a16:creationId xmlns:a16="http://schemas.microsoft.com/office/drawing/2014/main" id="{1700DFE3-833E-21E9-C0BB-9B7F98F634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84907" y="3801897"/>
                <a:ext cx="474663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latin typeface="Calibri" pitchFamily="34" charset="0"/>
                  </a:rPr>
                  <a:t>|g</a:t>
                </a:r>
                <a:r>
                  <a:rPr lang="en-GB" b="1" dirty="0">
                    <a:latin typeface="Calibri" pitchFamily="34" charset="0"/>
                    <a:sym typeface="Symbol" pitchFamily="18" charset="2"/>
                  </a:rPr>
                  <a:t></a:t>
                </a:r>
                <a:endParaRPr lang="en-GB" b="1" dirty="0">
                  <a:latin typeface="Calibri" pitchFamily="34" charset="0"/>
                </a:endParaRPr>
              </a:p>
            </p:txBody>
          </p:sp>
          <p:sp>
            <p:nvSpPr>
              <p:cNvPr id="38" name="TextBox 141">
                <a:extLst>
                  <a:ext uri="{FF2B5EF4-FFF2-40B4-BE49-F238E27FC236}">
                    <a16:creationId xmlns:a16="http://schemas.microsoft.com/office/drawing/2014/main" id="{25615B67-7C89-CB82-1764-2EB1B088D4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71714" y="1958782"/>
                <a:ext cx="474663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latin typeface="Calibri" pitchFamily="34" charset="0"/>
                  </a:rPr>
                  <a:t>|g</a:t>
                </a:r>
                <a:r>
                  <a:rPr lang="en-GB" b="1" dirty="0">
                    <a:latin typeface="Calibri" pitchFamily="34" charset="0"/>
                    <a:sym typeface="Symbol" pitchFamily="18" charset="2"/>
                  </a:rPr>
                  <a:t></a:t>
                </a:r>
                <a:endParaRPr lang="en-GB" b="1" dirty="0">
                  <a:latin typeface="Calibri" pitchFamily="34" charset="0"/>
                </a:endParaRPr>
              </a:p>
            </p:txBody>
          </p:sp>
          <p:sp>
            <p:nvSpPr>
              <p:cNvPr id="39" name="TextBox 142">
                <a:extLst>
                  <a:ext uri="{FF2B5EF4-FFF2-40B4-BE49-F238E27FC236}">
                    <a16:creationId xmlns:a16="http://schemas.microsoft.com/office/drawing/2014/main" id="{0CA442D4-E5BA-2100-6886-965E68AD47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036085" y="2905649"/>
                <a:ext cx="493442" cy="3778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latin typeface="Calibri" pitchFamily="34" charset="0"/>
                  </a:rPr>
                  <a:t>|e</a:t>
                </a:r>
                <a:r>
                  <a:rPr lang="en-GB" b="1" dirty="0">
                    <a:latin typeface="Calibri" pitchFamily="34" charset="0"/>
                    <a:sym typeface="Symbol" pitchFamily="18" charset="2"/>
                  </a:rPr>
                  <a:t></a:t>
                </a:r>
                <a:endParaRPr lang="en-GB" b="1" dirty="0">
                  <a:latin typeface="Calibri" pitchFamily="34" charset="0"/>
                </a:endParaRPr>
              </a:p>
            </p:txBody>
          </p:sp>
          <p:sp>
            <p:nvSpPr>
              <p:cNvPr id="40" name="TextBox 142">
                <a:extLst>
                  <a:ext uri="{FF2B5EF4-FFF2-40B4-BE49-F238E27FC236}">
                    <a16:creationId xmlns:a16="http://schemas.microsoft.com/office/drawing/2014/main" id="{FEB1860E-B5F1-E579-8BC1-8DC6D8213B2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58891" y="2027327"/>
                <a:ext cx="493443" cy="3778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latin typeface="Calibri" pitchFamily="34" charset="0"/>
                  </a:rPr>
                  <a:t>|e</a:t>
                </a:r>
                <a:r>
                  <a:rPr lang="en-GB" b="1" dirty="0">
                    <a:latin typeface="Calibri" pitchFamily="34" charset="0"/>
                    <a:sym typeface="Symbol" pitchFamily="18" charset="2"/>
                  </a:rPr>
                  <a:t></a:t>
                </a:r>
                <a:endParaRPr lang="en-GB" b="1" dirty="0">
                  <a:latin typeface="Calibri" pitchFamily="34" charset="0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19093D7-F935-C0DC-D45D-168042C89F72}"/>
                </a:ext>
              </a:extLst>
            </p:cNvPr>
            <p:cNvSpPr txBox="1"/>
            <p:nvPr/>
          </p:nvSpPr>
          <p:spPr>
            <a:xfrm>
              <a:off x="2652355" y="11288992"/>
              <a:ext cx="1091898" cy="675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𝛑/2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01C18F7-BCC6-A435-714B-64C3F7F7B5E1}"/>
                </a:ext>
              </a:extLst>
            </p:cNvPr>
            <p:cNvSpPr txBox="1"/>
            <p:nvPr/>
          </p:nvSpPr>
          <p:spPr>
            <a:xfrm>
              <a:off x="4765373" y="11275722"/>
              <a:ext cx="644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𝛑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7DB8B29-5309-AAB0-976B-A80A1F87DFEB}"/>
                </a:ext>
              </a:extLst>
            </p:cNvPr>
            <p:cNvSpPr txBox="1"/>
            <p:nvPr/>
          </p:nvSpPr>
          <p:spPr>
            <a:xfrm>
              <a:off x="6668795" y="11295152"/>
              <a:ext cx="1145745" cy="675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𝛑/2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5D43CAD-29A7-EF7D-D7AA-9831731873AC}"/>
              </a:ext>
            </a:extLst>
          </p:cNvPr>
          <p:cNvSpPr txBox="1"/>
          <p:nvPr/>
        </p:nvSpPr>
        <p:spPr>
          <a:xfrm>
            <a:off x="3385774" y="6165882"/>
            <a:ext cx="67827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[1] J.M. Hogan, D.M.S. Johnson, M.A. </a:t>
            </a:r>
            <a:r>
              <a:rPr lang="en-GB" sz="1100" dirty="0" err="1"/>
              <a:t>Kasevich</a:t>
            </a:r>
            <a:r>
              <a:rPr lang="en-GB" sz="1100" dirty="0"/>
              <a:t> (2007) </a:t>
            </a:r>
            <a:r>
              <a:rPr lang="en-GB" sz="1100" b="0" i="0" u="sng" dirty="0">
                <a:effectLst/>
                <a:latin typeface="Lucida Grande" panose="020B0600040502020204" pitchFamily="34" charset="0"/>
                <a:hlinkClick r:id="rId17"/>
              </a:rPr>
              <a:t>https://doi.org/10.48550/arXiv.0806.3261</a:t>
            </a:r>
            <a:endParaRPr lang="en-GB" sz="1100" b="0" i="0" u="sng" dirty="0">
              <a:effectLst/>
              <a:latin typeface="Lucida Grande" panose="020B0600040502020204" pitchFamily="34" charset="0"/>
            </a:endParaRPr>
          </a:p>
          <a:p>
            <a:pPr algn="l"/>
            <a:r>
              <a:rPr lang="en-GB" sz="1100" dirty="0">
                <a:latin typeface="Lucida Grande" panose="020B0600040502020204" pitchFamily="34" charset="0"/>
              </a:rPr>
              <a:t>[2] 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R. S. </a:t>
            </a:r>
            <a:r>
              <a:rPr lang="en-GB" sz="1100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Vallery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, P. W. </a:t>
            </a:r>
            <a:r>
              <a:rPr lang="en-GB" sz="1100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Zitzewitz</a:t>
            </a:r>
            <a:r>
              <a:rPr lang="en-GB" sz="11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, and D. W. Gidley, Phys. Rev. Lett.</a:t>
            </a:r>
            <a:br>
              <a:rPr lang="en-GB" sz="1100" dirty="0"/>
            </a:br>
            <a:r>
              <a:rPr lang="en-GB" sz="11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90, 203402 (2003)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329276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B71A8-A067-66E6-85BC-A9C1F16E0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899999"/>
            <a:ext cx="11116892" cy="1368000"/>
          </a:xfrm>
        </p:spPr>
        <p:txBody>
          <a:bodyPr/>
          <a:lstStyle/>
          <a:p>
            <a:r>
              <a:rPr lang="en-GB" dirty="0"/>
              <a:t>Interferometry for gravity measurements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2C8741-A830-8C2C-E3B0-79B28328F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Light-pulse interferometry with cold atoms is an established method for precision measurement</a:t>
            </a:r>
          </a:p>
          <a:p>
            <a:r>
              <a:rPr lang="en-GB" dirty="0"/>
              <a:t>Positronium has a triplet ground state lifetime of 142ns </a:t>
            </a:r>
          </a:p>
          <a:p>
            <a:r>
              <a:rPr lang="en-GB" dirty="0"/>
              <a:t>Rydberg states give longer lifetimes</a:t>
            </a:r>
          </a:p>
          <a:p>
            <a:r>
              <a:rPr lang="en-GB" dirty="0"/>
              <a:t>Light-pulse very challenging  </a:t>
            </a:r>
          </a:p>
          <a:p>
            <a:endParaRPr lang="en-GB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A820C258-E8A1-ABC6-C1E2-A04A0938EC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914" y="1744659"/>
            <a:ext cx="5043978" cy="48627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DDB40B-1D00-8E71-0F1C-A04A545CF383}"/>
              </a:ext>
            </a:extLst>
          </p:cNvPr>
          <p:cNvSpPr txBox="1"/>
          <p:nvPr/>
        </p:nvSpPr>
        <p:spPr>
          <a:xfrm>
            <a:off x="6279265" y="6581001"/>
            <a:ext cx="60998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A. Deller, B. S. Cooper, S. D. Hogan and D. B. Cassidy, Phys. Rev. A </a:t>
            </a:r>
            <a:r>
              <a:rPr lang="en-GB" sz="1200" b="1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93</a:t>
            </a:r>
            <a:r>
              <a:rPr lang="en-GB" sz="1200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062513 (2016)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25719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F7DD0-00A6-1D1E-8313-A1C551A8D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Interferometry with positronium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ECD7-0594-2712-B6A2-90B42019EA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Need something more like Stern-Gerlach interferometry </a:t>
            </a:r>
          </a:p>
          <a:p>
            <a:pPr marL="594900" indent="-342900">
              <a:buFont typeface="Courier New" panose="02070309020205020404" pitchFamily="49" charset="0"/>
              <a:buChar char="o"/>
            </a:pPr>
            <a:r>
              <a:rPr lang="en-GB" sz="2000" dirty="0"/>
              <a:t>Atoms in superpositions of spin states </a:t>
            </a:r>
          </a:p>
          <a:p>
            <a:pPr marL="594900" indent="-342900">
              <a:buFont typeface="Courier New" panose="02070309020205020404" pitchFamily="49" charset="0"/>
              <a:buChar char="o"/>
            </a:pPr>
            <a:r>
              <a:rPr lang="en-GB" sz="2000" dirty="0"/>
              <a:t>Forces exerted by inhomogeneous magnetic fields </a:t>
            </a:r>
          </a:p>
          <a:p>
            <a:pPr marL="594900" indent="-342900">
              <a:buFont typeface="Courier New" panose="02070309020205020404" pitchFamily="49" charset="0"/>
              <a:buChar char="o"/>
            </a:pPr>
            <a:r>
              <a:rPr lang="en-GB" sz="2000" dirty="0"/>
              <a:t>Cold ground state atoms </a:t>
            </a:r>
          </a:p>
          <a:p>
            <a:r>
              <a:rPr lang="en-GB" dirty="0"/>
              <a:t>Rydberg atoms have large static electric dipole moments</a:t>
            </a:r>
          </a:p>
          <a:p>
            <a:r>
              <a:rPr lang="en-GB" dirty="0"/>
              <a:t>Implement electric analogue of this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407D96-749A-0113-1A2B-D238D60E691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Put some figure from SG interferometry? </a:t>
            </a:r>
          </a:p>
        </p:txBody>
      </p:sp>
      <p:pic>
        <p:nvPicPr>
          <p:cNvPr id="6" name="Picture 5" descr="A diagram of a function&#10;&#10;Description automatically generated">
            <a:extLst>
              <a:ext uri="{FF2B5EF4-FFF2-40B4-BE49-F238E27FC236}">
                <a16:creationId xmlns:a16="http://schemas.microsoft.com/office/drawing/2014/main" id="{A57563F1-7BA9-1B8B-3A5D-7EA9FAB6E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000" y="2429288"/>
            <a:ext cx="5724462" cy="34673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135ED6-254C-5F75-A88A-AFE24D9BDC7A}"/>
              </a:ext>
            </a:extLst>
          </p:cNvPr>
          <p:cNvSpPr txBox="1"/>
          <p:nvPr/>
        </p:nvSpPr>
        <p:spPr>
          <a:xfrm>
            <a:off x="6211747" y="620106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200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Y. Margalit, O. </a:t>
            </a:r>
            <a:r>
              <a:rPr lang="da-DK" sz="1200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Dobkowski</a:t>
            </a:r>
            <a:r>
              <a:rPr lang="da-DK" sz="1200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Z. Zhou, O. Amit, Y. </a:t>
            </a:r>
            <a:r>
              <a:rPr lang="da-DK" sz="1200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Japha</a:t>
            </a:r>
            <a:r>
              <a:rPr lang="da-DK" sz="1200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S. </a:t>
            </a:r>
            <a:r>
              <a:rPr lang="da-DK" sz="1200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Moukouri</a:t>
            </a:r>
            <a:r>
              <a:rPr lang="da-DK" sz="1200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D. </a:t>
            </a:r>
            <a:r>
              <a:rPr lang="da-DK" sz="1200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Rohrlich</a:t>
            </a:r>
            <a:r>
              <a:rPr lang="da-DK" sz="1200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A. </a:t>
            </a:r>
            <a:r>
              <a:rPr lang="da-DK" sz="1200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Mazumdar</a:t>
            </a:r>
            <a:r>
              <a:rPr lang="da-DK" sz="1200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S. </a:t>
            </a:r>
            <a:r>
              <a:rPr lang="da-DK" sz="1200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Bose</a:t>
            </a:r>
            <a:r>
              <a:rPr lang="da-DK" sz="1200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C. Henkel, R. Folman, </a:t>
            </a:r>
            <a:r>
              <a:rPr lang="da-DK" sz="1200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Sci</a:t>
            </a:r>
            <a:r>
              <a:rPr lang="da-DK" sz="1200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. </a:t>
            </a:r>
            <a:r>
              <a:rPr lang="da-DK" sz="1200" b="0" i="0" u="none" strike="noStrike" dirty="0" err="1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Adv</a:t>
            </a:r>
            <a:r>
              <a:rPr lang="da-DK" sz="1200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 </a:t>
            </a:r>
            <a:r>
              <a:rPr lang="da-DK" sz="1200" b="1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7</a:t>
            </a:r>
            <a:r>
              <a:rPr lang="da-DK" sz="1200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, 22 (2021)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251F56-8B3A-E4B5-0003-3592AF5FA197}"/>
              </a:ext>
            </a:extLst>
          </p:cNvPr>
          <p:cNvSpPr txBox="1"/>
          <p:nvPr/>
        </p:nvSpPr>
        <p:spPr>
          <a:xfrm>
            <a:off x="527538" y="5829535"/>
            <a:ext cx="61577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J. E. Palmer and S. D. Hogan, Phys. Rev. Lett 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122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250404 (2019)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08185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C0137-F31B-4EC8-894E-C403888C1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concept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5116A0-B612-422F-A6A9-0B936C085C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1875635"/>
            <a:ext cx="5399088" cy="3600000"/>
          </a:xfrm>
        </p:spPr>
        <p:txBody>
          <a:bodyPr/>
          <a:lstStyle/>
          <a:p>
            <a:r>
              <a:rPr lang="en-US" dirty="0"/>
              <a:t>Atoms travel vertically through two identical electric field regions </a:t>
            </a:r>
          </a:p>
          <a:p>
            <a:r>
              <a:rPr lang="en-US" dirty="0"/>
              <a:t>Measure difference in flight times through each region</a:t>
            </a:r>
          </a:p>
          <a:p>
            <a:r>
              <a:rPr lang="en-US" dirty="0"/>
              <a:t>Can use atom as a clock</a:t>
            </a:r>
          </a:p>
          <a:p>
            <a:r>
              <a:rPr lang="en-US" dirty="0"/>
              <a:t>Measure Stark phase accumulated by atom in superposition of states with different electric dipole moments 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BD4E5A-0A5D-4F60-8488-6D8DD783F7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95" t="16430" r="47424" b="4069"/>
          <a:stretch/>
        </p:blipFill>
        <p:spPr>
          <a:xfrm>
            <a:off x="12429871" y="1087883"/>
            <a:ext cx="3246120" cy="5175504"/>
          </a:xfrm>
          <a:prstGeom prst="rect">
            <a:avLst/>
          </a:prstGeom>
        </p:spPr>
      </p:pic>
      <p:pic>
        <p:nvPicPr>
          <p:cNvPr id="6" name="Picture 5" descr="A black background with purple squares&#10;&#10;Description automatically generated">
            <a:extLst>
              <a:ext uri="{FF2B5EF4-FFF2-40B4-BE49-F238E27FC236}">
                <a16:creationId xmlns:a16="http://schemas.microsoft.com/office/drawing/2014/main" id="{65039B4B-570E-C5C7-F787-330E4AAA25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2241" y="1243585"/>
            <a:ext cx="2768600" cy="48641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0386EF4-08D9-A686-BE84-F996688D3DE2}"/>
                  </a:ext>
                </a:extLst>
              </p:cNvPr>
              <p:cNvSpPr txBox="1"/>
              <p:nvPr/>
            </p:nvSpPr>
            <p:spPr>
              <a:xfrm>
                <a:off x="750724" y="5119768"/>
                <a:ext cx="3197469" cy="7117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30274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l-G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∆</m:t>
                          </m:r>
                          <m:r>
                            <a:rPr lang="el-G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Stark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=−</m:t>
                      </m:r>
                      <m:f>
                        <m:f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ℏ</m:t>
                          </m:r>
                        </m:den>
                      </m:f>
                      <m:nary>
                        <m:nary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0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𝑡</m:t>
                          </m:r>
                        </m:sup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∆</m:t>
                          </m:r>
                          <m:acc>
                            <m:accPr>
                              <m:chr m:val="⃗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acc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𝜇</m:t>
                              </m:r>
                            </m:e>
                          </m:acc>
                        </m:e>
                      </m:nary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acc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𝐹</m:t>
                          </m:r>
                        </m:e>
                      </m:acc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𝑑𝑡</m:t>
                      </m:r>
                    </m:oMath>
                  </m:oMathPara>
                </a14:m>
                <a:endParaRPr lang="en-GB" sz="18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0386EF4-08D9-A686-BE84-F996688D3D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724" y="5119768"/>
                <a:ext cx="3197469" cy="711733"/>
              </a:xfrm>
              <a:prstGeom prst="rect">
                <a:avLst/>
              </a:prstGeom>
              <a:blipFill>
                <a:blip r:embed="rId5"/>
                <a:stretch>
                  <a:fillRect t="-152632" b="-2280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49422F3-98DD-E29C-8E37-CFD30C34EBA3}"/>
                  </a:ext>
                </a:extLst>
              </p:cNvPr>
              <p:cNvSpPr txBox="1"/>
              <p:nvPr/>
            </p:nvSpPr>
            <p:spPr>
              <a:xfrm>
                <a:off x="4247592" y="5327516"/>
                <a:ext cx="2416944" cy="326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Stark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≠∆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Stark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49422F3-98DD-E29C-8E37-CFD30C34E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7592" y="5327516"/>
                <a:ext cx="2416944" cy="326051"/>
              </a:xfrm>
              <a:prstGeom prst="rect">
                <a:avLst/>
              </a:prstGeom>
              <a:blipFill>
                <a:blip r:embed="rId6"/>
                <a:stretch>
                  <a:fillRect l="-1571" r="-524" b="-3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8477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F4BE6-C385-4F69-8048-3DA15635A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Rydberg-atom interferometer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9626BC-F283-460B-9028-167A98F93F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5587944" cy="3600000"/>
          </a:xfrm>
        </p:spPr>
        <p:txBody>
          <a:bodyPr/>
          <a:lstStyle/>
          <a:p>
            <a:r>
              <a:rPr lang="en-GB" dirty="0"/>
              <a:t>Superposition of Rydberg states prepared before entering field region A</a:t>
            </a:r>
          </a:p>
          <a:p>
            <a:r>
              <a:rPr lang="en-GB" dirty="0"/>
              <a:t>We must account for forces in field gradients </a:t>
            </a:r>
          </a:p>
          <a:p>
            <a:r>
              <a:rPr lang="en-GB" dirty="0"/>
              <a:t>These forces result in the generation of separated momentum states as in an atom interferometer 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0A693A-4581-4701-B5E4-D1897A522A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527" t="4018" r="-1" b="3086"/>
          <a:stretch/>
        </p:blipFill>
        <p:spPr>
          <a:xfrm>
            <a:off x="8991598" y="621323"/>
            <a:ext cx="2431394" cy="6086986"/>
          </a:xfrm>
          <a:prstGeom prst="rect">
            <a:avLst/>
          </a:prstGeom>
        </p:spPr>
      </p:pic>
      <p:pic>
        <p:nvPicPr>
          <p:cNvPr id="5" name="Picture 4" descr="A black background with purple squares&#10;&#10;Description automatically generated">
            <a:extLst>
              <a:ext uri="{FF2B5EF4-FFF2-40B4-BE49-F238E27FC236}">
                <a16:creationId xmlns:a16="http://schemas.microsoft.com/office/drawing/2014/main" id="{CD592E1B-06FA-F7D9-5E84-8CCE739365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4057" y="1583999"/>
            <a:ext cx="2768600" cy="486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646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F1C77-4D57-EF08-F1BD-3A0C593ED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Stark effect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AFEF99-5F61-329A-D720-0E288EF70AB0}"/>
                  </a:ext>
                </a:extLst>
              </p:cNvPr>
              <p:cNvSpPr txBox="1"/>
              <p:nvPr/>
            </p:nvSpPr>
            <p:spPr>
              <a:xfrm>
                <a:off x="7265595" y="1891806"/>
                <a:ext cx="3129510" cy="4831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Stark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elec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 </m:t>
                      </m:r>
                      <m:acc>
                        <m:accPr>
                          <m:chr m:val="⃗"/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AFEF99-5F61-329A-D720-0E288EF70A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5595" y="1891806"/>
                <a:ext cx="3129510" cy="483146"/>
              </a:xfrm>
              <a:prstGeom prst="rect">
                <a:avLst/>
              </a:prstGeom>
              <a:blipFill>
                <a:blip r:embed="rId3"/>
                <a:stretch>
                  <a:fillRect l="-2024" t="-32500" r="-1619" b="-3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3520830-6CD9-C7C8-697B-96FB0D13969E}"/>
                  </a:ext>
                </a:extLst>
              </p:cNvPr>
              <p:cNvSpPr txBox="1"/>
              <p:nvPr/>
            </p:nvSpPr>
            <p:spPr>
              <a:xfrm>
                <a:off x="7191101" y="2758574"/>
                <a:ext cx="2835648" cy="49564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Stark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3520830-6CD9-C7C8-697B-96FB0D1396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1101" y="2758574"/>
                <a:ext cx="2835648" cy="495649"/>
              </a:xfrm>
              <a:prstGeom prst="rect">
                <a:avLst/>
              </a:prstGeom>
              <a:blipFill>
                <a:blip r:embed="rId4"/>
                <a:stretch>
                  <a:fillRect t="-35000" b="-3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FA1EDC76-7A53-EFC1-6F87-1B26297AD0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4967" y="3431678"/>
            <a:ext cx="3129510" cy="3190531"/>
          </a:xfrm>
          <a:prstGeom prst="rect">
            <a:avLst/>
          </a:prstGeom>
        </p:spPr>
      </p:pic>
      <p:pic>
        <p:nvPicPr>
          <p:cNvPr id="16" name="Picture 15" descr="A graph of a graph of electric field strength&#10;&#10;Description automatically generated">
            <a:extLst>
              <a:ext uri="{FF2B5EF4-FFF2-40B4-BE49-F238E27FC236}">
                <a16:creationId xmlns:a16="http://schemas.microsoft.com/office/drawing/2014/main" id="{AFCEC302-18F0-74A8-B7D7-A4A87F5076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829" y="1891806"/>
            <a:ext cx="5650523" cy="3955366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B452A8BD-2A33-5A12-DC63-F4F05DB66F60}"/>
              </a:ext>
            </a:extLst>
          </p:cNvPr>
          <p:cNvSpPr/>
          <p:nvPr/>
        </p:nvSpPr>
        <p:spPr>
          <a:xfrm>
            <a:off x="1348155" y="3834319"/>
            <a:ext cx="175846" cy="1758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02A739B-896C-D5B0-F697-C00F957D0E0A}"/>
                  </a:ext>
                </a:extLst>
              </p:cNvPr>
              <p:cNvSpPr txBox="1"/>
              <p:nvPr/>
            </p:nvSpPr>
            <p:spPr>
              <a:xfrm>
                <a:off x="1098483" y="4688389"/>
                <a:ext cx="8510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=20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02A739B-896C-D5B0-F697-C00F957D0E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483" y="4688389"/>
                <a:ext cx="851035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BB8C66B-666A-7322-1544-933507659A7F}"/>
                  </a:ext>
                </a:extLst>
              </p:cNvPr>
              <p:cNvSpPr txBox="1"/>
              <p:nvPr/>
            </p:nvSpPr>
            <p:spPr>
              <a:xfrm>
                <a:off x="1103454" y="4251448"/>
                <a:ext cx="8510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=21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BB8C66B-666A-7322-1544-933507659A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454" y="4251448"/>
                <a:ext cx="851035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1876881"/>
      </p:ext>
    </p:extLst>
  </p:cSld>
  <p:clrMapOvr>
    <a:masterClrMapping/>
  </p:clrMapOvr>
</p:sld>
</file>

<file path=ppt/theme/theme1.xml><?xml version="1.0" encoding="utf-8"?>
<a:theme xmlns:a="http://schemas.openxmlformats.org/drawingml/2006/main" name="UCL_Black_Slide_Theme">
  <a:themeElements>
    <a:clrScheme name="UCL Black Theme">
      <a:dk1>
        <a:sysClr val="windowText" lastClr="000000"/>
      </a:dk1>
      <a:lt1>
        <a:srgbClr val="FFFFFF"/>
      </a:lt1>
      <a:dk2>
        <a:srgbClr val="000000"/>
      </a:dk2>
      <a:lt2>
        <a:srgbClr val="E6E6E6"/>
      </a:lt2>
      <a:accent1>
        <a:srgbClr val="F6BE00"/>
      </a:accent1>
      <a:accent2>
        <a:srgbClr val="B5BD00"/>
      </a:accent2>
      <a:accent3>
        <a:srgbClr val="A4DBE8"/>
      </a:accent3>
      <a:accent4>
        <a:srgbClr val="8C8279"/>
      </a:accent4>
      <a:accent5>
        <a:srgbClr val="EA7600"/>
      </a:accent5>
      <a:accent6>
        <a:srgbClr val="E03C31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custClrLst>
    <a:custClr name="name of colour">
      <a:srgbClr val="000000"/>
    </a:custClr>
  </a:custClrLst>
  <a:extLst>
    <a:ext uri="{05A4C25C-085E-4340-85A3-A5531E510DB2}">
      <thm15:themeFamily xmlns:thm15="http://schemas.microsoft.com/office/thememl/2012/main" name="Presentation4" id="{1117F47E-1820-FB44-B702-91BC503BEEB2}" vid="{7AC29BA8-160E-2647-B666-6ADA20DE7E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27427</TotalTime>
  <Words>1650</Words>
  <Application>Microsoft Macintosh PowerPoint</Application>
  <PresentationFormat>Widescreen</PresentationFormat>
  <Paragraphs>251</Paragraphs>
  <Slides>25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Aptos</vt:lpstr>
      <vt:lpstr>Arial</vt:lpstr>
      <vt:lpstr>Calibri</vt:lpstr>
      <vt:lpstr>Cambria Math</vt:lpstr>
      <vt:lpstr>Courier New</vt:lpstr>
      <vt:lpstr>Lucida Grande</vt:lpstr>
      <vt:lpstr>UCL_Black_Slide_Theme</vt:lpstr>
      <vt:lpstr>Rydberg atom interferometry for testing the Weak Equivalence Principle with antimatter</vt:lpstr>
      <vt:lpstr>Outline </vt:lpstr>
      <vt:lpstr>Motivation </vt:lpstr>
      <vt:lpstr>Interferometry for gravity measurements </vt:lpstr>
      <vt:lpstr>Interferometry for gravity measurements </vt:lpstr>
      <vt:lpstr>Interferometry with positronium</vt:lpstr>
      <vt:lpstr>Basic concept </vt:lpstr>
      <vt:lpstr>Rydberg-atom interferometer </vt:lpstr>
      <vt:lpstr>Stark effect </vt:lpstr>
      <vt:lpstr>Stark effect </vt:lpstr>
      <vt:lpstr>Stark effect </vt:lpstr>
      <vt:lpstr>Rydberg-atom interferometer </vt:lpstr>
      <vt:lpstr>Phase contributions </vt:lpstr>
      <vt:lpstr>Phase contributions </vt:lpstr>
      <vt:lpstr>Phase contributions </vt:lpstr>
      <vt:lpstr>Planned experimental setup </vt:lpstr>
      <vt:lpstr>Planned experimental setup </vt:lpstr>
      <vt:lpstr>Expected magnitude of phase shifts</vt:lpstr>
      <vt:lpstr>Expected magnitude of phase shifts</vt:lpstr>
      <vt:lpstr>Phase shifts in test apparatus with helium</vt:lpstr>
      <vt:lpstr>Previous experiments with helium</vt:lpstr>
      <vt:lpstr>Current status with helium </vt:lpstr>
      <vt:lpstr>Next steps </vt:lpstr>
      <vt:lpstr>Next steps </vt:lpstr>
      <vt:lpstr>Conclusions 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Petterson, Helen</dc:creator>
  <cp:lastModifiedBy>McCaul, Louise</cp:lastModifiedBy>
  <cp:revision>79</cp:revision>
  <dcterms:created xsi:type="dcterms:W3CDTF">2020-09-10T09:35:54Z</dcterms:created>
  <dcterms:modified xsi:type="dcterms:W3CDTF">2024-06-13T12:39:58Z</dcterms:modified>
</cp:coreProperties>
</file>