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2"/>
  </p:sldMasterIdLst>
  <p:notesMasterIdLst>
    <p:notesMasterId r:id="rId21"/>
  </p:notesMasterIdLst>
  <p:handoutMasterIdLst>
    <p:handoutMasterId r:id="rId22"/>
  </p:handoutMasterIdLst>
  <p:sldIdLst>
    <p:sldId id="278" r:id="rId3"/>
    <p:sldId id="281" r:id="rId4"/>
    <p:sldId id="282" r:id="rId5"/>
    <p:sldId id="309" r:id="rId6"/>
    <p:sldId id="307" r:id="rId7"/>
    <p:sldId id="306" r:id="rId8"/>
    <p:sldId id="311" r:id="rId9"/>
    <p:sldId id="304" r:id="rId10"/>
    <p:sldId id="305" r:id="rId11"/>
    <p:sldId id="313" r:id="rId12"/>
    <p:sldId id="315" r:id="rId13"/>
    <p:sldId id="316" r:id="rId14"/>
    <p:sldId id="317" r:id="rId15"/>
    <p:sldId id="318" r:id="rId16"/>
    <p:sldId id="314" r:id="rId17"/>
    <p:sldId id="312" r:id="rId18"/>
    <p:sldId id="320" r:id="rId19"/>
    <p:sldId id="31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D0"/>
    <a:srgbClr val="0066FF"/>
    <a:srgbClr val="1458BF"/>
    <a:srgbClr val="2121FF"/>
    <a:srgbClr val="192841"/>
    <a:srgbClr val="666666"/>
    <a:srgbClr val="A6A6A6"/>
    <a:srgbClr val="FF0000"/>
    <a:srgbClr val="70AD47"/>
    <a:srgbClr val="F62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349" autoAdjust="0"/>
  </p:normalViewPr>
  <p:slideViewPr>
    <p:cSldViewPr snapToGrid="0">
      <p:cViewPr varScale="1">
        <p:scale>
          <a:sx n="70" d="100"/>
          <a:sy n="70" d="100"/>
        </p:scale>
        <p:origin x="480" y="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80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6/12/2024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6/12/2024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207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894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4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622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812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79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325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796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321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78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44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20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79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03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97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65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44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57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13, 2024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35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13, 2024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619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5"/>
          <p:cNvSpPr/>
          <p:nvPr userDrawn="1"/>
        </p:nvSpPr>
        <p:spPr>
          <a:xfrm flipV="1">
            <a:off x="611559" y="1071154"/>
            <a:ext cx="10429607" cy="53590"/>
          </a:xfrm>
          <a:prstGeom prst="rect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9000">
                <a:srgbClr val="5F5F5F"/>
              </a:gs>
              <a:gs pos="55000">
                <a:srgbClr val="FFFFFF"/>
              </a:gs>
              <a:gs pos="71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0" scaled="1"/>
            <a:tileRect/>
          </a:gradFill>
          <a:ln w="0" cmpd="sng">
            <a:noFill/>
            <a:prstDash val="sysDash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5" y="283239"/>
            <a:ext cx="2181225" cy="643260"/>
          </a:xfrm>
          <a:prstGeom prst="rect">
            <a:avLst/>
          </a:prstGeom>
        </p:spPr>
      </p:pic>
      <p:pic>
        <p:nvPicPr>
          <p:cNvPr id="5" name="Picture 4" descr="A logo for a company&#10;&#10;Description automatically generated">
            <a:extLst>
              <a:ext uri="{FF2B5EF4-FFF2-40B4-BE49-F238E27FC236}">
                <a16:creationId xmlns:a16="http://schemas.microsoft.com/office/drawing/2014/main" id="{184860E4-35B6-713F-3738-E5997C6F01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652" y="926499"/>
            <a:ext cx="1016000" cy="79864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FB8D8-3009-9F5B-0214-213EA43CAA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l">
              <a:defRPr lang="en-US" sz="1400" kern="1200" smtClean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97BD5B-8351-5222-A210-415A95249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de-DE"/>
              <a:t>Benjamin Rienäcker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35E5D-4145-95B2-3ED0-F421B4313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9CD8D479-8942-46E8-A226-A4E01F7A105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61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13, 2024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D262CA-D2C0-4992-B933-B529C618AC7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94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13, 2024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210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13, 2024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8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13, 2024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651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13, 2024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66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13, 2024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40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13, 2024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86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5">
            <a:extLst>
              <a:ext uri="{FF2B5EF4-FFF2-40B4-BE49-F238E27FC236}">
                <a16:creationId xmlns:a16="http://schemas.microsoft.com/office/drawing/2014/main" id="{6613147D-812F-2A67-E0B0-DB2EF93CE09B}"/>
              </a:ext>
            </a:extLst>
          </p:cNvPr>
          <p:cNvSpPr/>
          <p:nvPr userDrawn="1"/>
        </p:nvSpPr>
        <p:spPr>
          <a:xfrm flipV="1">
            <a:off x="611559" y="1071154"/>
            <a:ext cx="10429607" cy="53590"/>
          </a:xfrm>
          <a:prstGeom prst="rect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9000">
                <a:srgbClr val="5F5F5F"/>
              </a:gs>
              <a:gs pos="55000">
                <a:srgbClr val="FFFFFF"/>
              </a:gs>
              <a:gs pos="71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0" scaled="1"/>
            <a:tileRect/>
          </a:gradFill>
          <a:ln w="0" cmpd="sng">
            <a:noFill/>
            <a:prstDash val="sysDash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CF714C-ED4D-636B-8724-82B1D7B1DFD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5" y="283239"/>
            <a:ext cx="2181225" cy="643260"/>
          </a:xfrm>
          <a:prstGeom prst="rect">
            <a:avLst/>
          </a:prstGeom>
        </p:spPr>
      </p:pic>
      <p:pic>
        <p:nvPicPr>
          <p:cNvPr id="12" name="Picture 11" descr="A logo for a company&#10;&#10;Description automatically generated">
            <a:extLst>
              <a:ext uri="{FF2B5EF4-FFF2-40B4-BE49-F238E27FC236}">
                <a16:creationId xmlns:a16="http://schemas.microsoft.com/office/drawing/2014/main" id="{F374105B-59BF-9CEA-2578-9A83B959728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652" y="926499"/>
            <a:ext cx="1016000" cy="79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70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0.png"/><Relationship Id="rId5" Type="http://schemas.openxmlformats.org/officeDocument/2006/relationships/image" Target="../media/image46.png"/><Relationship Id="rId4" Type="http://schemas.openxmlformats.org/officeDocument/2006/relationships/hyperlink" Target="https://doi.org/10.1103/PhysRevLett.132.083402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88/0953-4075/49/14/14400" TargetMode="Externa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hyperlink" Target="https://doi.org/10.1038/s42005-020-00494-z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3/PhysRevA.94.022714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4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9FCAC4-8C20-E31B-DC8A-C795EAD645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4" t="12338" r="1549"/>
          <a:stretch/>
        </p:blipFill>
        <p:spPr>
          <a:xfrm>
            <a:off x="0" y="0"/>
            <a:ext cx="12349814" cy="705589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7156" y="1061156"/>
            <a:ext cx="7857066" cy="304800"/>
          </a:xfrm>
          <a:prstGeom prst="rect">
            <a:avLst/>
          </a:prstGeom>
          <a:solidFill>
            <a:srgbClr val="192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52" b="38526"/>
          <a:stretch/>
        </p:blipFill>
        <p:spPr>
          <a:xfrm>
            <a:off x="2510428" y="673809"/>
            <a:ext cx="6858000" cy="21686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83C2B4-0214-09FA-A2D0-E7E9C8BF5733}"/>
              </a:ext>
            </a:extLst>
          </p:cNvPr>
          <p:cNvSpPr txBox="1"/>
          <p:nvPr/>
        </p:nvSpPr>
        <p:spPr>
          <a:xfrm>
            <a:off x="2945333" y="4218586"/>
            <a:ext cx="6459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92841"/>
                </a:solidFill>
              </a:rPr>
              <a:t>PSAS’2024: Broadband Positronium Laser Cooling</a:t>
            </a:r>
          </a:p>
          <a:p>
            <a:pPr algn="ctr"/>
            <a:r>
              <a:rPr lang="en-US" sz="2000" b="1" dirty="0">
                <a:solidFill>
                  <a:srgbClr val="192841"/>
                </a:solidFill>
              </a:rPr>
              <a:t>Speaker: Benjamin Rien</a:t>
            </a:r>
            <a:r>
              <a:rPr lang="de-DE" sz="2000" b="1" dirty="0" err="1">
                <a:solidFill>
                  <a:srgbClr val="192841"/>
                </a:solidFill>
              </a:rPr>
              <a:t>äcker</a:t>
            </a:r>
            <a:r>
              <a:rPr lang="de-DE" sz="2000" b="1" dirty="0">
                <a:solidFill>
                  <a:srgbClr val="192841"/>
                </a:solidFill>
              </a:rPr>
              <a:t> </a:t>
            </a:r>
            <a:endParaRPr lang="en-GB" sz="2000" b="1" dirty="0">
              <a:solidFill>
                <a:srgbClr val="192841"/>
              </a:solidFill>
            </a:endParaRPr>
          </a:p>
        </p:txBody>
      </p:sp>
      <p:pic>
        <p:nvPicPr>
          <p:cNvPr id="13" name="Picture 12" descr="A city with a body of water&#10;&#10;Description automatically generated">
            <a:extLst>
              <a:ext uri="{FF2B5EF4-FFF2-40B4-BE49-F238E27FC236}">
                <a16:creationId xmlns:a16="http://schemas.microsoft.com/office/drawing/2014/main" id="{5A11F1D4-4523-02AC-CC19-316F62FDD1A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3" t="1660" r="67860" b="24286"/>
          <a:stretch/>
        </p:blipFill>
        <p:spPr>
          <a:xfrm>
            <a:off x="12700" y="2324100"/>
            <a:ext cx="2146300" cy="2870200"/>
          </a:xfrm>
          <a:prstGeom prst="rect">
            <a:avLst/>
          </a:prstGeom>
        </p:spPr>
      </p:pic>
      <p:pic>
        <p:nvPicPr>
          <p:cNvPr id="14" name="Picture 13" descr="A city with a body of water&#10;&#10;Description automatically generated">
            <a:extLst>
              <a:ext uri="{FF2B5EF4-FFF2-40B4-BE49-F238E27FC236}">
                <a16:creationId xmlns:a16="http://schemas.microsoft.com/office/drawing/2014/main" id="{4900CD11-05AE-FF66-A39A-B59A8390D2A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3" t="1660" r="46725" b="24286"/>
          <a:stretch/>
        </p:blipFill>
        <p:spPr>
          <a:xfrm>
            <a:off x="10083800" y="2324100"/>
            <a:ext cx="2235200" cy="28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2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>
                <a:solidFill>
                  <a:srgbClr val="E0E3EC"/>
                </a:solidFill>
                <a:latin typeface="+mn-lt"/>
              </a:rPr>
              <a:t>SSPALS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reference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by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205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probing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laser</a:t>
            </a:r>
            <a:endParaRPr lang="de-DE" sz="4000" dirty="0">
              <a:solidFill>
                <a:srgbClr val="E0E3EC"/>
              </a:solidFill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5D85701-B55F-6730-2026-48C89800BD2C}"/>
              </a:ext>
            </a:extLst>
          </p:cNvPr>
          <p:cNvGrpSpPr/>
          <p:nvPr/>
        </p:nvGrpSpPr>
        <p:grpSpPr>
          <a:xfrm>
            <a:off x="773194" y="1667310"/>
            <a:ext cx="5945304" cy="4179988"/>
            <a:chOff x="1102066" y="1680754"/>
            <a:chExt cx="5945304" cy="417998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6244812-4C05-D1BF-B4B9-1FC79A2F29F8}"/>
                </a:ext>
              </a:extLst>
            </p:cNvPr>
            <p:cNvGrpSpPr/>
            <p:nvPr/>
          </p:nvGrpSpPr>
          <p:grpSpPr>
            <a:xfrm>
              <a:off x="1102066" y="1680754"/>
              <a:ext cx="5945304" cy="4179988"/>
              <a:chOff x="2470640" y="1878740"/>
              <a:chExt cx="6941468" cy="4608512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54FD147-DF02-6079-0EBF-8E5E964801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0640" y="1878740"/>
                <a:ext cx="6941468" cy="4608512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229A7D7-6827-46DC-EBA2-F4E4D10D3B44}"/>
                  </a:ext>
                </a:extLst>
              </p:cNvPr>
              <p:cNvSpPr txBox="1"/>
              <p:nvPr/>
            </p:nvSpPr>
            <p:spPr>
              <a:xfrm flipH="1">
                <a:off x="6976462" y="2231695"/>
                <a:ext cx="2110453" cy="407195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/>
                  <a:t>OFF – no lasers</a:t>
                </a:r>
                <a:endParaRPr lang="en-GB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430474-9089-F14E-6BC8-B5C5A632D10C}"/>
                  </a:ext>
                </a:extLst>
              </p:cNvPr>
              <p:cNvSpPr txBox="1"/>
              <p:nvPr/>
            </p:nvSpPr>
            <p:spPr>
              <a:xfrm flipH="1">
                <a:off x="6976462" y="2671549"/>
                <a:ext cx="2120030" cy="407195"/>
              </a:xfrm>
              <a:prstGeom prst="rect">
                <a:avLst/>
              </a:prstGeom>
              <a:solidFill>
                <a:srgbClr val="FC4622"/>
              </a:solidFill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/>
                  <a:t>205+1064 laser</a:t>
                </a:r>
                <a:endParaRPr lang="en-GB" dirty="0"/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854B1FE9-8ACB-0BFC-59AE-40F5EF329E26}"/>
                  </a:ext>
                </a:extLst>
              </p:cNvPr>
              <p:cNvSpPr/>
              <p:nvPr/>
            </p:nvSpPr>
            <p:spPr>
              <a:xfrm>
                <a:off x="4250692" y="2982547"/>
                <a:ext cx="4818184" cy="1749670"/>
              </a:xfrm>
              <a:custGeom>
                <a:avLst/>
                <a:gdLst>
                  <a:gd name="connsiteX0" fmla="*/ 0 w 4818185"/>
                  <a:gd name="connsiteY0" fmla="*/ 0 h 1749670"/>
                  <a:gd name="connsiteX1" fmla="*/ 52754 w 4818185"/>
                  <a:gd name="connsiteY1" fmla="*/ 70339 h 1749670"/>
                  <a:gd name="connsiteX2" fmla="*/ 96715 w 4818185"/>
                  <a:gd name="connsiteY2" fmla="*/ 114300 h 1749670"/>
                  <a:gd name="connsiteX3" fmla="*/ 131885 w 4818185"/>
                  <a:gd name="connsiteY3" fmla="*/ 167054 h 1749670"/>
                  <a:gd name="connsiteX4" fmla="*/ 149469 w 4818185"/>
                  <a:gd name="connsiteY4" fmla="*/ 193431 h 1749670"/>
                  <a:gd name="connsiteX5" fmla="*/ 202223 w 4818185"/>
                  <a:gd name="connsiteY5" fmla="*/ 237393 h 1749670"/>
                  <a:gd name="connsiteX6" fmla="*/ 254977 w 4818185"/>
                  <a:gd name="connsiteY6" fmla="*/ 281354 h 1749670"/>
                  <a:gd name="connsiteX7" fmla="*/ 290146 w 4818185"/>
                  <a:gd name="connsiteY7" fmla="*/ 325316 h 1749670"/>
                  <a:gd name="connsiteX8" fmla="*/ 307731 w 4818185"/>
                  <a:gd name="connsiteY8" fmla="*/ 351693 h 1749670"/>
                  <a:gd name="connsiteX9" fmla="*/ 334108 w 4818185"/>
                  <a:gd name="connsiteY9" fmla="*/ 378070 h 1749670"/>
                  <a:gd name="connsiteX10" fmla="*/ 404446 w 4818185"/>
                  <a:gd name="connsiteY10" fmla="*/ 439616 h 1749670"/>
                  <a:gd name="connsiteX11" fmla="*/ 465992 w 4818185"/>
                  <a:gd name="connsiteY11" fmla="*/ 457200 h 1749670"/>
                  <a:gd name="connsiteX12" fmla="*/ 518746 w 4818185"/>
                  <a:gd name="connsiteY12" fmla="*/ 474785 h 1749670"/>
                  <a:gd name="connsiteX13" fmla="*/ 545123 w 4818185"/>
                  <a:gd name="connsiteY13" fmla="*/ 483577 h 1749670"/>
                  <a:gd name="connsiteX14" fmla="*/ 615462 w 4818185"/>
                  <a:gd name="connsiteY14" fmla="*/ 518746 h 1749670"/>
                  <a:gd name="connsiteX15" fmla="*/ 641839 w 4818185"/>
                  <a:gd name="connsiteY15" fmla="*/ 536331 h 1749670"/>
                  <a:gd name="connsiteX16" fmla="*/ 668215 w 4818185"/>
                  <a:gd name="connsiteY16" fmla="*/ 545123 h 1749670"/>
                  <a:gd name="connsiteX17" fmla="*/ 808892 w 4818185"/>
                  <a:gd name="connsiteY17" fmla="*/ 571500 h 1749670"/>
                  <a:gd name="connsiteX18" fmla="*/ 861646 w 4818185"/>
                  <a:gd name="connsiteY18" fmla="*/ 589085 h 1749670"/>
                  <a:gd name="connsiteX19" fmla="*/ 896815 w 4818185"/>
                  <a:gd name="connsiteY19" fmla="*/ 597877 h 1749670"/>
                  <a:gd name="connsiteX20" fmla="*/ 949569 w 4818185"/>
                  <a:gd name="connsiteY20" fmla="*/ 615462 h 1749670"/>
                  <a:gd name="connsiteX21" fmla="*/ 975946 w 4818185"/>
                  <a:gd name="connsiteY21" fmla="*/ 624254 h 1749670"/>
                  <a:gd name="connsiteX22" fmla="*/ 1002323 w 4818185"/>
                  <a:gd name="connsiteY22" fmla="*/ 633046 h 1749670"/>
                  <a:gd name="connsiteX23" fmla="*/ 1037492 w 4818185"/>
                  <a:gd name="connsiteY23" fmla="*/ 641839 h 1749670"/>
                  <a:gd name="connsiteX24" fmla="*/ 1090246 w 4818185"/>
                  <a:gd name="connsiteY24" fmla="*/ 659423 h 1749670"/>
                  <a:gd name="connsiteX25" fmla="*/ 1213339 w 4818185"/>
                  <a:gd name="connsiteY25" fmla="*/ 677008 h 1749670"/>
                  <a:gd name="connsiteX26" fmla="*/ 1266092 w 4818185"/>
                  <a:gd name="connsiteY26" fmla="*/ 694593 h 1749670"/>
                  <a:gd name="connsiteX27" fmla="*/ 1327639 w 4818185"/>
                  <a:gd name="connsiteY27" fmla="*/ 712177 h 1749670"/>
                  <a:gd name="connsiteX28" fmla="*/ 1354015 w 4818185"/>
                  <a:gd name="connsiteY28" fmla="*/ 729762 h 1749670"/>
                  <a:gd name="connsiteX29" fmla="*/ 1406769 w 4818185"/>
                  <a:gd name="connsiteY29" fmla="*/ 747346 h 1749670"/>
                  <a:gd name="connsiteX30" fmla="*/ 1459523 w 4818185"/>
                  <a:gd name="connsiteY30" fmla="*/ 773723 h 1749670"/>
                  <a:gd name="connsiteX31" fmla="*/ 1529862 w 4818185"/>
                  <a:gd name="connsiteY31" fmla="*/ 791308 h 1749670"/>
                  <a:gd name="connsiteX32" fmla="*/ 1556239 w 4818185"/>
                  <a:gd name="connsiteY32" fmla="*/ 808893 h 1749670"/>
                  <a:gd name="connsiteX33" fmla="*/ 1626577 w 4818185"/>
                  <a:gd name="connsiteY33" fmla="*/ 826477 h 1749670"/>
                  <a:gd name="connsiteX34" fmla="*/ 1688123 w 4818185"/>
                  <a:gd name="connsiteY34" fmla="*/ 852854 h 1749670"/>
                  <a:gd name="connsiteX35" fmla="*/ 1740877 w 4818185"/>
                  <a:gd name="connsiteY35" fmla="*/ 870439 h 1749670"/>
                  <a:gd name="connsiteX36" fmla="*/ 1987062 w 4818185"/>
                  <a:gd name="connsiteY36" fmla="*/ 888023 h 1749670"/>
                  <a:gd name="connsiteX37" fmla="*/ 2039815 w 4818185"/>
                  <a:gd name="connsiteY37" fmla="*/ 896816 h 1749670"/>
                  <a:gd name="connsiteX38" fmla="*/ 2118946 w 4818185"/>
                  <a:gd name="connsiteY38" fmla="*/ 923193 h 1749670"/>
                  <a:gd name="connsiteX39" fmla="*/ 2171700 w 4818185"/>
                  <a:gd name="connsiteY39" fmla="*/ 940777 h 1749670"/>
                  <a:gd name="connsiteX40" fmla="*/ 2198077 w 4818185"/>
                  <a:gd name="connsiteY40" fmla="*/ 949570 h 1749670"/>
                  <a:gd name="connsiteX41" fmla="*/ 2250831 w 4818185"/>
                  <a:gd name="connsiteY41" fmla="*/ 958362 h 1749670"/>
                  <a:gd name="connsiteX42" fmla="*/ 2277208 w 4818185"/>
                  <a:gd name="connsiteY42" fmla="*/ 975946 h 1749670"/>
                  <a:gd name="connsiteX43" fmla="*/ 2365131 w 4818185"/>
                  <a:gd name="connsiteY43" fmla="*/ 1002323 h 1749670"/>
                  <a:gd name="connsiteX44" fmla="*/ 2505808 w 4818185"/>
                  <a:gd name="connsiteY44" fmla="*/ 1046285 h 1749670"/>
                  <a:gd name="connsiteX45" fmla="*/ 2576146 w 4818185"/>
                  <a:gd name="connsiteY45" fmla="*/ 1063870 h 1749670"/>
                  <a:gd name="connsiteX46" fmla="*/ 2628900 w 4818185"/>
                  <a:gd name="connsiteY46" fmla="*/ 1081454 h 1749670"/>
                  <a:gd name="connsiteX47" fmla="*/ 2655277 w 4818185"/>
                  <a:gd name="connsiteY47" fmla="*/ 1090246 h 1749670"/>
                  <a:gd name="connsiteX48" fmla="*/ 2681654 w 4818185"/>
                  <a:gd name="connsiteY48" fmla="*/ 1099039 h 1749670"/>
                  <a:gd name="connsiteX49" fmla="*/ 2716823 w 4818185"/>
                  <a:gd name="connsiteY49" fmla="*/ 1107831 h 1749670"/>
                  <a:gd name="connsiteX50" fmla="*/ 2769577 w 4818185"/>
                  <a:gd name="connsiteY50" fmla="*/ 1125416 h 1749670"/>
                  <a:gd name="connsiteX51" fmla="*/ 2857500 w 4818185"/>
                  <a:gd name="connsiteY51" fmla="*/ 1134208 h 1749670"/>
                  <a:gd name="connsiteX52" fmla="*/ 2945423 w 4818185"/>
                  <a:gd name="connsiteY52" fmla="*/ 1151793 h 1749670"/>
                  <a:gd name="connsiteX53" fmla="*/ 2971800 w 4818185"/>
                  <a:gd name="connsiteY53" fmla="*/ 1160585 h 1749670"/>
                  <a:gd name="connsiteX54" fmla="*/ 3006969 w 4818185"/>
                  <a:gd name="connsiteY54" fmla="*/ 1169377 h 1749670"/>
                  <a:gd name="connsiteX55" fmla="*/ 3086100 w 4818185"/>
                  <a:gd name="connsiteY55" fmla="*/ 1204546 h 1749670"/>
                  <a:gd name="connsiteX56" fmla="*/ 3112477 w 4818185"/>
                  <a:gd name="connsiteY56" fmla="*/ 1213339 h 1749670"/>
                  <a:gd name="connsiteX57" fmla="*/ 3147646 w 4818185"/>
                  <a:gd name="connsiteY57" fmla="*/ 1239716 h 1749670"/>
                  <a:gd name="connsiteX58" fmla="*/ 3200400 w 4818185"/>
                  <a:gd name="connsiteY58" fmla="*/ 1257300 h 1749670"/>
                  <a:gd name="connsiteX59" fmla="*/ 3226777 w 4818185"/>
                  <a:gd name="connsiteY59" fmla="*/ 1283677 h 1749670"/>
                  <a:gd name="connsiteX60" fmla="*/ 3261946 w 4818185"/>
                  <a:gd name="connsiteY60" fmla="*/ 1292470 h 1749670"/>
                  <a:gd name="connsiteX61" fmla="*/ 3314700 w 4818185"/>
                  <a:gd name="connsiteY61" fmla="*/ 1318846 h 1749670"/>
                  <a:gd name="connsiteX62" fmla="*/ 3341077 w 4818185"/>
                  <a:gd name="connsiteY62" fmla="*/ 1327639 h 1749670"/>
                  <a:gd name="connsiteX63" fmla="*/ 3367454 w 4818185"/>
                  <a:gd name="connsiteY63" fmla="*/ 1345223 h 1749670"/>
                  <a:gd name="connsiteX64" fmla="*/ 3393831 w 4818185"/>
                  <a:gd name="connsiteY64" fmla="*/ 1354016 h 1749670"/>
                  <a:gd name="connsiteX65" fmla="*/ 3420208 w 4818185"/>
                  <a:gd name="connsiteY65" fmla="*/ 1371600 h 1749670"/>
                  <a:gd name="connsiteX66" fmla="*/ 3446585 w 4818185"/>
                  <a:gd name="connsiteY66" fmla="*/ 1380393 h 1749670"/>
                  <a:gd name="connsiteX67" fmla="*/ 3534508 w 4818185"/>
                  <a:gd name="connsiteY67" fmla="*/ 1415562 h 1749670"/>
                  <a:gd name="connsiteX68" fmla="*/ 3560885 w 4818185"/>
                  <a:gd name="connsiteY68" fmla="*/ 1424354 h 1749670"/>
                  <a:gd name="connsiteX69" fmla="*/ 3622431 w 4818185"/>
                  <a:gd name="connsiteY69" fmla="*/ 1433146 h 1749670"/>
                  <a:gd name="connsiteX70" fmla="*/ 3736731 w 4818185"/>
                  <a:gd name="connsiteY70" fmla="*/ 1450731 h 1749670"/>
                  <a:gd name="connsiteX71" fmla="*/ 3789485 w 4818185"/>
                  <a:gd name="connsiteY71" fmla="*/ 1459523 h 1749670"/>
                  <a:gd name="connsiteX72" fmla="*/ 3859823 w 4818185"/>
                  <a:gd name="connsiteY72" fmla="*/ 1477108 h 1749670"/>
                  <a:gd name="connsiteX73" fmla="*/ 3912577 w 4818185"/>
                  <a:gd name="connsiteY73" fmla="*/ 1494693 h 1749670"/>
                  <a:gd name="connsiteX74" fmla="*/ 3991708 w 4818185"/>
                  <a:gd name="connsiteY74" fmla="*/ 1503485 h 1749670"/>
                  <a:gd name="connsiteX75" fmla="*/ 4026877 w 4818185"/>
                  <a:gd name="connsiteY75" fmla="*/ 1521070 h 1749670"/>
                  <a:gd name="connsiteX76" fmla="*/ 4053254 w 4818185"/>
                  <a:gd name="connsiteY76" fmla="*/ 1529862 h 1749670"/>
                  <a:gd name="connsiteX77" fmla="*/ 4079631 w 4818185"/>
                  <a:gd name="connsiteY77" fmla="*/ 1547446 h 1749670"/>
                  <a:gd name="connsiteX78" fmla="*/ 4106008 w 4818185"/>
                  <a:gd name="connsiteY78" fmla="*/ 1556239 h 1749670"/>
                  <a:gd name="connsiteX79" fmla="*/ 4141177 w 4818185"/>
                  <a:gd name="connsiteY79" fmla="*/ 1573823 h 1749670"/>
                  <a:gd name="connsiteX80" fmla="*/ 4167554 w 4818185"/>
                  <a:gd name="connsiteY80" fmla="*/ 1591408 h 1749670"/>
                  <a:gd name="connsiteX81" fmla="*/ 4273062 w 4818185"/>
                  <a:gd name="connsiteY81" fmla="*/ 1600200 h 1749670"/>
                  <a:gd name="connsiteX82" fmla="*/ 4334608 w 4818185"/>
                  <a:gd name="connsiteY82" fmla="*/ 1635370 h 1749670"/>
                  <a:gd name="connsiteX83" fmla="*/ 4360985 w 4818185"/>
                  <a:gd name="connsiteY83" fmla="*/ 1652954 h 1749670"/>
                  <a:gd name="connsiteX84" fmla="*/ 4633546 w 4818185"/>
                  <a:gd name="connsiteY84" fmla="*/ 1679331 h 1749670"/>
                  <a:gd name="connsiteX85" fmla="*/ 4651131 w 4818185"/>
                  <a:gd name="connsiteY85" fmla="*/ 1705708 h 1749670"/>
                  <a:gd name="connsiteX86" fmla="*/ 4677508 w 4818185"/>
                  <a:gd name="connsiteY86" fmla="*/ 1714500 h 1749670"/>
                  <a:gd name="connsiteX87" fmla="*/ 4791808 w 4818185"/>
                  <a:gd name="connsiteY87" fmla="*/ 1732085 h 1749670"/>
                  <a:gd name="connsiteX88" fmla="*/ 4818185 w 4818185"/>
                  <a:gd name="connsiteY88" fmla="*/ 1749670 h 174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4818185" h="1749670">
                    <a:moveTo>
                      <a:pt x="0" y="0"/>
                    </a:moveTo>
                    <a:cubicBezTo>
                      <a:pt x="55426" y="92378"/>
                      <a:pt x="-2189" y="4408"/>
                      <a:pt x="52754" y="70339"/>
                    </a:cubicBezTo>
                    <a:cubicBezTo>
                      <a:pt x="89388" y="114300"/>
                      <a:pt x="48359" y="82063"/>
                      <a:pt x="96715" y="114300"/>
                    </a:cubicBezTo>
                    <a:lnTo>
                      <a:pt x="131885" y="167054"/>
                    </a:lnTo>
                    <a:cubicBezTo>
                      <a:pt x="137746" y="175846"/>
                      <a:pt x="141997" y="185959"/>
                      <a:pt x="149469" y="193431"/>
                    </a:cubicBezTo>
                    <a:cubicBezTo>
                      <a:pt x="226529" y="270491"/>
                      <a:pt x="128777" y="176188"/>
                      <a:pt x="202223" y="237393"/>
                    </a:cubicBezTo>
                    <a:cubicBezTo>
                      <a:pt x="269913" y="293802"/>
                      <a:pt x="189495" y="237701"/>
                      <a:pt x="254977" y="281354"/>
                    </a:cubicBezTo>
                    <a:cubicBezTo>
                      <a:pt x="272093" y="332704"/>
                      <a:pt x="250377" y="285547"/>
                      <a:pt x="290146" y="325316"/>
                    </a:cubicBezTo>
                    <a:cubicBezTo>
                      <a:pt x="297618" y="332788"/>
                      <a:pt x="300966" y="343575"/>
                      <a:pt x="307731" y="351693"/>
                    </a:cubicBezTo>
                    <a:cubicBezTo>
                      <a:pt x="315691" y="361245"/>
                      <a:pt x="326148" y="368518"/>
                      <a:pt x="334108" y="378070"/>
                    </a:cubicBezTo>
                    <a:cubicBezTo>
                      <a:pt x="361724" y="411209"/>
                      <a:pt x="346283" y="420229"/>
                      <a:pt x="404446" y="439616"/>
                    </a:cubicBezTo>
                    <a:cubicBezTo>
                      <a:pt x="493120" y="469173"/>
                      <a:pt x="355553" y="424068"/>
                      <a:pt x="465992" y="457200"/>
                    </a:cubicBezTo>
                    <a:cubicBezTo>
                      <a:pt x="483746" y="462526"/>
                      <a:pt x="501161" y="468923"/>
                      <a:pt x="518746" y="474785"/>
                    </a:cubicBezTo>
                    <a:cubicBezTo>
                      <a:pt x="527538" y="477716"/>
                      <a:pt x="536834" y="479432"/>
                      <a:pt x="545123" y="483577"/>
                    </a:cubicBezTo>
                    <a:cubicBezTo>
                      <a:pt x="568569" y="495300"/>
                      <a:pt x="593651" y="504205"/>
                      <a:pt x="615462" y="518746"/>
                    </a:cubicBezTo>
                    <a:cubicBezTo>
                      <a:pt x="624254" y="524608"/>
                      <a:pt x="632388" y="531605"/>
                      <a:pt x="641839" y="536331"/>
                    </a:cubicBezTo>
                    <a:cubicBezTo>
                      <a:pt x="650128" y="540476"/>
                      <a:pt x="659274" y="542685"/>
                      <a:pt x="668215" y="545123"/>
                    </a:cubicBezTo>
                    <a:cubicBezTo>
                      <a:pt x="747131" y="566646"/>
                      <a:pt x="728599" y="561464"/>
                      <a:pt x="808892" y="571500"/>
                    </a:cubicBezTo>
                    <a:cubicBezTo>
                      <a:pt x="826477" y="577362"/>
                      <a:pt x="843664" y="584590"/>
                      <a:pt x="861646" y="589085"/>
                    </a:cubicBezTo>
                    <a:cubicBezTo>
                      <a:pt x="873369" y="592016"/>
                      <a:pt x="885241" y="594405"/>
                      <a:pt x="896815" y="597877"/>
                    </a:cubicBezTo>
                    <a:cubicBezTo>
                      <a:pt x="914569" y="603203"/>
                      <a:pt x="931984" y="609600"/>
                      <a:pt x="949569" y="615462"/>
                    </a:cubicBezTo>
                    <a:lnTo>
                      <a:pt x="975946" y="624254"/>
                    </a:lnTo>
                    <a:cubicBezTo>
                      <a:pt x="984738" y="627185"/>
                      <a:pt x="993332" y="630798"/>
                      <a:pt x="1002323" y="633046"/>
                    </a:cubicBezTo>
                    <a:cubicBezTo>
                      <a:pt x="1014046" y="635977"/>
                      <a:pt x="1025918" y="638367"/>
                      <a:pt x="1037492" y="641839"/>
                    </a:cubicBezTo>
                    <a:cubicBezTo>
                      <a:pt x="1055246" y="647165"/>
                      <a:pt x="1071962" y="656376"/>
                      <a:pt x="1090246" y="659423"/>
                    </a:cubicBezTo>
                    <a:cubicBezTo>
                      <a:pt x="1166307" y="672101"/>
                      <a:pt x="1125310" y="666005"/>
                      <a:pt x="1213339" y="677008"/>
                    </a:cubicBezTo>
                    <a:cubicBezTo>
                      <a:pt x="1230923" y="682870"/>
                      <a:pt x="1248110" y="690098"/>
                      <a:pt x="1266092" y="694593"/>
                    </a:cubicBezTo>
                    <a:cubicBezTo>
                      <a:pt x="1310253" y="705633"/>
                      <a:pt x="1289798" y="699564"/>
                      <a:pt x="1327639" y="712177"/>
                    </a:cubicBezTo>
                    <a:cubicBezTo>
                      <a:pt x="1336431" y="718039"/>
                      <a:pt x="1344359" y="725470"/>
                      <a:pt x="1354015" y="729762"/>
                    </a:cubicBezTo>
                    <a:cubicBezTo>
                      <a:pt x="1370953" y="737290"/>
                      <a:pt x="1406769" y="747346"/>
                      <a:pt x="1406769" y="747346"/>
                    </a:cubicBezTo>
                    <a:cubicBezTo>
                      <a:pt x="1434473" y="765816"/>
                      <a:pt x="1428720" y="765322"/>
                      <a:pt x="1459523" y="773723"/>
                    </a:cubicBezTo>
                    <a:cubicBezTo>
                      <a:pt x="1482839" y="780082"/>
                      <a:pt x="1529862" y="791308"/>
                      <a:pt x="1529862" y="791308"/>
                    </a:cubicBezTo>
                    <a:cubicBezTo>
                      <a:pt x="1538654" y="797170"/>
                      <a:pt x="1546308" y="805282"/>
                      <a:pt x="1556239" y="808893"/>
                    </a:cubicBezTo>
                    <a:cubicBezTo>
                      <a:pt x="1578952" y="817152"/>
                      <a:pt x="1626577" y="826477"/>
                      <a:pt x="1626577" y="826477"/>
                    </a:cubicBezTo>
                    <a:cubicBezTo>
                      <a:pt x="1668425" y="854376"/>
                      <a:pt x="1636508" y="837369"/>
                      <a:pt x="1688123" y="852854"/>
                    </a:cubicBezTo>
                    <a:cubicBezTo>
                      <a:pt x="1705877" y="858180"/>
                      <a:pt x="1722593" y="867392"/>
                      <a:pt x="1740877" y="870439"/>
                    </a:cubicBezTo>
                    <a:cubicBezTo>
                      <a:pt x="1857296" y="889842"/>
                      <a:pt x="1775822" y="878422"/>
                      <a:pt x="1987062" y="888023"/>
                    </a:cubicBezTo>
                    <a:cubicBezTo>
                      <a:pt x="2004646" y="890954"/>
                      <a:pt x="2022520" y="892492"/>
                      <a:pt x="2039815" y="896816"/>
                    </a:cubicBezTo>
                    <a:cubicBezTo>
                      <a:pt x="2039849" y="896824"/>
                      <a:pt x="2105741" y="918791"/>
                      <a:pt x="2118946" y="923193"/>
                    </a:cubicBezTo>
                    <a:lnTo>
                      <a:pt x="2171700" y="940777"/>
                    </a:lnTo>
                    <a:cubicBezTo>
                      <a:pt x="2180492" y="943708"/>
                      <a:pt x="2188935" y="948046"/>
                      <a:pt x="2198077" y="949570"/>
                    </a:cubicBezTo>
                    <a:lnTo>
                      <a:pt x="2250831" y="958362"/>
                    </a:lnTo>
                    <a:cubicBezTo>
                      <a:pt x="2259623" y="964223"/>
                      <a:pt x="2267552" y="971654"/>
                      <a:pt x="2277208" y="975946"/>
                    </a:cubicBezTo>
                    <a:cubicBezTo>
                      <a:pt x="2304734" y="988180"/>
                      <a:pt x="2335899" y="995015"/>
                      <a:pt x="2365131" y="1002323"/>
                    </a:cubicBezTo>
                    <a:cubicBezTo>
                      <a:pt x="2456603" y="1048060"/>
                      <a:pt x="2409458" y="1034242"/>
                      <a:pt x="2505808" y="1046285"/>
                    </a:cubicBezTo>
                    <a:cubicBezTo>
                      <a:pt x="2585842" y="1072962"/>
                      <a:pt x="2459437" y="1032040"/>
                      <a:pt x="2576146" y="1063870"/>
                    </a:cubicBezTo>
                    <a:cubicBezTo>
                      <a:pt x="2594029" y="1068747"/>
                      <a:pt x="2611315" y="1075593"/>
                      <a:pt x="2628900" y="1081454"/>
                    </a:cubicBezTo>
                    <a:lnTo>
                      <a:pt x="2655277" y="1090246"/>
                    </a:lnTo>
                    <a:cubicBezTo>
                      <a:pt x="2664069" y="1093177"/>
                      <a:pt x="2672663" y="1096791"/>
                      <a:pt x="2681654" y="1099039"/>
                    </a:cubicBezTo>
                    <a:cubicBezTo>
                      <a:pt x="2693377" y="1101970"/>
                      <a:pt x="2705249" y="1104359"/>
                      <a:pt x="2716823" y="1107831"/>
                    </a:cubicBezTo>
                    <a:cubicBezTo>
                      <a:pt x="2734577" y="1113157"/>
                      <a:pt x="2751133" y="1123572"/>
                      <a:pt x="2769577" y="1125416"/>
                    </a:cubicBezTo>
                    <a:lnTo>
                      <a:pt x="2857500" y="1134208"/>
                    </a:lnTo>
                    <a:cubicBezTo>
                      <a:pt x="2917092" y="1154071"/>
                      <a:pt x="2844393" y="1131587"/>
                      <a:pt x="2945423" y="1151793"/>
                    </a:cubicBezTo>
                    <a:cubicBezTo>
                      <a:pt x="2954511" y="1153611"/>
                      <a:pt x="2962889" y="1158039"/>
                      <a:pt x="2971800" y="1160585"/>
                    </a:cubicBezTo>
                    <a:cubicBezTo>
                      <a:pt x="2983419" y="1163905"/>
                      <a:pt x="2995246" y="1166446"/>
                      <a:pt x="3006969" y="1169377"/>
                    </a:cubicBezTo>
                    <a:cubicBezTo>
                      <a:pt x="3048770" y="1197245"/>
                      <a:pt x="3023319" y="1183619"/>
                      <a:pt x="3086100" y="1204546"/>
                    </a:cubicBezTo>
                    <a:lnTo>
                      <a:pt x="3112477" y="1213339"/>
                    </a:lnTo>
                    <a:cubicBezTo>
                      <a:pt x="3124200" y="1222131"/>
                      <a:pt x="3134539" y="1233163"/>
                      <a:pt x="3147646" y="1239716"/>
                    </a:cubicBezTo>
                    <a:cubicBezTo>
                      <a:pt x="3164225" y="1248005"/>
                      <a:pt x="3200400" y="1257300"/>
                      <a:pt x="3200400" y="1257300"/>
                    </a:cubicBezTo>
                    <a:cubicBezTo>
                      <a:pt x="3209192" y="1266092"/>
                      <a:pt x="3215981" y="1277508"/>
                      <a:pt x="3226777" y="1283677"/>
                    </a:cubicBezTo>
                    <a:cubicBezTo>
                      <a:pt x="3237269" y="1289672"/>
                      <a:pt x="3250327" y="1289150"/>
                      <a:pt x="3261946" y="1292470"/>
                    </a:cubicBezTo>
                    <a:cubicBezTo>
                      <a:pt x="3313513" y="1307204"/>
                      <a:pt x="3263321" y="1293157"/>
                      <a:pt x="3314700" y="1318846"/>
                    </a:cubicBezTo>
                    <a:cubicBezTo>
                      <a:pt x="3322990" y="1322991"/>
                      <a:pt x="3332787" y="1323494"/>
                      <a:pt x="3341077" y="1327639"/>
                    </a:cubicBezTo>
                    <a:cubicBezTo>
                      <a:pt x="3350528" y="1332365"/>
                      <a:pt x="3358003" y="1340497"/>
                      <a:pt x="3367454" y="1345223"/>
                    </a:cubicBezTo>
                    <a:cubicBezTo>
                      <a:pt x="3375744" y="1349368"/>
                      <a:pt x="3385541" y="1349871"/>
                      <a:pt x="3393831" y="1354016"/>
                    </a:cubicBezTo>
                    <a:cubicBezTo>
                      <a:pt x="3403282" y="1358742"/>
                      <a:pt x="3410757" y="1366874"/>
                      <a:pt x="3420208" y="1371600"/>
                    </a:cubicBezTo>
                    <a:cubicBezTo>
                      <a:pt x="3428498" y="1375745"/>
                      <a:pt x="3438066" y="1376742"/>
                      <a:pt x="3446585" y="1380393"/>
                    </a:cubicBezTo>
                    <a:cubicBezTo>
                      <a:pt x="3537131" y="1419199"/>
                      <a:pt x="3414450" y="1375543"/>
                      <a:pt x="3534508" y="1415562"/>
                    </a:cubicBezTo>
                    <a:cubicBezTo>
                      <a:pt x="3543300" y="1418493"/>
                      <a:pt x="3551710" y="1423043"/>
                      <a:pt x="3560885" y="1424354"/>
                    </a:cubicBezTo>
                    <a:lnTo>
                      <a:pt x="3622431" y="1433146"/>
                    </a:lnTo>
                    <a:cubicBezTo>
                      <a:pt x="3680418" y="1452476"/>
                      <a:pt x="3627931" y="1437131"/>
                      <a:pt x="3736731" y="1450731"/>
                    </a:cubicBezTo>
                    <a:cubicBezTo>
                      <a:pt x="3754421" y="1452942"/>
                      <a:pt x="3771900" y="1456592"/>
                      <a:pt x="3789485" y="1459523"/>
                    </a:cubicBezTo>
                    <a:cubicBezTo>
                      <a:pt x="3869508" y="1486199"/>
                      <a:pt x="3743134" y="1445284"/>
                      <a:pt x="3859823" y="1477108"/>
                    </a:cubicBezTo>
                    <a:cubicBezTo>
                      <a:pt x="3877706" y="1481985"/>
                      <a:pt x="3894154" y="1492646"/>
                      <a:pt x="3912577" y="1494693"/>
                    </a:cubicBezTo>
                    <a:lnTo>
                      <a:pt x="3991708" y="1503485"/>
                    </a:lnTo>
                    <a:cubicBezTo>
                      <a:pt x="4003431" y="1509347"/>
                      <a:pt x="4014830" y="1515907"/>
                      <a:pt x="4026877" y="1521070"/>
                    </a:cubicBezTo>
                    <a:cubicBezTo>
                      <a:pt x="4035396" y="1524721"/>
                      <a:pt x="4044964" y="1525717"/>
                      <a:pt x="4053254" y="1529862"/>
                    </a:cubicBezTo>
                    <a:cubicBezTo>
                      <a:pt x="4062705" y="1534588"/>
                      <a:pt x="4070180" y="1542720"/>
                      <a:pt x="4079631" y="1547446"/>
                    </a:cubicBezTo>
                    <a:cubicBezTo>
                      <a:pt x="4087921" y="1551591"/>
                      <a:pt x="4097489" y="1552588"/>
                      <a:pt x="4106008" y="1556239"/>
                    </a:cubicBezTo>
                    <a:cubicBezTo>
                      <a:pt x="4118055" y="1561402"/>
                      <a:pt x="4129797" y="1567320"/>
                      <a:pt x="4141177" y="1573823"/>
                    </a:cubicBezTo>
                    <a:cubicBezTo>
                      <a:pt x="4150352" y="1579066"/>
                      <a:pt x="4157192" y="1589336"/>
                      <a:pt x="4167554" y="1591408"/>
                    </a:cubicBezTo>
                    <a:cubicBezTo>
                      <a:pt x="4202160" y="1598329"/>
                      <a:pt x="4237893" y="1597269"/>
                      <a:pt x="4273062" y="1600200"/>
                    </a:cubicBezTo>
                    <a:cubicBezTo>
                      <a:pt x="4337315" y="1643036"/>
                      <a:pt x="4256535" y="1590757"/>
                      <a:pt x="4334608" y="1635370"/>
                    </a:cubicBezTo>
                    <a:cubicBezTo>
                      <a:pt x="4343783" y="1640613"/>
                      <a:pt x="4350530" y="1651417"/>
                      <a:pt x="4360985" y="1652954"/>
                    </a:cubicBezTo>
                    <a:cubicBezTo>
                      <a:pt x="4451292" y="1666234"/>
                      <a:pt x="4542692" y="1670539"/>
                      <a:pt x="4633546" y="1679331"/>
                    </a:cubicBezTo>
                    <a:cubicBezTo>
                      <a:pt x="4639408" y="1688123"/>
                      <a:pt x="4642879" y="1699107"/>
                      <a:pt x="4651131" y="1705708"/>
                    </a:cubicBezTo>
                    <a:cubicBezTo>
                      <a:pt x="4658368" y="1711498"/>
                      <a:pt x="4668399" y="1712792"/>
                      <a:pt x="4677508" y="1714500"/>
                    </a:cubicBezTo>
                    <a:cubicBezTo>
                      <a:pt x="4715396" y="1721604"/>
                      <a:pt x="4753708" y="1726223"/>
                      <a:pt x="4791808" y="1732085"/>
                    </a:cubicBezTo>
                    <a:lnTo>
                      <a:pt x="4818185" y="1749670"/>
                    </a:ln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198CBAD-D0B7-06E4-26D1-D97A3A78BD79}"/>
                </a:ext>
              </a:extLst>
            </p:cNvPr>
            <p:cNvSpPr/>
            <p:nvPr/>
          </p:nvSpPr>
          <p:spPr>
            <a:xfrm>
              <a:off x="3402231" y="1843611"/>
              <a:ext cx="1539830" cy="3370254"/>
            </a:xfrm>
            <a:prstGeom prst="rect">
              <a:avLst/>
            </a:prstGeom>
            <a:solidFill>
              <a:schemeClr val="bg1">
                <a:lumMod val="50000"/>
                <a:alpha val="50196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CD68E3D-4072-4B30-1040-C516CAEE22C8}"/>
                  </a:ext>
                </a:extLst>
              </p:cNvPr>
              <p:cNvSpPr txBox="1"/>
              <p:nvPr/>
            </p:nvSpPr>
            <p:spPr>
              <a:xfrm>
                <a:off x="7070352" y="3164204"/>
                <a:ext cx="4440446" cy="820417"/>
              </a:xfrm>
              <a:prstGeom prst="rect">
                <a:avLst/>
              </a:prstGeom>
              <a:solidFill>
                <a:srgbClr val="19284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205</m:t>
                          </m:r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+1064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205</m:t>
                              </m:r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+1064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off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off</m:t>
                              </m:r>
                            </m:sub>
                          </m:sSub>
                        </m:den>
                      </m:f>
                      <m:r>
                        <a:rPr lang="en-US" sz="24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4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CD68E3D-4072-4B30-1040-C516CAEE2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0352" y="3164204"/>
                <a:ext cx="4440446" cy="8204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318B683-0AF0-BF82-53D9-85D851BD66E3}"/>
              </a:ext>
            </a:extLst>
          </p:cNvPr>
          <p:cNvSpPr txBox="1"/>
          <p:nvPr/>
        </p:nvSpPr>
        <p:spPr>
          <a:xfrm>
            <a:off x="3637494" y="2153323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A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ACD6F400-B130-F577-10E7-0C5857807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DA93A019-7B8C-502A-6BA6-4664A401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10</a:t>
            </a:fld>
            <a:endParaRPr lang="de-DE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E973014-7607-C4D4-1EE4-0312445DBFD2}"/>
              </a:ext>
            </a:extLst>
          </p:cNvPr>
          <p:cNvCxnSpPr>
            <a:cxnSpLocks/>
          </p:cNvCxnSpPr>
          <p:nvPr/>
        </p:nvCxnSpPr>
        <p:spPr>
          <a:xfrm>
            <a:off x="2340716" y="1846694"/>
            <a:ext cx="0" cy="3337200"/>
          </a:xfrm>
          <a:prstGeom prst="line">
            <a:avLst/>
          </a:prstGeom>
          <a:ln w="38100">
            <a:solidFill>
              <a:srgbClr val="A200D0">
                <a:alpha val="69804"/>
              </a:srgb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74BEA28-D0D7-B0DE-95CC-286BCB6CA082}"/>
              </a:ext>
            </a:extLst>
          </p:cNvPr>
          <p:cNvSpPr txBox="1"/>
          <p:nvPr/>
        </p:nvSpPr>
        <p:spPr>
          <a:xfrm flipH="1">
            <a:off x="4637731" y="2794872"/>
            <a:ext cx="181578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---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exp. line (142ns)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84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rgbClr val="E0E3EC"/>
                </a:solidFill>
                <a:latin typeface="+mn-lt"/>
              </a:rPr>
              <a:t>Result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for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the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205nm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probing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laser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alone</a:t>
            </a:r>
            <a:endParaRPr lang="de-DE" sz="3600" dirty="0">
              <a:solidFill>
                <a:srgbClr val="E0E3EC"/>
              </a:solidFill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782B77-31C7-AF45-221E-BBA227C6C0FA}"/>
              </a:ext>
            </a:extLst>
          </p:cNvPr>
          <p:cNvSpPr txBox="1"/>
          <p:nvPr/>
        </p:nvSpPr>
        <p:spPr>
          <a:xfrm>
            <a:off x="1576492" y="1604441"/>
            <a:ext cx="4193136" cy="369332"/>
          </a:xfrm>
          <a:prstGeom prst="rect">
            <a:avLst/>
          </a:prstGeom>
          <a:solidFill>
            <a:srgbClr val="192841"/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Ps Doppler Scan on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1</a:t>
            </a:r>
            <a:r>
              <a:rPr lang="de-DE" baseline="30000" dirty="0">
                <a:solidFill>
                  <a:schemeClr val="bg1"/>
                </a:solidFill>
              </a:rPr>
              <a:t>3</a:t>
            </a:r>
            <a:r>
              <a:rPr lang="de-DE" dirty="0">
                <a:solidFill>
                  <a:schemeClr val="bg1"/>
                </a:solidFill>
              </a:rPr>
              <a:t>S – 3</a:t>
            </a:r>
            <a:r>
              <a:rPr lang="de-DE" baseline="30000" dirty="0">
                <a:solidFill>
                  <a:schemeClr val="bg1"/>
                </a:solidFill>
              </a:rPr>
              <a:t>3</a:t>
            </a:r>
            <a:r>
              <a:rPr lang="de-DE" dirty="0">
                <a:solidFill>
                  <a:schemeClr val="bg1"/>
                </a:solidFill>
              </a:rPr>
              <a:t>P </a:t>
            </a:r>
            <a:r>
              <a:rPr lang="de-DE" dirty="0" err="1">
                <a:solidFill>
                  <a:schemeClr val="bg1"/>
                </a:solidFill>
              </a:rPr>
              <a:t>transition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0D9156-6344-EB65-D483-EB1F6B046EB3}"/>
              </a:ext>
            </a:extLst>
          </p:cNvPr>
          <p:cNvSpPr txBox="1"/>
          <p:nvPr/>
        </p:nvSpPr>
        <p:spPr>
          <a:xfrm>
            <a:off x="6981371" y="3013501"/>
            <a:ext cx="4107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chemeClr val="bg1"/>
                </a:solidFill>
              </a:rPr>
              <a:t>From the width of a Gaussian fit and the 205 BW (180 GHz):</a:t>
            </a:r>
            <a:endParaRPr lang="en-GB" sz="2400" u="sng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00FF159-9E04-3F9A-7F45-4AE2F4FA1E42}"/>
                  </a:ext>
                </a:extLst>
              </p:cNvPr>
              <p:cNvSpPr txBox="1"/>
              <p:nvPr/>
            </p:nvSpPr>
            <p:spPr>
              <a:xfrm>
                <a:off x="7389965" y="4175842"/>
                <a:ext cx="35051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= (</m:t>
                      </m:r>
                      <m:r>
                        <m:rPr>
                          <m:nor/>
                        </m:rPr>
                        <a:rPr lang="en-US" sz="2400" i="1" dirty="0" smtClean="0">
                          <a:solidFill>
                            <a:schemeClr val="bg1"/>
                          </a:solidFill>
                        </a:rPr>
                        <m:t>5</m:t>
                      </m:r>
                      <m:r>
                        <m:rPr>
                          <m:nor/>
                        </m:rPr>
                        <a:rPr lang="en-US" sz="2400" b="0" i="1" dirty="0" smtClean="0">
                          <a:solidFill>
                            <a:schemeClr val="bg1"/>
                          </a:solidFill>
                        </a:rPr>
                        <m:t>.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</a:rPr>
                        <m:t>4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 ± 0.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</a:rPr>
                        <m:t>2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)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4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00FF159-9E04-3F9A-7F45-4AE2F4FA1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65" y="4175842"/>
                <a:ext cx="3505127" cy="369332"/>
              </a:xfrm>
              <a:prstGeom prst="rect">
                <a:avLst/>
              </a:prstGeom>
              <a:blipFill>
                <a:blip r:embed="rId4"/>
                <a:stretch>
                  <a:fillRect l="-870" r="-348" b="-29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18684C1-189B-B52C-071C-9F3647F1F648}"/>
                  </a:ext>
                </a:extLst>
              </p:cNvPr>
              <p:cNvSpPr txBox="1"/>
              <p:nvPr/>
            </p:nvSpPr>
            <p:spPr>
              <a:xfrm>
                <a:off x="7404030" y="4741083"/>
                <a:ext cx="195887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= (</m:t>
                      </m:r>
                      <m:r>
                        <m:rPr>
                          <m:nor/>
                        </m:rPr>
                        <a:rPr lang="en-US" sz="2400" i="1" dirty="0" smtClean="0">
                          <a:solidFill>
                            <a:schemeClr val="bg1"/>
                          </a:solidFill>
                        </a:rPr>
                        <m:t>3</m:t>
                      </m:r>
                      <m:r>
                        <m:rPr>
                          <m:nor/>
                        </m:rPr>
                        <a:rPr lang="en-US" sz="2400" b="0" i="1" dirty="0" smtClean="0">
                          <a:solidFill>
                            <a:schemeClr val="bg1"/>
                          </a:solidFill>
                        </a:rPr>
                        <m:t>80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 ± </m:t>
                      </m:r>
                      <m:r>
                        <m:rPr>
                          <m:nor/>
                        </m:rPr>
                        <a:rPr lang="en-US" sz="2400" i="1" dirty="0" smtClean="0">
                          <a:solidFill>
                            <a:schemeClr val="bg1"/>
                          </a:solidFill>
                        </a:rPr>
                        <m:t>2</m:t>
                      </m:r>
                      <m:r>
                        <m:rPr>
                          <m:nor/>
                        </m:rPr>
                        <a:rPr lang="en-US" sz="2400" b="0" i="1" dirty="0" smtClean="0">
                          <a:solidFill>
                            <a:schemeClr val="bg1"/>
                          </a:solidFill>
                        </a:rPr>
                        <m:t>0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)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</a:rPr>
                        <m:t>K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18684C1-189B-B52C-071C-9F3647F1F6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4030" y="4741083"/>
                <a:ext cx="1958870" cy="369332"/>
              </a:xfrm>
              <a:prstGeom prst="rect">
                <a:avLst/>
              </a:prstGeom>
              <a:blipFill>
                <a:blip r:embed="rId5"/>
                <a:stretch>
                  <a:fillRect l="-3427" r="-3115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2F85B856-F324-63AD-95FB-377051730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7D15841D-EBC8-3092-7BB0-DBBD72F92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50ECD982-B702-16E2-B8C0-7816626EA4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980" y="2126872"/>
            <a:ext cx="3447990" cy="38781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5A5ADB-F585-6C70-5126-93501414E2E3}"/>
              </a:ext>
            </a:extLst>
          </p:cNvPr>
          <p:cNvSpPr txBox="1"/>
          <p:nvPr/>
        </p:nvSpPr>
        <p:spPr>
          <a:xfrm>
            <a:off x="4891855" y="2240168"/>
            <a:ext cx="240322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/>
              <a:t>QED: 205.047 nm, B = 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44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>
                <a:solidFill>
                  <a:srgbClr val="E0E3EC"/>
                </a:solidFill>
                <a:latin typeface="+mn-lt"/>
              </a:rPr>
              <a:t>SSPALS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with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243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cooling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laser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alone</a:t>
            </a:r>
            <a:endParaRPr lang="de-DE" sz="4000" dirty="0">
              <a:solidFill>
                <a:srgbClr val="E0E3EC"/>
              </a:solidFill>
              <a:latin typeface="+mn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F7D81AE-3F41-0B6F-7493-5D149B2FE57D}"/>
              </a:ext>
            </a:extLst>
          </p:cNvPr>
          <p:cNvGrpSpPr/>
          <p:nvPr/>
        </p:nvGrpSpPr>
        <p:grpSpPr>
          <a:xfrm>
            <a:off x="1102066" y="1680754"/>
            <a:ext cx="5945304" cy="4179988"/>
            <a:chOff x="2470640" y="1878740"/>
            <a:chExt cx="6941468" cy="460851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578AF63-BA0A-2BAE-42F5-D3E388F4A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0640" y="1878740"/>
              <a:ext cx="6941468" cy="4608512"/>
            </a:xfrm>
            <a:prstGeom prst="rect">
              <a:avLst/>
            </a:prstGeom>
          </p:spPr>
        </p:pic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C6E1E1E7-2A0D-7F3D-9B4A-18FEB2BC18A2}"/>
                </a:ext>
              </a:extLst>
            </p:cNvPr>
            <p:cNvSpPr/>
            <p:nvPr/>
          </p:nvSpPr>
          <p:spPr>
            <a:xfrm>
              <a:off x="4096535" y="2625746"/>
              <a:ext cx="4840361" cy="1706588"/>
            </a:xfrm>
            <a:custGeom>
              <a:avLst/>
              <a:gdLst>
                <a:gd name="connsiteX0" fmla="*/ 0 w 4870938"/>
                <a:gd name="connsiteY0" fmla="*/ 0 h 1706588"/>
                <a:gd name="connsiteX1" fmla="*/ 43961 w 4870938"/>
                <a:gd name="connsiteY1" fmla="*/ 43962 h 1706588"/>
                <a:gd name="connsiteX2" fmla="*/ 61546 w 4870938"/>
                <a:gd name="connsiteY2" fmla="*/ 70339 h 1706588"/>
                <a:gd name="connsiteX3" fmla="*/ 70338 w 4870938"/>
                <a:gd name="connsiteY3" fmla="*/ 96716 h 1706588"/>
                <a:gd name="connsiteX4" fmla="*/ 96715 w 4870938"/>
                <a:gd name="connsiteY4" fmla="*/ 114300 h 1706588"/>
                <a:gd name="connsiteX5" fmla="*/ 131884 w 4870938"/>
                <a:gd name="connsiteY5" fmla="*/ 158262 h 1706588"/>
                <a:gd name="connsiteX6" fmla="*/ 149469 w 4870938"/>
                <a:gd name="connsiteY6" fmla="*/ 184639 h 1706588"/>
                <a:gd name="connsiteX7" fmla="*/ 254977 w 4870938"/>
                <a:gd name="connsiteY7" fmla="*/ 237393 h 1706588"/>
                <a:gd name="connsiteX8" fmla="*/ 316523 w 4870938"/>
                <a:gd name="connsiteY8" fmla="*/ 246185 h 1706588"/>
                <a:gd name="connsiteX9" fmla="*/ 342900 w 4870938"/>
                <a:gd name="connsiteY9" fmla="*/ 263770 h 1706588"/>
                <a:gd name="connsiteX10" fmla="*/ 360484 w 4870938"/>
                <a:gd name="connsiteY10" fmla="*/ 290146 h 1706588"/>
                <a:gd name="connsiteX11" fmla="*/ 413238 w 4870938"/>
                <a:gd name="connsiteY11" fmla="*/ 307731 h 1706588"/>
                <a:gd name="connsiteX12" fmla="*/ 465992 w 4870938"/>
                <a:gd name="connsiteY12" fmla="*/ 325316 h 1706588"/>
                <a:gd name="connsiteX13" fmla="*/ 492369 w 4870938"/>
                <a:gd name="connsiteY13" fmla="*/ 334108 h 1706588"/>
                <a:gd name="connsiteX14" fmla="*/ 518746 w 4870938"/>
                <a:gd name="connsiteY14" fmla="*/ 360485 h 1706588"/>
                <a:gd name="connsiteX15" fmla="*/ 597877 w 4870938"/>
                <a:gd name="connsiteY15" fmla="*/ 378070 h 1706588"/>
                <a:gd name="connsiteX16" fmla="*/ 641838 w 4870938"/>
                <a:gd name="connsiteY16" fmla="*/ 386862 h 1706588"/>
                <a:gd name="connsiteX17" fmla="*/ 720969 w 4870938"/>
                <a:gd name="connsiteY17" fmla="*/ 404446 h 1706588"/>
                <a:gd name="connsiteX18" fmla="*/ 800100 w 4870938"/>
                <a:gd name="connsiteY18" fmla="*/ 430823 h 1706588"/>
                <a:gd name="connsiteX19" fmla="*/ 923192 w 4870938"/>
                <a:gd name="connsiteY19" fmla="*/ 448408 h 1706588"/>
                <a:gd name="connsiteX20" fmla="*/ 949569 w 4870938"/>
                <a:gd name="connsiteY20" fmla="*/ 457200 h 1706588"/>
                <a:gd name="connsiteX21" fmla="*/ 1002323 w 4870938"/>
                <a:gd name="connsiteY21" fmla="*/ 492370 h 1706588"/>
                <a:gd name="connsiteX22" fmla="*/ 1055077 w 4870938"/>
                <a:gd name="connsiteY22" fmla="*/ 501162 h 1706588"/>
                <a:gd name="connsiteX23" fmla="*/ 1125415 w 4870938"/>
                <a:gd name="connsiteY23" fmla="*/ 518746 h 1706588"/>
                <a:gd name="connsiteX24" fmla="*/ 1160584 w 4870938"/>
                <a:gd name="connsiteY24" fmla="*/ 527539 h 1706588"/>
                <a:gd name="connsiteX25" fmla="*/ 1257300 w 4870938"/>
                <a:gd name="connsiteY25" fmla="*/ 553916 h 1706588"/>
                <a:gd name="connsiteX26" fmla="*/ 1336431 w 4870938"/>
                <a:gd name="connsiteY26" fmla="*/ 589085 h 1706588"/>
                <a:gd name="connsiteX27" fmla="*/ 1362807 w 4870938"/>
                <a:gd name="connsiteY27" fmla="*/ 597877 h 1706588"/>
                <a:gd name="connsiteX28" fmla="*/ 1389184 w 4870938"/>
                <a:gd name="connsiteY28" fmla="*/ 606670 h 1706588"/>
                <a:gd name="connsiteX29" fmla="*/ 1468315 w 4870938"/>
                <a:gd name="connsiteY29" fmla="*/ 624254 h 1706588"/>
                <a:gd name="connsiteX30" fmla="*/ 1582615 w 4870938"/>
                <a:gd name="connsiteY30" fmla="*/ 641839 h 1706588"/>
                <a:gd name="connsiteX31" fmla="*/ 1608992 w 4870938"/>
                <a:gd name="connsiteY31" fmla="*/ 650631 h 1706588"/>
                <a:gd name="connsiteX32" fmla="*/ 1644161 w 4870938"/>
                <a:gd name="connsiteY32" fmla="*/ 659423 h 1706588"/>
                <a:gd name="connsiteX33" fmla="*/ 1670538 w 4870938"/>
                <a:gd name="connsiteY33" fmla="*/ 677008 h 1706588"/>
                <a:gd name="connsiteX34" fmla="*/ 1732084 w 4870938"/>
                <a:gd name="connsiteY34" fmla="*/ 694593 h 1706588"/>
                <a:gd name="connsiteX35" fmla="*/ 1837592 w 4870938"/>
                <a:gd name="connsiteY35" fmla="*/ 720970 h 1706588"/>
                <a:gd name="connsiteX36" fmla="*/ 1863969 w 4870938"/>
                <a:gd name="connsiteY36" fmla="*/ 738554 h 1706588"/>
                <a:gd name="connsiteX37" fmla="*/ 1899138 w 4870938"/>
                <a:gd name="connsiteY37" fmla="*/ 747346 h 1706588"/>
                <a:gd name="connsiteX38" fmla="*/ 1951892 w 4870938"/>
                <a:gd name="connsiteY38" fmla="*/ 764931 h 1706588"/>
                <a:gd name="connsiteX39" fmla="*/ 1978269 w 4870938"/>
                <a:gd name="connsiteY39" fmla="*/ 773723 h 1706588"/>
                <a:gd name="connsiteX40" fmla="*/ 2004646 w 4870938"/>
                <a:gd name="connsiteY40" fmla="*/ 782516 h 1706588"/>
                <a:gd name="connsiteX41" fmla="*/ 2039815 w 4870938"/>
                <a:gd name="connsiteY41" fmla="*/ 791308 h 1706588"/>
                <a:gd name="connsiteX42" fmla="*/ 2092569 w 4870938"/>
                <a:gd name="connsiteY42" fmla="*/ 808893 h 1706588"/>
                <a:gd name="connsiteX43" fmla="*/ 2145323 w 4870938"/>
                <a:gd name="connsiteY43" fmla="*/ 826477 h 1706588"/>
                <a:gd name="connsiteX44" fmla="*/ 2171700 w 4870938"/>
                <a:gd name="connsiteY44" fmla="*/ 835270 h 1706588"/>
                <a:gd name="connsiteX45" fmla="*/ 2233246 w 4870938"/>
                <a:gd name="connsiteY45" fmla="*/ 852854 h 1706588"/>
                <a:gd name="connsiteX46" fmla="*/ 2259623 w 4870938"/>
                <a:gd name="connsiteY46" fmla="*/ 870439 h 1706588"/>
                <a:gd name="connsiteX47" fmla="*/ 2294792 w 4870938"/>
                <a:gd name="connsiteY47" fmla="*/ 879231 h 1706588"/>
                <a:gd name="connsiteX48" fmla="*/ 2347546 w 4870938"/>
                <a:gd name="connsiteY48" fmla="*/ 896816 h 1706588"/>
                <a:gd name="connsiteX49" fmla="*/ 2373923 w 4870938"/>
                <a:gd name="connsiteY49" fmla="*/ 905608 h 1706588"/>
                <a:gd name="connsiteX50" fmla="*/ 2400300 w 4870938"/>
                <a:gd name="connsiteY50" fmla="*/ 923193 h 1706588"/>
                <a:gd name="connsiteX51" fmla="*/ 2540977 w 4870938"/>
                <a:gd name="connsiteY51" fmla="*/ 940777 h 1706588"/>
                <a:gd name="connsiteX52" fmla="*/ 2576146 w 4870938"/>
                <a:gd name="connsiteY52" fmla="*/ 949570 h 1706588"/>
                <a:gd name="connsiteX53" fmla="*/ 2620107 w 4870938"/>
                <a:gd name="connsiteY53" fmla="*/ 958362 h 1706588"/>
                <a:gd name="connsiteX54" fmla="*/ 2646484 w 4870938"/>
                <a:gd name="connsiteY54" fmla="*/ 967154 h 1706588"/>
                <a:gd name="connsiteX55" fmla="*/ 2716823 w 4870938"/>
                <a:gd name="connsiteY55" fmla="*/ 984739 h 1706588"/>
                <a:gd name="connsiteX56" fmla="*/ 2778369 w 4870938"/>
                <a:gd name="connsiteY56" fmla="*/ 1002323 h 1706588"/>
                <a:gd name="connsiteX57" fmla="*/ 2831123 w 4870938"/>
                <a:gd name="connsiteY57" fmla="*/ 1028700 h 1706588"/>
                <a:gd name="connsiteX58" fmla="*/ 2857500 w 4870938"/>
                <a:gd name="connsiteY58" fmla="*/ 1046285 h 1706588"/>
                <a:gd name="connsiteX59" fmla="*/ 2910254 w 4870938"/>
                <a:gd name="connsiteY59" fmla="*/ 1055077 h 1706588"/>
                <a:gd name="connsiteX60" fmla="*/ 2945423 w 4870938"/>
                <a:gd name="connsiteY60" fmla="*/ 1072662 h 1706588"/>
                <a:gd name="connsiteX61" fmla="*/ 3033346 w 4870938"/>
                <a:gd name="connsiteY61" fmla="*/ 1099039 h 1706588"/>
                <a:gd name="connsiteX62" fmla="*/ 3121269 w 4870938"/>
                <a:gd name="connsiteY62" fmla="*/ 1116623 h 1706588"/>
                <a:gd name="connsiteX63" fmla="*/ 3182815 w 4870938"/>
                <a:gd name="connsiteY63" fmla="*/ 1134208 h 1706588"/>
                <a:gd name="connsiteX64" fmla="*/ 3235569 w 4870938"/>
                <a:gd name="connsiteY64" fmla="*/ 1151793 h 1706588"/>
                <a:gd name="connsiteX65" fmla="*/ 3261946 w 4870938"/>
                <a:gd name="connsiteY65" fmla="*/ 1160585 h 1706588"/>
                <a:gd name="connsiteX66" fmla="*/ 3288323 w 4870938"/>
                <a:gd name="connsiteY66" fmla="*/ 1169377 h 1706588"/>
                <a:gd name="connsiteX67" fmla="*/ 3323492 w 4870938"/>
                <a:gd name="connsiteY67" fmla="*/ 1186962 h 1706588"/>
                <a:gd name="connsiteX68" fmla="*/ 3376246 w 4870938"/>
                <a:gd name="connsiteY68" fmla="*/ 1204546 h 1706588"/>
                <a:gd name="connsiteX69" fmla="*/ 3455377 w 4870938"/>
                <a:gd name="connsiteY69" fmla="*/ 1248508 h 1706588"/>
                <a:gd name="connsiteX70" fmla="*/ 3490546 w 4870938"/>
                <a:gd name="connsiteY70" fmla="*/ 1266093 h 1706588"/>
                <a:gd name="connsiteX71" fmla="*/ 3534507 w 4870938"/>
                <a:gd name="connsiteY71" fmla="*/ 1274885 h 1706588"/>
                <a:gd name="connsiteX72" fmla="*/ 3560884 w 4870938"/>
                <a:gd name="connsiteY72" fmla="*/ 1283677 h 1706588"/>
                <a:gd name="connsiteX73" fmla="*/ 3604846 w 4870938"/>
                <a:gd name="connsiteY73" fmla="*/ 1292470 h 1706588"/>
                <a:gd name="connsiteX74" fmla="*/ 3657600 w 4870938"/>
                <a:gd name="connsiteY74" fmla="*/ 1310054 h 1706588"/>
                <a:gd name="connsiteX75" fmla="*/ 3683977 w 4870938"/>
                <a:gd name="connsiteY75" fmla="*/ 1318846 h 1706588"/>
                <a:gd name="connsiteX76" fmla="*/ 3710354 w 4870938"/>
                <a:gd name="connsiteY76" fmla="*/ 1327639 h 1706588"/>
                <a:gd name="connsiteX77" fmla="*/ 3780692 w 4870938"/>
                <a:gd name="connsiteY77" fmla="*/ 1345223 h 1706588"/>
                <a:gd name="connsiteX78" fmla="*/ 3868615 w 4870938"/>
                <a:gd name="connsiteY78" fmla="*/ 1380393 h 1706588"/>
                <a:gd name="connsiteX79" fmla="*/ 3947746 w 4870938"/>
                <a:gd name="connsiteY79" fmla="*/ 1397977 h 1706588"/>
                <a:gd name="connsiteX80" fmla="*/ 3974123 w 4870938"/>
                <a:gd name="connsiteY80" fmla="*/ 1406770 h 1706588"/>
                <a:gd name="connsiteX81" fmla="*/ 4018084 w 4870938"/>
                <a:gd name="connsiteY81" fmla="*/ 1415562 h 1706588"/>
                <a:gd name="connsiteX82" fmla="*/ 4053254 w 4870938"/>
                <a:gd name="connsiteY82" fmla="*/ 1424354 h 1706588"/>
                <a:gd name="connsiteX83" fmla="*/ 4141177 w 4870938"/>
                <a:gd name="connsiteY83" fmla="*/ 1441939 h 1706588"/>
                <a:gd name="connsiteX84" fmla="*/ 4193931 w 4870938"/>
                <a:gd name="connsiteY84" fmla="*/ 1459523 h 1706588"/>
                <a:gd name="connsiteX85" fmla="*/ 4220307 w 4870938"/>
                <a:gd name="connsiteY85" fmla="*/ 1468316 h 1706588"/>
                <a:gd name="connsiteX86" fmla="*/ 4237892 w 4870938"/>
                <a:gd name="connsiteY86" fmla="*/ 1494693 h 1706588"/>
                <a:gd name="connsiteX87" fmla="*/ 4255477 w 4870938"/>
                <a:gd name="connsiteY87" fmla="*/ 1573823 h 1706588"/>
                <a:gd name="connsiteX88" fmla="*/ 4317023 w 4870938"/>
                <a:gd name="connsiteY88" fmla="*/ 1644162 h 1706588"/>
                <a:gd name="connsiteX89" fmla="*/ 4343400 w 4870938"/>
                <a:gd name="connsiteY89" fmla="*/ 1652954 h 1706588"/>
                <a:gd name="connsiteX90" fmla="*/ 4396154 w 4870938"/>
                <a:gd name="connsiteY90" fmla="*/ 1608993 h 1706588"/>
                <a:gd name="connsiteX91" fmla="*/ 4422531 w 4870938"/>
                <a:gd name="connsiteY91" fmla="*/ 1582616 h 1706588"/>
                <a:gd name="connsiteX92" fmla="*/ 4431323 w 4870938"/>
                <a:gd name="connsiteY92" fmla="*/ 1608993 h 1706588"/>
                <a:gd name="connsiteX93" fmla="*/ 4457700 w 4870938"/>
                <a:gd name="connsiteY93" fmla="*/ 1626577 h 1706588"/>
                <a:gd name="connsiteX94" fmla="*/ 4492869 w 4870938"/>
                <a:gd name="connsiteY94" fmla="*/ 1652954 h 1706588"/>
                <a:gd name="connsiteX95" fmla="*/ 4554415 w 4870938"/>
                <a:gd name="connsiteY95" fmla="*/ 1644162 h 1706588"/>
                <a:gd name="connsiteX96" fmla="*/ 4589584 w 4870938"/>
                <a:gd name="connsiteY96" fmla="*/ 1626577 h 1706588"/>
                <a:gd name="connsiteX97" fmla="*/ 4598377 w 4870938"/>
                <a:gd name="connsiteY97" fmla="*/ 1652954 h 1706588"/>
                <a:gd name="connsiteX98" fmla="*/ 4624754 w 4870938"/>
                <a:gd name="connsiteY98" fmla="*/ 1661746 h 1706588"/>
                <a:gd name="connsiteX99" fmla="*/ 4651131 w 4870938"/>
                <a:gd name="connsiteY99" fmla="*/ 1679331 h 1706588"/>
                <a:gd name="connsiteX100" fmla="*/ 4668715 w 4870938"/>
                <a:gd name="connsiteY100" fmla="*/ 1705708 h 1706588"/>
                <a:gd name="connsiteX101" fmla="*/ 4703884 w 4870938"/>
                <a:gd name="connsiteY101" fmla="*/ 1696916 h 1706588"/>
                <a:gd name="connsiteX102" fmla="*/ 4730261 w 4870938"/>
                <a:gd name="connsiteY102" fmla="*/ 1679331 h 1706588"/>
                <a:gd name="connsiteX103" fmla="*/ 4870938 w 4870938"/>
                <a:gd name="connsiteY103" fmla="*/ 1670539 h 1706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4870938" h="1706588">
                  <a:moveTo>
                    <a:pt x="0" y="0"/>
                  </a:moveTo>
                  <a:cubicBezTo>
                    <a:pt x="14654" y="14654"/>
                    <a:pt x="30314" y="28366"/>
                    <a:pt x="43961" y="43962"/>
                  </a:cubicBezTo>
                  <a:cubicBezTo>
                    <a:pt x="50919" y="51915"/>
                    <a:pt x="56820" y="60887"/>
                    <a:pt x="61546" y="70339"/>
                  </a:cubicBezTo>
                  <a:cubicBezTo>
                    <a:pt x="65691" y="78628"/>
                    <a:pt x="64548" y="89479"/>
                    <a:pt x="70338" y="96716"/>
                  </a:cubicBezTo>
                  <a:cubicBezTo>
                    <a:pt x="76939" y="104967"/>
                    <a:pt x="87923" y="108439"/>
                    <a:pt x="96715" y="114300"/>
                  </a:cubicBezTo>
                  <a:cubicBezTo>
                    <a:pt x="113831" y="165650"/>
                    <a:pt x="92115" y="118493"/>
                    <a:pt x="131884" y="158262"/>
                  </a:cubicBezTo>
                  <a:cubicBezTo>
                    <a:pt x="139356" y="165734"/>
                    <a:pt x="141516" y="177681"/>
                    <a:pt x="149469" y="184639"/>
                  </a:cubicBezTo>
                  <a:cubicBezTo>
                    <a:pt x="176649" y="208421"/>
                    <a:pt x="218130" y="232129"/>
                    <a:pt x="254977" y="237393"/>
                  </a:cubicBezTo>
                  <a:lnTo>
                    <a:pt x="316523" y="246185"/>
                  </a:lnTo>
                  <a:cubicBezTo>
                    <a:pt x="325315" y="252047"/>
                    <a:pt x="335428" y="256298"/>
                    <a:pt x="342900" y="263770"/>
                  </a:cubicBezTo>
                  <a:cubicBezTo>
                    <a:pt x="350372" y="271242"/>
                    <a:pt x="351523" y="284546"/>
                    <a:pt x="360484" y="290146"/>
                  </a:cubicBezTo>
                  <a:cubicBezTo>
                    <a:pt x="376202" y="299970"/>
                    <a:pt x="395653" y="301869"/>
                    <a:pt x="413238" y="307731"/>
                  </a:cubicBezTo>
                  <a:lnTo>
                    <a:pt x="465992" y="325316"/>
                  </a:lnTo>
                  <a:lnTo>
                    <a:pt x="492369" y="334108"/>
                  </a:lnTo>
                  <a:cubicBezTo>
                    <a:pt x="501161" y="342900"/>
                    <a:pt x="508400" y="353588"/>
                    <a:pt x="518746" y="360485"/>
                  </a:cubicBezTo>
                  <a:cubicBezTo>
                    <a:pt x="533278" y="370173"/>
                    <a:pt x="591298" y="376874"/>
                    <a:pt x="597877" y="378070"/>
                  </a:cubicBezTo>
                  <a:cubicBezTo>
                    <a:pt x="612580" y="380743"/>
                    <a:pt x="627135" y="384189"/>
                    <a:pt x="641838" y="386862"/>
                  </a:cubicBezTo>
                  <a:cubicBezTo>
                    <a:pt x="709924" y="399241"/>
                    <a:pt x="674461" y="388944"/>
                    <a:pt x="720969" y="404446"/>
                  </a:cubicBezTo>
                  <a:cubicBezTo>
                    <a:pt x="760972" y="431115"/>
                    <a:pt x="738960" y="421652"/>
                    <a:pt x="800100" y="430823"/>
                  </a:cubicBezTo>
                  <a:lnTo>
                    <a:pt x="923192" y="448408"/>
                  </a:lnTo>
                  <a:cubicBezTo>
                    <a:pt x="931984" y="451339"/>
                    <a:pt x="941467" y="452699"/>
                    <a:pt x="949569" y="457200"/>
                  </a:cubicBezTo>
                  <a:cubicBezTo>
                    <a:pt x="968044" y="467464"/>
                    <a:pt x="981476" y="488896"/>
                    <a:pt x="1002323" y="492370"/>
                  </a:cubicBezTo>
                  <a:cubicBezTo>
                    <a:pt x="1019908" y="495301"/>
                    <a:pt x="1037645" y="497427"/>
                    <a:pt x="1055077" y="501162"/>
                  </a:cubicBezTo>
                  <a:cubicBezTo>
                    <a:pt x="1078708" y="506226"/>
                    <a:pt x="1101969" y="512884"/>
                    <a:pt x="1125415" y="518746"/>
                  </a:cubicBezTo>
                  <a:cubicBezTo>
                    <a:pt x="1137138" y="521677"/>
                    <a:pt x="1148735" y="525169"/>
                    <a:pt x="1160584" y="527539"/>
                  </a:cubicBezTo>
                  <a:cubicBezTo>
                    <a:pt x="1184180" y="532258"/>
                    <a:pt x="1238174" y="541166"/>
                    <a:pt x="1257300" y="553916"/>
                  </a:cubicBezTo>
                  <a:cubicBezTo>
                    <a:pt x="1299100" y="581781"/>
                    <a:pt x="1273653" y="568159"/>
                    <a:pt x="1336431" y="589085"/>
                  </a:cubicBezTo>
                  <a:lnTo>
                    <a:pt x="1362807" y="597877"/>
                  </a:lnTo>
                  <a:cubicBezTo>
                    <a:pt x="1371599" y="600808"/>
                    <a:pt x="1380193" y="604422"/>
                    <a:pt x="1389184" y="606670"/>
                  </a:cubicBezTo>
                  <a:cubicBezTo>
                    <a:pt x="1420797" y="614573"/>
                    <a:pt x="1434831" y="618674"/>
                    <a:pt x="1468315" y="624254"/>
                  </a:cubicBezTo>
                  <a:cubicBezTo>
                    <a:pt x="1496383" y="628932"/>
                    <a:pt x="1553400" y="635347"/>
                    <a:pt x="1582615" y="641839"/>
                  </a:cubicBezTo>
                  <a:cubicBezTo>
                    <a:pt x="1591662" y="643850"/>
                    <a:pt x="1600081" y="648085"/>
                    <a:pt x="1608992" y="650631"/>
                  </a:cubicBezTo>
                  <a:cubicBezTo>
                    <a:pt x="1620611" y="653951"/>
                    <a:pt x="1632438" y="656492"/>
                    <a:pt x="1644161" y="659423"/>
                  </a:cubicBezTo>
                  <a:cubicBezTo>
                    <a:pt x="1652953" y="665285"/>
                    <a:pt x="1661086" y="672282"/>
                    <a:pt x="1670538" y="677008"/>
                  </a:cubicBezTo>
                  <a:cubicBezTo>
                    <a:pt x="1681707" y="682593"/>
                    <a:pt x="1722699" y="692716"/>
                    <a:pt x="1732084" y="694593"/>
                  </a:cubicBezTo>
                  <a:cubicBezTo>
                    <a:pt x="1760340" y="700244"/>
                    <a:pt x="1812408" y="704181"/>
                    <a:pt x="1837592" y="720970"/>
                  </a:cubicBezTo>
                  <a:cubicBezTo>
                    <a:pt x="1846384" y="726831"/>
                    <a:pt x="1854256" y="734392"/>
                    <a:pt x="1863969" y="738554"/>
                  </a:cubicBezTo>
                  <a:cubicBezTo>
                    <a:pt x="1875076" y="743314"/>
                    <a:pt x="1887564" y="743874"/>
                    <a:pt x="1899138" y="747346"/>
                  </a:cubicBezTo>
                  <a:cubicBezTo>
                    <a:pt x="1916892" y="752672"/>
                    <a:pt x="1934307" y="759069"/>
                    <a:pt x="1951892" y="764931"/>
                  </a:cubicBezTo>
                  <a:lnTo>
                    <a:pt x="1978269" y="773723"/>
                  </a:lnTo>
                  <a:cubicBezTo>
                    <a:pt x="1987061" y="776654"/>
                    <a:pt x="1995655" y="780268"/>
                    <a:pt x="2004646" y="782516"/>
                  </a:cubicBezTo>
                  <a:cubicBezTo>
                    <a:pt x="2016369" y="785447"/>
                    <a:pt x="2028241" y="787836"/>
                    <a:pt x="2039815" y="791308"/>
                  </a:cubicBezTo>
                  <a:cubicBezTo>
                    <a:pt x="2057569" y="796634"/>
                    <a:pt x="2074984" y="803031"/>
                    <a:pt x="2092569" y="808893"/>
                  </a:cubicBezTo>
                  <a:lnTo>
                    <a:pt x="2145323" y="826477"/>
                  </a:lnTo>
                  <a:cubicBezTo>
                    <a:pt x="2154115" y="829408"/>
                    <a:pt x="2162709" y="833022"/>
                    <a:pt x="2171700" y="835270"/>
                  </a:cubicBezTo>
                  <a:cubicBezTo>
                    <a:pt x="2215860" y="846310"/>
                    <a:pt x="2195405" y="840241"/>
                    <a:pt x="2233246" y="852854"/>
                  </a:cubicBezTo>
                  <a:cubicBezTo>
                    <a:pt x="2242038" y="858716"/>
                    <a:pt x="2249910" y="866276"/>
                    <a:pt x="2259623" y="870439"/>
                  </a:cubicBezTo>
                  <a:cubicBezTo>
                    <a:pt x="2270730" y="875199"/>
                    <a:pt x="2283218" y="875759"/>
                    <a:pt x="2294792" y="879231"/>
                  </a:cubicBezTo>
                  <a:cubicBezTo>
                    <a:pt x="2312546" y="884557"/>
                    <a:pt x="2329961" y="890954"/>
                    <a:pt x="2347546" y="896816"/>
                  </a:cubicBezTo>
                  <a:lnTo>
                    <a:pt x="2373923" y="905608"/>
                  </a:lnTo>
                  <a:cubicBezTo>
                    <a:pt x="2382715" y="911470"/>
                    <a:pt x="2390587" y="919030"/>
                    <a:pt x="2400300" y="923193"/>
                  </a:cubicBezTo>
                  <a:cubicBezTo>
                    <a:pt x="2433805" y="937552"/>
                    <a:pt x="2528278" y="939719"/>
                    <a:pt x="2540977" y="940777"/>
                  </a:cubicBezTo>
                  <a:cubicBezTo>
                    <a:pt x="2552700" y="943708"/>
                    <a:pt x="2564350" y="946949"/>
                    <a:pt x="2576146" y="949570"/>
                  </a:cubicBezTo>
                  <a:cubicBezTo>
                    <a:pt x="2590734" y="952812"/>
                    <a:pt x="2605609" y="954738"/>
                    <a:pt x="2620107" y="958362"/>
                  </a:cubicBezTo>
                  <a:cubicBezTo>
                    <a:pt x="2629098" y="960610"/>
                    <a:pt x="2637543" y="964715"/>
                    <a:pt x="2646484" y="967154"/>
                  </a:cubicBezTo>
                  <a:cubicBezTo>
                    <a:pt x="2669800" y="973513"/>
                    <a:pt x="2693895" y="977097"/>
                    <a:pt x="2716823" y="984739"/>
                  </a:cubicBezTo>
                  <a:cubicBezTo>
                    <a:pt x="2754664" y="997352"/>
                    <a:pt x="2734209" y="991283"/>
                    <a:pt x="2778369" y="1002323"/>
                  </a:cubicBezTo>
                  <a:cubicBezTo>
                    <a:pt x="2853962" y="1052719"/>
                    <a:pt x="2758319" y="992298"/>
                    <a:pt x="2831123" y="1028700"/>
                  </a:cubicBezTo>
                  <a:cubicBezTo>
                    <a:pt x="2840575" y="1033426"/>
                    <a:pt x="2847475" y="1042943"/>
                    <a:pt x="2857500" y="1046285"/>
                  </a:cubicBezTo>
                  <a:cubicBezTo>
                    <a:pt x="2874412" y="1051922"/>
                    <a:pt x="2892669" y="1052146"/>
                    <a:pt x="2910254" y="1055077"/>
                  </a:cubicBezTo>
                  <a:cubicBezTo>
                    <a:pt x="2921977" y="1060939"/>
                    <a:pt x="2933254" y="1067794"/>
                    <a:pt x="2945423" y="1072662"/>
                  </a:cubicBezTo>
                  <a:cubicBezTo>
                    <a:pt x="2970896" y="1082851"/>
                    <a:pt x="3005453" y="1093062"/>
                    <a:pt x="3033346" y="1099039"/>
                  </a:cubicBezTo>
                  <a:cubicBezTo>
                    <a:pt x="3062571" y="1105301"/>
                    <a:pt x="3092915" y="1107171"/>
                    <a:pt x="3121269" y="1116623"/>
                  </a:cubicBezTo>
                  <a:cubicBezTo>
                    <a:pt x="3209886" y="1146164"/>
                    <a:pt x="3072451" y="1101099"/>
                    <a:pt x="3182815" y="1134208"/>
                  </a:cubicBezTo>
                  <a:cubicBezTo>
                    <a:pt x="3200569" y="1139534"/>
                    <a:pt x="3217984" y="1145931"/>
                    <a:pt x="3235569" y="1151793"/>
                  </a:cubicBezTo>
                  <a:lnTo>
                    <a:pt x="3261946" y="1160585"/>
                  </a:lnTo>
                  <a:cubicBezTo>
                    <a:pt x="3270738" y="1163516"/>
                    <a:pt x="3280034" y="1165232"/>
                    <a:pt x="3288323" y="1169377"/>
                  </a:cubicBezTo>
                  <a:cubicBezTo>
                    <a:pt x="3300046" y="1175239"/>
                    <a:pt x="3311323" y="1182094"/>
                    <a:pt x="3323492" y="1186962"/>
                  </a:cubicBezTo>
                  <a:cubicBezTo>
                    <a:pt x="3340702" y="1193846"/>
                    <a:pt x="3376246" y="1204546"/>
                    <a:pt x="3376246" y="1204546"/>
                  </a:cubicBezTo>
                  <a:cubicBezTo>
                    <a:pt x="3479064" y="1273093"/>
                    <a:pt x="3390377" y="1220651"/>
                    <a:pt x="3455377" y="1248508"/>
                  </a:cubicBezTo>
                  <a:cubicBezTo>
                    <a:pt x="3467424" y="1253671"/>
                    <a:pt x="3478112" y="1261948"/>
                    <a:pt x="3490546" y="1266093"/>
                  </a:cubicBezTo>
                  <a:cubicBezTo>
                    <a:pt x="3504723" y="1270819"/>
                    <a:pt x="3520009" y="1271261"/>
                    <a:pt x="3534507" y="1274885"/>
                  </a:cubicBezTo>
                  <a:cubicBezTo>
                    <a:pt x="3543498" y="1277133"/>
                    <a:pt x="3551893" y="1281429"/>
                    <a:pt x="3560884" y="1283677"/>
                  </a:cubicBezTo>
                  <a:cubicBezTo>
                    <a:pt x="3575382" y="1287302"/>
                    <a:pt x="3590428" y="1288538"/>
                    <a:pt x="3604846" y="1292470"/>
                  </a:cubicBezTo>
                  <a:cubicBezTo>
                    <a:pt x="3622729" y="1297347"/>
                    <a:pt x="3640015" y="1304193"/>
                    <a:pt x="3657600" y="1310054"/>
                  </a:cubicBezTo>
                  <a:lnTo>
                    <a:pt x="3683977" y="1318846"/>
                  </a:lnTo>
                  <a:cubicBezTo>
                    <a:pt x="3692769" y="1321777"/>
                    <a:pt x="3701266" y="1325821"/>
                    <a:pt x="3710354" y="1327639"/>
                  </a:cubicBezTo>
                  <a:cubicBezTo>
                    <a:pt x="3745234" y="1334615"/>
                    <a:pt x="3751406" y="1333959"/>
                    <a:pt x="3780692" y="1345223"/>
                  </a:cubicBezTo>
                  <a:cubicBezTo>
                    <a:pt x="3810153" y="1356554"/>
                    <a:pt x="3837663" y="1374203"/>
                    <a:pt x="3868615" y="1380393"/>
                  </a:cubicBezTo>
                  <a:cubicBezTo>
                    <a:pt x="3898828" y="1386435"/>
                    <a:pt x="3918778" y="1389700"/>
                    <a:pt x="3947746" y="1397977"/>
                  </a:cubicBezTo>
                  <a:cubicBezTo>
                    <a:pt x="3956657" y="1400523"/>
                    <a:pt x="3965132" y="1404522"/>
                    <a:pt x="3974123" y="1406770"/>
                  </a:cubicBezTo>
                  <a:cubicBezTo>
                    <a:pt x="3988621" y="1410395"/>
                    <a:pt x="4003496" y="1412320"/>
                    <a:pt x="4018084" y="1415562"/>
                  </a:cubicBezTo>
                  <a:cubicBezTo>
                    <a:pt x="4029880" y="1418183"/>
                    <a:pt x="4041405" y="1421984"/>
                    <a:pt x="4053254" y="1424354"/>
                  </a:cubicBezTo>
                  <a:cubicBezTo>
                    <a:pt x="4100797" y="1433862"/>
                    <a:pt x="4100324" y="1429683"/>
                    <a:pt x="4141177" y="1441939"/>
                  </a:cubicBezTo>
                  <a:cubicBezTo>
                    <a:pt x="4158931" y="1447265"/>
                    <a:pt x="4176346" y="1453661"/>
                    <a:pt x="4193931" y="1459523"/>
                  </a:cubicBezTo>
                  <a:lnTo>
                    <a:pt x="4220307" y="1468316"/>
                  </a:lnTo>
                  <a:cubicBezTo>
                    <a:pt x="4226169" y="1477108"/>
                    <a:pt x="4234182" y="1484799"/>
                    <a:pt x="4237892" y="1494693"/>
                  </a:cubicBezTo>
                  <a:cubicBezTo>
                    <a:pt x="4242059" y="1505806"/>
                    <a:pt x="4248715" y="1560299"/>
                    <a:pt x="4255477" y="1573823"/>
                  </a:cubicBezTo>
                  <a:cubicBezTo>
                    <a:pt x="4273061" y="1608992"/>
                    <a:pt x="4284785" y="1628043"/>
                    <a:pt x="4317023" y="1644162"/>
                  </a:cubicBezTo>
                  <a:cubicBezTo>
                    <a:pt x="4325312" y="1648307"/>
                    <a:pt x="4334608" y="1650023"/>
                    <a:pt x="4343400" y="1652954"/>
                  </a:cubicBezTo>
                  <a:cubicBezTo>
                    <a:pt x="4420461" y="1575893"/>
                    <a:pt x="4322708" y="1670197"/>
                    <a:pt x="4396154" y="1608993"/>
                  </a:cubicBezTo>
                  <a:cubicBezTo>
                    <a:pt x="4405706" y="1601033"/>
                    <a:pt x="4413739" y="1591408"/>
                    <a:pt x="4422531" y="1582616"/>
                  </a:cubicBezTo>
                  <a:cubicBezTo>
                    <a:pt x="4425462" y="1591408"/>
                    <a:pt x="4425533" y="1601756"/>
                    <a:pt x="4431323" y="1608993"/>
                  </a:cubicBezTo>
                  <a:cubicBezTo>
                    <a:pt x="4437924" y="1617244"/>
                    <a:pt x="4449101" y="1620435"/>
                    <a:pt x="4457700" y="1626577"/>
                  </a:cubicBezTo>
                  <a:cubicBezTo>
                    <a:pt x="4469624" y="1635094"/>
                    <a:pt x="4481146" y="1644162"/>
                    <a:pt x="4492869" y="1652954"/>
                  </a:cubicBezTo>
                  <a:cubicBezTo>
                    <a:pt x="4513384" y="1650023"/>
                    <a:pt x="4534422" y="1649615"/>
                    <a:pt x="4554415" y="1644162"/>
                  </a:cubicBezTo>
                  <a:cubicBezTo>
                    <a:pt x="4567060" y="1640713"/>
                    <a:pt x="4576732" y="1624007"/>
                    <a:pt x="4589584" y="1626577"/>
                  </a:cubicBezTo>
                  <a:cubicBezTo>
                    <a:pt x="4598672" y="1628395"/>
                    <a:pt x="4591823" y="1646401"/>
                    <a:pt x="4598377" y="1652954"/>
                  </a:cubicBezTo>
                  <a:cubicBezTo>
                    <a:pt x="4604930" y="1659507"/>
                    <a:pt x="4615962" y="1658815"/>
                    <a:pt x="4624754" y="1661746"/>
                  </a:cubicBezTo>
                  <a:cubicBezTo>
                    <a:pt x="4633546" y="1667608"/>
                    <a:pt x="4643659" y="1671859"/>
                    <a:pt x="4651131" y="1679331"/>
                  </a:cubicBezTo>
                  <a:cubicBezTo>
                    <a:pt x="4658603" y="1686803"/>
                    <a:pt x="4658690" y="1702366"/>
                    <a:pt x="4668715" y="1705708"/>
                  </a:cubicBezTo>
                  <a:cubicBezTo>
                    <a:pt x="4680179" y="1709529"/>
                    <a:pt x="4692161" y="1699847"/>
                    <a:pt x="4703884" y="1696916"/>
                  </a:cubicBezTo>
                  <a:cubicBezTo>
                    <a:pt x="4712676" y="1691054"/>
                    <a:pt x="4720809" y="1684057"/>
                    <a:pt x="4730261" y="1679331"/>
                  </a:cubicBezTo>
                  <a:cubicBezTo>
                    <a:pt x="4771941" y="1658491"/>
                    <a:pt x="4833052" y="1670539"/>
                    <a:pt x="4870938" y="1670539"/>
                  </a:cubicBezTo>
                </a:path>
              </a:pathLst>
            </a:custGeom>
            <a:ln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31AEC3-4093-30F0-1352-10DDCAAB6CC4}"/>
                </a:ext>
              </a:extLst>
            </p:cNvPr>
            <p:cNvSpPr txBox="1"/>
            <p:nvPr/>
          </p:nvSpPr>
          <p:spPr>
            <a:xfrm flipH="1">
              <a:off x="6975738" y="2197547"/>
              <a:ext cx="2110453" cy="40719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OFF – no lasers</a:t>
              </a:r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F2BE82-33CE-4E6D-4420-167CE6EC86AA}"/>
                </a:ext>
              </a:extLst>
            </p:cNvPr>
            <p:cNvSpPr txBox="1"/>
            <p:nvPr/>
          </p:nvSpPr>
          <p:spPr>
            <a:xfrm flipH="1">
              <a:off x="6973635" y="2629718"/>
              <a:ext cx="2120028" cy="40719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243 laser only</a:t>
              </a:r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333FE80-99E7-CE23-A7F2-A56F05826A0F}"/>
                  </a:ext>
                </a:extLst>
              </p:cNvPr>
              <p:cNvSpPr txBox="1"/>
              <p:nvPr/>
            </p:nvSpPr>
            <p:spPr>
              <a:xfrm>
                <a:off x="8029673" y="2132038"/>
                <a:ext cx="3060261" cy="820417"/>
              </a:xfrm>
              <a:prstGeom prst="rect">
                <a:avLst/>
              </a:prstGeom>
              <a:solidFill>
                <a:srgbClr val="19284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243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243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off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off</m:t>
                              </m:r>
                            </m:sub>
                          </m:sSub>
                        </m:den>
                      </m:f>
                      <m:r>
                        <a:rPr lang="en-US" sz="24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4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333FE80-99E7-CE23-A7F2-A56F05826A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9673" y="2132038"/>
                <a:ext cx="3060261" cy="8204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C3A35C4-4A51-42DE-5C80-D7286E345565}"/>
                  </a:ext>
                </a:extLst>
              </p:cNvPr>
              <p:cNvSpPr txBox="1"/>
              <p:nvPr/>
            </p:nvSpPr>
            <p:spPr>
              <a:xfrm>
                <a:off x="7444760" y="3306197"/>
                <a:ext cx="4312784" cy="25545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u="sng" dirty="0">
                    <a:solidFill>
                      <a:schemeClr val="bg1"/>
                    </a:solidFill>
                  </a:rPr>
                  <a:t>First experimental observation:</a:t>
                </a:r>
              </a:p>
              <a:p>
                <a:pPr algn="ctr"/>
                <a:endParaRPr lang="en-US" sz="2000" b="1" u="sng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000" dirty="0">
                    <a:solidFill>
                      <a:schemeClr val="bg1"/>
                    </a:solidFill>
                  </a:rPr>
                  <a:t>“Laser-induced preservation of </a:t>
                </a:r>
              </a:p>
              <a:p>
                <a:pPr algn="ctr"/>
                <a:r>
                  <a:rPr lang="en-US" sz="2000" dirty="0">
                    <a:solidFill>
                      <a:schemeClr val="bg1"/>
                    </a:solidFill>
                  </a:rPr>
                  <a:t>decaying atoms”</a:t>
                </a:r>
              </a:p>
              <a:p>
                <a:pPr algn="ctr"/>
                <a:endParaRPr lang="en-US" sz="20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2000" dirty="0">
                    <a:solidFill>
                      <a:schemeClr val="bg1"/>
                    </a:solidFill>
                  </a:rPr>
                  <a:t>The average lifetime of the excitable Ps </a:t>
                </a:r>
              </a:p>
              <a:p>
                <a:pPr algn="ctr"/>
                <a:r>
                  <a:rPr lang="en-GB" sz="2000" dirty="0">
                    <a:solidFill>
                      <a:schemeClr val="bg1"/>
                    </a:solidFill>
                  </a:rPr>
                  <a:t>fraction during the interaction with the </a:t>
                </a:r>
              </a:p>
              <a:p>
                <a:pPr algn="ctr"/>
                <a:r>
                  <a:rPr lang="en-GB" sz="2000" dirty="0">
                    <a:solidFill>
                      <a:schemeClr val="bg1"/>
                    </a:solidFill>
                  </a:rPr>
                  <a:t>cooling laser pulse is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</a:rPr>
                  <a:t>284ns</a:t>
                </a:r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C3A35C4-4A51-42DE-5C80-D7286E3455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4760" y="3306197"/>
                <a:ext cx="4312784" cy="2554545"/>
              </a:xfrm>
              <a:prstGeom prst="rect">
                <a:avLst/>
              </a:prstGeom>
              <a:blipFill>
                <a:blip r:embed="rId5"/>
                <a:stretch>
                  <a:fillRect l="-989" t="-1193" b="-33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525A2CBD-BFFD-35F6-F4F4-F65C5A0FE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01264691-345D-9D78-50AA-DBC4E2C3C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D0E40B-6F0D-9ECA-1419-6B96236C3E4B}"/>
              </a:ext>
            </a:extLst>
          </p:cNvPr>
          <p:cNvSpPr txBox="1"/>
          <p:nvPr/>
        </p:nvSpPr>
        <p:spPr>
          <a:xfrm>
            <a:off x="3940689" y="2132038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A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84FB88-64B0-B938-7BB4-A1BD97652A07}"/>
              </a:ext>
            </a:extLst>
          </p:cNvPr>
          <p:cNvSpPr/>
          <p:nvPr/>
        </p:nvSpPr>
        <p:spPr>
          <a:xfrm>
            <a:off x="2097240" y="1851227"/>
            <a:ext cx="669803" cy="3370254"/>
          </a:xfrm>
          <a:prstGeom prst="rect">
            <a:avLst/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49B6CB-17A9-2AF1-C3BE-0E89D5AD1A0F}"/>
              </a:ext>
            </a:extLst>
          </p:cNvPr>
          <p:cNvSpPr/>
          <p:nvPr/>
        </p:nvSpPr>
        <p:spPr>
          <a:xfrm>
            <a:off x="3405963" y="1839686"/>
            <a:ext cx="1539830" cy="3370254"/>
          </a:xfrm>
          <a:prstGeom prst="rect">
            <a:avLst/>
          </a:prstGeom>
          <a:solidFill>
            <a:schemeClr val="bg1">
              <a:lumMod val="50000"/>
              <a:alpha val="50196"/>
            </a:scheme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ACD6CC-42F1-1990-58F5-87FBBFC46909}"/>
              </a:ext>
            </a:extLst>
          </p:cNvPr>
          <p:cNvSpPr txBox="1"/>
          <p:nvPr/>
        </p:nvSpPr>
        <p:spPr>
          <a:xfrm>
            <a:off x="3940689" y="2132038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A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81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rgbClr val="E0E3EC"/>
                </a:solidFill>
                <a:latin typeface="+mn-lt"/>
              </a:rPr>
              <a:t>Result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for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the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243nm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cooling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laser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alone</a:t>
            </a:r>
            <a:endParaRPr lang="de-DE" sz="3600" dirty="0">
              <a:solidFill>
                <a:srgbClr val="E0E3EC"/>
              </a:solidFill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782B77-31C7-AF45-221E-BBA227C6C0FA}"/>
              </a:ext>
            </a:extLst>
          </p:cNvPr>
          <p:cNvSpPr txBox="1"/>
          <p:nvPr/>
        </p:nvSpPr>
        <p:spPr>
          <a:xfrm>
            <a:off x="1455240" y="1571708"/>
            <a:ext cx="4193136" cy="369332"/>
          </a:xfrm>
          <a:prstGeom prst="rect">
            <a:avLst/>
          </a:prstGeom>
          <a:solidFill>
            <a:srgbClr val="192841"/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Ps Doppler Scan on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1</a:t>
            </a:r>
            <a:r>
              <a:rPr lang="de-DE" baseline="30000" dirty="0">
                <a:solidFill>
                  <a:schemeClr val="bg1"/>
                </a:solidFill>
              </a:rPr>
              <a:t>3</a:t>
            </a:r>
            <a:r>
              <a:rPr lang="de-DE" dirty="0">
                <a:solidFill>
                  <a:schemeClr val="bg1"/>
                </a:solidFill>
              </a:rPr>
              <a:t>S – 2</a:t>
            </a:r>
            <a:r>
              <a:rPr lang="de-DE" baseline="30000" dirty="0">
                <a:solidFill>
                  <a:schemeClr val="bg1"/>
                </a:solidFill>
              </a:rPr>
              <a:t>3</a:t>
            </a:r>
            <a:r>
              <a:rPr lang="de-DE" dirty="0">
                <a:solidFill>
                  <a:schemeClr val="bg1"/>
                </a:solidFill>
              </a:rPr>
              <a:t>P </a:t>
            </a:r>
            <a:r>
              <a:rPr lang="de-DE" dirty="0" err="1">
                <a:solidFill>
                  <a:schemeClr val="bg1"/>
                </a:solidFill>
              </a:rPr>
              <a:t>transition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CD7DFA-0B98-9A14-C981-70C0A0C368C3}"/>
              </a:ext>
            </a:extLst>
          </p:cNvPr>
          <p:cNvSpPr txBox="1"/>
          <p:nvPr/>
        </p:nvSpPr>
        <p:spPr>
          <a:xfrm>
            <a:off x="7039428" y="3259358"/>
            <a:ext cx="3452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chemeClr val="bg1"/>
                </a:solidFill>
              </a:rPr>
              <a:t>From a 2-Gaussian fit and the 243 BW (100 GHz):</a:t>
            </a:r>
            <a:endParaRPr lang="en-GB" sz="2400" u="sng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290BC77-A77E-97C1-3C33-E6B506F03DB6}"/>
                  </a:ext>
                </a:extLst>
              </p:cNvPr>
              <p:cNvSpPr txBox="1"/>
              <p:nvPr/>
            </p:nvSpPr>
            <p:spPr>
              <a:xfrm>
                <a:off x="7161704" y="4387822"/>
                <a:ext cx="35051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= (4.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</a:rPr>
                        <m:t>9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 ± 0.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</a:rPr>
                        <m:t>4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)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4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290BC77-A77E-97C1-3C33-E6B506F03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1704" y="4387822"/>
                <a:ext cx="3505127" cy="369332"/>
              </a:xfrm>
              <a:prstGeom prst="rect">
                <a:avLst/>
              </a:prstGeom>
              <a:blipFill>
                <a:blip r:embed="rId3"/>
                <a:stretch>
                  <a:fillRect l="-870" r="-348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F3B1A1-4C5F-B44A-7AB3-222B791C8486}"/>
                  </a:ext>
                </a:extLst>
              </p:cNvPr>
              <p:cNvSpPr txBox="1"/>
              <p:nvPr/>
            </p:nvSpPr>
            <p:spPr>
              <a:xfrm>
                <a:off x="7161704" y="4946459"/>
                <a:ext cx="195887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= (</m:t>
                      </m:r>
                      <m:r>
                        <m:rPr>
                          <m:nor/>
                        </m:rPr>
                        <a:rPr lang="en-US" sz="2400" i="1" dirty="0" smtClean="0">
                          <a:solidFill>
                            <a:schemeClr val="bg1"/>
                          </a:solidFill>
                        </a:rPr>
                        <m:t>3</m:t>
                      </m:r>
                      <m:r>
                        <m:rPr>
                          <m:nor/>
                        </m:rPr>
                        <a:rPr lang="en-US" sz="2400" b="0" i="1" dirty="0" smtClean="0">
                          <a:solidFill>
                            <a:schemeClr val="bg1"/>
                          </a:solidFill>
                        </a:rPr>
                        <m:t>20</m:t>
                      </m:r>
                      <m:r>
                        <m:rPr>
                          <m:nor/>
                        </m:rPr>
                        <a:rPr lang="en-US" sz="2400" dirty="0" smtClean="0">
                          <a:solidFill>
                            <a:schemeClr val="bg1"/>
                          </a:solidFill>
                        </a:rPr>
                        <m:t> ± </m:t>
                      </m:r>
                      <m:r>
                        <m:rPr>
                          <m:nor/>
                        </m:rPr>
                        <a:rPr lang="en-US" sz="2400" b="0" i="1" dirty="0" smtClean="0">
                          <a:solidFill>
                            <a:schemeClr val="bg1"/>
                          </a:solidFill>
                        </a:rPr>
                        <m:t>50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chemeClr val="bg1"/>
                          </a:solidFill>
                        </a:rPr>
                        <m:t>)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solidFill>
                            <a:schemeClr val="bg1"/>
                          </a:solidFill>
                        </a:rPr>
                        <m:t>K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F3B1A1-4C5F-B44A-7AB3-222B791C8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1704" y="4946459"/>
                <a:ext cx="1958870" cy="369332"/>
              </a:xfrm>
              <a:prstGeom prst="rect">
                <a:avLst/>
              </a:prstGeom>
              <a:blipFill>
                <a:blip r:embed="rId4"/>
                <a:stretch>
                  <a:fillRect l="-3427" r="-3115" b="-29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97ACC601-7D65-7084-5EDC-FDC91F31B3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715" y="2091092"/>
            <a:ext cx="3452186" cy="39985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E70754-9C91-43C7-AAF1-35FE487675C5}"/>
              </a:ext>
            </a:extLst>
          </p:cNvPr>
          <p:cNvSpPr txBox="1"/>
          <p:nvPr/>
        </p:nvSpPr>
        <p:spPr>
          <a:xfrm>
            <a:off x="4786404" y="2206637"/>
            <a:ext cx="240322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/>
              <a:t>QED: 243.022 nm, B = 0</a:t>
            </a:r>
            <a:endParaRPr lang="en-GB" dirty="0"/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25B3633C-5EA0-B34C-6BC6-B5A2131C2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309F946D-ADF2-C949-CA84-DBE53963F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522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rgbClr val="E0E3EC"/>
                </a:solidFill>
                <a:latin typeface="+mn-lt"/>
              </a:rPr>
              <a:t>Timing </a:t>
            </a:r>
            <a:r>
              <a:rPr lang="de-DE" sz="2800" dirty="0" err="1">
                <a:solidFill>
                  <a:srgbClr val="E0E3EC"/>
                </a:solidFill>
                <a:latin typeface="+mn-lt"/>
              </a:rPr>
              <a:t>synchronisation</a:t>
            </a:r>
            <a:r>
              <a:rPr lang="de-DE" sz="28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2800" dirty="0" err="1">
                <a:solidFill>
                  <a:srgbClr val="E0E3EC"/>
                </a:solidFill>
                <a:latin typeface="+mn-lt"/>
              </a:rPr>
              <a:t>between</a:t>
            </a:r>
            <a:r>
              <a:rPr lang="de-DE" sz="2800" dirty="0">
                <a:solidFill>
                  <a:srgbClr val="E0E3EC"/>
                </a:solidFill>
                <a:latin typeface="+mn-lt"/>
              </a:rPr>
              <a:t> 243 and 205 </a:t>
            </a:r>
            <a:r>
              <a:rPr lang="de-DE" sz="2800" dirty="0" err="1">
                <a:solidFill>
                  <a:srgbClr val="E0E3EC"/>
                </a:solidFill>
                <a:latin typeface="+mn-lt"/>
              </a:rPr>
              <a:t>lasers</a:t>
            </a:r>
            <a:endParaRPr lang="de-DE" sz="2800" dirty="0">
              <a:solidFill>
                <a:srgbClr val="E0E3EC"/>
              </a:solidFill>
              <a:latin typeface="+mn-lt"/>
            </a:endParaRPr>
          </a:p>
        </p:txBody>
      </p:sp>
      <p:pic>
        <p:nvPicPr>
          <p:cNvPr id="2" name="Picture 1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77FAD119-34EC-45F1-FD54-E515C264B5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28" y="2795975"/>
            <a:ext cx="4879091" cy="31503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7D6590E-FD4E-1671-4BCE-07FDCFECA223}"/>
              </a:ext>
            </a:extLst>
          </p:cNvPr>
          <p:cNvSpPr txBox="1"/>
          <p:nvPr/>
        </p:nvSpPr>
        <p:spPr>
          <a:xfrm>
            <a:off x="2545030" y="3365174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243nm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46778E-69BF-1889-1D98-AF7424C39F99}"/>
              </a:ext>
            </a:extLst>
          </p:cNvPr>
          <p:cNvSpPr txBox="1"/>
          <p:nvPr/>
        </p:nvSpPr>
        <p:spPr>
          <a:xfrm>
            <a:off x="4564523" y="3362642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205nm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D4122C-97CE-FCD0-D5ED-CA61D8521430}"/>
              </a:ext>
            </a:extLst>
          </p:cNvPr>
          <p:cNvGrpSpPr/>
          <p:nvPr/>
        </p:nvGrpSpPr>
        <p:grpSpPr>
          <a:xfrm>
            <a:off x="5725428" y="1765127"/>
            <a:ext cx="5945304" cy="4179988"/>
            <a:chOff x="1102066" y="1680754"/>
            <a:chExt cx="5945304" cy="417998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7B91385-A697-ED87-069B-72F7DDCF4DE8}"/>
                </a:ext>
              </a:extLst>
            </p:cNvPr>
            <p:cNvGrpSpPr/>
            <p:nvPr/>
          </p:nvGrpSpPr>
          <p:grpSpPr>
            <a:xfrm>
              <a:off x="1102066" y="1680754"/>
              <a:ext cx="5945304" cy="4179988"/>
              <a:chOff x="2470640" y="1878740"/>
              <a:chExt cx="6941468" cy="4608512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E64FBB1-4573-F429-3443-BCE12E948B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0640" y="1878740"/>
                <a:ext cx="6941468" cy="4608512"/>
              </a:xfrm>
              <a:prstGeom prst="rect">
                <a:avLst/>
              </a:prstGeom>
            </p:spPr>
          </p:pic>
          <p:sp>
            <p:nvSpPr>
              <p:cNvPr id="21" name="Freeform 14">
                <a:extLst>
                  <a:ext uri="{FF2B5EF4-FFF2-40B4-BE49-F238E27FC236}">
                    <a16:creationId xmlns:a16="http://schemas.microsoft.com/office/drawing/2014/main" id="{841C697F-E4FA-B41A-124F-2495C1417F57}"/>
                  </a:ext>
                </a:extLst>
              </p:cNvPr>
              <p:cNvSpPr/>
              <p:nvPr/>
            </p:nvSpPr>
            <p:spPr>
              <a:xfrm>
                <a:off x="4142128" y="2725302"/>
                <a:ext cx="4870938" cy="1706588"/>
              </a:xfrm>
              <a:custGeom>
                <a:avLst/>
                <a:gdLst>
                  <a:gd name="connsiteX0" fmla="*/ 0 w 4870938"/>
                  <a:gd name="connsiteY0" fmla="*/ 0 h 1706588"/>
                  <a:gd name="connsiteX1" fmla="*/ 43961 w 4870938"/>
                  <a:gd name="connsiteY1" fmla="*/ 43962 h 1706588"/>
                  <a:gd name="connsiteX2" fmla="*/ 61546 w 4870938"/>
                  <a:gd name="connsiteY2" fmla="*/ 70339 h 1706588"/>
                  <a:gd name="connsiteX3" fmla="*/ 70338 w 4870938"/>
                  <a:gd name="connsiteY3" fmla="*/ 96716 h 1706588"/>
                  <a:gd name="connsiteX4" fmla="*/ 96715 w 4870938"/>
                  <a:gd name="connsiteY4" fmla="*/ 114300 h 1706588"/>
                  <a:gd name="connsiteX5" fmla="*/ 131884 w 4870938"/>
                  <a:gd name="connsiteY5" fmla="*/ 158262 h 1706588"/>
                  <a:gd name="connsiteX6" fmla="*/ 149469 w 4870938"/>
                  <a:gd name="connsiteY6" fmla="*/ 184639 h 1706588"/>
                  <a:gd name="connsiteX7" fmla="*/ 254977 w 4870938"/>
                  <a:gd name="connsiteY7" fmla="*/ 237393 h 1706588"/>
                  <a:gd name="connsiteX8" fmla="*/ 316523 w 4870938"/>
                  <a:gd name="connsiteY8" fmla="*/ 246185 h 1706588"/>
                  <a:gd name="connsiteX9" fmla="*/ 342900 w 4870938"/>
                  <a:gd name="connsiteY9" fmla="*/ 263770 h 1706588"/>
                  <a:gd name="connsiteX10" fmla="*/ 360484 w 4870938"/>
                  <a:gd name="connsiteY10" fmla="*/ 290146 h 1706588"/>
                  <a:gd name="connsiteX11" fmla="*/ 413238 w 4870938"/>
                  <a:gd name="connsiteY11" fmla="*/ 307731 h 1706588"/>
                  <a:gd name="connsiteX12" fmla="*/ 465992 w 4870938"/>
                  <a:gd name="connsiteY12" fmla="*/ 325316 h 1706588"/>
                  <a:gd name="connsiteX13" fmla="*/ 492369 w 4870938"/>
                  <a:gd name="connsiteY13" fmla="*/ 334108 h 1706588"/>
                  <a:gd name="connsiteX14" fmla="*/ 518746 w 4870938"/>
                  <a:gd name="connsiteY14" fmla="*/ 360485 h 1706588"/>
                  <a:gd name="connsiteX15" fmla="*/ 597877 w 4870938"/>
                  <a:gd name="connsiteY15" fmla="*/ 378070 h 1706588"/>
                  <a:gd name="connsiteX16" fmla="*/ 641838 w 4870938"/>
                  <a:gd name="connsiteY16" fmla="*/ 386862 h 1706588"/>
                  <a:gd name="connsiteX17" fmla="*/ 720969 w 4870938"/>
                  <a:gd name="connsiteY17" fmla="*/ 404446 h 1706588"/>
                  <a:gd name="connsiteX18" fmla="*/ 800100 w 4870938"/>
                  <a:gd name="connsiteY18" fmla="*/ 430823 h 1706588"/>
                  <a:gd name="connsiteX19" fmla="*/ 923192 w 4870938"/>
                  <a:gd name="connsiteY19" fmla="*/ 448408 h 1706588"/>
                  <a:gd name="connsiteX20" fmla="*/ 949569 w 4870938"/>
                  <a:gd name="connsiteY20" fmla="*/ 457200 h 1706588"/>
                  <a:gd name="connsiteX21" fmla="*/ 1002323 w 4870938"/>
                  <a:gd name="connsiteY21" fmla="*/ 492370 h 1706588"/>
                  <a:gd name="connsiteX22" fmla="*/ 1055077 w 4870938"/>
                  <a:gd name="connsiteY22" fmla="*/ 501162 h 1706588"/>
                  <a:gd name="connsiteX23" fmla="*/ 1125415 w 4870938"/>
                  <a:gd name="connsiteY23" fmla="*/ 518746 h 1706588"/>
                  <a:gd name="connsiteX24" fmla="*/ 1160584 w 4870938"/>
                  <a:gd name="connsiteY24" fmla="*/ 527539 h 1706588"/>
                  <a:gd name="connsiteX25" fmla="*/ 1257300 w 4870938"/>
                  <a:gd name="connsiteY25" fmla="*/ 553916 h 1706588"/>
                  <a:gd name="connsiteX26" fmla="*/ 1336431 w 4870938"/>
                  <a:gd name="connsiteY26" fmla="*/ 589085 h 1706588"/>
                  <a:gd name="connsiteX27" fmla="*/ 1362807 w 4870938"/>
                  <a:gd name="connsiteY27" fmla="*/ 597877 h 1706588"/>
                  <a:gd name="connsiteX28" fmla="*/ 1389184 w 4870938"/>
                  <a:gd name="connsiteY28" fmla="*/ 606670 h 1706588"/>
                  <a:gd name="connsiteX29" fmla="*/ 1468315 w 4870938"/>
                  <a:gd name="connsiteY29" fmla="*/ 624254 h 1706588"/>
                  <a:gd name="connsiteX30" fmla="*/ 1582615 w 4870938"/>
                  <a:gd name="connsiteY30" fmla="*/ 641839 h 1706588"/>
                  <a:gd name="connsiteX31" fmla="*/ 1608992 w 4870938"/>
                  <a:gd name="connsiteY31" fmla="*/ 650631 h 1706588"/>
                  <a:gd name="connsiteX32" fmla="*/ 1644161 w 4870938"/>
                  <a:gd name="connsiteY32" fmla="*/ 659423 h 1706588"/>
                  <a:gd name="connsiteX33" fmla="*/ 1670538 w 4870938"/>
                  <a:gd name="connsiteY33" fmla="*/ 677008 h 1706588"/>
                  <a:gd name="connsiteX34" fmla="*/ 1732084 w 4870938"/>
                  <a:gd name="connsiteY34" fmla="*/ 694593 h 1706588"/>
                  <a:gd name="connsiteX35" fmla="*/ 1837592 w 4870938"/>
                  <a:gd name="connsiteY35" fmla="*/ 720970 h 1706588"/>
                  <a:gd name="connsiteX36" fmla="*/ 1863969 w 4870938"/>
                  <a:gd name="connsiteY36" fmla="*/ 738554 h 1706588"/>
                  <a:gd name="connsiteX37" fmla="*/ 1899138 w 4870938"/>
                  <a:gd name="connsiteY37" fmla="*/ 747346 h 1706588"/>
                  <a:gd name="connsiteX38" fmla="*/ 1951892 w 4870938"/>
                  <a:gd name="connsiteY38" fmla="*/ 764931 h 1706588"/>
                  <a:gd name="connsiteX39" fmla="*/ 1978269 w 4870938"/>
                  <a:gd name="connsiteY39" fmla="*/ 773723 h 1706588"/>
                  <a:gd name="connsiteX40" fmla="*/ 2004646 w 4870938"/>
                  <a:gd name="connsiteY40" fmla="*/ 782516 h 1706588"/>
                  <a:gd name="connsiteX41" fmla="*/ 2039815 w 4870938"/>
                  <a:gd name="connsiteY41" fmla="*/ 791308 h 1706588"/>
                  <a:gd name="connsiteX42" fmla="*/ 2092569 w 4870938"/>
                  <a:gd name="connsiteY42" fmla="*/ 808893 h 1706588"/>
                  <a:gd name="connsiteX43" fmla="*/ 2145323 w 4870938"/>
                  <a:gd name="connsiteY43" fmla="*/ 826477 h 1706588"/>
                  <a:gd name="connsiteX44" fmla="*/ 2171700 w 4870938"/>
                  <a:gd name="connsiteY44" fmla="*/ 835270 h 1706588"/>
                  <a:gd name="connsiteX45" fmla="*/ 2233246 w 4870938"/>
                  <a:gd name="connsiteY45" fmla="*/ 852854 h 1706588"/>
                  <a:gd name="connsiteX46" fmla="*/ 2259623 w 4870938"/>
                  <a:gd name="connsiteY46" fmla="*/ 870439 h 1706588"/>
                  <a:gd name="connsiteX47" fmla="*/ 2294792 w 4870938"/>
                  <a:gd name="connsiteY47" fmla="*/ 879231 h 1706588"/>
                  <a:gd name="connsiteX48" fmla="*/ 2347546 w 4870938"/>
                  <a:gd name="connsiteY48" fmla="*/ 896816 h 1706588"/>
                  <a:gd name="connsiteX49" fmla="*/ 2373923 w 4870938"/>
                  <a:gd name="connsiteY49" fmla="*/ 905608 h 1706588"/>
                  <a:gd name="connsiteX50" fmla="*/ 2400300 w 4870938"/>
                  <a:gd name="connsiteY50" fmla="*/ 923193 h 1706588"/>
                  <a:gd name="connsiteX51" fmla="*/ 2540977 w 4870938"/>
                  <a:gd name="connsiteY51" fmla="*/ 940777 h 1706588"/>
                  <a:gd name="connsiteX52" fmla="*/ 2576146 w 4870938"/>
                  <a:gd name="connsiteY52" fmla="*/ 949570 h 1706588"/>
                  <a:gd name="connsiteX53" fmla="*/ 2620107 w 4870938"/>
                  <a:gd name="connsiteY53" fmla="*/ 958362 h 1706588"/>
                  <a:gd name="connsiteX54" fmla="*/ 2646484 w 4870938"/>
                  <a:gd name="connsiteY54" fmla="*/ 967154 h 1706588"/>
                  <a:gd name="connsiteX55" fmla="*/ 2716823 w 4870938"/>
                  <a:gd name="connsiteY55" fmla="*/ 984739 h 1706588"/>
                  <a:gd name="connsiteX56" fmla="*/ 2778369 w 4870938"/>
                  <a:gd name="connsiteY56" fmla="*/ 1002323 h 1706588"/>
                  <a:gd name="connsiteX57" fmla="*/ 2831123 w 4870938"/>
                  <a:gd name="connsiteY57" fmla="*/ 1028700 h 1706588"/>
                  <a:gd name="connsiteX58" fmla="*/ 2857500 w 4870938"/>
                  <a:gd name="connsiteY58" fmla="*/ 1046285 h 1706588"/>
                  <a:gd name="connsiteX59" fmla="*/ 2910254 w 4870938"/>
                  <a:gd name="connsiteY59" fmla="*/ 1055077 h 1706588"/>
                  <a:gd name="connsiteX60" fmla="*/ 2945423 w 4870938"/>
                  <a:gd name="connsiteY60" fmla="*/ 1072662 h 1706588"/>
                  <a:gd name="connsiteX61" fmla="*/ 3033346 w 4870938"/>
                  <a:gd name="connsiteY61" fmla="*/ 1099039 h 1706588"/>
                  <a:gd name="connsiteX62" fmla="*/ 3121269 w 4870938"/>
                  <a:gd name="connsiteY62" fmla="*/ 1116623 h 1706588"/>
                  <a:gd name="connsiteX63" fmla="*/ 3182815 w 4870938"/>
                  <a:gd name="connsiteY63" fmla="*/ 1134208 h 1706588"/>
                  <a:gd name="connsiteX64" fmla="*/ 3235569 w 4870938"/>
                  <a:gd name="connsiteY64" fmla="*/ 1151793 h 1706588"/>
                  <a:gd name="connsiteX65" fmla="*/ 3261946 w 4870938"/>
                  <a:gd name="connsiteY65" fmla="*/ 1160585 h 1706588"/>
                  <a:gd name="connsiteX66" fmla="*/ 3288323 w 4870938"/>
                  <a:gd name="connsiteY66" fmla="*/ 1169377 h 1706588"/>
                  <a:gd name="connsiteX67" fmla="*/ 3323492 w 4870938"/>
                  <a:gd name="connsiteY67" fmla="*/ 1186962 h 1706588"/>
                  <a:gd name="connsiteX68" fmla="*/ 3376246 w 4870938"/>
                  <a:gd name="connsiteY68" fmla="*/ 1204546 h 1706588"/>
                  <a:gd name="connsiteX69" fmla="*/ 3455377 w 4870938"/>
                  <a:gd name="connsiteY69" fmla="*/ 1248508 h 1706588"/>
                  <a:gd name="connsiteX70" fmla="*/ 3490546 w 4870938"/>
                  <a:gd name="connsiteY70" fmla="*/ 1266093 h 1706588"/>
                  <a:gd name="connsiteX71" fmla="*/ 3534507 w 4870938"/>
                  <a:gd name="connsiteY71" fmla="*/ 1274885 h 1706588"/>
                  <a:gd name="connsiteX72" fmla="*/ 3560884 w 4870938"/>
                  <a:gd name="connsiteY72" fmla="*/ 1283677 h 1706588"/>
                  <a:gd name="connsiteX73" fmla="*/ 3604846 w 4870938"/>
                  <a:gd name="connsiteY73" fmla="*/ 1292470 h 1706588"/>
                  <a:gd name="connsiteX74" fmla="*/ 3657600 w 4870938"/>
                  <a:gd name="connsiteY74" fmla="*/ 1310054 h 1706588"/>
                  <a:gd name="connsiteX75" fmla="*/ 3683977 w 4870938"/>
                  <a:gd name="connsiteY75" fmla="*/ 1318846 h 1706588"/>
                  <a:gd name="connsiteX76" fmla="*/ 3710354 w 4870938"/>
                  <a:gd name="connsiteY76" fmla="*/ 1327639 h 1706588"/>
                  <a:gd name="connsiteX77" fmla="*/ 3780692 w 4870938"/>
                  <a:gd name="connsiteY77" fmla="*/ 1345223 h 1706588"/>
                  <a:gd name="connsiteX78" fmla="*/ 3868615 w 4870938"/>
                  <a:gd name="connsiteY78" fmla="*/ 1380393 h 1706588"/>
                  <a:gd name="connsiteX79" fmla="*/ 3947746 w 4870938"/>
                  <a:gd name="connsiteY79" fmla="*/ 1397977 h 1706588"/>
                  <a:gd name="connsiteX80" fmla="*/ 3974123 w 4870938"/>
                  <a:gd name="connsiteY80" fmla="*/ 1406770 h 1706588"/>
                  <a:gd name="connsiteX81" fmla="*/ 4018084 w 4870938"/>
                  <a:gd name="connsiteY81" fmla="*/ 1415562 h 1706588"/>
                  <a:gd name="connsiteX82" fmla="*/ 4053254 w 4870938"/>
                  <a:gd name="connsiteY82" fmla="*/ 1424354 h 1706588"/>
                  <a:gd name="connsiteX83" fmla="*/ 4141177 w 4870938"/>
                  <a:gd name="connsiteY83" fmla="*/ 1441939 h 1706588"/>
                  <a:gd name="connsiteX84" fmla="*/ 4193931 w 4870938"/>
                  <a:gd name="connsiteY84" fmla="*/ 1459523 h 1706588"/>
                  <a:gd name="connsiteX85" fmla="*/ 4220307 w 4870938"/>
                  <a:gd name="connsiteY85" fmla="*/ 1468316 h 1706588"/>
                  <a:gd name="connsiteX86" fmla="*/ 4237892 w 4870938"/>
                  <a:gd name="connsiteY86" fmla="*/ 1494693 h 1706588"/>
                  <a:gd name="connsiteX87" fmla="*/ 4255477 w 4870938"/>
                  <a:gd name="connsiteY87" fmla="*/ 1573823 h 1706588"/>
                  <a:gd name="connsiteX88" fmla="*/ 4317023 w 4870938"/>
                  <a:gd name="connsiteY88" fmla="*/ 1644162 h 1706588"/>
                  <a:gd name="connsiteX89" fmla="*/ 4343400 w 4870938"/>
                  <a:gd name="connsiteY89" fmla="*/ 1652954 h 1706588"/>
                  <a:gd name="connsiteX90" fmla="*/ 4396154 w 4870938"/>
                  <a:gd name="connsiteY90" fmla="*/ 1608993 h 1706588"/>
                  <a:gd name="connsiteX91" fmla="*/ 4422531 w 4870938"/>
                  <a:gd name="connsiteY91" fmla="*/ 1582616 h 1706588"/>
                  <a:gd name="connsiteX92" fmla="*/ 4431323 w 4870938"/>
                  <a:gd name="connsiteY92" fmla="*/ 1608993 h 1706588"/>
                  <a:gd name="connsiteX93" fmla="*/ 4457700 w 4870938"/>
                  <a:gd name="connsiteY93" fmla="*/ 1626577 h 1706588"/>
                  <a:gd name="connsiteX94" fmla="*/ 4492869 w 4870938"/>
                  <a:gd name="connsiteY94" fmla="*/ 1652954 h 1706588"/>
                  <a:gd name="connsiteX95" fmla="*/ 4554415 w 4870938"/>
                  <a:gd name="connsiteY95" fmla="*/ 1644162 h 1706588"/>
                  <a:gd name="connsiteX96" fmla="*/ 4589584 w 4870938"/>
                  <a:gd name="connsiteY96" fmla="*/ 1626577 h 1706588"/>
                  <a:gd name="connsiteX97" fmla="*/ 4598377 w 4870938"/>
                  <a:gd name="connsiteY97" fmla="*/ 1652954 h 1706588"/>
                  <a:gd name="connsiteX98" fmla="*/ 4624754 w 4870938"/>
                  <a:gd name="connsiteY98" fmla="*/ 1661746 h 1706588"/>
                  <a:gd name="connsiteX99" fmla="*/ 4651131 w 4870938"/>
                  <a:gd name="connsiteY99" fmla="*/ 1679331 h 1706588"/>
                  <a:gd name="connsiteX100" fmla="*/ 4668715 w 4870938"/>
                  <a:gd name="connsiteY100" fmla="*/ 1705708 h 1706588"/>
                  <a:gd name="connsiteX101" fmla="*/ 4703884 w 4870938"/>
                  <a:gd name="connsiteY101" fmla="*/ 1696916 h 1706588"/>
                  <a:gd name="connsiteX102" fmla="*/ 4730261 w 4870938"/>
                  <a:gd name="connsiteY102" fmla="*/ 1679331 h 1706588"/>
                  <a:gd name="connsiteX103" fmla="*/ 4870938 w 4870938"/>
                  <a:gd name="connsiteY103" fmla="*/ 1670539 h 1706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870938" h="1706588">
                    <a:moveTo>
                      <a:pt x="0" y="0"/>
                    </a:moveTo>
                    <a:cubicBezTo>
                      <a:pt x="14654" y="14654"/>
                      <a:pt x="30314" y="28366"/>
                      <a:pt x="43961" y="43962"/>
                    </a:cubicBezTo>
                    <a:cubicBezTo>
                      <a:pt x="50919" y="51915"/>
                      <a:pt x="56820" y="60887"/>
                      <a:pt x="61546" y="70339"/>
                    </a:cubicBezTo>
                    <a:cubicBezTo>
                      <a:pt x="65691" y="78628"/>
                      <a:pt x="64548" y="89479"/>
                      <a:pt x="70338" y="96716"/>
                    </a:cubicBezTo>
                    <a:cubicBezTo>
                      <a:pt x="76939" y="104967"/>
                      <a:pt x="87923" y="108439"/>
                      <a:pt x="96715" y="114300"/>
                    </a:cubicBezTo>
                    <a:cubicBezTo>
                      <a:pt x="113831" y="165650"/>
                      <a:pt x="92115" y="118493"/>
                      <a:pt x="131884" y="158262"/>
                    </a:cubicBezTo>
                    <a:cubicBezTo>
                      <a:pt x="139356" y="165734"/>
                      <a:pt x="141516" y="177681"/>
                      <a:pt x="149469" y="184639"/>
                    </a:cubicBezTo>
                    <a:cubicBezTo>
                      <a:pt x="176649" y="208421"/>
                      <a:pt x="218130" y="232129"/>
                      <a:pt x="254977" y="237393"/>
                    </a:cubicBezTo>
                    <a:lnTo>
                      <a:pt x="316523" y="246185"/>
                    </a:lnTo>
                    <a:cubicBezTo>
                      <a:pt x="325315" y="252047"/>
                      <a:pt x="335428" y="256298"/>
                      <a:pt x="342900" y="263770"/>
                    </a:cubicBezTo>
                    <a:cubicBezTo>
                      <a:pt x="350372" y="271242"/>
                      <a:pt x="351523" y="284546"/>
                      <a:pt x="360484" y="290146"/>
                    </a:cubicBezTo>
                    <a:cubicBezTo>
                      <a:pt x="376202" y="299970"/>
                      <a:pt x="395653" y="301869"/>
                      <a:pt x="413238" y="307731"/>
                    </a:cubicBezTo>
                    <a:lnTo>
                      <a:pt x="465992" y="325316"/>
                    </a:lnTo>
                    <a:lnTo>
                      <a:pt x="492369" y="334108"/>
                    </a:lnTo>
                    <a:cubicBezTo>
                      <a:pt x="501161" y="342900"/>
                      <a:pt x="508400" y="353588"/>
                      <a:pt x="518746" y="360485"/>
                    </a:cubicBezTo>
                    <a:cubicBezTo>
                      <a:pt x="533278" y="370173"/>
                      <a:pt x="591298" y="376874"/>
                      <a:pt x="597877" y="378070"/>
                    </a:cubicBezTo>
                    <a:cubicBezTo>
                      <a:pt x="612580" y="380743"/>
                      <a:pt x="627135" y="384189"/>
                      <a:pt x="641838" y="386862"/>
                    </a:cubicBezTo>
                    <a:cubicBezTo>
                      <a:pt x="709924" y="399241"/>
                      <a:pt x="674461" y="388944"/>
                      <a:pt x="720969" y="404446"/>
                    </a:cubicBezTo>
                    <a:cubicBezTo>
                      <a:pt x="760972" y="431115"/>
                      <a:pt x="738960" y="421652"/>
                      <a:pt x="800100" y="430823"/>
                    </a:cubicBezTo>
                    <a:lnTo>
                      <a:pt x="923192" y="448408"/>
                    </a:lnTo>
                    <a:cubicBezTo>
                      <a:pt x="931984" y="451339"/>
                      <a:pt x="941467" y="452699"/>
                      <a:pt x="949569" y="457200"/>
                    </a:cubicBezTo>
                    <a:cubicBezTo>
                      <a:pt x="968044" y="467464"/>
                      <a:pt x="981476" y="488896"/>
                      <a:pt x="1002323" y="492370"/>
                    </a:cubicBezTo>
                    <a:cubicBezTo>
                      <a:pt x="1019908" y="495301"/>
                      <a:pt x="1037645" y="497427"/>
                      <a:pt x="1055077" y="501162"/>
                    </a:cubicBezTo>
                    <a:cubicBezTo>
                      <a:pt x="1078708" y="506226"/>
                      <a:pt x="1101969" y="512884"/>
                      <a:pt x="1125415" y="518746"/>
                    </a:cubicBezTo>
                    <a:cubicBezTo>
                      <a:pt x="1137138" y="521677"/>
                      <a:pt x="1148735" y="525169"/>
                      <a:pt x="1160584" y="527539"/>
                    </a:cubicBezTo>
                    <a:cubicBezTo>
                      <a:pt x="1184180" y="532258"/>
                      <a:pt x="1238174" y="541166"/>
                      <a:pt x="1257300" y="553916"/>
                    </a:cubicBezTo>
                    <a:cubicBezTo>
                      <a:pt x="1299100" y="581781"/>
                      <a:pt x="1273653" y="568159"/>
                      <a:pt x="1336431" y="589085"/>
                    </a:cubicBezTo>
                    <a:lnTo>
                      <a:pt x="1362807" y="597877"/>
                    </a:lnTo>
                    <a:cubicBezTo>
                      <a:pt x="1371599" y="600808"/>
                      <a:pt x="1380193" y="604422"/>
                      <a:pt x="1389184" y="606670"/>
                    </a:cubicBezTo>
                    <a:cubicBezTo>
                      <a:pt x="1420797" y="614573"/>
                      <a:pt x="1434831" y="618674"/>
                      <a:pt x="1468315" y="624254"/>
                    </a:cubicBezTo>
                    <a:cubicBezTo>
                      <a:pt x="1496383" y="628932"/>
                      <a:pt x="1553400" y="635347"/>
                      <a:pt x="1582615" y="641839"/>
                    </a:cubicBezTo>
                    <a:cubicBezTo>
                      <a:pt x="1591662" y="643850"/>
                      <a:pt x="1600081" y="648085"/>
                      <a:pt x="1608992" y="650631"/>
                    </a:cubicBezTo>
                    <a:cubicBezTo>
                      <a:pt x="1620611" y="653951"/>
                      <a:pt x="1632438" y="656492"/>
                      <a:pt x="1644161" y="659423"/>
                    </a:cubicBezTo>
                    <a:cubicBezTo>
                      <a:pt x="1652953" y="665285"/>
                      <a:pt x="1661086" y="672282"/>
                      <a:pt x="1670538" y="677008"/>
                    </a:cubicBezTo>
                    <a:cubicBezTo>
                      <a:pt x="1681707" y="682593"/>
                      <a:pt x="1722699" y="692716"/>
                      <a:pt x="1732084" y="694593"/>
                    </a:cubicBezTo>
                    <a:cubicBezTo>
                      <a:pt x="1760340" y="700244"/>
                      <a:pt x="1812408" y="704181"/>
                      <a:pt x="1837592" y="720970"/>
                    </a:cubicBezTo>
                    <a:cubicBezTo>
                      <a:pt x="1846384" y="726831"/>
                      <a:pt x="1854256" y="734392"/>
                      <a:pt x="1863969" y="738554"/>
                    </a:cubicBezTo>
                    <a:cubicBezTo>
                      <a:pt x="1875076" y="743314"/>
                      <a:pt x="1887564" y="743874"/>
                      <a:pt x="1899138" y="747346"/>
                    </a:cubicBezTo>
                    <a:cubicBezTo>
                      <a:pt x="1916892" y="752672"/>
                      <a:pt x="1934307" y="759069"/>
                      <a:pt x="1951892" y="764931"/>
                    </a:cubicBezTo>
                    <a:lnTo>
                      <a:pt x="1978269" y="773723"/>
                    </a:lnTo>
                    <a:cubicBezTo>
                      <a:pt x="1987061" y="776654"/>
                      <a:pt x="1995655" y="780268"/>
                      <a:pt x="2004646" y="782516"/>
                    </a:cubicBezTo>
                    <a:cubicBezTo>
                      <a:pt x="2016369" y="785447"/>
                      <a:pt x="2028241" y="787836"/>
                      <a:pt x="2039815" y="791308"/>
                    </a:cubicBezTo>
                    <a:cubicBezTo>
                      <a:pt x="2057569" y="796634"/>
                      <a:pt x="2074984" y="803031"/>
                      <a:pt x="2092569" y="808893"/>
                    </a:cubicBezTo>
                    <a:lnTo>
                      <a:pt x="2145323" y="826477"/>
                    </a:lnTo>
                    <a:cubicBezTo>
                      <a:pt x="2154115" y="829408"/>
                      <a:pt x="2162709" y="833022"/>
                      <a:pt x="2171700" y="835270"/>
                    </a:cubicBezTo>
                    <a:cubicBezTo>
                      <a:pt x="2215860" y="846310"/>
                      <a:pt x="2195405" y="840241"/>
                      <a:pt x="2233246" y="852854"/>
                    </a:cubicBezTo>
                    <a:cubicBezTo>
                      <a:pt x="2242038" y="858716"/>
                      <a:pt x="2249910" y="866276"/>
                      <a:pt x="2259623" y="870439"/>
                    </a:cubicBezTo>
                    <a:cubicBezTo>
                      <a:pt x="2270730" y="875199"/>
                      <a:pt x="2283218" y="875759"/>
                      <a:pt x="2294792" y="879231"/>
                    </a:cubicBezTo>
                    <a:cubicBezTo>
                      <a:pt x="2312546" y="884557"/>
                      <a:pt x="2329961" y="890954"/>
                      <a:pt x="2347546" y="896816"/>
                    </a:cubicBezTo>
                    <a:lnTo>
                      <a:pt x="2373923" y="905608"/>
                    </a:lnTo>
                    <a:cubicBezTo>
                      <a:pt x="2382715" y="911470"/>
                      <a:pt x="2390587" y="919030"/>
                      <a:pt x="2400300" y="923193"/>
                    </a:cubicBezTo>
                    <a:cubicBezTo>
                      <a:pt x="2433805" y="937552"/>
                      <a:pt x="2528278" y="939719"/>
                      <a:pt x="2540977" y="940777"/>
                    </a:cubicBezTo>
                    <a:cubicBezTo>
                      <a:pt x="2552700" y="943708"/>
                      <a:pt x="2564350" y="946949"/>
                      <a:pt x="2576146" y="949570"/>
                    </a:cubicBezTo>
                    <a:cubicBezTo>
                      <a:pt x="2590734" y="952812"/>
                      <a:pt x="2605609" y="954738"/>
                      <a:pt x="2620107" y="958362"/>
                    </a:cubicBezTo>
                    <a:cubicBezTo>
                      <a:pt x="2629098" y="960610"/>
                      <a:pt x="2637543" y="964715"/>
                      <a:pt x="2646484" y="967154"/>
                    </a:cubicBezTo>
                    <a:cubicBezTo>
                      <a:pt x="2669800" y="973513"/>
                      <a:pt x="2693895" y="977097"/>
                      <a:pt x="2716823" y="984739"/>
                    </a:cubicBezTo>
                    <a:cubicBezTo>
                      <a:pt x="2754664" y="997352"/>
                      <a:pt x="2734209" y="991283"/>
                      <a:pt x="2778369" y="1002323"/>
                    </a:cubicBezTo>
                    <a:cubicBezTo>
                      <a:pt x="2853962" y="1052719"/>
                      <a:pt x="2758319" y="992298"/>
                      <a:pt x="2831123" y="1028700"/>
                    </a:cubicBezTo>
                    <a:cubicBezTo>
                      <a:pt x="2840575" y="1033426"/>
                      <a:pt x="2847475" y="1042943"/>
                      <a:pt x="2857500" y="1046285"/>
                    </a:cubicBezTo>
                    <a:cubicBezTo>
                      <a:pt x="2874412" y="1051922"/>
                      <a:pt x="2892669" y="1052146"/>
                      <a:pt x="2910254" y="1055077"/>
                    </a:cubicBezTo>
                    <a:cubicBezTo>
                      <a:pt x="2921977" y="1060939"/>
                      <a:pt x="2933254" y="1067794"/>
                      <a:pt x="2945423" y="1072662"/>
                    </a:cubicBezTo>
                    <a:cubicBezTo>
                      <a:pt x="2970896" y="1082851"/>
                      <a:pt x="3005453" y="1093062"/>
                      <a:pt x="3033346" y="1099039"/>
                    </a:cubicBezTo>
                    <a:cubicBezTo>
                      <a:pt x="3062571" y="1105301"/>
                      <a:pt x="3092915" y="1107171"/>
                      <a:pt x="3121269" y="1116623"/>
                    </a:cubicBezTo>
                    <a:cubicBezTo>
                      <a:pt x="3209886" y="1146164"/>
                      <a:pt x="3072451" y="1101099"/>
                      <a:pt x="3182815" y="1134208"/>
                    </a:cubicBezTo>
                    <a:cubicBezTo>
                      <a:pt x="3200569" y="1139534"/>
                      <a:pt x="3217984" y="1145931"/>
                      <a:pt x="3235569" y="1151793"/>
                    </a:cubicBezTo>
                    <a:lnTo>
                      <a:pt x="3261946" y="1160585"/>
                    </a:lnTo>
                    <a:cubicBezTo>
                      <a:pt x="3270738" y="1163516"/>
                      <a:pt x="3280034" y="1165232"/>
                      <a:pt x="3288323" y="1169377"/>
                    </a:cubicBezTo>
                    <a:cubicBezTo>
                      <a:pt x="3300046" y="1175239"/>
                      <a:pt x="3311323" y="1182094"/>
                      <a:pt x="3323492" y="1186962"/>
                    </a:cubicBezTo>
                    <a:cubicBezTo>
                      <a:pt x="3340702" y="1193846"/>
                      <a:pt x="3376246" y="1204546"/>
                      <a:pt x="3376246" y="1204546"/>
                    </a:cubicBezTo>
                    <a:cubicBezTo>
                      <a:pt x="3479064" y="1273093"/>
                      <a:pt x="3390377" y="1220651"/>
                      <a:pt x="3455377" y="1248508"/>
                    </a:cubicBezTo>
                    <a:cubicBezTo>
                      <a:pt x="3467424" y="1253671"/>
                      <a:pt x="3478112" y="1261948"/>
                      <a:pt x="3490546" y="1266093"/>
                    </a:cubicBezTo>
                    <a:cubicBezTo>
                      <a:pt x="3504723" y="1270819"/>
                      <a:pt x="3520009" y="1271261"/>
                      <a:pt x="3534507" y="1274885"/>
                    </a:cubicBezTo>
                    <a:cubicBezTo>
                      <a:pt x="3543498" y="1277133"/>
                      <a:pt x="3551893" y="1281429"/>
                      <a:pt x="3560884" y="1283677"/>
                    </a:cubicBezTo>
                    <a:cubicBezTo>
                      <a:pt x="3575382" y="1287302"/>
                      <a:pt x="3590428" y="1288538"/>
                      <a:pt x="3604846" y="1292470"/>
                    </a:cubicBezTo>
                    <a:cubicBezTo>
                      <a:pt x="3622729" y="1297347"/>
                      <a:pt x="3640015" y="1304193"/>
                      <a:pt x="3657600" y="1310054"/>
                    </a:cubicBezTo>
                    <a:lnTo>
                      <a:pt x="3683977" y="1318846"/>
                    </a:lnTo>
                    <a:cubicBezTo>
                      <a:pt x="3692769" y="1321777"/>
                      <a:pt x="3701266" y="1325821"/>
                      <a:pt x="3710354" y="1327639"/>
                    </a:cubicBezTo>
                    <a:cubicBezTo>
                      <a:pt x="3745234" y="1334615"/>
                      <a:pt x="3751406" y="1333959"/>
                      <a:pt x="3780692" y="1345223"/>
                    </a:cubicBezTo>
                    <a:cubicBezTo>
                      <a:pt x="3810153" y="1356554"/>
                      <a:pt x="3837663" y="1374203"/>
                      <a:pt x="3868615" y="1380393"/>
                    </a:cubicBezTo>
                    <a:cubicBezTo>
                      <a:pt x="3898828" y="1386435"/>
                      <a:pt x="3918778" y="1389700"/>
                      <a:pt x="3947746" y="1397977"/>
                    </a:cubicBezTo>
                    <a:cubicBezTo>
                      <a:pt x="3956657" y="1400523"/>
                      <a:pt x="3965132" y="1404522"/>
                      <a:pt x="3974123" y="1406770"/>
                    </a:cubicBezTo>
                    <a:cubicBezTo>
                      <a:pt x="3988621" y="1410395"/>
                      <a:pt x="4003496" y="1412320"/>
                      <a:pt x="4018084" y="1415562"/>
                    </a:cubicBezTo>
                    <a:cubicBezTo>
                      <a:pt x="4029880" y="1418183"/>
                      <a:pt x="4041405" y="1421984"/>
                      <a:pt x="4053254" y="1424354"/>
                    </a:cubicBezTo>
                    <a:cubicBezTo>
                      <a:pt x="4100797" y="1433862"/>
                      <a:pt x="4100324" y="1429683"/>
                      <a:pt x="4141177" y="1441939"/>
                    </a:cubicBezTo>
                    <a:cubicBezTo>
                      <a:pt x="4158931" y="1447265"/>
                      <a:pt x="4176346" y="1453661"/>
                      <a:pt x="4193931" y="1459523"/>
                    </a:cubicBezTo>
                    <a:lnTo>
                      <a:pt x="4220307" y="1468316"/>
                    </a:lnTo>
                    <a:cubicBezTo>
                      <a:pt x="4226169" y="1477108"/>
                      <a:pt x="4234182" y="1484799"/>
                      <a:pt x="4237892" y="1494693"/>
                    </a:cubicBezTo>
                    <a:cubicBezTo>
                      <a:pt x="4242059" y="1505806"/>
                      <a:pt x="4248715" y="1560299"/>
                      <a:pt x="4255477" y="1573823"/>
                    </a:cubicBezTo>
                    <a:cubicBezTo>
                      <a:pt x="4273061" y="1608992"/>
                      <a:pt x="4284785" y="1628043"/>
                      <a:pt x="4317023" y="1644162"/>
                    </a:cubicBezTo>
                    <a:cubicBezTo>
                      <a:pt x="4325312" y="1648307"/>
                      <a:pt x="4334608" y="1650023"/>
                      <a:pt x="4343400" y="1652954"/>
                    </a:cubicBezTo>
                    <a:cubicBezTo>
                      <a:pt x="4420461" y="1575893"/>
                      <a:pt x="4322708" y="1670197"/>
                      <a:pt x="4396154" y="1608993"/>
                    </a:cubicBezTo>
                    <a:cubicBezTo>
                      <a:pt x="4405706" y="1601033"/>
                      <a:pt x="4413739" y="1591408"/>
                      <a:pt x="4422531" y="1582616"/>
                    </a:cubicBezTo>
                    <a:cubicBezTo>
                      <a:pt x="4425462" y="1591408"/>
                      <a:pt x="4425533" y="1601756"/>
                      <a:pt x="4431323" y="1608993"/>
                    </a:cubicBezTo>
                    <a:cubicBezTo>
                      <a:pt x="4437924" y="1617244"/>
                      <a:pt x="4449101" y="1620435"/>
                      <a:pt x="4457700" y="1626577"/>
                    </a:cubicBezTo>
                    <a:cubicBezTo>
                      <a:pt x="4469624" y="1635094"/>
                      <a:pt x="4481146" y="1644162"/>
                      <a:pt x="4492869" y="1652954"/>
                    </a:cubicBezTo>
                    <a:cubicBezTo>
                      <a:pt x="4513384" y="1650023"/>
                      <a:pt x="4534422" y="1649615"/>
                      <a:pt x="4554415" y="1644162"/>
                    </a:cubicBezTo>
                    <a:cubicBezTo>
                      <a:pt x="4567060" y="1640713"/>
                      <a:pt x="4576732" y="1624007"/>
                      <a:pt x="4589584" y="1626577"/>
                    </a:cubicBezTo>
                    <a:cubicBezTo>
                      <a:pt x="4598672" y="1628395"/>
                      <a:pt x="4591823" y="1646401"/>
                      <a:pt x="4598377" y="1652954"/>
                    </a:cubicBezTo>
                    <a:cubicBezTo>
                      <a:pt x="4604930" y="1659507"/>
                      <a:pt x="4615962" y="1658815"/>
                      <a:pt x="4624754" y="1661746"/>
                    </a:cubicBezTo>
                    <a:cubicBezTo>
                      <a:pt x="4633546" y="1667608"/>
                      <a:pt x="4643659" y="1671859"/>
                      <a:pt x="4651131" y="1679331"/>
                    </a:cubicBezTo>
                    <a:cubicBezTo>
                      <a:pt x="4658603" y="1686803"/>
                      <a:pt x="4658690" y="1702366"/>
                      <a:pt x="4668715" y="1705708"/>
                    </a:cubicBezTo>
                    <a:cubicBezTo>
                      <a:pt x="4680179" y="1709529"/>
                      <a:pt x="4692161" y="1699847"/>
                      <a:pt x="4703884" y="1696916"/>
                    </a:cubicBezTo>
                    <a:cubicBezTo>
                      <a:pt x="4712676" y="1691054"/>
                      <a:pt x="4720809" y="1684057"/>
                      <a:pt x="4730261" y="1679331"/>
                    </a:cubicBezTo>
                    <a:cubicBezTo>
                      <a:pt x="4771941" y="1658491"/>
                      <a:pt x="4833052" y="1670539"/>
                      <a:pt x="4870938" y="1670539"/>
                    </a:cubicBezTo>
                  </a:path>
                </a:pathLst>
              </a:custGeom>
              <a:ln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668CB82-5DD3-4954-8828-81AAC85D0B79}"/>
                  </a:ext>
                </a:extLst>
              </p:cNvPr>
              <p:cNvSpPr txBox="1"/>
              <p:nvPr/>
            </p:nvSpPr>
            <p:spPr>
              <a:xfrm flipH="1">
                <a:off x="6964616" y="2117641"/>
                <a:ext cx="2110453" cy="407195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/>
                  <a:t>OFF – no lasers</a:t>
                </a:r>
                <a:endParaRPr lang="en-GB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01E014C-1784-24A0-DD52-6647F996765F}"/>
                  </a:ext>
                </a:extLst>
              </p:cNvPr>
              <p:cNvSpPr txBox="1"/>
              <p:nvPr/>
            </p:nvSpPr>
            <p:spPr>
              <a:xfrm flipH="1">
                <a:off x="6964615" y="2486973"/>
                <a:ext cx="2120028" cy="407195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/>
                  <a:t>243 laser only</a:t>
                </a:r>
                <a:endParaRPr lang="en-GB" dirty="0"/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3A3D7D63-4234-EEE2-EDB8-0FF13A7B77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8612" y="2071887"/>
                <a:ext cx="0" cy="3679323"/>
              </a:xfrm>
              <a:prstGeom prst="line">
                <a:avLst/>
              </a:prstGeom>
              <a:ln w="38100">
                <a:solidFill>
                  <a:srgbClr val="A200D0">
                    <a:alpha val="69804"/>
                  </a:srgbClr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4519524-EB8C-B0E9-3CF1-8D740AACF867}"/>
                  </a:ext>
                </a:extLst>
              </p:cNvPr>
              <p:cNvSpPr txBox="1"/>
              <p:nvPr/>
            </p:nvSpPr>
            <p:spPr>
              <a:xfrm flipH="1">
                <a:off x="6964611" y="2885748"/>
                <a:ext cx="2134975" cy="407195"/>
              </a:xfrm>
              <a:prstGeom prst="rect">
                <a:avLst/>
              </a:prstGeom>
              <a:solidFill>
                <a:srgbClr val="FC4622"/>
              </a:solidFill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/>
                  <a:t>205 laser only</a:t>
                </a:r>
                <a:endParaRPr lang="en-GB" dirty="0"/>
              </a:p>
            </p:txBody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54A44D79-CE5F-D474-B1C8-9E07E709563E}"/>
                  </a:ext>
                </a:extLst>
              </p:cNvPr>
              <p:cNvSpPr/>
              <p:nvPr/>
            </p:nvSpPr>
            <p:spPr>
              <a:xfrm>
                <a:off x="4256885" y="2986666"/>
                <a:ext cx="4818185" cy="1749670"/>
              </a:xfrm>
              <a:custGeom>
                <a:avLst/>
                <a:gdLst>
                  <a:gd name="connsiteX0" fmla="*/ 0 w 4818185"/>
                  <a:gd name="connsiteY0" fmla="*/ 0 h 1749670"/>
                  <a:gd name="connsiteX1" fmla="*/ 52754 w 4818185"/>
                  <a:gd name="connsiteY1" fmla="*/ 70339 h 1749670"/>
                  <a:gd name="connsiteX2" fmla="*/ 96715 w 4818185"/>
                  <a:gd name="connsiteY2" fmla="*/ 114300 h 1749670"/>
                  <a:gd name="connsiteX3" fmla="*/ 131885 w 4818185"/>
                  <a:gd name="connsiteY3" fmla="*/ 167054 h 1749670"/>
                  <a:gd name="connsiteX4" fmla="*/ 149469 w 4818185"/>
                  <a:gd name="connsiteY4" fmla="*/ 193431 h 1749670"/>
                  <a:gd name="connsiteX5" fmla="*/ 202223 w 4818185"/>
                  <a:gd name="connsiteY5" fmla="*/ 237393 h 1749670"/>
                  <a:gd name="connsiteX6" fmla="*/ 254977 w 4818185"/>
                  <a:gd name="connsiteY6" fmla="*/ 281354 h 1749670"/>
                  <a:gd name="connsiteX7" fmla="*/ 290146 w 4818185"/>
                  <a:gd name="connsiteY7" fmla="*/ 325316 h 1749670"/>
                  <a:gd name="connsiteX8" fmla="*/ 307731 w 4818185"/>
                  <a:gd name="connsiteY8" fmla="*/ 351693 h 1749670"/>
                  <a:gd name="connsiteX9" fmla="*/ 334108 w 4818185"/>
                  <a:gd name="connsiteY9" fmla="*/ 378070 h 1749670"/>
                  <a:gd name="connsiteX10" fmla="*/ 404446 w 4818185"/>
                  <a:gd name="connsiteY10" fmla="*/ 439616 h 1749670"/>
                  <a:gd name="connsiteX11" fmla="*/ 465992 w 4818185"/>
                  <a:gd name="connsiteY11" fmla="*/ 457200 h 1749670"/>
                  <a:gd name="connsiteX12" fmla="*/ 518746 w 4818185"/>
                  <a:gd name="connsiteY12" fmla="*/ 474785 h 1749670"/>
                  <a:gd name="connsiteX13" fmla="*/ 545123 w 4818185"/>
                  <a:gd name="connsiteY13" fmla="*/ 483577 h 1749670"/>
                  <a:gd name="connsiteX14" fmla="*/ 615462 w 4818185"/>
                  <a:gd name="connsiteY14" fmla="*/ 518746 h 1749670"/>
                  <a:gd name="connsiteX15" fmla="*/ 641839 w 4818185"/>
                  <a:gd name="connsiteY15" fmla="*/ 536331 h 1749670"/>
                  <a:gd name="connsiteX16" fmla="*/ 668215 w 4818185"/>
                  <a:gd name="connsiteY16" fmla="*/ 545123 h 1749670"/>
                  <a:gd name="connsiteX17" fmla="*/ 808892 w 4818185"/>
                  <a:gd name="connsiteY17" fmla="*/ 571500 h 1749670"/>
                  <a:gd name="connsiteX18" fmla="*/ 861646 w 4818185"/>
                  <a:gd name="connsiteY18" fmla="*/ 589085 h 1749670"/>
                  <a:gd name="connsiteX19" fmla="*/ 896815 w 4818185"/>
                  <a:gd name="connsiteY19" fmla="*/ 597877 h 1749670"/>
                  <a:gd name="connsiteX20" fmla="*/ 949569 w 4818185"/>
                  <a:gd name="connsiteY20" fmla="*/ 615462 h 1749670"/>
                  <a:gd name="connsiteX21" fmla="*/ 975946 w 4818185"/>
                  <a:gd name="connsiteY21" fmla="*/ 624254 h 1749670"/>
                  <a:gd name="connsiteX22" fmla="*/ 1002323 w 4818185"/>
                  <a:gd name="connsiteY22" fmla="*/ 633046 h 1749670"/>
                  <a:gd name="connsiteX23" fmla="*/ 1037492 w 4818185"/>
                  <a:gd name="connsiteY23" fmla="*/ 641839 h 1749670"/>
                  <a:gd name="connsiteX24" fmla="*/ 1090246 w 4818185"/>
                  <a:gd name="connsiteY24" fmla="*/ 659423 h 1749670"/>
                  <a:gd name="connsiteX25" fmla="*/ 1213339 w 4818185"/>
                  <a:gd name="connsiteY25" fmla="*/ 677008 h 1749670"/>
                  <a:gd name="connsiteX26" fmla="*/ 1266092 w 4818185"/>
                  <a:gd name="connsiteY26" fmla="*/ 694593 h 1749670"/>
                  <a:gd name="connsiteX27" fmla="*/ 1327639 w 4818185"/>
                  <a:gd name="connsiteY27" fmla="*/ 712177 h 1749670"/>
                  <a:gd name="connsiteX28" fmla="*/ 1354015 w 4818185"/>
                  <a:gd name="connsiteY28" fmla="*/ 729762 h 1749670"/>
                  <a:gd name="connsiteX29" fmla="*/ 1406769 w 4818185"/>
                  <a:gd name="connsiteY29" fmla="*/ 747346 h 1749670"/>
                  <a:gd name="connsiteX30" fmla="*/ 1459523 w 4818185"/>
                  <a:gd name="connsiteY30" fmla="*/ 773723 h 1749670"/>
                  <a:gd name="connsiteX31" fmla="*/ 1529862 w 4818185"/>
                  <a:gd name="connsiteY31" fmla="*/ 791308 h 1749670"/>
                  <a:gd name="connsiteX32" fmla="*/ 1556239 w 4818185"/>
                  <a:gd name="connsiteY32" fmla="*/ 808893 h 1749670"/>
                  <a:gd name="connsiteX33" fmla="*/ 1626577 w 4818185"/>
                  <a:gd name="connsiteY33" fmla="*/ 826477 h 1749670"/>
                  <a:gd name="connsiteX34" fmla="*/ 1688123 w 4818185"/>
                  <a:gd name="connsiteY34" fmla="*/ 852854 h 1749670"/>
                  <a:gd name="connsiteX35" fmla="*/ 1740877 w 4818185"/>
                  <a:gd name="connsiteY35" fmla="*/ 870439 h 1749670"/>
                  <a:gd name="connsiteX36" fmla="*/ 1987062 w 4818185"/>
                  <a:gd name="connsiteY36" fmla="*/ 888023 h 1749670"/>
                  <a:gd name="connsiteX37" fmla="*/ 2039815 w 4818185"/>
                  <a:gd name="connsiteY37" fmla="*/ 896816 h 1749670"/>
                  <a:gd name="connsiteX38" fmla="*/ 2118946 w 4818185"/>
                  <a:gd name="connsiteY38" fmla="*/ 923193 h 1749670"/>
                  <a:gd name="connsiteX39" fmla="*/ 2171700 w 4818185"/>
                  <a:gd name="connsiteY39" fmla="*/ 940777 h 1749670"/>
                  <a:gd name="connsiteX40" fmla="*/ 2198077 w 4818185"/>
                  <a:gd name="connsiteY40" fmla="*/ 949570 h 1749670"/>
                  <a:gd name="connsiteX41" fmla="*/ 2250831 w 4818185"/>
                  <a:gd name="connsiteY41" fmla="*/ 958362 h 1749670"/>
                  <a:gd name="connsiteX42" fmla="*/ 2277208 w 4818185"/>
                  <a:gd name="connsiteY42" fmla="*/ 975946 h 1749670"/>
                  <a:gd name="connsiteX43" fmla="*/ 2365131 w 4818185"/>
                  <a:gd name="connsiteY43" fmla="*/ 1002323 h 1749670"/>
                  <a:gd name="connsiteX44" fmla="*/ 2505808 w 4818185"/>
                  <a:gd name="connsiteY44" fmla="*/ 1046285 h 1749670"/>
                  <a:gd name="connsiteX45" fmla="*/ 2576146 w 4818185"/>
                  <a:gd name="connsiteY45" fmla="*/ 1063870 h 1749670"/>
                  <a:gd name="connsiteX46" fmla="*/ 2628900 w 4818185"/>
                  <a:gd name="connsiteY46" fmla="*/ 1081454 h 1749670"/>
                  <a:gd name="connsiteX47" fmla="*/ 2655277 w 4818185"/>
                  <a:gd name="connsiteY47" fmla="*/ 1090246 h 1749670"/>
                  <a:gd name="connsiteX48" fmla="*/ 2681654 w 4818185"/>
                  <a:gd name="connsiteY48" fmla="*/ 1099039 h 1749670"/>
                  <a:gd name="connsiteX49" fmla="*/ 2716823 w 4818185"/>
                  <a:gd name="connsiteY49" fmla="*/ 1107831 h 1749670"/>
                  <a:gd name="connsiteX50" fmla="*/ 2769577 w 4818185"/>
                  <a:gd name="connsiteY50" fmla="*/ 1125416 h 1749670"/>
                  <a:gd name="connsiteX51" fmla="*/ 2857500 w 4818185"/>
                  <a:gd name="connsiteY51" fmla="*/ 1134208 h 1749670"/>
                  <a:gd name="connsiteX52" fmla="*/ 2945423 w 4818185"/>
                  <a:gd name="connsiteY52" fmla="*/ 1151793 h 1749670"/>
                  <a:gd name="connsiteX53" fmla="*/ 2971800 w 4818185"/>
                  <a:gd name="connsiteY53" fmla="*/ 1160585 h 1749670"/>
                  <a:gd name="connsiteX54" fmla="*/ 3006969 w 4818185"/>
                  <a:gd name="connsiteY54" fmla="*/ 1169377 h 1749670"/>
                  <a:gd name="connsiteX55" fmla="*/ 3086100 w 4818185"/>
                  <a:gd name="connsiteY55" fmla="*/ 1204546 h 1749670"/>
                  <a:gd name="connsiteX56" fmla="*/ 3112477 w 4818185"/>
                  <a:gd name="connsiteY56" fmla="*/ 1213339 h 1749670"/>
                  <a:gd name="connsiteX57" fmla="*/ 3147646 w 4818185"/>
                  <a:gd name="connsiteY57" fmla="*/ 1239716 h 1749670"/>
                  <a:gd name="connsiteX58" fmla="*/ 3200400 w 4818185"/>
                  <a:gd name="connsiteY58" fmla="*/ 1257300 h 1749670"/>
                  <a:gd name="connsiteX59" fmla="*/ 3226777 w 4818185"/>
                  <a:gd name="connsiteY59" fmla="*/ 1283677 h 1749670"/>
                  <a:gd name="connsiteX60" fmla="*/ 3261946 w 4818185"/>
                  <a:gd name="connsiteY60" fmla="*/ 1292470 h 1749670"/>
                  <a:gd name="connsiteX61" fmla="*/ 3314700 w 4818185"/>
                  <a:gd name="connsiteY61" fmla="*/ 1318846 h 1749670"/>
                  <a:gd name="connsiteX62" fmla="*/ 3341077 w 4818185"/>
                  <a:gd name="connsiteY62" fmla="*/ 1327639 h 1749670"/>
                  <a:gd name="connsiteX63" fmla="*/ 3367454 w 4818185"/>
                  <a:gd name="connsiteY63" fmla="*/ 1345223 h 1749670"/>
                  <a:gd name="connsiteX64" fmla="*/ 3393831 w 4818185"/>
                  <a:gd name="connsiteY64" fmla="*/ 1354016 h 1749670"/>
                  <a:gd name="connsiteX65" fmla="*/ 3420208 w 4818185"/>
                  <a:gd name="connsiteY65" fmla="*/ 1371600 h 1749670"/>
                  <a:gd name="connsiteX66" fmla="*/ 3446585 w 4818185"/>
                  <a:gd name="connsiteY66" fmla="*/ 1380393 h 1749670"/>
                  <a:gd name="connsiteX67" fmla="*/ 3534508 w 4818185"/>
                  <a:gd name="connsiteY67" fmla="*/ 1415562 h 1749670"/>
                  <a:gd name="connsiteX68" fmla="*/ 3560885 w 4818185"/>
                  <a:gd name="connsiteY68" fmla="*/ 1424354 h 1749670"/>
                  <a:gd name="connsiteX69" fmla="*/ 3622431 w 4818185"/>
                  <a:gd name="connsiteY69" fmla="*/ 1433146 h 1749670"/>
                  <a:gd name="connsiteX70" fmla="*/ 3736731 w 4818185"/>
                  <a:gd name="connsiteY70" fmla="*/ 1450731 h 1749670"/>
                  <a:gd name="connsiteX71" fmla="*/ 3789485 w 4818185"/>
                  <a:gd name="connsiteY71" fmla="*/ 1459523 h 1749670"/>
                  <a:gd name="connsiteX72" fmla="*/ 3859823 w 4818185"/>
                  <a:gd name="connsiteY72" fmla="*/ 1477108 h 1749670"/>
                  <a:gd name="connsiteX73" fmla="*/ 3912577 w 4818185"/>
                  <a:gd name="connsiteY73" fmla="*/ 1494693 h 1749670"/>
                  <a:gd name="connsiteX74" fmla="*/ 3991708 w 4818185"/>
                  <a:gd name="connsiteY74" fmla="*/ 1503485 h 1749670"/>
                  <a:gd name="connsiteX75" fmla="*/ 4026877 w 4818185"/>
                  <a:gd name="connsiteY75" fmla="*/ 1521070 h 1749670"/>
                  <a:gd name="connsiteX76" fmla="*/ 4053254 w 4818185"/>
                  <a:gd name="connsiteY76" fmla="*/ 1529862 h 1749670"/>
                  <a:gd name="connsiteX77" fmla="*/ 4079631 w 4818185"/>
                  <a:gd name="connsiteY77" fmla="*/ 1547446 h 1749670"/>
                  <a:gd name="connsiteX78" fmla="*/ 4106008 w 4818185"/>
                  <a:gd name="connsiteY78" fmla="*/ 1556239 h 1749670"/>
                  <a:gd name="connsiteX79" fmla="*/ 4141177 w 4818185"/>
                  <a:gd name="connsiteY79" fmla="*/ 1573823 h 1749670"/>
                  <a:gd name="connsiteX80" fmla="*/ 4167554 w 4818185"/>
                  <a:gd name="connsiteY80" fmla="*/ 1591408 h 1749670"/>
                  <a:gd name="connsiteX81" fmla="*/ 4273062 w 4818185"/>
                  <a:gd name="connsiteY81" fmla="*/ 1600200 h 1749670"/>
                  <a:gd name="connsiteX82" fmla="*/ 4334608 w 4818185"/>
                  <a:gd name="connsiteY82" fmla="*/ 1635370 h 1749670"/>
                  <a:gd name="connsiteX83" fmla="*/ 4360985 w 4818185"/>
                  <a:gd name="connsiteY83" fmla="*/ 1652954 h 1749670"/>
                  <a:gd name="connsiteX84" fmla="*/ 4633546 w 4818185"/>
                  <a:gd name="connsiteY84" fmla="*/ 1679331 h 1749670"/>
                  <a:gd name="connsiteX85" fmla="*/ 4651131 w 4818185"/>
                  <a:gd name="connsiteY85" fmla="*/ 1705708 h 1749670"/>
                  <a:gd name="connsiteX86" fmla="*/ 4677508 w 4818185"/>
                  <a:gd name="connsiteY86" fmla="*/ 1714500 h 1749670"/>
                  <a:gd name="connsiteX87" fmla="*/ 4791808 w 4818185"/>
                  <a:gd name="connsiteY87" fmla="*/ 1732085 h 1749670"/>
                  <a:gd name="connsiteX88" fmla="*/ 4818185 w 4818185"/>
                  <a:gd name="connsiteY88" fmla="*/ 1749670 h 174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4818185" h="1749670">
                    <a:moveTo>
                      <a:pt x="0" y="0"/>
                    </a:moveTo>
                    <a:cubicBezTo>
                      <a:pt x="55426" y="92378"/>
                      <a:pt x="-2189" y="4408"/>
                      <a:pt x="52754" y="70339"/>
                    </a:cubicBezTo>
                    <a:cubicBezTo>
                      <a:pt x="89388" y="114300"/>
                      <a:pt x="48359" y="82063"/>
                      <a:pt x="96715" y="114300"/>
                    </a:cubicBezTo>
                    <a:lnTo>
                      <a:pt x="131885" y="167054"/>
                    </a:lnTo>
                    <a:cubicBezTo>
                      <a:pt x="137746" y="175846"/>
                      <a:pt x="141997" y="185959"/>
                      <a:pt x="149469" y="193431"/>
                    </a:cubicBezTo>
                    <a:cubicBezTo>
                      <a:pt x="226529" y="270491"/>
                      <a:pt x="128777" y="176188"/>
                      <a:pt x="202223" y="237393"/>
                    </a:cubicBezTo>
                    <a:cubicBezTo>
                      <a:pt x="269913" y="293802"/>
                      <a:pt x="189495" y="237701"/>
                      <a:pt x="254977" y="281354"/>
                    </a:cubicBezTo>
                    <a:cubicBezTo>
                      <a:pt x="272093" y="332704"/>
                      <a:pt x="250377" y="285547"/>
                      <a:pt x="290146" y="325316"/>
                    </a:cubicBezTo>
                    <a:cubicBezTo>
                      <a:pt x="297618" y="332788"/>
                      <a:pt x="300966" y="343575"/>
                      <a:pt x="307731" y="351693"/>
                    </a:cubicBezTo>
                    <a:cubicBezTo>
                      <a:pt x="315691" y="361245"/>
                      <a:pt x="326148" y="368518"/>
                      <a:pt x="334108" y="378070"/>
                    </a:cubicBezTo>
                    <a:cubicBezTo>
                      <a:pt x="361724" y="411209"/>
                      <a:pt x="346283" y="420229"/>
                      <a:pt x="404446" y="439616"/>
                    </a:cubicBezTo>
                    <a:cubicBezTo>
                      <a:pt x="493120" y="469173"/>
                      <a:pt x="355553" y="424068"/>
                      <a:pt x="465992" y="457200"/>
                    </a:cubicBezTo>
                    <a:cubicBezTo>
                      <a:pt x="483746" y="462526"/>
                      <a:pt x="501161" y="468923"/>
                      <a:pt x="518746" y="474785"/>
                    </a:cubicBezTo>
                    <a:cubicBezTo>
                      <a:pt x="527538" y="477716"/>
                      <a:pt x="536834" y="479432"/>
                      <a:pt x="545123" y="483577"/>
                    </a:cubicBezTo>
                    <a:cubicBezTo>
                      <a:pt x="568569" y="495300"/>
                      <a:pt x="593651" y="504205"/>
                      <a:pt x="615462" y="518746"/>
                    </a:cubicBezTo>
                    <a:cubicBezTo>
                      <a:pt x="624254" y="524608"/>
                      <a:pt x="632388" y="531605"/>
                      <a:pt x="641839" y="536331"/>
                    </a:cubicBezTo>
                    <a:cubicBezTo>
                      <a:pt x="650128" y="540476"/>
                      <a:pt x="659274" y="542685"/>
                      <a:pt x="668215" y="545123"/>
                    </a:cubicBezTo>
                    <a:cubicBezTo>
                      <a:pt x="747131" y="566646"/>
                      <a:pt x="728599" y="561464"/>
                      <a:pt x="808892" y="571500"/>
                    </a:cubicBezTo>
                    <a:cubicBezTo>
                      <a:pt x="826477" y="577362"/>
                      <a:pt x="843664" y="584590"/>
                      <a:pt x="861646" y="589085"/>
                    </a:cubicBezTo>
                    <a:cubicBezTo>
                      <a:pt x="873369" y="592016"/>
                      <a:pt x="885241" y="594405"/>
                      <a:pt x="896815" y="597877"/>
                    </a:cubicBezTo>
                    <a:cubicBezTo>
                      <a:pt x="914569" y="603203"/>
                      <a:pt x="931984" y="609600"/>
                      <a:pt x="949569" y="615462"/>
                    </a:cubicBezTo>
                    <a:lnTo>
                      <a:pt x="975946" y="624254"/>
                    </a:lnTo>
                    <a:cubicBezTo>
                      <a:pt x="984738" y="627185"/>
                      <a:pt x="993332" y="630798"/>
                      <a:pt x="1002323" y="633046"/>
                    </a:cubicBezTo>
                    <a:cubicBezTo>
                      <a:pt x="1014046" y="635977"/>
                      <a:pt x="1025918" y="638367"/>
                      <a:pt x="1037492" y="641839"/>
                    </a:cubicBezTo>
                    <a:cubicBezTo>
                      <a:pt x="1055246" y="647165"/>
                      <a:pt x="1071962" y="656376"/>
                      <a:pt x="1090246" y="659423"/>
                    </a:cubicBezTo>
                    <a:cubicBezTo>
                      <a:pt x="1166307" y="672101"/>
                      <a:pt x="1125310" y="666005"/>
                      <a:pt x="1213339" y="677008"/>
                    </a:cubicBezTo>
                    <a:cubicBezTo>
                      <a:pt x="1230923" y="682870"/>
                      <a:pt x="1248110" y="690098"/>
                      <a:pt x="1266092" y="694593"/>
                    </a:cubicBezTo>
                    <a:cubicBezTo>
                      <a:pt x="1310253" y="705633"/>
                      <a:pt x="1289798" y="699564"/>
                      <a:pt x="1327639" y="712177"/>
                    </a:cubicBezTo>
                    <a:cubicBezTo>
                      <a:pt x="1336431" y="718039"/>
                      <a:pt x="1344359" y="725470"/>
                      <a:pt x="1354015" y="729762"/>
                    </a:cubicBezTo>
                    <a:cubicBezTo>
                      <a:pt x="1370953" y="737290"/>
                      <a:pt x="1406769" y="747346"/>
                      <a:pt x="1406769" y="747346"/>
                    </a:cubicBezTo>
                    <a:cubicBezTo>
                      <a:pt x="1434473" y="765816"/>
                      <a:pt x="1428720" y="765322"/>
                      <a:pt x="1459523" y="773723"/>
                    </a:cubicBezTo>
                    <a:cubicBezTo>
                      <a:pt x="1482839" y="780082"/>
                      <a:pt x="1529862" y="791308"/>
                      <a:pt x="1529862" y="791308"/>
                    </a:cubicBezTo>
                    <a:cubicBezTo>
                      <a:pt x="1538654" y="797170"/>
                      <a:pt x="1546308" y="805282"/>
                      <a:pt x="1556239" y="808893"/>
                    </a:cubicBezTo>
                    <a:cubicBezTo>
                      <a:pt x="1578952" y="817152"/>
                      <a:pt x="1626577" y="826477"/>
                      <a:pt x="1626577" y="826477"/>
                    </a:cubicBezTo>
                    <a:cubicBezTo>
                      <a:pt x="1668425" y="854376"/>
                      <a:pt x="1636508" y="837369"/>
                      <a:pt x="1688123" y="852854"/>
                    </a:cubicBezTo>
                    <a:cubicBezTo>
                      <a:pt x="1705877" y="858180"/>
                      <a:pt x="1722593" y="867392"/>
                      <a:pt x="1740877" y="870439"/>
                    </a:cubicBezTo>
                    <a:cubicBezTo>
                      <a:pt x="1857296" y="889842"/>
                      <a:pt x="1775822" y="878422"/>
                      <a:pt x="1987062" y="888023"/>
                    </a:cubicBezTo>
                    <a:cubicBezTo>
                      <a:pt x="2004646" y="890954"/>
                      <a:pt x="2022520" y="892492"/>
                      <a:pt x="2039815" y="896816"/>
                    </a:cubicBezTo>
                    <a:cubicBezTo>
                      <a:pt x="2039849" y="896824"/>
                      <a:pt x="2105741" y="918791"/>
                      <a:pt x="2118946" y="923193"/>
                    </a:cubicBezTo>
                    <a:lnTo>
                      <a:pt x="2171700" y="940777"/>
                    </a:lnTo>
                    <a:cubicBezTo>
                      <a:pt x="2180492" y="943708"/>
                      <a:pt x="2188935" y="948046"/>
                      <a:pt x="2198077" y="949570"/>
                    </a:cubicBezTo>
                    <a:lnTo>
                      <a:pt x="2250831" y="958362"/>
                    </a:lnTo>
                    <a:cubicBezTo>
                      <a:pt x="2259623" y="964223"/>
                      <a:pt x="2267552" y="971654"/>
                      <a:pt x="2277208" y="975946"/>
                    </a:cubicBezTo>
                    <a:cubicBezTo>
                      <a:pt x="2304734" y="988180"/>
                      <a:pt x="2335899" y="995015"/>
                      <a:pt x="2365131" y="1002323"/>
                    </a:cubicBezTo>
                    <a:cubicBezTo>
                      <a:pt x="2456603" y="1048060"/>
                      <a:pt x="2409458" y="1034242"/>
                      <a:pt x="2505808" y="1046285"/>
                    </a:cubicBezTo>
                    <a:cubicBezTo>
                      <a:pt x="2585842" y="1072962"/>
                      <a:pt x="2459437" y="1032040"/>
                      <a:pt x="2576146" y="1063870"/>
                    </a:cubicBezTo>
                    <a:cubicBezTo>
                      <a:pt x="2594029" y="1068747"/>
                      <a:pt x="2611315" y="1075593"/>
                      <a:pt x="2628900" y="1081454"/>
                    </a:cubicBezTo>
                    <a:lnTo>
                      <a:pt x="2655277" y="1090246"/>
                    </a:lnTo>
                    <a:cubicBezTo>
                      <a:pt x="2664069" y="1093177"/>
                      <a:pt x="2672663" y="1096791"/>
                      <a:pt x="2681654" y="1099039"/>
                    </a:cubicBezTo>
                    <a:cubicBezTo>
                      <a:pt x="2693377" y="1101970"/>
                      <a:pt x="2705249" y="1104359"/>
                      <a:pt x="2716823" y="1107831"/>
                    </a:cubicBezTo>
                    <a:cubicBezTo>
                      <a:pt x="2734577" y="1113157"/>
                      <a:pt x="2751133" y="1123572"/>
                      <a:pt x="2769577" y="1125416"/>
                    </a:cubicBezTo>
                    <a:lnTo>
                      <a:pt x="2857500" y="1134208"/>
                    </a:lnTo>
                    <a:cubicBezTo>
                      <a:pt x="2917092" y="1154071"/>
                      <a:pt x="2844393" y="1131587"/>
                      <a:pt x="2945423" y="1151793"/>
                    </a:cubicBezTo>
                    <a:cubicBezTo>
                      <a:pt x="2954511" y="1153611"/>
                      <a:pt x="2962889" y="1158039"/>
                      <a:pt x="2971800" y="1160585"/>
                    </a:cubicBezTo>
                    <a:cubicBezTo>
                      <a:pt x="2983419" y="1163905"/>
                      <a:pt x="2995246" y="1166446"/>
                      <a:pt x="3006969" y="1169377"/>
                    </a:cubicBezTo>
                    <a:cubicBezTo>
                      <a:pt x="3048770" y="1197245"/>
                      <a:pt x="3023319" y="1183619"/>
                      <a:pt x="3086100" y="1204546"/>
                    </a:cubicBezTo>
                    <a:lnTo>
                      <a:pt x="3112477" y="1213339"/>
                    </a:lnTo>
                    <a:cubicBezTo>
                      <a:pt x="3124200" y="1222131"/>
                      <a:pt x="3134539" y="1233163"/>
                      <a:pt x="3147646" y="1239716"/>
                    </a:cubicBezTo>
                    <a:cubicBezTo>
                      <a:pt x="3164225" y="1248005"/>
                      <a:pt x="3200400" y="1257300"/>
                      <a:pt x="3200400" y="1257300"/>
                    </a:cubicBezTo>
                    <a:cubicBezTo>
                      <a:pt x="3209192" y="1266092"/>
                      <a:pt x="3215981" y="1277508"/>
                      <a:pt x="3226777" y="1283677"/>
                    </a:cubicBezTo>
                    <a:cubicBezTo>
                      <a:pt x="3237269" y="1289672"/>
                      <a:pt x="3250327" y="1289150"/>
                      <a:pt x="3261946" y="1292470"/>
                    </a:cubicBezTo>
                    <a:cubicBezTo>
                      <a:pt x="3313513" y="1307204"/>
                      <a:pt x="3263321" y="1293157"/>
                      <a:pt x="3314700" y="1318846"/>
                    </a:cubicBezTo>
                    <a:cubicBezTo>
                      <a:pt x="3322990" y="1322991"/>
                      <a:pt x="3332787" y="1323494"/>
                      <a:pt x="3341077" y="1327639"/>
                    </a:cubicBezTo>
                    <a:cubicBezTo>
                      <a:pt x="3350528" y="1332365"/>
                      <a:pt x="3358003" y="1340497"/>
                      <a:pt x="3367454" y="1345223"/>
                    </a:cubicBezTo>
                    <a:cubicBezTo>
                      <a:pt x="3375744" y="1349368"/>
                      <a:pt x="3385541" y="1349871"/>
                      <a:pt x="3393831" y="1354016"/>
                    </a:cubicBezTo>
                    <a:cubicBezTo>
                      <a:pt x="3403282" y="1358742"/>
                      <a:pt x="3410757" y="1366874"/>
                      <a:pt x="3420208" y="1371600"/>
                    </a:cubicBezTo>
                    <a:cubicBezTo>
                      <a:pt x="3428498" y="1375745"/>
                      <a:pt x="3438066" y="1376742"/>
                      <a:pt x="3446585" y="1380393"/>
                    </a:cubicBezTo>
                    <a:cubicBezTo>
                      <a:pt x="3537131" y="1419199"/>
                      <a:pt x="3414450" y="1375543"/>
                      <a:pt x="3534508" y="1415562"/>
                    </a:cubicBezTo>
                    <a:cubicBezTo>
                      <a:pt x="3543300" y="1418493"/>
                      <a:pt x="3551710" y="1423043"/>
                      <a:pt x="3560885" y="1424354"/>
                    </a:cubicBezTo>
                    <a:lnTo>
                      <a:pt x="3622431" y="1433146"/>
                    </a:lnTo>
                    <a:cubicBezTo>
                      <a:pt x="3680418" y="1452476"/>
                      <a:pt x="3627931" y="1437131"/>
                      <a:pt x="3736731" y="1450731"/>
                    </a:cubicBezTo>
                    <a:cubicBezTo>
                      <a:pt x="3754421" y="1452942"/>
                      <a:pt x="3771900" y="1456592"/>
                      <a:pt x="3789485" y="1459523"/>
                    </a:cubicBezTo>
                    <a:cubicBezTo>
                      <a:pt x="3869508" y="1486199"/>
                      <a:pt x="3743134" y="1445284"/>
                      <a:pt x="3859823" y="1477108"/>
                    </a:cubicBezTo>
                    <a:cubicBezTo>
                      <a:pt x="3877706" y="1481985"/>
                      <a:pt x="3894154" y="1492646"/>
                      <a:pt x="3912577" y="1494693"/>
                    </a:cubicBezTo>
                    <a:lnTo>
                      <a:pt x="3991708" y="1503485"/>
                    </a:lnTo>
                    <a:cubicBezTo>
                      <a:pt x="4003431" y="1509347"/>
                      <a:pt x="4014830" y="1515907"/>
                      <a:pt x="4026877" y="1521070"/>
                    </a:cubicBezTo>
                    <a:cubicBezTo>
                      <a:pt x="4035396" y="1524721"/>
                      <a:pt x="4044964" y="1525717"/>
                      <a:pt x="4053254" y="1529862"/>
                    </a:cubicBezTo>
                    <a:cubicBezTo>
                      <a:pt x="4062705" y="1534588"/>
                      <a:pt x="4070180" y="1542720"/>
                      <a:pt x="4079631" y="1547446"/>
                    </a:cubicBezTo>
                    <a:cubicBezTo>
                      <a:pt x="4087921" y="1551591"/>
                      <a:pt x="4097489" y="1552588"/>
                      <a:pt x="4106008" y="1556239"/>
                    </a:cubicBezTo>
                    <a:cubicBezTo>
                      <a:pt x="4118055" y="1561402"/>
                      <a:pt x="4129797" y="1567320"/>
                      <a:pt x="4141177" y="1573823"/>
                    </a:cubicBezTo>
                    <a:cubicBezTo>
                      <a:pt x="4150352" y="1579066"/>
                      <a:pt x="4157192" y="1589336"/>
                      <a:pt x="4167554" y="1591408"/>
                    </a:cubicBezTo>
                    <a:cubicBezTo>
                      <a:pt x="4202160" y="1598329"/>
                      <a:pt x="4237893" y="1597269"/>
                      <a:pt x="4273062" y="1600200"/>
                    </a:cubicBezTo>
                    <a:cubicBezTo>
                      <a:pt x="4337315" y="1643036"/>
                      <a:pt x="4256535" y="1590757"/>
                      <a:pt x="4334608" y="1635370"/>
                    </a:cubicBezTo>
                    <a:cubicBezTo>
                      <a:pt x="4343783" y="1640613"/>
                      <a:pt x="4350530" y="1651417"/>
                      <a:pt x="4360985" y="1652954"/>
                    </a:cubicBezTo>
                    <a:cubicBezTo>
                      <a:pt x="4451292" y="1666234"/>
                      <a:pt x="4542692" y="1670539"/>
                      <a:pt x="4633546" y="1679331"/>
                    </a:cubicBezTo>
                    <a:cubicBezTo>
                      <a:pt x="4639408" y="1688123"/>
                      <a:pt x="4642879" y="1699107"/>
                      <a:pt x="4651131" y="1705708"/>
                    </a:cubicBezTo>
                    <a:cubicBezTo>
                      <a:pt x="4658368" y="1711498"/>
                      <a:pt x="4668399" y="1712792"/>
                      <a:pt x="4677508" y="1714500"/>
                    </a:cubicBezTo>
                    <a:cubicBezTo>
                      <a:pt x="4715396" y="1721604"/>
                      <a:pt x="4753708" y="1726223"/>
                      <a:pt x="4791808" y="1732085"/>
                    </a:cubicBezTo>
                    <a:lnTo>
                      <a:pt x="4818185" y="1749670"/>
                    </a:lnTo>
                  </a:path>
                </a:pathLst>
              </a:custGeom>
              <a:ln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id="{4B242DE4-7C36-DE48-BA0A-F97FCCB1765F}"/>
                  </a:ext>
                </a:extLst>
              </p:cNvPr>
              <p:cNvSpPr/>
              <p:nvPr/>
            </p:nvSpPr>
            <p:spPr>
              <a:xfrm>
                <a:off x="4270834" y="3087160"/>
                <a:ext cx="4818185" cy="1749670"/>
              </a:xfrm>
              <a:custGeom>
                <a:avLst/>
                <a:gdLst>
                  <a:gd name="connsiteX0" fmla="*/ 0 w 4818185"/>
                  <a:gd name="connsiteY0" fmla="*/ 0 h 1749670"/>
                  <a:gd name="connsiteX1" fmla="*/ 52754 w 4818185"/>
                  <a:gd name="connsiteY1" fmla="*/ 70339 h 1749670"/>
                  <a:gd name="connsiteX2" fmla="*/ 96715 w 4818185"/>
                  <a:gd name="connsiteY2" fmla="*/ 114300 h 1749670"/>
                  <a:gd name="connsiteX3" fmla="*/ 131885 w 4818185"/>
                  <a:gd name="connsiteY3" fmla="*/ 167054 h 1749670"/>
                  <a:gd name="connsiteX4" fmla="*/ 149469 w 4818185"/>
                  <a:gd name="connsiteY4" fmla="*/ 193431 h 1749670"/>
                  <a:gd name="connsiteX5" fmla="*/ 202223 w 4818185"/>
                  <a:gd name="connsiteY5" fmla="*/ 237393 h 1749670"/>
                  <a:gd name="connsiteX6" fmla="*/ 254977 w 4818185"/>
                  <a:gd name="connsiteY6" fmla="*/ 281354 h 1749670"/>
                  <a:gd name="connsiteX7" fmla="*/ 290146 w 4818185"/>
                  <a:gd name="connsiteY7" fmla="*/ 325316 h 1749670"/>
                  <a:gd name="connsiteX8" fmla="*/ 307731 w 4818185"/>
                  <a:gd name="connsiteY8" fmla="*/ 351693 h 1749670"/>
                  <a:gd name="connsiteX9" fmla="*/ 334108 w 4818185"/>
                  <a:gd name="connsiteY9" fmla="*/ 378070 h 1749670"/>
                  <a:gd name="connsiteX10" fmla="*/ 404446 w 4818185"/>
                  <a:gd name="connsiteY10" fmla="*/ 439616 h 1749670"/>
                  <a:gd name="connsiteX11" fmla="*/ 465992 w 4818185"/>
                  <a:gd name="connsiteY11" fmla="*/ 457200 h 1749670"/>
                  <a:gd name="connsiteX12" fmla="*/ 518746 w 4818185"/>
                  <a:gd name="connsiteY12" fmla="*/ 474785 h 1749670"/>
                  <a:gd name="connsiteX13" fmla="*/ 545123 w 4818185"/>
                  <a:gd name="connsiteY13" fmla="*/ 483577 h 1749670"/>
                  <a:gd name="connsiteX14" fmla="*/ 615462 w 4818185"/>
                  <a:gd name="connsiteY14" fmla="*/ 518746 h 1749670"/>
                  <a:gd name="connsiteX15" fmla="*/ 641839 w 4818185"/>
                  <a:gd name="connsiteY15" fmla="*/ 536331 h 1749670"/>
                  <a:gd name="connsiteX16" fmla="*/ 668215 w 4818185"/>
                  <a:gd name="connsiteY16" fmla="*/ 545123 h 1749670"/>
                  <a:gd name="connsiteX17" fmla="*/ 808892 w 4818185"/>
                  <a:gd name="connsiteY17" fmla="*/ 571500 h 1749670"/>
                  <a:gd name="connsiteX18" fmla="*/ 861646 w 4818185"/>
                  <a:gd name="connsiteY18" fmla="*/ 589085 h 1749670"/>
                  <a:gd name="connsiteX19" fmla="*/ 896815 w 4818185"/>
                  <a:gd name="connsiteY19" fmla="*/ 597877 h 1749670"/>
                  <a:gd name="connsiteX20" fmla="*/ 949569 w 4818185"/>
                  <a:gd name="connsiteY20" fmla="*/ 615462 h 1749670"/>
                  <a:gd name="connsiteX21" fmla="*/ 975946 w 4818185"/>
                  <a:gd name="connsiteY21" fmla="*/ 624254 h 1749670"/>
                  <a:gd name="connsiteX22" fmla="*/ 1002323 w 4818185"/>
                  <a:gd name="connsiteY22" fmla="*/ 633046 h 1749670"/>
                  <a:gd name="connsiteX23" fmla="*/ 1037492 w 4818185"/>
                  <a:gd name="connsiteY23" fmla="*/ 641839 h 1749670"/>
                  <a:gd name="connsiteX24" fmla="*/ 1090246 w 4818185"/>
                  <a:gd name="connsiteY24" fmla="*/ 659423 h 1749670"/>
                  <a:gd name="connsiteX25" fmla="*/ 1213339 w 4818185"/>
                  <a:gd name="connsiteY25" fmla="*/ 677008 h 1749670"/>
                  <a:gd name="connsiteX26" fmla="*/ 1266092 w 4818185"/>
                  <a:gd name="connsiteY26" fmla="*/ 694593 h 1749670"/>
                  <a:gd name="connsiteX27" fmla="*/ 1327639 w 4818185"/>
                  <a:gd name="connsiteY27" fmla="*/ 712177 h 1749670"/>
                  <a:gd name="connsiteX28" fmla="*/ 1354015 w 4818185"/>
                  <a:gd name="connsiteY28" fmla="*/ 729762 h 1749670"/>
                  <a:gd name="connsiteX29" fmla="*/ 1406769 w 4818185"/>
                  <a:gd name="connsiteY29" fmla="*/ 747346 h 1749670"/>
                  <a:gd name="connsiteX30" fmla="*/ 1459523 w 4818185"/>
                  <a:gd name="connsiteY30" fmla="*/ 773723 h 1749670"/>
                  <a:gd name="connsiteX31" fmla="*/ 1529862 w 4818185"/>
                  <a:gd name="connsiteY31" fmla="*/ 791308 h 1749670"/>
                  <a:gd name="connsiteX32" fmla="*/ 1556239 w 4818185"/>
                  <a:gd name="connsiteY32" fmla="*/ 808893 h 1749670"/>
                  <a:gd name="connsiteX33" fmla="*/ 1626577 w 4818185"/>
                  <a:gd name="connsiteY33" fmla="*/ 826477 h 1749670"/>
                  <a:gd name="connsiteX34" fmla="*/ 1688123 w 4818185"/>
                  <a:gd name="connsiteY34" fmla="*/ 852854 h 1749670"/>
                  <a:gd name="connsiteX35" fmla="*/ 1740877 w 4818185"/>
                  <a:gd name="connsiteY35" fmla="*/ 870439 h 1749670"/>
                  <a:gd name="connsiteX36" fmla="*/ 1987062 w 4818185"/>
                  <a:gd name="connsiteY36" fmla="*/ 888023 h 1749670"/>
                  <a:gd name="connsiteX37" fmla="*/ 2039815 w 4818185"/>
                  <a:gd name="connsiteY37" fmla="*/ 896816 h 1749670"/>
                  <a:gd name="connsiteX38" fmla="*/ 2118946 w 4818185"/>
                  <a:gd name="connsiteY38" fmla="*/ 923193 h 1749670"/>
                  <a:gd name="connsiteX39" fmla="*/ 2171700 w 4818185"/>
                  <a:gd name="connsiteY39" fmla="*/ 940777 h 1749670"/>
                  <a:gd name="connsiteX40" fmla="*/ 2198077 w 4818185"/>
                  <a:gd name="connsiteY40" fmla="*/ 949570 h 1749670"/>
                  <a:gd name="connsiteX41" fmla="*/ 2250831 w 4818185"/>
                  <a:gd name="connsiteY41" fmla="*/ 958362 h 1749670"/>
                  <a:gd name="connsiteX42" fmla="*/ 2277208 w 4818185"/>
                  <a:gd name="connsiteY42" fmla="*/ 975946 h 1749670"/>
                  <a:gd name="connsiteX43" fmla="*/ 2365131 w 4818185"/>
                  <a:gd name="connsiteY43" fmla="*/ 1002323 h 1749670"/>
                  <a:gd name="connsiteX44" fmla="*/ 2505808 w 4818185"/>
                  <a:gd name="connsiteY44" fmla="*/ 1046285 h 1749670"/>
                  <a:gd name="connsiteX45" fmla="*/ 2576146 w 4818185"/>
                  <a:gd name="connsiteY45" fmla="*/ 1063870 h 1749670"/>
                  <a:gd name="connsiteX46" fmla="*/ 2628900 w 4818185"/>
                  <a:gd name="connsiteY46" fmla="*/ 1081454 h 1749670"/>
                  <a:gd name="connsiteX47" fmla="*/ 2655277 w 4818185"/>
                  <a:gd name="connsiteY47" fmla="*/ 1090246 h 1749670"/>
                  <a:gd name="connsiteX48" fmla="*/ 2681654 w 4818185"/>
                  <a:gd name="connsiteY48" fmla="*/ 1099039 h 1749670"/>
                  <a:gd name="connsiteX49" fmla="*/ 2716823 w 4818185"/>
                  <a:gd name="connsiteY49" fmla="*/ 1107831 h 1749670"/>
                  <a:gd name="connsiteX50" fmla="*/ 2769577 w 4818185"/>
                  <a:gd name="connsiteY50" fmla="*/ 1125416 h 1749670"/>
                  <a:gd name="connsiteX51" fmla="*/ 2857500 w 4818185"/>
                  <a:gd name="connsiteY51" fmla="*/ 1134208 h 1749670"/>
                  <a:gd name="connsiteX52" fmla="*/ 2945423 w 4818185"/>
                  <a:gd name="connsiteY52" fmla="*/ 1151793 h 1749670"/>
                  <a:gd name="connsiteX53" fmla="*/ 2971800 w 4818185"/>
                  <a:gd name="connsiteY53" fmla="*/ 1160585 h 1749670"/>
                  <a:gd name="connsiteX54" fmla="*/ 3006969 w 4818185"/>
                  <a:gd name="connsiteY54" fmla="*/ 1169377 h 1749670"/>
                  <a:gd name="connsiteX55" fmla="*/ 3086100 w 4818185"/>
                  <a:gd name="connsiteY55" fmla="*/ 1204546 h 1749670"/>
                  <a:gd name="connsiteX56" fmla="*/ 3112477 w 4818185"/>
                  <a:gd name="connsiteY56" fmla="*/ 1213339 h 1749670"/>
                  <a:gd name="connsiteX57" fmla="*/ 3147646 w 4818185"/>
                  <a:gd name="connsiteY57" fmla="*/ 1239716 h 1749670"/>
                  <a:gd name="connsiteX58" fmla="*/ 3200400 w 4818185"/>
                  <a:gd name="connsiteY58" fmla="*/ 1257300 h 1749670"/>
                  <a:gd name="connsiteX59" fmla="*/ 3226777 w 4818185"/>
                  <a:gd name="connsiteY59" fmla="*/ 1283677 h 1749670"/>
                  <a:gd name="connsiteX60" fmla="*/ 3261946 w 4818185"/>
                  <a:gd name="connsiteY60" fmla="*/ 1292470 h 1749670"/>
                  <a:gd name="connsiteX61" fmla="*/ 3314700 w 4818185"/>
                  <a:gd name="connsiteY61" fmla="*/ 1318846 h 1749670"/>
                  <a:gd name="connsiteX62" fmla="*/ 3341077 w 4818185"/>
                  <a:gd name="connsiteY62" fmla="*/ 1327639 h 1749670"/>
                  <a:gd name="connsiteX63" fmla="*/ 3367454 w 4818185"/>
                  <a:gd name="connsiteY63" fmla="*/ 1345223 h 1749670"/>
                  <a:gd name="connsiteX64" fmla="*/ 3393831 w 4818185"/>
                  <a:gd name="connsiteY64" fmla="*/ 1354016 h 1749670"/>
                  <a:gd name="connsiteX65" fmla="*/ 3420208 w 4818185"/>
                  <a:gd name="connsiteY65" fmla="*/ 1371600 h 1749670"/>
                  <a:gd name="connsiteX66" fmla="*/ 3446585 w 4818185"/>
                  <a:gd name="connsiteY66" fmla="*/ 1380393 h 1749670"/>
                  <a:gd name="connsiteX67" fmla="*/ 3534508 w 4818185"/>
                  <a:gd name="connsiteY67" fmla="*/ 1415562 h 1749670"/>
                  <a:gd name="connsiteX68" fmla="*/ 3560885 w 4818185"/>
                  <a:gd name="connsiteY68" fmla="*/ 1424354 h 1749670"/>
                  <a:gd name="connsiteX69" fmla="*/ 3622431 w 4818185"/>
                  <a:gd name="connsiteY69" fmla="*/ 1433146 h 1749670"/>
                  <a:gd name="connsiteX70" fmla="*/ 3736731 w 4818185"/>
                  <a:gd name="connsiteY70" fmla="*/ 1450731 h 1749670"/>
                  <a:gd name="connsiteX71" fmla="*/ 3789485 w 4818185"/>
                  <a:gd name="connsiteY71" fmla="*/ 1459523 h 1749670"/>
                  <a:gd name="connsiteX72" fmla="*/ 3859823 w 4818185"/>
                  <a:gd name="connsiteY72" fmla="*/ 1477108 h 1749670"/>
                  <a:gd name="connsiteX73" fmla="*/ 3912577 w 4818185"/>
                  <a:gd name="connsiteY73" fmla="*/ 1494693 h 1749670"/>
                  <a:gd name="connsiteX74" fmla="*/ 3991708 w 4818185"/>
                  <a:gd name="connsiteY74" fmla="*/ 1503485 h 1749670"/>
                  <a:gd name="connsiteX75" fmla="*/ 4026877 w 4818185"/>
                  <a:gd name="connsiteY75" fmla="*/ 1521070 h 1749670"/>
                  <a:gd name="connsiteX76" fmla="*/ 4053254 w 4818185"/>
                  <a:gd name="connsiteY76" fmla="*/ 1529862 h 1749670"/>
                  <a:gd name="connsiteX77" fmla="*/ 4079631 w 4818185"/>
                  <a:gd name="connsiteY77" fmla="*/ 1547446 h 1749670"/>
                  <a:gd name="connsiteX78" fmla="*/ 4106008 w 4818185"/>
                  <a:gd name="connsiteY78" fmla="*/ 1556239 h 1749670"/>
                  <a:gd name="connsiteX79" fmla="*/ 4141177 w 4818185"/>
                  <a:gd name="connsiteY79" fmla="*/ 1573823 h 1749670"/>
                  <a:gd name="connsiteX80" fmla="*/ 4167554 w 4818185"/>
                  <a:gd name="connsiteY80" fmla="*/ 1591408 h 1749670"/>
                  <a:gd name="connsiteX81" fmla="*/ 4273062 w 4818185"/>
                  <a:gd name="connsiteY81" fmla="*/ 1600200 h 1749670"/>
                  <a:gd name="connsiteX82" fmla="*/ 4334608 w 4818185"/>
                  <a:gd name="connsiteY82" fmla="*/ 1635370 h 1749670"/>
                  <a:gd name="connsiteX83" fmla="*/ 4360985 w 4818185"/>
                  <a:gd name="connsiteY83" fmla="*/ 1652954 h 1749670"/>
                  <a:gd name="connsiteX84" fmla="*/ 4633546 w 4818185"/>
                  <a:gd name="connsiteY84" fmla="*/ 1679331 h 1749670"/>
                  <a:gd name="connsiteX85" fmla="*/ 4651131 w 4818185"/>
                  <a:gd name="connsiteY85" fmla="*/ 1705708 h 1749670"/>
                  <a:gd name="connsiteX86" fmla="*/ 4677508 w 4818185"/>
                  <a:gd name="connsiteY86" fmla="*/ 1714500 h 1749670"/>
                  <a:gd name="connsiteX87" fmla="*/ 4791808 w 4818185"/>
                  <a:gd name="connsiteY87" fmla="*/ 1732085 h 1749670"/>
                  <a:gd name="connsiteX88" fmla="*/ 4818185 w 4818185"/>
                  <a:gd name="connsiteY88" fmla="*/ 1749670 h 174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4818185" h="1749670">
                    <a:moveTo>
                      <a:pt x="0" y="0"/>
                    </a:moveTo>
                    <a:cubicBezTo>
                      <a:pt x="55426" y="92378"/>
                      <a:pt x="-2189" y="4408"/>
                      <a:pt x="52754" y="70339"/>
                    </a:cubicBezTo>
                    <a:cubicBezTo>
                      <a:pt x="89388" y="114300"/>
                      <a:pt x="48359" y="82063"/>
                      <a:pt x="96715" y="114300"/>
                    </a:cubicBezTo>
                    <a:lnTo>
                      <a:pt x="131885" y="167054"/>
                    </a:lnTo>
                    <a:cubicBezTo>
                      <a:pt x="137746" y="175846"/>
                      <a:pt x="141997" y="185959"/>
                      <a:pt x="149469" y="193431"/>
                    </a:cubicBezTo>
                    <a:cubicBezTo>
                      <a:pt x="226529" y="270491"/>
                      <a:pt x="128777" y="176188"/>
                      <a:pt x="202223" y="237393"/>
                    </a:cubicBezTo>
                    <a:cubicBezTo>
                      <a:pt x="269913" y="293802"/>
                      <a:pt x="189495" y="237701"/>
                      <a:pt x="254977" y="281354"/>
                    </a:cubicBezTo>
                    <a:cubicBezTo>
                      <a:pt x="272093" y="332704"/>
                      <a:pt x="250377" y="285547"/>
                      <a:pt x="290146" y="325316"/>
                    </a:cubicBezTo>
                    <a:cubicBezTo>
                      <a:pt x="297618" y="332788"/>
                      <a:pt x="300966" y="343575"/>
                      <a:pt x="307731" y="351693"/>
                    </a:cubicBezTo>
                    <a:cubicBezTo>
                      <a:pt x="315691" y="361245"/>
                      <a:pt x="326148" y="368518"/>
                      <a:pt x="334108" y="378070"/>
                    </a:cubicBezTo>
                    <a:cubicBezTo>
                      <a:pt x="361724" y="411209"/>
                      <a:pt x="346283" y="420229"/>
                      <a:pt x="404446" y="439616"/>
                    </a:cubicBezTo>
                    <a:cubicBezTo>
                      <a:pt x="493120" y="469173"/>
                      <a:pt x="355553" y="424068"/>
                      <a:pt x="465992" y="457200"/>
                    </a:cubicBezTo>
                    <a:cubicBezTo>
                      <a:pt x="483746" y="462526"/>
                      <a:pt x="501161" y="468923"/>
                      <a:pt x="518746" y="474785"/>
                    </a:cubicBezTo>
                    <a:cubicBezTo>
                      <a:pt x="527538" y="477716"/>
                      <a:pt x="536834" y="479432"/>
                      <a:pt x="545123" y="483577"/>
                    </a:cubicBezTo>
                    <a:cubicBezTo>
                      <a:pt x="568569" y="495300"/>
                      <a:pt x="593651" y="504205"/>
                      <a:pt x="615462" y="518746"/>
                    </a:cubicBezTo>
                    <a:cubicBezTo>
                      <a:pt x="624254" y="524608"/>
                      <a:pt x="632388" y="531605"/>
                      <a:pt x="641839" y="536331"/>
                    </a:cubicBezTo>
                    <a:cubicBezTo>
                      <a:pt x="650128" y="540476"/>
                      <a:pt x="659274" y="542685"/>
                      <a:pt x="668215" y="545123"/>
                    </a:cubicBezTo>
                    <a:cubicBezTo>
                      <a:pt x="747131" y="566646"/>
                      <a:pt x="728599" y="561464"/>
                      <a:pt x="808892" y="571500"/>
                    </a:cubicBezTo>
                    <a:cubicBezTo>
                      <a:pt x="826477" y="577362"/>
                      <a:pt x="843664" y="584590"/>
                      <a:pt x="861646" y="589085"/>
                    </a:cubicBezTo>
                    <a:cubicBezTo>
                      <a:pt x="873369" y="592016"/>
                      <a:pt x="885241" y="594405"/>
                      <a:pt x="896815" y="597877"/>
                    </a:cubicBezTo>
                    <a:cubicBezTo>
                      <a:pt x="914569" y="603203"/>
                      <a:pt x="931984" y="609600"/>
                      <a:pt x="949569" y="615462"/>
                    </a:cubicBezTo>
                    <a:lnTo>
                      <a:pt x="975946" y="624254"/>
                    </a:lnTo>
                    <a:cubicBezTo>
                      <a:pt x="984738" y="627185"/>
                      <a:pt x="993332" y="630798"/>
                      <a:pt x="1002323" y="633046"/>
                    </a:cubicBezTo>
                    <a:cubicBezTo>
                      <a:pt x="1014046" y="635977"/>
                      <a:pt x="1025918" y="638367"/>
                      <a:pt x="1037492" y="641839"/>
                    </a:cubicBezTo>
                    <a:cubicBezTo>
                      <a:pt x="1055246" y="647165"/>
                      <a:pt x="1071962" y="656376"/>
                      <a:pt x="1090246" y="659423"/>
                    </a:cubicBezTo>
                    <a:cubicBezTo>
                      <a:pt x="1166307" y="672101"/>
                      <a:pt x="1125310" y="666005"/>
                      <a:pt x="1213339" y="677008"/>
                    </a:cubicBezTo>
                    <a:cubicBezTo>
                      <a:pt x="1230923" y="682870"/>
                      <a:pt x="1248110" y="690098"/>
                      <a:pt x="1266092" y="694593"/>
                    </a:cubicBezTo>
                    <a:cubicBezTo>
                      <a:pt x="1310253" y="705633"/>
                      <a:pt x="1289798" y="699564"/>
                      <a:pt x="1327639" y="712177"/>
                    </a:cubicBezTo>
                    <a:cubicBezTo>
                      <a:pt x="1336431" y="718039"/>
                      <a:pt x="1344359" y="725470"/>
                      <a:pt x="1354015" y="729762"/>
                    </a:cubicBezTo>
                    <a:cubicBezTo>
                      <a:pt x="1370953" y="737290"/>
                      <a:pt x="1406769" y="747346"/>
                      <a:pt x="1406769" y="747346"/>
                    </a:cubicBezTo>
                    <a:cubicBezTo>
                      <a:pt x="1434473" y="765816"/>
                      <a:pt x="1428720" y="765322"/>
                      <a:pt x="1459523" y="773723"/>
                    </a:cubicBezTo>
                    <a:cubicBezTo>
                      <a:pt x="1482839" y="780082"/>
                      <a:pt x="1529862" y="791308"/>
                      <a:pt x="1529862" y="791308"/>
                    </a:cubicBezTo>
                    <a:cubicBezTo>
                      <a:pt x="1538654" y="797170"/>
                      <a:pt x="1546308" y="805282"/>
                      <a:pt x="1556239" y="808893"/>
                    </a:cubicBezTo>
                    <a:cubicBezTo>
                      <a:pt x="1578952" y="817152"/>
                      <a:pt x="1626577" y="826477"/>
                      <a:pt x="1626577" y="826477"/>
                    </a:cubicBezTo>
                    <a:cubicBezTo>
                      <a:pt x="1668425" y="854376"/>
                      <a:pt x="1636508" y="837369"/>
                      <a:pt x="1688123" y="852854"/>
                    </a:cubicBezTo>
                    <a:cubicBezTo>
                      <a:pt x="1705877" y="858180"/>
                      <a:pt x="1722593" y="867392"/>
                      <a:pt x="1740877" y="870439"/>
                    </a:cubicBezTo>
                    <a:cubicBezTo>
                      <a:pt x="1857296" y="889842"/>
                      <a:pt x="1775822" y="878422"/>
                      <a:pt x="1987062" y="888023"/>
                    </a:cubicBezTo>
                    <a:cubicBezTo>
                      <a:pt x="2004646" y="890954"/>
                      <a:pt x="2022520" y="892492"/>
                      <a:pt x="2039815" y="896816"/>
                    </a:cubicBezTo>
                    <a:cubicBezTo>
                      <a:pt x="2039849" y="896824"/>
                      <a:pt x="2105741" y="918791"/>
                      <a:pt x="2118946" y="923193"/>
                    </a:cubicBezTo>
                    <a:lnTo>
                      <a:pt x="2171700" y="940777"/>
                    </a:lnTo>
                    <a:cubicBezTo>
                      <a:pt x="2180492" y="943708"/>
                      <a:pt x="2188935" y="948046"/>
                      <a:pt x="2198077" y="949570"/>
                    </a:cubicBezTo>
                    <a:lnTo>
                      <a:pt x="2250831" y="958362"/>
                    </a:lnTo>
                    <a:cubicBezTo>
                      <a:pt x="2259623" y="964223"/>
                      <a:pt x="2267552" y="971654"/>
                      <a:pt x="2277208" y="975946"/>
                    </a:cubicBezTo>
                    <a:cubicBezTo>
                      <a:pt x="2304734" y="988180"/>
                      <a:pt x="2335899" y="995015"/>
                      <a:pt x="2365131" y="1002323"/>
                    </a:cubicBezTo>
                    <a:cubicBezTo>
                      <a:pt x="2456603" y="1048060"/>
                      <a:pt x="2409458" y="1034242"/>
                      <a:pt x="2505808" y="1046285"/>
                    </a:cubicBezTo>
                    <a:cubicBezTo>
                      <a:pt x="2585842" y="1072962"/>
                      <a:pt x="2459437" y="1032040"/>
                      <a:pt x="2576146" y="1063870"/>
                    </a:cubicBezTo>
                    <a:cubicBezTo>
                      <a:pt x="2594029" y="1068747"/>
                      <a:pt x="2611315" y="1075593"/>
                      <a:pt x="2628900" y="1081454"/>
                    </a:cubicBezTo>
                    <a:lnTo>
                      <a:pt x="2655277" y="1090246"/>
                    </a:lnTo>
                    <a:cubicBezTo>
                      <a:pt x="2664069" y="1093177"/>
                      <a:pt x="2672663" y="1096791"/>
                      <a:pt x="2681654" y="1099039"/>
                    </a:cubicBezTo>
                    <a:cubicBezTo>
                      <a:pt x="2693377" y="1101970"/>
                      <a:pt x="2705249" y="1104359"/>
                      <a:pt x="2716823" y="1107831"/>
                    </a:cubicBezTo>
                    <a:cubicBezTo>
                      <a:pt x="2734577" y="1113157"/>
                      <a:pt x="2751133" y="1123572"/>
                      <a:pt x="2769577" y="1125416"/>
                    </a:cubicBezTo>
                    <a:lnTo>
                      <a:pt x="2857500" y="1134208"/>
                    </a:lnTo>
                    <a:cubicBezTo>
                      <a:pt x="2917092" y="1154071"/>
                      <a:pt x="2844393" y="1131587"/>
                      <a:pt x="2945423" y="1151793"/>
                    </a:cubicBezTo>
                    <a:cubicBezTo>
                      <a:pt x="2954511" y="1153611"/>
                      <a:pt x="2962889" y="1158039"/>
                      <a:pt x="2971800" y="1160585"/>
                    </a:cubicBezTo>
                    <a:cubicBezTo>
                      <a:pt x="2983419" y="1163905"/>
                      <a:pt x="2995246" y="1166446"/>
                      <a:pt x="3006969" y="1169377"/>
                    </a:cubicBezTo>
                    <a:cubicBezTo>
                      <a:pt x="3048770" y="1197245"/>
                      <a:pt x="3023319" y="1183619"/>
                      <a:pt x="3086100" y="1204546"/>
                    </a:cubicBezTo>
                    <a:lnTo>
                      <a:pt x="3112477" y="1213339"/>
                    </a:lnTo>
                    <a:cubicBezTo>
                      <a:pt x="3124200" y="1222131"/>
                      <a:pt x="3134539" y="1233163"/>
                      <a:pt x="3147646" y="1239716"/>
                    </a:cubicBezTo>
                    <a:cubicBezTo>
                      <a:pt x="3164225" y="1248005"/>
                      <a:pt x="3200400" y="1257300"/>
                      <a:pt x="3200400" y="1257300"/>
                    </a:cubicBezTo>
                    <a:cubicBezTo>
                      <a:pt x="3209192" y="1266092"/>
                      <a:pt x="3215981" y="1277508"/>
                      <a:pt x="3226777" y="1283677"/>
                    </a:cubicBezTo>
                    <a:cubicBezTo>
                      <a:pt x="3237269" y="1289672"/>
                      <a:pt x="3250327" y="1289150"/>
                      <a:pt x="3261946" y="1292470"/>
                    </a:cubicBezTo>
                    <a:cubicBezTo>
                      <a:pt x="3313513" y="1307204"/>
                      <a:pt x="3263321" y="1293157"/>
                      <a:pt x="3314700" y="1318846"/>
                    </a:cubicBezTo>
                    <a:cubicBezTo>
                      <a:pt x="3322990" y="1322991"/>
                      <a:pt x="3332787" y="1323494"/>
                      <a:pt x="3341077" y="1327639"/>
                    </a:cubicBezTo>
                    <a:cubicBezTo>
                      <a:pt x="3350528" y="1332365"/>
                      <a:pt x="3358003" y="1340497"/>
                      <a:pt x="3367454" y="1345223"/>
                    </a:cubicBezTo>
                    <a:cubicBezTo>
                      <a:pt x="3375744" y="1349368"/>
                      <a:pt x="3385541" y="1349871"/>
                      <a:pt x="3393831" y="1354016"/>
                    </a:cubicBezTo>
                    <a:cubicBezTo>
                      <a:pt x="3403282" y="1358742"/>
                      <a:pt x="3410757" y="1366874"/>
                      <a:pt x="3420208" y="1371600"/>
                    </a:cubicBezTo>
                    <a:cubicBezTo>
                      <a:pt x="3428498" y="1375745"/>
                      <a:pt x="3438066" y="1376742"/>
                      <a:pt x="3446585" y="1380393"/>
                    </a:cubicBezTo>
                    <a:cubicBezTo>
                      <a:pt x="3537131" y="1419199"/>
                      <a:pt x="3414450" y="1375543"/>
                      <a:pt x="3534508" y="1415562"/>
                    </a:cubicBezTo>
                    <a:cubicBezTo>
                      <a:pt x="3543300" y="1418493"/>
                      <a:pt x="3551710" y="1423043"/>
                      <a:pt x="3560885" y="1424354"/>
                    </a:cubicBezTo>
                    <a:lnTo>
                      <a:pt x="3622431" y="1433146"/>
                    </a:lnTo>
                    <a:cubicBezTo>
                      <a:pt x="3680418" y="1452476"/>
                      <a:pt x="3627931" y="1437131"/>
                      <a:pt x="3736731" y="1450731"/>
                    </a:cubicBezTo>
                    <a:cubicBezTo>
                      <a:pt x="3754421" y="1452942"/>
                      <a:pt x="3771900" y="1456592"/>
                      <a:pt x="3789485" y="1459523"/>
                    </a:cubicBezTo>
                    <a:cubicBezTo>
                      <a:pt x="3869508" y="1486199"/>
                      <a:pt x="3743134" y="1445284"/>
                      <a:pt x="3859823" y="1477108"/>
                    </a:cubicBezTo>
                    <a:cubicBezTo>
                      <a:pt x="3877706" y="1481985"/>
                      <a:pt x="3894154" y="1492646"/>
                      <a:pt x="3912577" y="1494693"/>
                    </a:cubicBezTo>
                    <a:lnTo>
                      <a:pt x="3991708" y="1503485"/>
                    </a:lnTo>
                    <a:cubicBezTo>
                      <a:pt x="4003431" y="1509347"/>
                      <a:pt x="4014830" y="1515907"/>
                      <a:pt x="4026877" y="1521070"/>
                    </a:cubicBezTo>
                    <a:cubicBezTo>
                      <a:pt x="4035396" y="1524721"/>
                      <a:pt x="4044964" y="1525717"/>
                      <a:pt x="4053254" y="1529862"/>
                    </a:cubicBezTo>
                    <a:cubicBezTo>
                      <a:pt x="4062705" y="1534588"/>
                      <a:pt x="4070180" y="1542720"/>
                      <a:pt x="4079631" y="1547446"/>
                    </a:cubicBezTo>
                    <a:cubicBezTo>
                      <a:pt x="4087921" y="1551591"/>
                      <a:pt x="4097489" y="1552588"/>
                      <a:pt x="4106008" y="1556239"/>
                    </a:cubicBezTo>
                    <a:cubicBezTo>
                      <a:pt x="4118055" y="1561402"/>
                      <a:pt x="4129797" y="1567320"/>
                      <a:pt x="4141177" y="1573823"/>
                    </a:cubicBezTo>
                    <a:cubicBezTo>
                      <a:pt x="4150352" y="1579066"/>
                      <a:pt x="4157192" y="1589336"/>
                      <a:pt x="4167554" y="1591408"/>
                    </a:cubicBezTo>
                    <a:cubicBezTo>
                      <a:pt x="4202160" y="1598329"/>
                      <a:pt x="4237893" y="1597269"/>
                      <a:pt x="4273062" y="1600200"/>
                    </a:cubicBezTo>
                    <a:cubicBezTo>
                      <a:pt x="4337315" y="1643036"/>
                      <a:pt x="4256535" y="1590757"/>
                      <a:pt x="4334608" y="1635370"/>
                    </a:cubicBezTo>
                    <a:cubicBezTo>
                      <a:pt x="4343783" y="1640613"/>
                      <a:pt x="4350530" y="1651417"/>
                      <a:pt x="4360985" y="1652954"/>
                    </a:cubicBezTo>
                    <a:cubicBezTo>
                      <a:pt x="4451292" y="1666234"/>
                      <a:pt x="4542692" y="1670539"/>
                      <a:pt x="4633546" y="1679331"/>
                    </a:cubicBezTo>
                    <a:cubicBezTo>
                      <a:pt x="4639408" y="1688123"/>
                      <a:pt x="4642879" y="1699107"/>
                      <a:pt x="4651131" y="1705708"/>
                    </a:cubicBezTo>
                    <a:cubicBezTo>
                      <a:pt x="4658368" y="1711498"/>
                      <a:pt x="4668399" y="1712792"/>
                      <a:pt x="4677508" y="1714500"/>
                    </a:cubicBezTo>
                    <a:cubicBezTo>
                      <a:pt x="4715396" y="1721604"/>
                      <a:pt x="4753708" y="1726223"/>
                      <a:pt x="4791808" y="1732085"/>
                    </a:cubicBezTo>
                    <a:lnTo>
                      <a:pt x="4818185" y="1749670"/>
                    </a:lnTo>
                  </a:path>
                </a:pathLst>
              </a:custGeom>
              <a:ln>
                <a:solidFill>
                  <a:srgbClr val="FC4622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BA13895-2D70-40F4-5979-A7FE03DA07C7}"/>
                  </a:ext>
                </a:extLst>
              </p:cNvPr>
              <p:cNvSpPr txBox="1"/>
              <p:nvPr/>
            </p:nvSpPr>
            <p:spPr>
              <a:xfrm flipH="1">
                <a:off x="6964613" y="3288684"/>
                <a:ext cx="2138353" cy="407195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/>
                  <a:t>Both lasers</a:t>
                </a:r>
                <a:endParaRPr lang="en-GB" dirty="0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9DE1A49-6A8E-6E4B-9C47-934AEBC463AF}"/>
                </a:ext>
              </a:extLst>
            </p:cNvPr>
            <p:cNvSpPr/>
            <p:nvPr/>
          </p:nvSpPr>
          <p:spPr>
            <a:xfrm>
              <a:off x="2136115" y="1849482"/>
              <a:ext cx="575137" cy="3388421"/>
            </a:xfrm>
            <a:prstGeom prst="rect">
              <a:avLst/>
            </a:prstGeom>
            <a:solidFill>
              <a:srgbClr val="7030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1" name="Date Placeholder 40">
            <a:extLst>
              <a:ext uri="{FF2B5EF4-FFF2-40B4-BE49-F238E27FC236}">
                <a16:creationId xmlns:a16="http://schemas.microsoft.com/office/drawing/2014/main" id="{CD9E51DC-3FA6-8CAE-F469-2F846737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AE488816-CAF4-C4F5-D875-7971BCB4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E81C9C-A8A5-FD4F-35BB-CD989E77BB85}"/>
              </a:ext>
            </a:extLst>
          </p:cNvPr>
          <p:cNvSpPr/>
          <p:nvPr/>
        </p:nvSpPr>
        <p:spPr>
          <a:xfrm>
            <a:off x="8013405" y="1936135"/>
            <a:ext cx="1539830" cy="3370254"/>
          </a:xfrm>
          <a:prstGeom prst="rect">
            <a:avLst/>
          </a:prstGeom>
          <a:solidFill>
            <a:schemeClr val="bg1">
              <a:lumMod val="50000"/>
              <a:alpha val="50196"/>
            </a:scheme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7C1362-27F0-9967-4698-AF4CA4C98277}"/>
              </a:ext>
            </a:extLst>
          </p:cNvPr>
          <p:cNvSpPr txBox="1"/>
          <p:nvPr/>
        </p:nvSpPr>
        <p:spPr>
          <a:xfrm>
            <a:off x="8550724" y="2239110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A</a:t>
            </a:r>
            <a:endParaRPr lang="en-GB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F11959B-EC26-8FFB-D6A3-5B761B39315B}"/>
                  </a:ext>
                </a:extLst>
              </p:cNvPr>
              <p:cNvSpPr txBox="1"/>
              <p:nvPr/>
            </p:nvSpPr>
            <p:spPr>
              <a:xfrm>
                <a:off x="630391" y="1757862"/>
                <a:ext cx="4900827" cy="587441"/>
              </a:xfrm>
              <a:prstGeom prst="rect">
                <a:avLst/>
              </a:prstGeom>
              <a:solidFill>
                <a:srgbClr val="19284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 wrap="square" lIns="108000" tIns="108000" rIns="108000" bIns="108000" rtlCol="0" anchor="ctr">
                <a:spAutoFit/>
              </a:bodyPr>
              <a:lstStyle/>
              <a:p>
                <a:pPr algn="ctr">
                  <a:spcBef>
                    <a:spcPts val="500"/>
                  </a:spcBef>
                  <a:spcAft>
                    <a:spcPts val="5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𝑐𝑜𝑜𝑙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243+205+1064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243</m:t>
                        </m:r>
                      </m:sub>
                    </m:sSub>
                  </m:oMath>
                </a14:m>
                <a:endParaRPr lang="en-GB" sz="2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F11959B-EC26-8FFB-D6A3-5B761B3931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391" y="1757862"/>
                <a:ext cx="4900827" cy="5874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35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 err="1">
                <a:solidFill>
                  <a:srgbClr val="E0E3EC"/>
                </a:solidFill>
                <a:latin typeface="+mn-lt"/>
              </a:rPr>
              <a:t>Positronium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laser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cooling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: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result</a:t>
            </a:r>
            <a:endParaRPr lang="de-DE" sz="4000" dirty="0">
              <a:solidFill>
                <a:srgbClr val="E0E3EC"/>
              </a:solidFill>
              <a:latin typeface="+mn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27D92F4-C5F6-C69D-8992-80C2F845F5D8}"/>
              </a:ext>
            </a:extLst>
          </p:cNvPr>
          <p:cNvGrpSpPr/>
          <p:nvPr/>
        </p:nvGrpSpPr>
        <p:grpSpPr>
          <a:xfrm>
            <a:off x="568017" y="2406783"/>
            <a:ext cx="5309706" cy="3293566"/>
            <a:chOff x="568017" y="2406783"/>
            <a:chExt cx="5309706" cy="3293566"/>
          </a:xfrm>
        </p:grpSpPr>
        <p:pic>
          <p:nvPicPr>
            <p:cNvPr id="31" name="Picture 30" descr="A graph of a laser frequency&#10;&#10;Description automatically generated">
              <a:extLst>
                <a:ext uri="{FF2B5EF4-FFF2-40B4-BE49-F238E27FC236}">
                  <a16:creationId xmlns:a16="http://schemas.microsoft.com/office/drawing/2014/main" id="{05680F1B-004B-7A88-88FE-A9CE03CE5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017" y="2406783"/>
              <a:ext cx="5309706" cy="3293566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88CDF06-5FEA-9FB3-04AA-03DC1E533BC8}"/>
                </a:ext>
              </a:extLst>
            </p:cNvPr>
            <p:cNvSpPr txBox="1"/>
            <p:nvPr/>
          </p:nvSpPr>
          <p:spPr>
            <a:xfrm>
              <a:off x="4068790" y="4793186"/>
              <a:ext cx="1272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1A0E"/>
                  </a:solidFill>
                </a:rPr>
                <a:t>380(20)K</a:t>
              </a:r>
              <a:endParaRPr lang="en-GB" dirty="0">
                <a:solidFill>
                  <a:srgbClr val="FF1A0E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5F89D68-ECD3-300E-61F6-AE7FBEFE83DA}"/>
                </a:ext>
              </a:extLst>
            </p:cNvPr>
            <p:cNvSpPr txBox="1"/>
            <p:nvPr/>
          </p:nvSpPr>
          <p:spPr>
            <a:xfrm>
              <a:off x="4068790" y="4510697"/>
              <a:ext cx="1310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5454FF"/>
                  </a:solidFill>
                </a:rPr>
                <a:t>170(20)K</a:t>
              </a:r>
              <a:endParaRPr lang="en-GB" dirty="0">
                <a:solidFill>
                  <a:srgbClr val="5454FF"/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807BB93-6818-A889-307B-6E1C79A765FB}"/>
              </a:ext>
            </a:extLst>
          </p:cNvPr>
          <p:cNvSpPr txBox="1"/>
          <p:nvPr/>
        </p:nvSpPr>
        <p:spPr>
          <a:xfrm>
            <a:off x="1522001" y="5823435"/>
            <a:ext cx="3775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>
                <a:solidFill>
                  <a:srgbClr val="E0E3EC"/>
                </a:solidFill>
              </a:rPr>
              <a:t>Phys. Rev. Lett. </a:t>
            </a:r>
            <a:r>
              <a:rPr lang="en-GB" sz="1400" b="1" i="1" dirty="0">
                <a:solidFill>
                  <a:srgbClr val="E0E3EC"/>
                </a:solidFill>
              </a:rPr>
              <a:t>132</a:t>
            </a:r>
            <a:r>
              <a:rPr lang="en-GB" sz="1400" i="1" dirty="0">
                <a:solidFill>
                  <a:srgbClr val="E0E3EC"/>
                </a:solidFill>
              </a:rPr>
              <a:t>, 083402  (2024)</a:t>
            </a:r>
          </a:p>
          <a:p>
            <a:pPr algn="ctr"/>
            <a:r>
              <a:rPr lang="en-GB" sz="1400" i="1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https://doi.org/10.1103/PhysRevLett.132.083402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93ECBA6-4E85-97C3-6A6F-7C17CCDCC6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856" y="1636723"/>
            <a:ext cx="5251642" cy="32935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6F806C9-D678-B2AC-606D-98B4B4CA3B39}"/>
                  </a:ext>
                </a:extLst>
              </p:cNvPr>
              <p:cNvSpPr txBox="1"/>
              <p:nvPr/>
            </p:nvSpPr>
            <p:spPr>
              <a:xfrm>
                <a:off x="611559" y="1491583"/>
                <a:ext cx="5262659" cy="818366"/>
              </a:xfrm>
              <a:prstGeom prst="rect">
                <a:avLst/>
              </a:prstGeom>
              <a:solidFill>
                <a:srgbClr val="19284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1"/>
                    </a:solidFill>
                  </a:rPr>
                  <a:t>1D rms-velocity reduces from</a:t>
                </a:r>
                <a:r>
                  <a:rPr lang="en-GB" sz="2200" dirty="0">
                    <a:solidFill>
                      <a:schemeClr val="bg1"/>
                    </a:solidFill>
                  </a:rPr>
                  <a:t/>
                </a:r>
                <a:br>
                  <a:rPr lang="en-GB" sz="22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en-US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box>
                      <m:boxPr>
                        <m:ctrlPr>
                          <a:rPr lang="en-GB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sz="22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sz="22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200" dirty="0">
                    <a:solidFill>
                      <a:srgbClr val="FF5047"/>
                    </a:solidFill>
                  </a:rPr>
                  <a:t>  </a:t>
                </a:r>
                <a:r>
                  <a:rPr lang="en-US" sz="2200" dirty="0">
                    <a:solidFill>
                      <a:schemeClr val="bg1"/>
                    </a:solidFill>
                  </a:rPr>
                  <a:t>to </a:t>
                </a:r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2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en-US" sz="22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2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2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en-US" sz="22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box>
                      <m:boxPr>
                        <m:ctrlPr>
                          <a:rPr lang="en-GB" sz="22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sz="22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sz="22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den>
                        </m:f>
                      </m:e>
                    </m:box>
                  </m:oMath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6F806C9-D678-B2AC-606D-98B4B4CA3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59" y="1491583"/>
                <a:ext cx="5262659" cy="8183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482356D-5FDF-8BC2-E0E8-0977CA41D889}"/>
              </a:ext>
            </a:extLst>
          </p:cNvPr>
          <p:cNvSpPr txBox="1"/>
          <p:nvPr/>
        </p:nvSpPr>
        <p:spPr>
          <a:xfrm>
            <a:off x="5950856" y="5021394"/>
            <a:ext cx="5262659" cy="769441"/>
          </a:xfrm>
          <a:prstGeom prst="rect">
            <a:avLst/>
          </a:prstGeom>
          <a:solidFill>
            <a:srgbClr val="192841"/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A maximum increase </a:t>
            </a:r>
            <a:r>
              <a:rPr lang="en-US" sz="2200" b="1" dirty="0">
                <a:solidFill>
                  <a:schemeClr val="bg1"/>
                </a:solidFill>
              </a:rPr>
              <a:t>of 58(9)% </a:t>
            </a:r>
            <a:r>
              <a:rPr lang="en-US" sz="2200" dirty="0">
                <a:solidFill>
                  <a:schemeClr val="bg1"/>
                </a:solidFill>
              </a:rPr>
              <a:t>of Ps with</a:t>
            </a:r>
          </a:p>
          <a:p>
            <a:pPr algn="ctr"/>
            <a:r>
              <a:rPr lang="en-US" sz="2200" dirty="0">
                <a:solidFill>
                  <a:schemeClr val="bg1"/>
                </a:solidFill>
              </a:rPr>
              <a:t>|v|&lt; 3.7e4 at -0.35 THz red-detuning</a:t>
            </a:r>
            <a:endParaRPr lang="en-GB" sz="2200" dirty="0">
              <a:solidFill>
                <a:schemeClr val="bg1"/>
              </a:solidFill>
            </a:endParaRP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57AD0CDC-9C10-6828-9650-861DDE98C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D7E5DD08-A73D-8F77-D7FD-642B62288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956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>
                <a:solidFill>
                  <a:srgbClr val="E0E3EC"/>
                </a:solidFill>
                <a:latin typeface="+mn-lt"/>
              </a:rPr>
              <a:t>Gravitational</a:t>
            </a:r>
            <a:r>
              <a:rPr lang="de-DE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dirty="0" err="1">
                <a:solidFill>
                  <a:srgbClr val="E0E3EC"/>
                </a:solidFill>
                <a:latin typeface="+mn-lt"/>
              </a:rPr>
              <a:t>tests</a:t>
            </a:r>
            <a:r>
              <a:rPr lang="de-DE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dirty="0" err="1">
                <a:solidFill>
                  <a:srgbClr val="E0E3EC"/>
                </a:solidFill>
                <a:latin typeface="+mn-lt"/>
              </a:rPr>
              <a:t>with</a:t>
            </a:r>
            <a:r>
              <a:rPr lang="de-DE" dirty="0">
                <a:solidFill>
                  <a:srgbClr val="E0E3EC"/>
                </a:solidFill>
                <a:latin typeface="+mn-lt"/>
              </a:rPr>
              <a:t> Ps?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645366" y="5908370"/>
            <a:ext cx="1682557" cy="369332"/>
          </a:xfrm>
          <a:prstGeom prst="rect">
            <a:avLst/>
          </a:prstGeom>
          <a:solidFill>
            <a:srgbClr val="FF8989"/>
          </a:solidFill>
          <a:ln w="50800" cap="rnd" cmpd="sng">
            <a:solidFill>
              <a:srgbClr val="FF5047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Cool Ps further!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768816" y="1939868"/>
                <a:ext cx="2012859" cy="3050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0+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816" y="1939868"/>
                <a:ext cx="2012859" cy="305084"/>
              </a:xfrm>
              <a:prstGeom prst="rect">
                <a:avLst/>
              </a:prstGeom>
              <a:blipFill>
                <a:blip r:embed="rId3"/>
                <a:stretch>
                  <a:fillRect l="-2121" r="-3939" b="-2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096000" y="1769244"/>
            <a:ext cx="489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absolute gravitational potential U(x) affects energy levels and transition frequencies (clocks)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000625" y="1838037"/>
            <a:ext cx="781050" cy="5301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768816" y="3452174"/>
            <a:ext cx="575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gravitational redshift of clocks is a measure for U(x)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Arrow: Right 35">
            <a:extLst>
              <a:ext uri="{FF2B5EF4-FFF2-40B4-BE49-F238E27FC236}">
                <a16:creationId xmlns:a16="http://schemas.microsoft.com/office/drawing/2014/main" id="{4471E4CF-6721-61AD-5447-5EC14CE745F0}"/>
              </a:ext>
            </a:extLst>
          </p:cNvPr>
          <p:cNvSpPr/>
          <p:nvPr/>
        </p:nvSpPr>
        <p:spPr>
          <a:xfrm rot="5400000">
            <a:off x="6705937" y="4904183"/>
            <a:ext cx="215900" cy="131107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68816" y="4213724"/>
            <a:ext cx="7271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If you know U(x) for a matter system from spectroscopic measurements, you can measure and compare the redshift of an antimatter system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Arrow: Right 35">
            <a:extLst>
              <a:ext uri="{FF2B5EF4-FFF2-40B4-BE49-F238E27FC236}">
                <a16:creationId xmlns:a16="http://schemas.microsoft.com/office/drawing/2014/main" id="{4471E4CF-6721-61AD-5447-5EC14CE745F0}"/>
              </a:ext>
            </a:extLst>
          </p:cNvPr>
          <p:cNvSpPr/>
          <p:nvPr/>
        </p:nvSpPr>
        <p:spPr>
          <a:xfrm rot="5400000">
            <a:off x="6701263" y="3947539"/>
            <a:ext cx="215900" cy="131107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768816" y="5155330"/>
            <a:ext cx="7681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Ps has no nucleus, theory well described by QED -&gt; Tests for (W)EP are very interesting … but are limited by the second order Doppler shift by the Ps velocity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Picture 7" descr="A screenshot of a video game&#10;&#10;Description automatically generated">
            <a:extLst>
              <a:ext uri="{FF2B5EF4-FFF2-40B4-BE49-F238E27FC236}">
                <a16:creationId xmlns:a16="http://schemas.microsoft.com/office/drawing/2014/main" id="{8AB8B146-CD68-A7A5-24D2-C1A0C54873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41" y="1338334"/>
            <a:ext cx="2273444" cy="5245327"/>
          </a:xfrm>
          <a:prstGeom prst="rect">
            <a:avLst/>
          </a:prstGeom>
        </p:spPr>
      </p:pic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2B7AE8E6-AF95-EE5F-7BA2-6C10CED3B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F9417AA4-735C-E6E8-65F1-8CFC589C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EF5994-913E-0E14-478A-C59B721E362D}"/>
              </a:ext>
            </a:extLst>
          </p:cNvPr>
          <p:cNvSpPr txBox="1"/>
          <p:nvPr/>
        </p:nvSpPr>
        <p:spPr>
          <a:xfrm>
            <a:off x="6640647" y="2497049"/>
            <a:ext cx="38065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bg1"/>
                </a:solidFill>
                <a:effectLst/>
              </a:rPr>
              <a:t>Savely</a:t>
            </a:r>
            <a:r>
              <a:rPr lang="en-GB" sz="1400" dirty="0">
                <a:solidFill>
                  <a:schemeClr val="bg1"/>
                </a:solidFill>
                <a:effectLst/>
              </a:rPr>
              <a:t> G </a:t>
            </a:r>
            <a:r>
              <a:rPr lang="en-GB" sz="1400" dirty="0" err="1">
                <a:solidFill>
                  <a:schemeClr val="bg1"/>
                </a:solidFill>
                <a:effectLst/>
              </a:rPr>
              <a:t>Karshenboim</a:t>
            </a:r>
            <a:r>
              <a:rPr lang="en-GB" sz="1400" dirty="0">
                <a:solidFill>
                  <a:schemeClr val="bg1"/>
                </a:solidFill>
                <a:effectLst/>
              </a:rPr>
              <a:t> 2016 </a:t>
            </a:r>
          </a:p>
          <a:p>
            <a:pPr algn="ctr"/>
            <a:r>
              <a:rPr lang="en-GB" sz="1400" i="1" dirty="0">
                <a:solidFill>
                  <a:schemeClr val="bg1"/>
                </a:solidFill>
                <a:effectLst/>
              </a:rPr>
              <a:t>J. Phys. B: At. Mol. Opt. Phys.</a:t>
            </a:r>
            <a:r>
              <a:rPr lang="en-GB" sz="1400" dirty="0">
                <a:solidFill>
                  <a:schemeClr val="bg1"/>
                </a:solidFill>
                <a:effectLst/>
              </a:rPr>
              <a:t> </a:t>
            </a:r>
            <a:r>
              <a:rPr lang="en-GB" sz="1400" b="1" dirty="0">
                <a:solidFill>
                  <a:schemeClr val="bg1"/>
                </a:solidFill>
                <a:effectLst/>
              </a:rPr>
              <a:t>49</a:t>
            </a:r>
            <a:r>
              <a:rPr lang="en-GB" sz="1400" dirty="0">
                <a:solidFill>
                  <a:schemeClr val="bg1"/>
                </a:solidFill>
                <a:effectLst/>
              </a:rPr>
              <a:t> 144001</a:t>
            </a:r>
            <a:br>
              <a:rPr lang="en-GB" sz="1400" dirty="0">
                <a:solidFill>
                  <a:schemeClr val="bg1"/>
                </a:solidFill>
                <a:effectLst/>
              </a:rPr>
            </a:br>
            <a:r>
              <a:rPr lang="en-GB" sz="1400" i="1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https://doi.org/10.1088/0953-4075/49/14/14400</a:t>
            </a:r>
            <a:endParaRPr lang="en-GB" sz="1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7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solidFill>
                  <a:srgbClr val="E0E3EC"/>
                </a:solidFill>
                <a:latin typeface="+mn-lt"/>
              </a:rPr>
              <a:t>Summary</a:t>
            </a:r>
            <a:endParaRPr lang="de-DE" dirty="0">
              <a:solidFill>
                <a:srgbClr val="E0E3EC"/>
              </a:solidFill>
              <a:latin typeface="+mn-lt"/>
            </a:endParaRPr>
          </a:p>
        </p:txBody>
      </p: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2B7AE8E6-AF95-EE5F-7BA2-6C10CED3B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1559" y="1645453"/>
            <a:ext cx="4884077" cy="4503797"/>
          </a:xfrm>
          <a:prstGeom prst="rect">
            <a:avLst/>
          </a:prstGeom>
          <a:solidFill>
            <a:srgbClr val="192841"/>
          </a:solidFill>
        </p:spPr>
        <p:txBody>
          <a:bodyPr wrap="square" lIns="274320" tIns="274320" rIns="274320" bIns="274320" rtlCol="0" anchor="ctr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200" dirty="0" smtClean="0">
                <a:solidFill>
                  <a:schemeClr val="bg1"/>
                </a:solidFill>
              </a:rPr>
              <a:t>1D Ps laser cooling with broadband 70ns long laser pulse along the 1</a:t>
            </a:r>
            <a:r>
              <a:rPr lang="de-DE" sz="2200" baseline="30000" dirty="0" smtClean="0">
                <a:solidFill>
                  <a:schemeClr val="bg1"/>
                </a:solidFill>
              </a:rPr>
              <a:t>3</a:t>
            </a:r>
            <a:r>
              <a:rPr lang="de-DE" sz="2200" dirty="0" smtClean="0">
                <a:solidFill>
                  <a:schemeClr val="bg1"/>
                </a:solidFill>
              </a:rPr>
              <a:t>S-&gt;2</a:t>
            </a:r>
            <a:r>
              <a:rPr lang="de-DE" sz="2200" baseline="30000" dirty="0" smtClean="0">
                <a:solidFill>
                  <a:schemeClr val="bg1"/>
                </a:solidFill>
              </a:rPr>
              <a:t>3</a:t>
            </a:r>
            <a:r>
              <a:rPr lang="de-DE" sz="2200" dirty="0" smtClean="0">
                <a:solidFill>
                  <a:schemeClr val="bg1"/>
                </a:solidFill>
              </a:rPr>
              <a:t>P transition achieved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DE" sz="22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200" dirty="0" smtClean="0">
                <a:solidFill>
                  <a:schemeClr val="bg1"/>
                </a:solidFill>
              </a:rPr>
              <a:t>Cooling by 200K or 1.7e4 ms</a:t>
            </a:r>
            <a:r>
              <a:rPr lang="de-DE" sz="2200" baseline="30000" dirty="0" smtClean="0">
                <a:solidFill>
                  <a:schemeClr val="bg1"/>
                </a:solidFill>
              </a:rPr>
              <a:t>-1</a:t>
            </a:r>
            <a:r>
              <a:rPr lang="de-DE" sz="2200" dirty="0" smtClean="0">
                <a:solidFill>
                  <a:schemeClr val="bg1"/>
                </a:solidFill>
              </a:rPr>
              <a:t>, i.e. </a:t>
            </a:r>
            <a:r>
              <a:rPr lang="de-DE" sz="2200" dirty="0">
                <a:solidFill>
                  <a:schemeClr val="bg1"/>
                </a:solidFill>
              </a:rPr>
              <a:t>m</a:t>
            </a:r>
            <a:r>
              <a:rPr lang="de-DE" sz="2200" dirty="0" smtClean="0">
                <a:solidFill>
                  <a:schemeClr val="bg1"/>
                </a:solidFill>
              </a:rPr>
              <a:t>aximum momentum transfer that can be achieved within 70ns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DE" sz="2200" baseline="300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200" dirty="0" smtClean="0">
                <a:solidFill>
                  <a:schemeClr val="bg1"/>
                </a:solidFill>
              </a:rPr>
              <a:t>Next steps: 2D (3D) laser cooling; using cryogenically precooled Ps; applying the technique to AEgIS‘ antihydrogen production scheme</a:t>
            </a:r>
            <a:endParaRPr lang="de-DE" sz="2200" baseline="300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67" y="1645453"/>
            <a:ext cx="3357349" cy="25180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616" y="2891277"/>
            <a:ext cx="2687840" cy="20121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67" y="3897351"/>
            <a:ext cx="3363718" cy="22424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33FE80-99E7-CE23-A7F2-A56F05826A0F}"/>
              </a:ext>
            </a:extLst>
          </p:cNvPr>
          <p:cNvSpPr txBox="1"/>
          <p:nvPr/>
        </p:nvSpPr>
        <p:spPr>
          <a:xfrm>
            <a:off x="9901035" y="2091095"/>
            <a:ext cx="1175002" cy="553998"/>
          </a:xfrm>
          <a:prstGeom prst="rect">
            <a:avLst/>
          </a:prstGeom>
          <a:solidFill>
            <a:srgbClr val="192841"/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GB" sz="3600" b="1" dirty="0" smtClean="0">
                <a:solidFill>
                  <a:schemeClr val="bg1"/>
                </a:solidFill>
              </a:rPr>
              <a:t>Thank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33FE80-99E7-CE23-A7F2-A56F05826A0F}"/>
              </a:ext>
            </a:extLst>
          </p:cNvPr>
          <p:cNvSpPr txBox="1"/>
          <p:nvPr/>
        </p:nvSpPr>
        <p:spPr>
          <a:xfrm>
            <a:off x="10141624" y="5248516"/>
            <a:ext cx="700192" cy="553998"/>
          </a:xfrm>
          <a:prstGeom prst="rect">
            <a:avLst/>
          </a:prstGeom>
          <a:solidFill>
            <a:srgbClr val="192841"/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GB" sz="3600" b="1" dirty="0" smtClean="0">
                <a:solidFill>
                  <a:schemeClr val="bg1"/>
                </a:solidFill>
              </a:rPr>
              <a:t>You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1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>
                <a:solidFill>
                  <a:srgbClr val="E0E3EC"/>
                </a:solidFill>
                <a:latin typeface="+mn-lt"/>
              </a:rPr>
              <a:t>Backup: The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cooling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laser</a:t>
            </a:r>
            <a:endParaRPr lang="de-DE" sz="4000" dirty="0">
              <a:solidFill>
                <a:srgbClr val="E0E3EC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B6AC42-AB4F-4C80-8D3A-70B879AD8C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589" y="1669937"/>
            <a:ext cx="6652822" cy="21997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7B4DEE-1F55-11A7-A2C8-98E07D1F1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208" y="4044036"/>
            <a:ext cx="4331639" cy="1819735"/>
          </a:xfrm>
          <a:prstGeom prst="rect">
            <a:avLst/>
          </a:prstGeom>
        </p:spPr>
      </p:pic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EC97F568-DCE1-8725-C24B-B1D41D2D2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CAFD7D68-BFC4-0745-383A-7B88DCDB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102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How 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does</a:t>
            </a:r>
            <a:r>
              <a:rPr lang="de-DE" sz="40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 gravity affect antimatter?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283211" y="1458844"/>
                <a:ext cx="5744680" cy="4862870"/>
              </a:xfrm>
              <a:prstGeom prst="rect">
                <a:avLst/>
              </a:prstGeom>
              <a:solidFill>
                <a:srgbClr val="192841"/>
              </a:solidFill>
            </p:spPr>
            <p:txBody>
              <a:bodyPr wrap="square" lIns="274320" tIns="274320" rIns="274320" bIns="274320" rtlCol="0" anchor="ctr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de-DE" sz="2200" dirty="0">
                    <a:solidFill>
                      <a:schemeClr val="bg1"/>
                    </a:solidFill>
                  </a:rPr>
                  <a:t>Exact value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sz="2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acc>
                  </m:oMath>
                </a14:m>
                <a:r>
                  <a:rPr lang="de-DE" sz="2200" dirty="0">
                    <a:solidFill>
                      <a:schemeClr val="bg1"/>
                    </a:solidFill>
                  </a:rPr>
                  <a:t> unknown </a:t>
                </a:r>
                <a:br>
                  <a:rPr lang="de-DE" sz="2200" dirty="0">
                    <a:solidFill>
                      <a:schemeClr val="bg1"/>
                    </a:solidFill>
                  </a:rPr>
                </a:br>
                <a:r>
                  <a:rPr lang="de-DE" sz="2200" dirty="0">
                    <a:solidFill>
                      <a:schemeClr val="bg1"/>
                    </a:solidFill>
                  </a:rPr>
                  <a:t>(</a:t>
                </a:r>
                <a:r>
                  <a:rPr lang="de-DE" dirty="0">
                    <a:solidFill>
                      <a:schemeClr val="bg1"/>
                    </a:solidFill>
                  </a:rPr>
                  <a:t>ALPHA-g 2023: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de-DE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0.75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</m:t>
                    </m:r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</m:t>
                    </m:r>
                    <m:r>
                      <a:rPr lang="de-DE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de-DE" sz="2200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de-DE" sz="2200" dirty="0">
                  <a:solidFill>
                    <a:schemeClr val="bg1"/>
                  </a:solidFill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de-DE" sz="2200" dirty="0">
                    <a:solidFill>
                      <a:schemeClr val="bg1"/>
                    </a:solidFill>
                  </a:rPr>
                  <a:t>Low precision on WEP tests for antimatter</a:t>
                </a:r>
                <a:br>
                  <a:rPr lang="de-DE" sz="2200" dirty="0">
                    <a:solidFill>
                      <a:schemeClr val="bg1"/>
                    </a:solidFill>
                  </a:rPr>
                </a:br>
                <a:r>
                  <a:rPr lang="de-DE" sz="2000" dirty="0">
                    <a:solidFill>
                      <a:schemeClr val="bg1"/>
                    </a:solidFill>
                  </a:rPr>
                  <a:t>(</a:t>
                </a:r>
                <a:r>
                  <a:rPr lang="de-DE" dirty="0">
                    <a:solidFill>
                      <a:schemeClr val="bg1"/>
                    </a:solidFill>
                  </a:rPr>
                  <a:t>Normal matter: precision 10</a:t>
                </a:r>
                <a:r>
                  <a:rPr lang="de-DE" baseline="30000" dirty="0">
                    <a:solidFill>
                      <a:schemeClr val="bg1"/>
                    </a:solidFill>
                  </a:rPr>
                  <a:t>-15</a:t>
                </a:r>
                <a:r>
                  <a:rPr lang="de-DE" dirty="0">
                    <a:solidFill>
                      <a:schemeClr val="bg1"/>
                    </a:solidFill>
                  </a:rPr>
                  <a:t>, </a:t>
                </a:r>
                <a:r>
                  <a:rPr lang="en-GB" b="1" dirty="0">
                    <a:solidFill>
                      <a:schemeClr val="bg1"/>
                    </a:solidFill>
                  </a:rPr>
                  <a:t>MICROSCOPE 2022</a:t>
                </a:r>
                <a:r>
                  <a:rPr lang="de-DE" sz="2000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de-DE" sz="2200" dirty="0">
                  <a:solidFill>
                    <a:schemeClr val="bg1"/>
                  </a:solidFill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de-DE" sz="2200" dirty="0" smtClean="0">
                    <a:solidFill>
                      <a:schemeClr val="bg1"/>
                    </a:solidFill>
                  </a:rPr>
                  <a:t>Other </a:t>
                </a:r>
                <a:r>
                  <a:rPr lang="de-DE" sz="2200" dirty="0">
                    <a:solidFill>
                      <a:schemeClr val="bg1"/>
                    </a:solidFill>
                  </a:rPr>
                  <a:t>observations limit possible anomalies</a:t>
                </a:r>
                <a:br>
                  <a:rPr lang="de-DE" sz="2200" dirty="0">
                    <a:solidFill>
                      <a:schemeClr val="bg1"/>
                    </a:solidFill>
                  </a:rPr>
                </a:br>
                <a:r>
                  <a:rPr lang="pt-BR" sz="2000" dirty="0">
                    <a:solidFill>
                      <a:schemeClr val="bg1"/>
                    </a:solidFill>
                  </a:rPr>
                  <a:t> (</a:t>
                </a:r>
                <a:r>
                  <a:rPr lang="pt-BR" dirty="0">
                    <a:solidFill>
                      <a:schemeClr val="bg1"/>
                    </a:solidFill>
                  </a:rPr>
                  <a:t>e.g. neutrinos from </a:t>
                </a:r>
                <a:r>
                  <a:rPr lang="pt-BR" b="1" dirty="0">
                    <a:solidFill>
                      <a:schemeClr val="bg1"/>
                    </a:solidFill>
                  </a:rPr>
                  <a:t>SN1987A</a:t>
                </a:r>
                <a:r>
                  <a:rPr lang="pt-BR" dirty="0">
                    <a:solidFill>
                      <a:schemeClr val="bg1"/>
                    </a:solidFill>
                  </a:rPr>
                  <a:t>, </a:t>
                </a:r>
                <a:r>
                  <a:rPr lang="pt-BR" b="1" dirty="0">
                    <a:solidFill>
                      <a:schemeClr val="bg1"/>
                    </a:solidFill>
                  </a:rPr>
                  <a:t>BASE 2022</a:t>
                </a:r>
                <a:r>
                  <a:rPr lang="pt-BR" sz="2000" dirty="0">
                    <a:solidFill>
                      <a:schemeClr val="bg1"/>
                    </a:solidFill>
                  </a:rPr>
                  <a:t>)</a:t>
                </a:r>
                <a:r>
                  <a:rPr lang="de-DE" sz="2200" dirty="0">
                    <a:solidFill>
                      <a:schemeClr val="bg1"/>
                    </a:solidFill>
                  </a:rPr>
                  <a:t/>
                </a:r>
                <a:br>
                  <a:rPr lang="de-DE" sz="2200" dirty="0">
                    <a:solidFill>
                      <a:schemeClr val="bg1"/>
                    </a:solidFill>
                  </a:rPr>
                </a:br>
                <a:endParaRPr lang="de-DE" sz="2200" dirty="0">
                  <a:solidFill>
                    <a:schemeClr val="bg1"/>
                  </a:solidFill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de-DE" sz="2200" dirty="0" err="1">
                    <a:solidFill>
                      <a:schemeClr val="bg1"/>
                    </a:solidFill>
                  </a:rPr>
                  <a:t>Direct</a:t>
                </a:r>
                <a:r>
                  <a:rPr lang="de-DE" sz="2200" dirty="0">
                    <a:solidFill>
                      <a:schemeClr val="bg1"/>
                    </a:solidFill>
                  </a:rPr>
                  <a:t> </a:t>
                </a:r>
                <a:r>
                  <a:rPr lang="de-DE" sz="2200" dirty="0" err="1">
                    <a:solidFill>
                      <a:schemeClr val="bg1"/>
                    </a:solidFill>
                  </a:rPr>
                  <a:t>free</a:t>
                </a:r>
                <a:r>
                  <a:rPr lang="de-DE" sz="2200" dirty="0">
                    <a:solidFill>
                      <a:schemeClr val="bg1"/>
                    </a:solidFill>
                  </a:rPr>
                  <a:t>-fall type </a:t>
                </a:r>
                <a:r>
                  <a:rPr lang="de-DE" sz="2200" dirty="0" err="1">
                    <a:solidFill>
                      <a:schemeClr val="bg1"/>
                    </a:solidFill>
                  </a:rPr>
                  <a:t>experiments</a:t>
                </a:r>
                <a:r>
                  <a:rPr lang="de-DE" sz="2200" dirty="0">
                    <a:solidFill>
                      <a:schemeClr val="bg1"/>
                    </a:solidFill>
                  </a:rPr>
                  <a:t> </a:t>
                </a:r>
                <a:r>
                  <a:rPr lang="de-DE" sz="2200" dirty="0" err="1">
                    <a:solidFill>
                      <a:schemeClr val="bg1"/>
                    </a:solidFill>
                  </a:rPr>
                  <a:t>with</a:t>
                </a:r>
                <a:r>
                  <a:rPr lang="de-DE" sz="2200" dirty="0">
                    <a:solidFill>
                      <a:schemeClr val="bg1"/>
                    </a:solidFill>
                  </a:rPr>
                  <a:t> antimatter </a:t>
                </a:r>
                <a:r>
                  <a:rPr lang="de-DE" sz="2200" dirty="0" err="1">
                    <a:solidFill>
                      <a:schemeClr val="bg1"/>
                    </a:solidFill>
                  </a:rPr>
                  <a:t>are</a:t>
                </a:r>
                <a:r>
                  <a:rPr lang="de-DE" sz="2200" dirty="0">
                    <a:solidFill>
                      <a:schemeClr val="bg1"/>
                    </a:solidFill>
                  </a:rPr>
                  <a:t> </a:t>
                </a:r>
                <a:r>
                  <a:rPr lang="de-DE" sz="2200" dirty="0" err="1">
                    <a:solidFill>
                      <a:schemeClr val="bg1"/>
                    </a:solidFill>
                  </a:rPr>
                  <a:t>very</a:t>
                </a:r>
                <a:r>
                  <a:rPr lang="de-DE" sz="2200" dirty="0">
                    <a:solidFill>
                      <a:schemeClr val="bg1"/>
                    </a:solidFill>
                  </a:rPr>
                  <a:t> </a:t>
                </a:r>
                <a:r>
                  <a:rPr lang="de-DE" sz="2200" dirty="0" err="1">
                    <a:solidFill>
                      <a:schemeClr val="bg1"/>
                    </a:solidFill>
                  </a:rPr>
                  <a:t>challenging</a:t>
                </a:r>
                <a:r>
                  <a:rPr lang="de-DE" sz="2200" dirty="0">
                    <a:solidFill>
                      <a:schemeClr val="bg1"/>
                    </a:solidFill>
                  </a:rPr>
                  <a:t>!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211" y="1458844"/>
                <a:ext cx="5744680" cy="48628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38334"/>
            <a:ext cx="4553341" cy="4551440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3499068" y="3237136"/>
            <a:ext cx="319773" cy="65314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 rot="10800000">
            <a:off x="3499067" y="1446366"/>
            <a:ext cx="319773" cy="65314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Multiply 1"/>
          <p:cNvSpPr/>
          <p:nvPr/>
        </p:nvSpPr>
        <p:spPr>
          <a:xfrm>
            <a:off x="3199365" y="1387466"/>
            <a:ext cx="907774" cy="834887"/>
          </a:xfrm>
          <a:prstGeom prst="mathMultiply">
            <a:avLst>
              <a:gd name="adj1" fmla="val 9234"/>
            </a:avLst>
          </a:prstGeom>
          <a:solidFill>
            <a:srgbClr val="FFC0BD"/>
          </a:solidFill>
          <a:ln>
            <a:solidFill>
              <a:srgbClr val="FF1A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66714" y="2263184"/>
            <a:ext cx="765428" cy="789500"/>
          </a:xfrm>
          <a:prstGeom prst="rect">
            <a:avLst/>
          </a:prstGeom>
        </p:spPr>
      </p:pic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3C3F0673-66D6-03CF-9E7A-5F089305E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F82F9770-3145-E7B7-0ADE-D1325D03F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283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>
                <a:solidFill>
                  <a:srgbClr val="E0E3EC"/>
                </a:solidFill>
                <a:latin typeface="+mn-lt"/>
              </a:rPr>
              <a:t>Production of antihydrogen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77746" y="1711891"/>
            <a:ext cx="2663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E9EFF7"/>
                </a:solidFill>
              </a:rPr>
              <a:t>Charge exchange reaction:</a:t>
            </a:r>
            <a:endParaRPr lang="en-GB" u="sng" dirty="0">
              <a:solidFill>
                <a:srgbClr val="E9EFF7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907484" y="4635829"/>
            <a:ext cx="250372" cy="0"/>
          </a:xfrm>
          <a:prstGeom prst="line">
            <a:avLst/>
          </a:prstGeom>
          <a:ln w="3810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232622" y="2190737"/>
                <a:ext cx="3603982" cy="615553"/>
              </a:xfrm>
              <a:prstGeom prst="rect">
                <a:avLst/>
              </a:prstGeom>
              <a:solidFill>
                <a:srgbClr val="192841"/>
              </a:solidFill>
              <a:ln w="12700" cap="rnd">
                <a:solidFill>
                  <a:schemeClr val="tx1">
                    <a:alpha val="54000"/>
                  </a:schemeClr>
                </a:solidFill>
              </a:ln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 wrap="square" lIns="182880" tIns="91440" rIns="18288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𝐏𝐬</m:t>
                          </m:r>
                        </m:e>
                        <m:sup>
                          <m:r>
                            <a:rPr lang="en-US" sz="28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8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𝐩</m:t>
                          </m:r>
                        </m:e>
                      </m:acc>
                      <m:r>
                        <a:rPr lang="en-GB" sz="28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8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𝐞</m:t>
                          </m:r>
                        </m:e>
                        <m:sup>
                          <m:r>
                            <a:rPr lang="en-US" sz="28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8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𝐇</m:t>
                              </m:r>
                            </m:e>
                          </m:acc>
                        </m:e>
                        <m:sup>
                          <m:r>
                            <a:rPr lang="en-US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2622" y="2190737"/>
                <a:ext cx="3603982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 cap="rnd">
                <a:solidFill>
                  <a:schemeClr val="tx1">
                    <a:alpha val="54000"/>
                  </a:schemeClr>
                </a:solidFill>
              </a:ln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33"/>
          <p:cNvSpPr txBox="1"/>
          <p:nvPr/>
        </p:nvSpPr>
        <p:spPr>
          <a:xfrm>
            <a:off x="3334779" y="5098378"/>
            <a:ext cx="1353145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18729" y="1292095"/>
            <a:ext cx="5427318" cy="4967926"/>
            <a:chOff x="718729" y="1215895"/>
            <a:chExt cx="5427318" cy="4967926"/>
          </a:xfrm>
          <a:effectLst>
            <a:glow rad="139700">
              <a:schemeClr val="accent3">
                <a:satMod val="175000"/>
                <a:alpha val="67000"/>
              </a:schemeClr>
            </a:glow>
          </a:effectLst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0003" y="2329884"/>
              <a:ext cx="5426044" cy="385393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45" b="23833"/>
            <a:stretch/>
          </p:blipFill>
          <p:spPr>
            <a:xfrm>
              <a:off x="718729" y="1215895"/>
              <a:ext cx="5427318" cy="1161036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 flipH="1">
            <a:off x="6379299" y="3336016"/>
            <a:ext cx="5310627" cy="2210812"/>
            <a:chOff x="6797009" y="2618884"/>
            <a:chExt cx="5227543" cy="2210812"/>
          </a:xfrm>
        </p:grpSpPr>
        <p:grpSp>
          <p:nvGrpSpPr>
            <p:cNvPr id="28" name="Group 27"/>
            <p:cNvGrpSpPr/>
            <p:nvPr/>
          </p:nvGrpSpPr>
          <p:grpSpPr>
            <a:xfrm>
              <a:off x="6797009" y="2618884"/>
              <a:ext cx="5227543" cy="2210812"/>
              <a:chOff x="1889649" y="3469344"/>
              <a:chExt cx="5227543" cy="2210812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1889649" y="3469344"/>
                <a:ext cx="5227543" cy="2210812"/>
                <a:chOff x="2838005" y="1860262"/>
                <a:chExt cx="5227543" cy="2210812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2838005" y="1860262"/>
                  <a:ext cx="5227543" cy="2210812"/>
                </a:xfrm>
                <a:prstGeom prst="rect">
                  <a:avLst/>
                </a:prstGeom>
                <a:solidFill>
                  <a:schemeClr val="bg1">
                    <a:alpha val="73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4" name="Group 33"/>
                <p:cNvGrpSpPr/>
                <p:nvPr/>
              </p:nvGrpSpPr>
              <p:grpSpPr>
                <a:xfrm>
                  <a:off x="2975166" y="2833175"/>
                  <a:ext cx="504056" cy="576914"/>
                  <a:chOff x="6797885" y="3032973"/>
                  <a:chExt cx="504056" cy="576914"/>
                </a:xfrm>
              </p:grpSpPr>
              <p:sp>
                <p:nvSpPr>
                  <p:cNvPr id="93" name="TextBox 92"/>
                  <p:cNvSpPr txBox="1"/>
                  <p:nvPr/>
                </p:nvSpPr>
                <p:spPr>
                  <a:xfrm>
                    <a:off x="6797885" y="3240555"/>
                    <a:ext cx="50405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dirty="0"/>
                      <a:t>e</a:t>
                    </a:r>
                    <a:r>
                      <a:rPr lang="de-DE" baseline="30000" dirty="0"/>
                      <a:t>+</a:t>
                    </a:r>
                  </a:p>
                </p:txBody>
              </p:sp>
              <p:sp>
                <p:nvSpPr>
                  <p:cNvPr id="94" name="Oval 93"/>
                  <p:cNvSpPr/>
                  <p:nvPr/>
                </p:nvSpPr>
                <p:spPr>
                  <a:xfrm>
                    <a:off x="6985619" y="3126042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5" name="Oval 94"/>
                  <p:cNvSpPr/>
                  <p:nvPr/>
                </p:nvSpPr>
                <p:spPr>
                  <a:xfrm>
                    <a:off x="7015567" y="3061087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6" name="Oval 95"/>
                  <p:cNvSpPr/>
                  <p:nvPr/>
                </p:nvSpPr>
                <p:spPr>
                  <a:xfrm>
                    <a:off x="6898465" y="3171577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7" name="Oval 96"/>
                  <p:cNvSpPr/>
                  <p:nvPr/>
                </p:nvSpPr>
                <p:spPr>
                  <a:xfrm>
                    <a:off x="6903896" y="3032973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8" name="Oval 97"/>
                  <p:cNvSpPr/>
                  <p:nvPr/>
                </p:nvSpPr>
                <p:spPr>
                  <a:xfrm>
                    <a:off x="7043893" y="3180075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9" name="Oval 98"/>
                  <p:cNvSpPr/>
                  <p:nvPr/>
                </p:nvSpPr>
                <p:spPr>
                  <a:xfrm>
                    <a:off x="7049913" y="3101951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0" name="Oval 99"/>
                  <p:cNvSpPr/>
                  <p:nvPr/>
                </p:nvSpPr>
                <p:spPr>
                  <a:xfrm>
                    <a:off x="6973039" y="3202935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5" name="Straight Arrow Connector 34"/>
                <p:cNvCxnSpPr/>
                <p:nvPr/>
              </p:nvCxnSpPr>
              <p:spPr>
                <a:xfrm flipV="1">
                  <a:off x="6101327" y="2305115"/>
                  <a:ext cx="0" cy="1463040"/>
                </a:xfrm>
                <a:prstGeom prst="straightConnector1">
                  <a:avLst/>
                </a:prstGeom>
                <a:ln w="57150">
                  <a:solidFill>
                    <a:srgbClr val="E77677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V="1">
                  <a:off x="6052469" y="2305115"/>
                  <a:ext cx="0" cy="1463040"/>
                </a:xfrm>
                <a:prstGeom prst="straightConnector1">
                  <a:avLst/>
                </a:prstGeom>
                <a:ln w="57150">
                  <a:solidFill>
                    <a:srgbClr val="A45CB8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/>
                <p:cNvSpPr txBox="1"/>
                <p:nvPr/>
              </p:nvSpPr>
              <p:spPr>
                <a:xfrm>
                  <a:off x="5249529" y="1985377"/>
                  <a:ext cx="166341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dirty="0"/>
                    <a:t>laser excitation</a:t>
                  </a:r>
                </a:p>
              </p:txBody>
            </p:sp>
            <p:grpSp>
              <p:nvGrpSpPr>
                <p:cNvPr id="38" name="Group 37"/>
                <p:cNvGrpSpPr/>
                <p:nvPr/>
              </p:nvGrpSpPr>
              <p:grpSpPr>
                <a:xfrm rot="9600000">
                  <a:off x="6300905" y="3004010"/>
                  <a:ext cx="115981" cy="116720"/>
                  <a:chOff x="7104529" y="2338968"/>
                  <a:chExt cx="115981" cy="116720"/>
                </a:xfrm>
              </p:grpSpPr>
              <p:sp>
                <p:nvSpPr>
                  <p:cNvPr id="90" name="Oval 89"/>
                  <p:cNvSpPr/>
                  <p:nvPr/>
                </p:nvSpPr>
                <p:spPr>
                  <a:xfrm>
                    <a:off x="7174791" y="2338968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1" name="Oval 90"/>
                  <p:cNvSpPr/>
                  <p:nvPr/>
                </p:nvSpPr>
                <p:spPr>
                  <a:xfrm>
                    <a:off x="7104529" y="2409969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>
                    <a:off x="7110241" y="2348442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61" name="Straight Arrow Connector 60"/>
                <p:cNvCxnSpPr/>
                <p:nvPr/>
              </p:nvCxnSpPr>
              <p:spPr>
                <a:xfrm>
                  <a:off x="3612494" y="2951959"/>
                  <a:ext cx="2674436" cy="1185"/>
                </a:xfrm>
                <a:prstGeom prst="straightConnector1">
                  <a:avLst/>
                </a:prstGeom>
                <a:ln w="28575">
                  <a:solidFill>
                    <a:srgbClr val="FF1A0E"/>
                  </a:solidFill>
                  <a:tailEnd type="triangle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Group 38"/>
                <p:cNvGrpSpPr/>
                <p:nvPr/>
              </p:nvGrpSpPr>
              <p:grpSpPr>
                <a:xfrm>
                  <a:off x="4239570" y="2793361"/>
                  <a:ext cx="1269007" cy="1140709"/>
                  <a:chOff x="2724965" y="2066079"/>
                  <a:chExt cx="1269007" cy="1140709"/>
                </a:xfrm>
              </p:grpSpPr>
              <p:sp>
                <p:nvSpPr>
                  <p:cNvPr id="76" name="Oval 75"/>
                  <p:cNvSpPr/>
                  <p:nvPr/>
                </p:nvSpPr>
                <p:spPr>
                  <a:xfrm>
                    <a:off x="3000523" y="2066079"/>
                    <a:ext cx="731520" cy="731520"/>
                  </a:xfrm>
                  <a:prstGeom prst="ellipse">
                    <a:avLst/>
                  </a:prstGeom>
                  <a:solidFill>
                    <a:srgbClr val="EFE75A"/>
                  </a:solidFill>
                  <a:ln>
                    <a:solidFill>
                      <a:srgbClr val="EFE75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" name="Oval 76"/>
                  <p:cNvSpPr/>
                  <p:nvPr/>
                </p:nvSpPr>
                <p:spPr>
                  <a:xfrm>
                    <a:off x="3286461" y="2469741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8" name="TextBox 77"/>
                  <p:cNvSpPr txBox="1"/>
                  <p:nvPr/>
                </p:nvSpPr>
                <p:spPr>
                  <a:xfrm>
                    <a:off x="2724965" y="2837456"/>
                    <a:ext cx="126900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dirty="0"/>
                      <a:t>antiprotons</a:t>
                    </a:r>
                  </a:p>
                </p:txBody>
              </p:sp>
              <p:sp>
                <p:nvSpPr>
                  <p:cNvPr id="79" name="Oval 78"/>
                  <p:cNvSpPr/>
                  <p:nvPr/>
                </p:nvSpPr>
                <p:spPr>
                  <a:xfrm>
                    <a:off x="3438861" y="2622141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0" name="Oval 79"/>
                  <p:cNvSpPr/>
                  <p:nvPr/>
                </p:nvSpPr>
                <p:spPr>
                  <a:xfrm>
                    <a:off x="3421438" y="2438974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>
                    <a:off x="3261149" y="2622141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>
                    <a:off x="3208560" y="2125564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>
                    <a:off x="3533074" y="2335088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>
                    <a:off x="3233953" y="2336741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5" name="Oval 84"/>
                  <p:cNvSpPr/>
                  <p:nvPr/>
                </p:nvSpPr>
                <p:spPr>
                  <a:xfrm>
                    <a:off x="3494590" y="2532018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6" name="Oval 85"/>
                  <p:cNvSpPr/>
                  <p:nvPr/>
                </p:nvSpPr>
                <p:spPr>
                  <a:xfrm>
                    <a:off x="3112580" y="2508540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7" name="Oval 86"/>
                  <p:cNvSpPr/>
                  <p:nvPr/>
                </p:nvSpPr>
                <p:spPr>
                  <a:xfrm>
                    <a:off x="3392686" y="2286574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8" name="Oval 87"/>
                  <p:cNvSpPr/>
                  <p:nvPr/>
                </p:nvSpPr>
                <p:spPr>
                  <a:xfrm>
                    <a:off x="3416846" y="2179699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9" name="Oval 88"/>
                  <p:cNvSpPr/>
                  <p:nvPr/>
                </p:nvSpPr>
                <p:spPr>
                  <a:xfrm>
                    <a:off x="3067004" y="2284303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6448249" y="2758937"/>
                  <a:ext cx="1506712" cy="371459"/>
                  <a:chOff x="6416502" y="1584574"/>
                  <a:chExt cx="1114727" cy="371459"/>
                </a:xfrm>
              </p:grpSpPr>
              <p:sp>
                <p:nvSpPr>
                  <p:cNvPr id="74" name="Rectangle 73"/>
                  <p:cNvSpPr/>
                  <p:nvPr/>
                </p:nvSpPr>
                <p:spPr>
                  <a:xfrm>
                    <a:off x="6416502" y="1604311"/>
                    <a:ext cx="59605" cy="35172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>
                    <a:off x="6475708" y="1584574"/>
                    <a:ext cx="105552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dirty="0"/>
                      <a:t>Ps converter</a:t>
                    </a:r>
                  </a:p>
                </p:txBody>
              </p: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5978388" y="2859205"/>
                  <a:ext cx="155477" cy="157327"/>
                  <a:chOff x="7104529" y="2338968"/>
                  <a:chExt cx="99530" cy="100411"/>
                </a:xfrm>
              </p:grpSpPr>
              <p:sp>
                <p:nvSpPr>
                  <p:cNvPr id="71" name="Oval 70"/>
                  <p:cNvSpPr/>
                  <p:nvPr/>
                </p:nvSpPr>
                <p:spPr>
                  <a:xfrm>
                    <a:off x="7174791" y="2338968"/>
                    <a:ext cx="29268" cy="29180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>
                  <a:xfrm>
                    <a:off x="7104529" y="2409969"/>
                    <a:ext cx="29268" cy="2918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3" name="Oval 72"/>
                  <p:cNvSpPr/>
                  <p:nvPr/>
                </p:nvSpPr>
                <p:spPr>
                  <a:xfrm>
                    <a:off x="7110241" y="2348442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 rot="13980000">
                  <a:off x="5697294" y="3053931"/>
                  <a:ext cx="227917" cy="189971"/>
                  <a:chOff x="7098428" y="2348442"/>
                  <a:chExt cx="110038" cy="90937"/>
                </a:xfrm>
              </p:grpSpPr>
              <p:sp>
                <p:nvSpPr>
                  <p:cNvPr id="68" name="Oval 67"/>
                  <p:cNvSpPr/>
                  <p:nvPr/>
                </p:nvSpPr>
                <p:spPr>
                  <a:xfrm>
                    <a:off x="7186393" y="2359053"/>
                    <a:ext cx="22073" cy="2188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9" name="Oval 68"/>
                  <p:cNvSpPr/>
                  <p:nvPr/>
                </p:nvSpPr>
                <p:spPr>
                  <a:xfrm>
                    <a:off x="7098428" y="2397797"/>
                    <a:ext cx="22073" cy="2188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0" name="Oval 69"/>
                  <p:cNvSpPr/>
                  <p:nvPr/>
                </p:nvSpPr>
                <p:spPr>
                  <a:xfrm>
                    <a:off x="7110241" y="2348442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5371346" y="2981746"/>
                  <a:ext cx="199527" cy="203414"/>
                  <a:chOff x="7104529" y="2338968"/>
                  <a:chExt cx="96331" cy="97372"/>
                </a:xfrm>
              </p:grpSpPr>
              <p:sp>
                <p:nvSpPr>
                  <p:cNvPr id="65" name="Oval 64"/>
                  <p:cNvSpPr/>
                  <p:nvPr/>
                </p:nvSpPr>
                <p:spPr>
                  <a:xfrm>
                    <a:off x="7174790" y="2338968"/>
                    <a:ext cx="22073" cy="2188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6" name="Oval 65"/>
                  <p:cNvSpPr/>
                  <p:nvPr/>
                </p:nvSpPr>
                <p:spPr>
                  <a:xfrm>
                    <a:off x="7104529" y="2409969"/>
                    <a:ext cx="22073" cy="2188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7" name="Oval 66"/>
                  <p:cNvSpPr/>
                  <p:nvPr/>
                </p:nvSpPr>
                <p:spPr>
                  <a:xfrm>
                    <a:off x="7110241" y="2345403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6305113" y="2865699"/>
                  <a:ext cx="115981" cy="116720"/>
                  <a:chOff x="7104529" y="2338968"/>
                  <a:chExt cx="115981" cy="116720"/>
                </a:xfrm>
              </p:grpSpPr>
              <p:sp>
                <p:nvSpPr>
                  <p:cNvPr id="62" name="Oval 61"/>
                  <p:cNvSpPr/>
                  <p:nvPr/>
                </p:nvSpPr>
                <p:spPr>
                  <a:xfrm>
                    <a:off x="7174791" y="2338968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>
                  <a:xfrm>
                    <a:off x="7104529" y="2409969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4" name="Oval 63"/>
                  <p:cNvSpPr/>
                  <p:nvPr/>
                </p:nvSpPr>
                <p:spPr>
                  <a:xfrm>
                    <a:off x="7110241" y="2348442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45" name="TextBox 44"/>
                <p:cNvSpPr txBox="1"/>
                <p:nvPr/>
              </p:nvSpPr>
              <p:spPr>
                <a:xfrm>
                  <a:off x="5416412" y="2640841"/>
                  <a:ext cx="5334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dirty="0"/>
                    <a:t>Ps*</a:t>
                  </a:r>
                </a:p>
              </p:txBody>
            </p:sp>
            <p:grpSp>
              <p:nvGrpSpPr>
                <p:cNvPr id="47" name="Group 46"/>
                <p:cNvGrpSpPr/>
                <p:nvPr/>
              </p:nvGrpSpPr>
              <p:grpSpPr>
                <a:xfrm>
                  <a:off x="3744577" y="1914811"/>
                  <a:ext cx="590738" cy="761496"/>
                  <a:chOff x="4207252" y="644066"/>
                  <a:chExt cx="590738" cy="761496"/>
                </a:xfrm>
              </p:grpSpPr>
              <p:sp>
                <p:nvSpPr>
                  <p:cNvPr id="56" name="Oval 55"/>
                  <p:cNvSpPr/>
                  <p:nvPr/>
                </p:nvSpPr>
                <p:spPr>
                  <a:xfrm>
                    <a:off x="4387258" y="1152083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7" name="Oval 56"/>
                  <p:cNvSpPr/>
                  <p:nvPr/>
                </p:nvSpPr>
                <p:spPr>
                  <a:xfrm>
                    <a:off x="4207252" y="971755"/>
                    <a:ext cx="433163" cy="43380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8" name="Oval 57"/>
                  <p:cNvSpPr/>
                  <p:nvPr/>
                </p:nvSpPr>
                <p:spPr>
                  <a:xfrm>
                    <a:off x="4237119" y="1013084"/>
                    <a:ext cx="54864" cy="5486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4264551" y="644066"/>
                    <a:ext cx="53343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dirty="0"/>
                      <a:t>H*</a:t>
                    </a:r>
                  </a:p>
                </p:txBody>
              </p:sp>
            </p:grpSp>
            <p:grpSp>
              <p:nvGrpSpPr>
                <p:cNvPr id="48" name="Group 47"/>
                <p:cNvGrpSpPr/>
                <p:nvPr/>
              </p:nvGrpSpPr>
              <p:grpSpPr>
                <a:xfrm>
                  <a:off x="6680227" y="3291957"/>
                  <a:ext cx="590738" cy="770931"/>
                  <a:chOff x="6667527" y="2157702"/>
                  <a:chExt cx="590738" cy="770931"/>
                </a:xfrm>
              </p:grpSpPr>
              <p:sp>
                <p:nvSpPr>
                  <p:cNvPr id="52" name="Oval 51"/>
                  <p:cNvSpPr/>
                  <p:nvPr/>
                </p:nvSpPr>
                <p:spPr>
                  <a:xfrm>
                    <a:off x="6847533" y="2338030"/>
                    <a:ext cx="73152" cy="7315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" name="Oval 52"/>
                  <p:cNvSpPr/>
                  <p:nvPr/>
                </p:nvSpPr>
                <p:spPr>
                  <a:xfrm>
                    <a:off x="6667527" y="2157702"/>
                    <a:ext cx="433163" cy="43380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4" name="Oval 53"/>
                  <p:cNvSpPr/>
                  <p:nvPr/>
                </p:nvSpPr>
                <p:spPr>
                  <a:xfrm>
                    <a:off x="6697394" y="2199031"/>
                    <a:ext cx="54864" cy="5486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6724826" y="2559301"/>
                    <a:ext cx="53343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dirty="0"/>
                      <a:t>H*</a:t>
                    </a:r>
                  </a:p>
                </p:txBody>
              </p:sp>
            </p:grp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5320812" y="3381627"/>
                  <a:ext cx="1285251" cy="13000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/>
                <p:nvPr/>
              </p:nvCxnSpPr>
              <p:spPr>
                <a:xfrm flipH="1" flipV="1">
                  <a:off x="4011572" y="2731277"/>
                  <a:ext cx="647486" cy="6846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 flipH="1">
                  <a:off x="5274261" y="3035726"/>
                  <a:ext cx="944056" cy="25623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Rectangle 31"/>
              <p:cNvSpPr/>
              <p:nvPr/>
            </p:nvSpPr>
            <p:spPr>
              <a:xfrm>
                <a:off x="4884645" y="5374918"/>
                <a:ext cx="502920" cy="7073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3" name="Straight Connector 102"/>
            <p:cNvCxnSpPr/>
            <p:nvPr/>
          </p:nvCxnSpPr>
          <p:spPr>
            <a:xfrm flipH="1">
              <a:off x="8032134" y="2745392"/>
              <a:ext cx="10914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10967971" y="4524458"/>
              <a:ext cx="10914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9374D80-45AE-34A5-1982-3B959A6E1BD9}"/>
              </a:ext>
            </a:extLst>
          </p:cNvPr>
          <p:cNvGrpSpPr/>
          <p:nvPr/>
        </p:nvGrpSpPr>
        <p:grpSpPr>
          <a:xfrm>
            <a:off x="4161263" y="5817816"/>
            <a:ext cx="1907895" cy="369332"/>
            <a:chOff x="3958063" y="5817816"/>
            <a:chExt cx="1907895" cy="369332"/>
          </a:xfrm>
        </p:grpSpPr>
        <p:sp>
          <p:nvSpPr>
            <p:cNvPr id="2" name="TextBox 1"/>
            <p:cNvSpPr txBox="1"/>
            <p:nvPr/>
          </p:nvSpPr>
          <p:spPr>
            <a:xfrm>
              <a:off x="3958063" y="5817816"/>
              <a:ext cx="1907895" cy="369332"/>
            </a:xfrm>
            <a:prstGeom prst="rect">
              <a:avLst/>
            </a:prstGeom>
            <a:solidFill>
              <a:srgbClr val="FFFFFF">
                <a:alpha val="7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The heart of AEgIS</a:t>
              </a:r>
              <a:endParaRPr lang="en-GB" dirty="0"/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5487833" y="5941265"/>
              <a:ext cx="11087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0" name="Date Placeholder 59">
            <a:extLst>
              <a:ext uri="{FF2B5EF4-FFF2-40B4-BE49-F238E27FC236}">
                <a16:creationId xmlns:a16="http://schemas.microsoft.com/office/drawing/2014/main" id="{5FB182D7-D10B-B89D-2C0D-3E08CEFFF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105" name="Slide Number Placeholder 104">
            <a:extLst>
              <a:ext uri="{FF2B5EF4-FFF2-40B4-BE49-F238E27FC236}">
                <a16:creationId xmlns:a16="http://schemas.microsoft.com/office/drawing/2014/main" id="{E8ADA736-E64D-DD08-410D-CBC669F74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816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>
                <a:solidFill>
                  <a:srgbClr val="E0E3EC"/>
                </a:solidFill>
                <a:latin typeface="+mn-lt"/>
              </a:rPr>
              <a:t>Production of antihydrogen</a:t>
            </a:r>
          </a:p>
        </p:txBody>
      </p:sp>
      <p:pic>
        <p:nvPicPr>
          <p:cNvPr id="5" name="Positron_injection_LaserON">
            <a:hlinkClick r:id="" action="ppaction://media"/>
            <a:extLst>
              <a:ext uri="{FF2B5EF4-FFF2-40B4-BE49-F238E27FC236}">
                <a16:creationId xmlns:a16="http://schemas.microsoft.com/office/drawing/2014/main" id="{EB4AA90D-680E-403C-F35A-6DE7E5B5216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7987" y="1747750"/>
            <a:ext cx="7742664" cy="4355248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67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8845893" y="2275034"/>
            <a:ext cx="2324100" cy="49244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tx1"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         antiproton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45893" y="2972661"/>
            <a:ext cx="2324100" cy="49244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tx1"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         positron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45893" y="4367916"/>
            <a:ext cx="2324100" cy="49244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tx1"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         positronium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845893" y="5065544"/>
            <a:ext cx="2324100" cy="49244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tx1"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         antihydrogen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845893" y="3670288"/>
            <a:ext cx="2324100" cy="49244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tx1"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         electron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87249" y="2337099"/>
            <a:ext cx="373713" cy="373713"/>
            <a:chOff x="7884462" y="2132392"/>
            <a:chExt cx="1945338" cy="194533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2AE1F85-C9D1-056C-985E-53728731C8DC}"/>
                </a:ext>
              </a:extLst>
            </p:cNvPr>
            <p:cNvSpPr/>
            <p:nvPr/>
          </p:nvSpPr>
          <p:spPr>
            <a:xfrm>
              <a:off x="7884462" y="2132392"/>
              <a:ext cx="1945338" cy="1945338"/>
            </a:xfrm>
            <a:prstGeom prst="ellipse">
              <a:avLst/>
            </a:prstGeom>
            <a:blipFill>
              <a:blip r:embed="rId6"/>
              <a:tile tx="0" ty="0" sx="100000" sy="100000" flip="none" algn="tl"/>
            </a:blipFill>
            <a:ln>
              <a:solidFill>
                <a:srgbClr val="09571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Oval 1"/>
            <p:cNvSpPr/>
            <p:nvPr/>
          </p:nvSpPr>
          <p:spPr>
            <a:xfrm>
              <a:off x="9112581" y="2643877"/>
              <a:ext cx="420760" cy="42076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2000">
                  <a:srgbClr val="25C6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8698730" y="3385547"/>
              <a:ext cx="420760" cy="42076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2000">
                  <a:srgbClr val="F62ED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8222524" y="2643877"/>
              <a:ext cx="420760" cy="42076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2000">
                  <a:schemeClr val="accent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D2AE1F85-C9D1-056C-985E-53728731C8DC}"/>
              </a:ext>
            </a:extLst>
          </p:cNvPr>
          <p:cNvSpPr/>
          <p:nvPr/>
        </p:nvSpPr>
        <p:spPr>
          <a:xfrm>
            <a:off x="9068080" y="3108670"/>
            <a:ext cx="235930" cy="23593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200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2AE1F85-C9D1-056C-985E-53728731C8DC}"/>
              </a:ext>
            </a:extLst>
          </p:cNvPr>
          <p:cNvSpPr/>
          <p:nvPr/>
        </p:nvSpPr>
        <p:spPr>
          <a:xfrm>
            <a:off x="9068080" y="3796506"/>
            <a:ext cx="235930" cy="23593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2000">
                <a:srgbClr val="0044CC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44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9009592" y="4424569"/>
            <a:ext cx="363418" cy="363418"/>
            <a:chOff x="7884462" y="2132392"/>
            <a:chExt cx="1945338" cy="1945338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2AE1F85-C9D1-056C-985E-53728731C8DC}"/>
                </a:ext>
              </a:extLst>
            </p:cNvPr>
            <p:cNvSpPr/>
            <p:nvPr/>
          </p:nvSpPr>
          <p:spPr>
            <a:xfrm>
              <a:off x="7884462" y="2132392"/>
              <a:ext cx="1945338" cy="1945338"/>
            </a:xfrm>
            <a:prstGeom prst="ellipse">
              <a:avLst/>
            </a:prstGeom>
            <a:blipFill dpi="0" rotWithShape="1">
              <a:blip r:embed="rId7">
                <a:alphaModFix amt="49000"/>
              </a:blip>
              <a:srcRect/>
              <a:tile tx="0" ty="0" sx="100000" sy="100000" flip="none" algn="tl"/>
            </a:blip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8371857" y="2568139"/>
              <a:ext cx="420760" cy="42076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2000">
                  <a:srgbClr val="0044C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8979427" y="3258337"/>
              <a:ext cx="420760" cy="42076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2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008241" y="5133948"/>
            <a:ext cx="373713" cy="373713"/>
            <a:chOff x="9504432" y="4363342"/>
            <a:chExt cx="1726209" cy="1726209"/>
          </a:xfrm>
        </p:grpSpPr>
        <p:grpSp>
          <p:nvGrpSpPr>
            <p:cNvPr id="23" name="Group 22"/>
            <p:cNvGrpSpPr/>
            <p:nvPr/>
          </p:nvGrpSpPr>
          <p:grpSpPr>
            <a:xfrm>
              <a:off x="9504432" y="4363342"/>
              <a:ext cx="1726209" cy="1726209"/>
              <a:chOff x="7884462" y="2132392"/>
              <a:chExt cx="1945338" cy="1945338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D2AE1F85-C9D1-056C-985E-53728731C8DC}"/>
                  </a:ext>
                </a:extLst>
              </p:cNvPr>
              <p:cNvSpPr/>
              <p:nvPr/>
            </p:nvSpPr>
            <p:spPr>
              <a:xfrm>
                <a:off x="7884462" y="2132392"/>
                <a:ext cx="1945338" cy="1945338"/>
              </a:xfrm>
              <a:prstGeom prst="ellipse">
                <a:avLst/>
              </a:prstGeom>
              <a:blipFill>
                <a:blip r:embed="rId6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</a:blip>
                <a:tile tx="0" ty="0" sx="100000" sy="100000" flip="none" algn="tl"/>
              </a:blip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8646751" y="2894681"/>
                <a:ext cx="420760" cy="420760"/>
              </a:xfrm>
              <a:prstGeom prst="ellipse">
                <a:avLst/>
              </a:prstGeom>
              <a:blipFill>
                <a:blip r:embed="rId6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2AE1F85-C9D1-056C-985E-53728731C8DC}"/>
                </a:ext>
              </a:extLst>
            </p:cNvPr>
            <p:cNvSpPr/>
            <p:nvPr/>
          </p:nvSpPr>
          <p:spPr>
            <a:xfrm>
              <a:off x="10573583" y="5537320"/>
              <a:ext cx="235930" cy="23593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2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Date Placeholder 42">
            <a:extLst>
              <a:ext uri="{FF2B5EF4-FFF2-40B4-BE49-F238E27FC236}">
                <a16:creationId xmlns:a16="http://schemas.microsoft.com/office/drawing/2014/main" id="{FEA8A535-EC99-6BC7-9A97-6CA112B33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481436DB-EC43-FE36-86E5-166520AB2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636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triped Right Arrow 41"/>
          <p:cNvSpPr/>
          <p:nvPr/>
        </p:nvSpPr>
        <p:spPr>
          <a:xfrm>
            <a:off x="5932528" y="3253547"/>
            <a:ext cx="3435695" cy="662608"/>
          </a:xfrm>
          <a:prstGeom prst="strip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>
                <a:solidFill>
                  <a:srgbClr val="E0E3EC"/>
                </a:solidFill>
                <a:latin typeface="+mn-lt"/>
              </a:rPr>
              <a:t>How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to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4000" dirty="0" err="1">
                <a:solidFill>
                  <a:srgbClr val="E0E3EC"/>
                </a:solidFill>
                <a:latin typeface="+mn-lt"/>
              </a:rPr>
              <a:t>get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 positronium?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416479" y="2805983"/>
            <a:ext cx="1751344" cy="1790045"/>
            <a:chOff x="5305549" y="1423884"/>
            <a:chExt cx="1751344" cy="179004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18"/>
            <a:stretch/>
          </p:blipFill>
          <p:spPr>
            <a:xfrm>
              <a:off x="5305549" y="1423884"/>
              <a:ext cx="1645569" cy="152843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40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7" name="TextBox 6"/>
            <p:cNvSpPr txBox="1"/>
            <p:nvPr/>
          </p:nvSpPr>
          <p:spPr>
            <a:xfrm>
              <a:off x="6501405" y="2612057"/>
              <a:ext cx="5554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4"/>
                  </a:solidFill>
                </a:rPr>
                <a:t>Ps</a:t>
              </a:r>
              <a:endParaRPr lang="en-GB" dirty="0">
                <a:solidFill>
                  <a:schemeClr val="accent4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0916" y="2952319"/>
              <a:ext cx="1847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100" dirty="0"/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1" b="5575"/>
          <a:stretch/>
        </p:blipFill>
        <p:spPr>
          <a:xfrm>
            <a:off x="805248" y="2844672"/>
            <a:ext cx="1891748" cy="14936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40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4" name="TextBox 33"/>
          <p:cNvSpPr txBox="1"/>
          <p:nvPr/>
        </p:nvSpPr>
        <p:spPr>
          <a:xfrm>
            <a:off x="746135" y="4394272"/>
            <a:ext cx="2051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E0E3EC"/>
                </a:solidFill>
              </a:rPr>
              <a:t>The</a:t>
            </a:r>
            <a:r>
              <a:rPr lang="en-US" baseline="30000" dirty="0">
                <a:solidFill>
                  <a:srgbClr val="E0E3EC"/>
                </a:solidFill>
              </a:rPr>
              <a:t> 22</a:t>
            </a:r>
            <a:r>
              <a:rPr lang="en-US" dirty="0">
                <a:solidFill>
                  <a:srgbClr val="E0E3EC"/>
                </a:solidFill>
              </a:rPr>
              <a:t>Na isotope</a:t>
            </a:r>
          </a:p>
          <a:p>
            <a:pPr algn="ctr"/>
            <a:r>
              <a:rPr lang="en-US" dirty="0">
                <a:solidFill>
                  <a:srgbClr val="E0E3EC"/>
                </a:solidFill>
              </a:rPr>
              <a:t>emits positrons (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b="1" baseline="30000" dirty="0">
                <a:solidFill>
                  <a:srgbClr val="FF0000"/>
                </a:solidFill>
              </a:rPr>
              <a:t>+</a:t>
            </a:r>
            <a:r>
              <a:rPr lang="en-US" dirty="0">
                <a:solidFill>
                  <a:srgbClr val="E0E3EC"/>
                </a:solidFill>
              </a:rPr>
              <a:t>)</a:t>
            </a:r>
            <a:endParaRPr lang="en-GB" baseline="30000" dirty="0">
              <a:solidFill>
                <a:srgbClr val="E0E3EC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16030" y="2745000"/>
            <a:ext cx="1532758" cy="17321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40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6" name="TextBox 35"/>
          <p:cNvSpPr txBox="1"/>
          <p:nvPr/>
        </p:nvSpPr>
        <p:spPr>
          <a:xfrm>
            <a:off x="4159834" y="4362289"/>
            <a:ext cx="1712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E0E3EC"/>
                </a:solidFill>
              </a:rPr>
              <a:t>Injecting 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b="1" baseline="30000" dirty="0">
                <a:solidFill>
                  <a:srgbClr val="FF0000"/>
                </a:solidFill>
              </a:rPr>
              <a:t>+</a:t>
            </a:r>
            <a:r>
              <a:rPr lang="en-US" dirty="0"/>
              <a:t> </a:t>
            </a:r>
            <a:r>
              <a:rPr lang="en-US" dirty="0">
                <a:solidFill>
                  <a:srgbClr val="E0E3EC"/>
                </a:solidFill>
              </a:rPr>
              <a:t>into </a:t>
            </a:r>
          </a:p>
          <a:p>
            <a:pPr algn="ctr"/>
            <a:r>
              <a:rPr lang="en-US" dirty="0" err="1">
                <a:solidFill>
                  <a:srgbClr val="E0E3EC"/>
                </a:solidFill>
              </a:rPr>
              <a:t>nanoporous</a:t>
            </a:r>
            <a:r>
              <a:rPr lang="en-US" dirty="0">
                <a:solidFill>
                  <a:srgbClr val="E0E3EC"/>
                </a:solidFill>
              </a:rPr>
              <a:t> </a:t>
            </a:r>
            <a:r>
              <a:rPr lang="en-US" b="1" dirty="0">
                <a:solidFill>
                  <a:srgbClr val="E0E3EC"/>
                </a:solidFill>
              </a:rPr>
              <a:t>Si</a:t>
            </a:r>
            <a:endParaRPr lang="en-GB" b="1" dirty="0">
              <a:solidFill>
                <a:srgbClr val="E0E3EC"/>
              </a:solidFill>
            </a:endParaRPr>
          </a:p>
        </p:txBody>
      </p:sp>
      <p:sp>
        <p:nvSpPr>
          <p:cNvPr id="37" name="Striped Right Arrow 36"/>
          <p:cNvSpPr/>
          <p:nvPr/>
        </p:nvSpPr>
        <p:spPr>
          <a:xfrm>
            <a:off x="2798017" y="3253547"/>
            <a:ext cx="1235086" cy="662608"/>
          </a:xfrm>
          <a:prstGeom prst="strip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C0BD">
                  <a:shade val="67500"/>
                  <a:satMod val="115000"/>
                </a:srgbClr>
              </a:gs>
              <a:gs pos="99000">
                <a:srgbClr val="0066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Cooling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9305963" y="4384609"/>
            <a:ext cx="1866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E0E3EC"/>
                </a:solidFill>
              </a:rPr>
              <a:t>Thermal emission</a:t>
            </a:r>
            <a:br>
              <a:rPr lang="en-US" dirty="0">
                <a:solidFill>
                  <a:srgbClr val="E0E3EC"/>
                </a:solidFill>
              </a:rPr>
            </a:br>
            <a:r>
              <a:rPr lang="en-US" dirty="0">
                <a:solidFill>
                  <a:srgbClr val="E0E3EC"/>
                </a:solidFill>
              </a:rPr>
              <a:t>(300K or 10</a:t>
            </a:r>
            <a:r>
              <a:rPr lang="en-US" baseline="30000" dirty="0">
                <a:solidFill>
                  <a:srgbClr val="E0E3EC"/>
                </a:solidFill>
              </a:rPr>
              <a:t>5</a:t>
            </a:r>
            <a:r>
              <a:rPr lang="en-US" dirty="0">
                <a:solidFill>
                  <a:srgbClr val="E0E3EC"/>
                </a:solidFill>
              </a:rPr>
              <a:t> m/s)</a:t>
            </a:r>
            <a:endParaRPr lang="en-GB" dirty="0">
              <a:solidFill>
                <a:srgbClr val="E0E3EC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555" y="2829531"/>
            <a:ext cx="1532758" cy="15327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40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1" name="TextBox 40"/>
          <p:cNvSpPr txBox="1"/>
          <p:nvPr/>
        </p:nvSpPr>
        <p:spPr>
          <a:xfrm>
            <a:off x="6894933" y="4500788"/>
            <a:ext cx="144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0E3EC"/>
                </a:solidFill>
              </a:rPr>
              <a:t>… </a:t>
            </a:r>
            <a:r>
              <a:rPr lang="en-US" b="1" dirty="0">
                <a:solidFill>
                  <a:srgbClr val="0066FF"/>
                </a:solidFill>
              </a:rPr>
              <a:t>e</a:t>
            </a:r>
            <a:r>
              <a:rPr lang="en-US" b="1" baseline="30000" dirty="0">
                <a:solidFill>
                  <a:srgbClr val="0066FF"/>
                </a:solidFill>
              </a:rPr>
              <a:t>-</a:t>
            </a:r>
            <a:r>
              <a:rPr lang="en-US" dirty="0"/>
              <a:t> </a:t>
            </a:r>
            <a:r>
              <a:rPr lang="en-US" dirty="0">
                <a:solidFill>
                  <a:srgbClr val="E0E3EC"/>
                </a:solidFill>
              </a:rPr>
              <a:t>meets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b="1" baseline="30000" dirty="0">
                <a:solidFill>
                  <a:srgbClr val="FF0000"/>
                </a:solidFill>
              </a:rPr>
              <a:t>+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7598D9EB-4735-0831-0114-22CAF9101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79B5ACDE-6D8B-D6F4-AF06-4E3D5D93E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121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72" y="1396343"/>
            <a:ext cx="7106687" cy="4960006"/>
          </a:xfrm>
          <a:prstGeom prst="rect">
            <a:avLst/>
          </a:prstGeom>
        </p:spPr>
      </p:pic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>
                <a:solidFill>
                  <a:srgbClr val="E0E3EC"/>
                </a:solidFill>
                <a:latin typeface="+mn-lt"/>
              </a:rPr>
              <a:t>Hbar cross-section 2023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9084" y="5170728"/>
            <a:ext cx="2420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Ps v-distribution (380K)</a:t>
            </a:r>
            <a:endParaRPr lang="en-GB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207709" y="3288776"/>
                <a:ext cx="3068276" cy="815095"/>
              </a:xfrm>
              <a:prstGeom prst="rect">
                <a:avLst/>
              </a:prstGeom>
              <a:solidFill>
                <a:srgbClr val="192841"/>
              </a:solidFill>
              <a:ln w="22225">
                <a:noFill/>
              </a:ln>
              <a:effectLst>
                <a:glow rad="101600">
                  <a:srgbClr val="FF5047">
                    <a:alpha val="40000"/>
                  </a:srgbClr>
                </a:glow>
              </a:effectLst>
            </p:spPr>
            <p:txBody>
              <a:bodyPr wrap="none" lIns="182880" tIns="91440" rIns="18288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𝑖𝑜𝑛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𝑃𝑠</m:t>
                          </m:r>
                        </m:sub>
                      </m:sSub>
                      <m:r>
                        <a:rPr lang="en-US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6.8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7709" y="3288776"/>
                <a:ext cx="3068276" cy="8150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2225">
                <a:noFill/>
              </a:ln>
              <a:effectLst>
                <a:glow rad="101600">
                  <a:srgbClr val="FF5047">
                    <a:alpha val="40000"/>
                  </a:srgb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089649" y="2327252"/>
                <a:ext cx="1304396" cy="492443"/>
              </a:xfrm>
              <a:prstGeom prst="rect">
                <a:avLst/>
              </a:prstGeom>
              <a:solidFill>
                <a:srgbClr val="192841"/>
              </a:solidFill>
              <a:ln w="22225">
                <a:noFill/>
              </a:ln>
              <a:effectLst>
                <a:glow rad="101600">
                  <a:srgbClr val="00CC00">
                    <a:alpha val="40000"/>
                  </a:srgbClr>
                </a:glow>
              </a:effectLst>
            </p:spPr>
            <p:txBody>
              <a:bodyPr wrap="none" lIns="182880" tIns="91440" rIns="18288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9649" y="2327252"/>
                <a:ext cx="1304396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2225">
                <a:noFill/>
              </a:ln>
              <a:effectLst>
                <a:glow rad="101600">
                  <a:srgbClr val="00CC00">
                    <a:alpha val="40000"/>
                  </a:srgb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 flipH="1">
            <a:off x="6396395" y="5923579"/>
            <a:ext cx="1251923" cy="369332"/>
          </a:xfrm>
          <a:prstGeom prst="rect">
            <a:avLst/>
          </a:prstGeom>
          <a:solidFill>
            <a:srgbClr val="FF8989"/>
          </a:solidFill>
          <a:ln w="50800" cap="rnd" cmpd="sng">
            <a:solidFill>
              <a:srgbClr val="FF5047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Too hot Ps!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C39ED6-031C-F564-DF73-3E3A360D1BD8}"/>
              </a:ext>
            </a:extLst>
          </p:cNvPr>
          <p:cNvSpPr txBox="1"/>
          <p:nvPr/>
        </p:nvSpPr>
        <p:spPr>
          <a:xfrm>
            <a:off x="8557152" y="4536642"/>
            <a:ext cx="3032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i="1" dirty="0">
                <a:solidFill>
                  <a:schemeClr val="bg1"/>
                </a:solidFill>
              </a:rPr>
              <a:t>Phys. Rev. A </a:t>
            </a:r>
            <a:r>
              <a:rPr lang="en-GB" sz="1200" b="1" i="1" dirty="0">
                <a:solidFill>
                  <a:schemeClr val="bg1"/>
                </a:solidFill>
              </a:rPr>
              <a:t>94</a:t>
            </a:r>
            <a:r>
              <a:rPr lang="en-GB" sz="1200" i="1" dirty="0">
                <a:solidFill>
                  <a:schemeClr val="bg1"/>
                </a:solidFill>
              </a:rPr>
              <a:t>, 022714 (2016)</a:t>
            </a:r>
          </a:p>
          <a:p>
            <a:pPr algn="r"/>
            <a:r>
              <a:rPr lang="en-GB" sz="1200" i="1" dirty="0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https://doi.org/10.1103/PhysRevA.94.022714</a:t>
            </a:r>
            <a:endParaRPr lang="en-GB" sz="1200" i="1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1EEE1C-D219-9CE9-246A-029DB8023B6D}"/>
              </a:ext>
            </a:extLst>
          </p:cNvPr>
          <p:cNvSpPr txBox="1"/>
          <p:nvPr/>
        </p:nvSpPr>
        <p:spPr>
          <a:xfrm>
            <a:off x="8557152" y="5119014"/>
            <a:ext cx="3008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i="1" dirty="0" err="1">
                <a:solidFill>
                  <a:schemeClr val="bg1"/>
                </a:solidFill>
              </a:rPr>
              <a:t>Commun</a:t>
            </a:r>
            <a:r>
              <a:rPr lang="en-GB" sz="1200" i="1" dirty="0">
                <a:solidFill>
                  <a:schemeClr val="bg1"/>
                </a:solidFill>
              </a:rPr>
              <a:t>. Phys </a:t>
            </a:r>
            <a:r>
              <a:rPr lang="en-GB" sz="1200" b="1" i="1" dirty="0">
                <a:solidFill>
                  <a:schemeClr val="bg1"/>
                </a:solidFill>
              </a:rPr>
              <a:t>4</a:t>
            </a:r>
            <a:r>
              <a:rPr lang="en-GB" sz="1200" i="1" dirty="0">
                <a:solidFill>
                  <a:schemeClr val="bg1"/>
                </a:solidFill>
              </a:rPr>
              <a:t>, 19 (2021)</a:t>
            </a:r>
          </a:p>
          <a:p>
            <a:pPr algn="r"/>
            <a:r>
              <a:rPr lang="en-GB" sz="1200" i="1" dirty="0">
                <a:solidFill>
                  <a:schemeClr val="accent1"/>
                </a:solidFill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https://doi.org/10.1038/s42005-020-00494-z</a:t>
            </a:r>
            <a:endParaRPr lang="en-GB" sz="1200" i="1" dirty="0">
              <a:solidFill>
                <a:schemeClr val="accent1"/>
              </a:solidFill>
            </a:endParaRPr>
          </a:p>
        </p:txBody>
      </p: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CB0603DD-1276-5AD0-0E60-4B4E523E3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5EE3BEAD-51AA-D4F8-65AE-BD7EA1C0B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762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72" y="1396343"/>
            <a:ext cx="7106687" cy="4960005"/>
          </a:xfrm>
          <a:prstGeom prst="rect">
            <a:avLst/>
          </a:prstGeom>
        </p:spPr>
      </p:pic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>
                <a:solidFill>
                  <a:srgbClr val="E0E3EC"/>
                </a:solidFill>
                <a:latin typeface="+mn-lt"/>
              </a:rPr>
              <a:t>Hbar cross-section </a:t>
            </a:r>
            <a:r>
              <a:rPr lang="de-DE" b="1" dirty="0">
                <a:solidFill>
                  <a:srgbClr val="E0E3EC"/>
                </a:solidFill>
                <a:latin typeface="+mn-lt"/>
              </a:rPr>
              <a:t>ideal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88428" y="5170728"/>
            <a:ext cx="2420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Ps v-distribution (150K)</a:t>
            </a:r>
            <a:endParaRPr lang="en-GB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207709" y="3631676"/>
                <a:ext cx="3068276" cy="815095"/>
              </a:xfrm>
              <a:prstGeom prst="rect">
                <a:avLst/>
              </a:prstGeom>
              <a:solidFill>
                <a:srgbClr val="192841"/>
              </a:solidFill>
              <a:ln w="22225">
                <a:noFill/>
              </a:ln>
              <a:effectLst>
                <a:glow rad="101600">
                  <a:srgbClr val="FF5047">
                    <a:alpha val="40000"/>
                  </a:srgbClr>
                </a:glow>
              </a:effectLst>
            </p:spPr>
            <p:txBody>
              <a:bodyPr wrap="none" lIns="182880" tIns="91440" rIns="18288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𝑖𝑜𝑛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𝑃𝑠</m:t>
                          </m:r>
                        </m:sub>
                      </m:sSub>
                      <m:r>
                        <a:rPr lang="en-US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6.8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7709" y="3631676"/>
                <a:ext cx="3068276" cy="8150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2225">
                <a:noFill/>
              </a:ln>
              <a:effectLst>
                <a:glow rad="101600">
                  <a:srgbClr val="FF5047">
                    <a:alpha val="40000"/>
                  </a:srgb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988049" y="2415276"/>
                <a:ext cx="1304396" cy="492443"/>
              </a:xfrm>
              <a:prstGeom prst="rect">
                <a:avLst/>
              </a:prstGeom>
              <a:solidFill>
                <a:srgbClr val="192841"/>
              </a:solidFill>
              <a:ln w="22225">
                <a:noFill/>
              </a:ln>
              <a:effectLst>
                <a:glow rad="101600">
                  <a:srgbClr val="00CC00">
                    <a:alpha val="40000"/>
                  </a:srgbClr>
                </a:glow>
              </a:effectLst>
            </p:spPr>
            <p:txBody>
              <a:bodyPr wrap="none" lIns="182880" tIns="91440" rIns="18288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049" y="2415276"/>
                <a:ext cx="1304396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2225">
                <a:noFill/>
              </a:ln>
              <a:effectLst>
                <a:glow rad="101600">
                  <a:srgbClr val="00CC00">
                    <a:alpha val="40000"/>
                  </a:srgb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85061DBE-BA9F-2FA1-1934-EA47F5FB1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3E6028C3-4A47-9C37-8F4A-D18747A8C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762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9204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 smtClean="0">
                <a:solidFill>
                  <a:srgbClr val="E0E3EC"/>
                </a:solidFill>
                <a:latin typeface="+mn-lt"/>
              </a:rPr>
              <a:t>AEgIS positronium </a:t>
            </a:r>
            <a:r>
              <a:rPr lang="de-DE" sz="4000" dirty="0">
                <a:solidFill>
                  <a:srgbClr val="E0E3EC"/>
                </a:solidFill>
                <a:latin typeface="+mn-lt"/>
              </a:rPr>
              <a:t>laser cooling scheme</a:t>
            </a:r>
          </a:p>
        </p:txBody>
      </p:sp>
      <p:sp>
        <p:nvSpPr>
          <p:cNvPr id="17" name="Right Arrow 16"/>
          <p:cNvSpPr/>
          <p:nvPr/>
        </p:nvSpPr>
        <p:spPr>
          <a:xfrm flipH="1">
            <a:off x="5653407" y="2564349"/>
            <a:ext cx="5446061" cy="2270919"/>
          </a:xfrm>
          <a:prstGeom prst="rightArrow">
            <a:avLst>
              <a:gd name="adj1" fmla="val 50000"/>
              <a:gd name="adj2" fmla="val 34604"/>
            </a:avLst>
          </a:prstGeom>
          <a:solidFill>
            <a:srgbClr val="0066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38"/>
          <p:cNvSpPr/>
          <p:nvPr/>
        </p:nvSpPr>
        <p:spPr>
          <a:xfrm>
            <a:off x="6175956" y="3852560"/>
            <a:ext cx="692588" cy="18553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 rot="20201880" flipH="1">
            <a:off x="6068153" y="3839307"/>
            <a:ext cx="215612" cy="212035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8809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ight Arrow 39"/>
          <p:cNvSpPr/>
          <p:nvPr/>
        </p:nvSpPr>
        <p:spPr>
          <a:xfrm>
            <a:off x="7408686" y="3852560"/>
            <a:ext cx="692588" cy="185531"/>
          </a:xfrm>
          <a:prstGeom prst="rightArrow">
            <a:avLst/>
          </a:prstGeom>
          <a:solidFill>
            <a:srgbClr val="F62E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 rot="20201880" flipH="1">
            <a:off x="7251207" y="3758482"/>
            <a:ext cx="379988" cy="373685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88096C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ight Arrow 42"/>
          <p:cNvSpPr/>
          <p:nvPr/>
        </p:nvSpPr>
        <p:spPr>
          <a:xfrm rot="19874034">
            <a:off x="8656561" y="3607044"/>
            <a:ext cx="480330" cy="185531"/>
          </a:xfrm>
          <a:prstGeom prst="rightArrow">
            <a:avLst/>
          </a:prstGeom>
          <a:solidFill>
            <a:srgbClr val="A20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 rot="20201880" flipH="1">
            <a:off x="8527305" y="3733100"/>
            <a:ext cx="215612" cy="212035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8809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Right Arrow 43"/>
          <p:cNvSpPr/>
          <p:nvPr/>
        </p:nvSpPr>
        <p:spPr>
          <a:xfrm rot="18210440">
            <a:off x="9507307" y="3349561"/>
            <a:ext cx="491027" cy="188661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 rot="20201880" flipH="1">
            <a:off x="9471331" y="3420205"/>
            <a:ext cx="379988" cy="373685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88096C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ight Arrow 46"/>
          <p:cNvSpPr/>
          <p:nvPr/>
        </p:nvSpPr>
        <p:spPr>
          <a:xfrm>
            <a:off x="10566438" y="3366958"/>
            <a:ext cx="281902" cy="174966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 rot="20201880" flipH="1">
            <a:off x="10381737" y="3358377"/>
            <a:ext cx="215612" cy="212035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8809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9681330" y="3953536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E3EC"/>
                </a:solidFill>
              </a:rPr>
              <a:t>Cooling Laser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48033" y="3319618"/>
            <a:ext cx="797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0E3EC"/>
                </a:solidFill>
              </a:rPr>
              <a:t>1</a:t>
            </a:r>
            <a:r>
              <a:rPr lang="en-US" baseline="30000" dirty="0">
                <a:solidFill>
                  <a:srgbClr val="E0E3EC"/>
                </a:solidFill>
              </a:rPr>
              <a:t>3</a:t>
            </a:r>
            <a:r>
              <a:rPr lang="en-US" dirty="0">
                <a:solidFill>
                  <a:srgbClr val="E0E3EC"/>
                </a:solidFill>
              </a:rPr>
              <a:t>S Ps</a:t>
            </a:r>
            <a:endParaRPr lang="en-GB" dirty="0">
              <a:solidFill>
                <a:srgbClr val="E0E3EC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69171" y="3319618"/>
            <a:ext cx="797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0E3EC"/>
                </a:solidFill>
              </a:rPr>
              <a:t>2</a:t>
            </a:r>
            <a:r>
              <a:rPr lang="en-US" baseline="30000" dirty="0">
                <a:solidFill>
                  <a:srgbClr val="E0E3EC"/>
                </a:solidFill>
              </a:rPr>
              <a:t>3</a:t>
            </a:r>
            <a:r>
              <a:rPr lang="en-US" dirty="0">
                <a:solidFill>
                  <a:srgbClr val="E0E3EC"/>
                </a:solidFill>
              </a:rPr>
              <a:t>P Ps</a:t>
            </a:r>
            <a:endParaRPr lang="en-GB" dirty="0">
              <a:solidFill>
                <a:srgbClr val="E0E3E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74525" y="1885995"/>
            <a:ext cx="3134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E3EC"/>
                </a:solidFill>
              </a:rPr>
              <a:t>Photon absorption and</a:t>
            </a:r>
          </a:p>
          <a:p>
            <a:r>
              <a:rPr lang="en-US" b="1" i="1" dirty="0">
                <a:solidFill>
                  <a:srgbClr val="E0E3EC"/>
                </a:solidFill>
              </a:rPr>
              <a:t>directional</a:t>
            </a:r>
            <a:r>
              <a:rPr lang="en-US" dirty="0">
                <a:solidFill>
                  <a:srgbClr val="E0E3EC"/>
                </a:solidFill>
              </a:rPr>
              <a:t> momentum transfer</a:t>
            </a:r>
            <a:endParaRPr lang="en-GB" dirty="0">
              <a:solidFill>
                <a:srgbClr val="E0E3EC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7386502" y="2597111"/>
            <a:ext cx="136291" cy="4158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9338956" y="2591121"/>
            <a:ext cx="193031" cy="4015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113640" y="5038133"/>
            <a:ext cx="2924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0E3EC"/>
                </a:solidFill>
              </a:rPr>
              <a:t>Spontaneous emission and </a:t>
            </a:r>
          </a:p>
          <a:p>
            <a:r>
              <a:rPr lang="en-US" b="1" i="1" dirty="0">
                <a:solidFill>
                  <a:srgbClr val="E0E3EC"/>
                </a:solidFill>
              </a:rPr>
              <a:t>random</a:t>
            </a:r>
            <a:r>
              <a:rPr lang="en-US" dirty="0">
                <a:solidFill>
                  <a:srgbClr val="E0E3EC"/>
                </a:solidFill>
              </a:rPr>
              <a:t> momentum transfer</a:t>
            </a:r>
            <a:endParaRPr lang="en-GB" dirty="0">
              <a:solidFill>
                <a:srgbClr val="E0E3EC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8780038" y="4614703"/>
            <a:ext cx="174626" cy="40054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0334837" y="4614703"/>
            <a:ext cx="76898" cy="40054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7433326" y="2612401"/>
                <a:ext cx="6803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dirty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GB" i="1" dirty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>
                  <a:solidFill>
                    <a:srgbClr val="E0E3EC"/>
                  </a:solidFill>
                </a:endParaRPr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3326" y="2612401"/>
                <a:ext cx="68031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9369270" y="2617956"/>
                <a:ext cx="6803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dirty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GB" i="1" dirty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>
                  <a:solidFill>
                    <a:srgbClr val="E0E3EC"/>
                  </a:solidFill>
                </a:endParaRPr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9270" y="2617956"/>
                <a:ext cx="68031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8878743" y="4653297"/>
                <a:ext cx="5071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dirty="0" smtClean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GB" i="1" dirty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>
                  <a:solidFill>
                    <a:srgbClr val="E0E3EC"/>
                  </a:solidFill>
                </a:endParaRPr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8743" y="4653297"/>
                <a:ext cx="50719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10342604" y="4650723"/>
                <a:ext cx="5071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dirty="0" smtClean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GB" i="1" dirty="0">
                          <a:solidFill>
                            <a:srgbClr val="E0E3EC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>
                  <a:solidFill>
                    <a:srgbClr val="E0E3EC"/>
                  </a:solidFill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2604" y="4650723"/>
                <a:ext cx="50719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145406" y="2880539"/>
            <a:ext cx="664997" cy="2266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11192" y="4183840"/>
            <a:ext cx="664997" cy="2266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2E68F3-37D6-9117-7351-7ADBE1E26C4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-1397" t="5699" r="42405" b="6559"/>
          <a:stretch/>
        </p:blipFill>
        <p:spPr>
          <a:xfrm>
            <a:off x="1553758" y="1458216"/>
            <a:ext cx="3015288" cy="4089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013277-2974-2DD1-BA9C-A076ED9ADA22}"/>
              </a:ext>
            </a:extLst>
          </p:cNvPr>
          <p:cNvSpPr txBox="1"/>
          <p:nvPr/>
        </p:nvSpPr>
        <p:spPr>
          <a:xfrm>
            <a:off x="775424" y="5682902"/>
            <a:ext cx="5746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Technical paper submitted to</a:t>
            </a:r>
            <a:r>
              <a:rPr lang="en-GB" sz="1600" b="1" dirty="0">
                <a:solidFill>
                  <a:schemeClr val="bg1"/>
                </a:solidFill>
              </a:rPr>
              <a:t> Optics and Laser Technology</a:t>
            </a:r>
            <a:r>
              <a:rPr lang="en-GB" sz="1600" dirty="0">
                <a:solidFill>
                  <a:schemeClr val="bg1"/>
                </a:solidFill>
              </a:rPr>
              <a:t/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i="1" dirty="0">
                <a:solidFill>
                  <a:schemeClr val="bg1"/>
                </a:solidFill>
              </a:rPr>
              <a:t>“An alexandrite laser system for positronium laser cooling”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E0CD8E-62A8-DF32-F706-95513E744E59}"/>
              </a:ext>
            </a:extLst>
          </p:cNvPr>
          <p:cNvSpPr txBox="1"/>
          <p:nvPr/>
        </p:nvSpPr>
        <p:spPr>
          <a:xfrm>
            <a:off x="3692935" y="4814976"/>
            <a:ext cx="1350563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2121FF"/>
                </a:solidFill>
              </a:rPr>
              <a:t>BW 100 GHz</a:t>
            </a:r>
            <a:endParaRPr lang="en-GB" dirty="0">
              <a:solidFill>
                <a:srgbClr val="2121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5E48A2-9537-D64D-BFEA-38B8185A4E26}"/>
              </a:ext>
            </a:extLst>
          </p:cNvPr>
          <p:cNvSpPr txBox="1"/>
          <p:nvPr/>
        </p:nvSpPr>
        <p:spPr>
          <a:xfrm>
            <a:off x="3086613" y="2787821"/>
            <a:ext cx="135056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A200D0"/>
                </a:solidFill>
              </a:rPr>
              <a:t>BW 180 GHz</a:t>
            </a:r>
            <a:endParaRPr lang="en-GB" dirty="0">
              <a:solidFill>
                <a:srgbClr val="A200D0"/>
              </a:solidFill>
            </a:endParaRPr>
          </a:p>
        </p:txBody>
      </p: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234983B9-9E0C-6945-4E18-A914E94D7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88DCA56F-DB9C-7A56-8D55-17EE7FEF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963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64BA76F6-736C-A4AC-B1F5-E93AA2279C92}"/>
              </a:ext>
            </a:extLst>
          </p:cNvPr>
          <p:cNvSpPr/>
          <p:nvPr/>
        </p:nvSpPr>
        <p:spPr>
          <a:xfrm>
            <a:off x="7760214" y="2167150"/>
            <a:ext cx="1101915" cy="337576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99000"/>
                </a:schemeClr>
              </a:gs>
              <a:gs pos="50000">
                <a:srgbClr val="0066FF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E5FFD9-C94E-EA2F-C089-2F0A825F19B2}"/>
              </a:ext>
            </a:extLst>
          </p:cNvPr>
          <p:cNvSpPr/>
          <p:nvPr/>
        </p:nvSpPr>
        <p:spPr>
          <a:xfrm>
            <a:off x="6566864" y="2168688"/>
            <a:ext cx="1101915" cy="337576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99000"/>
                </a:schemeClr>
              </a:gs>
              <a:gs pos="50000">
                <a:srgbClr val="0066FF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rgbClr val="E0E3EC"/>
                </a:solidFill>
                <a:latin typeface="+mn-lt"/>
              </a:rPr>
              <a:t>AEgIS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choice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: Broadband 70ns </a:t>
            </a:r>
            <a:r>
              <a:rPr lang="de-DE" sz="3600" dirty="0" err="1">
                <a:solidFill>
                  <a:srgbClr val="E0E3EC"/>
                </a:solidFill>
                <a:latin typeface="+mn-lt"/>
              </a:rPr>
              <a:t>laser</a:t>
            </a:r>
            <a:r>
              <a:rPr lang="de-DE" sz="3600" dirty="0">
                <a:solidFill>
                  <a:srgbClr val="E0E3EC"/>
                </a:solidFill>
                <a:latin typeface="+mn-lt"/>
              </a:rPr>
              <a:t> pulse</a:t>
            </a:r>
          </a:p>
        </p:txBody>
      </p:sp>
      <p:sp>
        <p:nvSpPr>
          <p:cNvPr id="4" name="Freeform 3"/>
          <p:cNvSpPr/>
          <p:nvPr/>
        </p:nvSpPr>
        <p:spPr>
          <a:xfrm>
            <a:off x="5067300" y="3489046"/>
            <a:ext cx="5148470" cy="1977612"/>
          </a:xfrm>
          <a:custGeom>
            <a:avLst/>
            <a:gdLst>
              <a:gd name="connsiteX0" fmla="*/ 0 w 7235687"/>
              <a:gd name="connsiteY0" fmla="*/ 3419062 h 3435353"/>
              <a:gd name="connsiteX1" fmla="*/ 1888435 w 7235687"/>
              <a:gd name="connsiteY1" fmla="*/ 2869097 h 3435353"/>
              <a:gd name="connsiteX2" fmla="*/ 3730487 w 7235687"/>
              <a:gd name="connsiteY2" fmla="*/ 1 h 3435353"/>
              <a:gd name="connsiteX3" fmla="*/ 5612296 w 7235687"/>
              <a:gd name="connsiteY3" fmla="*/ 2882349 h 3435353"/>
              <a:gd name="connsiteX4" fmla="*/ 7235687 w 7235687"/>
              <a:gd name="connsiteY4" fmla="*/ 3432314 h 3435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35687" h="3435353">
                <a:moveTo>
                  <a:pt x="0" y="3419062"/>
                </a:moveTo>
                <a:cubicBezTo>
                  <a:pt x="633343" y="3429001"/>
                  <a:pt x="1266687" y="3438941"/>
                  <a:pt x="1888435" y="2869097"/>
                </a:cubicBezTo>
                <a:cubicBezTo>
                  <a:pt x="2510183" y="2299253"/>
                  <a:pt x="3109844" y="-2208"/>
                  <a:pt x="3730487" y="1"/>
                </a:cubicBezTo>
                <a:cubicBezTo>
                  <a:pt x="4351130" y="2210"/>
                  <a:pt x="5028096" y="2310297"/>
                  <a:pt x="5612296" y="2882349"/>
                </a:cubicBezTo>
                <a:cubicBezTo>
                  <a:pt x="6196496" y="3454401"/>
                  <a:pt x="6716091" y="3443357"/>
                  <a:pt x="7235687" y="3432314"/>
                </a:cubicBezTo>
              </a:path>
            </a:pathLst>
          </a:custGeom>
          <a:noFill/>
          <a:ln w="38100">
            <a:solidFill>
              <a:srgbClr val="FF50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>
            <a:off x="6527470" y="3994056"/>
            <a:ext cx="420205" cy="20540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0800000">
            <a:off x="8550124" y="3988288"/>
            <a:ext cx="417752" cy="20540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376284" y="1669414"/>
            <a:ext cx="2689069" cy="369332"/>
          </a:xfrm>
          <a:prstGeom prst="rect">
            <a:avLst/>
          </a:prstGeom>
          <a:solidFill>
            <a:srgbClr val="192841"/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E3EC"/>
                </a:solidFill>
              </a:rPr>
              <a:t>COOLING LASER + MIRROR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7720819" y="2200868"/>
            <a:ext cx="0" cy="370605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067529" y="5531633"/>
            <a:ext cx="5148241" cy="11278"/>
          </a:xfrm>
          <a:prstGeom prst="line">
            <a:avLst/>
          </a:prstGeom>
          <a:ln w="12700">
            <a:solidFill>
              <a:schemeClr val="bg1"/>
            </a:solidFill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17944" y="5961544"/>
            <a:ext cx="24215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1D Doppler profile of Ps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275AE9-F022-F149-20D8-298CF6E6360A}"/>
              </a:ext>
            </a:extLst>
          </p:cNvPr>
          <p:cNvSpPr txBox="1"/>
          <p:nvPr/>
        </p:nvSpPr>
        <p:spPr>
          <a:xfrm>
            <a:off x="7677881" y="55803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5608131" y="2531948"/>
            <a:ext cx="4122673" cy="2934710"/>
          </a:xfrm>
          <a:custGeom>
            <a:avLst/>
            <a:gdLst>
              <a:gd name="connsiteX0" fmla="*/ 0 w 7235687"/>
              <a:gd name="connsiteY0" fmla="*/ 3419062 h 3435353"/>
              <a:gd name="connsiteX1" fmla="*/ 1888435 w 7235687"/>
              <a:gd name="connsiteY1" fmla="*/ 2869097 h 3435353"/>
              <a:gd name="connsiteX2" fmla="*/ 3730487 w 7235687"/>
              <a:gd name="connsiteY2" fmla="*/ 1 h 3435353"/>
              <a:gd name="connsiteX3" fmla="*/ 5612296 w 7235687"/>
              <a:gd name="connsiteY3" fmla="*/ 2882349 h 3435353"/>
              <a:gd name="connsiteX4" fmla="*/ 7235687 w 7235687"/>
              <a:gd name="connsiteY4" fmla="*/ 3432314 h 3435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35687" h="3435353">
                <a:moveTo>
                  <a:pt x="0" y="3419062"/>
                </a:moveTo>
                <a:cubicBezTo>
                  <a:pt x="633343" y="3429001"/>
                  <a:pt x="1266687" y="3438941"/>
                  <a:pt x="1888435" y="2869097"/>
                </a:cubicBezTo>
                <a:cubicBezTo>
                  <a:pt x="2510183" y="2299253"/>
                  <a:pt x="3109844" y="-2208"/>
                  <a:pt x="3730487" y="1"/>
                </a:cubicBezTo>
                <a:cubicBezTo>
                  <a:pt x="4351130" y="2210"/>
                  <a:pt x="5028096" y="2310297"/>
                  <a:pt x="5612296" y="2882349"/>
                </a:cubicBezTo>
                <a:cubicBezTo>
                  <a:pt x="6196496" y="3454401"/>
                  <a:pt x="6716091" y="3443357"/>
                  <a:pt x="7235687" y="3432314"/>
                </a:cubicBezTo>
              </a:path>
            </a:pathLst>
          </a:cu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FA3B10-ECE1-8C14-9316-60681278EB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155"/>
          <a:stretch/>
        </p:blipFill>
        <p:spPr>
          <a:xfrm>
            <a:off x="1837630" y="1499039"/>
            <a:ext cx="2328940" cy="46607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68659AD-1378-2A20-D567-79A1018829CF}"/>
              </a:ext>
            </a:extLst>
          </p:cNvPr>
          <p:cNvSpPr txBox="1"/>
          <p:nvPr/>
        </p:nvSpPr>
        <p:spPr>
          <a:xfrm>
            <a:off x="5467936" y="5580325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-600 GHz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8C85BD-F6EE-533B-0457-3CD45BA17C23}"/>
              </a:ext>
            </a:extLst>
          </p:cNvPr>
          <p:cNvSpPr txBox="1"/>
          <p:nvPr/>
        </p:nvSpPr>
        <p:spPr>
          <a:xfrm>
            <a:off x="9014328" y="5580325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+600 GHz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13A1778-BC90-F906-DCDB-EDA7FCBF321C}"/>
              </a:ext>
            </a:extLst>
          </p:cNvPr>
          <p:cNvCxnSpPr>
            <a:cxnSpLocks/>
          </p:cNvCxnSpPr>
          <p:nvPr/>
        </p:nvCxnSpPr>
        <p:spPr>
          <a:xfrm>
            <a:off x="5915025" y="5517026"/>
            <a:ext cx="0" cy="11366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4AB801-CB76-6D06-8323-6AB855F3D297}"/>
              </a:ext>
            </a:extLst>
          </p:cNvPr>
          <p:cNvCxnSpPr>
            <a:cxnSpLocks/>
          </p:cNvCxnSpPr>
          <p:nvPr/>
        </p:nvCxnSpPr>
        <p:spPr>
          <a:xfrm>
            <a:off x="9498383" y="5517027"/>
            <a:ext cx="0" cy="11366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50088571-6095-D383-6190-2D2A59380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13, 2024</a:t>
            </a:r>
            <a:endParaRPr lang="en-GB" dirty="0"/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C17DA17D-8D95-019A-F6A0-7A8FDE0CA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77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691</Words>
  <Application>Microsoft Office PowerPoint</Application>
  <PresentationFormat>Widescreen</PresentationFormat>
  <Paragraphs>187</Paragraphs>
  <Slides>18</Slides>
  <Notes>18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Corbel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2015-02-08T10:52:50Z</dcterms:created>
  <dcterms:modified xsi:type="dcterms:W3CDTF">2024-06-12T19:26:29Z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