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84" r:id="rId5"/>
    <p:sldId id="285" r:id="rId6"/>
    <p:sldId id="272" r:id="rId7"/>
    <p:sldId id="277" r:id="rId8"/>
    <p:sldId id="271" r:id="rId9"/>
    <p:sldId id="278" r:id="rId10"/>
    <p:sldId id="280" r:id="rId11"/>
    <p:sldId id="281" r:id="rId12"/>
    <p:sldId id="282" r:id="rId13"/>
    <p:sldId id="283" r:id="rId14"/>
    <p:sldId id="286" r:id="rId15"/>
    <p:sldId id="262" r:id="rId16"/>
    <p:sldId id="263" r:id="rId17"/>
    <p:sldId id="274" r:id="rId18"/>
    <p:sldId id="273" r:id="rId19"/>
    <p:sldId id="276" r:id="rId20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2EA2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3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93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3D7EA-2B0C-4B01-927E-C665A71CA3AE}" type="datetimeFigureOut">
              <a:t>5/8/2024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93E8A-4F0B-41DC-9770-2A7B32D3E75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171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Remember to add that post-processing has been moved to </a:t>
            </a:r>
            <a:r>
              <a:rPr lang="en-US" dirty="0" err="1">
                <a:cs typeface="Calibri"/>
              </a:rPr>
              <a:t>adaptiveperf</a:t>
            </a:r>
            <a:r>
              <a:rPr lang="en-US" dirty="0">
                <a:cs typeface="Calibri"/>
              </a:rPr>
              <a:t>-server written in C++ which accepts events on-the-go through TCP.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93E8A-4F0B-41DC-9770-2A7B32D3E753}" type="slidenum"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685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Talk about: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the UI redesign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difference between sampled and exact runtimes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spawning stack traces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93E8A-4F0B-41DC-9770-2A7B32D3E753}" type="slidenum"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207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cl-utk-edu/papi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sourceware.org/elfutils/Debuginfod.html" TargetMode="External"/><Relationship Id="rId2" Type="http://schemas.openxmlformats.org/officeDocument/2006/relationships/hyperlink" Target="https://developers.redhat.com/blog/2019/10/14/introducing-debuginfod-the-elfutils-debuginfo-server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brendangregg.com/blog/2024-03-17/the-return-of-the-frame-pointers.html" TargetMode="External"/><Relationship Id="rId2" Type="http://schemas.openxmlformats.org/officeDocument/2006/relationships/hyperlink" Target="https://www.polarsignals.com/blog/posts/2022/11/29/profiling-without-frame-pointer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syclops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daptiveperf/linux" TargetMode="External"/><Relationship Id="rId2" Type="http://schemas.openxmlformats.org/officeDocument/2006/relationships/hyperlink" Target="https://github.com/AdaptivePer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daptivePerf/AdaptivePerfHTML#installation" TargetMode="External"/><Relationship Id="rId2" Type="http://schemas.openxmlformats.org/officeDocument/2006/relationships/hyperlink" Target="https://github.com/AdaptivePerf/AdaptivePerf#installa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lask.palletsprojects.com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n-GB" sz="4800" b="1" dirty="0" err="1">
                <a:latin typeface="Century Gothic"/>
                <a:cs typeface="Calibri Light"/>
              </a:rPr>
              <a:t>AdaptivePerf</a:t>
            </a:r>
            <a:r>
              <a:rPr lang="en-GB" sz="4800" b="1" dirty="0">
                <a:latin typeface="Century Gothic"/>
                <a:cs typeface="Calibri Light"/>
              </a:rPr>
              <a:t>: a profiler for single- and multi-threaded applications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Century Gothic"/>
                <a:cs typeface="Calibri"/>
              </a:rPr>
              <a:t>Maksymilian Graczyk (CERN, IT-GOV-INN)</a:t>
            </a:r>
            <a:endParaRPr lang="pl-PL" dirty="0">
              <a:latin typeface="Century Gothic"/>
              <a:cs typeface="Calibri"/>
            </a:endParaRPr>
          </a:p>
        </p:txBody>
      </p:sp>
      <p:pic>
        <p:nvPicPr>
          <p:cNvPr id="8" name="Picture 7" descr="A blue logo with a black background&#10;&#10;Description automatically generated">
            <a:extLst>
              <a:ext uri="{FF2B5EF4-FFF2-40B4-BE49-F238E27FC236}">
                <a16:creationId xmlns:a16="http://schemas.microsoft.com/office/drawing/2014/main" id="{467D12DF-4683-FAA1-F7A6-4894666AB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626" y="4480064"/>
            <a:ext cx="1400175" cy="1409700"/>
          </a:xfrm>
          <a:prstGeom prst="rect">
            <a:avLst/>
          </a:prstGeom>
        </p:spPr>
      </p:pic>
      <p:pic>
        <p:nvPicPr>
          <p:cNvPr id="4" name="Picture 3" descr="A cartoon of a robot&#10;&#10;Description automatically generated">
            <a:extLst>
              <a:ext uri="{FF2B5EF4-FFF2-40B4-BE49-F238E27FC236}">
                <a16:creationId xmlns:a16="http://schemas.microsoft.com/office/drawing/2014/main" id="{3E76F0EE-4CB1-6CF6-56DA-D6E7638E8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107" y="4480063"/>
            <a:ext cx="1066385" cy="141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122E55-6310-66EE-E235-6D06947BA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10</a:t>
            </a:fld>
            <a:endParaRPr lang="en-GB" dirty="0">
              <a:latin typeface="Century Gothic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067081-194E-6BFE-0A74-16712A70F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100" y="581025"/>
            <a:ext cx="4495800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953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9ECB58-DB62-46C1-20B0-E3085A027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11</a:t>
            </a:fld>
            <a:endParaRPr lang="en-GB" dirty="0">
              <a:latin typeface="Century Gothic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D2ACE0-752B-E8E3-2A47-DEDF5BCB8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893" y="550474"/>
            <a:ext cx="11446213" cy="575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826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1ECCD8-2364-FABA-E70F-ACC7DEC74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12</a:t>
            </a:fld>
            <a:endParaRPr lang="en-GB" dirty="0">
              <a:latin typeface="Century Gothic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7FF95F-100C-84BE-0111-8437164B2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4" y="542117"/>
            <a:ext cx="11529391" cy="577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874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3A4B06-2A12-CCD3-E3E5-55CE5376D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13</a:t>
            </a:fld>
            <a:endParaRPr lang="en-GB" dirty="0">
              <a:latin typeface="Century Gothic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AE0F7E-B0DA-ED1F-415A-D99F4DB47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808" y="555386"/>
            <a:ext cx="11476383" cy="574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418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9FC3AD-F459-044E-11C0-43B2ED04E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Century Gothic" panose="020B0502020202020204" pitchFamily="34" charset="0"/>
              </a:rPr>
              <a:t>14</a:t>
            </a:fld>
            <a:endParaRPr lang="en-GB" dirty="0">
              <a:latin typeface="Century Gothic" panose="020B0502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FF2221-D7C4-11C2-E194-FE4D8A6C2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152" y="575579"/>
            <a:ext cx="11395695" cy="570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573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9A9BB-2671-F0AC-F199-54E85CF87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  <a:cs typeface="Calibri Light"/>
              </a:rPr>
              <a:t>How does </a:t>
            </a:r>
            <a:r>
              <a:rPr lang="en-GB" b="1" dirty="0" err="1">
                <a:latin typeface="Century Gothic"/>
                <a:cs typeface="Calibri Light"/>
              </a:rPr>
              <a:t>AdaptivePerf</a:t>
            </a:r>
            <a:r>
              <a:rPr lang="en-GB" b="1" dirty="0">
                <a:latin typeface="Century Gothic"/>
                <a:cs typeface="Calibri Light"/>
              </a:rPr>
              <a:t> compare to other similar and maintained profilers?</a:t>
            </a:r>
            <a:endParaRPr lang="en-GB" b="1" dirty="0">
              <a:latin typeface="Century Gothic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7D8A015-14AE-68D1-CE73-1BA16F8398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6648792"/>
              </p:ext>
            </p:extLst>
          </p:nvPr>
        </p:nvGraphicFramePr>
        <p:xfrm>
          <a:off x="838200" y="2416003"/>
          <a:ext cx="10515587" cy="287223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20108">
                  <a:extLst>
                    <a:ext uri="{9D8B030D-6E8A-4147-A177-3AD203B41FA5}">
                      <a16:colId xmlns:a16="http://schemas.microsoft.com/office/drawing/2014/main" val="3844789039"/>
                    </a:ext>
                  </a:extLst>
                </a:gridCol>
                <a:gridCol w="1384347">
                  <a:extLst>
                    <a:ext uri="{9D8B030D-6E8A-4147-A177-3AD203B41FA5}">
                      <a16:colId xmlns:a16="http://schemas.microsoft.com/office/drawing/2014/main" val="4102206499"/>
                    </a:ext>
                  </a:extLst>
                </a:gridCol>
                <a:gridCol w="1502226">
                  <a:extLst>
                    <a:ext uri="{9D8B030D-6E8A-4147-A177-3AD203B41FA5}">
                      <a16:colId xmlns:a16="http://schemas.microsoft.com/office/drawing/2014/main" val="979064654"/>
                    </a:ext>
                  </a:extLst>
                </a:gridCol>
                <a:gridCol w="1502226">
                  <a:extLst>
                    <a:ext uri="{9D8B030D-6E8A-4147-A177-3AD203B41FA5}">
                      <a16:colId xmlns:a16="http://schemas.microsoft.com/office/drawing/2014/main" val="4030405439"/>
                    </a:ext>
                  </a:extLst>
                </a:gridCol>
                <a:gridCol w="1502226">
                  <a:extLst>
                    <a:ext uri="{9D8B030D-6E8A-4147-A177-3AD203B41FA5}">
                      <a16:colId xmlns:a16="http://schemas.microsoft.com/office/drawing/2014/main" val="2649772311"/>
                    </a:ext>
                  </a:extLst>
                </a:gridCol>
                <a:gridCol w="1132702">
                  <a:extLst>
                    <a:ext uri="{9D8B030D-6E8A-4147-A177-3AD203B41FA5}">
                      <a16:colId xmlns:a16="http://schemas.microsoft.com/office/drawing/2014/main" val="2542027602"/>
                    </a:ext>
                  </a:extLst>
                </a:gridCol>
                <a:gridCol w="1871752">
                  <a:extLst>
                    <a:ext uri="{9D8B030D-6E8A-4147-A177-3AD203B41FA5}">
                      <a16:colId xmlns:a16="http://schemas.microsoft.com/office/drawing/2014/main" val="3704369944"/>
                    </a:ext>
                  </a:extLst>
                </a:gridCol>
              </a:tblGrid>
              <a:tr h="645297">
                <a:tc>
                  <a:txBody>
                    <a:bodyPr/>
                    <a:lstStyle/>
                    <a:p>
                      <a:pPr algn="l" fontAlgn="auto"/>
                      <a:endParaRPr lang="en-US" sz="1200" b="1" i="0" dirty="0">
                        <a:solidFill>
                          <a:srgbClr val="FFFFFF"/>
                        </a:solidFill>
                        <a:effectLst/>
                        <a:latin typeface="Century Gothic"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Hardware-vendor-portable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Profiles software-hardware interaction*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Low profiling overhead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Open-source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Off-CPU profiling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Heterogeneous architecture support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5243351"/>
                  </a:ext>
                </a:extLst>
              </a:tr>
              <a:tr h="30205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AdaptivePerf</a:t>
                      </a:r>
                      <a:endParaRPr lang="en-US" sz="1400" b="0" i="0" dirty="0" err="1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A6CAEC"/>
                          </a:highlight>
                          <a:latin typeface="Century Gothic"/>
                        </a:rPr>
                        <a:t>Planned!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highlight>
                          <a:srgbClr val="A6CAEC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935772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Original "perf"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Limited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735751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Intel </a:t>
                      </a:r>
                      <a:r>
                        <a:rPr lang="en-US" sz="1200" b="0" i="0" err="1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VTune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 Profiler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Intel GPUs/FPGAs only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208482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AMD </a:t>
                      </a:r>
                      <a:r>
                        <a:rPr lang="el-GR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μ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Prof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AMD GPUs only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606822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valgrind</a:t>
                      </a:r>
                      <a:endParaRPr lang="en-US" sz="1200" b="0" i="0" dirty="0" err="1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649197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gprof</a:t>
                      </a:r>
                      <a:endParaRPr lang="en-US" sz="1200" b="0" i="0" dirty="0" err="1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Needs CI**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604317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gperftools</a:t>
                      </a:r>
                      <a:endParaRPr lang="en-US" sz="1200" b="0" i="0" dirty="0" err="1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Needs CI**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933473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NVIDIA profilers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NVIDIA GPUs only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728800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51E05E2E-6F28-4418-7662-2B569768CC0E}"/>
              </a:ext>
            </a:extLst>
          </p:cNvPr>
          <p:cNvSpPr txBox="1"/>
          <p:nvPr/>
        </p:nvSpPr>
        <p:spPr>
          <a:xfrm>
            <a:off x="836762" y="5287460"/>
            <a:ext cx="8464700" cy="523210"/>
          </a:xfrm>
          <a:prstGeom prst="rect">
            <a:avLst/>
          </a:prstGeom>
          <a:noFill/>
        </p:spPr>
        <p:txBody>
          <a:bodyPr rot="0" spcFirstLastPara="0" vert="horz" wrap="square" lIns="91430" tIns="45715" rIns="91430" bIns="45715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Century Gothic"/>
                <a:cs typeface="Calibri"/>
              </a:rPr>
              <a:t>*If supported by a user’s hardware architecture.</a:t>
            </a:r>
          </a:p>
          <a:p>
            <a:r>
              <a:rPr lang="en-GB" sz="1400" dirty="0">
                <a:latin typeface="Century Gothic"/>
                <a:cs typeface="Calibri"/>
              </a:rPr>
              <a:t>**Code instrumentation other than not omitting frame pointers.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B302E3-7EA0-02CB-5069-895C6CEC5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15</a:t>
            </a:fld>
            <a:endParaRPr lang="en-GB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41448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2B2E2-77CF-B249-F89C-E9BB29D67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</a:rPr>
              <a:t>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B828F-E31A-9F86-24D1-18BCE24C4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 sz="2400" dirty="0">
                <a:latin typeface="Century Gothic"/>
                <a:cs typeface="Calibri"/>
              </a:rPr>
              <a:t>Profiling heterogeneous architectures and non-CPU devices in a maximally open-source way</a:t>
            </a:r>
            <a:endParaRPr lang="en-US" sz="2400" dirty="0">
              <a:latin typeface="Century Gothic"/>
              <a:cs typeface="Calibri"/>
            </a:endParaRPr>
          </a:p>
          <a:p>
            <a:pPr lvl="1" algn="just"/>
            <a:r>
              <a:rPr lang="en-GB" sz="2000" dirty="0">
                <a:latin typeface="Century Gothic"/>
                <a:cs typeface="Calibri"/>
              </a:rPr>
              <a:t>One idea of doing this is through PAPI: </a:t>
            </a:r>
            <a:r>
              <a:rPr lang="en-GB" sz="2000" dirty="0">
                <a:latin typeface="Century Gothic"/>
                <a:cs typeface="Calibri"/>
                <a:hlinkClick r:id="rId2"/>
              </a:rPr>
              <a:t>https://github.com/icl-utk-edu/papi</a:t>
            </a:r>
            <a:r>
              <a:rPr lang="en-GB" sz="2000" dirty="0">
                <a:latin typeface="Century Gothic"/>
                <a:cs typeface="Calibri"/>
              </a:rPr>
              <a:t>.</a:t>
            </a:r>
          </a:p>
          <a:p>
            <a:pPr algn="just"/>
            <a:r>
              <a:rPr lang="en-GB" sz="2400" dirty="0">
                <a:latin typeface="Century Gothic"/>
                <a:cs typeface="Calibri"/>
              </a:rPr>
              <a:t>Applying </a:t>
            </a:r>
            <a:r>
              <a:rPr lang="en-GB" sz="2400" dirty="0" err="1">
                <a:latin typeface="Century Gothic"/>
                <a:cs typeface="Calibri"/>
              </a:rPr>
              <a:t>AdaptivePerf</a:t>
            </a:r>
            <a:r>
              <a:rPr lang="en-GB" sz="2400" dirty="0">
                <a:latin typeface="Century Gothic"/>
                <a:cs typeface="Calibri"/>
              </a:rPr>
              <a:t> to cache-aware roofline modelling and potentially RISC-V core customisation by collaborating with some of our SYCLOPS partners: INESC-ID, </a:t>
            </a:r>
            <a:r>
              <a:rPr lang="en-GB" sz="2400" dirty="0" err="1">
                <a:latin typeface="Century Gothic"/>
                <a:cs typeface="Calibri"/>
              </a:rPr>
              <a:t>Codasip</a:t>
            </a:r>
            <a:r>
              <a:rPr lang="en-GB" sz="2400" dirty="0">
                <a:latin typeface="Century Gothic"/>
                <a:cs typeface="Calibri"/>
              </a:rPr>
              <a:t>, EURECOM</a:t>
            </a:r>
          </a:p>
          <a:p>
            <a:pPr algn="just"/>
            <a:r>
              <a:rPr lang="en-GB" sz="2400" dirty="0">
                <a:latin typeface="Century Gothic"/>
                <a:cs typeface="Calibri"/>
              </a:rPr>
              <a:t>Expanding the analysis functionality by making a separate library with the API and adding the plugin API to </a:t>
            </a:r>
            <a:r>
              <a:rPr lang="en-GB" sz="2400" dirty="0" err="1">
                <a:latin typeface="Century Gothic"/>
                <a:cs typeface="Calibri"/>
              </a:rPr>
              <a:t>AdaptivePerfHTML</a:t>
            </a:r>
            <a:endParaRPr lang="en-GB" sz="2400" dirty="0">
              <a:latin typeface="Century Gothic"/>
              <a:cs typeface="Calibri"/>
            </a:endParaRPr>
          </a:p>
          <a:p>
            <a:pPr algn="just">
              <a:spcBef>
                <a:spcPts val="500"/>
              </a:spcBef>
            </a:pPr>
            <a:r>
              <a:rPr lang="en-GB" sz="2400" dirty="0">
                <a:latin typeface="Century Gothic"/>
                <a:cs typeface="Calibri"/>
              </a:rPr>
              <a:t>Setting up automated tests (already in progress)</a:t>
            </a:r>
            <a:endParaRPr lang="en-GB" sz="2000" dirty="0">
              <a:latin typeface="Century Gothic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4CA4B-ACCC-7102-1AFA-09892B5DE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16</a:t>
            </a:fld>
            <a:endParaRPr lang="en-GB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33465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2B2E2-77CF-B249-F89C-E9BB29D67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</a:rPr>
              <a:t>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B828F-E31A-9F86-24D1-18BCE24C4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 sz="2400" dirty="0">
                <a:latin typeface="Century Gothic"/>
                <a:cs typeface="Calibri"/>
              </a:rPr>
              <a:t>Adding profiling on a lower level and with more debug info, e.g. showing line numbers, going down to LLVM IR / MLIR / assembly etc.</a:t>
            </a:r>
          </a:p>
          <a:p>
            <a:pPr algn="just"/>
            <a:r>
              <a:rPr lang="en-GB" sz="2400" dirty="0">
                <a:latin typeface="Century Gothic"/>
                <a:cs typeface="Calibri"/>
              </a:rPr>
              <a:t>Downloading debug info for a given process automatically if not present, e.g. through </a:t>
            </a:r>
            <a:r>
              <a:rPr lang="en-GB" sz="2400" dirty="0" err="1">
                <a:latin typeface="Century Gothic"/>
                <a:cs typeface="Calibri"/>
                <a:hlinkClick r:id="rId2"/>
              </a:rPr>
              <a:t>debuginfod</a:t>
            </a:r>
            <a:r>
              <a:rPr lang="en-GB" sz="2400" dirty="0">
                <a:latin typeface="Century Gothic"/>
                <a:cs typeface="Calibri"/>
              </a:rPr>
              <a:t> (a server providing debugging information, </a:t>
            </a:r>
            <a:r>
              <a:rPr lang="en-GB" sz="2400" dirty="0">
                <a:latin typeface="Century Gothic"/>
                <a:cs typeface="Calibri"/>
                <a:hlinkClick r:id="rId3"/>
              </a:rPr>
              <a:t>there are public ones available</a:t>
            </a:r>
            <a:r>
              <a:rPr lang="en-GB" sz="2400" dirty="0">
                <a:latin typeface="Century Gothic"/>
                <a:cs typeface="Calibri"/>
              </a:rPr>
              <a:t>)</a:t>
            </a:r>
          </a:p>
          <a:p>
            <a:pPr algn="just"/>
            <a:r>
              <a:rPr lang="en-GB" sz="2400" dirty="0">
                <a:latin typeface="Century Gothic"/>
                <a:cs typeface="Calibri"/>
              </a:rPr>
              <a:t>Matching non-sampling-based metrics from “perf” and/or other programs (e.g. power consumption) to code segments</a:t>
            </a:r>
            <a:endParaRPr lang="en-US" sz="2400" dirty="0">
              <a:latin typeface="Century Gothic"/>
              <a:cs typeface="Calibri"/>
            </a:endParaRPr>
          </a:p>
          <a:p>
            <a:pPr lvl="1" algn="just"/>
            <a:r>
              <a:rPr lang="en-GB" sz="2000" dirty="0">
                <a:latin typeface="Century Gothic"/>
                <a:cs typeface="Calibri"/>
              </a:rPr>
              <a:t>An </a:t>
            </a:r>
            <a:r>
              <a:rPr lang="en-GB" sz="2000" dirty="0" err="1">
                <a:latin typeface="Century Gothic"/>
                <a:cs typeface="Calibri"/>
              </a:rPr>
              <a:t>openlab</a:t>
            </a:r>
            <a:r>
              <a:rPr lang="en-GB" sz="2000" dirty="0">
                <a:latin typeface="Century Gothic"/>
                <a:cs typeface="Calibri"/>
              </a:rPr>
              <a:t> summer student is coming to CERN on 1 July to work on this.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4CA4B-ACCC-7102-1AFA-09892B5DE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17</a:t>
            </a:fld>
            <a:endParaRPr lang="en-GB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17861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2B2E2-77CF-B249-F89C-E9BB29D67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</a:rPr>
              <a:t>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B828F-E31A-9F86-24D1-18BCE24C4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pPr algn="just"/>
            <a:r>
              <a:rPr lang="en-GB" sz="2600" dirty="0">
                <a:latin typeface="Century Gothic"/>
                <a:cs typeface="Arial"/>
              </a:rPr>
              <a:t>Decreasing profiling overhead even more</a:t>
            </a:r>
            <a:endParaRPr lang="en-US" sz="2600" dirty="0">
              <a:latin typeface="Century Gothic"/>
              <a:cs typeface="Arial"/>
            </a:endParaRPr>
          </a:p>
          <a:p>
            <a:pPr lvl="1" algn="just"/>
            <a:r>
              <a:rPr lang="en-GB" sz="2200" dirty="0">
                <a:latin typeface="Century Gothic"/>
                <a:cs typeface="Arial"/>
              </a:rPr>
              <a:t>For example, by replacing "</a:t>
            </a:r>
            <a:r>
              <a:rPr lang="en-GB" sz="2200" dirty="0" err="1">
                <a:latin typeface="Century Gothic"/>
                <a:cs typeface="Arial"/>
              </a:rPr>
              <a:t>perf"'s</a:t>
            </a:r>
            <a:r>
              <a:rPr lang="en-GB" sz="2200" dirty="0">
                <a:latin typeface="Century Gothic"/>
                <a:cs typeface="Arial"/>
              </a:rPr>
              <a:t> Python API with its C/C++/Rust/... equivalent. This may require another set of "perf" patches, as "perf" supports only Python and Perl out-of-the-box.</a:t>
            </a:r>
            <a:endParaRPr lang="en-GB" sz="2200" dirty="0">
              <a:latin typeface="Century Gothic"/>
            </a:endParaRPr>
          </a:p>
          <a:p>
            <a:pPr algn="just"/>
            <a:r>
              <a:rPr lang="en-GB" sz="2600" dirty="0">
                <a:latin typeface="Century Gothic"/>
                <a:cs typeface="Calibri"/>
              </a:rPr>
              <a:t>Removing or weakening the frame pointer compilation requirement</a:t>
            </a:r>
            <a:endParaRPr lang="en-GB" dirty="0">
              <a:cs typeface="Calibri" panose="020F0502020204030204"/>
            </a:endParaRPr>
          </a:p>
          <a:p>
            <a:pPr lvl="1" algn="just"/>
            <a:r>
              <a:rPr lang="en-GB" sz="2200" dirty="0">
                <a:latin typeface="Century Gothic"/>
                <a:cs typeface="Calibri"/>
              </a:rPr>
              <a:t>For example, by DWARF processing whenever frame pointers cannot be used, see: </a:t>
            </a:r>
            <a:r>
              <a:rPr lang="en-GB" sz="2200" dirty="0">
                <a:latin typeface="Century Gothic"/>
                <a:cs typeface="Calibri"/>
                <a:hlinkClick r:id="rId2"/>
              </a:rPr>
              <a:t>https://www.polarsignals.com/blog/posts/2022/11/29/profiling-without-frame-pointers</a:t>
            </a:r>
            <a:r>
              <a:rPr lang="en-GB" sz="2200" dirty="0">
                <a:latin typeface="Century Gothic"/>
                <a:cs typeface="Calibri"/>
              </a:rPr>
              <a:t> (this is more compact than what “perf” currently does).</a:t>
            </a:r>
          </a:p>
          <a:p>
            <a:pPr lvl="1" algn="just"/>
            <a:r>
              <a:rPr lang="en-GB" sz="2200" dirty="0">
                <a:latin typeface="Century Gothic"/>
                <a:cs typeface="Calibri"/>
              </a:rPr>
              <a:t>Full removal may be unnecessary, see: </a:t>
            </a:r>
            <a:r>
              <a:rPr lang="en-GB" sz="2200" dirty="0">
                <a:latin typeface="Century Gothic"/>
                <a:ea typeface="+mn-lt"/>
                <a:cs typeface="+mn-lt"/>
                <a:hlinkClick r:id="rId3"/>
              </a:rPr>
              <a:t>https://brendangregg.com/blog/2024-03-17/the-return-of-the-frame-pointers.html</a:t>
            </a:r>
            <a:r>
              <a:rPr lang="en-GB" sz="2200" dirty="0">
                <a:latin typeface="Century Gothic"/>
                <a:cs typeface="Arial"/>
              </a:rPr>
              <a:t>.</a:t>
            </a:r>
            <a:endParaRPr lang="en-GB" sz="2200" dirty="0">
              <a:latin typeface="Century Gothic"/>
              <a:ea typeface="+mn-lt"/>
              <a:cs typeface="+mn-lt"/>
              <a:hlinkClick r:id="rId3"/>
            </a:endParaRPr>
          </a:p>
          <a:p>
            <a:pPr algn="just"/>
            <a:r>
              <a:rPr lang="en-GB" sz="2600" dirty="0">
                <a:latin typeface="Century Gothic"/>
                <a:cs typeface="Arial"/>
              </a:rPr>
              <a:t>All other suggestions are welcome!</a:t>
            </a:r>
            <a:endParaRPr lang="en-GB" sz="2600" dirty="0">
              <a:latin typeface="Century Gothic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4CA4B-ACCC-7102-1AFA-09892B5DE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18</a:t>
            </a:fld>
            <a:endParaRPr lang="en-GB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11612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7AC2D-D2E8-060A-F7E7-928DD1C90E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  <a:cs typeface="Calibri Light"/>
              </a:rPr>
              <a:t>Thank you!</a:t>
            </a:r>
            <a:endParaRPr lang="en-GB" b="1">
              <a:latin typeface="Century Gothic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0EEB5-E803-38C8-E1D9-6E2B645F62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Century Gothic"/>
                <a:cs typeface="Calibri"/>
              </a:rPr>
              <a:t>Any questions or comments?</a:t>
            </a:r>
            <a:endParaRPr lang="en-GB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16613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12FF3-33A2-8C11-CD24-245C47C3B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</a:rPr>
              <a:t>What is </a:t>
            </a:r>
            <a:r>
              <a:rPr lang="en-GB" b="1" dirty="0" err="1">
                <a:latin typeface="Century Gothic"/>
              </a:rPr>
              <a:t>AdaptivePerf</a:t>
            </a:r>
            <a:r>
              <a:rPr lang="en-GB" b="1" dirty="0">
                <a:latin typeface="Century Gothic"/>
              </a:rPr>
              <a:t>?</a:t>
            </a:r>
            <a:endParaRPr lang="en-GB" b="1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F5CF-2C6C-A6B4-73DF-6229DAADC9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37232"/>
            <a:ext cx="6448425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n-GB" sz="1600" b="1" dirty="0">
                <a:latin typeface="Century Gothic"/>
              </a:rPr>
              <a:t>Open-source code profiler</a:t>
            </a:r>
            <a:r>
              <a:rPr lang="en-GB" sz="1600" dirty="0">
                <a:latin typeface="Century Gothic"/>
              </a:rPr>
              <a:t> for Linux, based on "perf" with custom patches and developed in the context of the SYCLOPS project</a:t>
            </a:r>
          </a:p>
          <a:p>
            <a:pPr algn="just"/>
            <a:r>
              <a:rPr lang="en-GB" sz="1600" dirty="0">
                <a:latin typeface="Century Gothic"/>
              </a:rPr>
              <a:t>Samples </a:t>
            </a:r>
            <a:r>
              <a:rPr lang="en-GB" sz="1600" b="1" dirty="0">
                <a:latin typeface="Century Gothic"/>
              </a:rPr>
              <a:t>both on-CPU and off-CPU</a:t>
            </a:r>
            <a:r>
              <a:rPr lang="en-GB" sz="1600" dirty="0">
                <a:latin typeface="Century Gothic"/>
              </a:rPr>
              <a:t> activity</a:t>
            </a:r>
          </a:p>
          <a:p>
            <a:pPr algn="just"/>
            <a:r>
              <a:rPr lang="en-GB" sz="1600" b="1" dirty="0">
                <a:latin typeface="Century Gothic"/>
              </a:rPr>
              <a:t>Traces every spawned thread and process</a:t>
            </a:r>
          </a:p>
          <a:p>
            <a:pPr algn="just"/>
            <a:r>
              <a:rPr lang="en-GB" sz="1600" b="1" dirty="0">
                <a:latin typeface="Century Gothic"/>
              </a:rPr>
              <a:t>Minimises risk of broken profiled stacks </a:t>
            </a:r>
            <a:r>
              <a:rPr lang="en-GB" sz="1600" dirty="0">
                <a:latin typeface="Century Gothic"/>
              </a:rPr>
              <a:t>for programs compiled with frame pointers by detecting inappropriate kernel and CPU configurations automatically</a:t>
            </a:r>
          </a:p>
          <a:p>
            <a:pPr algn="just"/>
            <a:r>
              <a:rPr lang="en-GB" sz="1600" dirty="0">
                <a:latin typeface="Century Gothic"/>
              </a:rPr>
              <a:t>Produces </a:t>
            </a:r>
            <a:r>
              <a:rPr lang="en-GB" sz="1600" b="1" dirty="0">
                <a:latin typeface="Century Gothic"/>
              </a:rPr>
              <a:t>interactive flame graphs and charts</a:t>
            </a:r>
            <a:r>
              <a:rPr lang="en-GB" sz="1600" dirty="0">
                <a:latin typeface="Century Gothic"/>
              </a:rPr>
              <a:t> viewable in a web browser</a:t>
            </a:r>
          </a:p>
          <a:p>
            <a:pPr algn="just"/>
            <a:r>
              <a:rPr lang="en-GB" sz="1600" dirty="0">
                <a:latin typeface="Century Gothic"/>
              </a:rPr>
              <a:t>Main functionality designed with </a:t>
            </a:r>
            <a:r>
              <a:rPr lang="en-GB" sz="1600" b="1" dirty="0">
                <a:latin typeface="Century Gothic"/>
              </a:rPr>
              <a:t>hardware portability</a:t>
            </a:r>
            <a:r>
              <a:rPr lang="en-GB" sz="1600" dirty="0">
                <a:latin typeface="Century Gothic"/>
              </a:rPr>
              <a:t> in mind (tested on x86-64</a:t>
            </a:r>
            <a:r>
              <a:rPr lang="pl-PL" sz="1600" dirty="0">
                <a:latin typeface="Century Gothic"/>
              </a:rPr>
              <a:t>,</a:t>
            </a:r>
            <a:r>
              <a:rPr lang="en-GB" sz="1600" dirty="0">
                <a:latin typeface="Century Gothic"/>
              </a:rPr>
              <a:t> RISC-V</a:t>
            </a:r>
            <a:r>
              <a:rPr lang="pl-PL" sz="1600" dirty="0">
                <a:latin typeface="Century Gothic"/>
              </a:rPr>
              <a:t> in progress</a:t>
            </a:r>
            <a:r>
              <a:rPr lang="en-GB" sz="1600" dirty="0">
                <a:latin typeface="Century Gothic"/>
              </a:rPr>
              <a:t>, arm64 planned)</a:t>
            </a:r>
          </a:p>
          <a:p>
            <a:pPr algn="just"/>
            <a:r>
              <a:rPr lang="en-GB" sz="1600" dirty="0">
                <a:latin typeface="Century Gothic"/>
              </a:rPr>
              <a:t>Supports custom sampling-based "perf" events for </a:t>
            </a:r>
            <a:r>
              <a:rPr lang="en-GB" sz="1600" b="1" dirty="0">
                <a:latin typeface="Century Gothic"/>
              </a:rPr>
              <a:t>profiling interactions with hardware</a:t>
            </a:r>
          </a:p>
          <a:p>
            <a:pPr algn="just"/>
            <a:r>
              <a:rPr lang="en-GB" sz="1600" b="1" dirty="0">
                <a:latin typeface="Century Gothic"/>
              </a:rPr>
              <a:t>Allows TCP streaming</a:t>
            </a:r>
            <a:r>
              <a:rPr lang="en-GB" sz="1600" dirty="0">
                <a:latin typeface="Century Gothic"/>
              </a:rPr>
              <a:t> of profiling data to a separate machine for real-time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11919-401A-8F96-EAB9-538FAED8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2</a:t>
            </a:fld>
            <a:endParaRPr lang="en-GB" dirty="0">
              <a:latin typeface="Century Gothic"/>
            </a:endParaRPr>
          </a:p>
        </p:txBody>
      </p:sp>
      <p:sp>
        <p:nvSpPr>
          <p:cNvPr id="5" name="Callout: Bent Line 4">
            <a:extLst>
              <a:ext uri="{FF2B5EF4-FFF2-40B4-BE49-F238E27FC236}">
                <a16:creationId xmlns:a16="http://schemas.microsoft.com/office/drawing/2014/main" id="{C604BA23-AE8B-26C8-8919-AC4B372B9AA2}"/>
              </a:ext>
            </a:extLst>
          </p:cNvPr>
          <p:cNvSpPr/>
          <p:nvPr/>
        </p:nvSpPr>
        <p:spPr>
          <a:xfrm>
            <a:off x="7632970" y="221303"/>
            <a:ext cx="4063730" cy="1264596"/>
          </a:xfrm>
          <a:prstGeom prst="borderCallout2">
            <a:avLst>
              <a:gd name="adj1" fmla="val 53110"/>
              <a:gd name="adj2" fmla="val -1627"/>
              <a:gd name="adj3" fmla="val 89007"/>
              <a:gd name="adj4" fmla="val -18194"/>
              <a:gd name="adj5" fmla="val 120192"/>
              <a:gd name="adj6" fmla="val -18248"/>
            </a:avLst>
          </a:prstGeom>
          <a:ln>
            <a:headEnd type="triangle"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Century Gothic"/>
              </a:rPr>
              <a:t>NB: </a:t>
            </a:r>
            <a:r>
              <a:rPr lang="en-GB" sz="1100" dirty="0" err="1">
                <a:solidFill>
                  <a:schemeClr val="tx1"/>
                </a:solidFill>
                <a:latin typeface="Century Gothic"/>
              </a:rPr>
              <a:t>AdaptivePerf</a:t>
            </a:r>
            <a:r>
              <a:rPr lang="en-GB" sz="1100" dirty="0">
                <a:solidFill>
                  <a:schemeClr val="tx1"/>
                </a:solidFill>
                <a:latin typeface="Century Gothic"/>
              </a:rPr>
              <a:t> is </a:t>
            </a:r>
            <a:r>
              <a:rPr lang="en-GB" sz="1100" b="1" dirty="0">
                <a:solidFill>
                  <a:schemeClr val="tx1"/>
                </a:solidFill>
                <a:latin typeface="Century Gothic"/>
              </a:rPr>
              <a:t>not</a:t>
            </a:r>
            <a:r>
              <a:rPr lang="en-GB" sz="1100" dirty="0">
                <a:solidFill>
                  <a:schemeClr val="tx1"/>
                </a:solidFill>
                <a:latin typeface="Century Gothic"/>
              </a:rPr>
              <a:t> a continuous profiler! It profiles single commands and is not meant for 24/7 monitoring.</a:t>
            </a:r>
          </a:p>
          <a:p>
            <a:pPr algn="ctr"/>
            <a:endParaRPr lang="en-GB" sz="1100" dirty="0">
              <a:solidFill>
                <a:schemeClr val="tx1"/>
              </a:solidFill>
              <a:latin typeface="Century Gothic"/>
            </a:endParaRPr>
          </a:p>
          <a:p>
            <a:pPr algn="ctr"/>
            <a:r>
              <a:rPr lang="en-GB" sz="1100" dirty="0">
                <a:solidFill>
                  <a:schemeClr val="tx1"/>
                </a:solidFill>
                <a:latin typeface="Century Gothic"/>
              </a:rPr>
              <a:t>The main </a:t>
            </a:r>
            <a:r>
              <a:rPr lang="en-US" sz="1100" dirty="0">
                <a:solidFill>
                  <a:schemeClr val="tx1"/>
                </a:solidFill>
                <a:latin typeface="Century Gothic"/>
              </a:rPr>
              <a:t>target audience is SW and HW developers </a:t>
            </a:r>
            <a:r>
              <a:rPr lang="en-GB" sz="1100" dirty="0">
                <a:solidFill>
                  <a:schemeClr val="tx1"/>
                </a:solidFill>
                <a:latin typeface="Century Gothic"/>
              </a:rPr>
              <a:t>optimising</a:t>
            </a:r>
            <a:r>
              <a:rPr lang="en-US" sz="1100" dirty="0">
                <a:solidFill>
                  <a:schemeClr val="tx1"/>
                </a:solidFill>
                <a:latin typeface="Century Gothic"/>
              </a:rPr>
              <a:t> their software and/or hardware, also as part of software-hardware co-design for specific applications.</a:t>
            </a:r>
            <a:endParaRPr lang="en-US" sz="1100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96EC45-8281-0988-7C12-E443204B6B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98" t="18856" r="3405" b="7905"/>
          <a:stretch/>
        </p:blipFill>
        <p:spPr>
          <a:xfrm>
            <a:off x="7632970" y="1737232"/>
            <a:ext cx="4063158" cy="1912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D49FFE-C073-87FC-C224-564BBD985B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2970" y="3695850"/>
            <a:ext cx="4066359" cy="225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74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F450-59B8-994C-7472-3E8878D4B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latin typeface="Century Gothic"/>
                <a:cs typeface="Calibri Light"/>
              </a:rPr>
              <a:t>How does </a:t>
            </a:r>
            <a:r>
              <a:rPr lang="en-GB" sz="3600" b="1" dirty="0" err="1">
                <a:latin typeface="Century Gothic"/>
                <a:cs typeface="Calibri Light"/>
              </a:rPr>
              <a:t>AdaptivePerf</a:t>
            </a:r>
            <a:r>
              <a:rPr lang="en-GB" sz="3600" b="1" dirty="0">
                <a:latin typeface="Century Gothic"/>
                <a:cs typeface="Calibri Light"/>
              </a:rPr>
              <a:t> work under the hood?</a:t>
            </a:r>
            <a:endParaRPr lang="en-GB" sz="3600" b="1" dirty="0">
              <a:latin typeface="Century Gothic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F3FE66-C0E9-E640-A021-BB7EF9707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3</a:t>
            </a:fld>
            <a:endParaRPr lang="en-GB" dirty="0">
              <a:latin typeface="Century Gothic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1A2029B-6F75-A02A-F978-40B3CD2EF75B}"/>
              </a:ext>
            </a:extLst>
          </p:cNvPr>
          <p:cNvSpPr/>
          <p:nvPr/>
        </p:nvSpPr>
        <p:spPr>
          <a:xfrm>
            <a:off x="2302212" y="1547702"/>
            <a:ext cx="2846962" cy="447473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>
                <a:latin typeface="Century Gothic" panose="020B0502020202020204" pitchFamily="34" charset="0"/>
              </a:rPr>
              <a:t>AdaptivePerf</a:t>
            </a:r>
            <a:r>
              <a:rPr lang="en-GB" sz="1600" dirty="0">
                <a:latin typeface="Century Gothic" panose="020B0502020202020204" pitchFamily="34" charset="0"/>
              </a:rPr>
              <a:t> frontend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2B8E946-10C5-4A89-23F2-2DEFA4A9EADB}"/>
              </a:ext>
            </a:extLst>
          </p:cNvPr>
          <p:cNvSpPr/>
          <p:nvPr/>
        </p:nvSpPr>
        <p:spPr>
          <a:xfrm>
            <a:off x="2302212" y="3065218"/>
            <a:ext cx="830094" cy="505839"/>
          </a:xfrm>
          <a:prstGeom prst="roundRect">
            <a:avLst/>
          </a:prstGeom>
          <a:solidFill>
            <a:srgbClr val="022EA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perf</a:t>
            </a:r>
            <a:endParaRPr lang="en-GB" dirty="0">
              <a:latin typeface="Century Gothic" panose="020B0502020202020204" pitchFamily="34" charset="0"/>
            </a:endParaRP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24DB0C73-1957-41B7-9E92-2FE137B4A5DE}"/>
              </a:ext>
            </a:extLst>
          </p:cNvPr>
          <p:cNvCxnSpPr>
            <a:stCxn id="3" idx="2"/>
            <a:endCxn id="4" idx="0"/>
          </p:cNvCxnSpPr>
          <p:nvPr/>
        </p:nvCxnSpPr>
        <p:spPr>
          <a:xfrm rot="5400000">
            <a:off x="2686455" y="2025979"/>
            <a:ext cx="1070043" cy="100843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0B067B4-C019-6417-4A55-A1D683265E2D}"/>
              </a:ext>
            </a:extLst>
          </p:cNvPr>
          <p:cNvSpPr/>
          <p:nvPr/>
        </p:nvSpPr>
        <p:spPr>
          <a:xfrm>
            <a:off x="3396556" y="3056450"/>
            <a:ext cx="1752618" cy="50583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PAPI and/or other profilers*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6DB4B961-6330-D1DE-7EDD-4219051CB4DA}"/>
              </a:ext>
            </a:extLst>
          </p:cNvPr>
          <p:cNvCxnSpPr>
            <a:cxnSpLocks/>
            <a:stCxn id="3" idx="2"/>
            <a:endCxn id="9" idx="0"/>
          </p:cNvCxnSpPr>
          <p:nvPr/>
        </p:nvCxnSpPr>
        <p:spPr>
          <a:xfrm rot="16200000" flipH="1">
            <a:off x="3468642" y="2252226"/>
            <a:ext cx="1061275" cy="5471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B1241A0-51EA-8F6B-291D-FA04821F0844}"/>
              </a:ext>
            </a:extLst>
          </p:cNvPr>
          <p:cNvSpPr/>
          <p:nvPr/>
        </p:nvSpPr>
        <p:spPr>
          <a:xfrm>
            <a:off x="2302212" y="4565199"/>
            <a:ext cx="2846962" cy="61092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>
                <a:latin typeface="Century Gothic" panose="020B0502020202020204" pitchFamily="34" charset="0"/>
              </a:rPr>
              <a:t>adaptiveperf</a:t>
            </a:r>
            <a:r>
              <a:rPr lang="en-GB" sz="1600" dirty="0">
                <a:latin typeface="Century Gothic" panose="020B0502020202020204" pitchFamily="34" charset="0"/>
              </a:rPr>
              <a:t>-server (backend)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0FB299-D71D-6D05-736B-08C129B673AE}"/>
              </a:ext>
            </a:extLst>
          </p:cNvPr>
          <p:cNvSpPr txBox="1"/>
          <p:nvPr/>
        </p:nvSpPr>
        <p:spPr>
          <a:xfrm>
            <a:off x="2279513" y="2145683"/>
            <a:ext cx="1446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latin typeface="Century Gothic" panose="020B0502020202020204" pitchFamily="34" charset="0"/>
              </a:rPr>
              <a:t>configures and runs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D01C0E-8632-7224-C87C-42B484EF1A1B}"/>
              </a:ext>
            </a:extLst>
          </p:cNvPr>
          <p:cNvSpPr txBox="1"/>
          <p:nvPr/>
        </p:nvSpPr>
        <p:spPr>
          <a:xfrm>
            <a:off x="1358348" y="3646406"/>
            <a:ext cx="1357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latin typeface="Century Gothic" panose="020B0502020202020204" pitchFamily="34" charset="0"/>
              </a:rPr>
              <a:t>streams TCP data through Python API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43DA1F-256F-5410-D5A6-090286E33610}"/>
              </a:ext>
            </a:extLst>
          </p:cNvPr>
          <p:cNvSpPr txBox="1"/>
          <p:nvPr/>
        </p:nvSpPr>
        <p:spPr>
          <a:xfrm>
            <a:off x="4272251" y="3718290"/>
            <a:ext cx="10062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latin typeface="Century Gothic" panose="020B0502020202020204" pitchFamily="34" charset="0"/>
              </a:rPr>
              <a:t>stream data*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068835A-5132-D2BF-A742-A5A999B4A58C}"/>
              </a:ext>
            </a:extLst>
          </p:cNvPr>
          <p:cNvCxnSpPr>
            <a:cxnSpLocks/>
            <a:stCxn id="14" idx="3"/>
            <a:endCxn id="30" idx="1"/>
          </p:cNvCxnSpPr>
          <p:nvPr/>
        </p:nvCxnSpPr>
        <p:spPr>
          <a:xfrm>
            <a:off x="5149174" y="4870660"/>
            <a:ext cx="1634245" cy="2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065EFE0-9F19-BD2B-3F6E-65F1B75A464A}"/>
              </a:ext>
            </a:extLst>
          </p:cNvPr>
          <p:cNvSpPr txBox="1"/>
          <p:nvPr/>
        </p:nvSpPr>
        <p:spPr>
          <a:xfrm>
            <a:off x="5149175" y="4490247"/>
            <a:ext cx="1549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Century Gothic" panose="020B0502020202020204" pitchFamily="34" charset="0"/>
              </a:rPr>
              <a:t>post-processes results and produces files for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BD897DCB-2927-2D77-4995-313BB7038AAE}"/>
              </a:ext>
            </a:extLst>
          </p:cNvPr>
          <p:cNvSpPr/>
          <p:nvPr/>
        </p:nvSpPr>
        <p:spPr>
          <a:xfrm>
            <a:off x="6783419" y="4708323"/>
            <a:ext cx="2107659" cy="325158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>
                <a:latin typeface="Century Gothic" panose="020B0502020202020204" pitchFamily="34" charset="0"/>
              </a:rPr>
              <a:t>AdaptivePerfHTML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08F6CF7-1682-B618-6396-BFFFE7FFDB5C}"/>
              </a:ext>
            </a:extLst>
          </p:cNvPr>
          <p:cNvCxnSpPr>
            <a:cxnSpLocks/>
            <a:stCxn id="30" idx="0"/>
            <a:endCxn id="13" idx="2"/>
          </p:cNvCxnSpPr>
          <p:nvPr/>
        </p:nvCxnSpPr>
        <p:spPr>
          <a:xfrm flipH="1" flipV="1">
            <a:off x="7837247" y="3533378"/>
            <a:ext cx="2" cy="11749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7AD5AE0-06A4-BD3F-ADF7-17BF79A979E0}"/>
              </a:ext>
            </a:extLst>
          </p:cNvPr>
          <p:cNvSpPr txBox="1"/>
          <p:nvPr/>
        </p:nvSpPr>
        <p:spPr>
          <a:xfrm>
            <a:off x="7837247" y="3994672"/>
            <a:ext cx="6647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Century Gothic" panose="020B0502020202020204" pitchFamily="34" charset="0"/>
              </a:rPr>
              <a:t>displays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81C2F8B-BFDD-2A6A-CD60-67D271A6E4E9}"/>
              </a:ext>
            </a:extLst>
          </p:cNvPr>
          <p:cNvSpPr/>
          <p:nvPr/>
        </p:nvSpPr>
        <p:spPr>
          <a:xfrm>
            <a:off x="6783418" y="5413894"/>
            <a:ext cx="2418948" cy="5618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prstDash val="dash"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adaptiveperf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-analysis with API*</a:t>
            </a:r>
          </a:p>
        </p:txBody>
      </p: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DF0FB08A-DE3D-82A6-3148-FF9950B0FFA8}"/>
              </a:ext>
            </a:extLst>
          </p:cNvPr>
          <p:cNvCxnSpPr>
            <a:cxnSpLocks/>
            <a:stCxn id="14" idx="3"/>
            <a:endCxn id="50" idx="1"/>
          </p:cNvCxnSpPr>
          <p:nvPr/>
        </p:nvCxnSpPr>
        <p:spPr>
          <a:xfrm>
            <a:off x="5149174" y="4870660"/>
            <a:ext cx="1634244" cy="824143"/>
          </a:xfrm>
          <a:prstGeom prst="bentConnector3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73AE9C3-3EBF-70B4-057A-4A2DFDB1F931}"/>
              </a:ext>
            </a:extLst>
          </p:cNvPr>
          <p:cNvSpPr txBox="1"/>
          <p:nvPr/>
        </p:nvSpPr>
        <p:spPr>
          <a:xfrm>
            <a:off x="1358348" y="6264610"/>
            <a:ext cx="850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*Planned.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EF84B8C-FE20-E4B7-7695-646915D124C7}"/>
              </a:ext>
            </a:extLst>
          </p:cNvPr>
          <p:cNvSpPr/>
          <p:nvPr/>
        </p:nvSpPr>
        <p:spPr>
          <a:xfrm>
            <a:off x="2075234" y="4329690"/>
            <a:ext cx="7792229" cy="1792250"/>
          </a:xfrm>
          <a:prstGeom prst="roundRect">
            <a:avLst/>
          </a:prstGeom>
          <a:noFill/>
          <a:ln w="19050"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c 57">
            <a:extLst>
              <a:ext uri="{FF2B5EF4-FFF2-40B4-BE49-F238E27FC236}">
                <a16:creationId xmlns:a16="http://schemas.microsoft.com/office/drawing/2014/main" id="{75F721D1-BAE5-A155-E7C3-E063EC8E65C7}"/>
              </a:ext>
            </a:extLst>
          </p:cNvPr>
          <p:cNvSpPr/>
          <p:nvPr/>
        </p:nvSpPr>
        <p:spPr>
          <a:xfrm>
            <a:off x="703254" y="4823555"/>
            <a:ext cx="2723749" cy="1944210"/>
          </a:xfrm>
          <a:prstGeom prst="arc">
            <a:avLst>
              <a:gd name="adj1" fmla="val 11420729"/>
              <a:gd name="adj2" fmla="val 16247616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EF239BE-C006-A56D-3871-D11F1E7BEE95}"/>
              </a:ext>
            </a:extLst>
          </p:cNvPr>
          <p:cNvSpPr txBox="1"/>
          <p:nvPr/>
        </p:nvSpPr>
        <p:spPr>
          <a:xfrm>
            <a:off x="118842" y="5567436"/>
            <a:ext cx="19462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entury Gothic" panose="020B0502020202020204" pitchFamily="34" charset="0"/>
              </a:rPr>
              <a:t>Can be run on a different machine without the profiled programs and debug info!</a:t>
            </a: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E7A46731-DB6B-3C26-F007-5E66F242009D}"/>
              </a:ext>
            </a:extLst>
          </p:cNvPr>
          <p:cNvCxnSpPr>
            <a:cxnSpLocks/>
            <a:stCxn id="4" idx="2"/>
            <a:endCxn id="14" idx="0"/>
          </p:cNvCxnSpPr>
          <p:nvPr/>
        </p:nvCxnSpPr>
        <p:spPr>
          <a:xfrm rot="16200000" flipH="1">
            <a:off x="2724405" y="3563911"/>
            <a:ext cx="994142" cy="100843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75A44F22-8FB8-0EBD-F3C6-5473FC833D46}"/>
              </a:ext>
            </a:extLst>
          </p:cNvPr>
          <p:cNvCxnSpPr>
            <a:cxnSpLocks/>
            <a:stCxn id="9" idx="2"/>
            <a:endCxn id="14" idx="0"/>
          </p:cNvCxnSpPr>
          <p:nvPr/>
        </p:nvCxnSpPr>
        <p:spPr>
          <a:xfrm rot="5400000">
            <a:off x="3497824" y="3790158"/>
            <a:ext cx="1002910" cy="5471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B365A8F-CC1E-4D4B-945A-F07D19DB3E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2715" y="1375456"/>
            <a:ext cx="4309064" cy="215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1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50" grpId="0" animBg="1"/>
      <p:bldP spid="54" grpId="0"/>
      <p:bldP spid="57" grpId="0" animBg="1"/>
      <p:bldP spid="58" grpId="0" animBg="1"/>
      <p:bldP spid="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7AA05-0A23-400C-7CA2-8829A2354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What is SYCLOPS?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E2091-0812-7D5E-587E-27A4473EC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An EU-funded project about hardware acceleration with open standards using SYCL and RISC-V</a:t>
            </a:r>
          </a:p>
          <a:p>
            <a:r>
              <a:rPr lang="en-GB" dirty="0">
                <a:latin typeface="Century Gothic" panose="020B0502020202020204" pitchFamily="34" charset="0"/>
              </a:rPr>
              <a:t>Website: </a:t>
            </a:r>
            <a:r>
              <a:rPr lang="en-GB" dirty="0">
                <a:latin typeface="Century Gothic" panose="020B0502020202020204" pitchFamily="34" charset="0"/>
                <a:hlinkClick r:id="rId2"/>
              </a:rPr>
              <a:t>https://www.syclops.org</a:t>
            </a:r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CERN project tasks: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Implementing SYCL support in ROOT and cling + demonstrating it on a Lorentz vector calculation example.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Benchmarking and profiling + integration testing of all use cases envisaged in SYCLOPS (ROOT, genomics analysis, and autonomous systems).</a:t>
            </a:r>
          </a:p>
          <a:p>
            <a:r>
              <a:rPr lang="en-GB" dirty="0" err="1">
                <a:latin typeface="Century Gothic" panose="020B0502020202020204" pitchFamily="34" charset="0"/>
              </a:rPr>
              <a:t>AdaptivePerf</a:t>
            </a:r>
            <a:r>
              <a:rPr lang="en-GB" dirty="0">
                <a:latin typeface="Century Gothic" panose="020B0502020202020204" pitchFamily="34" charset="0"/>
              </a:rPr>
              <a:t> is part of task 2, but its applications extend beyond SYCLOPS!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795B06-1DEB-E14F-8975-FAA0C4B00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Century Gothic" panose="020B0502020202020204" pitchFamily="34" charset="0"/>
              </a:rPr>
              <a:t>4</a:t>
            </a:fld>
            <a:endParaRPr lang="en-GB" dirty="0">
              <a:latin typeface="Century Gothic" panose="020B0502020202020204" pitchFamily="34" charset="0"/>
            </a:endParaRPr>
          </a:p>
        </p:txBody>
      </p:sp>
      <p:pic>
        <p:nvPicPr>
          <p:cNvPr id="5" name="Picture 4" descr="A cartoon of a robot&#10;&#10;Description automatically generated">
            <a:extLst>
              <a:ext uri="{FF2B5EF4-FFF2-40B4-BE49-F238E27FC236}">
                <a16:creationId xmlns:a16="http://schemas.microsoft.com/office/drawing/2014/main" id="{447E69AE-D704-3060-F07B-A1582BEF9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743" y="117171"/>
            <a:ext cx="700406" cy="927032"/>
          </a:xfrm>
          <a:prstGeom prst="rect">
            <a:avLst/>
          </a:prstGeom>
        </p:spPr>
      </p:pic>
      <p:pic>
        <p:nvPicPr>
          <p:cNvPr id="6" name="Picture 5" descr="A blue flag with yellow stars in a circle&#10;&#10;Description automatically generated">
            <a:extLst>
              <a:ext uri="{FF2B5EF4-FFF2-40B4-BE49-F238E27FC236}">
                <a16:creationId xmlns:a16="http://schemas.microsoft.com/office/drawing/2014/main" id="{B49D9286-5EB1-E2DD-7DD4-BB4E6CACDF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9080" y="239957"/>
            <a:ext cx="1209439" cy="80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395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4DF9F-0020-6856-E304-E5CC2313B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latin typeface="Century Gothic" panose="020B0502020202020204" pitchFamily="34" charset="0"/>
              </a:rPr>
              <a:t>Where outside of SYCLOPS can </a:t>
            </a:r>
            <a:r>
              <a:rPr lang="en-GB" sz="3600" b="1" dirty="0" err="1">
                <a:latin typeface="Century Gothic" panose="020B0502020202020204" pitchFamily="34" charset="0"/>
              </a:rPr>
              <a:t>AdaptivePerf</a:t>
            </a:r>
            <a:r>
              <a:rPr lang="en-GB" sz="3600" b="1" dirty="0">
                <a:latin typeface="Century Gothic" panose="020B0502020202020204" pitchFamily="34" charset="0"/>
              </a:rPr>
              <a:t> be potentially used?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5DFA1-3380-C6C7-A8B0-63B67FF09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Profiling software used for online and offline computing at CERN and other physics experiments, e.g. Madgraph5 and Geant4</a:t>
            </a:r>
          </a:p>
          <a:p>
            <a:r>
              <a:rPr lang="en-GB" dirty="0">
                <a:latin typeface="Century Gothic" panose="020B0502020202020204" pitchFamily="34" charset="0"/>
              </a:rPr>
              <a:t>Software-hardware co-design, e.g. in heterogeneous computing and development of triggering and DAQ systems at the LHC experiments</a:t>
            </a:r>
          </a:p>
          <a:p>
            <a:r>
              <a:rPr lang="en-GB" dirty="0">
                <a:latin typeface="Century Gothic" panose="020B0502020202020204" pitchFamily="34" charset="0"/>
              </a:rPr>
              <a:t>And more!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1CB38-5A0A-A95B-A158-871CFE2AA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Century Gothic" panose="020B0502020202020204" pitchFamily="34" charset="0"/>
              </a:rPr>
              <a:t>5</a:t>
            </a:fld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703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12FF3-33A2-8C11-CD24-245C47C3B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</a:rPr>
              <a:t>How to download </a:t>
            </a:r>
            <a:r>
              <a:rPr lang="en-GB" b="1" dirty="0" err="1">
                <a:latin typeface="Century Gothic"/>
              </a:rPr>
              <a:t>AdaptivePerf</a:t>
            </a:r>
            <a:r>
              <a:rPr lang="en-GB" b="1" dirty="0">
                <a:latin typeface="Century Gothic"/>
              </a:rPr>
              <a:t>?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F5CF-2C6C-A6B4-73DF-6229DAADC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just"/>
            <a:r>
              <a:rPr lang="en-GB" dirty="0">
                <a:latin typeface="Century Gothic"/>
              </a:rPr>
              <a:t>It's open-source and you can get it for free from our GitHub: </a:t>
            </a:r>
            <a:r>
              <a:rPr lang="en-GB" dirty="0">
                <a:latin typeface="Century Gothic"/>
                <a:hlinkClick r:id="rId2"/>
              </a:rPr>
              <a:t>https://github.com/AdaptivePerf</a:t>
            </a:r>
            <a:r>
              <a:rPr lang="en-GB" dirty="0">
                <a:latin typeface="Century Gothic"/>
              </a:rPr>
              <a:t>.</a:t>
            </a:r>
          </a:p>
          <a:p>
            <a:pPr algn="just"/>
            <a:r>
              <a:rPr lang="en-GB" dirty="0" err="1">
                <a:latin typeface="Century Gothic"/>
              </a:rPr>
              <a:t>AdaptivePerf</a:t>
            </a:r>
            <a:r>
              <a:rPr lang="en-GB" dirty="0">
                <a:latin typeface="Century Gothic"/>
              </a:rPr>
              <a:t> is available as a dev version. Feedback and feature requests are welcome.</a:t>
            </a:r>
          </a:p>
          <a:p>
            <a:pPr algn="just"/>
            <a:r>
              <a:rPr lang="en-GB" dirty="0">
                <a:latin typeface="Century Gothic"/>
              </a:rPr>
              <a:t>There are 3 parts:</a:t>
            </a:r>
          </a:p>
          <a:p>
            <a:pPr lvl="1" algn="just"/>
            <a:r>
              <a:rPr lang="en-GB" dirty="0" err="1">
                <a:latin typeface="Century Gothic"/>
              </a:rPr>
              <a:t>AdaptivePerf</a:t>
            </a:r>
            <a:r>
              <a:rPr lang="en-GB" dirty="0">
                <a:latin typeface="Century Gothic"/>
              </a:rPr>
              <a:t>: the main program which is the command-line profiling tool (frontend) and server (backend), licensed under GNU GPL v2 </a:t>
            </a:r>
            <a:r>
              <a:rPr lang="en-GB" b="1" dirty="0">
                <a:latin typeface="Century Gothic"/>
              </a:rPr>
              <a:t>only</a:t>
            </a:r>
            <a:r>
              <a:rPr lang="en-GB" dirty="0">
                <a:latin typeface="Century Gothic"/>
              </a:rPr>
              <a:t>.</a:t>
            </a:r>
            <a:endParaRPr lang="en-GB" b="1" dirty="0">
              <a:latin typeface="Century Gothic"/>
            </a:endParaRPr>
          </a:p>
          <a:p>
            <a:pPr lvl="1" algn="just"/>
            <a:r>
              <a:rPr lang="en-GB" dirty="0" err="1">
                <a:latin typeface="Century Gothic"/>
              </a:rPr>
              <a:t>AdaptivePerfHTML</a:t>
            </a:r>
            <a:r>
              <a:rPr lang="en-GB" dirty="0">
                <a:latin typeface="Century Gothic"/>
              </a:rPr>
              <a:t>: the web server for displaying profiling results as an interactive website, licensed under GNU GPL v3.</a:t>
            </a:r>
          </a:p>
          <a:p>
            <a:pPr lvl="1" algn="just"/>
            <a:r>
              <a:rPr lang="en-GB" dirty="0">
                <a:latin typeface="Century Gothic"/>
              </a:rPr>
              <a:t>Linux: the Linux kernel source tree with patched "perf", stored temporarily on </a:t>
            </a:r>
            <a:r>
              <a:rPr lang="en-GB" dirty="0">
                <a:latin typeface="Century Gothic"/>
                <a:hlinkClick r:id="rId3"/>
              </a:rPr>
              <a:t>CERN GitLab</a:t>
            </a:r>
            <a:r>
              <a:rPr lang="en-GB" dirty="0">
                <a:latin typeface="Century Gothic"/>
              </a:rPr>
              <a:t> and licensed on the same terms as the vanilla Linux kernel (</a:t>
            </a:r>
            <a:r>
              <a:rPr lang="en-GB" b="1" dirty="0">
                <a:latin typeface="Century Gothic"/>
              </a:rPr>
              <a:t>only installing “perf” is required, no kernel patching needed</a:t>
            </a:r>
            <a:r>
              <a:rPr lang="en-GB" dirty="0">
                <a:latin typeface="Century Gothic"/>
              </a:rPr>
              <a:t>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1F7C27-DCE4-1B4D-660D-82DEA5D78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6</a:t>
            </a:fld>
            <a:endParaRPr lang="en-GB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95765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12FF3-33A2-8C11-CD24-245C47C3B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</a:rPr>
              <a:t>Quick start with </a:t>
            </a:r>
            <a:r>
              <a:rPr lang="en-GB" b="1" dirty="0" err="1">
                <a:latin typeface="Century Gothic"/>
              </a:rPr>
              <a:t>AdaptivePerf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F5CF-2C6C-A6B4-73DF-6229DAADC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just"/>
            <a:r>
              <a:rPr lang="en-GB" dirty="0">
                <a:latin typeface="Century Gothic"/>
              </a:rPr>
              <a:t>Install </a:t>
            </a:r>
            <a:r>
              <a:rPr lang="en-GB" dirty="0" err="1">
                <a:latin typeface="Century Gothic"/>
                <a:hlinkClick r:id="rId2"/>
              </a:rPr>
              <a:t>AdaptivePerf</a:t>
            </a:r>
            <a:r>
              <a:rPr lang="en-GB" dirty="0">
                <a:latin typeface="Century Gothic"/>
              </a:rPr>
              <a:t> and </a:t>
            </a:r>
            <a:r>
              <a:rPr lang="en-GB" dirty="0" err="1">
                <a:latin typeface="Century Gothic"/>
                <a:hlinkClick r:id="rId3"/>
              </a:rPr>
              <a:t>AdaptivePerfHTML</a:t>
            </a:r>
            <a:r>
              <a:rPr lang="en-GB" dirty="0">
                <a:latin typeface="Century Gothic"/>
              </a:rPr>
              <a:t> according to the instructions on GitHub. Pay close attention there to the kernel settings and information about NUMA!</a:t>
            </a:r>
            <a:endParaRPr lang="en-US" dirty="0"/>
          </a:p>
          <a:p>
            <a:pPr algn="just"/>
            <a:r>
              <a:rPr lang="en-GB" dirty="0">
                <a:latin typeface="Century Gothic"/>
              </a:rPr>
              <a:t>Run </a:t>
            </a:r>
            <a:r>
              <a:rPr lang="en-GB" dirty="0" err="1">
                <a:latin typeface="Consolas"/>
              </a:rPr>
              <a:t>adaptiveperf</a:t>
            </a:r>
            <a:r>
              <a:rPr lang="en-GB" dirty="0">
                <a:latin typeface="Consolas"/>
              </a:rPr>
              <a:t> "&lt;command to be profiled&gt;"</a:t>
            </a:r>
            <a:r>
              <a:rPr lang="en-GB" dirty="0">
                <a:latin typeface="Century Gothic"/>
              </a:rPr>
              <a:t> (quotes are important!) and wait until it finishes and produces the "results" directory.</a:t>
            </a:r>
          </a:p>
          <a:p>
            <a:pPr algn="just"/>
            <a:r>
              <a:rPr lang="en-GB" dirty="0">
                <a:latin typeface="Century Gothic"/>
              </a:rPr>
              <a:t>Set the </a:t>
            </a:r>
            <a:r>
              <a:rPr lang="en-GB" dirty="0">
                <a:latin typeface="Consolas"/>
              </a:rPr>
              <a:t>FLASK_PROFILING_STORAGE</a:t>
            </a:r>
            <a:r>
              <a:rPr lang="en-GB" dirty="0">
                <a:latin typeface="Century Gothic"/>
              </a:rPr>
              <a:t> environment variable to the "results" path.</a:t>
            </a:r>
          </a:p>
          <a:p>
            <a:pPr algn="just"/>
            <a:r>
              <a:rPr lang="en-GB" dirty="0">
                <a:latin typeface="Century Gothic"/>
              </a:rPr>
              <a:t>Run </a:t>
            </a:r>
            <a:r>
              <a:rPr lang="en-GB" dirty="0">
                <a:latin typeface="Century Gothic"/>
                <a:hlinkClick r:id="rId4"/>
              </a:rPr>
              <a:t>Flask</a:t>
            </a:r>
            <a:r>
              <a:rPr lang="en-GB" dirty="0">
                <a:latin typeface="Century Gothic"/>
              </a:rPr>
              <a:t> (a Python web framework) and point it to </a:t>
            </a:r>
            <a:r>
              <a:rPr lang="en-GB" dirty="0" err="1">
                <a:latin typeface="Century Gothic"/>
              </a:rPr>
              <a:t>AdaptivePerfHTML</a:t>
            </a:r>
            <a:r>
              <a:rPr lang="en-GB" dirty="0">
                <a:latin typeface="Century Gothic"/>
              </a:rPr>
              <a:t>: </a:t>
            </a:r>
            <a:r>
              <a:rPr lang="en-GB" dirty="0" err="1">
                <a:latin typeface="Consolas"/>
              </a:rPr>
              <a:t>adaptiveperf.app:app</a:t>
            </a:r>
            <a:r>
              <a:rPr lang="en-GB" dirty="0">
                <a:latin typeface="Century Gothic"/>
              </a:rPr>
              <a:t>.</a:t>
            </a:r>
          </a:p>
          <a:p>
            <a:pPr algn="just"/>
            <a:r>
              <a:rPr lang="en-GB" dirty="0">
                <a:latin typeface="Century Gothic"/>
              </a:rPr>
              <a:t>Open the website in your web browser. Done!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1F7C27-DCE4-1B4D-660D-82DEA5D78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7</a:t>
            </a:fld>
            <a:endParaRPr lang="en-GB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20146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C46E4-099E-AC69-E31E-24140A10CD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b="1" dirty="0">
                <a:latin typeface="Century Gothic"/>
                <a:cs typeface="Calibri Light"/>
              </a:rPr>
              <a:t>Live demo</a:t>
            </a:r>
            <a:r>
              <a:rPr lang="pl-PL" sz="5400" b="1" dirty="0">
                <a:latin typeface="Century Gothic"/>
                <a:cs typeface="Calibri Light"/>
              </a:rPr>
              <a:t> </a:t>
            </a:r>
            <a:r>
              <a:rPr lang="en-US" sz="5400" b="1" dirty="0">
                <a:latin typeface="Century Gothic"/>
                <a:cs typeface="Calibri Light"/>
              </a:rPr>
              <a:t>/ Screenshots</a:t>
            </a:r>
            <a:endParaRPr lang="en-GB" sz="5400" b="1" dirty="0">
              <a:latin typeface="Century Gothic"/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D6372-BB3F-1E9B-5A62-AB48028D1E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152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DF8027-84AE-90C6-820E-5B510D359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9</a:t>
            </a:fld>
            <a:endParaRPr lang="en-GB" dirty="0"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B0F2AC-0631-9F2B-5F61-FE7CBF93C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795" y="106667"/>
            <a:ext cx="3135557" cy="66148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65D3D6-833D-3216-8A6B-2CE72D630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2236" y="1624123"/>
            <a:ext cx="7152969" cy="36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845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1267</TotalTime>
  <Words>1121</Words>
  <Application>Microsoft Office PowerPoint</Application>
  <PresentationFormat>Widescreen</PresentationFormat>
  <Paragraphs>161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Century Gothic</vt:lpstr>
      <vt:lpstr>Consolas</vt:lpstr>
      <vt:lpstr>office theme</vt:lpstr>
      <vt:lpstr>AdaptivePerf: a profiler for single- and multi-threaded applications</vt:lpstr>
      <vt:lpstr>What is AdaptivePerf?</vt:lpstr>
      <vt:lpstr>How does AdaptivePerf work under the hood?</vt:lpstr>
      <vt:lpstr>What is SYCLOPS?</vt:lpstr>
      <vt:lpstr>Where outside of SYCLOPS can AdaptivePerf be potentially used?</vt:lpstr>
      <vt:lpstr>How to download AdaptivePerf?</vt:lpstr>
      <vt:lpstr>Quick start with AdaptivePerf</vt:lpstr>
      <vt:lpstr>Live demo / Screenshots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does AdaptivePerf compare to other similar and maintained profilers?</vt:lpstr>
      <vt:lpstr>Future plans</vt:lpstr>
      <vt:lpstr>Future plans</vt:lpstr>
      <vt:lpstr>Future plans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AdaptivePerf CAF talk</dc:title>
  <dc:creator/>
  <cp:lastModifiedBy>Maksymilian Graczyk</cp:lastModifiedBy>
  <cp:revision>1144</cp:revision>
  <dcterms:created xsi:type="dcterms:W3CDTF">2024-03-19T11:07:03Z</dcterms:created>
  <dcterms:modified xsi:type="dcterms:W3CDTF">2024-05-08T14:11:15Z</dcterms:modified>
</cp:coreProperties>
</file>