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08" r:id="rId1"/>
    <p:sldMasterId id="2147483991" r:id="rId2"/>
    <p:sldMasterId id="2147484168" r:id="rId3"/>
    <p:sldMasterId id="2147484213" r:id="rId4"/>
    <p:sldMasterId id="2147484225" r:id="rId5"/>
  </p:sldMasterIdLst>
  <p:notesMasterIdLst>
    <p:notesMasterId r:id="rId24"/>
  </p:notesMasterIdLst>
  <p:handoutMasterIdLst>
    <p:handoutMasterId r:id="rId25"/>
  </p:handoutMasterIdLst>
  <p:sldIdLst>
    <p:sldId id="1276" r:id="rId6"/>
    <p:sldId id="4467" r:id="rId7"/>
    <p:sldId id="4472" r:id="rId8"/>
    <p:sldId id="4456" r:id="rId9"/>
    <p:sldId id="4548" r:id="rId10"/>
    <p:sldId id="4458" r:id="rId11"/>
    <p:sldId id="4552" r:id="rId12"/>
    <p:sldId id="2026" r:id="rId13"/>
    <p:sldId id="4515" r:id="rId14"/>
    <p:sldId id="4519" r:id="rId15"/>
    <p:sldId id="4539" r:id="rId16"/>
    <p:sldId id="4550" r:id="rId17"/>
    <p:sldId id="4461" r:id="rId18"/>
    <p:sldId id="4520" r:id="rId19"/>
    <p:sldId id="4555" r:id="rId20"/>
    <p:sldId id="4469" r:id="rId21"/>
    <p:sldId id="2965" r:id="rId22"/>
    <p:sldId id="2032" r:id="rId2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B8F1FC"/>
    <a:srgbClr val="0000CC"/>
    <a:srgbClr val="0000FF"/>
    <a:srgbClr val="6699FF"/>
    <a:srgbClr val="FF7C80"/>
    <a:srgbClr val="0C377B"/>
    <a:srgbClr val="003399"/>
    <a:srgbClr val="00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066" autoAdjust="0"/>
    <p:restoredTop sz="86410" autoAdjust="0"/>
  </p:normalViewPr>
  <p:slideViewPr>
    <p:cSldViewPr>
      <p:cViewPr varScale="1">
        <p:scale>
          <a:sx n="90" d="100"/>
          <a:sy n="90" d="100"/>
        </p:scale>
        <p:origin x="24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716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125" d="100"/>
        <a:sy n="125" d="100"/>
      </p:scale>
      <p:origin x="0" y="-660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929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26/09/2023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1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6334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407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508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054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127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51301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920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5737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885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30845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4424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0166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55221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4101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4944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011369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942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5955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 err="1"/>
              <a:t>Zweite</a:t>
            </a:r>
            <a:r>
              <a:rPr lang="en-US" noProof="0" dirty="0"/>
              <a:t> Ebene</a:t>
            </a:r>
          </a:p>
          <a:p>
            <a:pPr lvl="3"/>
            <a:r>
              <a:rPr lang="en-US" noProof="0" dirty="0" err="1"/>
              <a:t>Dritte</a:t>
            </a:r>
            <a:r>
              <a:rPr lang="en-US" noProof="0" dirty="0"/>
              <a:t> Ebene</a:t>
            </a:r>
          </a:p>
          <a:p>
            <a:pPr lvl="4"/>
            <a:r>
              <a:rPr lang="en-US" noProof="0" dirty="0" err="1"/>
              <a:t>Vierte</a:t>
            </a:r>
            <a:r>
              <a:rPr lang="en-US" noProof="0" dirty="0"/>
              <a:t>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0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0"/>
              </a:lnSpc>
              <a:defRPr sz="1000"/>
            </a:lvl1pPr>
            <a:lvl2pPr marL="0" indent="0">
              <a:lnSpc>
                <a:spcPts val="1350"/>
              </a:lnSpc>
              <a:buNone/>
              <a:defRPr sz="1000"/>
            </a:lvl2pPr>
            <a:lvl3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8728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58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58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1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720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923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0511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444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02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362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55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516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825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Snowmass Agora: Linear Colliders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7671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12/15/21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Snowmass Agora: Linear Colliders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4717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Snowmass Agora: Linear Colliders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3045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12/15/21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Snowmass Agora: Linear Colliders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972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5966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12/15/21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Snowmass Agora: Linear Colliders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8043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12/15/21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Snowmass Agora: Linear Colliders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7369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12/15/21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Snowmass Agora: Linear Colliders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85557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12/15/21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Snowmass Agora: Linear Colliders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6264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12/15/21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Snowmass Agora: Linear Colliders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75111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Snowmass Agora: Linear Colliders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550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Snowmass Agora: Linear Colliders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95049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12/15/21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Snowmass Agora: Linear Colliders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60043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12/15/21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Snowmass Agora: Linear Colliders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8A7BBD36-3257-8E4A-8984-B9E452B60D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50952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556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312863"/>
            <a:ext cx="5384800" cy="4813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12863"/>
            <a:ext cx="5384800" cy="4813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12/15/21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Snowmass Agora: Linear Colliders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E73930-EDB2-5B4C-99D8-72732A3B2E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040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71203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 err="1"/>
              <a:t>Zweite</a:t>
            </a:r>
            <a:r>
              <a:rPr lang="en-US" noProof="0" dirty="0"/>
              <a:t> Ebene</a:t>
            </a:r>
          </a:p>
          <a:p>
            <a:pPr lvl="3"/>
            <a:r>
              <a:rPr lang="en-US" noProof="0" dirty="0" err="1"/>
              <a:t>Dritte</a:t>
            </a:r>
            <a:r>
              <a:rPr lang="en-US" noProof="0" dirty="0"/>
              <a:t> Ebene</a:t>
            </a:r>
          </a:p>
          <a:p>
            <a:pPr lvl="4"/>
            <a:r>
              <a:rPr lang="en-US" noProof="0" dirty="0" err="1"/>
              <a:t>Vierte</a:t>
            </a:r>
            <a:r>
              <a:rPr lang="en-US" noProof="0" dirty="0"/>
              <a:t>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0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0"/>
              </a:lnSpc>
              <a:defRPr sz="1000"/>
            </a:lvl1pPr>
            <a:lvl2pPr marL="0" indent="0">
              <a:lnSpc>
                <a:spcPts val="1350"/>
              </a:lnSpc>
              <a:buNone/>
              <a:defRPr sz="1000"/>
            </a:lvl2pPr>
            <a:lvl3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27340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201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8566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653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09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D3CB2-CB46-4D73-9AF3-8191DEA4D6E1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043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Accelerator Science &amp; Technology</a:t>
            </a:r>
          </a:p>
          <a:p>
            <a:r>
              <a:rPr lang="en-US" sz="1000" b="0" dirty="0">
                <a:solidFill>
                  <a:schemeClr val="bg1"/>
                </a:solidFill>
              </a:rPr>
              <a:t>Frank Zimmermann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India, 27 September 2023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11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Accelerator Science &amp; Technology</a:t>
            </a:r>
          </a:p>
          <a:p>
            <a:r>
              <a:rPr lang="en-US" sz="1000" b="0" dirty="0">
                <a:solidFill>
                  <a:schemeClr val="bg1"/>
                </a:solidFill>
              </a:rPr>
              <a:t>Frank Zimmermann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India, 27 September 2023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84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9" r:id="rId1"/>
    <p:sldLayoutId id="2147484170" r:id="rId2"/>
    <p:sldLayoutId id="2147484171" r:id="rId3"/>
    <p:sldLayoutId id="2147484172" r:id="rId4"/>
    <p:sldLayoutId id="2147484173" r:id="rId5"/>
    <p:sldLayoutId id="2147484174" r:id="rId6"/>
    <p:sldLayoutId id="2147484175" r:id="rId7"/>
    <p:sldLayoutId id="2147484176" r:id="rId8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076E6-A94E-4957-BBC7-5970B5E4D4A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307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5" r:id="rId2"/>
    <p:sldLayoutId id="2147484216" r:id="rId3"/>
    <p:sldLayoutId id="2147484217" r:id="rId4"/>
    <p:sldLayoutId id="2147484218" r:id="rId5"/>
    <p:sldLayoutId id="2147484219" r:id="rId6"/>
    <p:sldLayoutId id="2147484220" r:id="rId7"/>
    <p:sldLayoutId id="2147484221" r:id="rId8"/>
    <p:sldLayoutId id="2147484222" r:id="rId9"/>
    <p:sldLayoutId id="2147484223" r:id="rId10"/>
    <p:sldLayoutId id="2147484224" r:id="rId11"/>
  </p:sldLayoutIdLst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68792"/>
            <a:ext cx="12192000" cy="8320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81958"/>
            <a:ext cx="10972800" cy="5174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01/19/22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Snowmass Agora 2: FCC-</a:t>
            </a:r>
            <a:r>
              <a:rPr lang="en-US" dirty="0" err="1"/>
              <a:t>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892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6" r:id="rId1"/>
    <p:sldLayoutId id="2147484227" r:id="rId2"/>
    <p:sldLayoutId id="2147484228" r:id="rId3"/>
    <p:sldLayoutId id="2147484229" r:id="rId4"/>
    <p:sldLayoutId id="2147484230" r:id="rId5"/>
    <p:sldLayoutId id="2147484231" r:id="rId6"/>
    <p:sldLayoutId id="2147484232" r:id="rId7"/>
    <p:sldLayoutId id="2147484233" r:id="rId8"/>
    <p:sldLayoutId id="2147484234" r:id="rId9"/>
    <p:sldLayoutId id="2147484235" r:id="rId10"/>
    <p:sldLayoutId id="2147484236" r:id="rId11"/>
    <p:sldLayoutId id="2147484237" r:id="rId12"/>
    <p:sldLayoutId id="2147484238" r:id="rId13"/>
    <p:sldLayoutId id="2147484239" r:id="rId14"/>
    <p:sldLayoutId id="2147484240" r:id="rId15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400" kern="1200">
          <a:solidFill>
            <a:schemeClr val="bg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hyperlink" Target="http://cern.ch/fcc" TargetMode="External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650.pn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5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tiff"/><Relationship Id="rId2" Type="http://schemas.openxmlformats.org/officeDocument/2006/relationships/image" Target="../media/image54.tiff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56.jpeg"/><Relationship Id="rId7" Type="http://schemas.openxmlformats.org/officeDocument/2006/relationships/image" Target="../media/image5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58.png"/><Relationship Id="rId5" Type="http://schemas.openxmlformats.org/officeDocument/2006/relationships/image" Target="../media/image940.png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gif"/><Relationship Id="rId3" Type="http://schemas.openxmlformats.org/officeDocument/2006/relationships/image" Target="../media/image61.jpeg"/><Relationship Id="rId7" Type="http://schemas.openxmlformats.org/officeDocument/2006/relationships/image" Target="../media/image64.jpg"/><Relationship Id="rId12" Type="http://schemas.openxmlformats.org/officeDocument/2006/relationships/image" Target="../media/image68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63.png"/><Relationship Id="rId11" Type="http://schemas.openxmlformats.org/officeDocument/2006/relationships/image" Target="../media/image67.png"/><Relationship Id="rId5" Type="http://schemas.openxmlformats.org/officeDocument/2006/relationships/image" Target="../media/image62.png"/><Relationship Id="rId10" Type="http://schemas.openxmlformats.org/officeDocument/2006/relationships/image" Target="../media/image15.png"/><Relationship Id="rId4" Type="http://schemas.openxmlformats.org/officeDocument/2006/relationships/image" Target="../media/image980.png"/><Relationship Id="rId9" Type="http://schemas.openxmlformats.org/officeDocument/2006/relationships/image" Target="../media/image6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jpeg"/><Relationship Id="rId7" Type="http://schemas.openxmlformats.org/officeDocument/2006/relationships/image" Target="../media/image35.png"/><Relationship Id="rId12" Type="http://schemas.openxmlformats.org/officeDocument/2006/relationships/hyperlink" Target="https://journals.aps.org/prab/abstract/10.1103/PhysRevAccelBeams.26.021601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34.png"/><Relationship Id="rId11" Type="http://schemas.openxmlformats.org/officeDocument/2006/relationships/hyperlink" Target="https://journals.aps.org/prab/abstract/10.1103/PhysRevAccelBeams.19.111005" TargetMode="External"/><Relationship Id="rId5" Type="http://schemas.openxmlformats.org/officeDocument/2006/relationships/image" Target="../media/image33.png"/><Relationship Id="rId10" Type="http://schemas.openxmlformats.org/officeDocument/2006/relationships/image" Target="../media/image560.png"/><Relationship Id="rId4" Type="http://schemas.openxmlformats.org/officeDocument/2006/relationships/image" Target="../media/image32.jpeg"/><Relationship Id="rId9" Type="http://schemas.openxmlformats.org/officeDocument/2006/relationships/image" Target="../media/image55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6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rc 9"/>
          <p:cNvSpPr/>
          <p:nvPr/>
        </p:nvSpPr>
        <p:spPr>
          <a:xfrm>
            <a:off x="583469" y="4094589"/>
            <a:ext cx="6030464" cy="1358292"/>
          </a:xfrm>
          <a:prstGeom prst="arc">
            <a:avLst>
              <a:gd name="adj1" fmla="val 11568746"/>
              <a:gd name="adj2" fmla="val 488561"/>
            </a:avLst>
          </a:prstGeom>
          <a:noFill/>
          <a:ln w="381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-906378" y="0"/>
            <a:ext cx="16992592" cy="6858000"/>
            <a:chOff x="786608" y="-54911"/>
            <a:chExt cx="12644785" cy="691744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34218" y="-54911"/>
              <a:ext cx="9171384" cy="6917447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7" name="Oval 6"/>
            <p:cNvSpPr/>
            <p:nvPr/>
          </p:nvSpPr>
          <p:spPr>
            <a:xfrm>
              <a:off x="3187800" y="4113292"/>
              <a:ext cx="2884972" cy="617406"/>
            </a:xfrm>
            <a:prstGeom prst="ellipse">
              <a:avLst/>
            </a:prstGeom>
            <a:noFill/>
            <a:ln w="381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6072772" y="4196756"/>
              <a:ext cx="381668" cy="107375"/>
            </a:xfrm>
            <a:prstGeom prst="ellipse">
              <a:avLst/>
            </a:prstGeom>
            <a:noFill/>
            <a:ln w="28575" cap="flat" cmpd="sng" algn="ctr">
              <a:solidFill>
                <a:srgbClr val="33FF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Arc 22"/>
            <p:cNvSpPr/>
            <p:nvPr/>
          </p:nvSpPr>
          <p:spPr>
            <a:xfrm>
              <a:off x="3352800" y="3011602"/>
              <a:ext cx="10078593" cy="1638687"/>
            </a:xfrm>
            <a:prstGeom prst="arc">
              <a:avLst>
                <a:gd name="adj1" fmla="val 776254"/>
                <a:gd name="adj2" fmla="val 11036784"/>
              </a:avLst>
            </a:prstGeom>
            <a:ln w="28575" cap="rnd" cmpd="sng">
              <a:solidFill>
                <a:srgbClr val="FFFF00"/>
              </a:solidFill>
              <a:prstDash val="sysDash"/>
              <a:headEnd type="none"/>
              <a:tailEnd type="none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Arc 24"/>
            <p:cNvSpPr/>
            <p:nvPr/>
          </p:nvSpPr>
          <p:spPr>
            <a:xfrm rot="10800000">
              <a:off x="786608" y="4073016"/>
              <a:ext cx="5667832" cy="1362322"/>
            </a:xfrm>
            <a:prstGeom prst="arc">
              <a:avLst>
                <a:gd name="adj1" fmla="val 413169"/>
                <a:gd name="adj2" fmla="val 11745777"/>
              </a:avLst>
            </a:prstGeom>
            <a:ln w="28575" cap="rnd" cmpd="sng">
              <a:solidFill>
                <a:schemeClr val="accent2"/>
              </a:solidFill>
              <a:prstDash val="solid"/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9000082" y="4747472"/>
            <a:ext cx="87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98324" y="4090748"/>
            <a:ext cx="651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33743" y="4741846"/>
            <a:ext cx="887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2603" y="3741747"/>
            <a:ext cx="921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98518" y="748066"/>
            <a:ext cx="113246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solidFill>
                  <a:srgbClr val="FFFF00"/>
                </a:solidFill>
              </a:rPr>
              <a:t>Status Report on FCC Accelerator Science and Technology</a:t>
            </a:r>
            <a:endParaRPr lang="de-DE" sz="5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95935" y="2396128"/>
            <a:ext cx="76377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Frank Zimmermann</a:t>
            </a:r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, CERN</a:t>
            </a:r>
          </a:p>
          <a:p>
            <a:pPr algn="ctr"/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India, Engagement Meeting, </a:t>
            </a:r>
          </a:p>
          <a:p>
            <a:pPr algn="ctr"/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27 September 2023</a:t>
            </a:r>
          </a:p>
          <a:p>
            <a:pPr algn="ctr"/>
            <a:endParaRPr lang="en-GB" sz="3600" i="1" dirty="0">
              <a:solidFill>
                <a:schemeClr val="bg1">
                  <a:lumMod val="8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7" name="TextBox 2">
            <a:extLst>
              <a:ext uri="{FF2B5EF4-FFF2-40B4-BE49-F238E27FC236}">
                <a16:creationId xmlns:a16="http://schemas.microsoft.com/office/drawing/2014/main" id="{885E0B1D-EE02-4D08-B4B7-6B086A825C46}"/>
              </a:ext>
            </a:extLst>
          </p:cNvPr>
          <p:cNvSpPr txBox="1"/>
          <p:nvPr/>
        </p:nvSpPr>
        <p:spPr>
          <a:xfrm>
            <a:off x="8904312" y="6597352"/>
            <a:ext cx="1656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photo: J. Wenninger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54A8740-16D4-4760-ABC1-0CB85366A0F7}"/>
              </a:ext>
            </a:extLst>
          </p:cNvPr>
          <p:cNvSpPr/>
          <p:nvPr/>
        </p:nvSpPr>
        <p:spPr>
          <a:xfrm>
            <a:off x="336376" y="625962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Work supported by the </a:t>
            </a: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European Commission </a:t>
            </a: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under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the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HORIZON 2020 projects </a:t>
            </a:r>
            <a:r>
              <a:rPr kumimoji="0" lang="en-GB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EuroCirCol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grant agreement 654305; </a:t>
            </a:r>
            <a:r>
              <a:rPr kumimoji="0" lang="en-GB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EASITrain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grant agreement no. 764879;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ARIES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grant agreement 730871,</a:t>
            </a:r>
            <a:r>
              <a:rPr kumimoji="0" lang="en-GB" sz="1200" b="0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GB" sz="1200" b="1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FCCIS</a:t>
            </a:r>
            <a:r>
              <a:rPr kumimoji="0" lang="en-GB" sz="1200" b="0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</a:t>
            </a:r>
            <a:r>
              <a:rPr lang="en-GB" sz="1200" i="1" kern="0" dirty="0">
                <a:solidFill>
                  <a:srgbClr val="0000CC"/>
                </a:solidFill>
              </a:rPr>
              <a:t>grant agreement 951754,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I.FAST,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grant agreement 101004730.</a:t>
            </a:r>
            <a:endParaRPr kumimoji="0" lang="en-GB" sz="1200" b="0" i="1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1D1F60EA-2701-4D84-AA78-272DEA2FD0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608" y="6158120"/>
            <a:ext cx="2814032" cy="4392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11">
            <a:extLst>
              <a:ext uri="{FF2B5EF4-FFF2-40B4-BE49-F238E27FC236}">
                <a16:creationId xmlns:a16="http://schemas.microsoft.com/office/drawing/2014/main" id="{35D5C610-92BF-4ACA-BD6F-9E763AC912C3}"/>
              </a:ext>
            </a:extLst>
          </p:cNvPr>
          <p:cNvSpPr txBox="1"/>
          <p:nvPr/>
        </p:nvSpPr>
        <p:spPr>
          <a:xfrm>
            <a:off x="390438" y="5517232"/>
            <a:ext cx="11466117" cy="726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A6F9B256-6972-4B30-AD3F-FDD6C64A23E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91" y="5572343"/>
            <a:ext cx="1551182" cy="64872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F5B25BE4-E4C9-446B-843A-99590BFBDA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549" y="5560631"/>
            <a:ext cx="1302192" cy="62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9A162FAA-1BA1-4CAD-90C8-EA624DFEF9A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283" y="5572343"/>
            <a:ext cx="983594" cy="64008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D5B0FEDA-D1C1-463A-95BF-B7DAC8FE278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5" t="11250" r="6225" b="10001"/>
          <a:stretch/>
        </p:blipFill>
        <p:spPr>
          <a:xfrm>
            <a:off x="4972751" y="5565974"/>
            <a:ext cx="993246" cy="6400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786B6B1-4A82-437B-8B0F-4445B9D4CDE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313" y="5550094"/>
            <a:ext cx="1807908" cy="6400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681B5742-71F9-4313-A343-B42421E146D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028209" y="5641821"/>
            <a:ext cx="601024" cy="64008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233FF6E1-7024-4633-94D1-8097A4DFBEE6}"/>
              </a:ext>
            </a:extLst>
          </p:cNvPr>
          <p:cNvSpPr/>
          <p:nvPr/>
        </p:nvSpPr>
        <p:spPr>
          <a:xfrm>
            <a:off x="9295016" y="5879375"/>
            <a:ext cx="1664045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  <a:hlinkClick r:id="rId11"/>
              </a:rPr>
              <a:t>http://cern.ch/fcc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9" name="Picture 28" descr="Logo, company name&#10;&#10;Description automatically generated">
            <a:extLst>
              <a:ext uri="{FF2B5EF4-FFF2-40B4-BE49-F238E27FC236}">
                <a16:creationId xmlns:a16="http://schemas.microsoft.com/office/drawing/2014/main" id="{F6746534-C50C-49B2-8C3C-AA2A4BC3D52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472" y="5496734"/>
            <a:ext cx="1191835" cy="735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637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593DB22-9911-2B94-5EBE-68076247723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   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FCC-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ee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: main machine parameters</a:t>
            </a: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C9A83FC-1927-C43E-8D5A-2044711D84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C2581DC-F8B2-722D-073C-ED4B8B36F07D}"/>
              </a:ext>
            </a:extLst>
          </p:cNvPr>
          <p:cNvSpPr txBox="1"/>
          <p:nvPr/>
        </p:nvSpPr>
        <p:spPr>
          <a:xfrm>
            <a:off x="10914658" y="6547751"/>
            <a:ext cx="818814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Gianotti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C059DA9-6852-5F46-4BD1-A8C0F4DFAF4A}"/>
              </a:ext>
            </a:extLst>
          </p:cNvPr>
          <p:cNvGrpSpPr/>
          <p:nvPr/>
        </p:nvGrpSpPr>
        <p:grpSpPr>
          <a:xfrm>
            <a:off x="4306747" y="5088414"/>
            <a:ext cx="5438760" cy="636965"/>
            <a:chOff x="4522771" y="5032864"/>
            <a:chExt cx="5438760" cy="64885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8FF2026-FC83-262E-6CF6-F2800838C0C7}"/>
                </a:ext>
              </a:extLst>
            </p:cNvPr>
            <p:cNvSpPr txBox="1"/>
            <p:nvPr/>
          </p:nvSpPr>
          <p:spPr>
            <a:xfrm>
              <a:off x="7358820" y="5032864"/>
              <a:ext cx="883255" cy="430887"/>
            </a:xfrm>
            <a:prstGeom prst="rect">
              <a:avLst/>
            </a:prstGeom>
            <a:solidFill>
              <a:srgbClr val="C00000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</a:t>
              </a: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 years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2 x 10</a:t>
              </a:r>
              <a:r>
                <a:rPr kumimoji="0" lang="en-CH" sz="14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6</a:t>
              </a: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H 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2CB4B26-7E2C-95EC-94B1-D34619C64AD6}"/>
                </a:ext>
              </a:extLst>
            </p:cNvPr>
            <p:cNvSpPr txBox="1"/>
            <p:nvPr/>
          </p:nvSpPr>
          <p:spPr>
            <a:xfrm>
              <a:off x="8720807" y="5032864"/>
              <a:ext cx="1240724" cy="430887"/>
            </a:xfrm>
            <a:prstGeom prst="rect">
              <a:avLst/>
            </a:prstGeom>
            <a:solidFill>
              <a:srgbClr val="C00000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</a:t>
              </a: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 years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2 x 10</a:t>
              </a:r>
              <a:r>
                <a:rPr kumimoji="0" lang="en-CH" sz="14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6</a:t>
              </a: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tt pairs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E652B48-2136-B6F2-9091-ECBDA3B79FF7}"/>
                </a:ext>
              </a:extLst>
            </p:cNvPr>
            <p:cNvSpPr txBox="1"/>
            <p:nvPr/>
          </p:nvSpPr>
          <p:spPr>
            <a:xfrm>
              <a:off x="5971185" y="5032864"/>
              <a:ext cx="908903" cy="646331"/>
            </a:xfrm>
            <a:prstGeom prst="rect">
              <a:avLst/>
            </a:prstGeom>
            <a:solidFill>
              <a:srgbClr val="C00000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</a:t>
              </a: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 years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&gt; 10</a:t>
              </a:r>
              <a:r>
                <a:rPr kumimoji="0" lang="en-CH" sz="14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8</a:t>
              </a: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WW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LEP x 10</a:t>
              </a:r>
              <a:r>
                <a:rPr kumimoji="0" lang="en-CH" sz="14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0A360B2-03B4-AC99-C17D-AFDEF8267013}"/>
                </a:ext>
              </a:extLst>
            </p:cNvPr>
            <p:cNvSpPr txBox="1"/>
            <p:nvPr/>
          </p:nvSpPr>
          <p:spPr>
            <a:xfrm>
              <a:off x="4522771" y="5035389"/>
              <a:ext cx="880049" cy="646331"/>
            </a:xfrm>
            <a:prstGeom prst="rect">
              <a:avLst/>
            </a:prstGeom>
            <a:solidFill>
              <a:srgbClr val="C00000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4 years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5 x 10</a:t>
              </a:r>
              <a:r>
                <a:rPr kumimoji="0" lang="en-CH" sz="14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12</a:t>
              </a: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Z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LEP x 10</a:t>
              </a:r>
              <a:r>
                <a:rPr kumimoji="0" lang="en-CH" sz="14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8F8E2F0E-1D84-8E22-6C48-D9EA6111E4A6}"/>
              </a:ext>
            </a:extLst>
          </p:cNvPr>
          <p:cNvSpPr txBox="1"/>
          <p:nvPr/>
        </p:nvSpPr>
        <p:spPr>
          <a:xfrm>
            <a:off x="176265" y="5659214"/>
            <a:ext cx="7647927" cy="115416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10-50 improvements on all EW observables</a:t>
            </a:r>
            <a:endParaRPr kumimoji="0" lang="en-CH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 to x 10 improvement on Higgs coupling </a:t>
            </a:r>
            <a:r>
              <a:rPr kumimoji="0" lang="en-CH" sz="1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(model-indep.) 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measurements over HL-LHC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x10 Belle II statistics for b, c, τ </a:t>
            </a:r>
            <a:endParaRPr kumimoji="0" lang="en-CH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indirect discovery potential up to ~ 70 TeV</a:t>
            </a:r>
            <a:endParaRPr kumimoji="0" lang="en-CH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 discovery potential for feebly-interacting particles over 5-100 GeV mass range</a:t>
            </a:r>
            <a:endParaRPr kumimoji="0" lang="en-CH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3CEFC28-1CAA-5C5B-85FE-E180D49CE279}"/>
              </a:ext>
            </a:extLst>
          </p:cNvPr>
          <p:cNvSpPr txBox="1"/>
          <p:nvPr/>
        </p:nvSpPr>
        <p:spPr>
          <a:xfrm>
            <a:off x="8112224" y="5688831"/>
            <a:ext cx="3746218" cy="6924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009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 to 4 interaction points 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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009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 robustness,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009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statistics,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009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p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009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ossibility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009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o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009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f specialised detectors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009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to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009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 maximise physics output</a:t>
            </a:r>
            <a:endParaRPr kumimoji="0" lang="en-CH" sz="1500" b="0" i="0" u="none" strike="noStrike" kern="1200" cap="none" spc="0" normalizeH="0" baseline="0" noProof="0" dirty="0">
              <a:ln>
                <a:noFill/>
              </a:ln>
              <a:solidFill>
                <a:srgbClr val="0090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2C0840C-CD5D-50B6-15EA-FBB03CEF32E4}"/>
              </a:ext>
            </a:extLst>
          </p:cNvPr>
          <p:cNvSpPr txBox="1"/>
          <p:nvPr/>
        </p:nvSpPr>
        <p:spPr>
          <a:xfrm>
            <a:off x="9931052" y="2202830"/>
            <a:ext cx="1939698" cy="115416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urrently assessing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technical feasibility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changing operation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equence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</a:t>
            </a:r>
            <a:endParaRPr kumimoji="0" lang="en-CH" sz="15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(e.g. starting at ZH energy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9A7F6A9-2F45-6EDC-9088-C302A44C5EB2}"/>
              </a:ext>
            </a:extLst>
          </p:cNvPr>
          <p:cNvGraphicFramePr>
            <a:graphicFrameLocks noGrp="1"/>
          </p:cNvGraphicFramePr>
          <p:nvPr/>
        </p:nvGraphicFramePr>
        <p:xfrm>
          <a:off x="11929" y="712495"/>
          <a:ext cx="9872936" cy="4386354"/>
        </p:xfrm>
        <a:graphic>
          <a:graphicData uri="http://schemas.openxmlformats.org/drawingml/2006/table">
            <a:tbl>
              <a:tblPr firstRow="1" bandRow="1"/>
              <a:tblGrid>
                <a:gridCol w="41435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03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4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0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78515">
                  <a:extLst>
                    <a:ext uri="{9D8B030D-6E8A-4147-A177-3AD203B41FA5}">
                      <a16:colId xmlns:a16="http://schemas.microsoft.com/office/drawing/2014/main" val="818795718"/>
                    </a:ext>
                  </a:extLst>
                </a:gridCol>
              </a:tblGrid>
              <a:tr h="27155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5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b="1" dirty="0">
                          <a:solidFill>
                            <a:schemeClr val="bg1"/>
                          </a:solidFill>
                        </a:rPr>
                        <a:t>Z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050" b="1" dirty="0">
                          <a:solidFill>
                            <a:schemeClr val="bg1"/>
                          </a:solidFill>
                        </a:rPr>
                        <a:t>WW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AT" sz="1050" b="1" dirty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de-AT" sz="1050" b="1" baseline="0" dirty="0">
                          <a:solidFill>
                            <a:schemeClr val="bg1"/>
                          </a:solidFill>
                        </a:rPr>
                        <a:t> (ZH)</a:t>
                      </a:r>
                      <a:endParaRPr lang="de-AT" sz="105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AT" sz="1050" b="1" dirty="0">
                          <a:solidFill>
                            <a:schemeClr val="bg1"/>
                          </a:solidFill>
                        </a:rPr>
                        <a:t>ttbar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0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energy [GeV]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45.6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80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182.5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0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GB" sz="1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[mA]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1270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GB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137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4.9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0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10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number bunches/beam</a:t>
                      </a:r>
                      <a:endParaRPr kumimoji="0" lang="en-GB" sz="1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05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11200</a:t>
                      </a:r>
                      <a:endParaRPr kumimoji="0" lang="en-GB" sz="105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05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1780</a:t>
                      </a:r>
                      <a:endParaRPr kumimoji="0" lang="en-GB" sz="105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de-AT" sz="105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440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de-AT" sz="105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529601"/>
                  </a:ext>
                </a:extLst>
              </a:tr>
              <a:tr h="2150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0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2.14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1.45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1.15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1.55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0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GB" sz="1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0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e</a:t>
                      </a:r>
                      <a:r>
                        <a:rPr kumimoji="0" lang="en-GB" sz="1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nergy loss / turn [GeV]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0.0394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0.374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1.89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10.4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50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1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total RF voltage 400/800 MHz [GV]</a:t>
                      </a:r>
                      <a:endParaRPr kumimoji="0" lang="en-GB" sz="1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0.120/0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1.0/0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2.1/0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2.1/9.4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2150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GB" sz="10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</a:t>
                      </a:r>
                      <a:r>
                        <a:rPr kumimoji="0" lang="en-GB" sz="10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0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damping time [turns]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1158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215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64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18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873614"/>
                  </a:ext>
                </a:extLst>
              </a:tr>
              <a:tr h="2150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beta*</a:t>
                      </a:r>
                      <a:r>
                        <a:rPr kumimoji="0" lang="de-AT" sz="10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0.11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0.24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2150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</a:t>
                      </a:r>
                      <a:r>
                        <a:rPr kumimoji="0" lang="en-US" sz="10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beta* [mm]</a:t>
                      </a:r>
                      <a:endParaRPr kumimoji="0" lang="en-GB" sz="1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2150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geometric emittance</a:t>
                      </a:r>
                      <a:r>
                        <a:rPr kumimoji="0" lang="en-US" sz="10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[nm]</a:t>
                      </a:r>
                      <a:endParaRPr kumimoji="0" lang="en-GB" sz="1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0.71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2.17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0.71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1.59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858396"/>
                  </a:ext>
                </a:extLst>
              </a:tr>
              <a:tr h="2150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 geom. emittance [pm]</a:t>
                      </a:r>
                      <a:endParaRPr kumimoji="0" lang="en-GB" sz="1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1.9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2150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rms IP spot size [</a:t>
                      </a:r>
                      <a:r>
                        <a:rPr kumimoji="0" lang="en-US" sz="1000" b="1" kern="1200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1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m]</a:t>
                      </a:r>
                      <a:endParaRPr kumimoji="0" lang="en-GB" sz="1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40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7911388"/>
                  </a:ext>
                </a:extLst>
              </a:tr>
              <a:tr h="2150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vertical rms IP spot size [nm]</a:t>
                      </a:r>
                      <a:endParaRPr kumimoji="0" lang="en-GB" sz="1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36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47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40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51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4449764"/>
                  </a:ext>
                </a:extLst>
              </a:tr>
              <a:tr h="2150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beam-beam parameter </a:t>
                      </a:r>
                      <a:r>
                        <a:rPr kumimoji="0" lang="en-US" sz="1000" b="1" kern="1200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en-US" sz="1000" b="1" kern="1200" baseline="-25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en-US" sz="1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/ </a:t>
                      </a:r>
                      <a:r>
                        <a:rPr kumimoji="0" lang="en-US" sz="1000" b="1" kern="1200" dirty="0" err="1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en-US" sz="1000" b="1" kern="1200" baseline="-25000" dirty="0" err="1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y</a:t>
                      </a:r>
                      <a:endParaRPr kumimoji="0" lang="en-GB" sz="1000" b="1" kern="1200" baseline="-250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0.002/0.0973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0.013/0.128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0.010/0.088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0.073/0.134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3805163"/>
                  </a:ext>
                </a:extLst>
              </a:tr>
              <a:tr h="2150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rms bunch length </a:t>
                      </a:r>
                      <a:r>
                        <a:rPr kumimoji="0" lang="en-US" sz="1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with SR / </a:t>
                      </a:r>
                      <a:r>
                        <a:rPr kumimoji="0" lang="en-US" sz="10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BS [mm]</a:t>
                      </a:r>
                      <a:endParaRPr kumimoji="0" lang="en-GB" sz="1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5.6 / </a:t>
                      </a:r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15.5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3.5 / </a:t>
                      </a:r>
                      <a:r>
                        <a:rPr kumimoji="0" lang="de-AT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5.4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3.4 / </a:t>
                      </a:r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4.7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1.8 / </a:t>
                      </a:r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</a:t>
                      </a:r>
                      <a:r>
                        <a:rPr kumimoji="0" lang="en-GB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397388"/>
                  </a:ext>
                </a:extLst>
              </a:tr>
              <a:tr h="2150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10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luminosity per IP [10</a:t>
                      </a:r>
                      <a:r>
                        <a:rPr kumimoji="0" lang="en-US" sz="1000" b="1" kern="1200" baseline="300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0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000" b="1" kern="1200" baseline="300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0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000" b="1" kern="1200" baseline="300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0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140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5.0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1.25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538425"/>
                  </a:ext>
                </a:extLst>
              </a:tr>
              <a:tr h="2150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10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total integrated luminosity / IP / year [ab</a:t>
                      </a:r>
                      <a:r>
                        <a:rPr kumimoji="0" lang="en-US" sz="1000" b="1" kern="1200" baseline="300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0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en-US" sz="1000" b="1" kern="1200" dirty="0" err="1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yr</a:t>
                      </a:r>
                      <a:r>
                        <a:rPr kumimoji="0" lang="en-US" sz="10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2.4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0.6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endParaRPr kumimoji="0" lang="en-GB" sz="105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034531"/>
                  </a:ext>
                </a:extLst>
              </a:tr>
              <a:tr h="2150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1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lifetime rad Bhabha + BS [min]</a:t>
                      </a:r>
                      <a:endParaRPr kumimoji="0" lang="en-GB" sz="1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15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05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endParaRPr kumimoji="0" lang="en-GB" sz="105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0155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1420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4915E-36A5-8665-D959-37BE5D53FF2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kumimoji="0" lang="fr-CH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baseline</a:t>
            </a:r>
            <a:r>
              <a:rPr kumimoji="0" lang="fr-CH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operational sequence starting from Z</a:t>
            </a:r>
          </a:p>
        </p:txBody>
      </p:sp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BAEF9352-9DC8-1539-9762-4490A13576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pic>
        <p:nvPicPr>
          <p:cNvPr id="5" name="Picture 4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30F0A44D-B02F-C25B-0C6D-F5910B7D336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" t="5980" r="1586"/>
          <a:stretch/>
        </p:blipFill>
        <p:spPr>
          <a:xfrm>
            <a:off x="2353558" y="770698"/>
            <a:ext cx="7230360" cy="3271100"/>
          </a:xfrm>
          <a:prstGeom prst="rect">
            <a:avLst/>
          </a:prstGeom>
        </p:spPr>
      </p:pic>
      <p:pic>
        <p:nvPicPr>
          <p:cNvPr id="6" name="Picture 5" descr="A picture containing text, line, plot, diagram&#10;&#10;Description automatically generated">
            <a:extLst>
              <a:ext uri="{FF2B5EF4-FFF2-40B4-BE49-F238E27FC236}">
                <a16:creationId xmlns:a16="http://schemas.microsoft.com/office/drawing/2014/main" id="{6F763ACA-80A8-EFE1-ACD0-F67B36120F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907" y="3917607"/>
            <a:ext cx="6375662" cy="28686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BAEF75A-B78F-5A0E-D43A-28341082B10B}"/>
              </a:ext>
            </a:extLst>
          </p:cNvPr>
          <p:cNvSpPr txBox="1"/>
          <p:nvPr/>
        </p:nvSpPr>
        <p:spPr>
          <a:xfrm>
            <a:off x="10373265" y="847990"/>
            <a:ext cx="1564211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O. Brunner, F. Peauger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17DA2A-41F1-A100-AC54-D4CC9D9782C5}"/>
              </a:ext>
            </a:extLst>
          </p:cNvPr>
          <p:cNvSpPr txBox="1"/>
          <p:nvPr/>
        </p:nvSpPr>
        <p:spPr>
          <a:xfrm>
            <a:off x="11281912" y="6366717"/>
            <a:ext cx="655564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Janot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250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4915E-36A5-8665-D959-37BE5D53FF2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      alternative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operational sequence starting from ZH</a:t>
            </a:r>
          </a:p>
        </p:txBody>
      </p:sp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BAEF9352-9DC8-1539-9762-4490A13576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D17F82-9F31-4B19-F16E-F36CBDDAEE04}"/>
              </a:ext>
            </a:extLst>
          </p:cNvPr>
          <p:cNvSpPr txBox="1"/>
          <p:nvPr/>
        </p:nvSpPr>
        <p:spPr>
          <a:xfrm>
            <a:off x="10373265" y="847990"/>
            <a:ext cx="1564211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O. Brunner, F. Peauger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8F9406-26ED-5616-B566-C1E9BE5F2829}"/>
              </a:ext>
            </a:extLst>
          </p:cNvPr>
          <p:cNvSpPr txBox="1"/>
          <p:nvPr/>
        </p:nvSpPr>
        <p:spPr>
          <a:xfrm>
            <a:off x="11281912" y="6366717"/>
            <a:ext cx="655564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Janot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DC864D-98A5-C27B-9EF2-CB4FE9951E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0124" y="3567624"/>
            <a:ext cx="7311947" cy="32903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2795F8-703A-6D16-71E8-4DC81F7D4B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0027" y="847989"/>
            <a:ext cx="6376813" cy="2776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93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29"/>
          <a:stretch/>
        </p:blipFill>
        <p:spPr>
          <a:xfrm>
            <a:off x="-52591" y="4955052"/>
            <a:ext cx="2674616" cy="1792536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6528048" y="3739711"/>
            <a:ext cx="5249778" cy="1273465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en-US" sz="2200" dirty="0"/>
              <a:t>similar performance increase as from Tevatron to LHC</a:t>
            </a:r>
          </a:p>
          <a:p>
            <a:pPr marL="0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en-US" sz="2200" b="1" dirty="0">
                <a:solidFill>
                  <a:srgbClr val="003399"/>
                </a:solidFill>
              </a:rPr>
              <a:t>key technology: high-field magnets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505025" y="5229200"/>
            <a:ext cx="1767439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FNAL dipole demonstrator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4-layer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cos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J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14.5 T Nb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    in 2019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20" y="1052736"/>
            <a:ext cx="5934147" cy="314649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-240704" y="4149080"/>
            <a:ext cx="30011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from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 technology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8.3 T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NbTi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dipole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73914" y="4159747"/>
            <a:ext cx="26340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via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technology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 T Nb</a:t>
            </a:r>
            <a:r>
              <a:rPr kumimoji="0" lang="en-US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 quadrupole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3604509" y="2080671"/>
            <a:ext cx="576064" cy="393292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4410012" y="1524482"/>
            <a:ext cx="576064" cy="393292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352011" y="5798451"/>
            <a:ext cx="830589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0" y="-49764"/>
            <a:ext cx="12192000" cy="923326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	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Stage 2: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FCC-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hh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: highest collision energies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EF8952-17D8-4139-8075-39ED7CE797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0016" y="5149624"/>
            <a:ext cx="2242223" cy="16816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ABDBB53-6551-4FE2-9241-EE34F823B8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5179" y="5121818"/>
            <a:ext cx="2533755" cy="1692092"/>
          </a:xfrm>
          <a:prstGeom prst="rect">
            <a:avLst/>
          </a:prstGeom>
        </p:spPr>
      </p:pic>
      <p:pic>
        <p:nvPicPr>
          <p:cNvPr id="21" name="Picture 20" descr="A picture containing icon&#10;&#10;Description automatically generated">
            <a:extLst>
              <a:ext uri="{FF2B5EF4-FFF2-40B4-BE49-F238E27FC236}">
                <a16:creationId xmlns:a16="http://schemas.microsoft.com/office/drawing/2014/main" id="{2D4C270D-72D7-4C01-9895-16DD31C4D35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0" y="110412"/>
            <a:ext cx="1935386" cy="6542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8E7B12E-A9AB-AC6E-64E5-100E34867C87}"/>
                  </a:ext>
                </a:extLst>
              </p:cNvPr>
              <p:cNvSpPr txBox="1"/>
              <p:nvPr/>
            </p:nvSpPr>
            <p:spPr>
              <a:xfrm>
                <a:off x="6550177" y="1195332"/>
                <a:ext cx="5460429" cy="2277547"/>
              </a:xfrm>
              <a:prstGeom prst="rect">
                <a:avLst/>
              </a:prstGeom>
              <a:solidFill>
                <a:srgbClr val="C00000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22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2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order of magnitude performance increase in both energy &amp; luminosity </a:t>
                </a:r>
                <a:r>
                  <a:rPr kumimoji="0" lang="en-US" sz="22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wrt</a:t>
                </a:r>
                <a:r>
                  <a:rPr kumimoji="0" lang="en-US" sz="2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LHC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22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2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100 </a:t>
                </a:r>
                <a:r>
                  <a:rPr kumimoji="0" lang="en-US" sz="22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TeV</a:t>
                </a:r>
                <a:r>
                  <a:rPr kumimoji="0" lang="en-US" sz="2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cm collision energy                                   (vs 14 </a:t>
                </a:r>
                <a:r>
                  <a:rPr kumimoji="0" lang="en-US" sz="22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TeV</a:t>
                </a:r>
                <a:r>
                  <a:rPr kumimoji="0" lang="en-US" sz="2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for LHC)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20 ab</a:t>
                </a:r>
                <a:r>
                  <a:rPr kumimoji="0" lang="en-US" sz="2200" b="1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-1</a:t>
                </a:r>
                <a:r>
                  <a:rPr kumimoji="0" lang="en-US" sz="2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per experiment over 25 years                of operation (vs 3 ab</a:t>
                </a:r>
                <a:r>
                  <a:rPr kumimoji="0" lang="en-US" sz="2200" b="1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-1</a:t>
                </a:r>
                <a:r>
                  <a:rPr kumimoji="0" lang="en-US" sz="2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for LHC)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8E7B12E-A9AB-AC6E-64E5-100E34867C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0177" y="1195332"/>
                <a:ext cx="5460429" cy="2277547"/>
              </a:xfrm>
              <a:prstGeom prst="rect">
                <a:avLst/>
              </a:prstGeom>
              <a:blipFill>
                <a:blip r:embed="rId7"/>
                <a:stretch>
                  <a:fillRect l="-1453" t="-1872" r="-7598" b="-4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/>
          <p:cNvCxnSpPr/>
          <p:nvPr/>
        </p:nvCxnSpPr>
        <p:spPr>
          <a:xfrm>
            <a:off x="5409427" y="5816690"/>
            <a:ext cx="830589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405E0BE-3EA6-559B-5C14-E54348F6373F}"/>
              </a:ext>
            </a:extLst>
          </p:cNvPr>
          <p:cNvSpPr txBox="1"/>
          <p:nvPr/>
        </p:nvSpPr>
        <p:spPr>
          <a:xfrm>
            <a:off x="10295250" y="5233257"/>
            <a:ext cx="1767439" cy="14773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HTS technology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Hybrid           Nb-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/HTS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5A0B47-8B0F-5650-31C5-CC9B834398BE}"/>
              </a:ext>
            </a:extLst>
          </p:cNvPr>
          <p:cNvSpPr txBox="1"/>
          <p:nvPr/>
        </p:nvSpPr>
        <p:spPr>
          <a:xfrm>
            <a:off x="7431945" y="6438264"/>
            <a:ext cx="851688" cy="309324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Zlobin</a:t>
            </a:r>
            <a:endParaRPr kumimoji="0" lang="en-GB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514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593DB22-9911-2B94-5EBE-68076247723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fr-CH" dirty="0"/>
              <a:t>     </a:t>
            </a:r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: main machine parameters</a:t>
            </a: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C9A83FC-1927-C43E-8D5A-2044711D84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262DCEA-EB8F-7D72-BEAE-B4E17FA5E2F1}"/>
              </a:ext>
            </a:extLst>
          </p:cNvPr>
          <p:cNvSpPr txBox="1"/>
          <p:nvPr/>
        </p:nvSpPr>
        <p:spPr>
          <a:xfrm>
            <a:off x="11316595" y="6514499"/>
            <a:ext cx="818814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F. Gianotti</a:t>
            </a:r>
            <a:endParaRPr lang="en-GB" sz="1200" dirty="0"/>
          </a:p>
        </p:txBody>
      </p:sp>
      <p:sp>
        <p:nvSpPr>
          <p:cNvPr id="2" name="TextBox 15">
            <a:extLst>
              <a:ext uri="{FF2B5EF4-FFF2-40B4-BE49-F238E27FC236}">
                <a16:creationId xmlns:a16="http://schemas.microsoft.com/office/drawing/2014/main" id="{24F06E83-8B50-421A-090B-5BB664D258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5264040"/>
            <a:ext cx="6869188" cy="147732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500" dirty="0">
                <a:solidFill>
                  <a:schemeClr val="tx2"/>
                </a:solidFill>
              </a:rPr>
              <a:t>Formidable challenges: 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en-US" altLang="en-US" sz="1500" dirty="0">
                <a:solidFill>
                  <a:srgbClr val="007742"/>
                </a:solidFill>
              </a:rPr>
              <a:t> </a:t>
            </a:r>
            <a:r>
              <a:rPr lang="en-US" altLang="en-US" sz="1500" dirty="0">
                <a:solidFill>
                  <a:srgbClr val="C00000"/>
                </a:solidFill>
              </a:rPr>
              <a:t>high-field superconducting magnets</a:t>
            </a:r>
            <a:r>
              <a:rPr lang="en-US" altLang="en-US" sz="1500" dirty="0">
                <a:solidFill>
                  <a:schemeClr val="tx2"/>
                </a:solidFill>
              </a:rPr>
              <a:t>:</a:t>
            </a:r>
            <a:r>
              <a:rPr lang="en-US" altLang="en-US" sz="1500" dirty="0"/>
              <a:t> </a:t>
            </a:r>
            <a:r>
              <a:rPr lang="en-US" altLang="en-US" sz="1500" dirty="0">
                <a:solidFill>
                  <a:srgbClr val="C00000"/>
                </a:solidFill>
              </a:rPr>
              <a:t>14 - 20 T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en-US" altLang="en-US" sz="1500" dirty="0">
                <a:solidFill>
                  <a:srgbClr val="C00000"/>
                </a:solidFill>
              </a:rPr>
              <a:t> power load </a:t>
            </a:r>
            <a:r>
              <a:rPr lang="en-US" altLang="en-US" sz="1500" dirty="0">
                <a:solidFill>
                  <a:schemeClr val="tx2"/>
                </a:solidFill>
              </a:rPr>
              <a:t>in arcs from </a:t>
            </a:r>
            <a:r>
              <a:rPr lang="en-US" altLang="en-US" sz="1500" dirty="0">
                <a:solidFill>
                  <a:srgbClr val="C00000"/>
                </a:solidFill>
              </a:rPr>
              <a:t>synchrotron radiation</a:t>
            </a:r>
            <a:r>
              <a:rPr lang="en-US" altLang="en-US" sz="1500" dirty="0">
                <a:solidFill>
                  <a:schemeClr val="tx1"/>
                </a:solidFill>
              </a:rPr>
              <a:t>:</a:t>
            </a:r>
            <a:r>
              <a:rPr lang="en-US" altLang="en-US" sz="1500" dirty="0">
                <a:solidFill>
                  <a:srgbClr val="C00000"/>
                </a:solidFill>
              </a:rPr>
              <a:t> 4 MW </a:t>
            </a:r>
            <a:r>
              <a:rPr lang="en-US" altLang="en-US" sz="1500" dirty="0">
                <a:solidFill>
                  <a:schemeClr val="tx2"/>
                </a:solidFill>
                <a:sym typeface="Wingdings" pitchFamily="2" charset="2"/>
              </a:rPr>
              <a:t> cryogenics,</a:t>
            </a:r>
            <a:r>
              <a:rPr lang="en-US" altLang="en-US" sz="1500" dirty="0">
                <a:solidFill>
                  <a:schemeClr val="tx2"/>
                </a:solidFill>
              </a:rPr>
              <a:t> vacuum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en-US" altLang="en-US" sz="1500" dirty="0"/>
              <a:t> </a:t>
            </a:r>
            <a:r>
              <a:rPr lang="en-US" altLang="en-US" sz="1500" dirty="0">
                <a:solidFill>
                  <a:srgbClr val="C00000"/>
                </a:solidFill>
              </a:rPr>
              <a:t>stored beam energy</a:t>
            </a:r>
            <a:r>
              <a:rPr lang="en-US" altLang="en-US" sz="1500" dirty="0">
                <a:solidFill>
                  <a:schemeClr val="tx1"/>
                </a:solidFill>
              </a:rPr>
              <a:t>:</a:t>
            </a:r>
            <a:r>
              <a:rPr lang="en-US" altLang="en-US" sz="1500" dirty="0">
                <a:solidFill>
                  <a:srgbClr val="C00000"/>
                </a:solidFill>
              </a:rPr>
              <a:t> ~ 9 GJ </a:t>
            </a:r>
            <a:r>
              <a:rPr lang="en-US" altLang="en-US" sz="1500" dirty="0">
                <a:solidFill>
                  <a:schemeClr val="tx2"/>
                </a:solidFill>
                <a:sym typeface="Wingdings" pitchFamily="2" charset="2"/>
              </a:rPr>
              <a:t> machine protection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en-US" altLang="en-US" sz="1500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altLang="en-US" sz="1500" dirty="0">
                <a:solidFill>
                  <a:srgbClr val="C00000"/>
                </a:solidFill>
              </a:rPr>
              <a:t>pile-up</a:t>
            </a:r>
            <a:r>
              <a:rPr lang="en-US" altLang="en-US" sz="1500" dirty="0">
                <a:solidFill>
                  <a:schemeClr val="tx1"/>
                </a:solidFill>
              </a:rPr>
              <a:t> </a:t>
            </a:r>
            <a:r>
              <a:rPr lang="en-US" altLang="en-US" sz="1500" dirty="0">
                <a:solidFill>
                  <a:schemeClr val="tx2"/>
                </a:solidFill>
              </a:rPr>
              <a:t>in the detectors: ~</a:t>
            </a:r>
            <a:r>
              <a:rPr lang="en-US" altLang="en-US" sz="1500" dirty="0">
                <a:solidFill>
                  <a:srgbClr val="C00000"/>
                </a:solidFill>
              </a:rPr>
              <a:t>1000 events</a:t>
            </a:r>
            <a:r>
              <a:rPr lang="en-US" altLang="en-US" sz="1500" dirty="0">
                <a:solidFill>
                  <a:schemeClr val="tx2"/>
                </a:solidFill>
              </a:rPr>
              <a:t>/</a:t>
            </a:r>
            <a:r>
              <a:rPr lang="en-US" altLang="en-US" sz="1500" dirty="0" err="1">
                <a:solidFill>
                  <a:schemeClr val="tx2"/>
                </a:solidFill>
              </a:rPr>
              <a:t>xing</a:t>
            </a:r>
            <a:endParaRPr lang="en-US" altLang="en-US" sz="1500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en-US" altLang="en-US" sz="1500" dirty="0">
                <a:solidFill>
                  <a:srgbClr val="C00000"/>
                </a:solidFill>
              </a:rPr>
              <a:t> energy consumption</a:t>
            </a:r>
            <a:r>
              <a:rPr lang="en-US" altLang="en-US" sz="1500" dirty="0">
                <a:solidFill>
                  <a:schemeClr val="tx1"/>
                </a:solidFill>
              </a:rPr>
              <a:t>: </a:t>
            </a:r>
            <a:r>
              <a:rPr lang="en-US" altLang="en-US" sz="1500" dirty="0">
                <a:solidFill>
                  <a:srgbClr val="C00000"/>
                </a:solidFill>
              </a:rPr>
              <a:t>4 </a:t>
            </a:r>
            <a:r>
              <a:rPr lang="en-US" altLang="en-US" sz="1500" dirty="0" err="1">
                <a:solidFill>
                  <a:srgbClr val="C00000"/>
                </a:solidFill>
              </a:rPr>
              <a:t>TWh</a:t>
            </a:r>
            <a:r>
              <a:rPr lang="en-US" altLang="en-US" sz="1500" dirty="0">
                <a:solidFill>
                  <a:srgbClr val="C00000"/>
                </a:solidFill>
              </a:rPr>
              <a:t>/year </a:t>
            </a:r>
            <a:r>
              <a:rPr lang="en-US" altLang="en-US" sz="1500" dirty="0">
                <a:solidFill>
                  <a:schemeClr val="tx2"/>
                </a:solidFill>
                <a:sym typeface="Wingdings" pitchFamily="2" charset="2"/>
              </a:rPr>
              <a:t> R&amp;D </a:t>
            </a:r>
            <a:r>
              <a:rPr lang="en-US" altLang="en-US" sz="1400" dirty="0">
                <a:solidFill>
                  <a:schemeClr val="tx2"/>
                </a:solidFill>
                <a:sym typeface="Wingdings" pitchFamily="2" charset="2"/>
              </a:rPr>
              <a:t>on </a:t>
            </a:r>
            <a:r>
              <a:rPr lang="en-US" altLang="en-US" sz="1400" dirty="0" err="1">
                <a:solidFill>
                  <a:schemeClr val="tx2"/>
                </a:solidFill>
                <a:sym typeface="Wingdings" pitchFamily="2" charset="2"/>
              </a:rPr>
              <a:t>cryo</a:t>
            </a:r>
            <a:r>
              <a:rPr lang="en-US" altLang="en-US" sz="1400" dirty="0">
                <a:solidFill>
                  <a:schemeClr val="tx2"/>
                </a:solidFill>
                <a:sym typeface="Wingdings" pitchFamily="2" charset="2"/>
              </a:rPr>
              <a:t>, HTS, beam current, … </a:t>
            </a:r>
            <a:endParaRPr lang="en-US" altLang="en-US" sz="1400" dirty="0">
              <a:solidFill>
                <a:schemeClr val="tx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94FA40-5B06-402C-3821-6ABB98CD3EA5}"/>
              </a:ext>
            </a:extLst>
          </p:cNvPr>
          <p:cNvSpPr txBox="1"/>
          <p:nvPr/>
        </p:nvSpPr>
        <p:spPr>
          <a:xfrm>
            <a:off x="7248128" y="5356373"/>
            <a:ext cx="4667945" cy="138499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buClr>
                <a:schemeClr val="tx2"/>
              </a:buClr>
            </a:pPr>
            <a:r>
              <a:rPr lang="en-CH" sz="1500" dirty="0">
                <a:solidFill>
                  <a:schemeClr val="tx2"/>
                </a:solidFill>
              </a:rPr>
              <a:t>Formidable physics reach, including:</a:t>
            </a:r>
          </a:p>
          <a:p>
            <a:pPr marL="285750" indent="-285750" algn="l">
              <a:buClr>
                <a:schemeClr val="tx2"/>
              </a:buClr>
              <a:buFont typeface="Wingdings" pitchFamily="2" charset="2"/>
              <a:buChar char="q"/>
            </a:pPr>
            <a:r>
              <a:rPr lang="en-CH" sz="1500" dirty="0">
                <a:solidFill>
                  <a:srgbClr val="0432FF"/>
                </a:solidFill>
              </a:rPr>
              <a:t>Direct discovery potential up to ~ 40 TeV</a:t>
            </a:r>
          </a:p>
          <a:p>
            <a:pPr marL="285750" indent="-285750" algn="l">
              <a:buClr>
                <a:schemeClr val="tx2"/>
              </a:buClr>
              <a:buFont typeface="Wingdings" pitchFamily="2" charset="2"/>
              <a:buChar char="q"/>
            </a:pPr>
            <a:r>
              <a:rPr lang="en-CH" sz="1500" dirty="0">
                <a:solidFill>
                  <a:schemeClr val="tx2"/>
                </a:solidFill>
              </a:rPr>
              <a:t>Measurement of Higgs self to ~ 5% and ttH to ~ 1%</a:t>
            </a:r>
          </a:p>
          <a:p>
            <a:pPr marL="285750" indent="-285750">
              <a:buClr>
                <a:schemeClr val="tx2"/>
              </a:buClr>
              <a:buFont typeface="Wingdings" pitchFamily="2" charset="2"/>
              <a:buChar char="q"/>
            </a:pPr>
            <a:r>
              <a:rPr lang="en-CH" sz="1500" dirty="0">
                <a:solidFill>
                  <a:srgbClr val="0432FF"/>
                </a:solidFill>
              </a:rPr>
              <a:t>High-precision and model-indep </a:t>
            </a:r>
            <a:r>
              <a:rPr lang="en-CH" sz="1400" dirty="0">
                <a:solidFill>
                  <a:schemeClr val="tx2"/>
                </a:solidFill>
              </a:rPr>
              <a:t>(with FCC-ee input) </a:t>
            </a:r>
          </a:p>
          <a:p>
            <a:r>
              <a:rPr lang="en-GB" sz="1500" dirty="0">
                <a:solidFill>
                  <a:srgbClr val="0432FF"/>
                </a:solidFill>
              </a:rPr>
              <a:t>     m</a:t>
            </a:r>
            <a:r>
              <a:rPr lang="en-CH" sz="1500" dirty="0">
                <a:solidFill>
                  <a:srgbClr val="0432FF"/>
                </a:solidFill>
              </a:rPr>
              <a:t>easurements of  rare Higgs decays </a:t>
            </a:r>
            <a:r>
              <a:rPr lang="en-CH" sz="1500" dirty="0">
                <a:solidFill>
                  <a:schemeClr val="tx2"/>
                </a:solidFill>
              </a:rPr>
              <a:t>(𝛄𝛄, Z𝛄, µµ) </a:t>
            </a:r>
          </a:p>
          <a:p>
            <a:pPr marL="285750" indent="-285750">
              <a:buClr>
                <a:schemeClr val="tx2"/>
              </a:buClr>
              <a:buFont typeface="Wingdings" pitchFamily="2" charset="2"/>
              <a:buChar char="q"/>
            </a:pPr>
            <a:r>
              <a:rPr lang="en-CH" sz="1500" dirty="0">
                <a:solidFill>
                  <a:srgbClr val="0432FF"/>
                </a:solidFill>
              </a:rPr>
              <a:t>Final word about WIMP dark matter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0FDEB4-482E-9A62-912B-28A30187A4D3}"/>
              </a:ext>
            </a:extLst>
          </p:cNvPr>
          <p:cNvSpPr txBox="1"/>
          <p:nvPr/>
        </p:nvSpPr>
        <p:spPr>
          <a:xfrm>
            <a:off x="9855200" y="2016423"/>
            <a:ext cx="2057163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500" dirty="0">
                <a:solidFill>
                  <a:schemeClr val="tx2"/>
                </a:solidFill>
              </a:rPr>
              <a:t>With</a:t>
            </a:r>
            <a:r>
              <a:rPr lang="en-CH" sz="1500" dirty="0">
                <a:solidFill>
                  <a:schemeClr val="tx2"/>
                </a:solidFill>
              </a:rPr>
              <a:t> FCC-hh after FCC-ee: significantly</a:t>
            </a:r>
          </a:p>
          <a:p>
            <a:pPr algn="l"/>
            <a:r>
              <a:rPr lang="en-GB" sz="1500" dirty="0">
                <a:solidFill>
                  <a:schemeClr val="tx2"/>
                </a:solidFill>
              </a:rPr>
              <a:t>more t</a:t>
            </a:r>
            <a:r>
              <a:rPr lang="en-CH" sz="1500" dirty="0">
                <a:solidFill>
                  <a:schemeClr val="tx2"/>
                </a:solidFill>
              </a:rPr>
              <a:t>ime for </a:t>
            </a:r>
            <a:r>
              <a:rPr lang="en-GB" sz="1500" dirty="0">
                <a:solidFill>
                  <a:schemeClr val="tx2"/>
                </a:solidFill>
              </a:rPr>
              <a:t>h</a:t>
            </a:r>
            <a:r>
              <a:rPr lang="en-CH" sz="1500" dirty="0">
                <a:solidFill>
                  <a:schemeClr val="tx2"/>
                </a:solidFill>
              </a:rPr>
              <a:t>igh-field magnet R&amp;D </a:t>
            </a:r>
          </a:p>
          <a:p>
            <a:pPr algn="l"/>
            <a:r>
              <a:rPr lang="en-GB" sz="1500" dirty="0">
                <a:solidFill>
                  <a:schemeClr val="tx2"/>
                </a:solidFill>
              </a:rPr>
              <a:t>a</a:t>
            </a:r>
            <a:r>
              <a:rPr lang="en-CH" sz="1500" dirty="0">
                <a:solidFill>
                  <a:schemeClr val="tx2"/>
                </a:solidFill>
              </a:rPr>
              <a:t>iming at highest possible energies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88AFD58-40CE-59F3-41E7-CD66BE0E45BB}"/>
              </a:ext>
            </a:extLst>
          </p:cNvPr>
          <p:cNvGraphicFramePr>
            <a:graphicFrameLocks noGrp="1"/>
          </p:cNvGraphicFramePr>
          <p:nvPr/>
        </p:nvGraphicFramePr>
        <p:xfrm>
          <a:off x="11929" y="770698"/>
          <a:ext cx="9519998" cy="4307877"/>
        </p:xfrm>
        <a:graphic>
          <a:graphicData uri="http://schemas.openxmlformats.org/drawingml/2006/table">
            <a:tbl>
              <a:tblPr firstRow="1" bandRow="1"/>
              <a:tblGrid>
                <a:gridCol w="29143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5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3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79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532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marL="91439" marR="91439" marT="45726" marB="45726"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1600" b="1" dirty="0" err="1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 marT="45726" marB="45726" anchor="ctr">
                    <a:lnL>
                      <a:noFill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1600" b="1" dirty="0">
                          <a:solidFill>
                            <a:schemeClr val="bg1"/>
                          </a:solidFill>
                        </a:rPr>
                        <a:t>HL-LHC</a:t>
                      </a:r>
                    </a:p>
                  </a:txBody>
                  <a:tcPr marL="91439" marR="91439" marT="45726" marB="45726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1600" b="1" dirty="0">
                          <a:solidFill>
                            <a:schemeClr val="bg1"/>
                          </a:solidFill>
                        </a:rPr>
                        <a:t>LHC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51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4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4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EB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81 - 115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29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EB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14 - 20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8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4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circumference</a:t>
                      </a:r>
                      <a:r>
                        <a:rPr kumimoji="0" lang="de-AT" sz="1400" b="1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[km]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90.7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8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arc length [km]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76.9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22.5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8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0.58</a:t>
                      </a:r>
                      <a:endParaRPr kumimoji="0" lang="de-AT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4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1.15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</a:t>
                      </a:r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 power / ring [kW]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GB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020 - 4250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7.3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4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power / length [W/m/ap.]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13 - 54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0.33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0.17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 emit. damping time [h]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0.77 – 0.26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12.9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12.9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luminosity [10</a:t>
                      </a:r>
                      <a:r>
                        <a:rPr kumimoji="0" lang="en-US" sz="14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4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4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~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30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 (lev.)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~1000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132 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6.1 - 8.9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0.36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45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Content Placeholder 6">
            <a:extLst>
              <a:ext uri="{FF2B5EF4-FFF2-40B4-BE49-F238E27FC236}">
                <a16:creationId xmlns:a16="http://schemas.microsoft.com/office/drawing/2014/main" id="{EEE120BE-3B1A-CE8B-5427-7506B2B421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782" b="26122"/>
          <a:stretch/>
        </p:blipFill>
        <p:spPr>
          <a:xfrm>
            <a:off x="11929" y="537837"/>
            <a:ext cx="12201097" cy="632016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6" name="Rounded Rectangle 8">
            <a:extLst>
              <a:ext uri="{FF2B5EF4-FFF2-40B4-BE49-F238E27FC236}">
                <a16:creationId xmlns:a16="http://schemas.microsoft.com/office/drawing/2014/main" id="{88A86CD9-9F81-584C-9AFB-9824F18CCAB3}"/>
              </a:ext>
            </a:extLst>
          </p:cNvPr>
          <p:cNvSpPr/>
          <p:nvPr/>
        </p:nvSpPr>
        <p:spPr>
          <a:xfrm>
            <a:off x="1856074" y="4051920"/>
            <a:ext cx="1440000" cy="1440000"/>
          </a:xfrm>
          <a:prstGeom prst="roundRect">
            <a:avLst>
              <a:gd name="adj" fmla="val 4512"/>
            </a:avLst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Companies</a:t>
            </a:r>
          </a:p>
        </p:txBody>
      </p:sp>
      <p:sp>
        <p:nvSpPr>
          <p:cNvPr id="37" name="Rounded Rectangle 9">
            <a:extLst>
              <a:ext uri="{FF2B5EF4-FFF2-40B4-BE49-F238E27FC236}">
                <a16:creationId xmlns:a16="http://schemas.microsoft.com/office/drawing/2014/main" id="{A17CA0EB-1B64-5273-861F-7DFF2B3D69DC}"/>
              </a:ext>
            </a:extLst>
          </p:cNvPr>
          <p:cNvSpPr/>
          <p:nvPr/>
        </p:nvSpPr>
        <p:spPr>
          <a:xfrm>
            <a:off x="5024347" y="4051920"/>
            <a:ext cx="1440000" cy="1440000"/>
          </a:xfrm>
          <a:prstGeom prst="roundRect">
            <a:avLst>
              <a:gd name="adj" fmla="val 4512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34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Countries</a:t>
            </a:r>
          </a:p>
        </p:txBody>
      </p:sp>
      <p:sp>
        <p:nvSpPr>
          <p:cNvPr id="38" name="Rounded Rectangle 10">
            <a:extLst>
              <a:ext uri="{FF2B5EF4-FFF2-40B4-BE49-F238E27FC236}">
                <a16:creationId xmlns:a16="http://schemas.microsoft.com/office/drawing/2014/main" id="{04EDC67D-5544-87EE-D830-584D572D109F}"/>
              </a:ext>
            </a:extLst>
          </p:cNvPr>
          <p:cNvSpPr/>
          <p:nvPr/>
        </p:nvSpPr>
        <p:spPr>
          <a:xfrm>
            <a:off x="190247" y="4051920"/>
            <a:ext cx="1495977" cy="1440000"/>
          </a:xfrm>
          <a:prstGeom prst="roundRect">
            <a:avLst>
              <a:gd name="adj" fmla="val 4512"/>
            </a:avLst>
          </a:prstGeom>
          <a:solidFill>
            <a:srgbClr val="FF85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150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Institutes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71185BF-1292-E158-6A00-13E479E847F8}"/>
              </a:ext>
            </a:extLst>
          </p:cNvPr>
          <p:cNvGrpSpPr/>
          <p:nvPr/>
        </p:nvGrpSpPr>
        <p:grpSpPr>
          <a:xfrm>
            <a:off x="7594201" y="4079453"/>
            <a:ext cx="1446586" cy="1441608"/>
            <a:chOff x="5729374" y="5011728"/>
            <a:chExt cx="1446586" cy="1441608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3FC0304F-8746-276C-40AC-55938E40CC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29374" y="5027801"/>
              <a:ext cx="1440001" cy="1425535"/>
            </a:xfrm>
            <a:prstGeom prst="roundRect">
              <a:avLst>
                <a:gd name="adj" fmla="val 3715"/>
              </a:avLst>
            </a:prstGeom>
          </p:spPr>
        </p:pic>
        <p:sp>
          <p:nvSpPr>
            <p:cNvPr id="41" name="Rounded Rectangle 12">
              <a:extLst>
                <a:ext uri="{FF2B5EF4-FFF2-40B4-BE49-F238E27FC236}">
                  <a16:creationId xmlns:a16="http://schemas.microsoft.com/office/drawing/2014/main" id="{89226594-A513-51BE-31A1-271EC40FE562}"/>
                </a:ext>
              </a:extLst>
            </p:cNvPr>
            <p:cNvSpPr/>
            <p:nvPr/>
          </p:nvSpPr>
          <p:spPr>
            <a:xfrm>
              <a:off x="5735960" y="5011728"/>
              <a:ext cx="1440000" cy="1440000"/>
            </a:xfrm>
            <a:prstGeom prst="roundRect">
              <a:avLst>
                <a:gd name="adj" fmla="val 4512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EC</a:t>
              </a:r>
              <a:r>
                <a:rPr kumimoji="0" 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H2020</a:t>
              </a:r>
            </a:p>
          </p:txBody>
        </p:sp>
      </p:grpSp>
      <p:sp>
        <p:nvSpPr>
          <p:cNvPr id="42" name="Oval 41">
            <a:extLst>
              <a:ext uri="{FF2B5EF4-FFF2-40B4-BE49-F238E27FC236}">
                <a16:creationId xmlns:a16="http://schemas.microsoft.com/office/drawing/2014/main" id="{9F0E0788-254F-E96B-49F3-7859FA68AE20}"/>
              </a:ext>
            </a:extLst>
          </p:cNvPr>
          <p:cNvSpPr/>
          <p:nvPr/>
        </p:nvSpPr>
        <p:spPr>
          <a:xfrm>
            <a:off x="10944371" y="5729114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B7301E6-AB7D-2B0D-A31C-BC412E68D69E}"/>
              </a:ext>
            </a:extLst>
          </p:cNvPr>
          <p:cNvSpPr/>
          <p:nvPr/>
        </p:nvSpPr>
        <p:spPr>
          <a:xfrm>
            <a:off x="2648083" y="2827784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FC60EEB-104B-BAC7-D86C-50CC410E2CC5}"/>
              </a:ext>
            </a:extLst>
          </p:cNvPr>
          <p:cNvSpPr/>
          <p:nvPr/>
        </p:nvSpPr>
        <p:spPr>
          <a:xfrm>
            <a:off x="3080131" y="3784898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DD02F381-BB8B-7D2D-3B62-E8D59979A536}"/>
              </a:ext>
            </a:extLst>
          </p:cNvPr>
          <p:cNvSpPr/>
          <p:nvPr/>
        </p:nvSpPr>
        <p:spPr>
          <a:xfrm>
            <a:off x="8500826" y="3389586"/>
            <a:ext cx="105103" cy="105104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A9AE4D3-BB95-1CAF-8428-DB153C3A48F7}"/>
              </a:ext>
            </a:extLst>
          </p:cNvPr>
          <p:cNvSpPr/>
          <p:nvPr/>
        </p:nvSpPr>
        <p:spPr>
          <a:xfrm rot="4287791">
            <a:off x="9517523" y="4013833"/>
            <a:ext cx="105103" cy="105104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C9A83FC-1927-C43E-8D5A-2044711D84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0965F5C-4C44-D473-381F-DF96F4227C76}"/>
              </a:ext>
            </a:extLst>
          </p:cNvPr>
          <p:cNvSpPr/>
          <p:nvPr/>
        </p:nvSpPr>
        <p:spPr>
          <a:xfrm>
            <a:off x="449175" y="870580"/>
            <a:ext cx="1118864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22960">
              <a:defRPr/>
            </a:pPr>
            <a:r>
              <a:rPr lang="en-GB" sz="2520" b="1" dirty="0">
                <a:solidFill>
                  <a:srgbClr val="FFFFFF"/>
                </a:solidFill>
                <a:latin typeface="Arial"/>
              </a:rPr>
              <a:t>increasing international collaboration as a prerequisite for success</a:t>
            </a:r>
            <a:br>
              <a:rPr lang="en-GB" sz="2520" b="1" dirty="0">
                <a:solidFill>
                  <a:srgbClr val="FFFFFF"/>
                </a:solidFill>
                <a:latin typeface="Arial"/>
              </a:rPr>
            </a:br>
            <a:endParaRPr lang="en-US" sz="252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3599F7-8DF8-E21A-A5C7-55593675A52A}"/>
              </a:ext>
            </a:extLst>
          </p:cNvPr>
          <p:cNvSpPr txBox="1"/>
          <p:nvPr/>
        </p:nvSpPr>
        <p:spPr>
          <a:xfrm>
            <a:off x="923738" y="5777346"/>
            <a:ext cx="1010607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22960">
              <a:defRPr/>
            </a:pPr>
            <a:r>
              <a:rPr lang="en-CH" sz="2160" dirty="0">
                <a:solidFill>
                  <a:prstClr val="white"/>
                </a:solidFill>
                <a:latin typeface="Arial"/>
              </a:rPr>
              <a:t>FCC Feasibility Study: </a:t>
            </a:r>
            <a:r>
              <a:rPr lang="fr-FR" sz="2160" dirty="0">
                <a:solidFill>
                  <a:prstClr val="white"/>
                </a:solidFill>
                <a:latin typeface="Arial"/>
              </a:rPr>
              <a:t>Aim </a:t>
            </a:r>
            <a:r>
              <a:rPr lang="fr-FR" sz="2160" dirty="0" err="1">
                <a:solidFill>
                  <a:prstClr val="white"/>
                </a:solidFill>
                <a:latin typeface="Arial"/>
              </a:rPr>
              <a:t>is</a:t>
            </a:r>
            <a:r>
              <a:rPr lang="fr-FR" sz="2160" dirty="0">
                <a:solidFill>
                  <a:prstClr val="white"/>
                </a:solidFill>
                <a:latin typeface="Arial"/>
              </a:rPr>
              <a:t> to </a:t>
            </a:r>
            <a:r>
              <a:rPr lang="fr-FR" sz="2160" dirty="0" err="1">
                <a:solidFill>
                  <a:prstClr val="white"/>
                </a:solidFill>
                <a:latin typeface="Arial"/>
              </a:rPr>
              <a:t>increase</a:t>
            </a:r>
            <a:r>
              <a:rPr lang="fr-FR" sz="2160" dirty="0">
                <a:solidFill>
                  <a:prstClr val="white"/>
                </a:solidFill>
                <a:latin typeface="Arial"/>
              </a:rPr>
              <a:t> </a:t>
            </a:r>
            <a:r>
              <a:rPr lang="fr-FR" sz="2160" dirty="0" err="1">
                <a:solidFill>
                  <a:prstClr val="white"/>
                </a:solidFill>
                <a:latin typeface="Arial"/>
              </a:rPr>
              <a:t>further</a:t>
            </a:r>
            <a:r>
              <a:rPr lang="fr-FR" sz="2160" dirty="0">
                <a:solidFill>
                  <a:prstClr val="white"/>
                </a:solidFill>
                <a:latin typeface="Arial"/>
              </a:rPr>
              <a:t> the collaboration, on all aspects,</a:t>
            </a:r>
          </a:p>
          <a:p>
            <a:pPr defTabSz="822960">
              <a:defRPr/>
            </a:pPr>
            <a:r>
              <a:rPr lang="fr-FR" sz="2160" dirty="0">
                <a:solidFill>
                  <a:prstClr val="white"/>
                </a:solidFill>
                <a:latin typeface="Arial"/>
              </a:rPr>
              <a:t>       in </a:t>
            </a:r>
            <a:r>
              <a:rPr lang="fr-FR" sz="2160" dirty="0" err="1">
                <a:solidFill>
                  <a:prstClr val="white"/>
                </a:solidFill>
                <a:latin typeface="Arial"/>
              </a:rPr>
              <a:t>particular</a:t>
            </a:r>
            <a:r>
              <a:rPr lang="fr-FR" sz="2160" dirty="0">
                <a:solidFill>
                  <a:prstClr val="white"/>
                </a:solidFill>
                <a:latin typeface="Arial"/>
              </a:rPr>
              <a:t>, on Accelerator and </a:t>
            </a:r>
            <a:r>
              <a:rPr lang="fr-FR" sz="2160" dirty="0" err="1">
                <a:solidFill>
                  <a:prstClr val="white"/>
                </a:solidFill>
                <a:latin typeface="Arial"/>
              </a:rPr>
              <a:t>Particle</a:t>
            </a:r>
            <a:r>
              <a:rPr lang="fr-FR" sz="2160" dirty="0">
                <a:solidFill>
                  <a:prstClr val="white"/>
                </a:solidFill>
                <a:latin typeface="Arial"/>
              </a:rPr>
              <a:t>/</a:t>
            </a:r>
            <a:r>
              <a:rPr lang="fr-FR" sz="2160" dirty="0" err="1">
                <a:solidFill>
                  <a:prstClr val="white"/>
                </a:solidFill>
                <a:latin typeface="Arial"/>
              </a:rPr>
              <a:t>Experiments</a:t>
            </a:r>
            <a:r>
              <a:rPr lang="fr-FR" sz="2160" dirty="0">
                <a:solidFill>
                  <a:prstClr val="white"/>
                </a:solidFill>
                <a:latin typeface="Arial"/>
              </a:rPr>
              <a:t>/Detectors (PED). </a:t>
            </a:r>
          </a:p>
          <a:p>
            <a:pPr defTabSz="822960">
              <a:defRPr/>
            </a:pPr>
            <a:r>
              <a:rPr lang="fr-FR" sz="2160" dirty="0">
                <a:solidFill>
                  <a:prstClr val="white"/>
                </a:solidFill>
                <a:latin typeface="Arial"/>
              </a:rPr>
              <a:t>			</a:t>
            </a:r>
            <a:endParaRPr lang="fr-FR" sz="2160" b="1" dirty="0">
              <a:solidFill>
                <a:srgbClr val="FFFF00"/>
              </a:solidFill>
              <a:latin typeface="Arial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593DB22-9911-2B94-5EBE-68076247723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fr-CH" dirty="0"/>
              <a:t>   </a:t>
            </a:r>
            <a:r>
              <a:rPr lang="en-US" dirty="0"/>
              <a:t>Status of FCC global collaboration</a:t>
            </a:r>
            <a:endParaRPr lang="en-CH" sz="3200" dirty="0">
              <a:latin typeface="Calibri"/>
            </a:endParaRPr>
          </a:p>
        </p:txBody>
      </p: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4C03B7B9-05B5-F52F-AFB7-92459497889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21" y="58203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30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F0C47-B75A-3AE6-60BE-2B751739DBA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US Electron Ion Collider (EIC)</a:t>
            </a:r>
          </a:p>
        </p:txBody>
      </p:sp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1DEF64E7-0E8B-0329-BB25-AD6CA544C5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pic>
        <p:nvPicPr>
          <p:cNvPr id="4" name="Picture 2" descr="eic bnl | Inside UCR">
            <a:extLst>
              <a:ext uri="{FF2B5EF4-FFF2-40B4-BE49-F238E27FC236}">
                <a16:creationId xmlns:a16="http://schemas.microsoft.com/office/drawing/2014/main" id="{14809D53-C6C4-DC44-0559-815988ECC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5690" y="29350"/>
            <a:ext cx="847541" cy="67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4B7664F-5B79-5210-77AE-D247EDB4CEC3}"/>
              </a:ext>
            </a:extLst>
          </p:cNvPr>
          <p:cNvSpPr txBox="1"/>
          <p:nvPr/>
        </p:nvSpPr>
        <p:spPr>
          <a:xfrm>
            <a:off x="159474" y="811733"/>
            <a:ext cx="6500633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EIC Electron Storage Ring similar to, but more challenging than, FCC-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 parameters almost identical, but twice the maximum electron beam current, or half the bunch spacing, and lower beam energy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&gt;10 areas of common interest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identified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by the FCC and EIC design teams, addressed through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joint EIC-FCC working groups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still evolving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EIC will start beam operation about a decade prior to FCC-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EIC will provide another invaluable opportunity to train next generation of accelerator physicists on an operating collider, to test hardware prototypes, beam control schemes, etc.</a:t>
            </a:r>
          </a:p>
        </p:txBody>
      </p:sp>
      <p:pic>
        <p:nvPicPr>
          <p:cNvPr id="6" name="Picture 5" descr="A picture containing application&#10;&#10;Description automatically generated">
            <a:extLst>
              <a:ext uri="{FF2B5EF4-FFF2-40B4-BE49-F238E27FC236}">
                <a16:creationId xmlns:a16="http://schemas.microsoft.com/office/drawing/2014/main" id="{E56198E7-27E0-7A13-BEC4-A3C56740A1A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107" y="768828"/>
            <a:ext cx="4988363" cy="27400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2E491E6-E852-C10F-3368-A8F5BFCE59A5}"/>
                  </a:ext>
                </a:extLst>
              </p:cNvPr>
              <p:cNvSpPr txBox="1"/>
              <p:nvPr/>
            </p:nvSpPr>
            <p:spPr>
              <a:xfrm>
                <a:off x="8929318" y="3187968"/>
                <a:ext cx="3282074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3.83 km double ring,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full-energy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𝑒</m:t>
                        </m:r>
                      </m:e>
                      <m:sup>
                        <m: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injection,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injection rate 1 Hz,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every 2 min into same bucket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2E491E6-E852-C10F-3368-A8F5BFCE59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9318" y="3187968"/>
                <a:ext cx="3282074" cy="1508105"/>
              </a:xfrm>
              <a:prstGeom prst="rect">
                <a:avLst/>
              </a:prstGeom>
              <a:blipFill>
                <a:blip r:embed="rId5"/>
                <a:stretch>
                  <a:fillRect l="-2974" t="-3239" b="-64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E48D5B39-FFDD-E006-2596-CE053E9337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0107" y="4758714"/>
            <a:ext cx="5551285" cy="2131228"/>
          </a:xfrm>
          <a:prstGeom prst="rect">
            <a:avLst/>
          </a:prstGeom>
        </p:spPr>
      </p:pic>
      <p:pic>
        <p:nvPicPr>
          <p:cNvPr id="8" name="Picture 4" descr="BNL | Brand Center | Logo">
            <a:extLst>
              <a:ext uri="{FF2B5EF4-FFF2-40B4-BE49-F238E27FC236}">
                <a16:creationId xmlns:a16="http://schemas.microsoft.com/office/drawing/2014/main" id="{EAB47362-38FC-BBBB-376C-48EBE48584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405" y="58204"/>
            <a:ext cx="1264448" cy="31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ome">
            <a:extLst>
              <a:ext uri="{FF2B5EF4-FFF2-40B4-BE49-F238E27FC236}">
                <a16:creationId xmlns:a16="http://schemas.microsoft.com/office/drawing/2014/main" id="{A603B844-EA8B-FDB2-EDDC-297A9FFCE6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405" y="383697"/>
            <a:ext cx="1264449" cy="31826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826630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2B997-0745-4E8F-708C-4912FEFDC74A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SuperKEKB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*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DC218-1357-6C24-7D9D-2215770020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9731"/>
          <a:stretch/>
        </p:blipFill>
        <p:spPr>
          <a:xfrm>
            <a:off x="7967326" y="741482"/>
            <a:ext cx="4256642" cy="3317966"/>
          </a:xfrm>
          <a:prstGeom prst="rect">
            <a:avLst/>
          </a:prstGeom>
        </p:spPr>
      </p:pic>
      <p:pic>
        <p:nvPicPr>
          <p:cNvPr id="4" name="Picture 3" descr=" Ring4.JPG                                                      04FFC802Macintosh HD                   C12DDCCD:">
            <a:extLst>
              <a:ext uri="{FF2B5EF4-FFF2-40B4-BE49-F238E27FC236}">
                <a16:creationId xmlns:a16="http://schemas.microsoft.com/office/drawing/2014/main" id="{24DE064E-5296-CA55-B5A2-741C3B2B2D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14027" t="2080" r="21234" b="11344"/>
          <a:stretch/>
        </p:blipFill>
        <p:spPr bwMode="auto">
          <a:xfrm>
            <a:off x="99277" y="1091238"/>
            <a:ext cx="3732652" cy="3423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9FABC0F-7140-1660-9741-34DA3444F83D}"/>
              </a:ext>
            </a:extLst>
          </p:cNvPr>
          <p:cNvSpPr txBox="1"/>
          <p:nvPr/>
        </p:nvSpPr>
        <p:spPr>
          <a:xfrm>
            <a:off x="3852758" y="918773"/>
            <a:ext cx="317491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world’s highest luminosity &amp; lowest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US" sz="28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2800" b="1" i="0" u="none" strike="noStrike" kern="1200" cap="none" spc="0" normalizeH="0" baseline="30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28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collider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49BC8CC-FB61-9FE6-0A03-6EF3F80A719B}"/>
                  </a:ext>
                </a:extLst>
              </p:cNvPr>
              <p:cNvSpPr txBox="1"/>
              <p:nvPr/>
            </p:nvSpPr>
            <p:spPr>
              <a:xfrm>
                <a:off x="6814159" y="1233224"/>
                <a:ext cx="1301311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total integrated luminosity so far </a:t>
                </a:r>
                <a14:m>
                  <m:oMath xmlns:m="http://schemas.openxmlformats.org/officeDocument/2006/math">
                    <m:r>
                      <a:rPr kumimoji="0" lang="en-US" sz="16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430 fb</a:t>
                </a:r>
                <a:r>
                  <a:rPr kumimoji="0" lang="en-US" sz="16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-1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over</a:t>
                </a:r>
                <a14:m>
                  <m:oMath xmlns:m="http://schemas.openxmlformats.org/officeDocument/2006/math">
                    <m:r>
                      <a:rPr kumimoji="0" lang="en-US" sz="16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</m:oMath>
                </a14:m>
                <a:endPara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+mn-ea"/>
                  <a:cs typeface="+mn-cs"/>
                </a:endParaRPr>
              </a:p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6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  <m:r>
                      <a: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3</m:t>
                    </m:r>
                  </m:oMath>
                </a14:m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years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49BC8CC-FB61-9FE6-0A03-6EF3F80A71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4159" y="1233224"/>
                <a:ext cx="1301311" cy="1569660"/>
              </a:xfrm>
              <a:prstGeom prst="rect">
                <a:avLst/>
              </a:prstGeom>
              <a:blipFill>
                <a:blip r:embed="rId4"/>
                <a:stretch>
                  <a:fillRect l="-939" t="-1163" r="-6103" b="-38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37833894-63F2-94FC-1990-E1EE0FD30F2F}"/>
              </a:ext>
            </a:extLst>
          </p:cNvPr>
          <p:cNvSpPr txBox="1"/>
          <p:nvPr/>
        </p:nvSpPr>
        <p:spPr>
          <a:xfrm>
            <a:off x="45223" y="4455371"/>
            <a:ext cx="722978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world record luminosity of 4.7x10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34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-2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US" sz="2000" b="0" i="1" u="none" strike="noStrike" kern="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</a:t>
            </a:r>
            <a:r>
              <a:rPr kumimoji="0" lang="en-US" sz="2000" b="0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1.0 mm (= FCC), also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US" sz="2000" b="0" i="1" u="none" strike="noStrike" kern="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</a:t>
            </a:r>
            <a:r>
              <a:rPr kumimoji="0" lang="en-US" sz="2000" b="0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0.8 mm shown –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with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“virtual” crab-waist collision scheme originally developed for FCC-ee (K. Oide)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8F8A0F3-374B-0A92-8703-95EAD60F4A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1804" y="4064023"/>
            <a:ext cx="4864288" cy="209897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8839E3D-3E9B-8277-8C8C-E39976AD70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94101" y="2401552"/>
            <a:ext cx="3360089" cy="19818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EB2CFA-7929-813A-B7B7-FA263167B8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84560" y="38733"/>
            <a:ext cx="1035322" cy="654293"/>
          </a:xfrm>
          <a:prstGeom prst="rect">
            <a:avLst/>
          </a:prstGeom>
        </p:spPr>
      </p:pic>
      <p:pic>
        <p:nvPicPr>
          <p:cNvPr id="10" name="図 4">
            <a:extLst>
              <a:ext uri="{FF2B5EF4-FFF2-40B4-BE49-F238E27FC236}">
                <a16:creationId xmlns:a16="http://schemas.microsoft.com/office/drawing/2014/main" id="{74C67D8E-5605-AED0-DE3C-A4508A8FC08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796" y="38733"/>
            <a:ext cx="1268646" cy="68316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19D4531-F63F-4C04-B23D-8ED8F89B8BB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1689" y="53811"/>
            <a:ext cx="775380" cy="629831"/>
          </a:xfrm>
          <a:prstGeom prst="rect">
            <a:avLst/>
          </a:prstGeom>
        </p:spPr>
      </p:pic>
      <p:pic>
        <p:nvPicPr>
          <p:cNvPr id="14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1763437B-5F79-7598-9378-7798606F127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8AB8889-4717-40BF-621B-02F2D0472DD3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7" t="16876" r="24262" b="24372"/>
          <a:stretch/>
        </p:blipFill>
        <p:spPr>
          <a:xfrm>
            <a:off x="2305606" y="-64632"/>
            <a:ext cx="720825" cy="1086785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5C89D26E-C6B8-15A8-475C-CE7894A27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026" y="-32251"/>
            <a:ext cx="804751" cy="1044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0AF3DC8-9813-3CB8-C59E-D28D8779E004}"/>
              </a:ext>
            </a:extLst>
          </p:cNvPr>
          <p:cNvSpPr txBox="1"/>
          <p:nvPr/>
        </p:nvSpPr>
        <p:spPr>
          <a:xfrm>
            <a:off x="99277" y="6035910"/>
            <a:ext cx="7024247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1)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SuperKEKB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is, and may further serve as, FCC-ee test-bed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>
                <a:solidFill>
                  <a:srgbClr val="FF0000"/>
                </a:solidFill>
                <a:latin typeface="Calibri" panose="020F0502020204030204"/>
              </a:rPr>
              <a:t>2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of next-generation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GB" sz="2000" b="1" i="0" u="none" strike="noStrike" kern="1200" cap="none" spc="0" normalizeH="0" baseline="30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GB" sz="20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accelerator physicists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DDD4D0F-5B1F-CBAA-9838-360B9803F59B}"/>
              </a:ext>
            </a:extLst>
          </p:cNvPr>
          <p:cNvSpPr txBox="1"/>
          <p:nvPr/>
        </p:nvSpPr>
        <p:spPr>
          <a:xfrm>
            <a:off x="11929" y="2903664"/>
            <a:ext cx="61314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 km double ring,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top-up injection </a:t>
            </a:r>
          </a:p>
        </p:txBody>
      </p:sp>
    </p:spTree>
    <p:extLst>
      <p:ext uri="{BB962C8B-B14F-4D97-AF65-F5344CB8AC3E}">
        <p14:creationId xmlns:p14="http://schemas.microsoft.com/office/powerpoint/2010/main" val="81246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80728"/>
            <a:ext cx="12105861" cy="4896543"/>
          </a:xfrm>
        </p:spPr>
        <p:txBody>
          <a:bodyPr>
            <a:noAutofit/>
          </a:bodyPr>
          <a:lstStyle/>
          <a:p>
            <a:r>
              <a:rPr lang="en-US" sz="2800" dirty="0">
                <a:cs typeface="Times New Roman" panose="02020603050405020304" pitchFamily="18" charset="0"/>
              </a:rPr>
              <a:t>FCC-ee is first stage of FCC integrated </a:t>
            </a:r>
            <a:r>
              <a:rPr lang="en-US" sz="2800" dirty="0" err="1">
                <a:cs typeface="Times New Roman" panose="02020603050405020304" pitchFamily="18" charset="0"/>
              </a:rPr>
              <a:t>programme</a:t>
            </a:r>
            <a:r>
              <a:rPr lang="en-US" sz="2800" dirty="0">
                <a:cs typeface="Times New Roman" panose="02020603050405020304" pitchFamily="18" charset="0"/>
              </a:rPr>
              <a:t>; 1st physics ~2046</a:t>
            </a:r>
          </a:p>
          <a:p>
            <a:r>
              <a:rPr lang="en-US" sz="2800" dirty="0">
                <a:cs typeface="Times New Roman" panose="02020603050405020304" pitchFamily="18" charset="0"/>
              </a:rPr>
              <a:t>FCC-</a:t>
            </a:r>
            <a:r>
              <a:rPr lang="en-US" sz="2800" dirty="0" err="1">
                <a:cs typeface="Times New Roman" panose="02020603050405020304" pitchFamily="18" charset="0"/>
              </a:rPr>
              <a:t>ee</a:t>
            </a:r>
            <a:r>
              <a:rPr lang="en-US" sz="2800" dirty="0">
                <a:cs typeface="Times New Roman" panose="02020603050405020304" pitchFamily="18" charset="0"/>
              </a:rPr>
              <a:t> design incorporates </a:t>
            </a:r>
            <a:r>
              <a:rPr lang="en-US" sz="2800" b="1" dirty="0">
                <a:solidFill>
                  <a:srgbClr val="0000CC"/>
                </a:solidFill>
                <a:cs typeface="Times New Roman" panose="02020603050405020304" pitchFamily="18" charset="0"/>
              </a:rPr>
              <a:t>many lessons from recent &amp; present </a:t>
            </a:r>
            <a:r>
              <a:rPr lang="en-US" sz="2800" b="1" dirty="0" err="1">
                <a:solidFill>
                  <a:srgbClr val="0000CC"/>
                </a:solidFill>
                <a:cs typeface="Times New Roman" panose="02020603050405020304" pitchFamily="18" charset="0"/>
              </a:rPr>
              <a:t>e</a:t>
            </a:r>
            <a:r>
              <a:rPr lang="en-US" sz="2800" b="1" baseline="30000" dirty="0" err="1">
                <a:solidFill>
                  <a:srgbClr val="0000CC"/>
                </a:solidFill>
                <a:cs typeface="Times New Roman" panose="02020603050405020304" pitchFamily="18" charset="0"/>
              </a:rPr>
              <a:t>+</a:t>
            </a:r>
            <a:r>
              <a:rPr lang="en-US" sz="2800" b="1" dirty="0" err="1">
                <a:solidFill>
                  <a:srgbClr val="0000CC"/>
                </a:solidFill>
                <a:cs typeface="Times New Roman" panose="02020603050405020304" pitchFamily="18" charset="0"/>
              </a:rPr>
              <a:t>e</a:t>
            </a:r>
            <a:r>
              <a:rPr lang="en-US" sz="2800" b="1" baseline="30000" dirty="0">
                <a:solidFill>
                  <a:srgbClr val="0000CC"/>
                </a:solidFill>
                <a:cs typeface="Times New Roman" panose="02020603050405020304" pitchFamily="18" charset="0"/>
              </a:rPr>
              <a:t>- </a:t>
            </a:r>
            <a:r>
              <a:rPr lang="en-US" sz="2800" b="1" dirty="0">
                <a:solidFill>
                  <a:srgbClr val="0000CC"/>
                </a:solidFill>
                <a:cs typeface="Times New Roman" panose="02020603050405020304" pitchFamily="18" charset="0"/>
              </a:rPr>
              <a:t>colliders,</a:t>
            </a:r>
            <a:r>
              <a:rPr lang="en-US" sz="2800" dirty="0">
                <a:cs typeface="Times New Roman" panose="02020603050405020304" pitchFamily="18" charset="0"/>
              </a:rPr>
              <a:t> and goes further! </a:t>
            </a:r>
            <a:r>
              <a:rPr lang="en-US" sz="2800" dirty="0" err="1">
                <a:cs typeface="Times New Roman" panose="02020603050405020304" pitchFamily="18" charset="0"/>
              </a:rPr>
              <a:t>SuperKEKB</a:t>
            </a:r>
            <a:r>
              <a:rPr lang="en-US" sz="2800" dirty="0">
                <a:cs typeface="Times New Roman" panose="02020603050405020304" pitchFamily="18" charset="0"/>
              </a:rPr>
              <a:t> demonstrates key concepts </a:t>
            </a:r>
            <a:endParaRPr lang="en-GB" sz="2800" dirty="0">
              <a:cs typeface="Times New Roman" panose="02020603050405020304" pitchFamily="18" charset="0"/>
            </a:endParaRPr>
          </a:p>
          <a:p>
            <a:r>
              <a:rPr lang="en-GB" sz="2800" dirty="0">
                <a:cs typeface="Times New Roman" panose="02020603050405020304" pitchFamily="18" charset="0"/>
              </a:rPr>
              <a:t>FCC-ee =</a:t>
            </a:r>
            <a:r>
              <a:rPr lang="en-GB" sz="2800" b="1" dirty="0">
                <a:solidFill>
                  <a:srgbClr val="006600"/>
                </a:solidFill>
                <a:cs typeface="Times New Roman" panose="02020603050405020304" pitchFamily="18" charset="0"/>
              </a:rPr>
              <a:t> efficient and sustainable collider at the </a:t>
            </a:r>
            <a:r>
              <a:rPr lang="en-GB" sz="2800" b="1" dirty="0" err="1">
                <a:solidFill>
                  <a:srgbClr val="006600"/>
                </a:solidFill>
                <a:cs typeface="Times New Roman" panose="02020603050405020304" pitchFamily="18" charset="0"/>
              </a:rPr>
              <a:t>e</a:t>
            </a:r>
            <a:r>
              <a:rPr lang="en-GB" sz="2800" b="1" baseline="30000" dirty="0" err="1">
                <a:solidFill>
                  <a:srgbClr val="006600"/>
                </a:solidFill>
                <a:cs typeface="Times New Roman" panose="02020603050405020304" pitchFamily="18" charset="0"/>
              </a:rPr>
              <a:t>+</a:t>
            </a:r>
            <a:r>
              <a:rPr lang="en-GB" sz="2800" b="1" dirty="0" err="1">
                <a:solidFill>
                  <a:srgbClr val="006600"/>
                </a:solidFill>
                <a:cs typeface="Times New Roman" panose="02020603050405020304" pitchFamily="18" charset="0"/>
              </a:rPr>
              <a:t>e</a:t>
            </a:r>
            <a:r>
              <a:rPr lang="en-GB" sz="2800" b="1" baseline="30000" dirty="0">
                <a:solidFill>
                  <a:srgbClr val="006600"/>
                </a:solidFill>
                <a:cs typeface="Times New Roman" panose="02020603050405020304" pitchFamily="18" charset="0"/>
              </a:rPr>
              <a:t>-</a:t>
            </a:r>
            <a:r>
              <a:rPr lang="en-GB" sz="2800" b="1" dirty="0">
                <a:solidFill>
                  <a:srgbClr val="006600"/>
                </a:solidFill>
                <a:cs typeface="Times New Roman" panose="02020603050405020304" pitchFamily="18" charset="0"/>
              </a:rPr>
              <a:t> energy frontier</a:t>
            </a:r>
            <a:r>
              <a:rPr lang="en-GB" sz="2800" dirty="0">
                <a:cs typeface="Times New Roman" panose="02020603050405020304" pitchFamily="18" charset="0"/>
              </a:rPr>
              <a:t>: </a:t>
            </a:r>
            <a:r>
              <a:rPr lang="en-GB" sz="2800" b="1" dirty="0">
                <a:solidFill>
                  <a:srgbClr val="0000CC"/>
                </a:solidFill>
                <a:cs typeface="Times New Roman" panose="02020603050405020304" pitchFamily="18" charset="0"/>
              </a:rPr>
              <a:t>highest luminosity per input power, highest luminosity per construction cost, most precise energy calibration, and ultimate upgrade potentials (100 </a:t>
            </a:r>
            <a:r>
              <a:rPr lang="en-GB" sz="2800" b="1" dirty="0" err="1">
                <a:solidFill>
                  <a:srgbClr val="0000CC"/>
                </a:solidFill>
                <a:cs typeface="Times New Roman" panose="02020603050405020304" pitchFamily="18" charset="0"/>
              </a:rPr>
              <a:t>TeV</a:t>
            </a:r>
            <a:r>
              <a:rPr lang="en-GB" sz="2800" b="1" dirty="0">
                <a:solidFill>
                  <a:srgbClr val="0000CC"/>
                </a:solidFill>
                <a:cs typeface="Times New Roman" panose="02020603050405020304" pitchFamily="18" charset="0"/>
              </a:rPr>
              <a:t> FCC-hh, …); </a:t>
            </a:r>
            <a:r>
              <a:rPr lang="en-GB" sz="2800" dirty="0"/>
              <a:t>prototypes of FCC-ee key components including SC cavities &amp; RF power sources</a:t>
            </a:r>
          </a:p>
          <a:p>
            <a:r>
              <a:rPr lang="en-GB" sz="2800" b="1" dirty="0">
                <a:solidFill>
                  <a:srgbClr val="0000CC"/>
                </a:solidFill>
              </a:rPr>
              <a:t>Superconducting cable &amp; high-field magnet programme </a:t>
            </a:r>
            <a:r>
              <a:rPr lang="en-GB" sz="2800" dirty="0"/>
              <a:t>prepares for 100 </a:t>
            </a:r>
            <a:r>
              <a:rPr lang="en-GB" sz="2800" dirty="0" err="1"/>
              <a:t>TeV</a:t>
            </a:r>
            <a:r>
              <a:rPr lang="en-GB" sz="2800" dirty="0"/>
              <a:t> proton-proton collider, FCC-</a:t>
            </a:r>
            <a:r>
              <a:rPr lang="en-GB" sz="2800" dirty="0" err="1"/>
              <a:t>hh</a:t>
            </a:r>
            <a:r>
              <a:rPr lang="en-GB" sz="2800" dirty="0"/>
              <a:t>, in the same tunnel, to begin operation around ~2065/70 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Take home messages</a:t>
            </a:r>
          </a:p>
        </p:txBody>
      </p:sp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0D5D90A8-5161-45F9-83F0-686DC757A0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673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54103" y="6258663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33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CFBAF3F-7987-4295-9C42-BCE22C0965B1}"/>
              </a:ext>
            </a:extLst>
          </p:cNvPr>
          <p:cNvSpPr txBox="1">
            <a:spLocks/>
          </p:cNvSpPr>
          <p:nvPr/>
        </p:nvSpPr>
        <p:spPr>
          <a:xfrm>
            <a:off x="1" y="-27384"/>
            <a:ext cx="12191999" cy="860580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   Stage 1: FCC-ee – highest-luminosity lepton collider </a:t>
            </a:r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684E6667-4FE8-49BC-9CCB-069306F2CD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26" y="108664"/>
            <a:ext cx="2046444" cy="7245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D48039-380B-93A0-A225-0752C36AD3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3519" y="1556792"/>
            <a:ext cx="6299608" cy="360337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7F7A127-57B6-EE50-D6F7-59981D49499B}"/>
                  </a:ext>
                </a:extLst>
              </p:cNvPr>
              <p:cNvSpPr/>
              <p:nvPr/>
            </p:nvSpPr>
            <p:spPr>
              <a:xfrm>
                <a:off x="164846" y="1002450"/>
                <a:ext cx="5093518" cy="45140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457189" rtl="0" eaLnBrk="1" fontAlgn="auto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efficient </a:t>
                </a: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Lucida Calligraphy" panose="03010101010101010101" pitchFamily="66" charset="0"/>
                    <a:ea typeface="+mn-ea"/>
                    <a:cs typeface="+mn-cs"/>
                  </a:rPr>
                  <a:t>L</a:t>
                </a: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from Z to </a:t>
                </a:r>
                <a14:m>
                  <m:oMath xmlns:m="http://schemas.openxmlformats.org/officeDocument/2006/math">
                    <m:r>
                      <a:rPr kumimoji="0" lang="en-US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𝒕</m:t>
                    </m:r>
                    <m:acc>
                      <m:accPr>
                        <m:chr m:val="̅"/>
                        <m:ctrlPr>
                          <a:rPr kumimoji="0" lang="en-US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C377B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a:rPr kumimoji="0" lang="en-US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C377B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𝒕</m:t>
                        </m:r>
                      </m:e>
                    </m:acc>
                  </m:oMath>
                </a14:m>
                <a:endPara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1" indent="0" algn="l" defTabSz="457189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thanks to twin-aperture magnets, high-Q SRF, efficient RF power sources, top-up injection, etc.</a:t>
                </a:r>
              </a:p>
              <a:p>
                <a:pPr marL="0" marR="0" lvl="1" indent="0" algn="l" defTabSz="457189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l" defTabSz="457189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115CA9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&gt;2.5 ab</a:t>
                </a:r>
                <a:r>
                  <a:rPr kumimoji="0" lang="en-US" sz="28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115CA9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-1</a:t>
                </a: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115CA9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/ IP </a:t>
                </a:r>
              </a:p>
              <a:p>
                <a:pPr marL="0" marR="0" lvl="0" indent="0" algn="l" defTabSz="457189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115CA9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with </a:t>
                </a:r>
                <a14:m>
                  <m:oMath xmlns:m="http://schemas.openxmlformats.org/officeDocument/2006/math">
                    <m:r>
                      <a:rPr kumimoji="0" lang="en-US" sz="28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115CA9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115CA9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0.5x10</a:t>
                </a:r>
                <a:r>
                  <a:rPr kumimoji="0" lang="en-US" sz="28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115CA9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6</a:t>
                </a: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115CA9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H / IP (3y) </a:t>
                </a:r>
              </a:p>
              <a:p>
                <a:pPr marL="0" marR="0" lvl="0" indent="0" algn="l" defTabSz="457189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115CA9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l" defTabSz="457189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115CA9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&gt;75 ab</a:t>
                </a:r>
                <a:r>
                  <a:rPr kumimoji="0" lang="en-US" sz="28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115CA9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-1</a:t>
                </a: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115CA9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/ IP </a:t>
                </a:r>
              </a:p>
              <a:p>
                <a:pPr marL="0" marR="0" lvl="0" indent="0" algn="l" defTabSz="457189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115CA9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with </a:t>
                </a:r>
                <a14:m>
                  <m:oMath xmlns:m="http://schemas.openxmlformats.org/officeDocument/2006/math">
                    <m:r>
                      <a:rPr kumimoji="0" lang="en-US" sz="28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115CA9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115CA9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2x10</a:t>
                </a:r>
                <a:r>
                  <a:rPr kumimoji="0" lang="en-US" sz="28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115CA9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12</a:t>
                </a: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115CA9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Z / IP (4y)</a:t>
                </a: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7F7A127-57B6-EE50-D6F7-59981D4949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846" y="1002450"/>
                <a:ext cx="5093518" cy="4514056"/>
              </a:xfrm>
              <a:prstGeom prst="rect">
                <a:avLst/>
              </a:prstGeom>
              <a:blipFill>
                <a:blip r:embed="rId4"/>
                <a:stretch>
                  <a:fillRect l="-2392" t="-1484" r="-478" b="-28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D09EB8BC-21CF-A054-0FFB-1475F498003B}"/>
              </a:ext>
            </a:extLst>
          </p:cNvPr>
          <p:cNvSpPr txBox="1"/>
          <p:nvPr/>
        </p:nvSpPr>
        <p:spPr>
          <a:xfrm>
            <a:off x="84929" y="5685761"/>
            <a:ext cx="5867055" cy="430887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collects LEP data statistics in few minutes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E97FF59-109C-1DE4-0382-4E5364002A44}"/>
              </a:ext>
            </a:extLst>
          </p:cNvPr>
          <p:cNvSpPr/>
          <p:nvPr/>
        </p:nvSpPr>
        <p:spPr>
          <a:xfrm>
            <a:off x="5860926" y="1023119"/>
            <a:ext cx="63154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luminosity vs. electricity consumption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A9750BE-9E8C-88F5-1CC1-603508455216}"/>
              </a:ext>
            </a:extLst>
          </p:cNvPr>
          <p:cNvSpPr/>
          <p:nvPr/>
        </p:nvSpPr>
        <p:spPr>
          <a:xfrm>
            <a:off x="6279097" y="5673865"/>
            <a:ext cx="5824030" cy="430887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</a:t>
            </a:r>
            <a:r>
              <a:rPr kumimoji="0" 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ighest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lumi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/power of all </a:t>
            </a:r>
            <a:r>
              <a:rPr kumimoji="0" lang="en-US" sz="22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fact. proposals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48ABB2-6EC5-D819-A137-D90347431A3B}"/>
              </a:ext>
            </a:extLst>
          </p:cNvPr>
          <p:cNvSpPr txBox="1"/>
          <p:nvPr/>
        </p:nvSpPr>
        <p:spPr>
          <a:xfrm>
            <a:off x="7744469" y="6379513"/>
            <a:ext cx="3824139" cy="369332"/>
          </a:xfrm>
          <a:prstGeom prst="rect">
            <a:avLst/>
          </a:prstGeom>
          <a:solidFill>
            <a:srgbClr val="66FF66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Nature Physics 16, 402–407 (2020)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4929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35FF2A5-6EF5-D756-8A5A-BC4578DD66D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       FCC-ee SRF system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0B4E2044-234E-A131-7DCA-4C9ADF7962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E0D80CB-89AE-6A40-68F5-B4F0E1EE7CE8}"/>
              </a:ext>
            </a:extLst>
          </p:cNvPr>
          <p:cNvSpPr/>
          <p:nvPr/>
        </p:nvSpPr>
        <p:spPr>
          <a:xfrm>
            <a:off x="89302" y="857514"/>
            <a:ext cx="504056" cy="2880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C4257A-BDE0-BDE8-5E4D-FAADC03D165B}"/>
              </a:ext>
            </a:extLst>
          </p:cNvPr>
          <p:cNvSpPr/>
          <p:nvPr/>
        </p:nvSpPr>
        <p:spPr>
          <a:xfrm>
            <a:off x="74492" y="1787684"/>
            <a:ext cx="936104" cy="276999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W, H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CCEFD7-6AB1-5C20-4354-D3D8C2908B81}"/>
              </a:ext>
            </a:extLst>
          </p:cNvPr>
          <p:cNvSpPr/>
          <p:nvPr/>
        </p:nvSpPr>
        <p:spPr>
          <a:xfrm>
            <a:off x="89302" y="2686197"/>
            <a:ext cx="940995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ttbar</a:t>
            </a:r>
            <a:r>
              <a:rPr kumimoji="0" lang="fr-CH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</a:p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booster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C44D1A-169E-7B40-AA20-A809BEE13973}"/>
              </a:ext>
            </a:extLst>
          </p:cNvPr>
          <p:cNvSpPr/>
          <p:nvPr/>
        </p:nvSpPr>
        <p:spPr>
          <a:xfrm>
            <a:off x="2888755" y="860888"/>
            <a:ext cx="2098028" cy="80086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low R/Q, HOM damping, powered by 1 MW RF coupler and high efficiency klystron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07F688-55DD-878D-234D-78A4804288BC}"/>
              </a:ext>
            </a:extLst>
          </p:cNvPr>
          <p:cNvSpPr/>
          <p:nvPr/>
        </p:nvSpPr>
        <p:spPr>
          <a:xfrm>
            <a:off x="2888755" y="1765296"/>
            <a:ext cx="2589362" cy="80086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moderate gradient and HOM damping requirements; 500 kW / cavity, allowing reuse of klystrons already installed for Z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A3CC18-3465-C640-BB4B-CAFD3DE49B59}"/>
              </a:ext>
            </a:extLst>
          </p:cNvPr>
          <p:cNvSpPr/>
          <p:nvPr/>
        </p:nvSpPr>
        <p:spPr>
          <a:xfrm>
            <a:off x="2878769" y="2777131"/>
            <a:ext cx="2589362" cy="80086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high RF voltage and limited footprint thanks to  multicell cavities and </a:t>
            </a:r>
            <a:r>
              <a:rPr kumimoji="0" lang="fr-CH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higher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RF </a:t>
            </a:r>
            <a:r>
              <a:rPr kumimoji="0" lang="fr-CH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frequency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; 200 kW/ </a:t>
            </a:r>
            <a:r>
              <a:rPr kumimoji="0" lang="fr-CH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cavity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14DF433-C508-A2C8-BF05-70FBAB9758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3171" y="768755"/>
            <a:ext cx="1323914" cy="96422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690FC1E-448F-B389-76DF-633308544257}"/>
              </a:ext>
            </a:extLst>
          </p:cNvPr>
          <p:cNvSpPr/>
          <p:nvPr/>
        </p:nvSpPr>
        <p:spPr>
          <a:xfrm>
            <a:off x="-404663" y="945327"/>
            <a:ext cx="1996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1-cell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400 MHz,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Nb/Cu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56473E2-F576-BE29-4E80-7BB59626AE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1389" y="1649170"/>
            <a:ext cx="1373209" cy="118718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D82BD07-6099-A610-B567-7AF9B09CAEAC}"/>
              </a:ext>
            </a:extLst>
          </p:cNvPr>
          <p:cNvSpPr/>
          <p:nvPr/>
        </p:nvSpPr>
        <p:spPr>
          <a:xfrm>
            <a:off x="-391594" y="1842561"/>
            <a:ext cx="20275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2-cell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400 MHz,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Nb/Cu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A6A650F-AF5C-EF85-0FC6-FDCE7B63917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750" b="-1"/>
          <a:stretch/>
        </p:blipFill>
        <p:spPr>
          <a:xfrm>
            <a:off x="1070568" y="2726767"/>
            <a:ext cx="1709120" cy="118032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2333A2C9-AF90-32E4-664B-2F03558DDBE9}"/>
              </a:ext>
            </a:extLst>
          </p:cNvPr>
          <p:cNvSpPr/>
          <p:nvPr/>
        </p:nvSpPr>
        <p:spPr>
          <a:xfrm>
            <a:off x="-429231" y="2945940"/>
            <a:ext cx="20201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5-cell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800 MHz,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bulk Nb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DAEC316A-2FD4-5412-2F79-B93CB90C6B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421" y="3886523"/>
            <a:ext cx="4490043" cy="2947168"/>
          </a:xfrm>
          <a:prstGeom prst="rect">
            <a:avLst/>
          </a:prstGeom>
        </p:spPr>
      </p:pic>
      <p:pic>
        <p:nvPicPr>
          <p:cNvPr id="53" name="Picture 52" descr="A picture containing text&#10;&#10;Description automatically generated">
            <a:extLst>
              <a:ext uri="{FF2B5EF4-FFF2-40B4-BE49-F238E27FC236}">
                <a16:creationId xmlns:a16="http://schemas.microsoft.com/office/drawing/2014/main" id="{6C2036A9-8DA0-6E84-724A-15D753D7DC8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108" y="8405"/>
            <a:ext cx="1400176" cy="301487"/>
          </a:xfrm>
          <a:prstGeom prst="rect">
            <a:avLst/>
          </a:prstGeom>
        </p:spPr>
      </p:pic>
      <p:pic>
        <p:nvPicPr>
          <p:cNvPr id="2050" name="Picture 2" descr="Home">
            <a:extLst>
              <a:ext uri="{FF2B5EF4-FFF2-40B4-BE49-F238E27FC236}">
                <a16:creationId xmlns:a16="http://schemas.microsoft.com/office/drawing/2014/main" id="{D90FB593-493F-D7B3-74CB-2A5873C75D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2585" y="8405"/>
            <a:ext cx="1400175" cy="3524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052" name="Picture 4" descr="Legnaro Group">
            <a:extLst>
              <a:ext uri="{FF2B5EF4-FFF2-40B4-BE49-F238E27FC236}">
                <a16:creationId xmlns:a16="http://schemas.microsoft.com/office/drawing/2014/main" id="{B8734BEB-44E1-F211-C290-6793E66776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1902" y="8405"/>
            <a:ext cx="1066064" cy="687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E8425CAD-CB7E-D745-202A-48495E80A0DB}"/>
              </a:ext>
            </a:extLst>
          </p:cNvPr>
          <p:cNvSpPr txBox="1"/>
          <p:nvPr/>
        </p:nvSpPr>
        <p:spPr>
          <a:xfrm>
            <a:off x="542544" y="5965261"/>
            <a:ext cx="3346908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First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attempt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of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HiPIMS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* niobium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coating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on a 400 MHz Cu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cavity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5E518A41-9107-6FF1-639B-D735934B459F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11365"/>
          <a:stretch/>
        </p:blipFill>
        <p:spPr>
          <a:xfrm>
            <a:off x="6435269" y="1290818"/>
            <a:ext cx="5682239" cy="2871026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CADB4671-B3BA-B3D0-DA97-BF67499CF59D}"/>
              </a:ext>
            </a:extLst>
          </p:cNvPr>
          <p:cNvSpPr txBox="1"/>
          <p:nvPr/>
        </p:nvSpPr>
        <p:spPr>
          <a:xfrm>
            <a:off x="6589039" y="883936"/>
            <a:ext cx="3359310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5-cell cavity development (2018), successful collaboration with JLAB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848D204-59C3-0B09-D393-A8821EE65110}"/>
              </a:ext>
            </a:extLst>
          </p:cNvPr>
          <p:cNvSpPr txBox="1"/>
          <p:nvPr/>
        </p:nvSpPr>
        <p:spPr>
          <a:xfrm>
            <a:off x="7277311" y="2977335"/>
            <a:ext cx="1404238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F. </a:t>
            </a:r>
            <a:r>
              <a:rPr kumimoji="0" lang="fr-CH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Marhauser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54" name="Picture 6" descr="Fermilab | Graphics Standards at Fermilab | Logo and usage">
            <a:extLst>
              <a:ext uri="{FF2B5EF4-FFF2-40B4-BE49-F238E27FC236}">
                <a16:creationId xmlns:a16="http://schemas.microsoft.com/office/drawing/2014/main" id="{286904C3-21EA-F3F5-60F0-B82A54547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7092" y="378696"/>
            <a:ext cx="1400176" cy="2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49D0E934-F4FE-E82B-4E4B-05733A9BA2D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78769" y="4318994"/>
            <a:ext cx="3533947" cy="2514698"/>
          </a:xfrm>
          <a:prstGeom prst="rect">
            <a:avLst/>
          </a:prstGeom>
        </p:spPr>
      </p:pic>
      <p:sp>
        <p:nvSpPr>
          <p:cNvPr id="2048" name="Titel 1">
            <a:extLst>
              <a:ext uri="{FF2B5EF4-FFF2-40B4-BE49-F238E27FC236}">
                <a16:creationId xmlns:a16="http://schemas.microsoft.com/office/drawing/2014/main" id="{68E9E3CE-813A-332D-D169-26E600A67DC6}"/>
              </a:ext>
            </a:extLst>
          </p:cNvPr>
          <p:cNvSpPr txBox="1">
            <a:spLocks/>
          </p:cNvSpPr>
          <p:nvPr/>
        </p:nvSpPr>
        <p:spPr>
          <a:xfrm>
            <a:off x="4537826" y="4610028"/>
            <a:ext cx="1440943" cy="11979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Promising R&amp;D towards ultra-high Q</a:t>
            </a:r>
            <a:r>
              <a:rPr kumimoji="0" lang="en-US" sz="1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0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. Collaboration with FNAL</a:t>
            </a: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BF4B8448-93C8-4699-64CE-5CC34CE8078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412018" y="4418678"/>
            <a:ext cx="2779982" cy="2415013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E353E32A-9B7C-F257-907B-AF08EC6D06AE}"/>
              </a:ext>
            </a:extLst>
          </p:cNvPr>
          <p:cNvSpPr txBox="1"/>
          <p:nvPr/>
        </p:nvSpPr>
        <p:spPr>
          <a:xfrm rot="20609526">
            <a:off x="5015491" y="854833"/>
            <a:ext cx="1210396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F. Peauger,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O. Brunner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51" name="TextBox 2050">
            <a:extLst>
              <a:ext uri="{FF2B5EF4-FFF2-40B4-BE49-F238E27FC236}">
                <a16:creationId xmlns:a16="http://schemas.microsoft.com/office/drawing/2014/main" id="{49F4BAE4-26AB-8CA1-D7DB-A066933415FB}"/>
              </a:ext>
            </a:extLst>
          </p:cNvPr>
          <p:cNvSpPr txBox="1"/>
          <p:nvPr/>
        </p:nvSpPr>
        <p:spPr>
          <a:xfrm>
            <a:off x="3937769" y="6257648"/>
            <a:ext cx="19071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*High-power impulse magnetron sputtering</a:t>
            </a:r>
          </a:p>
        </p:txBody>
      </p:sp>
    </p:spTree>
    <p:extLst>
      <p:ext uri="{BB962C8B-B14F-4D97-AF65-F5344CB8AC3E}">
        <p14:creationId xmlns:p14="http://schemas.microsoft.com/office/powerpoint/2010/main" val="2534511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EB8AF687-19E1-F4A2-CFDF-0B095666030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RF parameter table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5" name="Picture 14" descr="A picture containing icon&#10;&#10;Description automatically generated">
            <a:extLst>
              <a:ext uri="{FF2B5EF4-FFF2-40B4-BE49-F238E27FC236}">
                <a16:creationId xmlns:a16="http://schemas.microsoft.com/office/drawing/2014/main" id="{FCCB6486-2B7A-05E8-5678-CFC75F636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040020" y="-21636"/>
            <a:ext cx="4976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Number of 800 MHz cavities: 1088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Total number of cavities: 1456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02940E-DA66-59C5-95AA-657F64468414}"/>
              </a:ext>
            </a:extLst>
          </p:cNvPr>
          <p:cNvSpPr txBox="1"/>
          <p:nvPr/>
        </p:nvSpPr>
        <p:spPr>
          <a:xfrm>
            <a:off x="11036232" y="519687"/>
            <a:ext cx="114383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F. Peauger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90403AA4-F5A4-470A-A1A9-F71C2784F510}"/>
              </a:ext>
            </a:extLst>
          </p:cNvPr>
          <p:cNvGraphicFramePr>
            <a:graphicFrameLocks noGrp="1"/>
          </p:cNvGraphicFramePr>
          <p:nvPr/>
        </p:nvGraphicFramePr>
        <p:xfrm>
          <a:off x="253918" y="900969"/>
          <a:ext cx="11697128" cy="4439844"/>
        </p:xfrm>
        <a:graphic>
          <a:graphicData uri="http://schemas.openxmlformats.org/drawingml/2006/table">
            <a:tbl>
              <a:tblPr/>
              <a:tblGrid>
                <a:gridCol w="1479234">
                  <a:extLst>
                    <a:ext uri="{9D8B030D-6E8A-4147-A177-3AD203B41FA5}">
                      <a16:colId xmlns:a16="http://schemas.microsoft.com/office/drawing/2014/main" val="3812520125"/>
                    </a:ext>
                  </a:extLst>
                </a:gridCol>
                <a:gridCol w="1093886">
                  <a:extLst>
                    <a:ext uri="{9D8B030D-6E8A-4147-A177-3AD203B41FA5}">
                      <a16:colId xmlns:a16="http://schemas.microsoft.com/office/drawing/2014/main" val="1429757815"/>
                    </a:ext>
                  </a:extLst>
                </a:gridCol>
                <a:gridCol w="1218192">
                  <a:extLst>
                    <a:ext uri="{9D8B030D-6E8A-4147-A177-3AD203B41FA5}">
                      <a16:colId xmlns:a16="http://schemas.microsoft.com/office/drawing/2014/main" val="3875345629"/>
                    </a:ext>
                  </a:extLst>
                </a:gridCol>
                <a:gridCol w="1031734">
                  <a:extLst>
                    <a:ext uri="{9D8B030D-6E8A-4147-A177-3AD203B41FA5}">
                      <a16:colId xmlns:a16="http://schemas.microsoft.com/office/drawing/2014/main" val="2679698256"/>
                    </a:ext>
                  </a:extLst>
                </a:gridCol>
                <a:gridCol w="1069025">
                  <a:extLst>
                    <a:ext uri="{9D8B030D-6E8A-4147-A177-3AD203B41FA5}">
                      <a16:colId xmlns:a16="http://schemas.microsoft.com/office/drawing/2014/main" val="3807951682"/>
                    </a:ext>
                  </a:extLst>
                </a:gridCol>
                <a:gridCol w="1156040">
                  <a:extLst>
                    <a:ext uri="{9D8B030D-6E8A-4147-A177-3AD203B41FA5}">
                      <a16:colId xmlns:a16="http://schemas.microsoft.com/office/drawing/2014/main" val="1767269873"/>
                    </a:ext>
                  </a:extLst>
                </a:gridCol>
                <a:gridCol w="1193330">
                  <a:extLst>
                    <a:ext uri="{9D8B030D-6E8A-4147-A177-3AD203B41FA5}">
                      <a16:colId xmlns:a16="http://schemas.microsoft.com/office/drawing/2014/main" val="3022255072"/>
                    </a:ext>
                  </a:extLst>
                </a:gridCol>
                <a:gridCol w="1218192">
                  <a:extLst>
                    <a:ext uri="{9D8B030D-6E8A-4147-A177-3AD203B41FA5}">
                      <a16:colId xmlns:a16="http://schemas.microsoft.com/office/drawing/2014/main" val="3235955023"/>
                    </a:ext>
                  </a:extLst>
                </a:gridCol>
                <a:gridCol w="1069025">
                  <a:extLst>
                    <a:ext uri="{9D8B030D-6E8A-4147-A177-3AD203B41FA5}">
                      <a16:colId xmlns:a16="http://schemas.microsoft.com/office/drawing/2014/main" val="2773785376"/>
                    </a:ext>
                  </a:extLst>
                </a:gridCol>
                <a:gridCol w="1168470">
                  <a:extLst>
                    <a:ext uri="{9D8B030D-6E8A-4147-A177-3AD203B41FA5}">
                      <a16:colId xmlns:a16="http://schemas.microsoft.com/office/drawing/2014/main" val="4109212458"/>
                    </a:ext>
                  </a:extLst>
                </a:gridCol>
              </a:tblGrid>
              <a:tr h="319686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20-Apr-23</a:t>
                      </a:r>
                    </a:p>
                  </a:txBody>
                  <a:tcPr marL="6400" marR="6400" marT="640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ttbar2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7899765"/>
                  </a:ext>
                </a:extLst>
              </a:tr>
              <a:tr h="354396">
                <a:tc>
                  <a:txBody>
                    <a:bodyPr/>
                    <a:lstStyle/>
                    <a:p>
                      <a:pPr algn="ctr" fontAlgn="t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00" marR="6400" marT="640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Collider per beam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Collider per beam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Collider 2 beams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Collider 2 beams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Collider 2 beams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9651373"/>
                  </a:ext>
                </a:extLst>
              </a:tr>
              <a:tr h="1981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Frequency [MHz]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177344"/>
                  </a:ext>
                </a:extLst>
              </a:tr>
              <a:tr h="1981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voltage [MV]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140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1050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1050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2100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2100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2100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9200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11300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417785"/>
                  </a:ext>
                </a:extLst>
              </a:tr>
              <a:tr h="1981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Eacc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[MV/m]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5.93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6.23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10.78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20.76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10.78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20.76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10.78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20.12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20.10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6282031"/>
                  </a:ext>
                </a:extLst>
              </a:tr>
              <a:tr h="1981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cell /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1959945"/>
                  </a:ext>
                </a:extLst>
              </a:tr>
              <a:tr h="1981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Vcavity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[MV]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2.22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5.83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8.08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19.44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8.08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19.44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8.08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18.85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18.83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601473"/>
                  </a:ext>
                </a:extLst>
              </a:tr>
              <a:tr h="1981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#cells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8925611"/>
                  </a:ext>
                </a:extLst>
              </a:tr>
              <a:tr h="1981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cavities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488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9765742"/>
                  </a:ext>
                </a:extLst>
              </a:tr>
              <a:tr h="1981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CM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13.5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32.5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13.5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5201377"/>
                  </a:ext>
                </a:extLst>
              </a:tr>
              <a:tr h="1981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 operation [K]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3759173"/>
                  </a:ext>
                </a:extLst>
              </a:tr>
              <a:tr h="1981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dyn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losses/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* [W]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9415038"/>
                  </a:ext>
                </a:extLst>
              </a:tr>
              <a:tr h="1981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 losses/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[W]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764871"/>
                  </a:ext>
                </a:extLst>
              </a:tr>
              <a:tr h="1981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Qext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6.9E+04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3.2E+05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1.1E+06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8.0E+06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1.1E+06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1.6E+07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5.4E+06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4.2E+06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8.3E+07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8650088"/>
                  </a:ext>
                </a:extLst>
              </a:tr>
              <a:tr h="1981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Detuning [kHz]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8.620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4.393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0.479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0.136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0.096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0.014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0.007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0.056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3703485"/>
                  </a:ext>
                </a:extLst>
              </a:tr>
              <a:tr h="1981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Pcav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[kW]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912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379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379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7926597"/>
                  </a:ext>
                </a:extLst>
              </a:tr>
              <a:tr h="1981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rhob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[m]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9936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5535368"/>
                  </a:ext>
                </a:extLst>
              </a:tr>
              <a:tr h="1981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[GeV]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45.6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45.6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80.0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80.0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120.0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120.0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182.5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182.5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0237213"/>
                  </a:ext>
                </a:extLst>
              </a:tr>
              <a:tr h="1981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loss [MV]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38.49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38.49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364.63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364.63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1845.94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1845.94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9875.14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9876.13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638600"/>
                  </a:ext>
                </a:extLst>
              </a:tr>
              <a:tr h="1981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 phi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0.32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0.27</a:t>
                      </a:r>
                    </a:p>
                  </a:txBody>
                  <a:tcPr marL="6400" marR="6400" marT="64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0.35</a:t>
                      </a:r>
                    </a:p>
                  </a:txBody>
                  <a:tcPr marL="6400" marR="6400" marT="64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0.35</a:t>
                      </a:r>
                    </a:p>
                  </a:txBody>
                  <a:tcPr marL="6400" marR="6400" marT="64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0.88</a:t>
                      </a:r>
                    </a:p>
                  </a:txBody>
                  <a:tcPr marL="6400" marR="6400" marT="64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0.88</a:t>
                      </a:r>
                    </a:p>
                  </a:txBody>
                  <a:tcPr marL="6400" marR="6400" marT="640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0.98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0.87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622194"/>
                  </a:ext>
                </a:extLst>
              </a:tr>
              <a:tr h="1981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current [A]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1.280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0.128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0.135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0.0135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0.0534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0.003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0.010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0.010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0.0005</a:t>
                      </a:r>
                    </a:p>
                  </a:txBody>
                  <a:tcPr marL="6400" marR="6400" marT="64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3559255"/>
                  </a:ext>
                </a:extLst>
              </a:tr>
            </a:tbl>
          </a:graphicData>
        </a:graphic>
      </p:graphicFrame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7CED2F0-106A-404E-7ABE-7FEB8580B658}"/>
              </a:ext>
            </a:extLst>
          </p:cNvPr>
          <p:cNvCxnSpPr>
            <a:cxnSpLocks/>
          </p:cNvCxnSpPr>
          <p:nvPr/>
        </p:nvCxnSpPr>
        <p:spPr>
          <a:xfrm flipH="1">
            <a:off x="6096000" y="950505"/>
            <a:ext cx="9342" cy="4867253"/>
          </a:xfrm>
          <a:prstGeom prst="line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C4241D20-5665-A8CA-F0E5-995ED96492CA}"/>
              </a:ext>
            </a:extLst>
          </p:cNvPr>
          <p:cNvSpPr/>
          <p:nvPr/>
        </p:nvSpPr>
        <p:spPr>
          <a:xfrm>
            <a:off x="2405628" y="5479204"/>
            <a:ext cx="46772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585" marR="0" lvl="1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one RF system per beam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05370AA-FE0E-71C0-33F0-7CC10E6F22B8}"/>
              </a:ext>
            </a:extLst>
          </p:cNvPr>
          <p:cNvSpPr/>
          <p:nvPr/>
        </p:nvSpPr>
        <p:spPr>
          <a:xfrm>
            <a:off x="5606701" y="5512766"/>
            <a:ext cx="49608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585" marR="0" lvl="1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common RF system for both beams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7C06EC4-6E64-2F06-110F-5050138450B6}"/>
              </a:ext>
            </a:extLst>
          </p:cNvPr>
          <p:cNvSpPr/>
          <p:nvPr/>
        </p:nvSpPr>
        <p:spPr>
          <a:xfrm>
            <a:off x="-500853" y="5920566"/>
            <a:ext cx="13006151" cy="769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90575" marR="0" lvl="1" indent="-38099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67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+mn-cs"/>
              </a:rPr>
              <a:t>Cavity performances: 20 % margin added on </a:t>
            </a:r>
            <a:r>
              <a:rPr kumimoji="0" lang="en-US" sz="1467" b="1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+mn-cs"/>
              </a:rPr>
              <a:t>Eacc</a:t>
            </a:r>
            <a:r>
              <a:rPr kumimoji="0" lang="en-US" sz="1467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+mn-cs"/>
              </a:rPr>
              <a:t> and Q0 between vertical test and operation</a:t>
            </a:r>
          </a:p>
          <a:p>
            <a:pPr marL="990575" marR="0" lvl="1" indent="-38099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67" b="1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Verdana" panose="020B0604030504040204" pitchFamily="34" charset="0"/>
              <a:cs typeface="+mn-cs"/>
            </a:endParaRPr>
          </a:p>
          <a:p>
            <a:pPr marL="990575" marR="0" lvl="1" indent="-38099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67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+mn-cs"/>
              </a:rPr>
              <a:t>In total: 364 </a:t>
            </a:r>
            <a:r>
              <a:rPr kumimoji="0" lang="en-US" sz="1467" b="1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+mn-cs"/>
              </a:rPr>
              <a:t>cryomodules</a:t>
            </a:r>
            <a:r>
              <a:rPr kumimoji="0" lang="en-US" sz="1467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+mn-cs"/>
              </a:rPr>
              <a:t>, 1456 cavities, </a:t>
            </a:r>
            <a:r>
              <a:rPr kumimoji="0" lang="en-US" sz="1467" b="1" i="0" u="none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+mn-cs"/>
              </a:rPr>
              <a:t>25% with </a:t>
            </a:r>
            <a:r>
              <a:rPr kumimoji="0" lang="en-US" sz="1467" b="1" i="0" u="none" strike="noStrike" kern="1200" cap="none" spc="0" normalizeH="0" baseline="0" noProof="0" dirty="0" err="1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+mn-cs"/>
              </a:rPr>
              <a:t>Nb</a:t>
            </a:r>
            <a:r>
              <a:rPr kumimoji="0" lang="en-US" sz="1467" b="1" i="0" u="none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+mn-cs"/>
              </a:rPr>
              <a:t>/Cu technology, </a:t>
            </a:r>
            <a:r>
              <a:rPr kumimoji="0" lang="en-US" sz="1467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+mn-cs"/>
              </a:rPr>
              <a:t>75% with bulk niobium technology</a:t>
            </a:r>
          </a:p>
        </p:txBody>
      </p:sp>
      <p:sp>
        <p:nvSpPr>
          <p:cNvPr id="24" name="Rounded Rectangle 22">
            <a:extLst>
              <a:ext uri="{FF2B5EF4-FFF2-40B4-BE49-F238E27FC236}">
                <a16:creationId xmlns:a16="http://schemas.microsoft.com/office/drawing/2014/main" id="{8F56C367-B739-7681-C4AD-6B25E3D579A9}"/>
              </a:ext>
            </a:extLst>
          </p:cNvPr>
          <p:cNvSpPr/>
          <p:nvPr/>
        </p:nvSpPr>
        <p:spPr>
          <a:xfrm>
            <a:off x="3964163" y="1991229"/>
            <a:ext cx="7973919" cy="214890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5" name="Rounded Rectangle 23">
            <a:extLst>
              <a:ext uri="{FF2B5EF4-FFF2-40B4-BE49-F238E27FC236}">
                <a16:creationId xmlns:a16="http://schemas.microsoft.com/office/drawing/2014/main" id="{6B0C56A7-FD69-ECB3-D134-B0D0EA10A147}"/>
              </a:ext>
            </a:extLst>
          </p:cNvPr>
          <p:cNvSpPr/>
          <p:nvPr/>
        </p:nvSpPr>
        <p:spPr>
          <a:xfrm>
            <a:off x="1784309" y="4147607"/>
            <a:ext cx="2022605" cy="216839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6" name="Rounded Rectangle 24">
            <a:extLst>
              <a:ext uri="{FF2B5EF4-FFF2-40B4-BE49-F238E27FC236}">
                <a16:creationId xmlns:a16="http://schemas.microsoft.com/office/drawing/2014/main" id="{5930829F-FF64-6AB2-4610-3D2B112CEE8B}"/>
              </a:ext>
            </a:extLst>
          </p:cNvPr>
          <p:cNvSpPr/>
          <p:nvPr/>
        </p:nvSpPr>
        <p:spPr>
          <a:xfrm>
            <a:off x="9740456" y="4147607"/>
            <a:ext cx="951345" cy="184725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570E3C-0298-6AC4-FE00-558C07AD5888}"/>
              </a:ext>
            </a:extLst>
          </p:cNvPr>
          <p:cNvSpPr/>
          <p:nvPr/>
        </p:nvSpPr>
        <p:spPr>
          <a:xfrm>
            <a:off x="247436" y="5344373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* heat loads from power coupler and HOM couplers not included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55AEC3-2B08-2A29-D703-5C2EEC8AE2CD}"/>
              </a:ext>
            </a:extLst>
          </p:cNvPr>
          <p:cNvSpPr txBox="1"/>
          <p:nvPr/>
        </p:nvSpPr>
        <p:spPr>
          <a:xfrm rot="20196723">
            <a:off x="1248423" y="277990"/>
            <a:ext cx="1908664" cy="369332"/>
          </a:xfrm>
          <a:prstGeom prst="rect">
            <a:avLst/>
          </a:prstGeom>
          <a:solidFill>
            <a:srgbClr val="0000CC">
              <a:alpha val="6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Recently updated 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ounded Rectangle 31">
            <a:extLst>
              <a:ext uri="{FF2B5EF4-FFF2-40B4-BE49-F238E27FC236}">
                <a16:creationId xmlns:a16="http://schemas.microsoft.com/office/drawing/2014/main" id="{BF4FE899-4842-EBD8-7DA9-701601D20F4F}"/>
              </a:ext>
            </a:extLst>
          </p:cNvPr>
          <p:cNvSpPr/>
          <p:nvPr/>
        </p:nvSpPr>
        <p:spPr>
          <a:xfrm>
            <a:off x="9523400" y="5969447"/>
            <a:ext cx="2336801" cy="262760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31960A2-218F-45E3-8690-E3605C4DC01D}"/>
              </a:ext>
            </a:extLst>
          </p:cNvPr>
          <p:cNvSpPr txBox="1"/>
          <p:nvPr/>
        </p:nvSpPr>
        <p:spPr>
          <a:xfrm>
            <a:off x="9132518" y="5969447"/>
            <a:ext cx="72580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Limiting parameters for RF</a:t>
            </a:r>
          </a:p>
        </p:txBody>
      </p:sp>
    </p:spTree>
    <p:extLst>
      <p:ext uri="{BB962C8B-B14F-4D97-AF65-F5344CB8AC3E}">
        <p14:creationId xmlns:p14="http://schemas.microsoft.com/office/powerpoint/2010/main" val="360027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593DB22-9911-2B94-5EBE-68076247723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modified FCC-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ee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RF layout</a:t>
            </a: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C9A83FC-1927-C43E-8D5A-2044711D84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59C801-4F10-69BD-94C3-707D2A7DA7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441" y="3460113"/>
            <a:ext cx="5181981" cy="33576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62663E4-0AEE-D8FC-4F83-C6DA4DA4C766}"/>
              </a:ext>
            </a:extLst>
          </p:cNvPr>
          <p:cNvSpPr txBox="1"/>
          <p:nvPr/>
        </p:nvSpPr>
        <p:spPr>
          <a:xfrm>
            <a:off x="163609" y="6485200"/>
            <a:ext cx="876202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J.-P. Burnet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BC5326-E90D-FD6A-D3BA-78053DF98838}"/>
              </a:ext>
            </a:extLst>
          </p:cNvPr>
          <p:cNvSpPr txBox="1"/>
          <p:nvPr/>
        </p:nvSpPr>
        <p:spPr>
          <a:xfrm>
            <a:off x="10493126" y="6472936"/>
            <a:ext cx="1646220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Valchkova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F. Peauger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FFF8A1-2062-B3A5-7AED-642A9662ED24}"/>
              </a:ext>
            </a:extLst>
          </p:cNvPr>
          <p:cNvSpPr txBox="1"/>
          <p:nvPr/>
        </p:nvSpPr>
        <p:spPr>
          <a:xfrm>
            <a:off x="5796437" y="872450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15CA9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  <a:sym typeface="Wingdings" panose="05000000000000000000" pitchFamily="2" charset="2"/>
              </a:rPr>
              <a:t>Collider RF - Point H (400 and 800 MHz)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AFF0F1-3C22-4C70-D863-0FC885820E32}"/>
              </a:ext>
            </a:extLst>
          </p:cNvPr>
          <p:cNvSpPr txBox="1"/>
          <p:nvPr/>
        </p:nvSpPr>
        <p:spPr>
          <a:xfrm>
            <a:off x="8918377" y="4238772"/>
            <a:ext cx="28814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15CA9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  <a:sym typeface="Wingdings" panose="05000000000000000000" pitchFamily="2" charset="2"/>
              </a:rPr>
              <a:t>Booster RF - Point L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15CA9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  <a:sym typeface="Wingdings" panose="05000000000000000000" pitchFamily="2" charset="2"/>
              </a:rPr>
              <a:t>(800 MHz only)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9C8F2CD-15EF-4571-1305-61B59866D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4470" y="1139228"/>
            <a:ext cx="3660331" cy="26590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8902849-FC6C-0FCD-DE42-A07B14B4B5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8501" y="4106538"/>
            <a:ext cx="3753445" cy="278664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43D8BEF-4E53-B8CD-0100-C13C597916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28945" y="1176326"/>
            <a:ext cx="3660330" cy="263732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8A6316E-8535-2DF3-DB46-D6CE38222268}"/>
              </a:ext>
            </a:extLst>
          </p:cNvPr>
          <p:cNvSpPr txBox="1"/>
          <p:nvPr/>
        </p:nvSpPr>
        <p:spPr>
          <a:xfrm>
            <a:off x="189011" y="895493"/>
            <a:ext cx="4543858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RF for collider and booster in separate straight sections H and 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separated technical infrastructure systems (cryogenics)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collider RF (highest power demand) in point H with optimum connection to existing 400 kV grid line and better suited surface site</a:t>
            </a:r>
          </a:p>
        </p:txBody>
      </p:sp>
    </p:spTree>
    <p:extLst>
      <p:ext uri="{BB962C8B-B14F-4D97-AF65-F5344CB8AC3E}">
        <p14:creationId xmlns:p14="http://schemas.microsoft.com/office/powerpoint/2010/main" val="50606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249A3F5B-ADE5-16E9-BC33-A30299945F65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72631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                 FCC-</a:t>
            </a:r>
            <a:r>
              <a:rPr kumimoji="0" lang="en-US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ee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collider optics development: 2 options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6FEF0193-0AC8-9C8A-F2B1-A869DE051E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95" y="66029"/>
            <a:ext cx="1935386" cy="6542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5F8356E-F659-ADD2-BB50-0C44C6B73977}"/>
              </a:ext>
            </a:extLst>
          </p:cNvPr>
          <p:cNvSpPr txBox="1"/>
          <p:nvPr/>
        </p:nvSpPr>
        <p:spPr>
          <a:xfrm>
            <a:off x="10048877" y="701259"/>
            <a:ext cx="21431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K. Oide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2023 EPS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Rolf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Wideroe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award winner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58F8EE-14E2-D685-A598-7BC743E47B19}"/>
              </a:ext>
            </a:extLst>
          </p:cNvPr>
          <p:cNvSpPr txBox="1"/>
          <p:nvPr/>
        </p:nvSpPr>
        <p:spPr>
          <a:xfrm>
            <a:off x="10048877" y="3836013"/>
            <a:ext cx="19542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P. Raimondi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2017 EPS Gersh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Budker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award winner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Picture 11" descr="A person wearing glasses and a suit&#10;&#10;Description automatically generated with low confidence">
            <a:extLst>
              <a:ext uri="{FF2B5EF4-FFF2-40B4-BE49-F238E27FC236}">
                <a16:creationId xmlns:a16="http://schemas.microsoft.com/office/drawing/2014/main" id="{04B718A1-B606-C989-EDC1-6D28D84AFC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469" y="1316812"/>
            <a:ext cx="2143125" cy="2143125"/>
          </a:xfrm>
          <a:prstGeom prst="rect">
            <a:avLst/>
          </a:prstGeom>
        </p:spPr>
      </p:pic>
      <p:pic>
        <p:nvPicPr>
          <p:cNvPr id="14" name="Picture 13" descr="A picture containing person, clothing, person, suit&#10;&#10;Description automatically generated">
            <a:extLst>
              <a:ext uri="{FF2B5EF4-FFF2-40B4-BE49-F238E27FC236}">
                <a16:creationId xmlns:a16="http://schemas.microsoft.com/office/drawing/2014/main" id="{E883D950-BA0F-A4E6-BA95-AC62E67EB8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248" y="4371572"/>
            <a:ext cx="2053568" cy="248642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D9998F9-CCE7-7590-1A31-E8DA1090A8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3799" y="1011704"/>
            <a:ext cx="3733278" cy="268253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20FE0FF-97A3-7521-1AF7-51CE1EA48D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4976" y="3843574"/>
            <a:ext cx="3753963" cy="301442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E4CF122-EB69-96E5-DB8F-6675D42DFD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815" y="3828019"/>
            <a:ext cx="4268422" cy="302010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2A86316-3E49-EC77-E978-7752233AF9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1814" y="720321"/>
            <a:ext cx="3966973" cy="311569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EEFA02E-627A-AD7E-4605-2C984CDFDADB}"/>
              </a:ext>
            </a:extLst>
          </p:cNvPr>
          <p:cNvSpPr txBox="1"/>
          <p:nvPr/>
        </p:nvSpPr>
        <p:spPr>
          <a:xfrm>
            <a:off x="2035389" y="576928"/>
            <a:ext cx="569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arc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771B85A-647D-FB50-AC9D-71A46251FECA}"/>
              </a:ext>
            </a:extLst>
          </p:cNvPr>
          <p:cNvSpPr txBox="1"/>
          <p:nvPr/>
        </p:nvSpPr>
        <p:spPr>
          <a:xfrm>
            <a:off x="7509813" y="644601"/>
            <a:ext cx="2598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interaction region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001FCE8-4A76-13DD-B374-256B2FE950CE}"/>
                  </a:ext>
                </a:extLst>
              </p:cNvPr>
              <p:cNvSpPr txBox="1"/>
              <p:nvPr/>
            </p:nvSpPr>
            <p:spPr>
              <a:xfrm>
                <a:off x="1153393" y="2052052"/>
                <a:ext cx="2719224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FODO lattice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, many -</a:t>
                </a:r>
                <a:r>
                  <a:rPr kumimoji="0" lang="en-US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sext pairs; periodic unit cell length </a:t>
                </a:r>
                <a14:m>
                  <m:oMath xmlns:m="http://schemas.openxmlformats.org/officeDocument/2006/math">
                    <m:r>
                      <a:rPr kumimoji="0" lang="en-US" sz="16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260 m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001FCE8-4A76-13DD-B374-256B2FE950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3393" y="2052052"/>
                <a:ext cx="2719224" cy="861774"/>
              </a:xfrm>
              <a:prstGeom prst="rect">
                <a:avLst/>
              </a:prstGeom>
              <a:blipFill>
                <a:blip r:embed="rId9"/>
                <a:stretch>
                  <a:fillRect l="-1794" t="-4255" b="-85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349FBD4-70B4-B472-D9E3-5A9EB3AAC1F2}"/>
                  </a:ext>
                </a:extLst>
              </p:cNvPr>
              <p:cNvSpPr txBox="1"/>
              <p:nvPr/>
            </p:nvSpPr>
            <p:spPr>
              <a:xfrm>
                <a:off x="1384324" y="5063263"/>
                <a:ext cx="2186945" cy="1169551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hybrid FODO lattice,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with few sext. families,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periodic unit cell length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6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  <m:r>
                      <a: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30</m:t>
                    </m:r>
                  </m:oMath>
                </a14:m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0 m</a:t>
                </a: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349FBD4-70B4-B472-D9E3-5A9EB3AAC1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4324" y="5063263"/>
                <a:ext cx="2186945" cy="1169551"/>
              </a:xfrm>
              <a:prstGeom prst="rect">
                <a:avLst/>
              </a:prstGeom>
              <a:blipFill>
                <a:blip r:embed="rId10"/>
                <a:stretch>
                  <a:fillRect l="-2228" t="-3141" r="-557" b="-36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36106BF2-3B3B-8D5B-18FB-B1A79F0B4105}"/>
              </a:ext>
            </a:extLst>
          </p:cNvPr>
          <p:cNvSpPr txBox="1"/>
          <p:nvPr/>
        </p:nvSpPr>
        <p:spPr>
          <a:xfrm>
            <a:off x="6182345" y="2214135"/>
            <a:ext cx="2719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“1.5”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sext.s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per final focus,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asymmetric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79DF51-E16C-CA03-D036-49C5CFD7CD3D}"/>
              </a:ext>
            </a:extLst>
          </p:cNvPr>
          <p:cNvSpPr txBox="1"/>
          <p:nvPr/>
        </p:nvSpPr>
        <p:spPr>
          <a:xfrm>
            <a:off x="6182345" y="4693931"/>
            <a:ext cx="2719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sext.s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per final focus, modular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500835-53BD-0E95-3E29-64E9AA361D27}"/>
              </a:ext>
            </a:extLst>
          </p:cNvPr>
          <p:cNvSpPr txBox="1"/>
          <p:nvPr/>
        </p:nvSpPr>
        <p:spPr>
          <a:xfrm>
            <a:off x="1751299" y="1137894"/>
            <a:ext cx="6172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Proxima Nova"/>
                <a:ea typeface="+mn-ea"/>
                <a:cs typeface="+mn-cs"/>
                <a:hlinkClick r:id="rId11"/>
              </a:rPr>
              <a:t>Phys. Rev. Accel. Beams 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Proxima Nova"/>
                <a:ea typeface="+mn-ea"/>
                <a:cs typeface="+mn-cs"/>
                <a:hlinkClick r:id="rId11"/>
              </a:rPr>
              <a:t>19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Proxima Nova"/>
                <a:ea typeface="+mn-ea"/>
                <a:cs typeface="+mn-cs"/>
                <a:hlinkClick r:id="rId11"/>
              </a:rPr>
              <a:t>, 111005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Proxima Nova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B62BA6-FB5E-71D2-D15B-BCC29B096FCC}"/>
              </a:ext>
            </a:extLst>
          </p:cNvPr>
          <p:cNvSpPr txBox="1"/>
          <p:nvPr/>
        </p:nvSpPr>
        <p:spPr>
          <a:xfrm>
            <a:off x="1737703" y="6137679"/>
            <a:ext cx="6172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Proxima Nova"/>
                <a:ea typeface="+mn-ea"/>
                <a:cs typeface="+mn-cs"/>
                <a:hlinkClick r:id="rId12"/>
              </a:rPr>
              <a:t>Phys. Rev. Accel. Beams 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Proxima Nova"/>
                <a:ea typeface="+mn-ea"/>
                <a:cs typeface="+mn-cs"/>
                <a:hlinkClick r:id="rId12"/>
              </a:rPr>
              <a:t>26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Proxima Nova"/>
                <a:ea typeface="+mn-ea"/>
                <a:cs typeface="+mn-cs"/>
                <a:hlinkClick r:id="rId12"/>
              </a:rPr>
              <a:t>, 021601 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Proxima Nova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2F7CF6A-8929-7734-2018-C0CD37463938}"/>
              </a:ext>
            </a:extLst>
          </p:cNvPr>
          <p:cNvSpPr txBox="1"/>
          <p:nvPr/>
        </p:nvSpPr>
        <p:spPr>
          <a:xfrm rot="20718491">
            <a:off x="3440751" y="4163462"/>
            <a:ext cx="3627468" cy="1323439"/>
          </a:xfrm>
          <a:prstGeom prst="rect">
            <a:avLst/>
          </a:prstGeom>
          <a:solidFill>
            <a:schemeClr val="accent3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design in progress -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further relaxed tolerances,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reduced power consumption,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larger momentum acceptance !?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BD505B4-6ED8-CBDD-5594-B77A3382E52E}"/>
              </a:ext>
            </a:extLst>
          </p:cNvPr>
          <p:cNvSpPr txBox="1"/>
          <p:nvPr/>
        </p:nvSpPr>
        <p:spPr>
          <a:xfrm rot="20718491">
            <a:off x="2759661" y="2128735"/>
            <a:ext cx="4581767" cy="400110"/>
          </a:xfrm>
          <a:prstGeom prst="rect">
            <a:avLst/>
          </a:prstGeom>
          <a:solidFill>
            <a:schemeClr val="accent3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baseline for 2023 FCC “mid-term” review 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6678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593DB22-9911-2B94-5EBE-68076247723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                  R&amp;D on HTS option for FCC-</a:t>
            </a:r>
            <a:r>
              <a:rPr kumimoji="0" lang="fr-CH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ee</a:t>
            </a:r>
            <a:r>
              <a:rPr kumimoji="0" lang="fr-CH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arc quads and </a:t>
            </a:r>
            <a:r>
              <a:rPr kumimoji="0" lang="fr-CH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sextupoles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C9A83FC-1927-C43E-8D5A-2044711D84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92C368F-B420-E29D-A673-DFEC41C51FB8}"/>
              </a:ext>
            </a:extLst>
          </p:cNvPr>
          <p:cNvGrpSpPr/>
          <p:nvPr/>
        </p:nvGrpSpPr>
        <p:grpSpPr>
          <a:xfrm>
            <a:off x="337325" y="2165894"/>
            <a:ext cx="4598035" cy="2160000"/>
            <a:chOff x="507365" y="3962400"/>
            <a:chExt cx="4598035" cy="2160000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BA3B3594-42CE-88F3-2A7D-797EF225B9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532" r="9401" b="31584"/>
            <a:stretch/>
          </p:blipFill>
          <p:spPr>
            <a:xfrm>
              <a:off x="507365" y="4299653"/>
              <a:ext cx="4598035" cy="1822747"/>
            </a:xfrm>
            <a:prstGeom prst="rect">
              <a:avLst/>
            </a:prstGeom>
          </p:spPr>
        </p:pic>
        <p:sp>
          <p:nvSpPr>
            <p:cNvPr id="31" name="TextBox 21">
              <a:extLst>
                <a:ext uri="{FF2B5EF4-FFF2-40B4-BE49-F238E27FC236}">
                  <a16:creationId xmlns:a16="http://schemas.microsoft.com/office/drawing/2014/main" id="{4F3C748B-71B6-4443-1F68-D13E0205609F}"/>
                </a:ext>
              </a:extLst>
            </p:cNvPr>
            <p:cNvSpPr txBox="1"/>
            <p:nvPr/>
          </p:nvSpPr>
          <p:spPr>
            <a:xfrm>
              <a:off x="1971935" y="3962400"/>
              <a:ext cx="17987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CDR arc lattice </a:t>
              </a:r>
              <a:endPara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8820E66-67E3-AD60-9920-E6994481007A}"/>
              </a:ext>
            </a:extLst>
          </p:cNvPr>
          <p:cNvGrpSpPr/>
          <p:nvPr/>
        </p:nvGrpSpPr>
        <p:grpSpPr>
          <a:xfrm>
            <a:off x="70120" y="4394722"/>
            <a:ext cx="5179018" cy="2398481"/>
            <a:chOff x="9165583" y="5587745"/>
            <a:chExt cx="2971800" cy="1233810"/>
          </a:xfrm>
        </p:grpSpPr>
        <p:sp>
          <p:nvSpPr>
            <p:cNvPr id="10" name="TextBox 22">
              <a:extLst>
                <a:ext uri="{FF2B5EF4-FFF2-40B4-BE49-F238E27FC236}">
                  <a16:creationId xmlns:a16="http://schemas.microsoft.com/office/drawing/2014/main" id="{6EA431C4-EBB2-06D8-488E-F2283A619C45}"/>
                </a:ext>
              </a:extLst>
            </p:cNvPr>
            <p:cNvSpPr txBox="1"/>
            <p:nvPr/>
          </p:nvSpPr>
          <p:spPr>
            <a:xfrm>
              <a:off x="10131980" y="5587745"/>
              <a:ext cx="1033552" cy="3324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HTS option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proposal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456ECF6-E34E-1919-0BEA-4419CCA10786}"/>
                </a:ext>
              </a:extLst>
            </p:cNvPr>
            <p:cNvGrpSpPr/>
            <p:nvPr/>
          </p:nvGrpSpPr>
          <p:grpSpPr>
            <a:xfrm>
              <a:off x="9165583" y="5783485"/>
              <a:ext cx="2971800" cy="1038070"/>
              <a:chOff x="12543143" y="5984926"/>
              <a:chExt cx="2971800" cy="1038070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0BF25E0F-3FA7-6A1E-405F-D84F7B04A5D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7215" b="31584"/>
              <a:stretch/>
            </p:blipFill>
            <p:spPr>
              <a:xfrm>
                <a:off x="12543143" y="5984926"/>
                <a:ext cx="2971800" cy="1038070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6609CC53-929A-4F75-7F19-E42AAC7F23D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6743" t="2531" r="9564" b="80616"/>
              <a:stretch/>
            </p:blipFill>
            <p:spPr>
              <a:xfrm>
                <a:off x="13173689" y="6384801"/>
                <a:ext cx="2040003" cy="255731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A67AE360-2CD6-85E8-9C4D-D59693DCB15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6743" t="2531" r="9564" b="80616"/>
              <a:stretch/>
            </p:blipFill>
            <p:spPr>
              <a:xfrm>
                <a:off x="13173689" y="6738333"/>
                <a:ext cx="2040003" cy="255731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646C6868-C943-1E94-0D47-2EFC38C24D4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57918" t="52031" r="33975" b="37535"/>
              <a:stretch/>
            </p:blipFill>
            <p:spPr>
              <a:xfrm>
                <a:off x="13904697" y="6791102"/>
                <a:ext cx="210279" cy="128214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AAFEB8EE-4621-10B0-3E18-A988F303CE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57918" t="52031" r="38116" b="37535"/>
              <a:stretch/>
            </p:blipFill>
            <p:spPr>
              <a:xfrm>
                <a:off x="13907002" y="6427593"/>
                <a:ext cx="102878" cy="128214"/>
              </a:xfrm>
              <a:prstGeom prst="rect">
                <a:avLst/>
              </a:prstGeom>
            </p:spPr>
          </p:pic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7854A49F-CF7C-4DBB-6C58-94E09ACAFA74}"/>
              </a:ext>
            </a:extLst>
          </p:cNvPr>
          <p:cNvSpPr txBox="1"/>
          <p:nvPr/>
        </p:nvSpPr>
        <p:spPr>
          <a:xfrm>
            <a:off x="159193" y="855737"/>
            <a:ext cx="5754590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CDR: 2900 quads &amp; 4700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sextupoles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Normal conducting, ~50 MW @ ttbar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 different types of short straight sections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0E646814-6CD8-7CE1-28E2-636334A9DADD}"/>
                  </a:ext>
                </a:extLst>
              </p:cNvPr>
              <p:cNvSpPr txBox="1"/>
              <p:nvPr/>
            </p:nvSpPr>
            <p:spPr>
              <a:xfrm>
                <a:off x="6092681" y="862148"/>
                <a:ext cx="6082676" cy="18466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285750" indent="-285750">
                  <a:buFont typeface="Arial" panose="020B0604020202020204" pitchFamily="34" charset="0"/>
                  <a:buChar char="•"/>
                  <a:defRPr sz="2400">
                    <a:solidFill>
                      <a:srgbClr val="0C377B"/>
                    </a:solidFill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“HTS4” project within CHART collaboration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Nested SC </a:t>
                </a:r>
                <a:r>
                  <a:rPr kumimoji="0" lang="en-US" sz="2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sextupole</a:t>
                </a:r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and quadrupole.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HTS conductors operating at around 40K.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Cryo-cooler supplied cryostat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Produce a </a:t>
                </a:r>
                <a14:m>
                  <m:oMath xmlns:m="http://schemas.openxmlformats.org/officeDocument/2006/math">
                    <m:r>
                      <a:rPr kumimoji="0" lang="en-US" sz="22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1m prototype by 202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6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0E646814-6CD8-7CE1-28E2-636334A9DA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2681" y="862148"/>
                <a:ext cx="6082676" cy="1846659"/>
              </a:xfrm>
              <a:prstGeom prst="rect">
                <a:avLst/>
              </a:prstGeom>
              <a:blipFill>
                <a:blip r:embed="rId4"/>
                <a:stretch>
                  <a:fillRect l="-1503" t="-2640" b="-660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>
            <a:extLst>
              <a:ext uri="{FF2B5EF4-FFF2-40B4-BE49-F238E27FC236}">
                <a16:creationId xmlns:a16="http://schemas.microsoft.com/office/drawing/2014/main" id="{3155985E-B65D-7B38-1B77-D6C736CEADC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929" t="5507" r="9615" b="1687"/>
          <a:stretch/>
        </p:blipFill>
        <p:spPr>
          <a:xfrm>
            <a:off x="5663441" y="2663201"/>
            <a:ext cx="4159491" cy="347966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1DC0B79B-3022-2135-8740-77845026FC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86113" y="2807713"/>
            <a:ext cx="2305887" cy="1595322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B7666F9A-8998-038B-60D4-DBD8ECDAC88F}"/>
              </a:ext>
            </a:extLst>
          </p:cNvPr>
          <p:cNvSpPr txBox="1"/>
          <p:nvPr/>
        </p:nvSpPr>
        <p:spPr>
          <a:xfrm>
            <a:off x="5436758" y="2892590"/>
            <a:ext cx="239202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CAD design of HTS short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sextupole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demonstrator based on CCT coils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8C61DF2-8345-020C-5587-8680ADF01913}"/>
              </a:ext>
            </a:extLst>
          </p:cNvPr>
          <p:cNvSpPr txBox="1"/>
          <p:nvPr/>
        </p:nvSpPr>
        <p:spPr>
          <a:xfrm>
            <a:off x="8232240" y="5002138"/>
            <a:ext cx="393120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 sz="2400">
                <a:solidFill>
                  <a:srgbClr val="0C377B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“HTS4” potential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 saving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Reduced length and increased dipole filling factor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Optics flexibility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474EDBE-C257-A808-C659-65853E954E55}"/>
              </a:ext>
            </a:extLst>
          </p:cNvPr>
          <p:cNvSpPr txBox="1"/>
          <p:nvPr/>
        </p:nvSpPr>
        <p:spPr>
          <a:xfrm>
            <a:off x="6094103" y="6512823"/>
            <a:ext cx="1945469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Koratzinos, B. Auchmann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148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09268-CDCF-45ED-9634-8771C91D39F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88265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               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“bootstrapping” &amp; top-up injection</a:t>
            </a:r>
            <a:endParaRPr kumimoji="0" lang="en-GB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微软雅黑"/>
              <a:cs typeface="+mj-cs"/>
            </a:endParaRP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51D9BDAF-DA68-4F48-B69A-4FC071876B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87" y="2087444"/>
            <a:ext cx="4499345" cy="3874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B501FF15-532E-462A-A2B3-39A6794CF3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932" y="1822709"/>
            <a:ext cx="5734016" cy="4327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972C00-C8FE-4933-A758-A7637AB8E923}"/>
              </a:ext>
            </a:extLst>
          </p:cNvPr>
          <p:cNvSpPr txBox="1"/>
          <p:nvPr/>
        </p:nvSpPr>
        <p:spPr>
          <a:xfrm>
            <a:off x="4559575" y="5885069"/>
            <a:ext cx="1347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D. Shatilov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C7E327-1127-4C7E-99CD-B2D3FBB84D51}"/>
              </a:ext>
            </a:extLst>
          </p:cNvPr>
          <p:cNvSpPr txBox="1"/>
          <p:nvPr/>
        </p:nvSpPr>
        <p:spPr>
          <a:xfrm>
            <a:off x="11151070" y="5885069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S. Ogur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F80ED78-9189-45AA-937A-50F518B90A65}"/>
              </a:ext>
            </a:extLst>
          </p:cNvPr>
          <p:cNvSpPr txBox="1"/>
          <p:nvPr/>
        </p:nvSpPr>
        <p:spPr>
          <a:xfrm>
            <a:off x="185426" y="926515"/>
            <a:ext cx="46724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injection from zero, alternating between beams to avoid beam-beam flip-flop effect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5B8B1E-F021-4A71-9322-F0AFB7B7295E}"/>
              </a:ext>
            </a:extLst>
          </p:cNvPr>
          <p:cNvSpPr/>
          <p:nvPr/>
        </p:nvSpPr>
        <p:spPr>
          <a:xfrm>
            <a:off x="6330846" y="926515"/>
            <a:ext cx="58611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alternating replenishment of the two colliding beams, keeping beam currents stable within a few per cent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A59587-A231-4AED-B519-D23253F4D44E}"/>
              </a:ext>
            </a:extLst>
          </p:cNvPr>
          <p:cNvSpPr txBox="1"/>
          <p:nvPr/>
        </p:nvSpPr>
        <p:spPr>
          <a:xfrm>
            <a:off x="5901102" y="6254401"/>
            <a:ext cx="5646097" cy="461665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average luminosity ~ peak luminosity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A7067DE3-E055-42F5-8235-E5B393F3E3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4" y="66986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84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593DB22-9911-2B94-5EBE-68076247723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         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new FCC-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ee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injector layout &amp; implementation</a:t>
            </a: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C9A83FC-1927-C43E-8D5A-2044711D84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0E63416-1AE4-700E-BC5F-29DFD6F32E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0" t="3566" r="-90" b="-731"/>
          <a:stretch/>
        </p:blipFill>
        <p:spPr>
          <a:xfrm>
            <a:off x="421823" y="801326"/>
            <a:ext cx="10852810" cy="26109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2FFB867-32DF-A86A-9FEE-41789EFA4D67}"/>
              </a:ext>
            </a:extLst>
          </p:cNvPr>
          <p:cNvSpPr txBox="1"/>
          <p:nvPr/>
        </p:nvSpPr>
        <p:spPr>
          <a:xfrm>
            <a:off x="8417782" y="1073732"/>
            <a:ext cx="3651192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P. Craievich, I. Chaikovska, A. Grudiev,  C. Milardi, et al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878C1B-5284-EBF7-B134-CC8C4392DA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3022" y="3956798"/>
            <a:ext cx="3252890" cy="2874556"/>
          </a:xfrm>
          <a:prstGeom prst="rect">
            <a:avLst/>
          </a:prstGeom>
        </p:spPr>
      </p:pic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B92897A7-4CE3-2BFF-B274-E4F1AAD68B1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7308" y="4186071"/>
            <a:ext cx="4471535" cy="23267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CA70C3B-A1D9-8840-2CFC-31850982FE75}"/>
              </a:ext>
            </a:extLst>
          </p:cNvPr>
          <p:cNvSpPr txBox="1"/>
          <p:nvPr/>
        </p:nvSpPr>
        <p:spPr>
          <a:xfrm>
            <a:off x="6149317" y="6228175"/>
            <a:ext cx="38903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HTS NI target solenoid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1FB9274-9D3C-9BD4-2940-F9882724C781}"/>
              </a:ext>
            </a:extLst>
          </p:cNvPr>
          <p:cNvSpPr txBox="1"/>
          <p:nvPr/>
        </p:nvSpPr>
        <p:spPr>
          <a:xfrm>
            <a:off x="5947423" y="6549019"/>
            <a:ext cx="2525563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200" b="0" i="0" u="none" strike="noStrike" kern="10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Franklin Gothic Book"/>
              </a:rPr>
              <a:t>J. Kosse, T. Michlmayr, H. Rodrigues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39B02E-1EB8-BB03-9DDB-EE28D47CAE1D}"/>
              </a:ext>
            </a:extLst>
          </p:cNvPr>
          <p:cNvSpPr txBox="1"/>
          <p:nvPr/>
        </p:nvSpPr>
        <p:spPr>
          <a:xfrm>
            <a:off x="5880845" y="3452969"/>
            <a:ext cx="60975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“Positron production experiment” at PSI’s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SwissFEL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 tests from 2025/26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48438CD-D87E-10C1-8FB9-C13DDAE818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62" y="3361269"/>
            <a:ext cx="4886850" cy="350267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8C99AC9-2C45-7F73-5F94-537F0C9EBA42}"/>
              </a:ext>
            </a:extLst>
          </p:cNvPr>
          <p:cNvSpPr txBox="1"/>
          <p:nvPr/>
        </p:nvSpPr>
        <p:spPr>
          <a:xfrm>
            <a:off x="138497" y="3182035"/>
            <a:ext cx="3942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implementation study on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Prevessin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site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8AF40CF-31FC-D3AA-78D6-51D034C0E0D2}"/>
              </a:ext>
            </a:extLst>
          </p:cNvPr>
          <p:cNvSpPr txBox="1"/>
          <p:nvPr/>
        </p:nvSpPr>
        <p:spPr>
          <a:xfrm>
            <a:off x="3948974" y="6003438"/>
            <a:ext cx="1013419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W. Bartmann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D1689B-2F30-9950-CCF4-03965A340B48}"/>
              </a:ext>
            </a:extLst>
          </p:cNvPr>
          <p:cNvSpPr txBox="1"/>
          <p:nvPr/>
        </p:nvSpPr>
        <p:spPr>
          <a:xfrm>
            <a:off x="3113621" y="3870410"/>
            <a:ext cx="1023284" cy="24622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 GeV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linac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47DD7BA-BBD2-9EBE-A968-71CD8B8EFEA4}"/>
              </a:ext>
            </a:extLst>
          </p:cNvPr>
          <p:cNvSpPr txBox="1"/>
          <p:nvPr/>
        </p:nvSpPr>
        <p:spPr>
          <a:xfrm>
            <a:off x="2649423" y="4361299"/>
            <a:ext cx="1127479" cy="24622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 GeV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linac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22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8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84508</TotalTime>
  <Words>2304</Words>
  <Application>Microsoft Office PowerPoint</Application>
  <PresentationFormat>Widescreen</PresentationFormat>
  <Paragraphs>586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18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Lucida Calligraphy</vt:lpstr>
      <vt:lpstr>Proxima Nova</vt:lpstr>
      <vt:lpstr>Symbol</vt:lpstr>
      <vt:lpstr>Verdana</vt:lpstr>
      <vt:lpstr>Wingdings</vt:lpstr>
      <vt:lpstr>2_Office Theme</vt:lpstr>
      <vt:lpstr>2_FC5643-CERN3027 - Scale of contributions</vt:lpstr>
      <vt:lpstr>8_FC5643-CERN3027 - Scale of contributions</vt:lpstr>
      <vt:lpstr>3_Office Theme</vt:lpstr>
      <vt:lpstr>12_Office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Michael Benedikt</dc:creator>
  <cp:lastModifiedBy>Frank Zimmermann</cp:lastModifiedBy>
  <cp:revision>2043</cp:revision>
  <cp:lastPrinted>2020-05-02T13:25:48Z</cp:lastPrinted>
  <dcterms:created xsi:type="dcterms:W3CDTF">2012-06-07T06:34:51Z</dcterms:created>
  <dcterms:modified xsi:type="dcterms:W3CDTF">2023-09-26T19:02:36Z</dcterms:modified>
</cp:coreProperties>
</file>