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61" r:id="rId2"/>
    <p:sldId id="430" r:id="rId3"/>
    <p:sldId id="431" r:id="rId4"/>
    <p:sldId id="452" r:id="rId5"/>
    <p:sldId id="437" r:id="rId6"/>
    <p:sldId id="444" r:id="rId7"/>
    <p:sldId id="438" r:id="rId8"/>
    <p:sldId id="439" r:id="rId9"/>
    <p:sldId id="445" r:id="rId10"/>
    <p:sldId id="447" r:id="rId11"/>
    <p:sldId id="434" r:id="rId12"/>
    <p:sldId id="436" r:id="rId13"/>
    <p:sldId id="435" r:id="rId14"/>
    <p:sldId id="446" r:id="rId15"/>
    <p:sldId id="440" r:id="rId16"/>
    <p:sldId id="448" r:id="rId17"/>
    <p:sldId id="449" r:id="rId18"/>
    <p:sldId id="450" r:id="rId19"/>
    <p:sldId id="451" r:id="rId20"/>
    <p:sldId id="433" r:id="rId21"/>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F7F7"/>
    <a:srgbClr val="F216B8"/>
    <a:srgbClr val="2E5A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6197" autoAdjust="0"/>
  </p:normalViewPr>
  <p:slideViewPr>
    <p:cSldViewPr snapToGrid="0">
      <p:cViewPr varScale="1">
        <p:scale>
          <a:sx n="105" d="100"/>
          <a:sy n="105" d="100"/>
        </p:scale>
        <p:origin x="8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50D877-66E2-D841-AEC9-0EFC8996984B}" type="datetimeFigureOut">
              <a:rPr lang="en-CH" smtClean="0"/>
              <a:t>18.10.23</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93D295-45ED-1B4E-9D1F-00C8992E9DB5}" type="slidenum">
              <a:rPr lang="en-CH" smtClean="0"/>
              <a:t>‹#›</a:t>
            </a:fld>
            <a:endParaRPr lang="en-CH"/>
          </a:p>
        </p:txBody>
      </p:sp>
    </p:spTree>
    <p:extLst>
      <p:ext uri="{BB962C8B-B14F-4D97-AF65-F5344CB8AC3E}">
        <p14:creationId xmlns:p14="http://schemas.microsoft.com/office/powerpoint/2010/main" val="3856156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Having non-destructive measurements of emittance would be a game changing to allow real-time machine tuning parameters and optimisation.</a:t>
            </a:r>
          </a:p>
        </p:txBody>
      </p:sp>
      <p:sp>
        <p:nvSpPr>
          <p:cNvPr id="4" name="Segnaposto numero diapositiva 3"/>
          <p:cNvSpPr>
            <a:spLocks noGrp="1"/>
          </p:cNvSpPr>
          <p:nvPr>
            <p:ph type="sldNum" sz="quarter" idx="5"/>
          </p:nvPr>
        </p:nvSpPr>
        <p:spPr/>
        <p:txBody>
          <a:bodyPr/>
          <a:lstStyle/>
          <a:p>
            <a:fld id="{1EC3AF1A-7635-4C00-B4DB-1B536A1BFFB5}" type="slidenum">
              <a:rPr lang="en-GB" smtClean="0"/>
              <a:t>2</a:t>
            </a:fld>
            <a:endParaRPr lang="en-GB"/>
          </a:p>
        </p:txBody>
      </p:sp>
    </p:spTree>
    <p:extLst>
      <p:ext uri="{BB962C8B-B14F-4D97-AF65-F5344CB8AC3E}">
        <p14:creationId xmlns:p14="http://schemas.microsoft.com/office/powerpoint/2010/main" val="920526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11</a:t>
            </a:fld>
            <a:endParaRPr lang="en-GB"/>
          </a:p>
        </p:txBody>
      </p:sp>
    </p:spTree>
    <p:extLst>
      <p:ext uri="{BB962C8B-B14F-4D97-AF65-F5344CB8AC3E}">
        <p14:creationId xmlns:p14="http://schemas.microsoft.com/office/powerpoint/2010/main" val="35378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12</a:t>
            </a:fld>
            <a:endParaRPr lang="en-GB"/>
          </a:p>
        </p:txBody>
      </p:sp>
    </p:spTree>
    <p:extLst>
      <p:ext uri="{BB962C8B-B14F-4D97-AF65-F5344CB8AC3E}">
        <p14:creationId xmlns:p14="http://schemas.microsoft.com/office/powerpoint/2010/main" val="47272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13</a:t>
            </a:fld>
            <a:endParaRPr lang="en-GB"/>
          </a:p>
        </p:txBody>
      </p:sp>
    </p:spTree>
    <p:extLst>
      <p:ext uri="{BB962C8B-B14F-4D97-AF65-F5344CB8AC3E}">
        <p14:creationId xmlns:p14="http://schemas.microsoft.com/office/powerpoint/2010/main" val="2094183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14</a:t>
            </a:fld>
            <a:endParaRPr lang="en-GB"/>
          </a:p>
        </p:txBody>
      </p:sp>
    </p:spTree>
    <p:extLst>
      <p:ext uri="{BB962C8B-B14F-4D97-AF65-F5344CB8AC3E}">
        <p14:creationId xmlns:p14="http://schemas.microsoft.com/office/powerpoint/2010/main" val="2026857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15</a:t>
            </a:fld>
            <a:endParaRPr lang="en-GB"/>
          </a:p>
        </p:txBody>
      </p:sp>
    </p:spTree>
    <p:extLst>
      <p:ext uri="{BB962C8B-B14F-4D97-AF65-F5344CB8AC3E}">
        <p14:creationId xmlns:p14="http://schemas.microsoft.com/office/powerpoint/2010/main" val="1052592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16</a:t>
            </a:fld>
            <a:endParaRPr lang="en-GB"/>
          </a:p>
        </p:txBody>
      </p:sp>
    </p:spTree>
    <p:extLst>
      <p:ext uri="{BB962C8B-B14F-4D97-AF65-F5344CB8AC3E}">
        <p14:creationId xmlns:p14="http://schemas.microsoft.com/office/powerpoint/2010/main" val="920526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17</a:t>
            </a:fld>
            <a:endParaRPr lang="en-GB"/>
          </a:p>
        </p:txBody>
      </p:sp>
    </p:spTree>
    <p:extLst>
      <p:ext uri="{BB962C8B-B14F-4D97-AF65-F5344CB8AC3E}">
        <p14:creationId xmlns:p14="http://schemas.microsoft.com/office/powerpoint/2010/main" val="764404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18</a:t>
            </a:fld>
            <a:endParaRPr lang="en-GB"/>
          </a:p>
        </p:txBody>
      </p:sp>
    </p:spTree>
    <p:extLst>
      <p:ext uri="{BB962C8B-B14F-4D97-AF65-F5344CB8AC3E}">
        <p14:creationId xmlns:p14="http://schemas.microsoft.com/office/powerpoint/2010/main" val="961775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19</a:t>
            </a:fld>
            <a:endParaRPr lang="en-GB"/>
          </a:p>
        </p:txBody>
      </p:sp>
    </p:spTree>
    <p:extLst>
      <p:ext uri="{BB962C8B-B14F-4D97-AF65-F5344CB8AC3E}">
        <p14:creationId xmlns:p14="http://schemas.microsoft.com/office/powerpoint/2010/main" val="1869630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20</a:t>
            </a:fld>
            <a:endParaRPr lang="en-GB"/>
          </a:p>
        </p:txBody>
      </p:sp>
    </p:spTree>
    <p:extLst>
      <p:ext uri="{BB962C8B-B14F-4D97-AF65-F5344CB8AC3E}">
        <p14:creationId xmlns:p14="http://schemas.microsoft.com/office/powerpoint/2010/main" val="48219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3</a:t>
            </a:fld>
            <a:endParaRPr lang="en-GB"/>
          </a:p>
        </p:txBody>
      </p:sp>
    </p:spTree>
    <p:extLst>
      <p:ext uri="{BB962C8B-B14F-4D97-AF65-F5344CB8AC3E}">
        <p14:creationId xmlns:p14="http://schemas.microsoft.com/office/powerpoint/2010/main" val="557269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At the moment we don’t have this opportunity but would be highly appreciated for the future.</a:t>
            </a:r>
          </a:p>
          <a:p>
            <a:r>
              <a:rPr lang="en-GB" dirty="0"/>
              <a:t>However, it is worth mentioning that the present scraper system has been somehow adapted for emittance measurements and it is foreseen to be still used in the future for specific application where the IPMs would not work properly. I will discuss about these applications later on in the presentation. </a:t>
            </a:r>
          </a:p>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4</a:t>
            </a:fld>
            <a:endParaRPr lang="en-GB"/>
          </a:p>
        </p:txBody>
      </p:sp>
    </p:spTree>
    <p:extLst>
      <p:ext uri="{BB962C8B-B14F-4D97-AF65-F5344CB8AC3E}">
        <p14:creationId xmlns:p14="http://schemas.microsoft.com/office/powerpoint/2010/main" val="3834756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However, it is a destructive measurement it provides. </a:t>
            </a:r>
          </a:p>
        </p:txBody>
      </p:sp>
      <p:sp>
        <p:nvSpPr>
          <p:cNvPr id="4" name="Segnaposto numero diapositiva 3"/>
          <p:cNvSpPr>
            <a:spLocks noGrp="1"/>
          </p:cNvSpPr>
          <p:nvPr>
            <p:ph type="sldNum" sz="quarter" idx="5"/>
          </p:nvPr>
        </p:nvSpPr>
        <p:spPr/>
        <p:txBody>
          <a:bodyPr/>
          <a:lstStyle/>
          <a:p>
            <a:fld id="{1EC3AF1A-7635-4C00-B4DB-1B536A1BFFB5}" type="slidenum">
              <a:rPr lang="en-GB" smtClean="0"/>
              <a:t>5</a:t>
            </a:fld>
            <a:endParaRPr lang="en-GB"/>
          </a:p>
        </p:txBody>
      </p:sp>
    </p:spTree>
    <p:extLst>
      <p:ext uri="{BB962C8B-B14F-4D97-AF65-F5344CB8AC3E}">
        <p14:creationId xmlns:p14="http://schemas.microsoft.com/office/powerpoint/2010/main" val="2168411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6</a:t>
            </a:fld>
            <a:endParaRPr lang="en-GB"/>
          </a:p>
        </p:txBody>
      </p:sp>
    </p:spTree>
    <p:extLst>
      <p:ext uri="{BB962C8B-B14F-4D97-AF65-F5344CB8AC3E}">
        <p14:creationId xmlns:p14="http://schemas.microsoft.com/office/powerpoint/2010/main" val="3486735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7</a:t>
            </a:fld>
            <a:endParaRPr lang="en-GB"/>
          </a:p>
        </p:txBody>
      </p:sp>
    </p:spTree>
    <p:extLst>
      <p:ext uri="{BB962C8B-B14F-4D97-AF65-F5344CB8AC3E}">
        <p14:creationId xmlns:p14="http://schemas.microsoft.com/office/powerpoint/2010/main" val="1463996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8</a:t>
            </a:fld>
            <a:endParaRPr lang="en-GB"/>
          </a:p>
        </p:txBody>
      </p:sp>
    </p:spTree>
    <p:extLst>
      <p:ext uri="{BB962C8B-B14F-4D97-AF65-F5344CB8AC3E}">
        <p14:creationId xmlns:p14="http://schemas.microsoft.com/office/powerpoint/2010/main" val="1330280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9</a:t>
            </a:fld>
            <a:endParaRPr lang="en-GB"/>
          </a:p>
        </p:txBody>
      </p:sp>
    </p:spTree>
    <p:extLst>
      <p:ext uri="{BB962C8B-B14F-4D97-AF65-F5344CB8AC3E}">
        <p14:creationId xmlns:p14="http://schemas.microsoft.com/office/powerpoint/2010/main" val="2940969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1EC3AF1A-7635-4C00-B4DB-1B536A1BFFB5}" type="slidenum">
              <a:rPr lang="en-GB" smtClean="0"/>
              <a:t>10</a:t>
            </a:fld>
            <a:endParaRPr lang="en-GB"/>
          </a:p>
        </p:txBody>
      </p:sp>
    </p:spTree>
    <p:extLst>
      <p:ext uri="{BB962C8B-B14F-4D97-AF65-F5344CB8AC3E}">
        <p14:creationId xmlns:p14="http://schemas.microsoft.com/office/powerpoint/2010/main" val="298710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FDF48-05E8-D3D2-78B6-6EB26490C17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C630F3E1-358A-136C-52E6-868DA430A4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F4C7E4AB-F120-0AFB-9009-829D7A33817E}"/>
              </a:ext>
            </a:extLst>
          </p:cNvPr>
          <p:cNvSpPr>
            <a:spLocks noGrp="1"/>
          </p:cNvSpPr>
          <p:nvPr>
            <p:ph type="dt" sz="half" idx="10"/>
          </p:nvPr>
        </p:nvSpPr>
        <p:spPr/>
        <p:txBody>
          <a:bodyPr/>
          <a:lstStyle/>
          <a:p>
            <a:r>
              <a:rPr lang="de-CH"/>
              <a:t>Giulia Russo</a:t>
            </a:r>
            <a:endParaRPr lang="en-CH"/>
          </a:p>
        </p:txBody>
      </p:sp>
      <p:sp>
        <p:nvSpPr>
          <p:cNvPr id="5" name="Footer Placeholder 4">
            <a:extLst>
              <a:ext uri="{FF2B5EF4-FFF2-40B4-BE49-F238E27FC236}">
                <a16:creationId xmlns:a16="http://schemas.microsoft.com/office/drawing/2014/main" id="{1AC0759F-6A3E-53F5-22C4-3AF854FAF48F}"/>
              </a:ext>
            </a:extLst>
          </p:cNvPr>
          <p:cNvSpPr>
            <a:spLocks noGrp="1"/>
          </p:cNvSpPr>
          <p:nvPr>
            <p:ph type="ftr" sz="quarter" idx="11"/>
          </p:nvPr>
        </p:nvSpPr>
        <p:spPr/>
        <p:txBody>
          <a:bodyPr/>
          <a:lstStyle/>
          <a:p>
            <a:r>
              <a:rPr lang="en-GB"/>
              <a:t>19/10/2023 – BI Technical Board</a:t>
            </a:r>
            <a:endParaRPr lang="en-CH"/>
          </a:p>
        </p:txBody>
      </p:sp>
      <p:sp>
        <p:nvSpPr>
          <p:cNvPr id="6" name="Slide Number Placeholder 5">
            <a:extLst>
              <a:ext uri="{FF2B5EF4-FFF2-40B4-BE49-F238E27FC236}">
                <a16:creationId xmlns:a16="http://schemas.microsoft.com/office/drawing/2014/main" id="{91A476A8-A0CA-9A87-C79F-7A31C3C9618B}"/>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2176589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FA414-5702-5692-CFA0-7EA019EFC9C1}"/>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7176073A-1574-2C97-73E6-CF98F0378BB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06C5CD57-1D75-FF02-BD26-E2B7DE87DA0E}"/>
              </a:ext>
            </a:extLst>
          </p:cNvPr>
          <p:cNvSpPr>
            <a:spLocks noGrp="1"/>
          </p:cNvSpPr>
          <p:nvPr>
            <p:ph type="dt" sz="half" idx="10"/>
          </p:nvPr>
        </p:nvSpPr>
        <p:spPr/>
        <p:txBody>
          <a:bodyPr/>
          <a:lstStyle/>
          <a:p>
            <a:r>
              <a:rPr lang="de-CH"/>
              <a:t>Giulia Russo</a:t>
            </a:r>
            <a:endParaRPr lang="en-CH"/>
          </a:p>
        </p:txBody>
      </p:sp>
      <p:sp>
        <p:nvSpPr>
          <p:cNvPr id="5" name="Footer Placeholder 4">
            <a:extLst>
              <a:ext uri="{FF2B5EF4-FFF2-40B4-BE49-F238E27FC236}">
                <a16:creationId xmlns:a16="http://schemas.microsoft.com/office/drawing/2014/main" id="{F55E28A9-92D1-E0EE-421A-A5175047661F}"/>
              </a:ext>
            </a:extLst>
          </p:cNvPr>
          <p:cNvSpPr>
            <a:spLocks noGrp="1"/>
          </p:cNvSpPr>
          <p:nvPr>
            <p:ph type="ftr" sz="quarter" idx="11"/>
          </p:nvPr>
        </p:nvSpPr>
        <p:spPr/>
        <p:txBody>
          <a:bodyPr/>
          <a:lstStyle/>
          <a:p>
            <a:r>
              <a:rPr lang="en-GB"/>
              <a:t>19/10/2023 – BI Technical Board</a:t>
            </a:r>
            <a:endParaRPr lang="en-CH"/>
          </a:p>
        </p:txBody>
      </p:sp>
      <p:sp>
        <p:nvSpPr>
          <p:cNvPr id="6" name="Slide Number Placeholder 5">
            <a:extLst>
              <a:ext uri="{FF2B5EF4-FFF2-40B4-BE49-F238E27FC236}">
                <a16:creationId xmlns:a16="http://schemas.microsoft.com/office/drawing/2014/main" id="{B311F19A-6839-87EA-E398-36F1089A5755}"/>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2927982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3E0C2E-6EC3-C2A2-7DF9-AEF6C3977DB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2E404210-2EBE-8EC9-501D-53F1503A656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75699D13-9D6F-9B85-963C-7A76F7668755}"/>
              </a:ext>
            </a:extLst>
          </p:cNvPr>
          <p:cNvSpPr>
            <a:spLocks noGrp="1"/>
          </p:cNvSpPr>
          <p:nvPr>
            <p:ph type="dt" sz="half" idx="10"/>
          </p:nvPr>
        </p:nvSpPr>
        <p:spPr/>
        <p:txBody>
          <a:bodyPr/>
          <a:lstStyle/>
          <a:p>
            <a:r>
              <a:rPr lang="de-CH"/>
              <a:t>Giulia Russo</a:t>
            </a:r>
            <a:endParaRPr lang="en-CH"/>
          </a:p>
        </p:txBody>
      </p:sp>
      <p:sp>
        <p:nvSpPr>
          <p:cNvPr id="5" name="Footer Placeholder 4">
            <a:extLst>
              <a:ext uri="{FF2B5EF4-FFF2-40B4-BE49-F238E27FC236}">
                <a16:creationId xmlns:a16="http://schemas.microsoft.com/office/drawing/2014/main" id="{835A7EF0-B756-1DED-A949-CD8866C1A447}"/>
              </a:ext>
            </a:extLst>
          </p:cNvPr>
          <p:cNvSpPr>
            <a:spLocks noGrp="1"/>
          </p:cNvSpPr>
          <p:nvPr>
            <p:ph type="ftr" sz="quarter" idx="11"/>
          </p:nvPr>
        </p:nvSpPr>
        <p:spPr/>
        <p:txBody>
          <a:bodyPr/>
          <a:lstStyle/>
          <a:p>
            <a:r>
              <a:rPr lang="en-GB"/>
              <a:t>19/10/2023 – BI Technical Board</a:t>
            </a:r>
            <a:endParaRPr lang="en-CH"/>
          </a:p>
        </p:txBody>
      </p:sp>
      <p:sp>
        <p:nvSpPr>
          <p:cNvPr id="6" name="Slide Number Placeholder 5">
            <a:extLst>
              <a:ext uri="{FF2B5EF4-FFF2-40B4-BE49-F238E27FC236}">
                <a16:creationId xmlns:a16="http://schemas.microsoft.com/office/drawing/2014/main" id="{43397874-7711-35C4-6995-FF644DD2F10E}"/>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3798113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C5E43-5051-AC88-511E-A546D85DD6FB}"/>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15CB07C-6CEC-E126-B249-BB9A7B7F181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C7C029B-9B65-AEC1-C7D6-C0D8F0DBD97D}"/>
              </a:ext>
            </a:extLst>
          </p:cNvPr>
          <p:cNvSpPr>
            <a:spLocks noGrp="1"/>
          </p:cNvSpPr>
          <p:nvPr>
            <p:ph type="dt" sz="half" idx="10"/>
          </p:nvPr>
        </p:nvSpPr>
        <p:spPr/>
        <p:txBody>
          <a:bodyPr/>
          <a:lstStyle/>
          <a:p>
            <a:r>
              <a:rPr lang="de-CH"/>
              <a:t>Giulia Russo</a:t>
            </a:r>
            <a:endParaRPr lang="en-CH"/>
          </a:p>
        </p:txBody>
      </p:sp>
      <p:sp>
        <p:nvSpPr>
          <p:cNvPr id="5" name="Footer Placeholder 4">
            <a:extLst>
              <a:ext uri="{FF2B5EF4-FFF2-40B4-BE49-F238E27FC236}">
                <a16:creationId xmlns:a16="http://schemas.microsoft.com/office/drawing/2014/main" id="{7BB42885-E5BF-4535-8B94-1C16CF10E64A}"/>
              </a:ext>
            </a:extLst>
          </p:cNvPr>
          <p:cNvSpPr>
            <a:spLocks noGrp="1"/>
          </p:cNvSpPr>
          <p:nvPr>
            <p:ph type="ftr" sz="quarter" idx="11"/>
          </p:nvPr>
        </p:nvSpPr>
        <p:spPr/>
        <p:txBody>
          <a:bodyPr/>
          <a:lstStyle/>
          <a:p>
            <a:r>
              <a:rPr lang="en-GB"/>
              <a:t>19/10/2023 – BI Technical Board</a:t>
            </a:r>
            <a:endParaRPr lang="en-CH"/>
          </a:p>
        </p:txBody>
      </p:sp>
      <p:sp>
        <p:nvSpPr>
          <p:cNvPr id="6" name="Slide Number Placeholder 5">
            <a:extLst>
              <a:ext uri="{FF2B5EF4-FFF2-40B4-BE49-F238E27FC236}">
                <a16:creationId xmlns:a16="http://schemas.microsoft.com/office/drawing/2014/main" id="{3B00115D-1EBD-010D-A731-A9407FA11C61}"/>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172313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4F302-BFBF-43D1-A859-C9D527BAAD6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96A77381-B975-8CE5-5ED5-828FDB34A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84E89F1-8E41-CD18-8AC8-2B38AAD8DE36}"/>
              </a:ext>
            </a:extLst>
          </p:cNvPr>
          <p:cNvSpPr>
            <a:spLocks noGrp="1"/>
          </p:cNvSpPr>
          <p:nvPr>
            <p:ph type="dt" sz="half" idx="10"/>
          </p:nvPr>
        </p:nvSpPr>
        <p:spPr/>
        <p:txBody>
          <a:bodyPr/>
          <a:lstStyle/>
          <a:p>
            <a:r>
              <a:rPr lang="de-CH"/>
              <a:t>Giulia Russo</a:t>
            </a:r>
            <a:endParaRPr lang="en-CH"/>
          </a:p>
        </p:txBody>
      </p:sp>
      <p:sp>
        <p:nvSpPr>
          <p:cNvPr id="5" name="Footer Placeholder 4">
            <a:extLst>
              <a:ext uri="{FF2B5EF4-FFF2-40B4-BE49-F238E27FC236}">
                <a16:creationId xmlns:a16="http://schemas.microsoft.com/office/drawing/2014/main" id="{CB0BB0BB-72B9-2C30-44B8-610B45F475C4}"/>
              </a:ext>
            </a:extLst>
          </p:cNvPr>
          <p:cNvSpPr>
            <a:spLocks noGrp="1"/>
          </p:cNvSpPr>
          <p:nvPr>
            <p:ph type="ftr" sz="quarter" idx="11"/>
          </p:nvPr>
        </p:nvSpPr>
        <p:spPr/>
        <p:txBody>
          <a:bodyPr/>
          <a:lstStyle/>
          <a:p>
            <a:r>
              <a:rPr lang="en-GB"/>
              <a:t>19/10/2023 – BI Technical Board</a:t>
            </a:r>
            <a:endParaRPr lang="en-CH"/>
          </a:p>
        </p:txBody>
      </p:sp>
      <p:sp>
        <p:nvSpPr>
          <p:cNvPr id="6" name="Slide Number Placeholder 5">
            <a:extLst>
              <a:ext uri="{FF2B5EF4-FFF2-40B4-BE49-F238E27FC236}">
                <a16:creationId xmlns:a16="http://schemas.microsoft.com/office/drawing/2014/main" id="{1A6C3CC8-ADD7-208F-4A66-2437A2813434}"/>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359460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F3FED-9CFC-700F-703F-25DB2625DCD8}"/>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65BA5C70-ABFD-5033-FFE1-DB318B5E153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6459C5FC-BEFC-0052-1676-5D31DF1963D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95EE5100-9109-6B76-43A0-3621695AD88A}"/>
              </a:ext>
            </a:extLst>
          </p:cNvPr>
          <p:cNvSpPr>
            <a:spLocks noGrp="1"/>
          </p:cNvSpPr>
          <p:nvPr>
            <p:ph type="dt" sz="half" idx="10"/>
          </p:nvPr>
        </p:nvSpPr>
        <p:spPr/>
        <p:txBody>
          <a:bodyPr/>
          <a:lstStyle/>
          <a:p>
            <a:r>
              <a:rPr lang="de-CH"/>
              <a:t>Giulia Russo</a:t>
            </a:r>
            <a:endParaRPr lang="en-CH"/>
          </a:p>
        </p:txBody>
      </p:sp>
      <p:sp>
        <p:nvSpPr>
          <p:cNvPr id="6" name="Footer Placeholder 5">
            <a:extLst>
              <a:ext uri="{FF2B5EF4-FFF2-40B4-BE49-F238E27FC236}">
                <a16:creationId xmlns:a16="http://schemas.microsoft.com/office/drawing/2014/main" id="{5DBA612D-6EB7-8C65-F49A-77E31170EB92}"/>
              </a:ext>
            </a:extLst>
          </p:cNvPr>
          <p:cNvSpPr>
            <a:spLocks noGrp="1"/>
          </p:cNvSpPr>
          <p:nvPr>
            <p:ph type="ftr" sz="quarter" idx="11"/>
          </p:nvPr>
        </p:nvSpPr>
        <p:spPr/>
        <p:txBody>
          <a:bodyPr/>
          <a:lstStyle/>
          <a:p>
            <a:r>
              <a:rPr lang="en-GB"/>
              <a:t>19/10/2023 – BI Technical Board</a:t>
            </a:r>
            <a:endParaRPr lang="en-CH"/>
          </a:p>
        </p:txBody>
      </p:sp>
      <p:sp>
        <p:nvSpPr>
          <p:cNvPr id="7" name="Slide Number Placeholder 6">
            <a:extLst>
              <a:ext uri="{FF2B5EF4-FFF2-40B4-BE49-F238E27FC236}">
                <a16:creationId xmlns:a16="http://schemas.microsoft.com/office/drawing/2014/main" id="{E594BFE9-525A-4444-F7A0-EECECCA3E55F}"/>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1676093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71618-A866-84EF-E37B-769E93800F82}"/>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A5272EE4-6807-4166-EDED-89BFDEFB03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7EA1EE1-5D85-69F1-657E-AD8175FD13D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3812159E-5E24-B091-5731-5CB7FA93D7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F0C67B6-E88E-B6F7-B949-E11B95A63CE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8D4458D2-AEF1-10F6-FE9E-83AB751567C0}"/>
              </a:ext>
            </a:extLst>
          </p:cNvPr>
          <p:cNvSpPr>
            <a:spLocks noGrp="1"/>
          </p:cNvSpPr>
          <p:nvPr>
            <p:ph type="dt" sz="half" idx="10"/>
          </p:nvPr>
        </p:nvSpPr>
        <p:spPr/>
        <p:txBody>
          <a:bodyPr/>
          <a:lstStyle/>
          <a:p>
            <a:r>
              <a:rPr lang="de-CH"/>
              <a:t>Giulia Russo</a:t>
            </a:r>
            <a:endParaRPr lang="en-CH"/>
          </a:p>
        </p:txBody>
      </p:sp>
      <p:sp>
        <p:nvSpPr>
          <p:cNvPr id="8" name="Footer Placeholder 7">
            <a:extLst>
              <a:ext uri="{FF2B5EF4-FFF2-40B4-BE49-F238E27FC236}">
                <a16:creationId xmlns:a16="http://schemas.microsoft.com/office/drawing/2014/main" id="{1A07C8CF-6CC7-4D5A-4CE3-03EA1E99FBE6}"/>
              </a:ext>
            </a:extLst>
          </p:cNvPr>
          <p:cNvSpPr>
            <a:spLocks noGrp="1"/>
          </p:cNvSpPr>
          <p:nvPr>
            <p:ph type="ftr" sz="quarter" idx="11"/>
          </p:nvPr>
        </p:nvSpPr>
        <p:spPr/>
        <p:txBody>
          <a:bodyPr/>
          <a:lstStyle/>
          <a:p>
            <a:r>
              <a:rPr lang="en-GB"/>
              <a:t>19/10/2023 – BI Technical Board</a:t>
            </a:r>
            <a:endParaRPr lang="en-CH"/>
          </a:p>
        </p:txBody>
      </p:sp>
      <p:sp>
        <p:nvSpPr>
          <p:cNvPr id="9" name="Slide Number Placeholder 8">
            <a:extLst>
              <a:ext uri="{FF2B5EF4-FFF2-40B4-BE49-F238E27FC236}">
                <a16:creationId xmlns:a16="http://schemas.microsoft.com/office/drawing/2014/main" id="{300C8A58-09EC-D10B-28D9-C2C95471394F}"/>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3415352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3C21-86A0-7119-D01D-60D4E4EBDD2D}"/>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9E5ED24-A07D-1B37-6601-E35230940379}"/>
              </a:ext>
            </a:extLst>
          </p:cNvPr>
          <p:cNvSpPr>
            <a:spLocks noGrp="1"/>
          </p:cNvSpPr>
          <p:nvPr>
            <p:ph type="dt" sz="half" idx="10"/>
          </p:nvPr>
        </p:nvSpPr>
        <p:spPr/>
        <p:txBody>
          <a:bodyPr/>
          <a:lstStyle/>
          <a:p>
            <a:r>
              <a:rPr lang="de-CH"/>
              <a:t>Giulia Russo</a:t>
            </a:r>
            <a:endParaRPr lang="en-CH"/>
          </a:p>
        </p:txBody>
      </p:sp>
      <p:sp>
        <p:nvSpPr>
          <p:cNvPr id="4" name="Footer Placeholder 3">
            <a:extLst>
              <a:ext uri="{FF2B5EF4-FFF2-40B4-BE49-F238E27FC236}">
                <a16:creationId xmlns:a16="http://schemas.microsoft.com/office/drawing/2014/main" id="{6B163071-B840-03E3-5EC0-748E7CBECA43}"/>
              </a:ext>
            </a:extLst>
          </p:cNvPr>
          <p:cNvSpPr>
            <a:spLocks noGrp="1"/>
          </p:cNvSpPr>
          <p:nvPr>
            <p:ph type="ftr" sz="quarter" idx="11"/>
          </p:nvPr>
        </p:nvSpPr>
        <p:spPr/>
        <p:txBody>
          <a:bodyPr/>
          <a:lstStyle/>
          <a:p>
            <a:r>
              <a:rPr lang="en-GB"/>
              <a:t>19/10/2023 – BI Technical Board</a:t>
            </a:r>
            <a:endParaRPr lang="en-CH"/>
          </a:p>
        </p:txBody>
      </p:sp>
      <p:sp>
        <p:nvSpPr>
          <p:cNvPr id="5" name="Slide Number Placeholder 4">
            <a:extLst>
              <a:ext uri="{FF2B5EF4-FFF2-40B4-BE49-F238E27FC236}">
                <a16:creationId xmlns:a16="http://schemas.microsoft.com/office/drawing/2014/main" id="{F0691B6A-FE87-1E00-7292-E657587809CD}"/>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4088547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A5DBFB-D1E7-1662-1A49-6263C2F25CC9}"/>
              </a:ext>
            </a:extLst>
          </p:cNvPr>
          <p:cNvSpPr>
            <a:spLocks noGrp="1"/>
          </p:cNvSpPr>
          <p:nvPr>
            <p:ph type="dt" sz="half" idx="10"/>
          </p:nvPr>
        </p:nvSpPr>
        <p:spPr/>
        <p:txBody>
          <a:bodyPr/>
          <a:lstStyle/>
          <a:p>
            <a:r>
              <a:rPr lang="de-CH"/>
              <a:t>Giulia Russo</a:t>
            </a:r>
            <a:endParaRPr lang="en-CH"/>
          </a:p>
        </p:txBody>
      </p:sp>
      <p:sp>
        <p:nvSpPr>
          <p:cNvPr id="3" name="Footer Placeholder 2">
            <a:extLst>
              <a:ext uri="{FF2B5EF4-FFF2-40B4-BE49-F238E27FC236}">
                <a16:creationId xmlns:a16="http://schemas.microsoft.com/office/drawing/2014/main" id="{6B495700-D78B-9F07-149C-37A2B8E03242}"/>
              </a:ext>
            </a:extLst>
          </p:cNvPr>
          <p:cNvSpPr>
            <a:spLocks noGrp="1"/>
          </p:cNvSpPr>
          <p:nvPr>
            <p:ph type="ftr" sz="quarter" idx="11"/>
          </p:nvPr>
        </p:nvSpPr>
        <p:spPr/>
        <p:txBody>
          <a:bodyPr/>
          <a:lstStyle/>
          <a:p>
            <a:r>
              <a:rPr lang="en-GB"/>
              <a:t>19/10/2023 – BI Technical Board</a:t>
            </a:r>
            <a:endParaRPr lang="en-CH"/>
          </a:p>
        </p:txBody>
      </p:sp>
      <p:sp>
        <p:nvSpPr>
          <p:cNvPr id="4" name="Slide Number Placeholder 3">
            <a:extLst>
              <a:ext uri="{FF2B5EF4-FFF2-40B4-BE49-F238E27FC236}">
                <a16:creationId xmlns:a16="http://schemas.microsoft.com/office/drawing/2014/main" id="{4352AFD7-D07B-C978-1627-B686FB8087EE}"/>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2973740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50037-C65B-B93B-0A94-4A1CCCC042A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BC8287AE-5430-2153-A125-545F738827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2DA58419-3B69-E66C-E6B9-10D7391BD0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9110506-2C52-C5E5-6927-64CAD0482B39}"/>
              </a:ext>
            </a:extLst>
          </p:cNvPr>
          <p:cNvSpPr>
            <a:spLocks noGrp="1"/>
          </p:cNvSpPr>
          <p:nvPr>
            <p:ph type="dt" sz="half" idx="10"/>
          </p:nvPr>
        </p:nvSpPr>
        <p:spPr/>
        <p:txBody>
          <a:bodyPr/>
          <a:lstStyle/>
          <a:p>
            <a:r>
              <a:rPr lang="de-CH"/>
              <a:t>Giulia Russo</a:t>
            </a:r>
            <a:endParaRPr lang="en-CH"/>
          </a:p>
        </p:txBody>
      </p:sp>
      <p:sp>
        <p:nvSpPr>
          <p:cNvPr id="6" name="Footer Placeholder 5">
            <a:extLst>
              <a:ext uri="{FF2B5EF4-FFF2-40B4-BE49-F238E27FC236}">
                <a16:creationId xmlns:a16="http://schemas.microsoft.com/office/drawing/2014/main" id="{62D4E657-8D49-A963-BBB7-108A1935728E}"/>
              </a:ext>
            </a:extLst>
          </p:cNvPr>
          <p:cNvSpPr>
            <a:spLocks noGrp="1"/>
          </p:cNvSpPr>
          <p:nvPr>
            <p:ph type="ftr" sz="quarter" idx="11"/>
          </p:nvPr>
        </p:nvSpPr>
        <p:spPr/>
        <p:txBody>
          <a:bodyPr/>
          <a:lstStyle/>
          <a:p>
            <a:r>
              <a:rPr lang="en-GB"/>
              <a:t>19/10/2023 – BI Technical Board</a:t>
            </a:r>
            <a:endParaRPr lang="en-CH"/>
          </a:p>
        </p:txBody>
      </p:sp>
      <p:sp>
        <p:nvSpPr>
          <p:cNvPr id="7" name="Slide Number Placeholder 6">
            <a:extLst>
              <a:ext uri="{FF2B5EF4-FFF2-40B4-BE49-F238E27FC236}">
                <a16:creationId xmlns:a16="http://schemas.microsoft.com/office/drawing/2014/main" id="{84CE9B35-04C6-2501-0BF6-EFE645CEC1A5}"/>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2647010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6E1A2-F025-03AF-C094-0EB3C4D648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9F72ED10-AEFD-8AD4-5BF8-56041CD0A0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3FCC1A99-9F7D-85BB-2AFB-26D39284B1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971C46B-5459-4020-B777-604DE9B64295}"/>
              </a:ext>
            </a:extLst>
          </p:cNvPr>
          <p:cNvSpPr>
            <a:spLocks noGrp="1"/>
          </p:cNvSpPr>
          <p:nvPr>
            <p:ph type="dt" sz="half" idx="10"/>
          </p:nvPr>
        </p:nvSpPr>
        <p:spPr/>
        <p:txBody>
          <a:bodyPr/>
          <a:lstStyle/>
          <a:p>
            <a:r>
              <a:rPr lang="de-CH"/>
              <a:t>Giulia Russo</a:t>
            </a:r>
            <a:endParaRPr lang="en-CH"/>
          </a:p>
        </p:txBody>
      </p:sp>
      <p:sp>
        <p:nvSpPr>
          <p:cNvPr id="6" name="Footer Placeholder 5">
            <a:extLst>
              <a:ext uri="{FF2B5EF4-FFF2-40B4-BE49-F238E27FC236}">
                <a16:creationId xmlns:a16="http://schemas.microsoft.com/office/drawing/2014/main" id="{248E0BAA-7DC9-BA03-6508-803A217D2B02}"/>
              </a:ext>
            </a:extLst>
          </p:cNvPr>
          <p:cNvSpPr>
            <a:spLocks noGrp="1"/>
          </p:cNvSpPr>
          <p:nvPr>
            <p:ph type="ftr" sz="quarter" idx="11"/>
          </p:nvPr>
        </p:nvSpPr>
        <p:spPr/>
        <p:txBody>
          <a:bodyPr/>
          <a:lstStyle/>
          <a:p>
            <a:r>
              <a:rPr lang="en-GB"/>
              <a:t>19/10/2023 – BI Technical Board</a:t>
            </a:r>
            <a:endParaRPr lang="en-CH"/>
          </a:p>
        </p:txBody>
      </p:sp>
      <p:sp>
        <p:nvSpPr>
          <p:cNvPr id="7" name="Slide Number Placeholder 6">
            <a:extLst>
              <a:ext uri="{FF2B5EF4-FFF2-40B4-BE49-F238E27FC236}">
                <a16:creationId xmlns:a16="http://schemas.microsoft.com/office/drawing/2014/main" id="{63BFE6A7-0CB2-5B05-2155-56457BAFF0C7}"/>
              </a:ext>
            </a:extLst>
          </p:cNvPr>
          <p:cNvSpPr>
            <a:spLocks noGrp="1"/>
          </p:cNvSpPr>
          <p:nvPr>
            <p:ph type="sldNum" sz="quarter" idx="12"/>
          </p:nvPr>
        </p:nvSpPr>
        <p:spPr/>
        <p:txBody>
          <a:bodyPr/>
          <a:lstStyle/>
          <a:p>
            <a:fld id="{3D6EB8D8-3289-6B43-8950-6E6FE43D9D52}" type="slidenum">
              <a:rPr lang="en-CH" smtClean="0"/>
              <a:t>‹#›</a:t>
            </a:fld>
            <a:endParaRPr lang="en-CH"/>
          </a:p>
        </p:txBody>
      </p:sp>
    </p:spTree>
    <p:extLst>
      <p:ext uri="{BB962C8B-B14F-4D97-AF65-F5344CB8AC3E}">
        <p14:creationId xmlns:p14="http://schemas.microsoft.com/office/powerpoint/2010/main" val="2126251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AEFBB1-9AA8-E7EB-8D96-94443BDB76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201CDB11-1439-0786-0101-30FB09FCA6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F1939EC8-61AC-1BCF-27EC-D08A8CB8BE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Giulia Russo</a:t>
            </a:r>
            <a:endParaRPr lang="en-CH"/>
          </a:p>
        </p:txBody>
      </p:sp>
      <p:sp>
        <p:nvSpPr>
          <p:cNvPr id="5" name="Footer Placeholder 4">
            <a:extLst>
              <a:ext uri="{FF2B5EF4-FFF2-40B4-BE49-F238E27FC236}">
                <a16:creationId xmlns:a16="http://schemas.microsoft.com/office/drawing/2014/main" id="{7515EC99-AF70-AD36-4158-5431C559A1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19/10/2023 – BI Technical Board</a:t>
            </a:r>
            <a:endParaRPr lang="en-CH"/>
          </a:p>
        </p:txBody>
      </p:sp>
      <p:sp>
        <p:nvSpPr>
          <p:cNvPr id="6" name="Slide Number Placeholder 5">
            <a:extLst>
              <a:ext uri="{FF2B5EF4-FFF2-40B4-BE49-F238E27FC236}">
                <a16:creationId xmlns:a16="http://schemas.microsoft.com/office/drawing/2014/main" id="{535B8113-4789-0019-F501-AC8AF56CED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6EB8D8-3289-6B43-8950-6E6FE43D9D52}" type="slidenum">
              <a:rPr lang="en-CH" smtClean="0"/>
              <a:t>‹#›</a:t>
            </a:fld>
            <a:endParaRPr lang="en-CH"/>
          </a:p>
        </p:txBody>
      </p:sp>
    </p:spTree>
    <p:extLst>
      <p:ext uri="{BB962C8B-B14F-4D97-AF65-F5344CB8AC3E}">
        <p14:creationId xmlns:p14="http://schemas.microsoft.com/office/powerpoint/2010/main" val="3823767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7.gif"/><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8.png"/><Relationship Id="rId4" Type="http://schemas.openxmlformats.org/officeDocument/2006/relationships/image" Target="../media/image90.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10.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edms.cern.ch/document/1732558/0.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 name="TextBox 2"/>
          <p:cNvSpPr txBox="1"/>
          <p:nvPr/>
        </p:nvSpPr>
        <p:spPr>
          <a:xfrm>
            <a:off x="1903186" y="2028402"/>
            <a:ext cx="8385628" cy="2458949"/>
          </a:xfrm>
          <a:prstGeom prst="rect">
            <a:avLst/>
          </a:prstGeom>
        </p:spPr>
        <p:txBody>
          <a:bodyPr vert="horz" lIns="91440" tIns="45720" rIns="91440" bIns="45720" rtlCol="0" anchor="t">
            <a:normAutofit/>
          </a:bodyPr>
          <a:lstStyle/>
          <a:p>
            <a:pPr algn="ctr">
              <a:lnSpc>
                <a:spcPct val="90000"/>
              </a:lnSpc>
              <a:spcBef>
                <a:spcPct val="0"/>
              </a:spcBef>
              <a:spcAft>
                <a:spcPts val="600"/>
              </a:spcAft>
            </a:pPr>
            <a:r>
              <a:rPr lang="en-GB" sz="4400" dirty="0"/>
              <a:t>Emittance measurements in AD and ELENA</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1264" r="20853"/>
          <a:stretch/>
        </p:blipFill>
        <p:spPr>
          <a:xfrm>
            <a:off x="10178249" y="94494"/>
            <a:ext cx="1932001" cy="1877496"/>
          </a:xfrm>
          <a:prstGeom prst="rect">
            <a:avLst/>
          </a:prstGeom>
        </p:spPr>
      </p:pic>
      <p:sp>
        <p:nvSpPr>
          <p:cNvPr id="7" name="TextBox 6"/>
          <p:cNvSpPr txBox="1"/>
          <p:nvPr/>
        </p:nvSpPr>
        <p:spPr>
          <a:xfrm>
            <a:off x="0" y="4798453"/>
            <a:ext cx="12192000" cy="400110"/>
          </a:xfrm>
          <a:prstGeom prst="rect">
            <a:avLst/>
          </a:prstGeom>
          <a:noFill/>
        </p:spPr>
        <p:txBody>
          <a:bodyPr wrap="square" rtlCol="0">
            <a:spAutoFit/>
          </a:bodyPr>
          <a:lstStyle/>
          <a:p>
            <a:pPr algn="ctr">
              <a:spcAft>
                <a:spcPts val="600"/>
              </a:spcAft>
            </a:pPr>
            <a:r>
              <a:rPr lang="en-US" sz="2000" dirty="0"/>
              <a:t>D. Gamba, B. Dupuy, L. Ponce and the AD &amp; ELENA OP team</a:t>
            </a:r>
            <a:endParaRPr lang="en-GB" sz="2000" dirty="0"/>
          </a:p>
        </p:txBody>
      </p:sp>
      <p:cxnSp>
        <p:nvCxnSpPr>
          <p:cNvPr id="10" name="Straight Connector 9"/>
          <p:cNvCxnSpPr/>
          <p:nvPr/>
        </p:nvCxnSpPr>
        <p:spPr>
          <a:xfrm flipV="1">
            <a:off x="901673" y="5257250"/>
            <a:ext cx="1030605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0" y="3714585"/>
            <a:ext cx="12192000" cy="461665"/>
          </a:xfrm>
          <a:prstGeom prst="rect">
            <a:avLst/>
          </a:prstGeom>
          <a:noFill/>
        </p:spPr>
        <p:txBody>
          <a:bodyPr wrap="square" rtlCol="0">
            <a:spAutoFit/>
          </a:bodyPr>
          <a:lstStyle/>
          <a:p>
            <a:pPr algn="ctr"/>
            <a:r>
              <a:rPr lang="en-US" sz="2400" dirty="0"/>
              <a:t>G. Russo</a:t>
            </a:r>
            <a:endParaRPr lang="en-GB" sz="2400" dirty="0"/>
          </a:p>
        </p:txBody>
      </p:sp>
      <p:pic>
        <p:nvPicPr>
          <p:cNvPr id="4" name="Picture 3">
            <a:extLst>
              <a:ext uri="{FF2B5EF4-FFF2-40B4-BE49-F238E27FC236}">
                <a16:creationId xmlns:a16="http://schemas.microsoft.com/office/drawing/2014/main" id="{EEE960D3-3244-0B42-436C-5E48C5CB1270}"/>
              </a:ext>
            </a:extLst>
          </p:cNvPr>
          <p:cNvPicPr>
            <a:picLocks noChangeAspect="1"/>
          </p:cNvPicPr>
          <p:nvPr/>
        </p:nvPicPr>
        <p:blipFill rotWithShape="1">
          <a:blip r:embed="rId3"/>
          <a:srcRect t="12545" r="3826"/>
          <a:stretch/>
        </p:blipFill>
        <p:spPr>
          <a:xfrm>
            <a:off x="0" y="37562"/>
            <a:ext cx="2566382" cy="1877496"/>
          </a:xfrm>
          <a:prstGeom prst="rect">
            <a:avLst/>
          </a:prstGeom>
        </p:spPr>
      </p:pic>
    </p:spTree>
    <p:extLst>
      <p:ext uri="{BB962C8B-B14F-4D97-AF65-F5344CB8AC3E}">
        <p14:creationId xmlns:p14="http://schemas.microsoft.com/office/powerpoint/2010/main" val="3171611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4B73A9-7849-0F6A-A326-7744FA908164}"/>
              </a:ext>
            </a:extLst>
          </p:cNvPr>
          <p:cNvPicPr>
            <a:picLocks noChangeAspect="1"/>
          </p:cNvPicPr>
          <p:nvPr/>
        </p:nvPicPr>
        <p:blipFill>
          <a:blip r:embed="rId3"/>
          <a:stretch>
            <a:fillRect/>
          </a:stretch>
        </p:blipFill>
        <p:spPr>
          <a:xfrm>
            <a:off x="571500" y="1081087"/>
            <a:ext cx="11049000" cy="4695825"/>
          </a:xfrm>
          <a:prstGeom prst="rect">
            <a:avLst/>
          </a:prstGeom>
        </p:spPr>
      </p:pic>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287119"/>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10</a:t>
            </a:fld>
            <a:endParaRPr lang="en-GB" dirty="0">
              <a:solidFill>
                <a:schemeClr val="bg1"/>
              </a:solidFill>
            </a:endParaRPr>
          </a:p>
        </p:txBody>
      </p:sp>
      <p:sp>
        <p:nvSpPr>
          <p:cNvPr id="16" name="TextBox 15">
            <a:extLst>
              <a:ext uri="{FF2B5EF4-FFF2-40B4-BE49-F238E27FC236}">
                <a16:creationId xmlns:a16="http://schemas.microsoft.com/office/drawing/2014/main" id="{0EC3B05D-3D7E-1A59-1A72-BEDA7C9500D9}"/>
              </a:ext>
            </a:extLst>
          </p:cNvPr>
          <p:cNvSpPr txBox="1"/>
          <p:nvPr/>
        </p:nvSpPr>
        <p:spPr>
          <a:xfrm>
            <a:off x="-2959" y="561443"/>
            <a:ext cx="12191999" cy="707886"/>
          </a:xfrm>
          <a:prstGeom prst="rect">
            <a:avLst/>
          </a:prstGeom>
          <a:noFill/>
        </p:spPr>
        <p:txBody>
          <a:bodyPr wrap="square" rtlCol="0">
            <a:spAutoFit/>
          </a:bodyPr>
          <a:lstStyle/>
          <a:p>
            <a:pPr algn="ctr"/>
            <a:r>
              <a:rPr lang="en-US" sz="4000" b="1" dirty="0"/>
              <a:t>ELENA instrumentation: H-</a:t>
            </a:r>
          </a:p>
        </p:txBody>
      </p:sp>
      <p:sp>
        <p:nvSpPr>
          <p:cNvPr id="11" name="Oval 10">
            <a:extLst>
              <a:ext uri="{FF2B5EF4-FFF2-40B4-BE49-F238E27FC236}">
                <a16:creationId xmlns:a16="http://schemas.microsoft.com/office/drawing/2014/main" id="{145F71C5-6CE5-5BC4-564D-E804DC72508B}"/>
              </a:ext>
            </a:extLst>
          </p:cNvPr>
          <p:cNvSpPr/>
          <p:nvPr/>
        </p:nvSpPr>
        <p:spPr>
          <a:xfrm>
            <a:off x="5003451" y="4473199"/>
            <a:ext cx="452927" cy="905855"/>
          </a:xfrm>
          <a:prstGeom prst="ellipse">
            <a:avLst/>
          </a:prstGeom>
          <a:noFill/>
          <a:ln w="38100">
            <a:solidFill>
              <a:schemeClr val="accent4">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9F9CA2F-668E-31A7-F900-6A0B88A0E952}"/>
              </a:ext>
            </a:extLst>
          </p:cNvPr>
          <p:cNvSpPr txBox="1"/>
          <p:nvPr/>
        </p:nvSpPr>
        <p:spPr>
          <a:xfrm>
            <a:off x="358923" y="5792429"/>
            <a:ext cx="11451365" cy="646331"/>
          </a:xfrm>
          <a:prstGeom prst="rect">
            <a:avLst/>
          </a:prstGeom>
          <a:noFill/>
          <a:ln w="38100">
            <a:solidFill>
              <a:schemeClr val="accent4">
                <a:lumMod val="60000"/>
                <a:lumOff val="40000"/>
              </a:schemeClr>
            </a:solidFill>
            <a:prstDash val="lgDash"/>
          </a:ln>
        </p:spPr>
        <p:txBody>
          <a:bodyPr wrap="square" rtlCol="0">
            <a:spAutoFit/>
          </a:bodyPr>
          <a:lstStyle/>
          <a:p>
            <a:r>
              <a:rPr lang="en-US" dirty="0"/>
              <a:t>The level of noise is really high (~7%) compared to the one of </a:t>
            </a:r>
            <a:r>
              <a:rPr lang="en-US" dirty="0" err="1"/>
              <a:t>pbars</a:t>
            </a:r>
            <a:r>
              <a:rPr lang="en-US" dirty="0"/>
              <a:t> (</a:t>
            </a:r>
            <a:r>
              <a:rPr lang="en-US" u="sng" dirty="0"/>
              <a:t>for the same values of voltage on the anode and the MCP plates</a:t>
            </a:r>
            <a:r>
              <a:rPr lang="en-US" dirty="0"/>
              <a:t>) </a:t>
            </a:r>
            <a:r>
              <a:rPr lang="en-US" dirty="0">
                <a:sym typeface="Wingdings" panose="05000000000000000000" pitchFamily="2" charset="2"/>
              </a:rPr>
              <a:t> high </a:t>
            </a:r>
            <a:r>
              <a:rPr lang="en-US" dirty="0"/>
              <a:t>uncertainty on the value </a:t>
            </a:r>
            <a:r>
              <a:rPr lang="en-US"/>
              <a:t>of emittance. </a:t>
            </a:r>
            <a:endParaRPr lang="en-GB" dirty="0"/>
          </a:p>
        </p:txBody>
      </p:sp>
      <p:sp>
        <p:nvSpPr>
          <p:cNvPr id="4" name="TextBox 3">
            <a:extLst>
              <a:ext uri="{FF2B5EF4-FFF2-40B4-BE49-F238E27FC236}">
                <a16:creationId xmlns:a16="http://schemas.microsoft.com/office/drawing/2014/main" id="{3EBBA11A-81F7-8CE7-1C56-3DB8864DC272}"/>
              </a:ext>
            </a:extLst>
          </p:cNvPr>
          <p:cNvSpPr txBox="1"/>
          <p:nvPr/>
        </p:nvSpPr>
        <p:spPr>
          <a:xfrm>
            <a:off x="982655" y="3097930"/>
            <a:ext cx="2880301" cy="646331"/>
          </a:xfrm>
          <a:prstGeom prst="rect">
            <a:avLst/>
          </a:prstGeom>
          <a:noFill/>
          <a:ln w="38100">
            <a:solidFill>
              <a:schemeClr val="accent4">
                <a:lumMod val="60000"/>
                <a:lumOff val="40000"/>
              </a:schemeClr>
            </a:solidFill>
            <a:prstDash val="lgDash"/>
          </a:ln>
        </p:spPr>
        <p:txBody>
          <a:bodyPr wrap="square" rtlCol="0">
            <a:spAutoFit/>
          </a:bodyPr>
          <a:lstStyle/>
          <a:p>
            <a:r>
              <a:rPr lang="en-US" dirty="0"/>
              <a:t>For H- we only have MCP, no signal from the scintillators</a:t>
            </a:r>
            <a:endParaRPr lang="en-GB" dirty="0"/>
          </a:p>
        </p:txBody>
      </p:sp>
      <p:pic>
        <p:nvPicPr>
          <p:cNvPr id="2" name="Picture 1">
            <a:extLst>
              <a:ext uri="{FF2B5EF4-FFF2-40B4-BE49-F238E27FC236}">
                <a16:creationId xmlns:a16="http://schemas.microsoft.com/office/drawing/2014/main" id="{041502BA-F28E-FA75-0683-F97025F86CD3}"/>
              </a:ext>
            </a:extLst>
          </p:cNvPr>
          <p:cNvPicPr>
            <a:picLocks noChangeAspect="1"/>
          </p:cNvPicPr>
          <p:nvPr/>
        </p:nvPicPr>
        <p:blipFill rotWithShape="1">
          <a:blip r:embed="rId5"/>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4187077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Most recent results: AD emittance</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11</a:t>
            </a:fld>
            <a:endParaRPr lang="en-GB" dirty="0">
              <a:solidFill>
                <a:schemeClr val="bg1"/>
              </a:solidFill>
            </a:endParaRPr>
          </a:p>
        </p:txBody>
      </p:sp>
      <p:pic>
        <p:nvPicPr>
          <p:cNvPr id="4" name="Picture 3">
            <a:extLst>
              <a:ext uri="{FF2B5EF4-FFF2-40B4-BE49-F238E27FC236}">
                <a16:creationId xmlns:a16="http://schemas.microsoft.com/office/drawing/2014/main" id="{201608E2-EB08-004F-538C-46EFABD9130C}"/>
              </a:ext>
            </a:extLst>
          </p:cNvPr>
          <p:cNvPicPr>
            <a:picLocks noChangeAspect="1"/>
          </p:cNvPicPr>
          <p:nvPr/>
        </p:nvPicPr>
        <p:blipFill>
          <a:blip r:embed="rId4"/>
          <a:stretch>
            <a:fillRect/>
          </a:stretch>
        </p:blipFill>
        <p:spPr>
          <a:xfrm>
            <a:off x="6139545" y="2604265"/>
            <a:ext cx="5949215" cy="3513111"/>
          </a:xfrm>
          <a:prstGeom prst="rect">
            <a:avLst/>
          </a:prstGeom>
        </p:spPr>
      </p:pic>
      <p:pic>
        <p:nvPicPr>
          <p:cNvPr id="5" name="Picture 4">
            <a:extLst>
              <a:ext uri="{FF2B5EF4-FFF2-40B4-BE49-F238E27FC236}">
                <a16:creationId xmlns:a16="http://schemas.microsoft.com/office/drawing/2014/main" id="{64EC9079-70E8-3D09-517B-9FF6E139223F}"/>
              </a:ext>
            </a:extLst>
          </p:cNvPr>
          <p:cNvPicPr>
            <a:picLocks noChangeAspect="1"/>
          </p:cNvPicPr>
          <p:nvPr/>
        </p:nvPicPr>
        <p:blipFill>
          <a:blip r:embed="rId5"/>
          <a:stretch>
            <a:fillRect/>
          </a:stretch>
        </p:blipFill>
        <p:spPr>
          <a:xfrm>
            <a:off x="103240" y="2594543"/>
            <a:ext cx="5949216" cy="3513112"/>
          </a:xfrm>
          <a:prstGeom prst="rect">
            <a:avLst/>
          </a:prstGeom>
        </p:spPr>
      </p:pic>
      <p:sp>
        <p:nvSpPr>
          <p:cNvPr id="8" name="TextBox 7">
            <a:extLst>
              <a:ext uri="{FF2B5EF4-FFF2-40B4-BE49-F238E27FC236}">
                <a16:creationId xmlns:a16="http://schemas.microsoft.com/office/drawing/2014/main" id="{EFD06B54-825E-62F8-9969-3A75B6542A9C}"/>
              </a:ext>
            </a:extLst>
          </p:cNvPr>
          <p:cNvSpPr txBox="1"/>
          <p:nvPr/>
        </p:nvSpPr>
        <p:spPr>
          <a:xfrm>
            <a:off x="103240" y="1269329"/>
            <a:ext cx="11985520" cy="646331"/>
          </a:xfrm>
          <a:prstGeom prst="rect">
            <a:avLst/>
          </a:prstGeom>
          <a:noFill/>
        </p:spPr>
        <p:txBody>
          <a:bodyPr wrap="square" rtlCol="0">
            <a:spAutoFit/>
          </a:bodyPr>
          <a:lstStyle/>
          <a:p>
            <a:r>
              <a:rPr lang="en-CH" dirty="0"/>
              <a:t>Using the same procedure, previous year (2022) data have been re-analysed and new measurements have been taken to compare AD performance (SC, EC and deceleration) between last year and today. </a:t>
            </a:r>
          </a:p>
        </p:txBody>
      </p:sp>
      <p:pic>
        <p:nvPicPr>
          <p:cNvPr id="2" name="Picture 1">
            <a:extLst>
              <a:ext uri="{FF2B5EF4-FFF2-40B4-BE49-F238E27FC236}">
                <a16:creationId xmlns:a16="http://schemas.microsoft.com/office/drawing/2014/main" id="{90E3B491-D533-5CE2-9CB2-39DD636E71C9}"/>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5118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Most recent results: AD acceptance</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12</a:t>
            </a:fld>
            <a:endParaRPr lang="en-GB" dirty="0">
              <a:solidFill>
                <a:schemeClr val="bg1"/>
              </a:solidFill>
            </a:endParaRPr>
          </a:p>
        </p:txBody>
      </p:sp>
      <p:pic>
        <p:nvPicPr>
          <p:cNvPr id="9" name="Picture 8">
            <a:extLst>
              <a:ext uri="{FF2B5EF4-FFF2-40B4-BE49-F238E27FC236}">
                <a16:creationId xmlns:a16="http://schemas.microsoft.com/office/drawing/2014/main" id="{7BFA9D61-B2B8-64B2-C864-856A13784F47}"/>
              </a:ext>
            </a:extLst>
          </p:cNvPr>
          <p:cNvPicPr>
            <a:picLocks noChangeAspect="1"/>
          </p:cNvPicPr>
          <p:nvPr/>
        </p:nvPicPr>
        <p:blipFill>
          <a:blip r:embed="rId4"/>
          <a:stretch>
            <a:fillRect/>
          </a:stretch>
        </p:blipFill>
        <p:spPr>
          <a:xfrm>
            <a:off x="256674" y="2059440"/>
            <a:ext cx="7840186" cy="3737845"/>
          </a:xfrm>
          <a:prstGeom prst="rect">
            <a:avLst/>
          </a:prstGeom>
        </p:spPr>
      </p:pic>
      <p:pic>
        <p:nvPicPr>
          <p:cNvPr id="13" name="Picture 12">
            <a:extLst>
              <a:ext uri="{FF2B5EF4-FFF2-40B4-BE49-F238E27FC236}">
                <a16:creationId xmlns:a16="http://schemas.microsoft.com/office/drawing/2014/main" id="{DFCBCD04-9B88-7915-544D-541695229F4E}"/>
              </a:ext>
            </a:extLst>
          </p:cNvPr>
          <p:cNvPicPr>
            <a:picLocks noChangeAspect="1"/>
          </p:cNvPicPr>
          <p:nvPr/>
        </p:nvPicPr>
        <p:blipFill>
          <a:blip r:embed="rId5"/>
          <a:stretch>
            <a:fillRect/>
          </a:stretch>
        </p:blipFill>
        <p:spPr>
          <a:xfrm>
            <a:off x="8652674" y="1815442"/>
            <a:ext cx="2909599" cy="4413807"/>
          </a:xfrm>
          <a:prstGeom prst="rect">
            <a:avLst/>
          </a:prstGeom>
        </p:spPr>
      </p:pic>
      <p:sp>
        <p:nvSpPr>
          <p:cNvPr id="14" name="TextBox 13">
            <a:extLst>
              <a:ext uri="{FF2B5EF4-FFF2-40B4-BE49-F238E27FC236}">
                <a16:creationId xmlns:a16="http://schemas.microsoft.com/office/drawing/2014/main" id="{491C0535-8697-1CFA-F665-BB6DCD9C3037}"/>
              </a:ext>
            </a:extLst>
          </p:cNvPr>
          <p:cNvSpPr txBox="1"/>
          <p:nvPr/>
        </p:nvSpPr>
        <p:spPr>
          <a:xfrm>
            <a:off x="256674" y="1374767"/>
            <a:ext cx="8101263" cy="646331"/>
          </a:xfrm>
          <a:prstGeom prst="rect">
            <a:avLst/>
          </a:prstGeom>
          <a:noFill/>
        </p:spPr>
        <p:txBody>
          <a:bodyPr wrap="square" rtlCol="0">
            <a:spAutoFit/>
          </a:bodyPr>
          <a:lstStyle/>
          <a:p>
            <a:pPr algn="ctr"/>
            <a:r>
              <a:rPr lang="en-CH" dirty="0"/>
              <a:t>Acceptance measurements are done by exciting the beam and then performing a scraping (either V or H) once the losses are constant.</a:t>
            </a:r>
          </a:p>
        </p:txBody>
      </p:sp>
      <p:cxnSp>
        <p:nvCxnSpPr>
          <p:cNvPr id="16" name="Straight Arrow Connector 15">
            <a:extLst>
              <a:ext uri="{FF2B5EF4-FFF2-40B4-BE49-F238E27FC236}">
                <a16:creationId xmlns:a16="http://schemas.microsoft.com/office/drawing/2014/main" id="{457F853E-7FBE-1970-3E2A-AED086CEE798}"/>
              </a:ext>
            </a:extLst>
          </p:cNvPr>
          <p:cNvCxnSpPr/>
          <p:nvPr/>
        </p:nvCxnSpPr>
        <p:spPr>
          <a:xfrm>
            <a:off x="8887476" y="5490148"/>
            <a:ext cx="1764632"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718B1D-25CD-1BA7-176C-50F575D20A6B}"/>
              </a:ext>
            </a:extLst>
          </p:cNvPr>
          <p:cNvSpPr txBox="1"/>
          <p:nvPr/>
        </p:nvSpPr>
        <p:spPr>
          <a:xfrm>
            <a:off x="9087008" y="4871191"/>
            <a:ext cx="1365567" cy="646331"/>
          </a:xfrm>
          <a:prstGeom prst="rect">
            <a:avLst/>
          </a:prstGeom>
          <a:noFill/>
        </p:spPr>
        <p:txBody>
          <a:bodyPr wrap="none" rtlCol="0">
            <a:spAutoFit/>
          </a:bodyPr>
          <a:lstStyle/>
          <a:p>
            <a:r>
              <a:rPr lang="en-GB" dirty="0"/>
              <a:t>P</a:t>
            </a:r>
            <a:r>
              <a:rPr lang="en-CH" dirty="0"/>
              <a:t>roportional</a:t>
            </a:r>
          </a:p>
          <a:p>
            <a:r>
              <a:rPr lang="en-CH" dirty="0"/>
              <a:t> acceptance</a:t>
            </a:r>
          </a:p>
        </p:txBody>
      </p:sp>
      <p:pic>
        <p:nvPicPr>
          <p:cNvPr id="2" name="Picture 1">
            <a:extLst>
              <a:ext uri="{FF2B5EF4-FFF2-40B4-BE49-F238E27FC236}">
                <a16:creationId xmlns:a16="http://schemas.microsoft.com/office/drawing/2014/main" id="{C336C9C8-10C6-B39E-05C4-81411B53D211}"/>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450156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Other ways to measure the emittance in ELENA</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13</a:t>
            </a:fld>
            <a:endParaRPr lang="en-GB" dirty="0">
              <a:solidFill>
                <a:schemeClr val="bg1"/>
              </a:solidFill>
            </a:endParaRPr>
          </a:p>
        </p:txBody>
      </p:sp>
      <p:pic>
        <p:nvPicPr>
          <p:cNvPr id="2" name="Picture 1">
            <a:extLst>
              <a:ext uri="{FF2B5EF4-FFF2-40B4-BE49-F238E27FC236}">
                <a16:creationId xmlns:a16="http://schemas.microsoft.com/office/drawing/2014/main" id="{833C1C58-AADD-892F-68A2-613CD40B1CBD}"/>
              </a:ext>
            </a:extLst>
          </p:cNvPr>
          <p:cNvPicPr>
            <a:picLocks noChangeAspect="1"/>
          </p:cNvPicPr>
          <p:nvPr/>
        </p:nvPicPr>
        <p:blipFill>
          <a:blip r:embed="rId4"/>
          <a:stretch>
            <a:fillRect/>
          </a:stretch>
        </p:blipFill>
        <p:spPr>
          <a:xfrm>
            <a:off x="87065" y="1613073"/>
            <a:ext cx="5413568" cy="4081297"/>
          </a:xfrm>
          <a:prstGeom prst="rect">
            <a:avLst/>
          </a:prstGeom>
        </p:spPr>
      </p:pic>
      <p:sp>
        <p:nvSpPr>
          <p:cNvPr id="3" name="TextBox 2">
            <a:extLst>
              <a:ext uri="{FF2B5EF4-FFF2-40B4-BE49-F238E27FC236}">
                <a16:creationId xmlns:a16="http://schemas.microsoft.com/office/drawing/2014/main" id="{5CF6273B-EC75-7970-490D-F502138A2719}"/>
              </a:ext>
            </a:extLst>
          </p:cNvPr>
          <p:cNvSpPr txBox="1"/>
          <p:nvPr/>
        </p:nvSpPr>
        <p:spPr>
          <a:xfrm>
            <a:off x="84105" y="1273280"/>
            <a:ext cx="3096953" cy="369332"/>
          </a:xfrm>
          <a:prstGeom prst="rect">
            <a:avLst/>
          </a:prstGeom>
          <a:noFill/>
        </p:spPr>
        <p:txBody>
          <a:bodyPr wrap="square" rtlCol="0">
            <a:spAutoFit/>
          </a:bodyPr>
          <a:lstStyle/>
          <a:p>
            <a:r>
              <a:rPr lang="en-US" dirty="0"/>
              <a:t>From D. Gamba presentation</a:t>
            </a:r>
            <a:endParaRPr lang="en-GB" dirty="0"/>
          </a:p>
        </p:txBody>
      </p:sp>
      <p:grpSp>
        <p:nvGrpSpPr>
          <p:cNvPr id="4" name="Group 3">
            <a:extLst>
              <a:ext uri="{FF2B5EF4-FFF2-40B4-BE49-F238E27FC236}">
                <a16:creationId xmlns:a16="http://schemas.microsoft.com/office/drawing/2014/main" id="{82C104B6-7B6B-A4A0-5C59-79EA69932A9C}"/>
              </a:ext>
            </a:extLst>
          </p:cNvPr>
          <p:cNvGrpSpPr/>
          <p:nvPr/>
        </p:nvGrpSpPr>
        <p:grpSpPr>
          <a:xfrm>
            <a:off x="5551563" y="4049265"/>
            <a:ext cx="6553372" cy="2391324"/>
            <a:chOff x="1319198" y="3932608"/>
            <a:chExt cx="6553372" cy="2391324"/>
          </a:xfrm>
        </p:grpSpPr>
        <p:pic>
          <p:nvPicPr>
            <p:cNvPr id="5" name="Picture 4">
              <a:extLst>
                <a:ext uri="{FF2B5EF4-FFF2-40B4-BE49-F238E27FC236}">
                  <a16:creationId xmlns:a16="http://schemas.microsoft.com/office/drawing/2014/main" id="{773824F0-60AE-0132-2C65-DADE85423986}"/>
                </a:ext>
              </a:extLst>
            </p:cNvPr>
            <p:cNvPicPr>
              <a:picLocks noChangeAspect="1"/>
            </p:cNvPicPr>
            <p:nvPr/>
          </p:nvPicPr>
          <p:blipFill>
            <a:blip r:embed="rId5"/>
            <a:stretch>
              <a:fillRect/>
            </a:stretch>
          </p:blipFill>
          <p:spPr>
            <a:xfrm>
              <a:off x="1319198" y="3932608"/>
              <a:ext cx="6553372" cy="2391324"/>
            </a:xfrm>
            <a:prstGeom prst="rect">
              <a:avLst/>
            </a:prstGeom>
          </p:spPr>
        </p:pic>
        <p:cxnSp>
          <p:nvCxnSpPr>
            <p:cNvPr id="6" name="Straight Connector 5">
              <a:extLst>
                <a:ext uri="{FF2B5EF4-FFF2-40B4-BE49-F238E27FC236}">
                  <a16:creationId xmlns:a16="http://schemas.microsoft.com/office/drawing/2014/main" id="{F8B42C91-3ABE-854F-7DD2-3C152160BB33}"/>
                </a:ext>
              </a:extLst>
            </p:cNvPr>
            <p:cNvCxnSpPr>
              <a:cxnSpLocks/>
            </p:cNvCxnSpPr>
            <p:nvPr/>
          </p:nvCxnSpPr>
          <p:spPr bwMode="auto">
            <a:xfrm flipV="1">
              <a:off x="3452432" y="4076588"/>
              <a:ext cx="0" cy="1830807"/>
            </a:xfrm>
            <a:prstGeom prst="line">
              <a:avLst/>
            </a:prstGeom>
            <a:solidFill>
              <a:schemeClr val="accent1"/>
            </a:solidFill>
            <a:ln w="28575" cap="flat" cmpd="sng" algn="ctr">
              <a:solidFill>
                <a:srgbClr val="000000">
                  <a:alpha val="69804"/>
                </a:srgbClr>
              </a:solidFill>
              <a:prstDash val="sysDash"/>
              <a:round/>
              <a:headEnd type="none" w="sm" len="sm"/>
              <a:tailEnd type="none" w="sm" len="sm"/>
            </a:ln>
            <a:effectLst/>
          </p:spPr>
        </p:cxnSp>
        <p:sp>
          <p:nvSpPr>
            <p:cNvPr id="8" name="TextBox 7">
              <a:extLst>
                <a:ext uri="{FF2B5EF4-FFF2-40B4-BE49-F238E27FC236}">
                  <a16:creationId xmlns:a16="http://schemas.microsoft.com/office/drawing/2014/main" id="{51AAE263-B850-0BBA-2B05-017E664149CE}"/>
                </a:ext>
              </a:extLst>
            </p:cNvPr>
            <p:cNvSpPr txBox="1"/>
            <p:nvPr/>
          </p:nvSpPr>
          <p:spPr>
            <a:xfrm>
              <a:off x="3720249" y="4040397"/>
              <a:ext cx="541909" cy="276999"/>
            </a:xfrm>
            <a:prstGeom prst="rect">
              <a:avLst/>
            </a:prstGeom>
          </p:spPr>
          <p:txBody>
            <a:bodyPr wrap="square" rtlCol="0">
              <a:spAutoFit/>
            </a:bodyPr>
            <a:lstStyle/>
            <a:p>
              <a:pPr marL="14288" algn="l"/>
              <a:r>
                <a:rPr lang="en-CH" sz="1200" b="1" kern="0"/>
                <a:t>ramp</a:t>
              </a:r>
            </a:p>
          </p:txBody>
        </p:sp>
        <p:sp>
          <p:nvSpPr>
            <p:cNvPr id="9" name="TextBox 8">
              <a:extLst>
                <a:ext uri="{FF2B5EF4-FFF2-40B4-BE49-F238E27FC236}">
                  <a16:creationId xmlns:a16="http://schemas.microsoft.com/office/drawing/2014/main" id="{ED22D7DD-7FDA-5028-1410-6C35B85E1C49}"/>
                </a:ext>
              </a:extLst>
            </p:cNvPr>
            <p:cNvSpPr txBox="1"/>
            <p:nvPr/>
          </p:nvSpPr>
          <p:spPr>
            <a:xfrm>
              <a:off x="2433365" y="4036820"/>
              <a:ext cx="1019840" cy="276999"/>
            </a:xfrm>
            <a:prstGeom prst="rect">
              <a:avLst/>
            </a:prstGeom>
          </p:spPr>
          <p:txBody>
            <a:bodyPr wrap="square" rtlCol="0">
              <a:spAutoFit/>
            </a:bodyPr>
            <a:lstStyle/>
            <a:p>
              <a:pPr marL="14288" algn="r"/>
              <a:r>
                <a:rPr lang="en-CH" sz="1200" b="1" kern="0"/>
                <a:t>300 MeV/c</a:t>
              </a:r>
            </a:p>
          </p:txBody>
        </p:sp>
        <p:cxnSp>
          <p:nvCxnSpPr>
            <p:cNvPr id="10" name="Straight Connector 9">
              <a:extLst>
                <a:ext uri="{FF2B5EF4-FFF2-40B4-BE49-F238E27FC236}">
                  <a16:creationId xmlns:a16="http://schemas.microsoft.com/office/drawing/2014/main" id="{82BA8B7F-8A91-1EC8-C68E-93DB6BCEA881}"/>
                </a:ext>
              </a:extLst>
            </p:cNvPr>
            <p:cNvCxnSpPr>
              <a:cxnSpLocks/>
            </p:cNvCxnSpPr>
            <p:nvPr/>
          </p:nvCxnSpPr>
          <p:spPr bwMode="auto">
            <a:xfrm flipV="1">
              <a:off x="4503592" y="4076588"/>
              <a:ext cx="0" cy="1830807"/>
            </a:xfrm>
            <a:prstGeom prst="line">
              <a:avLst/>
            </a:prstGeom>
            <a:solidFill>
              <a:schemeClr val="accent1"/>
            </a:solidFill>
            <a:ln w="28575" cap="flat" cmpd="sng" algn="ctr">
              <a:solidFill>
                <a:srgbClr val="000000">
                  <a:alpha val="69804"/>
                </a:srgbClr>
              </a:solidFill>
              <a:prstDash val="sysDash"/>
              <a:round/>
              <a:headEnd type="none" w="sm" len="sm"/>
              <a:tailEnd type="none" w="sm" len="sm"/>
            </a:ln>
            <a:effectLst/>
          </p:spPr>
        </p:cxnSp>
        <p:sp>
          <p:nvSpPr>
            <p:cNvPr id="11" name="TextBox 10">
              <a:extLst>
                <a:ext uri="{FF2B5EF4-FFF2-40B4-BE49-F238E27FC236}">
                  <a16:creationId xmlns:a16="http://schemas.microsoft.com/office/drawing/2014/main" id="{7DD51A7A-6134-051A-EF6E-18D617AB4498}"/>
                </a:ext>
              </a:extLst>
            </p:cNvPr>
            <p:cNvSpPr txBox="1"/>
            <p:nvPr/>
          </p:nvSpPr>
          <p:spPr>
            <a:xfrm>
              <a:off x="4503708" y="4045456"/>
              <a:ext cx="1331412" cy="276999"/>
            </a:xfrm>
            <a:prstGeom prst="rect">
              <a:avLst/>
            </a:prstGeom>
          </p:spPr>
          <p:txBody>
            <a:bodyPr wrap="square" rtlCol="0">
              <a:spAutoFit/>
            </a:bodyPr>
            <a:lstStyle/>
            <a:p>
              <a:pPr marL="14288" algn="l"/>
              <a:r>
                <a:rPr lang="en-CH" sz="1200" b="1" kern="0"/>
                <a:t>100 MeV/c</a:t>
              </a:r>
            </a:p>
          </p:txBody>
        </p:sp>
        <p:cxnSp>
          <p:nvCxnSpPr>
            <p:cNvPr id="12" name="Straight Connector 11">
              <a:extLst>
                <a:ext uri="{FF2B5EF4-FFF2-40B4-BE49-F238E27FC236}">
                  <a16:creationId xmlns:a16="http://schemas.microsoft.com/office/drawing/2014/main" id="{7F201AEC-60E7-17C8-8916-C838BAF1E87A}"/>
                </a:ext>
              </a:extLst>
            </p:cNvPr>
            <p:cNvCxnSpPr>
              <a:cxnSpLocks/>
            </p:cNvCxnSpPr>
            <p:nvPr/>
          </p:nvCxnSpPr>
          <p:spPr bwMode="auto">
            <a:xfrm flipV="1">
              <a:off x="7136887" y="4076588"/>
              <a:ext cx="0" cy="1830807"/>
            </a:xfrm>
            <a:prstGeom prst="line">
              <a:avLst/>
            </a:prstGeom>
            <a:solidFill>
              <a:schemeClr val="accent1"/>
            </a:solidFill>
            <a:ln w="28575" cap="flat" cmpd="sng" algn="ctr">
              <a:solidFill>
                <a:srgbClr val="000000">
                  <a:alpha val="69804"/>
                </a:srgbClr>
              </a:solidFill>
              <a:prstDash val="sysDash"/>
              <a:round/>
              <a:headEnd type="none" w="sm" len="sm"/>
              <a:tailEnd type="none" w="sm" len="sm"/>
            </a:ln>
            <a:effectLst/>
          </p:spPr>
        </p:cxnSp>
        <p:sp>
          <p:nvSpPr>
            <p:cNvPr id="13" name="TextBox 12">
              <a:extLst>
                <a:ext uri="{FF2B5EF4-FFF2-40B4-BE49-F238E27FC236}">
                  <a16:creationId xmlns:a16="http://schemas.microsoft.com/office/drawing/2014/main" id="{C7BA3E25-F885-DE66-8121-039205CD1430}"/>
                </a:ext>
              </a:extLst>
            </p:cNvPr>
            <p:cNvSpPr txBox="1"/>
            <p:nvPr/>
          </p:nvSpPr>
          <p:spPr>
            <a:xfrm>
              <a:off x="7110978" y="4036819"/>
              <a:ext cx="691536" cy="276999"/>
            </a:xfrm>
            <a:prstGeom prst="rect">
              <a:avLst/>
            </a:prstGeom>
          </p:spPr>
          <p:txBody>
            <a:bodyPr wrap="square" rtlCol="0">
              <a:spAutoFit/>
            </a:bodyPr>
            <a:lstStyle/>
            <a:p>
              <a:pPr marL="14288" algn="l"/>
              <a:r>
                <a:rPr lang="en-CH" sz="1200" b="1" kern="0"/>
                <a:t>RF ON</a:t>
              </a:r>
            </a:p>
          </p:txBody>
        </p:sp>
        <p:sp>
          <p:nvSpPr>
            <p:cNvPr id="14" name="TextBox 13">
              <a:extLst>
                <a:ext uri="{FF2B5EF4-FFF2-40B4-BE49-F238E27FC236}">
                  <a16:creationId xmlns:a16="http://schemas.microsoft.com/office/drawing/2014/main" id="{AD26B491-2B75-E6D8-2263-0A48DC64E872}"/>
                </a:ext>
              </a:extLst>
            </p:cNvPr>
            <p:cNvSpPr txBox="1"/>
            <p:nvPr/>
          </p:nvSpPr>
          <p:spPr>
            <a:xfrm>
              <a:off x="4503592" y="5722410"/>
              <a:ext cx="880690" cy="276999"/>
            </a:xfrm>
            <a:prstGeom prst="rect">
              <a:avLst/>
            </a:prstGeom>
          </p:spPr>
          <p:txBody>
            <a:bodyPr wrap="square" rtlCol="0">
              <a:spAutoFit/>
            </a:bodyPr>
            <a:lstStyle/>
            <a:p>
              <a:pPr marL="14288" algn="l"/>
              <a:r>
                <a:rPr lang="en-CH" sz="1200" b="1" kern="0">
                  <a:solidFill>
                    <a:srgbClr val="E377C3"/>
                  </a:solidFill>
                </a:rPr>
                <a:t>Best setup</a:t>
              </a:r>
            </a:p>
          </p:txBody>
        </p:sp>
        <p:cxnSp>
          <p:nvCxnSpPr>
            <p:cNvPr id="15" name="Straight Arrow Connector 14">
              <a:extLst>
                <a:ext uri="{FF2B5EF4-FFF2-40B4-BE49-F238E27FC236}">
                  <a16:creationId xmlns:a16="http://schemas.microsoft.com/office/drawing/2014/main" id="{D25FF172-6C5C-9A1F-7964-30B802775EA3}"/>
                </a:ext>
              </a:extLst>
            </p:cNvPr>
            <p:cNvCxnSpPr>
              <a:cxnSpLocks/>
              <a:stCxn id="14" idx="0"/>
            </p:cNvCxnSpPr>
            <p:nvPr/>
          </p:nvCxnSpPr>
          <p:spPr bwMode="auto">
            <a:xfrm flipH="1" flipV="1">
              <a:off x="4896240" y="5515515"/>
              <a:ext cx="148220" cy="7799"/>
            </a:xfrm>
            <a:prstGeom prst="straightConnector1">
              <a:avLst/>
            </a:prstGeom>
            <a:solidFill>
              <a:schemeClr val="accent1"/>
            </a:solidFill>
            <a:ln w="28575" cap="flat" cmpd="sng" algn="ctr">
              <a:solidFill>
                <a:srgbClr val="E377C3"/>
              </a:solidFill>
              <a:prstDash val="solid"/>
              <a:round/>
              <a:headEnd type="none" w="sm" len="sm"/>
              <a:tailEnd type="triangle"/>
            </a:ln>
            <a:effectLst/>
          </p:spPr>
        </p:cxnSp>
        <p:sp>
          <p:nvSpPr>
            <p:cNvPr id="16" name="TextBox 15">
              <a:extLst>
                <a:ext uri="{FF2B5EF4-FFF2-40B4-BE49-F238E27FC236}">
                  <a16:creationId xmlns:a16="http://schemas.microsoft.com/office/drawing/2014/main" id="{26442A71-BA49-7730-7294-ACE5AA921356}"/>
                </a:ext>
              </a:extLst>
            </p:cNvPr>
            <p:cNvSpPr txBox="1"/>
            <p:nvPr/>
          </p:nvSpPr>
          <p:spPr>
            <a:xfrm>
              <a:off x="6094306" y="4463770"/>
              <a:ext cx="1049005" cy="276999"/>
            </a:xfrm>
            <a:prstGeom prst="rect">
              <a:avLst/>
            </a:prstGeom>
          </p:spPr>
          <p:txBody>
            <a:bodyPr wrap="square" rtlCol="0">
              <a:spAutoFit/>
            </a:bodyPr>
            <a:lstStyle/>
            <a:p>
              <a:pPr marL="14288" algn="l"/>
              <a:r>
                <a:rPr lang="en-CH" sz="1200" b="1" kern="0">
                  <a:solidFill>
                    <a:srgbClr val="FF8800"/>
                  </a:solidFill>
                </a:rPr>
                <a:t>Bad settings!</a:t>
              </a:r>
            </a:p>
          </p:txBody>
        </p:sp>
        <p:cxnSp>
          <p:nvCxnSpPr>
            <p:cNvPr id="17" name="Straight Arrow Connector 16">
              <a:extLst>
                <a:ext uri="{FF2B5EF4-FFF2-40B4-BE49-F238E27FC236}">
                  <a16:creationId xmlns:a16="http://schemas.microsoft.com/office/drawing/2014/main" id="{CD77C1A3-D577-EC6D-D57D-5ACBF97E4EEB}"/>
                </a:ext>
              </a:extLst>
            </p:cNvPr>
            <p:cNvCxnSpPr>
              <a:cxnSpLocks/>
            </p:cNvCxnSpPr>
            <p:nvPr/>
          </p:nvCxnSpPr>
          <p:spPr bwMode="auto">
            <a:xfrm flipH="1" flipV="1">
              <a:off x="6436932" y="4321752"/>
              <a:ext cx="98150" cy="201821"/>
            </a:xfrm>
            <a:prstGeom prst="straightConnector1">
              <a:avLst/>
            </a:prstGeom>
            <a:solidFill>
              <a:schemeClr val="accent1"/>
            </a:solidFill>
            <a:ln w="28575" cap="flat" cmpd="sng" algn="ctr">
              <a:solidFill>
                <a:srgbClr val="FF8800"/>
              </a:solidFill>
              <a:prstDash val="solid"/>
              <a:round/>
              <a:headEnd type="none" w="sm" len="sm"/>
              <a:tailEnd type="triangle"/>
            </a:ln>
            <a:effectLst/>
          </p:spPr>
        </p:cxnSp>
        <p:sp>
          <p:nvSpPr>
            <p:cNvPr id="19" name="TextBox 18">
              <a:extLst>
                <a:ext uri="{FF2B5EF4-FFF2-40B4-BE49-F238E27FC236}">
                  <a16:creationId xmlns:a16="http://schemas.microsoft.com/office/drawing/2014/main" id="{6B899C93-FCE3-F647-9CCE-EC5202BF0547}"/>
                </a:ext>
              </a:extLst>
            </p:cNvPr>
            <p:cNvSpPr txBox="1"/>
            <p:nvPr/>
          </p:nvSpPr>
          <p:spPr>
            <a:xfrm>
              <a:off x="5167390" y="4720495"/>
              <a:ext cx="1215717" cy="276999"/>
            </a:xfrm>
            <a:prstGeom prst="rect">
              <a:avLst/>
            </a:prstGeom>
          </p:spPr>
          <p:txBody>
            <a:bodyPr wrap="square" rtlCol="0">
              <a:spAutoFit/>
            </a:bodyPr>
            <a:lstStyle/>
            <a:p>
              <a:pPr marL="14288" algn="l"/>
              <a:r>
                <a:rPr lang="en-US" sz="1200" b="1" kern="0" dirty="0">
                  <a:solidFill>
                    <a:srgbClr val="AB7942"/>
                  </a:solidFill>
                </a:rPr>
                <a:t>OK-ish settings</a:t>
              </a:r>
              <a:endParaRPr lang="en-CH" sz="1200" b="1" kern="0" dirty="0">
                <a:solidFill>
                  <a:srgbClr val="AB7942"/>
                </a:solidFill>
              </a:endParaRPr>
            </a:p>
          </p:txBody>
        </p:sp>
        <p:cxnSp>
          <p:nvCxnSpPr>
            <p:cNvPr id="20" name="Straight Arrow Connector 19">
              <a:extLst>
                <a:ext uri="{FF2B5EF4-FFF2-40B4-BE49-F238E27FC236}">
                  <a16:creationId xmlns:a16="http://schemas.microsoft.com/office/drawing/2014/main" id="{0785C54D-C225-30F6-0790-8BED16E857E4}"/>
                </a:ext>
              </a:extLst>
            </p:cNvPr>
            <p:cNvCxnSpPr>
              <a:cxnSpLocks/>
            </p:cNvCxnSpPr>
            <p:nvPr/>
          </p:nvCxnSpPr>
          <p:spPr bwMode="auto">
            <a:xfrm flipH="1">
              <a:off x="5217288" y="4958528"/>
              <a:ext cx="246425" cy="218861"/>
            </a:xfrm>
            <a:prstGeom prst="straightConnector1">
              <a:avLst/>
            </a:prstGeom>
            <a:solidFill>
              <a:schemeClr val="accent1"/>
            </a:solidFill>
            <a:ln w="28575" cap="flat" cmpd="sng" algn="ctr">
              <a:solidFill>
                <a:srgbClr val="AB7942"/>
              </a:solidFill>
              <a:prstDash val="solid"/>
              <a:round/>
              <a:headEnd type="none" w="sm" len="sm"/>
              <a:tailEnd type="triangle"/>
            </a:ln>
            <a:effectLst/>
          </p:spPr>
        </p:cxnSp>
      </p:grpSp>
      <p:sp>
        <p:nvSpPr>
          <p:cNvPr id="21" name="TextBox 20">
            <a:extLst>
              <a:ext uri="{FF2B5EF4-FFF2-40B4-BE49-F238E27FC236}">
                <a16:creationId xmlns:a16="http://schemas.microsoft.com/office/drawing/2014/main" id="{4C132546-6A80-570D-E8AE-C30B189FCC49}"/>
              </a:ext>
            </a:extLst>
          </p:cNvPr>
          <p:cNvSpPr txBox="1"/>
          <p:nvPr/>
        </p:nvSpPr>
        <p:spPr>
          <a:xfrm>
            <a:off x="5768411" y="1613073"/>
            <a:ext cx="6266468" cy="923330"/>
          </a:xfrm>
          <a:prstGeom prst="rect">
            <a:avLst/>
          </a:prstGeom>
          <a:noFill/>
        </p:spPr>
        <p:txBody>
          <a:bodyPr wrap="square" rtlCol="0">
            <a:spAutoFit/>
          </a:bodyPr>
          <a:lstStyle/>
          <a:p>
            <a:r>
              <a:rPr lang="en-US" dirty="0"/>
              <a:t>@ EXTRACTION: multiple SEM grids along the extraction line (00) of ELENA allow to reconstruct the emittance (+ other optic parameters) by adopting a fitting procedure</a:t>
            </a:r>
            <a:endParaRPr lang="en-GB" dirty="0"/>
          </a:p>
        </p:txBody>
      </p:sp>
      <p:sp>
        <p:nvSpPr>
          <p:cNvPr id="22" name="TextBox 21">
            <a:extLst>
              <a:ext uri="{FF2B5EF4-FFF2-40B4-BE49-F238E27FC236}">
                <a16:creationId xmlns:a16="http://schemas.microsoft.com/office/drawing/2014/main" id="{6D435A7C-869E-6AFC-80FE-C13C98923734}"/>
              </a:ext>
            </a:extLst>
          </p:cNvPr>
          <p:cNvSpPr txBox="1"/>
          <p:nvPr/>
        </p:nvSpPr>
        <p:spPr>
          <a:xfrm>
            <a:off x="5913690" y="2982482"/>
            <a:ext cx="6191245" cy="923330"/>
          </a:xfrm>
          <a:prstGeom prst="rect">
            <a:avLst/>
          </a:prstGeom>
          <a:noFill/>
        </p:spPr>
        <p:txBody>
          <a:bodyPr wrap="square" rtlCol="0">
            <a:spAutoFit/>
          </a:bodyPr>
          <a:lstStyle/>
          <a:p>
            <a:r>
              <a:rPr lang="en-US" dirty="0"/>
              <a:t>In principle, having an IPM would allow to observe real-time the evolution of the emittance and thus identify immediately possible issues.</a:t>
            </a:r>
            <a:endParaRPr lang="en-GB" dirty="0"/>
          </a:p>
        </p:txBody>
      </p:sp>
      <p:pic>
        <p:nvPicPr>
          <p:cNvPr id="23" name="Picture 22">
            <a:extLst>
              <a:ext uri="{FF2B5EF4-FFF2-40B4-BE49-F238E27FC236}">
                <a16:creationId xmlns:a16="http://schemas.microsoft.com/office/drawing/2014/main" id="{43BCB3ED-DA33-2EF9-048D-DD5E26C16FDA}"/>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049928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Conclusions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14</a:t>
            </a:fld>
            <a:endParaRPr lang="en-GB" dirty="0">
              <a:solidFill>
                <a:schemeClr val="bg1"/>
              </a:solidFill>
            </a:endParaRPr>
          </a:p>
        </p:txBody>
      </p:sp>
      <p:sp>
        <p:nvSpPr>
          <p:cNvPr id="23" name="TextBox 22">
            <a:extLst>
              <a:ext uri="{FF2B5EF4-FFF2-40B4-BE49-F238E27FC236}">
                <a16:creationId xmlns:a16="http://schemas.microsoft.com/office/drawing/2014/main" id="{CAD95078-E68A-7007-8D97-5C256832EDA3}"/>
              </a:ext>
            </a:extLst>
          </p:cNvPr>
          <p:cNvSpPr txBox="1"/>
          <p:nvPr/>
        </p:nvSpPr>
        <p:spPr>
          <a:xfrm>
            <a:off x="0" y="1269329"/>
            <a:ext cx="12189040" cy="3416320"/>
          </a:xfrm>
          <a:prstGeom prst="rect">
            <a:avLst/>
          </a:prstGeom>
          <a:noFill/>
        </p:spPr>
        <p:txBody>
          <a:bodyPr wrap="square" rtlCol="0">
            <a:spAutoFit/>
          </a:bodyPr>
          <a:lstStyle/>
          <a:p>
            <a:pPr marL="285750" indent="-285750">
              <a:buFont typeface="Wingdings" panose="05000000000000000000" pitchFamily="2" charset="2"/>
              <a:buChar char="ü"/>
            </a:pPr>
            <a:r>
              <a:rPr lang="en-US" dirty="0"/>
              <a:t>At the moment we have a stable, reproducible and user independent procedure for emittance reconstruction for both AD and ELENA and for both beams (H- and </a:t>
            </a:r>
            <a:r>
              <a:rPr lang="en-US" dirty="0" err="1"/>
              <a:t>pbars</a:t>
            </a:r>
            <a:r>
              <a:rPr lang="en-US" dirty="0"/>
              <a:t>)</a:t>
            </a:r>
          </a:p>
          <a:p>
            <a:pPr marL="742950" lvl="1" indent="-285750">
              <a:buFont typeface="Courier New" panose="02070309020205020404" pitchFamily="49" charset="0"/>
              <a:buChar char="o"/>
            </a:pPr>
            <a:r>
              <a:rPr lang="en-US" dirty="0"/>
              <a:t>The interface between scraper and detection systems is done through an interface developed and maintained by OP</a:t>
            </a:r>
          </a:p>
          <a:p>
            <a:pPr marL="742950" lvl="1" indent="-285750">
              <a:buFont typeface="Courier New" panose="02070309020205020404" pitchFamily="49" charset="0"/>
              <a:buChar char="o"/>
            </a:pPr>
            <a:r>
              <a:rPr lang="en-US" dirty="0"/>
              <a:t>There is the criticality that the scraper position is not known precisely, therefore the 50% of the possible results is lost</a:t>
            </a:r>
          </a:p>
          <a:p>
            <a:pPr marL="742950" lvl="1" indent="-285750">
              <a:buFont typeface="Courier New" panose="02070309020205020404" pitchFamily="49" charset="0"/>
              <a:buChar char="o"/>
            </a:pPr>
            <a:r>
              <a:rPr lang="en-US" dirty="0"/>
              <a:t>There are synchronization issues between scraper and detection systems (as the examples showed before)</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a:t>The flexibility of using the scraper for emittance and acceptance measurements is a strong plus, and in the </a:t>
            </a:r>
            <a:r>
              <a:rPr lang="en-US" dirty="0" err="1"/>
              <a:t>futre</a:t>
            </a:r>
            <a:r>
              <a:rPr lang="en-US" dirty="0"/>
              <a:t> is foreseen to use it also as a collimator (as was done in the past)</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a:t>Given the long AD cycle </a:t>
            </a:r>
            <a:r>
              <a:rPr lang="en-US" dirty="0" err="1"/>
              <a:t>lenght</a:t>
            </a:r>
            <a:r>
              <a:rPr lang="en-US" dirty="0"/>
              <a:t> (110s) having non-destructive emittance measurements would be a strong plus in setting-up and optimize the machine as well as in enhancing troubleshooting. Considering an IPM for ELENA might be interesting too.</a:t>
            </a:r>
          </a:p>
          <a:p>
            <a:pPr marL="285750" indent="-285750">
              <a:buFont typeface="Wingdings" panose="05000000000000000000" pitchFamily="2" charset="2"/>
              <a:buChar char="ü"/>
            </a:pPr>
            <a:endParaRPr lang="en-GB" dirty="0"/>
          </a:p>
        </p:txBody>
      </p:sp>
      <p:pic>
        <p:nvPicPr>
          <p:cNvPr id="2" name="Picture 1">
            <a:extLst>
              <a:ext uri="{FF2B5EF4-FFF2-40B4-BE49-F238E27FC236}">
                <a16:creationId xmlns:a16="http://schemas.microsoft.com/office/drawing/2014/main" id="{BB2D2DB4-357A-F21E-E197-725B4A0A20D5}"/>
              </a:ext>
            </a:extLst>
          </p:cNvPr>
          <p:cNvPicPr>
            <a:picLocks noChangeAspect="1"/>
          </p:cNvPicPr>
          <p:nvPr/>
        </p:nvPicPr>
        <p:blipFill rotWithShape="1">
          <a:blip r:embed="rId4"/>
          <a:srcRect t="14392" r="4210" b="5130"/>
          <a:stretch/>
        </p:blipFill>
        <p:spPr>
          <a:xfrm>
            <a:off x="-5919" y="0"/>
            <a:ext cx="900175" cy="608435"/>
          </a:xfrm>
          <a:prstGeom prst="rect">
            <a:avLst/>
          </a:prstGeom>
        </p:spPr>
      </p:pic>
      <p:sp>
        <p:nvSpPr>
          <p:cNvPr id="3" name="TextBox 2">
            <a:extLst>
              <a:ext uri="{FF2B5EF4-FFF2-40B4-BE49-F238E27FC236}">
                <a16:creationId xmlns:a16="http://schemas.microsoft.com/office/drawing/2014/main" id="{510477F1-6D6E-45D6-3C88-AC5138631F82}"/>
              </a:ext>
            </a:extLst>
          </p:cNvPr>
          <p:cNvSpPr txBox="1"/>
          <p:nvPr/>
        </p:nvSpPr>
        <p:spPr>
          <a:xfrm>
            <a:off x="1" y="5132866"/>
            <a:ext cx="12191999" cy="707886"/>
          </a:xfrm>
          <a:prstGeom prst="rect">
            <a:avLst/>
          </a:prstGeom>
          <a:noFill/>
        </p:spPr>
        <p:txBody>
          <a:bodyPr wrap="square" rtlCol="0">
            <a:spAutoFit/>
          </a:bodyPr>
          <a:lstStyle/>
          <a:p>
            <a:pPr algn="ctr"/>
            <a:r>
              <a:rPr lang="en-US" sz="4000" b="1" dirty="0"/>
              <a:t>Thank you for your attention!</a:t>
            </a:r>
          </a:p>
        </p:txBody>
      </p:sp>
    </p:spTree>
    <p:extLst>
      <p:ext uri="{BB962C8B-B14F-4D97-AF65-F5344CB8AC3E}">
        <p14:creationId xmlns:p14="http://schemas.microsoft.com/office/powerpoint/2010/main" val="3172446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2706252"/>
            <a:ext cx="12191999" cy="1446550"/>
          </a:xfrm>
          <a:prstGeom prst="rect">
            <a:avLst/>
          </a:prstGeom>
          <a:noFill/>
        </p:spPr>
        <p:txBody>
          <a:bodyPr wrap="square" rtlCol="0">
            <a:spAutoFit/>
          </a:bodyPr>
          <a:lstStyle/>
          <a:p>
            <a:pPr algn="ctr"/>
            <a:r>
              <a:rPr lang="en-US" sz="8800" b="1" dirty="0"/>
              <a:t>Back-up slides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15</a:t>
            </a:fld>
            <a:endParaRPr lang="en-GB" dirty="0">
              <a:solidFill>
                <a:schemeClr val="bg1"/>
              </a:solidFill>
            </a:endParaRPr>
          </a:p>
        </p:txBody>
      </p:sp>
      <p:pic>
        <p:nvPicPr>
          <p:cNvPr id="2" name="Picture 1">
            <a:extLst>
              <a:ext uri="{FF2B5EF4-FFF2-40B4-BE49-F238E27FC236}">
                <a16:creationId xmlns:a16="http://schemas.microsoft.com/office/drawing/2014/main" id="{C68C0D07-3C58-627D-0F1D-FFF08923F1D3}"/>
              </a:ext>
            </a:extLst>
          </p:cNvPr>
          <p:cNvPicPr>
            <a:picLocks noChangeAspect="1"/>
          </p:cNvPicPr>
          <p:nvPr/>
        </p:nvPicPr>
        <p:blipFill rotWithShape="1">
          <a:blip r:embed="rId4"/>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3543454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Transverse emittance reconstruction along the cycle of the CERN Antiproton Decelerator</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Working principle</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16</a:t>
            </a:fld>
            <a:endParaRPr lang="en-GB" dirty="0">
              <a:solidFill>
                <a:schemeClr val="bg1"/>
              </a:solidFill>
            </a:endParaRPr>
          </a:p>
        </p:txBody>
      </p:sp>
      <p:sp>
        <p:nvSpPr>
          <p:cNvPr id="19" name="TextBox 18">
            <a:extLst>
              <a:ext uri="{FF2B5EF4-FFF2-40B4-BE49-F238E27FC236}">
                <a16:creationId xmlns:a16="http://schemas.microsoft.com/office/drawing/2014/main" id="{DCA524D3-1423-E867-57B7-ED8DA5F9FF81}"/>
              </a:ext>
            </a:extLst>
          </p:cNvPr>
          <p:cNvSpPr txBox="1"/>
          <p:nvPr/>
        </p:nvSpPr>
        <p:spPr>
          <a:xfrm>
            <a:off x="84524" y="1269329"/>
            <a:ext cx="12002461" cy="369332"/>
          </a:xfrm>
          <a:prstGeom prst="rect">
            <a:avLst/>
          </a:prstGeom>
          <a:noFill/>
        </p:spPr>
        <p:txBody>
          <a:bodyPr wrap="square" rtlCol="0">
            <a:spAutoFit/>
          </a:bodyPr>
          <a:lstStyle/>
          <a:p>
            <a:r>
              <a:rPr lang="en-US" dirty="0"/>
              <a:t>For a 4D Gaussian beam, in the absence of any coupling, the losses can be described as:</a:t>
            </a:r>
            <a:endParaRPr lang="en-GB" dirty="0"/>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4B29F20-B22E-7C0B-B6AB-CCB74574EE16}"/>
                  </a:ext>
                </a:extLst>
              </p:cNvPr>
              <p:cNvSpPr txBox="1"/>
              <p:nvPr/>
            </p:nvSpPr>
            <p:spPr>
              <a:xfrm>
                <a:off x="3862782" y="1790734"/>
                <a:ext cx="4460515" cy="6279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ℓ</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𝑠</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𝑅𝑀𝑆</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𝑠</m:t>
                              </m:r>
                            </m:sub>
                          </m:sSub>
                          <m:r>
                            <a:rPr lang="en-US" b="0" i="1" smtClean="0">
                              <a:latin typeface="Cambria Math" panose="02040503050406030204" pitchFamily="18" charset="0"/>
                            </a:rPr>
                            <m:t>)</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e>
                                      </m:d>
                                    </m:e>
                                    <m:sup>
                                      <m:r>
                                        <a:rPr lang="en-US" b="0" i="1" smtClean="0">
                                          <a:latin typeface="Cambria Math" panose="02040503050406030204" pitchFamily="18" charset="0"/>
                                        </a:rPr>
                                        <m:t>2</m:t>
                                      </m:r>
                                    </m:sup>
                                  </m:sSup>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𝑥</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𝑠</m:t>
                                          </m:r>
                                        </m:sub>
                                      </m:sSub>
                                    </m:e>
                                  </m:d>
                                  <m:sSub>
                                    <m:sSubPr>
                                      <m:ctrlPr>
                                        <a:rPr lang="en-US" i="1">
                                          <a:latin typeface="Cambria Math" panose="02040503050406030204" pitchFamily="18" charset="0"/>
                                        </a:rPr>
                                      </m:ctrlPr>
                                    </m:sSubPr>
                                    <m:e>
                                      <m:r>
                                        <a:rPr lang="en-US" i="1">
                                          <a:latin typeface="Cambria Math" panose="02040503050406030204" pitchFamily="18" charset="0"/>
                                        </a:rPr>
                                        <m:t>𝜖</m:t>
                                      </m:r>
                                    </m:e>
                                    <m:sub>
                                      <m:r>
                                        <a:rPr lang="en-US" i="1">
                                          <a:latin typeface="Cambria Math" panose="02040503050406030204" pitchFamily="18" charset="0"/>
                                        </a:rPr>
                                        <m:t>𝑅𝑀𝑆</m:t>
                                      </m:r>
                                    </m:sub>
                                  </m:sSub>
                                </m:den>
                              </m:f>
                            </m:e>
                          </m:d>
                        </m:e>
                      </m:func>
                    </m:oMath>
                  </m:oMathPara>
                </a14:m>
                <a:endParaRPr lang="en-GB" dirty="0"/>
              </a:p>
            </p:txBody>
          </p:sp>
        </mc:Choice>
        <mc:Fallback xmlns="">
          <p:sp>
            <p:nvSpPr>
              <p:cNvPr id="20" name="TextBox 19">
                <a:extLst>
                  <a:ext uri="{FF2B5EF4-FFF2-40B4-BE49-F238E27FC236}">
                    <a16:creationId xmlns:a16="http://schemas.microsoft.com/office/drawing/2014/main" id="{B4B29F20-B22E-7C0B-B6AB-CCB74574EE16}"/>
                  </a:ext>
                </a:extLst>
              </p:cNvPr>
              <p:cNvSpPr txBox="1">
                <a:spLocks noRot="1" noChangeAspect="1" noMove="1" noResize="1" noEditPoints="1" noAdjustHandles="1" noChangeArrowheads="1" noChangeShapeType="1" noTextEdit="1"/>
              </p:cNvSpPr>
              <p:nvPr/>
            </p:nvSpPr>
            <p:spPr>
              <a:xfrm>
                <a:off x="3862782" y="1790734"/>
                <a:ext cx="4460515" cy="627992"/>
              </a:xfrm>
              <a:prstGeom prst="rect">
                <a:avLst/>
              </a:prstGeom>
              <a:blipFill>
                <a:blip r:embed="rId4"/>
                <a:stretch>
                  <a:fillRect b="-14000"/>
                </a:stretch>
              </a:blipFill>
            </p:spPr>
            <p:txBody>
              <a:bodyPr/>
              <a:lstStyle/>
              <a:p>
                <a:r>
                  <a:rPr lang="en-CH">
                    <a:noFill/>
                  </a:rPr>
                  <a:t> </a:t>
                </a:r>
              </a:p>
            </p:txBody>
          </p:sp>
        </mc:Fallback>
      </mc:AlternateContent>
      <p:pic>
        <p:nvPicPr>
          <p:cNvPr id="3" name="Picture 2" descr="A graph of a graph&#10;&#10;Description automatically generated with medium confidence">
            <a:extLst>
              <a:ext uri="{FF2B5EF4-FFF2-40B4-BE49-F238E27FC236}">
                <a16:creationId xmlns:a16="http://schemas.microsoft.com/office/drawing/2014/main" id="{23980B63-FEB4-A1AD-B14A-84B59F585FA6}"/>
              </a:ext>
            </a:extLst>
          </p:cNvPr>
          <p:cNvPicPr>
            <a:picLocks noChangeAspect="1"/>
          </p:cNvPicPr>
          <p:nvPr/>
        </p:nvPicPr>
        <p:blipFill rotWithShape="1">
          <a:blip r:embed="rId5">
            <a:extLst>
              <a:ext uri="{28A0092B-C50C-407E-A947-70E740481C1C}">
                <a14:useLocalDpi xmlns:a14="http://schemas.microsoft.com/office/drawing/2010/main" val="0"/>
              </a:ext>
            </a:extLst>
          </a:blip>
          <a:srcRect l="7335" t="9407" r="5165"/>
          <a:stretch/>
        </p:blipFill>
        <p:spPr>
          <a:xfrm>
            <a:off x="894256" y="2684749"/>
            <a:ext cx="10668017" cy="3681687"/>
          </a:xfrm>
          <a:prstGeom prst="rect">
            <a:avLst/>
          </a:prstGeom>
        </p:spPr>
      </p:pic>
      <p:pic>
        <p:nvPicPr>
          <p:cNvPr id="2" name="Picture 1">
            <a:extLst>
              <a:ext uri="{FF2B5EF4-FFF2-40B4-BE49-F238E27FC236}">
                <a16:creationId xmlns:a16="http://schemas.microsoft.com/office/drawing/2014/main" id="{4FE14071-7230-1B7C-CCAF-01BCC71E110D}"/>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934955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Transverse emittance reconstruction along the cycle of the CERN Antiproton Decelerator</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Emittance reconstruction</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17</a:t>
            </a:fld>
            <a:endParaRPr lang="en-GB" dirty="0">
              <a:solidFill>
                <a:schemeClr val="bg1"/>
              </a:solidFill>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47FCC146-998A-DC39-6E60-7FFC175030C3}"/>
                  </a:ext>
                </a:extLst>
              </p:cNvPr>
              <p:cNvSpPr/>
              <p:nvPr/>
            </p:nvSpPr>
            <p:spPr>
              <a:xfrm>
                <a:off x="180057" y="3471629"/>
                <a:ext cx="4979253" cy="1867220"/>
              </a:xfrm>
              <a:prstGeom prst="rect">
                <a:avLst/>
              </a:prstGeom>
              <a:solidFill>
                <a:schemeClr val="accent2">
                  <a:lumMod val="60000"/>
                  <a:lumOff val="40000"/>
                </a:schemeClr>
              </a:solidFill>
              <a:ln w="3810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Fit procedure can be implemented to determine emittance and beam closed orbit</a:t>
                </a:r>
              </a:p>
              <a:p>
                <a:pPr algn="ct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ℓ</m:t>
                      </m:r>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e>
                      </m:d>
                      <m:r>
                        <a:rPr lang="en-US" sz="1800" b="0" i="1" smtClean="0">
                          <a:solidFill>
                            <a:schemeClr val="tx1"/>
                          </a:solidFill>
                          <a:latin typeface="Cambria Math" panose="02040503050406030204" pitchFamily="18" charset="0"/>
                        </a:rPr>
                        <m:t>=</m:t>
                      </m:r>
                      <m:f>
                        <m:fPr>
                          <m:ctrlPr>
                            <a:rPr lang="en-US" sz="1800" b="0" i="1" smtClean="0">
                              <a:solidFill>
                                <a:schemeClr val="tx1"/>
                              </a:solidFill>
                              <a:latin typeface="Cambria Math" panose="02040503050406030204" pitchFamily="18" charset="0"/>
                            </a:rPr>
                          </m:ctrlPr>
                        </m:fPr>
                        <m:num>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0</m:t>
                              </m:r>
                            </m:sub>
                          </m:sSub>
                        </m:num>
                        <m:den>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𝜖</m:t>
                              </m:r>
                            </m:e>
                            <m:sub>
                              <m:r>
                                <a:rPr lang="en-US" sz="1800" b="0" i="1" smtClean="0">
                                  <a:solidFill>
                                    <a:schemeClr val="tx1"/>
                                  </a:solidFill>
                                  <a:latin typeface="Cambria Math" panose="02040503050406030204" pitchFamily="18" charset="0"/>
                                </a:rPr>
                                <m:t>𝑅𝑀𝑆</m:t>
                              </m:r>
                            </m:sub>
                          </m:sSub>
                          <m:r>
                            <a:rPr lang="en-US" sz="1800" b="0" i="1" smtClean="0">
                              <a:solidFill>
                                <a:schemeClr val="tx1"/>
                              </a:solidFill>
                              <a:latin typeface="Cambria Math" panose="02040503050406030204" pitchFamily="18" charset="0"/>
                            </a:rPr>
                            <m:t>  </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𝛽</m:t>
                              </m:r>
                            </m:e>
                            <m:sub>
                              <m:r>
                                <a:rPr lang="en-US" sz="1800" b="0" i="1" smtClean="0">
                                  <a:solidFill>
                                    <a:schemeClr val="tx1"/>
                                  </a:solidFill>
                                  <a:latin typeface="Cambria Math" panose="02040503050406030204" pitchFamily="18" charset="0"/>
                                </a:rPr>
                                <m:t>𝑥</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den>
                      </m:f>
                      <m:func>
                        <m:funcPr>
                          <m:ctrlPr>
                            <a:rPr lang="en-US" sz="1800" b="0" i="1" smtClean="0">
                              <a:solidFill>
                                <a:schemeClr val="tx1"/>
                              </a:solidFill>
                              <a:latin typeface="Cambria Math" panose="02040503050406030204" pitchFamily="18" charset="0"/>
                            </a:rPr>
                          </m:ctrlPr>
                        </m:funcPr>
                        <m:fName>
                          <m:r>
                            <m:rPr>
                              <m:sty m:val="p"/>
                            </m:rPr>
                            <a:rPr lang="en-US" sz="1800" b="0" i="0" smtClean="0">
                              <a:solidFill>
                                <a:schemeClr val="tx1"/>
                              </a:solidFill>
                              <a:latin typeface="Cambria Math" panose="02040503050406030204" pitchFamily="18" charset="0"/>
                            </a:rPr>
                            <m:t>exp</m:t>
                          </m:r>
                        </m:fName>
                        <m:e>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m:t>
                              </m:r>
                              <m:f>
                                <m:fPr>
                                  <m:ctrlPr>
                                    <a:rPr lang="en-US" sz="1800" b="0" i="1" smtClean="0">
                                      <a:solidFill>
                                        <a:schemeClr val="tx1"/>
                                      </a:solidFill>
                                      <a:latin typeface="Cambria Math" panose="02040503050406030204" pitchFamily="18" charset="0"/>
                                    </a:rPr>
                                  </m:ctrlPr>
                                </m:fPr>
                                <m:num>
                                  <m:r>
                                    <a:rPr lang="en-US" sz="1800" b="0" i="1" smtClean="0">
                                      <a:solidFill>
                                        <a:schemeClr val="tx1"/>
                                      </a:solidFill>
                                      <a:latin typeface="Cambria Math" panose="02040503050406030204" pitchFamily="18" charset="0"/>
                                    </a:rPr>
                                    <m:t>1</m:t>
                                  </m:r>
                                </m:num>
                                <m:den>
                                  <m:r>
                                    <a:rPr lang="en-US" sz="1800" b="0" i="1" smtClean="0">
                                      <a:solidFill>
                                        <a:schemeClr val="tx1"/>
                                      </a:solidFill>
                                      <a:latin typeface="Cambria Math" panose="02040503050406030204" pitchFamily="18" charset="0"/>
                                    </a:rPr>
                                    <m:t>2</m:t>
                                  </m:r>
                                </m:den>
                              </m:f>
                              <m:f>
                                <m:fPr>
                                  <m:ctrlPr>
                                    <a:rPr lang="en-US" sz="1800" b="0" i="1" smtClean="0">
                                      <a:solidFill>
                                        <a:schemeClr val="tx1"/>
                                      </a:solidFill>
                                      <a:latin typeface="Cambria Math" panose="02040503050406030204" pitchFamily="18" charset="0"/>
                                    </a:rPr>
                                  </m:ctrlPr>
                                </m:fPr>
                                <m:num>
                                  <m:sSup>
                                    <m:sSupPr>
                                      <m:ctrlPr>
                                        <a:rPr lang="en-US" sz="1800" b="0" i="1" smtClean="0">
                                          <a:solidFill>
                                            <a:schemeClr val="tx1"/>
                                          </a:solidFill>
                                          <a:latin typeface="Cambria Math" panose="02040503050406030204" pitchFamily="18" charset="0"/>
                                        </a:rPr>
                                      </m:ctrlPr>
                                    </m:sSupPr>
                                    <m:e>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0</m:t>
                                              </m:r>
                                            </m:sub>
                                          </m:sSub>
                                        </m:e>
                                      </m:d>
                                    </m:e>
                                    <m:sup>
                                      <m:r>
                                        <a:rPr lang="en-US" sz="1800" b="0" i="1" smtClean="0">
                                          <a:solidFill>
                                            <a:schemeClr val="tx1"/>
                                          </a:solidFill>
                                          <a:latin typeface="Cambria Math" panose="02040503050406030204" pitchFamily="18" charset="0"/>
                                        </a:rPr>
                                        <m:t>2</m:t>
                                      </m:r>
                                    </m:sup>
                                  </m:sSup>
                                </m:num>
                                <m:den>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𝛽</m:t>
                                      </m:r>
                                    </m:e>
                                    <m:sub>
                                      <m:r>
                                        <a:rPr lang="en-US" sz="1800" b="0" i="1" smtClean="0">
                                          <a:solidFill>
                                            <a:schemeClr val="tx1"/>
                                          </a:solidFill>
                                          <a:latin typeface="Cambria Math" panose="02040503050406030204" pitchFamily="18" charset="0"/>
                                        </a:rPr>
                                        <m:t>𝑥</m:t>
                                      </m:r>
                                    </m:sub>
                                  </m:sSub>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e>
                                  </m:d>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panose="02040503050406030204" pitchFamily="18" charset="0"/>
                                        </a:rPr>
                                        <m:t>𝜖</m:t>
                                      </m:r>
                                    </m:e>
                                    <m:sub>
                                      <m:r>
                                        <a:rPr lang="en-US" sz="1800" i="1">
                                          <a:solidFill>
                                            <a:schemeClr val="tx1"/>
                                          </a:solidFill>
                                          <a:latin typeface="Cambria Math" panose="02040503050406030204" pitchFamily="18" charset="0"/>
                                        </a:rPr>
                                        <m:t>𝑅𝑀𝑆</m:t>
                                      </m:r>
                                    </m:sub>
                                  </m:sSub>
                                </m:den>
                              </m:f>
                            </m:e>
                          </m:d>
                        </m:e>
                      </m:func>
                    </m:oMath>
                  </m:oMathPara>
                </a14:m>
                <a:endParaRPr lang="en-GB" sz="1800" dirty="0"/>
              </a:p>
              <a:p>
                <a:pPr algn="ctr"/>
                <a:endParaRPr lang="en-GB" dirty="0">
                  <a:solidFill>
                    <a:schemeClr val="tx1"/>
                  </a:solidFill>
                </a:endParaRPr>
              </a:p>
            </p:txBody>
          </p:sp>
        </mc:Choice>
        <mc:Fallback xmlns="">
          <p:sp>
            <p:nvSpPr>
              <p:cNvPr id="3" name="Rectangle 2">
                <a:extLst>
                  <a:ext uri="{FF2B5EF4-FFF2-40B4-BE49-F238E27FC236}">
                    <a16:creationId xmlns:a16="http://schemas.microsoft.com/office/drawing/2014/main" id="{47FCC146-998A-DC39-6E60-7FFC175030C3}"/>
                  </a:ext>
                </a:extLst>
              </p:cNvPr>
              <p:cNvSpPr>
                <a:spLocks noRot="1" noChangeAspect="1" noMove="1" noResize="1" noEditPoints="1" noAdjustHandles="1" noChangeArrowheads="1" noChangeShapeType="1" noTextEdit="1"/>
              </p:cNvSpPr>
              <p:nvPr/>
            </p:nvSpPr>
            <p:spPr>
              <a:xfrm>
                <a:off x="180057" y="3471629"/>
                <a:ext cx="4979253" cy="1867220"/>
              </a:xfrm>
              <a:prstGeom prst="rect">
                <a:avLst/>
              </a:prstGeom>
              <a:blipFill>
                <a:blip r:embed="rId4"/>
                <a:stretch>
                  <a:fillRect/>
                </a:stretch>
              </a:blipFill>
              <a:ln w="38100">
                <a:solidFill>
                  <a:schemeClr val="accent2">
                    <a:lumMod val="50000"/>
                  </a:schemeClr>
                </a:solidFill>
              </a:ln>
            </p:spPr>
            <p:txBody>
              <a:bodyPr/>
              <a:lstStyle/>
              <a:p>
                <a:r>
                  <a:rPr lang="en-CH">
                    <a:noFill/>
                  </a:rPr>
                  <a:t> </a:t>
                </a:r>
              </a:p>
            </p:txBody>
          </p:sp>
        </mc:Fallback>
      </mc:AlternateContent>
      <p:sp>
        <p:nvSpPr>
          <p:cNvPr id="4" name="Rectangle 3">
            <a:extLst>
              <a:ext uri="{FF2B5EF4-FFF2-40B4-BE49-F238E27FC236}">
                <a16:creationId xmlns:a16="http://schemas.microsoft.com/office/drawing/2014/main" id="{9413FA5F-FF15-F48C-95D6-D275768B2CB6}"/>
              </a:ext>
            </a:extLst>
          </p:cNvPr>
          <p:cNvSpPr/>
          <p:nvPr/>
        </p:nvSpPr>
        <p:spPr>
          <a:xfrm>
            <a:off x="8329441" y="3471629"/>
            <a:ext cx="3370383" cy="1867220"/>
          </a:xfrm>
          <a:prstGeom prst="rect">
            <a:avLst/>
          </a:prstGeom>
          <a:solidFill>
            <a:schemeClr val="accent6">
              <a:lumMod val="60000"/>
              <a:lumOff val="40000"/>
            </a:schemeClr>
          </a:solidFill>
          <a:ln w="381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transverse beam profile can be reconstructed by means of the Abel Transform (AT)</a:t>
            </a:r>
            <a:endParaRPr lang="en-GB" dirty="0">
              <a:solidFill>
                <a:schemeClr val="tx1"/>
              </a:solidFill>
            </a:endParaRPr>
          </a:p>
        </p:txBody>
      </p:sp>
      <p:sp>
        <p:nvSpPr>
          <p:cNvPr id="5" name="TextBox 4">
            <a:extLst>
              <a:ext uri="{FF2B5EF4-FFF2-40B4-BE49-F238E27FC236}">
                <a16:creationId xmlns:a16="http://schemas.microsoft.com/office/drawing/2014/main" id="{E7C1FE03-DD8F-708B-FE1E-2E5A86568230}"/>
              </a:ext>
            </a:extLst>
          </p:cNvPr>
          <p:cNvSpPr txBox="1"/>
          <p:nvPr/>
        </p:nvSpPr>
        <p:spPr>
          <a:xfrm>
            <a:off x="8853261" y="5400232"/>
            <a:ext cx="2322741" cy="369332"/>
          </a:xfrm>
          <a:prstGeom prst="rect">
            <a:avLst/>
          </a:prstGeom>
          <a:noFill/>
        </p:spPr>
        <p:txBody>
          <a:bodyPr wrap="square" rtlCol="0">
            <a:spAutoFit/>
          </a:bodyPr>
          <a:lstStyle/>
          <a:p>
            <a:pPr algn="ctr"/>
            <a:r>
              <a:rPr lang="en-US" dirty="0"/>
              <a:t>Now operational in AD</a:t>
            </a:r>
            <a:endParaRPr lang="en-GB" dirty="0"/>
          </a:p>
        </p:txBody>
      </p:sp>
      <p:cxnSp>
        <p:nvCxnSpPr>
          <p:cNvPr id="8" name="Straight Arrow Connector 7">
            <a:extLst>
              <a:ext uri="{FF2B5EF4-FFF2-40B4-BE49-F238E27FC236}">
                <a16:creationId xmlns:a16="http://schemas.microsoft.com/office/drawing/2014/main" id="{C328A14C-F2C0-6289-FD18-479C6E62FAA7}"/>
              </a:ext>
            </a:extLst>
          </p:cNvPr>
          <p:cNvCxnSpPr>
            <a:cxnSpLocks/>
          </p:cNvCxnSpPr>
          <p:nvPr/>
        </p:nvCxnSpPr>
        <p:spPr>
          <a:xfrm>
            <a:off x="5543511" y="4405239"/>
            <a:ext cx="2588069"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E9D9FBC-621A-8D2D-F4DD-2C09735A6C76}"/>
              </a:ext>
            </a:extLst>
          </p:cNvPr>
          <p:cNvSpPr txBox="1"/>
          <p:nvPr/>
        </p:nvSpPr>
        <p:spPr>
          <a:xfrm>
            <a:off x="6065299" y="4079778"/>
            <a:ext cx="1544491" cy="646331"/>
          </a:xfrm>
          <a:prstGeom prst="rect">
            <a:avLst/>
          </a:prstGeom>
          <a:noFill/>
        </p:spPr>
        <p:txBody>
          <a:bodyPr wrap="square" rtlCol="0">
            <a:spAutoFit/>
          </a:bodyPr>
          <a:lstStyle/>
          <a:p>
            <a:pPr algn="ctr"/>
            <a:r>
              <a:rPr lang="en-US" dirty="0"/>
              <a:t>Benchmarking tool</a:t>
            </a:r>
            <a:endParaRPr lang="en-GB" dirty="0"/>
          </a:p>
        </p:txBody>
      </p:sp>
      <p:pic>
        <p:nvPicPr>
          <p:cNvPr id="13" name="Picture 12">
            <a:extLst>
              <a:ext uri="{FF2B5EF4-FFF2-40B4-BE49-F238E27FC236}">
                <a16:creationId xmlns:a16="http://schemas.microsoft.com/office/drawing/2014/main" id="{E1E3EA43-F1E6-162B-4E4F-9DEBBC6FD561}"/>
              </a:ext>
            </a:extLst>
          </p:cNvPr>
          <p:cNvPicPr>
            <a:picLocks noChangeAspect="1"/>
          </p:cNvPicPr>
          <p:nvPr/>
        </p:nvPicPr>
        <p:blipFill>
          <a:blip r:embed="rId5"/>
          <a:stretch>
            <a:fillRect/>
          </a:stretch>
        </p:blipFill>
        <p:spPr>
          <a:xfrm>
            <a:off x="4384210" y="1125226"/>
            <a:ext cx="3379939" cy="2213055"/>
          </a:xfrm>
          <a:prstGeom prst="rect">
            <a:avLst/>
          </a:prstGeom>
        </p:spPr>
      </p:pic>
      <p:cxnSp>
        <p:nvCxnSpPr>
          <p:cNvPr id="16" name="Connector: Elbow 15">
            <a:extLst>
              <a:ext uri="{FF2B5EF4-FFF2-40B4-BE49-F238E27FC236}">
                <a16:creationId xmlns:a16="http://schemas.microsoft.com/office/drawing/2014/main" id="{9AD9E340-604A-56E6-D4FB-0A5EFAAA5245}"/>
              </a:ext>
            </a:extLst>
          </p:cNvPr>
          <p:cNvCxnSpPr>
            <a:cxnSpLocks/>
            <a:stCxn id="13" idx="1"/>
            <a:endCxn id="3" idx="0"/>
          </p:cNvCxnSpPr>
          <p:nvPr/>
        </p:nvCxnSpPr>
        <p:spPr>
          <a:xfrm rot="10800000" flipV="1">
            <a:off x="2669684" y="2231753"/>
            <a:ext cx="1714526" cy="1239875"/>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333676E7-FDD1-5A89-4851-0BE966083E20}"/>
              </a:ext>
            </a:extLst>
          </p:cNvPr>
          <p:cNvCxnSpPr>
            <a:cxnSpLocks/>
            <a:stCxn id="13" idx="3"/>
            <a:endCxn id="4" idx="0"/>
          </p:cNvCxnSpPr>
          <p:nvPr/>
        </p:nvCxnSpPr>
        <p:spPr>
          <a:xfrm>
            <a:off x="7764149" y="2231754"/>
            <a:ext cx="2250484" cy="1239875"/>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0ACF6D6-B50F-F892-8E8D-33BB6731F60E}"/>
              </a:ext>
            </a:extLst>
          </p:cNvPr>
          <p:cNvSpPr txBox="1"/>
          <p:nvPr/>
        </p:nvSpPr>
        <p:spPr>
          <a:xfrm>
            <a:off x="7792164" y="1859532"/>
            <a:ext cx="2222468" cy="369332"/>
          </a:xfrm>
          <a:prstGeom prst="rect">
            <a:avLst/>
          </a:prstGeom>
          <a:noFill/>
        </p:spPr>
        <p:txBody>
          <a:bodyPr wrap="none" rtlCol="0">
            <a:spAutoFit/>
          </a:bodyPr>
          <a:lstStyle/>
          <a:p>
            <a:r>
              <a:rPr lang="en-US" dirty="0"/>
              <a:t>Python-based routine</a:t>
            </a:r>
            <a:endParaRPr lang="en-GB" dirty="0"/>
          </a:p>
        </p:txBody>
      </p:sp>
      <p:pic>
        <p:nvPicPr>
          <p:cNvPr id="2" name="Picture 1">
            <a:extLst>
              <a:ext uri="{FF2B5EF4-FFF2-40B4-BE49-F238E27FC236}">
                <a16:creationId xmlns:a16="http://schemas.microsoft.com/office/drawing/2014/main" id="{C604FED6-0915-7C30-A1AD-BD5960EE0CBE}"/>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283922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10"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Transverse emittance reconstruction along the cycle of the CERN Antiproton Decelerator</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Problem discussion</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18</a:t>
            </a:fld>
            <a:endParaRPr lang="en-GB" dirty="0">
              <a:solidFill>
                <a:schemeClr val="bg1"/>
              </a:solidFill>
            </a:endParaRPr>
          </a:p>
        </p:txBody>
      </p:sp>
      <p:pic>
        <p:nvPicPr>
          <p:cNvPr id="9" name="Picture 8">
            <a:extLst>
              <a:ext uri="{FF2B5EF4-FFF2-40B4-BE49-F238E27FC236}">
                <a16:creationId xmlns:a16="http://schemas.microsoft.com/office/drawing/2014/main" id="{23AB9AB1-4895-641B-9D12-55F012ED6738}"/>
              </a:ext>
            </a:extLst>
          </p:cNvPr>
          <p:cNvPicPr>
            <a:picLocks noChangeAspect="1"/>
          </p:cNvPicPr>
          <p:nvPr/>
        </p:nvPicPr>
        <p:blipFill>
          <a:blip r:embed="rId4"/>
          <a:stretch>
            <a:fillRect/>
          </a:stretch>
        </p:blipFill>
        <p:spPr>
          <a:xfrm>
            <a:off x="1036023" y="1620114"/>
            <a:ext cx="10114033" cy="4547609"/>
          </a:xfrm>
          <a:prstGeom prst="rect">
            <a:avLst/>
          </a:prstGeom>
        </p:spPr>
      </p:pic>
      <p:pic>
        <p:nvPicPr>
          <p:cNvPr id="11" name="Picture 10">
            <a:extLst>
              <a:ext uri="{FF2B5EF4-FFF2-40B4-BE49-F238E27FC236}">
                <a16:creationId xmlns:a16="http://schemas.microsoft.com/office/drawing/2014/main" id="{44F23C64-F812-01A2-7BDD-10ED2EA8A12D}"/>
              </a:ext>
            </a:extLst>
          </p:cNvPr>
          <p:cNvPicPr>
            <a:picLocks noChangeAspect="1"/>
          </p:cNvPicPr>
          <p:nvPr/>
        </p:nvPicPr>
        <p:blipFill>
          <a:blip r:embed="rId5"/>
          <a:stretch>
            <a:fillRect/>
          </a:stretch>
        </p:blipFill>
        <p:spPr>
          <a:xfrm>
            <a:off x="992480" y="1602519"/>
            <a:ext cx="10192300" cy="4582800"/>
          </a:xfrm>
          <a:prstGeom prst="rect">
            <a:avLst/>
          </a:prstGeom>
        </p:spPr>
      </p:pic>
      <p:sp>
        <p:nvSpPr>
          <p:cNvPr id="12" name="TextBox 11">
            <a:extLst>
              <a:ext uri="{FF2B5EF4-FFF2-40B4-BE49-F238E27FC236}">
                <a16:creationId xmlns:a16="http://schemas.microsoft.com/office/drawing/2014/main" id="{216697F7-4E1C-0515-EEBA-A3DF79E19B2E}"/>
              </a:ext>
            </a:extLst>
          </p:cNvPr>
          <p:cNvSpPr txBox="1"/>
          <p:nvPr/>
        </p:nvSpPr>
        <p:spPr>
          <a:xfrm>
            <a:off x="-23299" y="1151971"/>
            <a:ext cx="12194957" cy="369332"/>
          </a:xfrm>
          <a:prstGeom prst="rect">
            <a:avLst/>
          </a:prstGeom>
          <a:noFill/>
        </p:spPr>
        <p:txBody>
          <a:bodyPr wrap="square" rtlCol="0">
            <a:spAutoFit/>
          </a:bodyPr>
          <a:lstStyle/>
          <a:p>
            <a:r>
              <a:rPr lang="en-CH" dirty="0"/>
              <a:t>In the past, emittance was calculated considering the distance between the 0% and the 95% of loss particles </a:t>
            </a:r>
            <a:r>
              <a:rPr lang="en-CH" dirty="0">
                <a:sym typeface="Wingdings" pitchFamily="2" charset="2"/>
              </a:rPr>
              <a:t> user dependent</a:t>
            </a:r>
            <a:endParaRPr lang="en-CH" dirty="0"/>
          </a:p>
        </p:txBody>
      </p:sp>
      <p:pic>
        <p:nvPicPr>
          <p:cNvPr id="2" name="Picture 1">
            <a:extLst>
              <a:ext uri="{FF2B5EF4-FFF2-40B4-BE49-F238E27FC236}">
                <a16:creationId xmlns:a16="http://schemas.microsoft.com/office/drawing/2014/main" id="{C944925F-4D3D-5357-D121-08348F51825E}"/>
              </a:ext>
            </a:extLst>
          </p:cNvPr>
          <p:cNvPicPr>
            <a:picLocks noChangeAspect="1"/>
          </p:cNvPicPr>
          <p:nvPr/>
        </p:nvPicPr>
        <p:blipFill rotWithShape="1">
          <a:blip r:embed="rId6"/>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36822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Transverse emittance reconstruction along the cycle of the CERN Antiproton Decelerator</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dirty="0">
                <a:solidFill>
                  <a:schemeClr val="bg1"/>
                </a:solidFill>
              </a:rPr>
              <a:t>19/10/2023 – BI Technical Board</a:t>
            </a: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Emittance comparison</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19</a:t>
            </a:fld>
            <a:endParaRPr lang="en-GB" dirty="0">
              <a:solidFill>
                <a:schemeClr val="bg1"/>
              </a:solidFill>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47FCC146-998A-DC39-6E60-7FFC175030C3}"/>
                  </a:ext>
                </a:extLst>
              </p:cNvPr>
              <p:cNvSpPr/>
              <p:nvPr/>
            </p:nvSpPr>
            <p:spPr>
              <a:xfrm>
                <a:off x="1014071" y="1631866"/>
                <a:ext cx="4559978" cy="1013733"/>
              </a:xfrm>
              <a:prstGeom prst="rect">
                <a:avLst/>
              </a:prstGeom>
              <a:solidFill>
                <a:schemeClr val="accent2">
                  <a:lumMod val="60000"/>
                  <a:lumOff val="40000"/>
                </a:schemeClr>
              </a:solidFill>
              <a:ln w="3810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ℓ</m:t>
                      </m:r>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e>
                      </m:d>
                      <m:r>
                        <a:rPr lang="en-US" sz="1800" b="0" i="1" smtClean="0">
                          <a:solidFill>
                            <a:schemeClr val="tx1"/>
                          </a:solidFill>
                          <a:latin typeface="Cambria Math" panose="02040503050406030204" pitchFamily="18" charset="0"/>
                        </a:rPr>
                        <m:t>=</m:t>
                      </m:r>
                      <m:f>
                        <m:fPr>
                          <m:ctrlPr>
                            <a:rPr lang="en-US" sz="1800" b="0" i="1" smtClean="0">
                              <a:solidFill>
                                <a:schemeClr val="tx1"/>
                              </a:solidFill>
                              <a:latin typeface="Cambria Math" panose="02040503050406030204" pitchFamily="18" charset="0"/>
                            </a:rPr>
                          </m:ctrlPr>
                        </m:fPr>
                        <m:num>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0</m:t>
                              </m:r>
                            </m:sub>
                          </m:sSub>
                        </m:num>
                        <m:den>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𝜖</m:t>
                              </m:r>
                            </m:e>
                            <m:sub>
                              <m:r>
                                <a:rPr lang="en-US" sz="1800" b="0" i="1" smtClean="0">
                                  <a:solidFill>
                                    <a:schemeClr val="tx1"/>
                                  </a:solidFill>
                                  <a:latin typeface="Cambria Math" panose="02040503050406030204" pitchFamily="18" charset="0"/>
                                </a:rPr>
                                <m:t>𝑅𝑀𝑆</m:t>
                              </m:r>
                            </m:sub>
                          </m:sSub>
                          <m:r>
                            <a:rPr lang="en-US" sz="1800" b="0" i="1" smtClean="0">
                              <a:solidFill>
                                <a:schemeClr val="tx1"/>
                              </a:solidFill>
                              <a:latin typeface="Cambria Math" panose="02040503050406030204" pitchFamily="18" charset="0"/>
                            </a:rPr>
                            <m:t>  </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𝛽</m:t>
                              </m:r>
                            </m:e>
                            <m:sub>
                              <m:r>
                                <a:rPr lang="en-US" sz="1800" b="0" i="1" smtClean="0">
                                  <a:solidFill>
                                    <a:schemeClr val="tx1"/>
                                  </a:solidFill>
                                  <a:latin typeface="Cambria Math" panose="02040503050406030204" pitchFamily="18" charset="0"/>
                                </a:rPr>
                                <m:t>𝑥</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den>
                      </m:f>
                      <m:func>
                        <m:funcPr>
                          <m:ctrlPr>
                            <a:rPr lang="en-US" sz="1800" b="0" i="1" smtClean="0">
                              <a:solidFill>
                                <a:schemeClr val="tx1"/>
                              </a:solidFill>
                              <a:latin typeface="Cambria Math" panose="02040503050406030204" pitchFamily="18" charset="0"/>
                            </a:rPr>
                          </m:ctrlPr>
                        </m:funcPr>
                        <m:fName>
                          <m:r>
                            <m:rPr>
                              <m:sty m:val="p"/>
                            </m:rPr>
                            <a:rPr lang="en-US" sz="1800" b="0" i="0" smtClean="0">
                              <a:solidFill>
                                <a:schemeClr val="tx1"/>
                              </a:solidFill>
                              <a:latin typeface="Cambria Math" panose="02040503050406030204" pitchFamily="18" charset="0"/>
                            </a:rPr>
                            <m:t>exp</m:t>
                          </m:r>
                        </m:fName>
                        <m:e>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m:t>
                              </m:r>
                              <m:f>
                                <m:fPr>
                                  <m:ctrlPr>
                                    <a:rPr lang="en-US" sz="1800" b="0" i="1" smtClean="0">
                                      <a:solidFill>
                                        <a:schemeClr val="tx1"/>
                                      </a:solidFill>
                                      <a:latin typeface="Cambria Math" panose="02040503050406030204" pitchFamily="18" charset="0"/>
                                    </a:rPr>
                                  </m:ctrlPr>
                                </m:fPr>
                                <m:num>
                                  <m:r>
                                    <a:rPr lang="en-US" sz="1800" b="0" i="1" smtClean="0">
                                      <a:solidFill>
                                        <a:schemeClr val="tx1"/>
                                      </a:solidFill>
                                      <a:latin typeface="Cambria Math" panose="02040503050406030204" pitchFamily="18" charset="0"/>
                                    </a:rPr>
                                    <m:t>1</m:t>
                                  </m:r>
                                </m:num>
                                <m:den>
                                  <m:r>
                                    <a:rPr lang="en-US" sz="1800" b="0" i="1" smtClean="0">
                                      <a:solidFill>
                                        <a:schemeClr val="tx1"/>
                                      </a:solidFill>
                                      <a:latin typeface="Cambria Math" panose="02040503050406030204" pitchFamily="18" charset="0"/>
                                    </a:rPr>
                                    <m:t>2</m:t>
                                  </m:r>
                                </m:den>
                              </m:f>
                              <m:f>
                                <m:fPr>
                                  <m:ctrlPr>
                                    <a:rPr lang="en-US" sz="1800" b="0" i="1" smtClean="0">
                                      <a:solidFill>
                                        <a:schemeClr val="tx1"/>
                                      </a:solidFill>
                                      <a:latin typeface="Cambria Math" panose="02040503050406030204" pitchFamily="18" charset="0"/>
                                    </a:rPr>
                                  </m:ctrlPr>
                                </m:fPr>
                                <m:num>
                                  <m:sSup>
                                    <m:sSupPr>
                                      <m:ctrlPr>
                                        <a:rPr lang="en-US" sz="1800" b="0" i="1" smtClean="0">
                                          <a:solidFill>
                                            <a:schemeClr val="tx1"/>
                                          </a:solidFill>
                                          <a:latin typeface="Cambria Math" panose="02040503050406030204" pitchFamily="18" charset="0"/>
                                        </a:rPr>
                                      </m:ctrlPr>
                                    </m:sSupPr>
                                    <m:e>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r>
                                            <a:rPr lang="en-US" sz="1800" b="0" i="1" smtClean="0">
                                              <a:solidFill>
                                                <a:schemeClr val="tx1"/>
                                              </a:solidFill>
                                              <a:latin typeface="Cambria Math" panose="02040503050406030204" pitchFamily="18" charset="0"/>
                                            </a:rPr>
                                            <m:t>−</m:t>
                                          </m:r>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0</m:t>
                                              </m:r>
                                            </m:sub>
                                          </m:sSub>
                                        </m:e>
                                      </m:d>
                                    </m:e>
                                    <m:sup>
                                      <m:r>
                                        <a:rPr lang="en-US" sz="1800" b="0" i="1" smtClean="0">
                                          <a:solidFill>
                                            <a:schemeClr val="tx1"/>
                                          </a:solidFill>
                                          <a:latin typeface="Cambria Math" panose="02040503050406030204" pitchFamily="18" charset="0"/>
                                        </a:rPr>
                                        <m:t>2</m:t>
                                      </m:r>
                                    </m:sup>
                                  </m:sSup>
                                </m:num>
                                <m:den>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𝛽</m:t>
                                      </m:r>
                                    </m:e>
                                    <m:sub>
                                      <m:r>
                                        <a:rPr lang="en-US" sz="1800" b="0" i="1" smtClean="0">
                                          <a:solidFill>
                                            <a:schemeClr val="tx1"/>
                                          </a:solidFill>
                                          <a:latin typeface="Cambria Math" panose="02040503050406030204" pitchFamily="18" charset="0"/>
                                        </a:rPr>
                                        <m:t>𝑥</m:t>
                                      </m:r>
                                    </m:sub>
                                  </m:sSub>
                                  <m:d>
                                    <m:dPr>
                                      <m:ctrlPr>
                                        <a:rPr lang="en-US" sz="1800" b="0" i="1" smtClean="0">
                                          <a:solidFill>
                                            <a:schemeClr val="tx1"/>
                                          </a:solidFill>
                                          <a:latin typeface="Cambria Math" panose="02040503050406030204" pitchFamily="18" charset="0"/>
                                        </a:rPr>
                                      </m:ctrlPr>
                                    </m:dPr>
                                    <m:e>
                                      <m:sSub>
                                        <m:sSubPr>
                                          <m:ctrlPr>
                                            <a:rPr lang="en-US" sz="1800" b="0" i="1" smtClean="0">
                                              <a:solidFill>
                                                <a:schemeClr val="tx1"/>
                                              </a:solidFill>
                                              <a:latin typeface="Cambria Math" panose="02040503050406030204" pitchFamily="18" charset="0"/>
                                            </a:rPr>
                                          </m:ctrlPr>
                                        </m:sSubPr>
                                        <m:e>
                                          <m:r>
                                            <a:rPr lang="en-US" sz="1800" b="0" i="1" smtClean="0">
                                              <a:solidFill>
                                                <a:schemeClr val="tx1"/>
                                              </a:solidFill>
                                              <a:latin typeface="Cambria Math" panose="02040503050406030204" pitchFamily="18" charset="0"/>
                                            </a:rPr>
                                            <m:t>𝑥</m:t>
                                          </m:r>
                                        </m:e>
                                        <m:sub>
                                          <m:r>
                                            <a:rPr lang="en-US" sz="1800" b="0" i="1" smtClean="0">
                                              <a:solidFill>
                                                <a:schemeClr val="tx1"/>
                                              </a:solidFill>
                                              <a:latin typeface="Cambria Math" panose="02040503050406030204" pitchFamily="18" charset="0"/>
                                            </a:rPr>
                                            <m:t>𝑠</m:t>
                                          </m:r>
                                        </m:sub>
                                      </m:sSub>
                                    </m:e>
                                  </m:d>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panose="02040503050406030204" pitchFamily="18" charset="0"/>
                                        </a:rPr>
                                        <m:t>𝜖</m:t>
                                      </m:r>
                                    </m:e>
                                    <m:sub>
                                      <m:r>
                                        <a:rPr lang="en-US" sz="1800" i="1">
                                          <a:solidFill>
                                            <a:schemeClr val="tx1"/>
                                          </a:solidFill>
                                          <a:latin typeface="Cambria Math" panose="02040503050406030204" pitchFamily="18" charset="0"/>
                                        </a:rPr>
                                        <m:t>𝑅𝑀𝑆</m:t>
                                      </m:r>
                                    </m:sub>
                                  </m:sSub>
                                </m:den>
                              </m:f>
                            </m:e>
                          </m:d>
                        </m:e>
                      </m:func>
                    </m:oMath>
                  </m:oMathPara>
                </a14:m>
                <a:endParaRPr lang="en-GB" sz="1800" dirty="0"/>
              </a:p>
            </p:txBody>
          </p:sp>
        </mc:Choice>
        <mc:Fallback xmlns="">
          <p:sp>
            <p:nvSpPr>
              <p:cNvPr id="3" name="Rectangle 2">
                <a:extLst>
                  <a:ext uri="{FF2B5EF4-FFF2-40B4-BE49-F238E27FC236}">
                    <a16:creationId xmlns:a16="http://schemas.microsoft.com/office/drawing/2014/main" id="{47FCC146-998A-DC39-6E60-7FFC175030C3}"/>
                  </a:ext>
                </a:extLst>
              </p:cNvPr>
              <p:cNvSpPr>
                <a:spLocks noRot="1" noChangeAspect="1" noMove="1" noResize="1" noEditPoints="1" noAdjustHandles="1" noChangeArrowheads="1" noChangeShapeType="1" noTextEdit="1"/>
              </p:cNvSpPr>
              <p:nvPr/>
            </p:nvSpPr>
            <p:spPr>
              <a:xfrm>
                <a:off x="1014071" y="1631866"/>
                <a:ext cx="4559978" cy="1013733"/>
              </a:xfrm>
              <a:prstGeom prst="rect">
                <a:avLst/>
              </a:prstGeom>
              <a:blipFill>
                <a:blip r:embed="rId4"/>
                <a:stretch>
                  <a:fillRect/>
                </a:stretch>
              </a:blipFill>
              <a:ln w="38100">
                <a:solidFill>
                  <a:schemeClr val="accent2">
                    <a:lumMod val="50000"/>
                  </a:schemeClr>
                </a:solidFill>
              </a:ln>
            </p:spPr>
            <p:txBody>
              <a:bodyPr/>
              <a:lstStyle/>
              <a:p>
                <a:r>
                  <a:rPr lang="en-GB">
                    <a:noFill/>
                  </a:rPr>
                  <a:t> </a:t>
                </a:r>
              </a:p>
            </p:txBody>
          </p:sp>
        </mc:Fallback>
      </mc:AlternateContent>
      <p:sp>
        <p:nvSpPr>
          <p:cNvPr id="4" name="Rectangle 3">
            <a:extLst>
              <a:ext uri="{FF2B5EF4-FFF2-40B4-BE49-F238E27FC236}">
                <a16:creationId xmlns:a16="http://schemas.microsoft.com/office/drawing/2014/main" id="{9413FA5F-FF15-F48C-95D6-D275768B2CB6}"/>
              </a:ext>
            </a:extLst>
          </p:cNvPr>
          <p:cNvSpPr/>
          <p:nvPr/>
        </p:nvSpPr>
        <p:spPr>
          <a:xfrm>
            <a:off x="1608868" y="4816603"/>
            <a:ext cx="3370383" cy="917226"/>
          </a:xfrm>
          <a:prstGeom prst="rect">
            <a:avLst/>
          </a:prstGeom>
          <a:solidFill>
            <a:schemeClr val="accent6">
              <a:lumMod val="60000"/>
              <a:lumOff val="40000"/>
            </a:schemeClr>
          </a:solidFill>
          <a:ln w="381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transverse beam profile can be reconstructed by means of the Abel Transform (AT)</a:t>
            </a:r>
            <a:endParaRPr lang="en-GB" dirty="0">
              <a:solidFill>
                <a:schemeClr val="tx1"/>
              </a:solidFill>
            </a:endParaRPr>
          </a:p>
        </p:txBody>
      </p:sp>
      <p:sp>
        <p:nvSpPr>
          <p:cNvPr id="6" name="TextBox 5">
            <a:extLst>
              <a:ext uri="{FF2B5EF4-FFF2-40B4-BE49-F238E27FC236}">
                <a16:creationId xmlns:a16="http://schemas.microsoft.com/office/drawing/2014/main" id="{9FEB6FD4-5AF0-697F-DEB5-AF287F4A7613}"/>
              </a:ext>
            </a:extLst>
          </p:cNvPr>
          <p:cNvSpPr txBox="1"/>
          <p:nvPr/>
        </p:nvSpPr>
        <p:spPr>
          <a:xfrm>
            <a:off x="9568621" y="1631866"/>
            <a:ext cx="1747080" cy="923330"/>
          </a:xfrm>
          <a:prstGeom prst="rect">
            <a:avLst/>
          </a:prstGeom>
          <a:noFill/>
        </p:spPr>
        <p:txBody>
          <a:bodyPr wrap="square" rtlCol="0">
            <a:spAutoFit/>
          </a:bodyPr>
          <a:lstStyle/>
          <a:p>
            <a:pPr algn="r"/>
            <a:r>
              <a:rPr lang="en-GB" dirty="0"/>
              <a:t>E</a:t>
            </a:r>
            <a:r>
              <a:rPr lang="en-CH" dirty="0"/>
              <a:t>nd of 2GeV/c</a:t>
            </a:r>
          </a:p>
          <a:p>
            <a:pPr algn="r"/>
            <a:r>
              <a:rPr lang="en-CH" dirty="0"/>
              <a:t>V plane</a:t>
            </a:r>
          </a:p>
          <a:p>
            <a:pPr algn="r"/>
            <a:r>
              <a:rPr lang="en-CH" dirty="0"/>
              <a:t>06.09.2023</a:t>
            </a:r>
          </a:p>
        </p:txBody>
      </p:sp>
      <p:grpSp>
        <p:nvGrpSpPr>
          <p:cNvPr id="11" name="Group 10">
            <a:extLst>
              <a:ext uri="{FF2B5EF4-FFF2-40B4-BE49-F238E27FC236}">
                <a16:creationId xmlns:a16="http://schemas.microsoft.com/office/drawing/2014/main" id="{89A672A0-DFB5-7996-A3D6-AF1E3A9F3FEC}"/>
              </a:ext>
            </a:extLst>
          </p:cNvPr>
          <p:cNvGrpSpPr/>
          <p:nvPr/>
        </p:nvGrpSpPr>
        <p:grpSpPr>
          <a:xfrm>
            <a:off x="6212468" y="1162815"/>
            <a:ext cx="5719253" cy="5215042"/>
            <a:chOff x="5848026" y="1202424"/>
            <a:chExt cx="5719253" cy="5215042"/>
          </a:xfrm>
        </p:grpSpPr>
        <p:pic>
          <p:nvPicPr>
            <p:cNvPr id="2" name="Picture 1">
              <a:extLst>
                <a:ext uri="{FF2B5EF4-FFF2-40B4-BE49-F238E27FC236}">
                  <a16:creationId xmlns:a16="http://schemas.microsoft.com/office/drawing/2014/main" id="{001EE788-9AFF-CE53-08EA-21315C505EA1}"/>
                </a:ext>
              </a:extLst>
            </p:cNvPr>
            <p:cNvPicPr>
              <a:picLocks noChangeAspect="1"/>
            </p:cNvPicPr>
            <p:nvPr/>
          </p:nvPicPr>
          <p:blipFill rotWithShape="1">
            <a:blip r:embed="rId5"/>
            <a:srcRect l="53584"/>
            <a:stretch/>
          </p:blipFill>
          <p:spPr>
            <a:xfrm>
              <a:off x="6326442" y="1202424"/>
              <a:ext cx="5240837" cy="5215042"/>
            </a:xfrm>
            <a:prstGeom prst="rect">
              <a:avLst/>
            </a:prstGeom>
          </p:spPr>
        </p:pic>
        <p:pic>
          <p:nvPicPr>
            <p:cNvPr id="9" name="Picture 8">
              <a:extLst>
                <a:ext uri="{FF2B5EF4-FFF2-40B4-BE49-F238E27FC236}">
                  <a16:creationId xmlns:a16="http://schemas.microsoft.com/office/drawing/2014/main" id="{AB34A3BE-FE76-C215-04EF-E22EFF905FD7}"/>
                </a:ext>
              </a:extLst>
            </p:cNvPr>
            <p:cNvPicPr>
              <a:picLocks noChangeAspect="1"/>
            </p:cNvPicPr>
            <p:nvPr/>
          </p:nvPicPr>
          <p:blipFill>
            <a:blip r:embed="rId6"/>
            <a:stretch>
              <a:fillRect/>
            </a:stretch>
          </p:blipFill>
          <p:spPr>
            <a:xfrm>
              <a:off x="5848026" y="1562840"/>
              <a:ext cx="948184" cy="4582887"/>
            </a:xfrm>
            <a:prstGeom prst="rect">
              <a:avLst/>
            </a:prstGeom>
          </p:spPr>
        </p:pic>
      </p:grpSp>
      <p:cxnSp>
        <p:nvCxnSpPr>
          <p:cNvPr id="17" name="Straight Arrow Connector 16">
            <a:extLst>
              <a:ext uri="{FF2B5EF4-FFF2-40B4-BE49-F238E27FC236}">
                <a16:creationId xmlns:a16="http://schemas.microsoft.com/office/drawing/2014/main" id="{17205512-E584-786C-6D65-6F38F6B65D0F}"/>
              </a:ext>
            </a:extLst>
          </p:cNvPr>
          <p:cNvCxnSpPr>
            <a:cxnSpLocks/>
            <a:stCxn id="4" idx="3"/>
          </p:cNvCxnSpPr>
          <p:nvPr/>
        </p:nvCxnSpPr>
        <p:spPr>
          <a:xfrm flipV="1">
            <a:off x="4979251" y="4739965"/>
            <a:ext cx="3751092" cy="535251"/>
          </a:xfrm>
          <a:prstGeom prst="straightConnector1">
            <a:avLst/>
          </a:prstGeom>
          <a:ln w="38100">
            <a:prstDash val="lgDash"/>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CF66C54D-9582-0BED-5466-67383DAD8E2F}"/>
              </a:ext>
            </a:extLst>
          </p:cNvPr>
          <p:cNvCxnSpPr>
            <a:cxnSpLocks/>
            <a:stCxn id="3" idx="3"/>
          </p:cNvCxnSpPr>
          <p:nvPr/>
        </p:nvCxnSpPr>
        <p:spPr>
          <a:xfrm>
            <a:off x="5574049" y="2138733"/>
            <a:ext cx="3755364" cy="1609700"/>
          </a:xfrm>
          <a:prstGeom prst="straightConnector1">
            <a:avLst/>
          </a:prstGeom>
          <a:ln w="38100">
            <a:prstDash val="lgDash"/>
            <a:tailEnd type="triangle"/>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2F0090A4-FC57-B30E-D8BD-126F73C3E204}"/>
              </a:ext>
            </a:extLst>
          </p:cNvPr>
          <p:cNvPicPr>
            <a:picLocks noChangeAspect="1"/>
          </p:cNvPicPr>
          <p:nvPr/>
        </p:nvPicPr>
        <p:blipFill>
          <a:blip r:embed="rId7"/>
          <a:stretch>
            <a:fillRect/>
          </a:stretch>
        </p:blipFill>
        <p:spPr>
          <a:xfrm>
            <a:off x="282393" y="1631284"/>
            <a:ext cx="6335560" cy="3983517"/>
          </a:xfrm>
          <a:prstGeom prst="rect">
            <a:avLst/>
          </a:prstGeom>
        </p:spPr>
      </p:pic>
      <p:pic>
        <p:nvPicPr>
          <p:cNvPr id="19" name="Picture 18">
            <a:extLst>
              <a:ext uri="{FF2B5EF4-FFF2-40B4-BE49-F238E27FC236}">
                <a16:creationId xmlns:a16="http://schemas.microsoft.com/office/drawing/2014/main" id="{787A0640-C89A-2E91-7F29-E265010D57C1}"/>
              </a:ext>
            </a:extLst>
          </p:cNvPr>
          <p:cNvPicPr>
            <a:picLocks noChangeAspect="1"/>
          </p:cNvPicPr>
          <p:nvPr/>
        </p:nvPicPr>
        <p:blipFill rotWithShape="1">
          <a:blip r:embed="rId8"/>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07325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Overview of AD and ELENA rings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2</a:t>
            </a:fld>
            <a:endParaRPr lang="en-GB" dirty="0">
              <a:solidFill>
                <a:schemeClr val="bg1"/>
              </a:solidFill>
            </a:endParaRPr>
          </a:p>
        </p:txBody>
      </p:sp>
      <p:pic>
        <p:nvPicPr>
          <p:cNvPr id="4" name="Picture 3">
            <a:extLst>
              <a:ext uri="{FF2B5EF4-FFF2-40B4-BE49-F238E27FC236}">
                <a16:creationId xmlns:a16="http://schemas.microsoft.com/office/drawing/2014/main" id="{8E9821C5-B136-0C28-D39A-B5DFB0793CF6}"/>
              </a:ext>
            </a:extLst>
          </p:cNvPr>
          <p:cNvPicPr>
            <a:picLocks noChangeAspect="1"/>
          </p:cNvPicPr>
          <p:nvPr/>
        </p:nvPicPr>
        <p:blipFill rotWithShape="1">
          <a:blip r:embed="rId4"/>
          <a:srcRect l="31870" t="9238"/>
          <a:stretch/>
        </p:blipFill>
        <p:spPr>
          <a:xfrm>
            <a:off x="67662" y="1279041"/>
            <a:ext cx="6246052" cy="4936431"/>
          </a:xfrm>
          <a:prstGeom prst="rect">
            <a:avLst/>
          </a:prstGeom>
        </p:spPr>
      </p:pic>
      <p:sp>
        <p:nvSpPr>
          <p:cNvPr id="5" name="TextBox 4">
            <a:extLst>
              <a:ext uri="{FF2B5EF4-FFF2-40B4-BE49-F238E27FC236}">
                <a16:creationId xmlns:a16="http://schemas.microsoft.com/office/drawing/2014/main" id="{3080149F-1043-B94C-4853-9C89BA6C5D28}"/>
              </a:ext>
            </a:extLst>
          </p:cNvPr>
          <p:cNvSpPr txBox="1"/>
          <p:nvPr/>
        </p:nvSpPr>
        <p:spPr>
          <a:xfrm>
            <a:off x="3923876" y="1186544"/>
            <a:ext cx="830307" cy="366196"/>
          </a:xfrm>
          <a:prstGeom prst="rect">
            <a:avLst/>
          </a:prstGeom>
          <a:noFill/>
        </p:spPr>
        <p:txBody>
          <a:bodyPr wrap="none" rtlCol="0">
            <a:spAutoFit/>
          </a:bodyPr>
          <a:lstStyle/>
          <a:p>
            <a:r>
              <a:rPr lang="en-US" dirty="0"/>
              <a:t>kickers</a:t>
            </a:r>
            <a:endParaRPr lang="en-GB" dirty="0"/>
          </a:p>
        </p:txBody>
      </p:sp>
      <p:sp>
        <p:nvSpPr>
          <p:cNvPr id="6" name="TextBox 5">
            <a:extLst>
              <a:ext uri="{FF2B5EF4-FFF2-40B4-BE49-F238E27FC236}">
                <a16:creationId xmlns:a16="http://schemas.microsoft.com/office/drawing/2014/main" id="{2C6DEB88-9E61-6FC8-201D-5F20783E275A}"/>
              </a:ext>
            </a:extLst>
          </p:cNvPr>
          <p:cNvSpPr txBox="1"/>
          <p:nvPr/>
        </p:nvSpPr>
        <p:spPr>
          <a:xfrm>
            <a:off x="1467545" y="6082574"/>
            <a:ext cx="975833" cy="366196"/>
          </a:xfrm>
          <a:prstGeom prst="rect">
            <a:avLst/>
          </a:prstGeom>
          <a:noFill/>
        </p:spPr>
        <p:txBody>
          <a:bodyPr wrap="none" rtlCol="0">
            <a:spAutoFit/>
          </a:bodyPr>
          <a:lstStyle/>
          <a:p>
            <a:r>
              <a:rPr lang="en-US" dirty="0"/>
              <a:t>pick-ups</a:t>
            </a:r>
            <a:endParaRPr lang="en-GB" dirty="0"/>
          </a:p>
        </p:txBody>
      </p:sp>
      <p:sp>
        <p:nvSpPr>
          <p:cNvPr id="8" name="TextBox 7">
            <a:extLst>
              <a:ext uri="{FF2B5EF4-FFF2-40B4-BE49-F238E27FC236}">
                <a16:creationId xmlns:a16="http://schemas.microsoft.com/office/drawing/2014/main" id="{8251D3CE-DDF2-13B1-F8D2-F866D1A70A65}"/>
              </a:ext>
            </a:extLst>
          </p:cNvPr>
          <p:cNvSpPr txBox="1"/>
          <p:nvPr/>
        </p:nvSpPr>
        <p:spPr>
          <a:xfrm rot="16200000">
            <a:off x="5237224" y="3678428"/>
            <a:ext cx="1027845" cy="369332"/>
          </a:xfrm>
          <a:prstGeom prst="rect">
            <a:avLst/>
          </a:prstGeom>
          <a:noFill/>
        </p:spPr>
        <p:txBody>
          <a:bodyPr wrap="none" rtlCol="0">
            <a:spAutoFit/>
          </a:bodyPr>
          <a:lstStyle/>
          <a:p>
            <a:r>
              <a:rPr lang="en-US" dirty="0">
                <a:ln>
                  <a:solidFill>
                    <a:srgbClr val="FF0000"/>
                  </a:solidFill>
                </a:ln>
                <a:solidFill>
                  <a:srgbClr val="FF0000"/>
                </a:solidFill>
              </a:rPr>
              <a:t>SCRAPER</a:t>
            </a:r>
            <a:endParaRPr lang="en-GB" dirty="0">
              <a:ln>
                <a:solidFill>
                  <a:srgbClr val="FF0000"/>
                </a:solidFill>
              </a:ln>
              <a:solidFill>
                <a:srgbClr val="FF0000"/>
              </a:solidFill>
            </a:endParaRPr>
          </a:p>
        </p:txBody>
      </p:sp>
      <p:sp>
        <p:nvSpPr>
          <p:cNvPr id="11" name="Oval 10">
            <a:extLst>
              <a:ext uri="{FF2B5EF4-FFF2-40B4-BE49-F238E27FC236}">
                <a16:creationId xmlns:a16="http://schemas.microsoft.com/office/drawing/2014/main" id="{6E60159E-3C87-6DD2-9D6A-0D165C8F1699}"/>
              </a:ext>
            </a:extLst>
          </p:cNvPr>
          <p:cNvSpPr/>
          <p:nvPr/>
        </p:nvSpPr>
        <p:spPr>
          <a:xfrm>
            <a:off x="1890810" y="2299950"/>
            <a:ext cx="375046" cy="3518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3" name="TextBox 12">
            <a:extLst>
              <a:ext uri="{FF2B5EF4-FFF2-40B4-BE49-F238E27FC236}">
                <a16:creationId xmlns:a16="http://schemas.microsoft.com/office/drawing/2014/main" id="{6C93D091-6497-4479-2373-D6A42626C18C}"/>
              </a:ext>
            </a:extLst>
          </p:cNvPr>
          <p:cNvSpPr txBox="1"/>
          <p:nvPr/>
        </p:nvSpPr>
        <p:spPr>
          <a:xfrm>
            <a:off x="1913154" y="2786059"/>
            <a:ext cx="417615" cy="369332"/>
          </a:xfrm>
          <a:prstGeom prst="rect">
            <a:avLst/>
          </a:prstGeom>
          <a:noFill/>
        </p:spPr>
        <p:txBody>
          <a:bodyPr wrap="none" rtlCol="0">
            <a:spAutoFit/>
          </a:bodyPr>
          <a:lstStyle/>
          <a:p>
            <a:r>
              <a:rPr lang="en-CH" dirty="0"/>
              <a:t>EC</a:t>
            </a:r>
          </a:p>
        </p:txBody>
      </p:sp>
      <p:graphicFrame>
        <p:nvGraphicFramePr>
          <p:cNvPr id="15" name="Table 14">
            <a:extLst>
              <a:ext uri="{FF2B5EF4-FFF2-40B4-BE49-F238E27FC236}">
                <a16:creationId xmlns:a16="http://schemas.microsoft.com/office/drawing/2014/main" id="{45E81785-F35F-654A-62A8-0015931AF7B1}"/>
              </a:ext>
            </a:extLst>
          </p:cNvPr>
          <p:cNvGraphicFramePr>
            <a:graphicFrameLocks noGrp="1"/>
          </p:cNvGraphicFramePr>
          <p:nvPr>
            <p:extLst>
              <p:ext uri="{D42A27DB-BD31-4B8C-83A1-F6EECF244321}">
                <p14:modId xmlns:p14="http://schemas.microsoft.com/office/powerpoint/2010/main" val="1301278867"/>
              </p:ext>
            </p:extLst>
          </p:nvPr>
        </p:nvGraphicFramePr>
        <p:xfrm>
          <a:off x="6027677" y="1311770"/>
          <a:ext cx="6064165" cy="1112520"/>
        </p:xfrm>
        <a:graphic>
          <a:graphicData uri="http://schemas.openxmlformats.org/drawingml/2006/table">
            <a:tbl>
              <a:tblPr firstRow="1" bandRow="1">
                <a:tableStyleId>{5C22544A-7EE6-4342-B048-85BDC9FD1C3A}</a:tableStyleId>
              </a:tblPr>
              <a:tblGrid>
                <a:gridCol w="899796">
                  <a:extLst>
                    <a:ext uri="{9D8B030D-6E8A-4147-A177-3AD203B41FA5}">
                      <a16:colId xmlns:a16="http://schemas.microsoft.com/office/drawing/2014/main" val="3177746612"/>
                    </a:ext>
                  </a:extLst>
                </a:gridCol>
                <a:gridCol w="1876730">
                  <a:extLst>
                    <a:ext uri="{9D8B030D-6E8A-4147-A177-3AD203B41FA5}">
                      <a16:colId xmlns:a16="http://schemas.microsoft.com/office/drawing/2014/main" val="1896271133"/>
                    </a:ext>
                  </a:extLst>
                </a:gridCol>
                <a:gridCol w="1935513">
                  <a:extLst>
                    <a:ext uri="{9D8B030D-6E8A-4147-A177-3AD203B41FA5}">
                      <a16:colId xmlns:a16="http://schemas.microsoft.com/office/drawing/2014/main" val="1289606199"/>
                    </a:ext>
                  </a:extLst>
                </a:gridCol>
                <a:gridCol w="1352126">
                  <a:extLst>
                    <a:ext uri="{9D8B030D-6E8A-4147-A177-3AD203B41FA5}">
                      <a16:colId xmlns:a16="http://schemas.microsoft.com/office/drawing/2014/main" val="471731995"/>
                    </a:ext>
                  </a:extLst>
                </a:gridCol>
              </a:tblGrid>
              <a:tr h="370840">
                <a:tc>
                  <a:txBody>
                    <a:bodyPr/>
                    <a:lstStyle/>
                    <a:p>
                      <a:pPr algn="ctr"/>
                      <a:r>
                        <a:rPr lang="en-CH" dirty="0"/>
                        <a:t>Ring</a:t>
                      </a:r>
                    </a:p>
                  </a:txBody>
                  <a:tcPr/>
                </a:tc>
                <a:tc>
                  <a:txBody>
                    <a:bodyPr/>
                    <a:lstStyle/>
                    <a:p>
                      <a:pPr algn="ctr"/>
                      <a:r>
                        <a:rPr lang="en-CH" dirty="0"/>
                        <a:t>User dependent</a:t>
                      </a:r>
                    </a:p>
                  </a:txBody>
                  <a:tcPr/>
                </a:tc>
                <a:tc>
                  <a:txBody>
                    <a:bodyPr/>
                    <a:lstStyle/>
                    <a:p>
                      <a:pPr algn="ctr"/>
                      <a:r>
                        <a:rPr lang="en-CH" dirty="0"/>
                        <a:t>Multi-particle</a:t>
                      </a:r>
                    </a:p>
                  </a:txBody>
                  <a:tcPr/>
                </a:tc>
                <a:tc>
                  <a:txBody>
                    <a:bodyPr/>
                    <a:lstStyle/>
                    <a:p>
                      <a:pPr algn="ctr"/>
                      <a:r>
                        <a:rPr lang="en-CH" dirty="0"/>
                        <a:t>Short cycle</a:t>
                      </a:r>
                    </a:p>
                  </a:txBody>
                  <a:tcPr/>
                </a:tc>
                <a:extLst>
                  <a:ext uri="{0D108BD9-81ED-4DB2-BD59-A6C34878D82A}">
                    <a16:rowId xmlns:a16="http://schemas.microsoft.com/office/drawing/2014/main" val="138756193"/>
                  </a:ext>
                </a:extLst>
              </a:tr>
              <a:tr h="370840">
                <a:tc>
                  <a:txBody>
                    <a:bodyPr/>
                    <a:lstStyle/>
                    <a:p>
                      <a:pPr algn="ctr"/>
                      <a:r>
                        <a:rPr lang="en-CH" dirty="0"/>
                        <a:t>AD</a:t>
                      </a:r>
                    </a:p>
                  </a:txBody>
                  <a:tcPr/>
                </a:tc>
                <a:tc>
                  <a:txBody>
                    <a:bodyPr/>
                    <a:lstStyle/>
                    <a:p>
                      <a:pPr algn="ctr"/>
                      <a:r>
                        <a:rPr lang="en-CH" dirty="0"/>
                        <a:t>No</a:t>
                      </a:r>
                    </a:p>
                  </a:txBody>
                  <a:tcPr/>
                </a:tc>
                <a:tc>
                  <a:txBody>
                    <a:bodyPr/>
                    <a:lstStyle/>
                    <a:p>
                      <a:pPr algn="ctr"/>
                      <a:r>
                        <a:rPr lang="en-CH" dirty="0"/>
                        <a:t>No (p-bar only)</a:t>
                      </a:r>
                    </a:p>
                  </a:txBody>
                  <a:tcPr/>
                </a:tc>
                <a:tc>
                  <a:txBody>
                    <a:bodyPr/>
                    <a:lstStyle/>
                    <a:p>
                      <a:pPr algn="ctr"/>
                      <a:r>
                        <a:rPr lang="en-CH" dirty="0"/>
                        <a:t>No (~110s)</a:t>
                      </a:r>
                    </a:p>
                  </a:txBody>
                  <a:tcPr/>
                </a:tc>
                <a:extLst>
                  <a:ext uri="{0D108BD9-81ED-4DB2-BD59-A6C34878D82A}">
                    <a16:rowId xmlns:a16="http://schemas.microsoft.com/office/drawing/2014/main" val="2356658734"/>
                  </a:ext>
                </a:extLst>
              </a:tr>
              <a:tr h="370840">
                <a:tc>
                  <a:txBody>
                    <a:bodyPr/>
                    <a:lstStyle/>
                    <a:p>
                      <a:pPr algn="ctr"/>
                      <a:r>
                        <a:rPr lang="en-CH" dirty="0"/>
                        <a:t>ELENA</a:t>
                      </a:r>
                    </a:p>
                  </a:txBody>
                  <a:tcPr/>
                </a:tc>
                <a:tc>
                  <a:txBody>
                    <a:bodyPr/>
                    <a:lstStyle/>
                    <a:p>
                      <a:pPr algn="ctr"/>
                      <a:r>
                        <a:rPr lang="en-CH" dirty="0"/>
                        <a:t>Yes</a:t>
                      </a:r>
                    </a:p>
                  </a:txBody>
                  <a:tcPr/>
                </a:tc>
                <a:tc>
                  <a:txBody>
                    <a:bodyPr/>
                    <a:lstStyle/>
                    <a:p>
                      <a:pPr algn="ctr"/>
                      <a:r>
                        <a:rPr lang="en-CH" dirty="0"/>
                        <a:t>Yes (H- and p-bar)</a:t>
                      </a:r>
                    </a:p>
                  </a:txBody>
                  <a:tcPr/>
                </a:tc>
                <a:tc>
                  <a:txBody>
                    <a:bodyPr/>
                    <a:lstStyle/>
                    <a:p>
                      <a:pPr algn="ctr"/>
                      <a:r>
                        <a:rPr lang="en-CH" dirty="0"/>
                        <a:t>Yes (~14sec)</a:t>
                      </a:r>
                    </a:p>
                  </a:txBody>
                  <a:tcPr/>
                </a:tc>
                <a:extLst>
                  <a:ext uri="{0D108BD9-81ED-4DB2-BD59-A6C34878D82A}">
                    <a16:rowId xmlns:a16="http://schemas.microsoft.com/office/drawing/2014/main" val="2800418611"/>
                  </a:ext>
                </a:extLst>
              </a:tr>
            </a:tbl>
          </a:graphicData>
        </a:graphic>
      </p:graphicFrame>
      <p:pic>
        <p:nvPicPr>
          <p:cNvPr id="23" name="Picture 22">
            <a:extLst>
              <a:ext uri="{FF2B5EF4-FFF2-40B4-BE49-F238E27FC236}">
                <a16:creationId xmlns:a16="http://schemas.microsoft.com/office/drawing/2014/main" id="{53FFFA28-7BC1-70F6-B190-07E59CEA1E22}"/>
              </a:ext>
            </a:extLst>
          </p:cNvPr>
          <p:cNvPicPr>
            <a:picLocks noChangeAspect="1"/>
          </p:cNvPicPr>
          <p:nvPr/>
        </p:nvPicPr>
        <p:blipFill>
          <a:blip r:embed="rId5"/>
          <a:stretch>
            <a:fillRect/>
          </a:stretch>
        </p:blipFill>
        <p:spPr>
          <a:xfrm>
            <a:off x="6313714" y="3443837"/>
            <a:ext cx="5875326" cy="3061564"/>
          </a:xfrm>
          <a:prstGeom prst="rect">
            <a:avLst/>
          </a:prstGeom>
        </p:spPr>
      </p:pic>
      <p:pic>
        <p:nvPicPr>
          <p:cNvPr id="24" name="Picture 23">
            <a:extLst>
              <a:ext uri="{FF2B5EF4-FFF2-40B4-BE49-F238E27FC236}">
                <a16:creationId xmlns:a16="http://schemas.microsoft.com/office/drawing/2014/main" id="{899CD08C-12BF-D92E-1E23-19A54272D218}"/>
              </a:ext>
            </a:extLst>
          </p:cNvPr>
          <p:cNvPicPr>
            <a:picLocks noChangeAspect="1"/>
          </p:cNvPicPr>
          <p:nvPr/>
        </p:nvPicPr>
        <p:blipFill>
          <a:blip r:embed="rId6"/>
          <a:stretch>
            <a:fillRect/>
          </a:stretch>
        </p:blipFill>
        <p:spPr>
          <a:xfrm>
            <a:off x="8871121" y="2622171"/>
            <a:ext cx="3266449" cy="1704968"/>
          </a:xfrm>
          <a:prstGeom prst="rect">
            <a:avLst/>
          </a:prstGeom>
        </p:spPr>
      </p:pic>
      <p:sp>
        <p:nvSpPr>
          <p:cNvPr id="10" name="Oval 9">
            <a:extLst>
              <a:ext uri="{FF2B5EF4-FFF2-40B4-BE49-F238E27FC236}">
                <a16:creationId xmlns:a16="http://schemas.microsoft.com/office/drawing/2014/main" id="{DA9DBE68-E1CA-0F50-D939-7E1C65A49C9A}"/>
              </a:ext>
            </a:extLst>
          </p:cNvPr>
          <p:cNvSpPr/>
          <p:nvPr/>
        </p:nvSpPr>
        <p:spPr>
          <a:xfrm>
            <a:off x="5938668" y="3260546"/>
            <a:ext cx="375046" cy="1098292"/>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pic>
        <p:nvPicPr>
          <p:cNvPr id="2" name="Picture 1">
            <a:extLst>
              <a:ext uri="{FF2B5EF4-FFF2-40B4-BE49-F238E27FC236}">
                <a16:creationId xmlns:a16="http://schemas.microsoft.com/office/drawing/2014/main" id="{5830912E-9E40-E422-0AA1-3B28CE0C6F84}"/>
              </a:ext>
            </a:extLst>
          </p:cNvPr>
          <p:cNvPicPr>
            <a:picLocks noChangeAspect="1"/>
          </p:cNvPicPr>
          <p:nvPr/>
        </p:nvPicPr>
        <p:blipFill rotWithShape="1">
          <a:blip r:embed="rId7"/>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2297047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Hardware needs </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20</a:t>
            </a:fld>
            <a:endParaRPr lang="en-GB" dirty="0">
              <a:solidFill>
                <a:schemeClr val="bg1"/>
              </a:solidFill>
            </a:endParaRPr>
          </a:p>
        </p:txBody>
      </p:sp>
      <p:sp>
        <p:nvSpPr>
          <p:cNvPr id="2" name="TextBox 1">
            <a:extLst>
              <a:ext uri="{FF2B5EF4-FFF2-40B4-BE49-F238E27FC236}">
                <a16:creationId xmlns:a16="http://schemas.microsoft.com/office/drawing/2014/main" id="{FFF97FE2-A161-1937-2AC9-E0BAC27F044D}"/>
              </a:ext>
            </a:extLst>
          </p:cNvPr>
          <p:cNvSpPr txBox="1"/>
          <p:nvPr/>
        </p:nvSpPr>
        <p:spPr>
          <a:xfrm>
            <a:off x="272716" y="1459832"/>
            <a:ext cx="10523621" cy="4247317"/>
          </a:xfrm>
          <a:prstGeom prst="rect">
            <a:avLst/>
          </a:prstGeom>
          <a:noFill/>
        </p:spPr>
        <p:txBody>
          <a:bodyPr wrap="square" rtlCol="0">
            <a:spAutoFit/>
          </a:bodyPr>
          <a:lstStyle/>
          <a:p>
            <a:pPr marL="342900" indent="-342900">
              <a:buAutoNum type="alphaLcPeriod"/>
            </a:pPr>
            <a:r>
              <a:rPr lang="en-CH" dirty="0"/>
              <a:t>Setting the timing of the measurement:</a:t>
            </a:r>
          </a:p>
          <a:p>
            <a:pPr marL="800100" lvl="1" indent="-342900">
              <a:buAutoNum type="arabicPeriod"/>
            </a:pPr>
            <a:r>
              <a:rPr lang="en-CH" dirty="0"/>
              <a:t>Define min and max scraper moving position</a:t>
            </a:r>
          </a:p>
          <a:p>
            <a:pPr marL="800100" lvl="1" indent="-342900">
              <a:buAutoNum type="arabicPeriod"/>
            </a:pPr>
            <a:r>
              <a:rPr lang="en-CH" dirty="0"/>
              <a:t>Define scraper speed</a:t>
            </a:r>
          </a:p>
          <a:p>
            <a:pPr marL="800100" lvl="1" indent="-342900">
              <a:buAutoNum type="arabicPeriod"/>
            </a:pPr>
            <a:r>
              <a:rPr lang="en-CH" dirty="0"/>
              <a:t>Define window detection for scintillators and MCPs</a:t>
            </a:r>
          </a:p>
          <a:p>
            <a:pPr lvl="1"/>
            <a:endParaRPr lang="en-CH" dirty="0"/>
          </a:p>
          <a:p>
            <a:pPr marL="342900" indent="-342900">
              <a:buAutoNum type="alphaLcPeriod"/>
            </a:pPr>
            <a:r>
              <a:rPr lang="en-CH" dirty="0"/>
              <a:t>Wait for the timing to be released</a:t>
            </a:r>
          </a:p>
          <a:p>
            <a:pPr marL="342900" indent="-342900">
              <a:buAutoNum type="alphaLcPeriod"/>
            </a:pPr>
            <a:endParaRPr lang="en-CH" dirty="0"/>
          </a:p>
          <a:p>
            <a:pPr marL="342900" indent="-342900">
              <a:buFontTx/>
              <a:buAutoNum type="alphaLcPeriod"/>
            </a:pPr>
            <a:r>
              <a:rPr lang="en-CH" dirty="0"/>
              <a:t>Receiving the data from the measurements:</a:t>
            </a:r>
          </a:p>
          <a:p>
            <a:pPr marL="800100" lvl="1" indent="-342900">
              <a:buAutoNum type="arabicPeriod"/>
            </a:pPr>
            <a:r>
              <a:rPr lang="en-CH" dirty="0"/>
              <a:t>Calculate scraper velocity and compare with initial one</a:t>
            </a:r>
          </a:p>
          <a:p>
            <a:pPr marL="800100" lvl="1" indent="-342900">
              <a:buAutoNum type="arabicPeriod"/>
            </a:pPr>
            <a:r>
              <a:rPr lang="en-CH" dirty="0"/>
              <a:t>Get data from detection system</a:t>
            </a:r>
          </a:p>
          <a:p>
            <a:pPr marL="342900" indent="-342900">
              <a:buAutoNum type="alphaLcPeriod"/>
            </a:pPr>
            <a:endParaRPr lang="en-CH" dirty="0"/>
          </a:p>
          <a:p>
            <a:pPr marL="342900" indent="-342900">
              <a:buAutoNum type="alphaLcPeriod"/>
            </a:pPr>
            <a:r>
              <a:rPr lang="en-CH" dirty="0"/>
              <a:t>Merge together scraper position and losses data:</a:t>
            </a:r>
          </a:p>
          <a:p>
            <a:pPr marL="800100" lvl="1" indent="-342900">
              <a:buAutoNum type="arabicPeriod"/>
            </a:pPr>
            <a:r>
              <a:rPr lang="en-CH" dirty="0"/>
              <a:t>Retrieve beam emittance</a:t>
            </a:r>
          </a:p>
          <a:p>
            <a:pPr marL="800100" lvl="1" indent="-342900">
              <a:buAutoNum type="arabicPeriod"/>
            </a:pPr>
            <a:r>
              <a:rPr lang="en-CH" dirty="0"/>
              <a:t>Retrieve beam orbit position</a:t>
            </a:r>
          </a:p>
          <a:p>
            <a:pPr lvl="1"/>
            <a:endParaRPr lang="en-CH" dirty="0"/>
          </a:p>
        </p:txBody>
      </p:sp>
      <p:pic>
        <p:nvPicPr>
          <p:cNvPr id="3" name="Picture 2">
            <a:extLst>
              <a:ext uri="{FF2B5EF4-FFF2-40B4-BE49-F238E27FC236}">
                <a16:creationId xmlns:a16="http://schemas.microsoft.com/office/drawing/2014/main" id="{C2A12710-9A34-E5C9-2543-AEEDEFFAE58C}"/>
              </a:ext>
            </a:extLst>
          </p:cNvPr>
          <p:cNvPicPr>
            <a:picLocks noChangeAspect="1"/>
          </p:cNvPicPr>
          <p:nvPr/>
        </p:nvPicPr>
        <p:blipFill rotWithShape="1">
          <a:blip r:embed="rId4"/>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62285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Reasons for doing emittance measurements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3</a:t>
            </a:fld>
            <a:endParaRPr lang="en-GB" dirty="0">
              <a:solidFill>
                <a:schemeClr val="bg1"/>
              </a:solidFill>
            </a:endParaRPr>
          </a:p>
        </p:txBody>
      </p:sp>
      <p:sp>
        <p:nvSpPr>
          <p:cNvPr id="2" name="TextBox 1">
            <a:extLst>
              <a:ext uri="{FF2B5EF4-FFF2-40B4-BE49-F238E27FC236}">
                <a16:creationId xmlns:a16="http://schemas.microsoft.com/office/drawing/2014/main" id="{A5B908D2-92E5-8EF7-D01B-23E27700DB73}"/>
              </a:ext>
            </a:extLst>
          </p:cNvPr>
          <p:cNvSpPr txBox="1"/>
          <p:nvPr/>
        </p:nvSpPr>
        <p:spPr>
          <a:xfrm>
            <a:off x="272142" y="1371600"/>
            <a:ext cx="5581865" cy="3693319"/>
          </a:xfrm>
          <a:prstGeom prst="rect">
            <a:avLst/>
          </a:prstGeom>
          <a:noFill/>
        </p:spPr>
        <p:txBody>
          <a:bodyPr wrap="square" rtlCol="0">
            <a:spAutoFit/>
          </a:bodyPr>
          <a:lstStyle/>
          <a:p>
            <a:r>
              <a:rPr lang="en-CH" dirty="0"/>
              <a:t>Emittance measurements are used for:</a:t>
            </a:r>
          </a:p>
          <a:p>
            <a:endParaRPr lang="en-CH" dirty="0"/>
          </a:p>
          <a:p>
            <a:pPr marL="742950" lvl="1" indent="-285750">
              <a:buFont typeface="Wingdings" pitchFamily="2" charset="2"/>
              <a:buChar char="Ø"/>
            </a:pPr>
            <a:r>
              <a:rPr lang="en-CH" dirty="0"/>
              <a:t>Stochastic cooling setting up</a:t>
            </a:r>
          </a:p>
          <a:p>
            <a:pPr marL="742950" lvl="1" indent="-285750">
              <a:buFont typeface="Wingdings" pitchFamily="2" charset="2"/>
              <a:buChar char="Ø"/>
            </a:pPr>
            <a:r>
              <a:rPr lang="en-GB" dirty="0"/>
              <a:t>E</a:t>
            </a:r>
            <a:r>
              <a:rPr lang="en-CH" dirty="0"/>
              <a:t>lectron cooling performance assessment</a:t>
            </a:r>
          </a:p>
          <a:p>
            <a:pPr marL="742950" lvl="1" indent="-285750">
              <a:buFont typeface="Wingdings" pitchFamily="2" charset="2"/>
              <a:buChar char="Ø"/>
            </a:pPr>
            <a:r>
              <a:rPr lang="en-CH" dirty="0"/>
              <a:t>Deceleration performance</a:t>
            </a:r>
          </a:p>
          <a:p>
            <a:pPr marL="742950" lvl="1" indent="-285750">
              <a:buFont typeface="Wingdings" pitchFamily="2" charset="2"/>
              <a:buChar char="Ø"/>
            </a:pPr>
            <a:r>
              <a:rPr lang="en-CH" dirty="0"/>
              <a:t>Acceptance measurements</a:t>
            </a:r>
            <a:endParaRPr lang="en-US" dirty="0"/>
          </a:p>
          <a:p>
            <a:endParaRPr lang="en-US" dirty="0"/>
          </a:p>
          <a:p>
            <a:r>
              <a:rPr lang="en-US" dirty="0"/>
              <a:t>Previous usage:</a:t>
            </a:r>
          </a:p>
          <a:p>
            <a:pPr marL="742950" lvl="1" indent="-285750">
              <a:buFont typeface="Courier New" panose="02070309020205020404" pitchFamily="49" charset="0"/>
              <a:buChar char="o"/>
            </a:pPr>
            <a:r>
              <a:rPr lang="en-US" dirty="0"/>
              <a:t>Collimator (due to present limitation in available time and instrumentation is not used anymore, but we are interested in keeping this flexibility for future operations)</a:t>
            </a:r>
          </a:p>
          <a:p>
            <a:pPr marL="742950" lvl="1" indent="-285750">
              <a:buFont typeface="Courier New" panose="02070309020205020404" pitchFamily="49" charset="0"/>
              <a:buChar char="o"/>
            </a:pPr>
            <a:endParaRPr lang="en-CH" dirty="0"/>
          </a:p>
        </p:txBody>
      </p:sp>
      <p:sp>
        <p:nvSpPr>
          <p:cNvPr id="3" name="Rectangle 2">
            <a:extLst>
              <a:ext uri="{FF2B5EF4-FFF2-40B4-BE49-F238E27FC236}">
                <a16:creationId xmlns:a16="http://schemas.microsoft.com/office/drawing/2014/main" id="{B42B2CE6-82D0-F417-1779-DD9438A85EF3}"/>
              </a:ext>
            </a:extLst>
          </p:cNvPr>
          <p:cNvSpPr/>
          <p:nvPr/>
        </p:nvSpPr>
        <p:spPr>
          <a:xfrm>
            <a:off x="537318" y="1860525"/>
            <a:ext cx="4778828" cy="1323339"/>
          </a:xfrm>
          <a:prstGeom prst="rect">
            <a:avLst/>
          </a:prstGeom>
          <a:solidFill>
            <a:srgbClr val="2E5A9C">
              <a:alpha val="14925"/>
            </a:srgbClr>
          </a:solidFill>
          <a:ln w="38100">
            <a:solidFill>
              <a:srgbClr val="2E5A9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6" name="TextBox 5">
            <a:extLst>
              <a:ext uri="{FF2B5EF4-FFF2-40B4-BE49-F238E27FC236}">
                <a16:creationId xmlns:a16="http://schemas.microsoft.com/office/drawing/2014/main" id="{E8DAAFB6-F92F-9018-8C2B-1FBDA8E5DB29}"/>
              </a:ext>
            </a:extLst>
          </p:cNvPr>
          <p:cNvSpPr txBox="1"/>
          <p:nvPr/>
        </p:nvSpPr>
        <p:spPr>
          <a:xfrm>
            <a:off x="6064972" y="1368033"/>
            <a:ext cx="5377542" cy="2308324"/>
          </a:xfrm>
          <a:prstGeom prst="rect">
            <a:avLst/>
          </a:prstGeom>
          <a:noFill/>
        </p:spPr>
        <p:txBody>
          <a:bodyPr wrap="square" rtlCol="0">
            <a:spAutoFit/>
          </a:bodyPr>
          <a:lstStyle/>
          <a:p>
            <a:r>
              <a:rPr lang="en-CH" dirty="0"/>
              <a:t>Used during operations:</a:t>
            </a:r>
          </a:p>
          <a:p>
            <a:endParaRPr lang="en-CH" dirty="0"/>
          </a:p>
          <a:p>
            <a:pPr marL="742950" lvl="1" indent="-285750">
              <a:buFont typeface="Wingdings" pitchFamily="2" charset="2"/>
              <a:buChar char="ü"/>
            </a:pPr>
            <a:r>
              <a:rPr lang="en-GB" dirty="0"/>
              <a:t>D</a:t>
            </a:r>
            <a:r>
              <a:rPr lang="en-CH" dirty="0"/>
              <a:t>aily checks</a:t>
            </a:r>
          </a:p>
          <a:p>
            <a:pPr marL="742950" lvl="1" indent="-285750">
              <a:buFont typeface="Wingdings" pitchFamily="2" charset="2"/>
              <a:buChar char="ü"/>
            </a:pPr>
            <a:r>
              <a:rPr lang="en-CH" dirty="0"/>
              <a:t>MD days (~ 1day/week) </a:t>
            </a:r>
          </a:p>
          <a:p>
            <a:pPr marL="742950" lvl="1" indent="-285750">
              <a:buFont typeface="Wingdings" pitchFamily="2" charset="2"/>
              <a:buChar char="ü"/>
            </a:pPr>
            <a:r>
              <a:rPr lang="en-GB" dirty="0"/>
              <a:t>C</a:t>
            </a:r>
            <a:r>
              <a:rPr lang="en-CH" dirty="0"/>
              <a:t>ommissionings and re-starts</a:t>
            </a:r>
          </a:p>
          <a:p>
            <a:pPr marL="742950" lvl="1" indent="-285750">
              <a:buFont typeface="Wingdings" pitchFamily="2" charset="2"/>
              <a:buChar char="ü"/>
            </a:pPr>
            <a:r>
              <a:rPr lang="en-CH" dirty="0"/>
              <a:t>Performance assessments after repairs and/or replacements</a:t>
            </a:r>
          </a:p>
          <a:p>
            <a:pPr marL="742950" lvl="1" indent="-285750">
              <a:buFont typeface="Wingdings" pitchFamily="2" charset="2"/>
              <a:buChar char="ü"/>
            </a:pPr>
            <a:endParaRPr lang="en-CH" dirty="0"/>
          </a:p>
        </p:txBody>
      </p:sp>
      <p:sp>
        <p:nvSpPr>
          <p:cNvPr id="10" name="TextBox 9">
            <a:extLst>
              <a:ext uri="{FF2B5EF4-FFF2-40B4-BE49-F238E27FC236}">
                <a16:creationId xmlns:a16="http://schemas.microsoft.com/office/drawing/2014/main" id="{501AC38E-16D6-CC73-41E2-B524BBFCA4AD}"/>
              </a:ext>
            </a:extLst>
          </p:cNvPr>
          <p:cNvSpPr txBox="1"/>
          <p:nvPr/>
        </p:nvSpPr>
        <p:spPr>
          <a:xfrm>
            <a:off x="3527728" y="4866971"/>
            <a:ext cx="3984172" cy="646331"/>
          </a:xfrm>
          <a:prstGeom prst="rect">
            <a:avLst/>
          </a:prstGeom>
          <a:solidFill>
            <a:schemeClr val="accent6">
              <a:lumMod val="20000"/>
              <a:lumOff val="80000"/>
            </a:schemeClr>
          </a:solidFill>
          <a:ln w="41275">
            <a:solidFill>
              <a:srgbClr val="00B050"/>
            </a:solidFill>
          </a:ln>
        </p:spPr>
        <p:txBody>
          <a:bodyPr wrap="square" rtlCol="0">
            <a:spAutoFit/>
          </a:bodyPr>
          <a:lstStyle/>
          <a:p>
            <a:pPr algn="ctr"/>
            <a:r>
              <a:rPr lang="en-CH" dirty="0"/>
              <a:t>Repeatable, user-independent and stable procedure</a:t>
            </a:r>
          </a:p>
        </p:txBody>
      </p:sp>
      <p:sp>
        <p:nvSpPr>
          <p:cNvPr id="11" name="TextBox 10">
            <a:extLst>
              <a:ext uri="{FF2B5EF4-FFF2-40B4-BE49-F238E27FC236}">
                <a16:creationId xmlns:a16="http://schemas.microsoft.com/office/drawing/2014/main" id="{37BF995E-F36E-D838-33B5-2EAB2A172DF7}"/>
              </a:ext>
            </a:extLst>
          </p:cNvPr>
          <p:cNvSpPr txBox="1"/>
          <p:nvPr/>
        </p:nvSpPr>
        <p:spPr>
          <a:xfrm>
            <a:off x="3527728" y="5750618"/>
            <a:ext cx="3984172" cy="646331"/>
          </a:xfrm>
          <a:prstGeom prst="rect">
            <a:avLst/>
          </a:prstGeom>
          <a:solidFill>
            <a:srgbClr val="FF0000">
              <a:alpha val="13000"/>
            </a:srgbClr>
          </a:solidFill>
          <a:ln w="38100">
            <a:solidFill>
              <a:srgbClr val="FF0000"/>
            </a:solidFill>
          </a:ln>
        </p:spPr>
        <p:txBody>
          <a:bodyPr wrap="square" rtlCol="0">
            <a:spAutoFit/>
          </a:bodyPr>
          <a:lstStyle/>
          <a:p>
            <a:pPr algn="ctr"/>
            <a:r>
              <a:rPr lang="en-CH" dirty="0"/>
              <a:t>Proper communication between several instruments and their synchronization</a:t>
            </a:r>
          </a:p>
        </p:txBody>
      </p:sp>
      <p:sp>
        <p:nvSpPr>
          <p:cNvPr id="12" name="TextBox 11">
            <a:extLst>
              <a:ext uri="{FF2B5EF4-FFF2-40B4-BE49-F238E27FC236}">
                <a16:creationId xmlns:a16="http://schemas.microsoft.com/office/drawing/2014/main" id="{26B19D16-3375-A908-5BF7-EE4750E272E1}"/>
              </a:ext>
            </a:extLst>
          </p:cNvPr>
          <p:cNvSpPr txBox="1"/>
          <p:nvPr/>
        </p:nvSpPr>
        <p:spPr>
          <a:xfrm>
            <a:off x="7722864" y="5028514"/>
            <a:ext cx="4114800" cy="369332"/>
          </a:xfrm>
          <a:prstGeom prst="rect">
            <a:avLst/>
          </a:prstGeom>
          <a:noFill/>
        </p:spPr>
        <p:txBody>
          <a:bodyPr wrap="square" rtlCol="0">
            <a:spAutoFit/>
          </a:bodyPr>
          <a:lstStyle/>
          <a:p>
            <a:r>
              <a:rPr lang="en-CH" dirty="0"/>
              <a:t>Solved and now operational in both rings</a:t>
            </a:r>
          </a:p>
        </p:txBody>
      </p:sp>
      <p:sp>
        <p:nvSpPr>
          <p:cNvPr id="13" name="TextBox 12">
            <a:extLst>
              <a:ext uri="{FF2B5EF4-FFF2-40B4-BE49-F238E27FC236}">
                <a16:creationId xmlns:a16="http://schemas.microsoft.com/office/drawing/2014/main" id="{14FA87FC-FC1A-7E41-38AD-9B2578DB450D}"/>
              </a:ext>
            </a:extLst>
          </p:cNvPr>
          <p:cNvSpPr txBox="1"/>
          <p:nvPr/>
        </p:nvSpPr>
        <p:spPr>
          <a:xfrm>
            <a:off x="7722864" y="5908008"/>
            <a:ext cx="4114800" cy="369332"/>
          </a:xfrm>
          <a:prstGeom prst="rect">
            <a:avLst/>
          </a:prstGeom>
          <a:noFill/>
        </p:spPr>
        <p:txBody>
          <a:bodyPr wrap="square" rtlCol="0">
            <a:spAutoFit/>
          </a:bodyPr>
          <a:lstStyle/>
          <a:p>
            <a:r>
              <a:rPr lang="en-CH" dirty="0"/>
              <a:t>Topic of the following slides</a:t>
            </a:r>
          </a:p>
        </p:txBody>
      </p:sp>
      <p:pic>
        <p:nvPicPr>
          <p:cNvPr id="4" name="Picture 3">
            <a:extLst>
              <a:ext uri="{FF2B5EF4-FFF2-40B4-BE49-F238E27FC236}">
                <a16:creationId xmlns:a16="http://schemas.microsoft.com/office/drawing/2014/main" id="{06F39D65-4CC4-AEEA-4AA3-DFC8146842C2}"/>
              </a:ext>
            </a:extLst>
          </p:cNvPr>
          <p:cNvPicPr>
            <a:picLocks noChangeAspect="1"/>
          </p:cNvPicPr>
          <p:nvPr/>
        </p:nvPicPr>
        <p:blipFill rotWithShape="1">
          <a:blip r:embed="rId4"/>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80914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IPMs in AD: present outputs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4</a:t>
            </a:fld>
            <a:endParaRPr lang="en-GB" dirty="0">
              <a:solidFill>
                <a:schemeClr val="bg1"/>
              </a:solidFill>
            </a:endParaRPr>
          </a:p>
        </p:txBody>
      </p:sp>
      <p:pic>
        <p:nvPicPr>
          <p:cNvPr id="4" name="Picture 3">
            <a:extLst>
              <a:ext uri="{FF2B5EF4-FFF2-40B4-BE49-F238E27FC236}">
                <a16:creationId xmlns:a16="http://schemas.microsoft.com/office/drawing/2014/main" id="{06F39D65-4CC4-AEEA-4AA3-DFC8146842C2}"/>
              </a:ext>
            </a:extLst>
          </p:cNvPr>
          <p:cNvPicPr>
            <a:picLocks noChangeAspect="1"/>
          </p:cNvPicPr>
          <p:nvPr/>
        </p:nvPicPr>
        <p:blipFill rotWithShape="1">
          <a:blip r:embed="rId4"/>
          <a:srcRect t="14392" r="4210" b="5130"/>
          <a:stretch/>
        </p:blipFill>
        <p:spPr>
          <a:xfrm>
            <a:off x="-5919" y="0"/>
            <a:ext cx="900175" cy="608435"/>
          </a:xfrm>
          <a:prstGeom prst="rect">
            <a:avLst/>
          </a:prstGeom>
        </p:spPr>
      </p:pic>
      <p:pic>
        <p:nvPicPr>
          <p:cNvPr id="9" name="Picture 8">
            <a:extLst>
              <a:ext uri="{FF2B5EF4-FFF2-40B4-BE49-F238E27FC236}">
                <a16:creationId xmlns:a16="http://schemas.microsoft.com/office/drawing/2014/main" id="{A03AB2E6-CFB6-1DCB-3F30-0B46BA1506EB}"/>
              </a:ext>
            </a:extLst>
          </p:cNvPr>
          <p:cNvPicPr>
            <a:picLocks noChangeAspect="1"/>
          </p:cNvPicPr>
          <p:nvPr/>
        </p:nvPicPr>
        <p:blipFill>
          <a:blip r:embed="rId5"/>
          <a:stretch>
            <a:fillRect/>
          </a:stretch>
        </p:blipFill>
        <p:spPr>
          <a:xfrm>
            <a:off x="100868" y="1586954"/>
            <a:ext cx="8401556" cy="4437282"/>
          </a:xfrm>
          <a:prstGeom prst="rect">
            <a:avLst/>
          </a:prstGeom>
        </p:spPr>
      </p:pic>
      <p:sp>
        <p:nvSpPr>
          <p:cNvPr id="8" name="TextBox 7">
            <a:extLst>
              <a:ext uri="{FF2B5EF4-FFF2-40B4-BE49-F238E27FC236}">
                <a16:creationId xmlns:a16="http://schemas.microsoft.com/office/drawing/2014/main" id="{04AFCFB7-7ED6-5044-CD35-4E22B045FFBD}"/>
              </a:ext>
            </a:extLst>
          </p:cNvPr>
          <p:cNvSpPr txBox="1"/>
          <p:nvPr/>
        </p:nvSpPr>
        <p:spPr>
          <a:xfrm>
            <a:off x="8502424" y="2200486"/>
            <a:ext cx="3584448" cy="2585323"/>
          </a:xfrm>
          <a:prstGeom prst="rect">
            <a:avLst/>
          </a:prstGeom>
          <a:noFill/>
        </p:spPr>
        <p:txBody>
          <a:bodyPr wrap="square" rtlCol="0">
            <a:spAutoFit/>
          </a:bodyPr>
          <a:lstStyle/>
          <a:p>
            <a:r>
              <a:rPr lang="en-CH" dirty="0"/>
              <a:t>At the moment, with no gass injected in the vacuum chamber the signal is quite low.</a:t>
            </a:r>
          </a:p>
          <a:p>
            <a:endParaRPr lang="en-CH" dirty="0"/>
          </a:p>
          <a:p>
            <a:r>
              <a:rPr lang="en-CH" dirty="0"/>
              <a:t>However, having a reconstruction of the profile along the AD cycle would be strongly beneficial for machine operation, optimisation and to enhance troubleshooting.</a:t>
            </a:r>
          </a:p>
        </p:txBody>
      </p:sp>
      <p:sp>
        <p:nvSpPr>
          <p:cNvPr id="14" name="TextBox 13">
            <a:extLst>
              <a:ext uri="{FF2B5EF4-FFF2-40B4-BE49-F238E27FC236}">
                <a16:creationId xmlns:a16="http://schemas.microsoft.com/office/drawing/2014/main" id="{CBFA1636-0092-7943-329E-01A6929D6663}"/>
              </a:ext>
            </a:extLst>
          </p:cNvPr>
          <p:cNvSpPr txBox="1"/>
          <p:nvPr/>
        </p:nvSpPr>
        <p:spPr>
          <a:xfrm>
            <a:off x="1621536" y="1269329"/>
            <a:ext cx="3469732" cy="369332"/>
          </a:xfrm>
          <a:prstGeom prst="rect">
            <a:avLst/>
          </a:prstGeom>
          <a:noFill/>
        </p:spPr>
        <p:txBody>
          <a:bodyPr wrap="none" rtlCol="0">
            <a:spAutoFit/>
          </a:bodyPr>
          <a:lstStyle/>
          <a:p>
            <a:r>
              <a:rPr lang="en-CH" dirty="0"/>
              <a:t>Data collection: 18th October 2023</a:t>
            </a:r>
          </a:p>
        </p:txBody>
      </p:sp>
    </p:spTree>
    <p:extLst>
      <p:ext uri="{BB962C8B-B14F-4D97-AF65-F5344CB8AC3E}">
        <p14:creationId xmlns:p14="http://schemas.microsoft.com/office/powerpoint/2010/main" val="647329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Scraper measurements: general working principle</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5</a:t>
            </a:fld>
            <a:endParaRPr lang="en-GB" dirty="0">
              <a:solidFill>
                <a:schemeClr val="bg1"/>
              </a:solidFill>
            </a:endParaRPr>
          </a:p>
        </p:txBody>
      </p:sp>
      <p:sp>
        <p:nvSpPr>
          <p:cNvPr id="3" name="TextBox 2">
            <a:extLst>
              <a:ext uri="{FF2B5EF4-FFF2-40B4-BE49-F238E27FC236}">
                <a16:creationId xmlns:a16="http://schemas.microsoft.com/office/drawing/2014/main" id="{2DB9AB6D-B006-70E0-1168-0934EA990F16}"/>
              </a:ext>
            </a:extLst>
          </p:cNvPr>
          <p:cNvSpPr txBox="1"/>
          <p:nvPr/>
        </p:nvSpPr>
        <p:spPr>
          <a:xfrm>
            <a:off x="186586" y="6010905"/>
            <a:ext cx="4781630" cy="307777"/>
          </a:xfrm>
          <a:prstGeom prst="rect">
            <a:avLst/>
          </a:prstGeom>
          <a:noFill/>
        </p:spPr>
        <p:txBody>
          <a:bodyPr wrap="none" rtlCol="0">
            <a:spAutoFit/>
          </a:bodyPr>
          <a:lstStyle/>
          <a:p>
            <a:r>
              <a:rPr lang="en-CH" sz="1400" dirty="0"/>
              <a:t>Picture from: </a:t>
            </a:r>
            <a:r>
              <a:rPr lang="en-GB" sz="1400" b="0" i="0" u="none" strike="noStrike" dirty="0">
                <a:solidFill>
                  <a:srgbClr val="0645AD"/>
                </a:solidFill>
                <a:effectLst/>
                <a:latin typeface="Helvetica Neue" panose="02000503000000020004" pitchFamily="2" charset="0"/>
                <a:hlinkClick r:id="rId4"/>
              </a:rPr>
              <a:t>https://edms.cern.ch/document/1732558/0.1</a:t>
            </a:r>
            <a:endParaRPr lang="en-GB" sz="1400" b="0" i="0" dirty="0">
              <a:solidFill>
                <a:srgbClr val="000000"/>
              </a:solidFill>
              <a:effectLst/>
              <a:latin typeface="Helvetica Neue" panose="02000503000000020004" pitchFamily="2" charset="0"/>
            </a:endParaRPr>
          </a:p>
        </p:txBody>
      </p:sp>
      <p:pic>
        <p:nvPicPr>
          <p:cNvPr id="2" name="Picture 1">
            <a:extLst>
              <a:ext uri="{FF2B5EF4-FFF2-40B4-BE49-F238E27FC236}">
                <a16:creationId xmlns:a16="http://schemas.microsoft.com/office/drawing/2014/main" id="{70A1A637-7017-E126-2FDE-357B034EAD65}"/>
              </a:ext>
            </a:extLst>
          </p:cNvPr>
          <p:cNvPicPr>
            <a:picLocks noChangeAspect="1"/>
          </p:cNvPicPr>
          <p:nvPr/>
        </p:nvPicPr>
        <p:blipFill>
          <a:blip r:embed="rId5"/>
          <a:stretch>
            <a:fillRect/>
          </a:stretch>
        </p:blipFill>
        <p:spPr>
          <a:xfrm>
            <a:off x="-1" y="1286191"/>
            <a:ext cx="6383340" cy="4724132"/>
          </a:xfrm>
          <a:prstGeom prst="rect">
            <a:avLst/>
          </a:prstGeom>
        </p:spPr>
      </p:pic>
      <p:sp>
        <p:nvSpPr>
          <p:cNvPr id="16" name="TextBox 15">
            <a:extLst>
              <a:ext uri="{FF2B5EF4-FFF2-40B4-BE49-F238E27FC236}">
                <a16:creationId xmlns:a16="http://schemas.microsoft.com/office/drawing/2014/main" id="{D2154FC0-254D-246E-F685-A231234AA19D}"/>
              </a:ext>
            </a:extLst>
          </p:cNvPr>
          <p:cNvSpPr txBox="1"/>
          <p:nvPr/>
        </p:nvSpPr>
        <p:spPr>
          <a:xfrm>
            <a:off x="6909018" y="1346123"/>
            <a:ext cx="5282982" cy="1200329"/>
          </a:xfrm>
          <a:prstGeom prst="rect">
            <a:avLst/>
          </a:prstGeom>
          <a:noFill/>
        </p:spPr>
        <p:txBody>
          <a:bodyPr wrap="square" rtlCol="0">
            <a:spAutoFit/>
          </a:bodyPr>
          <a:lstStyle/>
          <a:p>
            <a:r>
              <a:rPr lang="en-CH" dirty="0"/>
              <a:t>From the knowledge of the scraper position vs. time and losses vs. time. IFF the time between the two is the same it is possible to retrieve the emittance and the beam orbit with a single measurement. </a:t>
            </a:r>
          </a:p>
        </p:txBody>
      </p:sp>
      <p:pic>
        <p:nvPicPr>
          <p:cNvPr id="17" name="Picture 16">
            <a:extLst>
              <a:ext uri="{FF2B5EF4-FFF2-40B4-BE49-F238E27FC236}">
                <a16:creationId xmlns:a16="http://schemas.microsoft.com/office/drawing/2014/main" id="{8F4615FF-515F-CA7E-AF65-15F86BDF1FF8}"/>
              </a:ext>
            </a:extLst>
          </p:cNvPr>
          <p:cNvPicPr>
            <a:picLocks noChangeAspect="1"/>
          </p:cNvPicPr>
          <p:nvPr/>
        </p:nvPicPr>
        <p:blipFill>
          <a:blip r:embed="rId6"/>
          <a:stretch>
            <a:fillRect/>
          </a:stretch>
        </p:blipFill>
        <p:spPr>
          <a:xfrm>
            <a:off x="6569926" y="2646893"/>
            <a:ext cx="5422900" cy="3517900"/>
          </a:xfrm>
          <a:prstGeom prst="rect">
            <a:avLst/>
          </a:prstGeom>
        </p:spPr>
      </p:pic>
      <p:pic>
        <p:nvPicPr>
          <p:cNvPr id="4" name="Picture 3">
            <a:extLst>
              <a:ext uri="{FF2B5EF4-FFF2-40B4-BE49-F238E27FC236}">
                <a16:creationId xmlns:a16="http://schemas.microsoft.com/office/drawing/2014/main" id="{FF728EF6-74E2-D42A-5242-1D57E56F7F2D}"/>
              </a:ext>
            </a:extLst>
          </p:cNvPr>
          <p:cNvPicPr>
            <a:picLocks noChangeAspect="1"/>
          </p:cNvPicPr>
          <p:nvPr/>
        </p:nvPicPr>
        <p:blipFill rotWithShape="1">
          <a:blip r:embed="rId7"/>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337484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35" name="TextBox 34"/>
          <p:cNvSpPr txBox="1"/>
          <p:nvPr/>
        </p:nvSpPr>
        <p:spPr>
          <a:xfrm>
            <a:off x="-2959" y="561443"/>
            <a:ext cx="12191999" cy="707886"/>
          </a:xfrm>
          <a:prstGeom prst="rect">
            <a:avLst/>
          </a:prstGeom>
          <a:noFill/>
        </p:spPr>
        <p:txBody>
          <a:bodyPr wrap="square" rtlCol="0">
            <a:spAutoFit/>
          </a:bodyPr>
          <a:lstStyle/>
          <a:p>
            <a:pPr algn="ctr"/>
            <a:r>
              <a:rPr lang="en-US" sz="4000" b="1" dirty="0"/>
              <a:t>Present issues</a:t>
            </a: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6</a:t>
            </a:fld>
            <a:endParaRPr lang="en-GB" dirty="0">
              <a:solidFill>
                <a:schemeClr val="bg1"/>
              </a:solidFill>
            </a:endParaRPr>
          </a:p>
        </p:txBody>
      </p:sp>
      <p:pic>
        <p:nvPicPr>
          <p:cNvPr id="5" name="Picture 4">
            <a:extLst>
              <a:ext uri="{FF2B5EF4-FFF2-40B4-BE49-F238E27FC236}">
                <a16:creationId xmlns:a16="http://schemas.microsoft.com/office/drawing/2014/main" id="{E11CFECC-416D-FB92-8FCF-F0EE9EB6924D}"/>
              </a:ext>
            </a:extLst>
          </p:cNvPr>
          <p:cNvPicPr>
            <a:picLocks noChangeAspect="1"/>
          </p:cNvPicPr>
          <p:nvPr/>
        </p:nvPicPr>
        <p:blipFill>
          <a:blip r:embed="rId4"/>
          <a:stretch>
            <a:fillRect/>
          </a:stretch>
        </p:blipFill>
        <p:spPr>
          <a:xfrm>
            <a:off x="0" y="1181427"/>
            <a:ext cx="12192000" cy="3531839"/>
          </a:xfrm>
          <a:prstGeom prst="rect">
            <a:avLst/>
          </a:prstGeom>
        </p:spPr>
      </p:pic>
      <p:sp>
        <p:nvSpPr>
          <p:cNvPr id="6" name="TextBox 5">
            <a:extLst>
              <a:ext uri="{FF2B5EF4-FFF2-40B4-BE49-F238E27FC236}">
                <a16:creationId xmlns:a16="http://schemas.microsoft.com/office/drawing/2014/main" id="{7F0C7F1B-1081-2A9E-E65D-9202397C9450}"/>
              </a:ext>
            </a:extLst>
          </p:cNvPr>
          <p:cNvSpPr txBox="1"/>
          <p:nvPr/>
        </p:nvSpPr>
        <p:spPr>
          <a:xfrm>
            <a:off x="6024062" y="1141133"/>
            <a:ext cx="2302875" cy="276999"/>
          </a:xfrm>
          <a:prstGeom prst="rect">
            <a:avLst/>
          </a:prstGeom>
          <a:noFill/>
        </p:spPr>
        <p:txBody>
          <a:bodyPr wrap="none" rtlCol="0">
            <a:spAutoFit/>
          </a:bodyPr>
          <a:lstStyle/>
          <a:p>
            <a:r>
              <a:rPr lang="en-US" sz="1200" dirty="0"/>
              <a:t>From B. Dupuy personal exchange</a:t>
            </a:r>
            <a:endParaRPr lang="en-GB" sz="1200" dirty="0"/>
          </a:p>
        </p:txBody>
      </p:sp>
      <p:cxnSp>
        <p:nvCxnSpPr>
          <p:cNvPr id="9" name="Straight Arrow Connector 8">
            <a:extLst>
              <a:ext uri="{FF2B5EF4-FFF2-40B4-BE49-F238E27FC236}">
                <a16:creationId xmlns:a16="http://schemas.microsoft.com/office/drawing/2014/main" id="{F76CF1C3-3347-267E-9678-563D8D358727}"/>
              </a:ext>
            </a:extLst>
          </p:cNvPr>
          <p:cNvCxnSpPr>
            <a:cxnSpLocks/>
          </p:cNvCxnSpPr>
          <p:nvPr/>
        </p:nvCxnSpPr>
        <p:spPr>
          <a:xfrm flipV="1">
            <a:off x="10883900" y="2667000"/>
            <a:ext cx="381000" cy="227630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6253798-68BE-19E9-352E-050AECB90DD0}"/>
              </a:ext>
            </a:extLst>
          </p:cNvPr>
          <p:cNvSpPr txBox="1"/>
          <p:nvPr/>
        </p:nvSpPr>
        <p:spPr>
          <a:xfrm>
            <a:off x="8724900" y="4943301"/>
            <a:ext cx="3718140" cy="646331"/>
          </a:xfrm>
          <a:prstGeom prst="rect">
            <a:avLst/>
          </a:prstGeom>
          <a:noFill/>
        </p:spPr>
        <p:txBody>
          <a:bodyPr wrap="square" rtlCol="0">
            <a:spAutoFit/>
          </a:bodyPr>
          <a:lstStyle/>
          <a:p>
            <a:r>
              <a:rPr lang="en-US" dirty="0">
                <a:solidFill>
                  <a:srgbClr val="FF0000"/>
                </a:solidFill>
              </a:rPr>
              <a:t>This is done through the application written by B. Dupuy</a:t>
            </a:r>
            <a:endParaRPr lang="en-GB" dirty="0">
              <a:solidFill>
                <a:srgbClr val="FF0000"/>
              </a:solidFill>
            </a:endParaRPr>
          </a:p>
        </p:txBody>
      </p:sp>
      <p:cxnSp>
        <p:nvCxnSpPr>
          <p:cNvPr id="13" name="Straight Arrow Connector 12">
            <a:extLst>
              <a:ext uri="{FF2B5EF4-FFF2-40B4-BE49-F238E27FC236}">
                <a16:creationId xmlns:a16="http://schemas.microsoft.com/office/drawing/2014/main" id="{467A5F76-5F14-A2AC-DE62-853A3A43578D}"/>
              </a:ext>
            </a:extLst>
          </p:cNvPr>
          <p:cNvCxnSpPr/>
          <p:nvPr/>
        </p:nvCxnSpPr>
        <p:spPr>
          <a:xfrm>
            <a:off x="5972580" y="2235200"/>
            <a:ext cx="0" cy="749300"/>
          </a:xfrm>
          <a:prstGeom prst="straightConnector1">
            <a:avLst/>
          </a:prstGeom>
          <a:ln w="38100">
            <a:solidFill>
              <a:srgbClr val="F216B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A014A61-BD65-9C82-F82D-C9D893B64C67}"/>
              </a:ext>
            </a:extLst>
          </p:cNvPr>
          <p:cNvSpPr txBox="1"/>
          <p:nvPr/>
        </p:nvSpPr>
        <p:spPr>
          <a:xfrm>
            <a:off x="5740400" y="4544199"/>
            <a:ext cx="2870200" cy="369332"/>
          </a:xfrm>
          <a:prstGeom prst="rect">
            <a:avLst/>
          </a:prstGeom>
          <a:noFill/>
        </p:spPr>
        <p:txBody>
          <a:bodyPr wrap="square" rtlCol="0">
            <a:spAutoFit/>
          </a:bodyPr>
          <a:lstStyle/>
          <a:p>
            <a:r>
              <a:rPr lang="en-US" dirty="0">
                <a:solidFill>
                  <a:srgbClr val="F216B8"/>
                </a:solidFill>
              </a:rPr>
              <a:t>Synchronization issue</a:t>
            </a:r>
            <a:endParaRPr lang="en-GB" dirty="0">
              <a:solidFill>
                <a:srgbClr val="F216B8"/>
              </a:solidFill>
            </a:endParaRPr>
          </a:p>
        </p:txBody>
      </p:sp>
      <p:sp>
        <p:nvSpPr>
          <p:cNvPr id="21" name="Arrow: U-Turn 20">
            <a:extLst>
              <a:ext uri="{FF2B5EF4-FFF2-40B4-BE49-F238E27FC236}">
                <a16:creationId xmlns:a16="http://schemas.microsoft.com/office/drawing/2014/main" id="{9D9CAE23-4644-8B51-3E0D-3F20BF7F6244}"/>
              </a:ext>
            </a:extLst>
          </p:cNvPr>
          <p:cNvSpPr/>
          <p:nvPr/>
        </p:nvSpPr>
        <p:spPr>
          <a:xfrm rot="10800000">
            <a:off x="512748" y="4262878"/>
            <a:ext cx="5118930" cy="365125"/>
          </a:xfrm>
          <a:prstGeom prst="uturnArrow">
            <a:avLst>
              <a:gd name="adj1" fmla="val 25000"/>
              <a:gd name="adj2" fmla="val 25000"/>
              <a:gd name="adj3" fmla="val 38913"/>
              <a:gd name="adj4" fmla="val 44271"/>
              <a:gd name="adj5" fmla="val 94131"/>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a:extLst>
              <a:ext uri="{FF2B5EF4-FFF2-40B4-BE49-F238E27FC236}">
                <a16:creationId xmlns:a16="http://schemas.microsoft.com/office/drawing/2014/main" id="{FA59F3A6-030D-2A59-14E4-EC411653A5EE}"/>
              </a:ext>
            </a:extLst>
          </p:cNvPr>
          <p:cNvSpPr txBox="1"/>
          <p:nvPr/>
        </p:nvSpPr>
        <p:spPr>
          <a:xfrm>
            <a:off x="350378" y="4811282"/>
            <a:ext cx="5390022" cy="1200329"/>
          </a:xfrm>
          <a:prstGeom prst="rect">
            <a:avLst/>
          </a:prstGeom>
          <a:noFill/>
        </p:spPr>
        <p:txBody>
          <a:bodyPr wrap="square" rtlCol="0">
            <a:spAutoFit/>
          </a:bodyPr>
          <a:lstStyle/>
          <a:p>
            <a:r>
              <a:rPr lang="en-US" dirty="0">
                <a:solidFill>
                  <a:srgbClr val="00B0F0"/>
                </a:solidFill>
              </a:rPr>
              <a:t>We have to wait 2 cycles before having a measurement:</a:t>
            </a:r>
          </a:p>
          <a:p>
            <a:r>
              <a:rPr lang="en-US" dirty="0">
                <a:solidFill>
                  <a:srgbClr val="00B0F0"/>
                </a:solidFill>
              </a:rPr>
              <a:t>0)   Deciding where to do the measurement</a:t>
            </a:r>
          </a:p>
          <a:p>
            <a:pPr marL="342900" indent="-342900">
              <a:buAutoNum type="arabicParenR"/>
            </a:pPr>
            <a:r>
              <a:rPr lang="en-US" dirty="0">
                <a:solidFill>
                  <a:srgbClr val="00B0F0"/>
                </a:solidFill>
              </a:rPr>
              <a:t>Trigger is sent</a:t>
            </a:r>
          </a:p>
          <a:p>
            <a:pPr marL="342900" indent="-342900">
              <a:buAutoNum type="arabicParenR"/>
            </a:pPr>
            <a:r>
              <a:rPr lang="en-US" dirty="0">
                <a:solidFill>
                  <a:srgbClr val="00B0F0"/>
                </a:solidFill>
              </a:rPr>
              <a:t>Measurement is done</a:t>
            </a:r>
            <a:endParaRPr lang="en-GB" dirty="0">
              <a:solidFill>
                <a:srgbClr val="00B0F0"/>
              </a:solidFill>
            </a:endParaRPr>
          </a:p>
        </p:txBody>
      </p:sp>
      <p:pic>
        <p:nvPicPr>
          <p:cNvPr id="2" name="Picture 1">
            <a:extLst>
              <a:ext uri="{FF2B5EF4-FFF2-40B4-BE49-F238E27FC236}">
                <a16:creationId xmlns:a16="http://schemas.microsoft.com/office/drawing/2014/main" id="{8E38FE71-EC8A-58E5-3F72-868EC5D2B889}"/>
              </a:ext>
            </a:extLst>
          </p:cNvPr>
          <p:cNvPicPr>
            <a:picLocks noChangeAspect="1"/>
          </p:cNvPicPr>
          <p:nvPr/>
        </p:nvPicPr>
        <p:blipFill rotWithShape="1">
          <a:blip r:embed="rId5"/>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596545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7</a:t>
            </a:fld>
            <a:endParaRPr lang="en-GB" dirty="0">
              <a:solidFill>
                <a:schemeClr val="bg1"/>
              </a:solidFill>
            </a:endParaRPr>
          </a:p>
        </p:txBody>
      </p:sp>
      <p:grpSp>
        <p:nvGrpSpPr>
          <p:cNvPr id="2" name="Group 1">
            <a:extLst>
              <a:ext uri="{FF2B5EF4-FFF2-40B4-BE49-F238E27FC236}">
                <a16:creationId xmlns:a16="http://schemas.microsoft.com/office/drawing/2014/main" id="{DF52B41C-2917-2C98-8731-44DA32DD6DE4}"/>
              </a:ext>
            </a:extLst>
          </p:cNvPr>
          <p:cNvGrpSpPr/>
          <p:nvPr/>
        </p:nvGrpSpPr>
        <p:grpSpPr>
          <a:xfrm>
            <a:off x="-1" y="743188"/>
            <a:ext cx="4871461" cy="3601658"/>
            <a:chOff x="857054" y="751993"/>
            <a:chExt cx="4871461" cy="3601658"/>
          </a:xfrm>
        </p:grpSpPr>
        <p:grpSp>
          <p:nvGrpSpPr>
            <p:cNvPr id="9" name="Group 8">
              <a:extLst>
                <a:ext uri="{FF2B5EF4-FFF2-40B4-BE49-F238E27FC236}">
                  <a16:creationId xmlns:a16="http://schemas.microsoft.com/office/drawing/2014/main" id="{A63E9705-9A80-2D33-7D73-E0F50E6284F5}"/>
                </a:ext>
              </a:extLst>
            </p:cNvPr>
            <p:cNvGrpSpPr/>
            <p:nvPr/>
          </p:nvGrpSpPr>
          <p:grpSpPr>
            <a:xfrm>
              <a:off x="857054" y="788614"/>
              <a:ext cx="4871461" cy="3565037"/>
              <a:chOff x="5682659" y="1473152"/>
              <a:chExt cx="5879614" cy="4068727"/>
            </a:xfrm>
          </p:grpSpPr>
          <p:pic>
            <p:nvPicPr>
              <p:cNvPr id="11" name="Picture 10">
                <a:extLst>
                  <a:ext uri="{FF2B5EF4-FFF2-40B4-BE49-F238E27FC236}">
                    <a16:creationId xmlns:a16="http://schemas.microsoft.com/office/drawing/2014/main" id="{1942F95E-6DD4-5FF0-0FD2-63D9BFB5AF96}"/>
                  </a:ext>
                </a:extLst>
              </p:cNvPr>
              <p:cNvPicPr>
                <a:picLocks noChangeAspect="1"/>
              </p:cNvPicPr>
              <p:nvPr/>
            </p:nvPicPr>
            <p:blipFill rotWithShape="1">
              <a:blip r:embed="rId4"/>
              <a:srcRect l="16888" r="34427" b="26454"/>
              <a:stretch/>
            </p:blipFill>
            <p:spPr>
              <a:xfrm>
                <a:off x="6026513" y="1473152"/>
                <a:ext cx="3891769" cy="4068727"/>
              </a:xfrm>
              <a:prstGeom prst="rect">
                <a:avLst/>
              </a:prstGeom>
            </p:spPr>
          </p:pic>
          <p:sp>
            <p:nvSpPr>
              <p:cNvPr id="12" name="Rectangle 11">
                <a:extLst>
                  <a:ext uri="{FF2B5EF4-FFF2-40B4-BE49-F238E27FC236}">
                    <a16:creationId xmlns:a16="http://schemas.microsoft.com/office/drawing/2014/main" id="{565BF20F-822C-02A3-FA53-7F0FB54C74D0}"/>
                  </a:ext>
                </a:extLst>
              </p:cNvPr>
              <p:cNvSpPr/>
              <p:nvPr/>
            </p:nvSpPr>
            <p:spPr>
              <a:xfrm>
                <a:off x="9660467" y="2590800"/>
                <a:ext cx="1901806" cy="2582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54AEE8E9-384C-A00A-1FE9-A957C7288CCB}"/>
                  </a:ext>
                </a:extLst>
              </p:cNvPr>
              <p:cNvSpPr/>
              <p:nvPr/>
            </p:nvSpPr>
            <p:spPr>
              <a:xfrm>
                <a:off x="5682659" y="4555067"/>
                <a:ext cx="1116074" cy="9821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Rectangle 9">
              <a:extLst>
                <a:ext uri="{FF2B5EF4-FFF2-40B4-BE49-F238E27FC236}">
                  <a16:creationId xmlns:a16="http://schemas.microsoft.com/office/drawing/2014/main" id="{5F7D117B-9A60-35CC-CFEE-9C189A25758D}"/>
                </a:ext>
              </a:extLst>
            </p:cNvPr>
            <p:cNvSpPr/>
            <p:nvPr/>
          </p:nvSpPr>
          <p:spPr>
            <a:xfrm>
              <a:off x="860015" y="751993"/>
              <a:ext cx="553474" cy="4085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4" name="TextBox 13">
            <a:extLst>
              <a:ext uri="{FF2B5EF4-FFF2-40B4-BE49-F238E27FC236}">
                <a16:creationId xmlns:a16="http://schemas.microsoft.com/office/drawing/2014/main" id="{2C30E596-8B5A-AED8-B5FD-9ADAB4E8587C}"/>
              </a:ext>
            </a:extLst>
          </p:cNvPr>
          <p:cNvSpPr txBox="1"/>
          <p:nvPr/>
        </p:nvSpPr>
        <p:spPr>
          <a:xfrm>
            <a:off x="154828" y="4340746"/>
            <a:ext cx="2901854" cy="923330"/>
          </a:xfrm>
          <a:prstGeom prst="rect">
            <a:avLst/>
          </a:prstGeom>
          <a:noFill/>
        </p:spPr>
        <p:txBody>
          <a:bodyPr wrap="square" rtlCol="0">
            <a:spAutoFit/>
          </a:bodyPr>
          <a:lstStyle/>
          <a:p>
            <a:r>
              <a:rPr lang="en-CH" dirty="0"/>
              <a:t>AD:</a:t>
            </a:r>
          </a:p>
          <a:p>
            <a:r>
              <a:rPr lang="en-CH" dirty="0"/>
              <a:t>4 blades (2 per plane)</a:t>
            </a:r>
          </a:p>
          <a:p>
            <a:r>
              <a:rPr lang="en-CH" dirty="0"/>
              <a:t>2 detectors</a:t>
            </a:r>
          </a:p>
        </p:txBody>
      </p:sp>
      <p:pic>
        <p:nvPicPr>
          <p:cNvPr id="4" name="Picture 3">
            <a:extLst>
              <a:ext uri="{FF2B5EF4-FFF2-40B4-BE49-F238E27FC236}">
                <a16:creationId xmlns:a16="http://schemas.microsoft.com/office/drawing/2014/main" id="{1B905C84-9E7D-125B-0739-D762EC7BDF85}"/>
              </a:ext>
            </a:extLst>
          </p:cNvPr>
          <p:cNvPicPr>
            <a:picLocks noChangeAspect="1"/>
          </p:cNvPicPr>
          <p:nvPr/>
        </p:nvPicPr>
        <p:blipFill>
          <a:blip r:embed="rId5"/>
          <a:stretch>
            <a:fillRect/>
          </a:stretch>
        </p:blipFill>
        <p:spPr>
          <a:xfrm>
            <a:off x="7320542" y="1130405"/>
            <a:ext cx="4843188" cy="2463766"/>
          </a:xfrm>
          <a:prstGeom prst="rect">
            <a:avLst/>
          </a:prstGeom>
        </p:spPr>
      </p:pic>
      <p:pic>
        <p:nvPicPr>
          <p:cNvPr id="5" name="Picture 4">
            <a:extLst>
              <a:ext uri="{FF2B5EF4-FFF2-40B4-BE49-F238E27FC236}">
                <a16:creationId xmlns:a16="http://schemas.microsoft.com/office/drawing/2014/main" id="{AC917517-9DD9-846C-D3A9-AD4CE5E9099E}"/>
              </a:ext>
            </a:extLst>
          </p:cNvPr>
          <p:cNvPicPr>
            <a:picLocks noChangeAspect="1"/>
          </p:cNvPicPr>
          <p:nvPr/>
        </p:nvPicPr>
        <p:blipFill>
          <a:blip r:embed="rId6"/>
          <a:stretch>
            <a:fillRect/>
          </a:stretch>
        </p:blipFill>
        <p:spPr>
          <a:xfrm>
            <a:off x="7320542" y="3624800"/>
            <a:ext cx="4843188" cy="2410496"/>
          </a:xfrm>
          <a:prstGeom prst="rect">
            <a:avLst/>
          </a:prstGeom>
        </p:spPr>
      </p:pic>
      <p:sp>
        <p:nvSpPr>
          <p:cNvPr id="16" name="TextBox 15">
            <a:extLst>
              <a:ext uri="{FF2B5EF4-FFF2-40B4-BE49-F238E27FC236}">
                <a16:creationId xmlns:a16="http://schemas.microsoft.com/office/drawing/2014/main" id="{927E8565-9932-9D0D-21AC-76747FFF3DA0}"/>
              </a:ext>
            </a:extLst>
          </p:cNvPr>
          <p:cNvSpPr txBox="1"/>
          <p:nvPr/>
        </p:nvSpPr>
        <p:spPr>
          <a:xfrm>
            <a:off x="-2959" y="561443"/>
            <a:ext cx="12191999" cy="707886"/>
          </a:xfrm>
          <a:prstGeom prst="rect">
            <a:avLst/>
          </a:prstGeom>
          <a:noFill/>
        </p:spPr>
        <p:txBody>
          <a:bodyPr wrap="square" rtlCol="0">
            <a:spAutoFit/>
          </a:bodyPr>
          <a:lstStyle/>
          <a:p>
            <a:pPr algn="ctr"/>
            <a:r>
              <a:rPr lang="en-US" sz="4000" b="1" dirty="0"/>
              <a:t>Synchronization issues: AD</a:t>
            </a:r>
          </a:p>
        </p:txBody>
      </p:sp>
      <p:sp>
        <p:nvSpPr>
          <p:cNvPr id="20" name="TextBox 19">
            <a:extLst>
              <a:ext uri="{FF2B5EF4-FFF2-40B4-BE49-F238E27FC236}">
                <a16:creationId xmlns:a16="http://schemas.microsoft.com/office/drawing/2014/main" id="{99E5B8AE-1576-9609-253A-4E91987B34B9}"/>
              </a:ext>
            </a:extLst>
          </p:cNvPr>
          <p:cNvSpPr txBox="1"/>
          <p:nvPr/>
        </p:nvSpPr>
        <p:spPr>
          <a:xfrm>
            <a:off x="9465095" y="1277738"/>
            <a:ext cx="2584362" cy="369332"/>
          </a:xfrm>
          <a:prstGeom prst="rect">
            <a:avLst/>
          </a:prstGeom>
          <a:noFill/>
        </p:spPr>
        <p:txBody>
          <a:bodyPr wrap="none" rtlCol="0">
            <a:spAutoFit/>
          </a:bodyPr>
          <a:lstStyle/>
          <a:p>
            <a:r>
              <a:rPr lang="en-CH" dirty="0"/>
              <a:t>20.09.2023 09h40:20.319</a:t>
            </a:r>
          </a:p>
        </p:txBody>
      </p:sp>
      <p:sp>
        <p:nvSpPr>
          <p:cNvPr id="21" name="TextBox 20">
            <a:extLst>
              <a:ext uri="{FF2B5EF4-FFF2-40B4-BE49-F238E27FC236}">
                <a16:creationId xmlns:a16="http://schemas.microsoft.com/office/drawing/2014/main" id="{ED6EEA05-CBA4-90F4-BF2F-49C5777B0F63}"/>
              </a:ext>
            </a:extLst>
          </p:cNvPr>
          <p:cNvSpPr txBox="1"/>
          <p:nvPr/>
        </p:nvSpPr>
        <p:spPr>
          <a:xfrm>
            <a:off x="3476468" y="1838021"/>
            <a:ext cx="3687598" cy="1754326"/>
          </a:xfrm>
          <a:prstGeom prst="rect">
            <a:avLst/>
          </a:prstGeom>
          <a:noFill/>
        </p:spPr>
        <p:txBody>
          <a:bodyPr wrap="square" rtlCol="0">
            <a:spAutoFit/>
          </a:bodyPr>
          <a:lstStyle/>
          <a:p>
            <a:r>
              <a:rPr lang="en-US" dirty="0"/>
              <a:t>In this case we are sure that the beam has been scraped but no info on losses is received. </a:t>
            </a:r>
            <a:r>
              <a:rPr lang="en-CH" dirty="0"/>
              <a:t>Zero losses from all the detectors when the scraper intercepts a beam of nominal intensity.</a:t>
            </a:r>
            <a:endParaRPr lang="en-US" dirty="0"/>
          </a:p>
        </p:txBody>
      </p:sp>
      <p:pic>
        <p:nvPicPr>
          <p:cNvPr id="22" name="Picture 21">
            <a:extLst>
              <a:ext uri="{FF2B5EF4-FFF2-40B4-BE49-F238E27FC236}">
                <a16:creationId xmlns:a16="http://schemas.microsoft.com/office/drawing/2014/main" id="{34094C6F-1D73-2A15-6D7B-CF02EF53491E}"/>
              </a:ext>
            </a:extLst>
          </p:cNvPr>
          <p:cNvPicPr>
            <a:picLocks noChangeAspect="1"/>
          </p:cNvPicPr>
          <p:nvPr/>
        </p:nvPicPr>
        <p:blipFill>
          <a:blip r:embed="rId7"/>
          <a:stretch>
            <a:fillRect/>
          </a:stretch>
        </p:blipFill>
        <p:spPr>
          <a:xfrm>
            <a:off x="2578852" y="3766089"/>
            <a:ext cx="4585214" cy="2457566"/>
          </a:xfrm>
          <a:prstGeom prst="rect">
            <a:avLst/>
          </a:prstGeom>
        </p:spPr>
      </p:pic>
      <p:sp>
        <p:nvSpPr>
          <p:cNvPr id="3" name="TextBox 2">
            <a:extLst>
              <a:ext uri="{FF2B5EF4-FFF2-40B4-BE49-F238E27FC236}">
                <a16:creationId xmlns:a16="http://schemas.microsoft.com/office/drawing/2014/main" id="{08A99396-47C7-E769-99E3-1ED8D1B5205F}"/>
              </a:ext>
            </a:extLst>
          </p:cNvPr>
          <p:cNvSpPr txBox="1"/>
          <p:nvPr/>
        </p:nvSpPr>
        <p:spPr>
          <a:xfrm>
            <a:off x="4420866" y="3813159"/>
            <a:ext cx="2184893" cy="369332"/>
          </a:xfrm>
          <a:prstGeom prst="rect">
            <a:avLst/>
          </a:prstGeom>
          <a:noFill/>
        </p:spPr>
        <p:txBody>
          <a:bodyPr wrap="none" rtlCol="0">
            <a:spAutoFit/>
          </a:bodyPr>
          <a:lstStyle/>
          <a:p>
            <a:r>
              <a:rPr lang="en-US" dirty="0"/>
              <a:t>Intensity from BCCCA</a:t>
            </a:r>
            <a:endParaRPr lang="en-GB" dirty="0"/>
          </a:p>
        </p:txBody>
      </p:sp>
      <p:pic>
        <p:nvPicPr>
          <p:cNvPr id="6" name="Picture 5">
            <a:extLst>
              <a:ext uri="{FF2B5EF4-FFF2-40B4-BE49-F238E27FC236}">
                <a16:creationId xmlns:a16="http://schemas.microsoft.com/office/drawing/2014/main" id="{2BF327AB-FA57-6DBC-D399-09358D7A44AC}"/>
              </a:ext>
            </a:extLst>
          </p:cNvPr>
          <p:cNvPicPr>
            <a:picLocks noChangeAspect="1"/>
          </p:cNvPicPr>
          <p:nvPr/>
        </p:nvPicPr>
        <p:blipFill rotWithShape="1">
          <a:blip r:embed="rId8"/>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25990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8</a:t>
            </a:fld>
            <a:endParaRPr lang="en-GB" dirty="0">
              <a:solidFill>
                <a:schemeClr val="bg1"/>
              </a:solidFill>
            </a:endParaRPr>
          </a:p>
        </p:txBody>
      </p:sp>
      <p:pic>
        <p:nvPicPr>
          <p:cNvPr id="6" name="Picture 5">
            <a:extLst>
              <a:ext uri="{FF2B5EF4-FFF2-40B4-BE49-F238E27FC236}">
                <a16:creationId xmlns:a16="http://schemas.microsoft.com/office/drawing/2014/main" id="{B4EFA037-D3F3-06EE-050E-D6FD95FC7752}"/>
              </a:ext>
            </a:extLst>
          </p:cNvPr>
          <p:cNvPicPr>
            <a:picLocks noChangeAspect="1"/>
          </p:cNvPicPr>
          <p:nvPr/>
        </p:nvPicPr>
        <p:blipFill rotWithShape="1">
          <a:blip r:embed="rId4"/>
          <a:srcRect l="1" t="28953" r="46"/>
          <a:stretch/>
        </p:blipFill>
        <p:spPr>
          <a:xfrm>
            <a:off x="144379" y="1189119"/>
            <a:ext cx="3365500" cy="3233314"/>
          </a:xfrm>
          <a:prstGeom prst="rect">
            <a:avLst/>
          </a:prstGeom>
        </p:spPr>
      </p:pic>
      <p:sp>
        <p:nvSpPr>
          <p:cNvPr id="15" name="TextBox 14">
            <a:extLst>
              <a:ext uri="{FF2B5EF4-FFF2-40B4-BE49-F238E27FC236}">
                <a16:creationId xmlns:a16="http://schemas.microsoft.com/office/drawing/2014/main" id="{00961966-44FC-1221-5F63-87436F02B260}"/>
              </a:ext>
            </a:extLst>
          </p:cNvPr>
          <p:cNvSpPr txBox="1"/>
          <p:nvPr/>
        </p:nvSpPr>
        <p:spPr>
          <a:xfrm>
            <a:off x="144379" y="4576533"/>
            <a:ext cx="2901854" cy="1200329"/>
          </a:xfrm>
          <a:prstGeom prst="rect">
            <a:avLst/>
          </a:prstGeom>
          <a:noFill/>
        </p:spPr>
        <p:txBody>
          <a:bodyPr wrap="square" rtlCol="0">
            <a:spAutoFit/>
          </a:bodyPr>
          <a:lstStyle/>
          <a:p>
            <a:r>
              <a:rPr lang="en-CH" dirty="0"/>
              <a:t>ELENA:</a:t>
            </a:r>
          </a:p>
          <a:p>
            <a:r>
              <a:rPr lang="en-CH" dirty="0"/>
              <a:t>2 frames (1 per plane)</a:t>
            </a:r>
          </a:p>
          <a:p>
            <a:r>
              <a:rPr lang="en-CH" dirty="0"/>
              <a:t>2 type of detectors (H- and p-bar)</a:t>
            </a:r>
          </a:p>
        </p:txBody>
      </p:sp>
      <p:pic>
        <p:nvPicPr>
          <p:cNvPr id="2" name="Picture 1">
            <a:extLst>
              <a:ext uri="{FF2B5EF4-FFF2-40B4-BE49-F238E27FC236}">
                <a16:creationId xmlns:a16="http://schemas.microsoft.com/office/drawing/2014/main" id="{3295162B-22B0-C966-5C8C-5F27FB14440D}"/>
              </a:ext>
            </a:extLst>
          </p:cNvPr>
          <p:cNvPicPr>
            <a:picLocks noChangeAspect="1"/>
          </p:cNvPicPr>
          <p:nvPr/>
        </p:nvPicPr>
        <p:blipFill>
          <a:blip r:embed="rId5"/>
          <a:stretch>
            <a:fillRect/>
          </a:stretch>
        </p:blipFill>
        <p:spPr>
          <a:xfrm>
            <a:off x="6848234" y="1367723"/>
            <a:ext cx="5311864" cy="2434401"/>
          </a:xfrm>
          <a:prstGeom prst="rect">
            <a:avLst/>
          </a:prstGeom>
        </p:spPr>
      </p:pic>
      <p:pic>
        <p:nvPicPr>
          <p:cNvPr id="3" name="Picture 2">
            <a:extLst>
              <a:ext uri="{FF2B5EF4-FFF2-40B4-BE49-F238E27FC236}">
                <a16:creationId xmlns:a16="http://schemas.microsoft.com/office/drawing/2014/main" id="{887EEEB0-11B1-5C08-877C-0B78F7EFF931}"/>
              </a:ext>
            </a:extLst>
          </p:cNvPr>
          <p:cNvPicPr>
            <a:picLocks noChangeAspect="1"/>
          </p:cNvPicPr>
          <p:nvPr/>
        </p:nvPicPr>
        <p:blipFill>
          <a:blip r:embed="rId6"/>
          <a:stretch>
            <a:fillRect/>
          </a:stretch>
        </p:blipFill>
        <p:spPr>
          <a:xfrm>
            <a:off x="6848234" y="3992499"/>
            <a:ext cx="5311864" cy="2434401"/>
          </a:xfrm>
          <a:prstGeom prst="rect">
            <a:avLst/>
          </a:prstGeom>
        </p:spPr>
      </p:pic>
      <p:sp>
        <p:nvSpPr>
          <p:cNvPr id="16" name="TextBox 15">
            <a:extLst>
              <a:ext uri="{FF2B5EF4-FFF2-40B4-BE49-F238E27FC236}">
                <a16:creationId xmlns:a16="http://schemas.microsoft.com/office/drawing/2014/main" id="{0EC3B05D-3D7E-1A59-1A72-BEDA7C9500D9}"/>
              </a:ext>
            </a:extLst>
          </p:cNvPr>
          <p:cNvSpPr txBox="1"/>
          <p:nvPr/>
        </p:nvSpPr>
        <p:spPr>
          <a:xfrm>
            <a:off x="-2959" y="561443"/>
            <a:ext cx="12191999" cy="707886"/>
          </a:xfrm>
          <a:prstGeom prst="rect">
            <a:avLst/>
          </a:prstGeom>
          <a:noFill/>
        </p:spPr>
        <p:txBody>
          <a:bodyPr wrap="square" rtlCol="0">
            <a:spAutoFit/>
          </a:bodyPr>
          <a:lstStyle/>
          <a:p>
            <a:pPr algn="ctr"/>
            <a:r>
              <a:rPr lang="en-US" sz="4000" b="1" dirty="0"/>
              <a:t>Synchronization issues: ELENA (H-)</a:t>
            </a:r>
          </a:p>
        </p:txBody>
      </p:sp>
      <p:sp>
        <p:nvSpPr>
          <p:cNvPr id="19" name="TextBox 18">
            <a:extLst>
              <a:ext uri="{FF2B5EF4-FFF2-40B4-BE49-F238E27FC236}">
                <a16:creationId xmlns:a16="http://schemas.microsoft.com/office/drawing/2014/main" id="{45BB0AB5-57F1-FC99-A8D9-AB337163318F}"/>
              </a:ext>
            </a:extLst>
          </p:cNvPr>
          <p:cNvSpPr txBox="1"/>
          <p:nvPr/>
        </p:nvSpPr>
        <p:spPr>
          <a:xfrm>
            <a:off x="7173203" y="1742782"/>
            <a:ext cx="2584362" cy="369332"/>
          </a:xfrm>
          <a:prstGeom prst="rect">
            <a:avLst/>
          </a:prstGeom>
          <a:noFill/>
        </p:spPr>
        <p:txBody>
          <a:bodyPr wrap="none" rtlCol="0">
            <a:spAutoFit/>
          </a:bodyPr>
          <a:lstStyle/>
          <a:p>
            <a:r>
              <a:rPr lang="en-CH" dirty="0"/>
              <a:t>30.08.2023 11h58:35.777</a:t>
            </a:r>
          </a:p>
        </p:txBody>
      </p:sp>
      <p:pic>
        <p:nvPicPr>
          <p:cNvPr id="21" name="Picture 20">
            <a:extLst>
              <a:ext uri="{FF2B5EF4-FFF2-40B4-BE49-F238E27FC236}">
                <a16:creationId xmlns:a16="http://schemas.microsoft.com/office/drawing/2014/main" id="{1EFAA9F3-93D0-01CC-99D6-480B8C24DB66}"/>
              </a:ext>
            </a:extLst>
          </p:cNvPr>
          <p:cNvPicPr>
            <a:picLocks noChangeAspect="1"/>
          </p:cNvPicPr>
          <p:nvPr/>
        </p:nvPicPr>
        <p:blipFill>
          <a:blip r:embed="rId7"/>
          <a:stretch>
            <a:fillRect/>
          </a:stretch>
        </p:blipFill>
        <p:spPr>
          <a:xfrm>
            <a:off x="3658791" y="1509649"/>
            <a:ext cx="3365500" cy="4965700"/>
          </a:xfrm>
          <a:prstGeom prst="rect">
            <a:avLst/>
          </a:prstGeom>
        </p:spPr>
      </p:pic>
      <p:sp>
        <p:nvSpPr>
          <p:cNvPr id="4" name="TextBox 3">
            <a:extLst>
              <a:ext uri="{FF2B5EF4-FFF2-40B4-BE49-F238E27FC236}">
                <a16:creationId xmlns:a16="http://schemas.microsoft.com/office/drawing/2014/main" id="{09421B3E-FC21-ED4E-758D-FBCE0D28431C}"/>
              </a:ext>
            </a:extLst>
          </p:cNvPr>
          <p:cNvSpPr txBox="1"/>
          <p:nvPr/>
        </p:nvSpPr>
        <p:spPr>
          <a:xfrm>
            <a:off x="4016780" y="1691869"/>
            <a:ext cx="2878480" cy="369332"/>
          </a:xfrm>
          <a:prstGeom prst="rect">
            <a:avLst/>
          </a:prstGeom>
          <a:noFill/>
        </p:spPr>
        <p:txBody>
          <a:bodyPr wrap="square" rtlCol="0">
            <a:spAutoFit/>
          </a:bodyPr>
          <a:lstStyle/>
          <a:p>
            <a:r>
              <a:rPr lang="en-US" b="1" dirty="0"/>
              <a:t>Intensity drop after scraping</a:t>
            </a:r>
            <a:endParaRPr lang="en-GB" b="1" dirty="0"/>
          </a:p>
        </p:txBody>
      </p:sp>
      <p:sp>
        <p:nvSpPr>
          <p:cNvPr id="5" name="TextBox 4">
            <a:extLst>
              <a:ext uri="{FF2B5EF4-FFF2-40B4-BE49-F238E27FC236}">
                <a16:creationId xmlns:a16="http://schemas.microsoft.com/office/drawing/2014/main" id="{D81A3BE8-93CC-F9E3-12D8-E653257CA869}"/>
              </a:ext>
            </a:extLst>
          </p:cNvPr>
          <p:cNvSpPr txBox="1"/>
          <p:nvPr/>
        </p:nvSpPr>
        <p:spPr>
          <a:xfrm>
            <a:off x="4122437" y="4237767"/>
            <a:ext cx="2901854" cy="369332"/>
          </a:xfrm>
          <a:prstGeom prst="rect">
            <a:avLst/>
          </a:prstGeom>
          <a:noFill/>
        </p:spPr>
        <p:txBody>
          <a:bodyPr wrap="square" rtlCol="0">
            <a:spAutoFit/>
          </a:bodyPr>
          <a:lstStyle/>
          <a:p>
            <a:r>
              <a:rPr lang="en-US" b="1" dirty="0"/>
              <a:t>Standard intensity profile</a:t>
            </a:r>
            <a:endParaRPr lang="en-GB" b="1" dirty="0"/>
          </a:p>
        </p:txBody>
      </p:sp>
      <p:pic>
        <p:nvPicPr>
          <p:cNvPr id="8" name="Picture 7">
            <a:extLst>
              <a:ext uri="{FF2B5EF4-FFF2-40B4-BE49-F238E27FC236}">
                <a16:creationId xmlns:a16="http://schemas.microsoft.com/office/drawing/2014/main" id="{D1535689-FE41-0D5A-C2DC-D5AC8775B887}"/>
              </a:ext>
            </a:extLst>
          </p:cNvPr>
          <p:cNvPicPr>
            <a:picLocks noChangeAspect="1"/>
          </p:cNvPicPr>
          <p:nvPr/>
        </p:nvPicPr>
        <p:blipFill rotWithShape="1">
          <a:blip r:embed="rId8"/>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251723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6518509"/>
            <a:ext cx="12192000" cy="339491"/>
          </a:xfrm>
          <a:prstGeom prst="rect">
            <a:avLst/>
          </a:prstGeom>
          <a:solidFill>
            <a:srgbClr val="2E5A9C"/>
          </a:solidFill>
          <a:ln>
            <a:solidFill>
              <a:srgbClr val="2E5A9C"/>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1264" r="20853"/>
          <a:stretch/>
        </p:blipFill>
        <p:spPr>
          <a:xfrm>
            <a:off x="11562273" y="-3530"/>
            <a:ext cx="629727" cy="611968"/>
          </a:xfrm>
          <a:prstGeom prst="rect">
            <a:avLst/>
          </a:prstGeom>
        </p:spPr>
      </p:pic>
      <p:sp>
        <p:nvSpPr>
          <p:cNvPr id="26" name="TextBox 25"/>
          <p:cNvSpPr txBox="1"/>
          <p:nvPr/>
        </p:nvSpPr>
        <p:spPr>
          <a:xfrm>
            <a:off x="-2959" y="143017"/>
            <a:ext cx="12194958" cy="341632"/>
          </a:xfrm>
          <a:prstGeom prst="rect">
            <a:avLst/>
          </a:prstGeom>
          <a:noFill/>
        </p:spPr>
        <p:txBody>
          <a:bodyPr wrap="square" rtlCol="0">
            <a:spAutoFit/>
          </a:bodyPr>
          <a:lstStyle/>
          <a:p>
            <a:pPr algn="ctr">
              <a:lnSpc>
                <a:spcPct val="90000"/>
              </a:lnSpc>
              <a:spcBef>
                <a:spcPct val="0"/>
              </a:spcBef>
              <a:spcAft>
                <a:spcPts val="600"/>
              </a:spcAft>
            </a:pPr>
            <a:r>
              <a:rPr lang="en-GB" sz="1800" b="1" dirty="0"/>
              <a:t>BI Technical Board on Emittance Measurements in AD and ELENA</a:t>
            </a:r>
          </a:p>
        </p:txBody>
      </p:sp>
      <p:cxnSp>
        <p:nvCxnSpPr>
          <p:cNvPr id="31" name="Straight Connector 30"/>
          <p:cNvCxnSpPr/>
          <p:nvPr/>
        </p:nvCxnSpPr>
        <p:spPr>
          <a:xfrm>
            <a:off x="0" y="628751"/>
            <a:ext cx="12192000" cy="1"/>
          </a:xfrm>
          <a:prstGeom prst="line">
            <a:avLst/>
          </a:prstGeom>
          <a:ln w="19050">
            <a:solidFill>
              <a:srgbClr val="D2042A"/>
            </a:solidFill>
          </a:ln>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10"/>
          </p:nvPr>
        </p:nvSpPr>
        <p:spPr>
          <a:xfrm>
            <a:off x="894256" y="6492293"/>
            <a:ext cx="2743200" cy="365125"/>
          </a:xfrm>
        </p:spPr>
        <p:txBody>
          <a:bodyPr/>
          <a:lstStyle/>
          <a:p>
            <a:r>
              <a:rPr lang="de-CH">
                <a:solidFill>
                  <a:schemeClr val="bg1"/>
                </a:solidFill>
              </a:rPr>
              <a:t>Giulia Russo</a:t>
            </a:r>
            <a:endParaRPr lang="en-GB" dirty="0">
              <a:solidFill>
                <a:schemeClr val="bg1"/>
              </a:solidFill>
            </a:endParaRPr>
          </a:p>
        </p:txBody>
      </p:sp>
      <p:sp>
        <p:nvSpPr>
          <p:cNvPr id="34" name="Footer Placeholder 18"/>
          <p:cNvSpPr>
            <a:spLocks noGrp="1"/>
          </p:cNvSpPr>
          <p:nvPr>
            <p:ph type="ftr" sz="quarter" idx="11"/>
          </p:nvPr>
        </p:nvSpPr>
        <p:spPr>
          <a:xfrm>
            <a:off x="4016780" y="6492293"/>
            <a:ext cx="4114800" cy="365125"/>
          </a:xfrm>
        </p:spPr>
        <p:txBody>
          <a:bodyPr/>
          <a:lstStyle/>
          <a:p>
            <a:r>
              <a:rPr lang="en-GB">
                <a:solidFill>
                  <a:schemeClr val="bg1"/>
                </a:solidFill>
              </a:rPr>
              <a:t>19/10/2023 – BI Technical Board</a:t>
            </a:r>
            <a:endParaRPr lang="en-GB" dirty="0">
              <a:solidFill>
                <a:schemeClr val="bg1"/>
              </a:solidFill>
            </a:endParaRPr>
          </a:p>
        </p:txBody>
      </p:sp>
      <p:sp>
        <p:nvSpPr>
          <p:cNvPr id="53" name="TextBox 52"/>
          <p:cNvSpPr txBox="1"/>
          <p:nvPr/>
        </p:nvSpPr>
        <p:spPr>
          <a:xfrm>
            <a:off x="11699824" y="6501646"/>
            <a:ext cx="495136" cy="369332"/>
          </a:xfrm>
          <a:prstGeom prst="rect">
            <a:avLst/>
          </a:prstGeom>
          <a:noFill/>
        </p:spPr>
        <p:txBody>
          <a:bodyPr wrap="square" rtlCol="0">
            <a:spAutoFit/>
          </a:bodyPr>
          <a:lstStyle/>
          <a:p>
            <a:fld id="{E0EF652C-C379-4444-BB14-C4386666F9E8}" type="slidenum">
              <a:rPr lang="en-US" smtClean="0">
                <a:solidFill>
                  <a:schemeClr val="bg1"/>
                </a:solidFill>
              </a:rPr>
              <a:t>9</a:t>
            </a:fld>
            <a:endParaRPr lang="en-GB" dirty="0">
              <a:solidFill>
                <a:schemeClr val="bg1"/>
              </a:solidFill>
            </a:endParaRPr>
          </a:p>
        </p:txBody>
      </p:sp>
      <p:sp>
        <p:nvSpPr>
          <p:cNvPr id="16" name="TextBox 15">
            <a:extLst>
              <a:ext uri="{FF2B5EF4-FFF2-40B4-BE49-F238E27FC236}">
                <a16:creationId xmlns:a16="http://schemas.microsoft.com/office/drawing/2014/main" id="{0EC3B05D-3D7E-1A59-1A72-BEDA7C9500D9}"/>
              </a:ext>
            </a:extLst>
          </p:cNvPr>
          <p:cNvSpPr txBox="1"/>
          <p:nvPr/>
        </p:nvSpPr>
        <p:spPr>
          <a:xfrm>
            <a:off x="-2959" y="561443"/>
            <a:ext cx="12191999" cy="707886"/>
          </a:xfrm>
          <a:prstGeom prst="rect">
            <a:avLst/>
          </a:prstGeom>
          <a:noFill/>
        </p:spPr>
        <p:txBody>
          <a:bodyPr wrap="square" rtlCol="0">
            <a:spAutoFit/>
          </a:bodyPr>
          <a:lstStyle/>
          <a:p>
            <a:pPr algn="ctr"/>
            <a:r>
              <a:rPr lang="en-US" sz="4000" b="1" dirty="0"/>
              <a:t>ELENA instrumentation: pbar</a:t>
            </a:r>
          </a:p>
        </p:txBody>
      </p:sp>
      <p:pic>
        <p:nvPicPr>
          <p:cNvPr id="9" name="Picture 8">
            <a:extLst>
              <a:ext uri="{FF2B5EF4-FFF2-40B4-BE49-F238E27FC236}">
                <a16:creationId xmlns:a16="http://schemas.microsoft.com/office/drawing/2014/main" id="{9053DF3C-CE5D-BD4A-5F91-F54A1F2DED5E}"/>
              </a:ext>
            </a:extLst>
          </p:cNvPr>
          <p:cNvPicPr>
            <a:picLocks noChangeAspect="1"/>
          </p:cNvPicPr>
          <p:nvPr/>
        </p:nvPicPr>
        <p:blipFill>
          <a:blip r:embed="rId4"/>
          <a:stretch>
            <a:fillRect/>
          </a:stretch>
        </p:blipFill>
        <p:spPr>
          <a:xfrm>
            <a:off x="473290" y="1241616"/>
            <a:ext cx="11239500" cy="4610100"/>
          </a:xfrm>
          <a:prstGeom prst="rect">
            <a:avLst/>
          </a:prstGeom>
        </p:spPr>
      </p:pic>
      <p:sp>
        <p:nvSpPr>
          <p:cNvPr id="10" name="Oval 9">
            <a:extLst>
              <a:ext uri="{FF2B5EF4-FFF2-40B4-BE49-F238E27FC236}">
                <a16:creationId xmlns:a16="http://schemas.microsoft.com/office/drawing/2014/main" id="{6DAA1DEB-DBE1-D8D2-031B-6043F90ECD2F}"/>
              </a:ext>
            </a:extLst>
          </p:cNvPr>
          <p:cNvSpPr/>
          <p:nvPr/>
        </p:nvSpPr>
        <p:spPr>
          <a:xfrm>
            <a:off x="2119357" y="4426721"/>
            <a:ext cx="452927" cy="905855"/>
          </a:xfrm>
          <a:prstGeom prst="ellipse">
            <a:avLst/>
          </a:prstGeom>
          <a:noFill/>
          <a:ln w="38100">
            <a:solidFill>
              <a:schemeClr val="accent4">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145F71C5-6CE5-5BC4-564D-E804DC72508B}"/>
              </a:ext>
            </a:extLst>
          </p:cNvPr>
          <p:cNvSpPr/>
          <p:nvPr/>
        </p:nvSpPr>
        <p:spPr>
          <a:xfrm>
            <a:off x="5866576" y="4426721"/>
            <a:ext cx="452927" cy="905855"/>
          </a:xfrm>
          <a:prstGeom prst="ellipse">
            <a:avLst/>
          </a:prstGeom>
          <a:noFill/>
          <a:ln w="38100">
            <a:solidFill>
              <a:schemeClr val="accent4">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9F9CA2F-668E-31A7-F900-6A0B88A0E952}"/>
              </a:ext>
            </a:extLst>
          </p:cNvPr>
          <p:cNvSpPr txBox="1"/>
          <p:nvPr/>
        </p:nvSpPr>
        <p:spPr>
          <a:xfrm>
            <a:off x="2226068" y="5845380"/>
            <a:ext cx="4093435" cy="646331"/>
          </a:xfrm>
          <a:prstGeom prst="rect">
            <a:avLst/>
          </a:prstGeom>
          <a:noFill/>
          <a:ln w="38100">
            <a:solidFill>
              <a:schemeClr val="accent4">
                <a:lumMod val="60000"/>
                <a:lumOff val="40000"/>
              </a:schemeClr>
            </a:solidFill>
            <a:prstDash val="lgDash"/>
          </a:ln>
        </p:spPr>
        <p:txBody>
          <a:bodyPr wrap="square" rtlCol="0">
            <a:spAutoFit/>
          </a:bodyPr>
          <a:lstStyle/>
          <a:p>
            <a:r>
              <a:rPr lang="en-US" dirty="0"/>
              <a:t>Features visible on the scintillator seems to be hidden within the noise of the MCP</a:t>
            </a:r>
            <a:endParaRPr lang="en-GB" dirty="0"/>
          </a:p>
        </p:txBody>
      </p:sp>
      <p:pic>
        <p:nvPicPr>
          <p:cNvPr id="2" name="Picture 1">
            <a:extLst>
              <a:ext uri="{FF2B5EF4-FFF2-40B4-BE49-F238E27FC236}">
                <a16:creationId xmlns:a16="http://schemas.microsoft.com/office/drawing/2014/main" id="{FA0526ED-768B-EA2F-3EB5-895118601058}"/>
              </a:ext>
            </a:extLst>
          </p:cNvPr>
          <p:cNvPicPr>
            <a:picLocks noChangeAspect="1"/>
          </p:cNvPicPr>
          <p:nvPr/>
        </p:nvPicPr>
        <p:blipFill rotWithShape="1">
          <a:blip r:embed="rId5"/>
          <a:srcRect t="14392" r="4210" b="5130"/>
          <a:stretch/>
        </p:blipFill>
        <p:spPr>
          <a:xfrm>
            <a:off x="-5919" y="0"/>
            <a:ext cx="900175" cy="608435"/>
          </a:xfrm>
          <a:prstGeom prst="rect">
            <a:avLst/>
          </a:prstGeom>
        </p:spPr>
      </p:pic>
    </p:spTree>
    <p:extLst>
      <p:ext uri="{BB962C8B-B14F-4D97-AF65-F5344CB8AC3E}">
        <p14:creationId xmlns:p14="http://schemas.microsoft.com/office/powerpoint/2010/main" val="1354504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18974</TotalTime>
  <Words>1495</Words>
  <Application>Microsoft Macintosh PowerPoint</Application>
  <PresentationFormat>Widescreen</PresentationFormat>
  <Paragraphs>235</Paragraphs>
  <Slides>20</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Cambria Math</vt:lpstr>
      <vt:lpstr>Courier New</vt:lpstr>
      <vt:lpstr>Helvetica Neue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Russo</dc:creator>
  <cp:lastModifiedBy>Giulia Russo</cp:lastModifiedBy>
  <cp:revision>23</cp:revision>
  <dcterms:created xsi:type="dcterms:W3CDTF">2023-10-05T08:47:16Z</dcterms:created>
  <dcterms:modified xsi:type="dcterms:W3CDTF">2023-10-19T07:39:33Z</dcterms:modified>
</cp:coreProperties>
</file>