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6" r:id="rId2"/>
    <p:sldId id="261" r:id="rId3"/>
    <p:sldId id="262" r:id="rId4"/>
    <p:sldId id="269" r:id="rId5"/>
    <p:sldId id="270" r:id="rId6"/>
    <p:sldId id="271" r:id="rId7"/>
    <p:sldId id="272" r:id="rId8"/>
    <p:sldId id="273" r:id="rId9"/>
    <p:sldId id="275" r:id="rId10"/>
    <p:sldId id="276" r:id="rId11"/>
    <p:sldId id="277" r:id="rId12"/>
    <p:sldId id="278" r:id="rId13"/>
    <p:sldId id="280" r:id="rId14"/>
    <p:sldId id="281" r:id="rId15"/>
    <p:sldId id="282" r:id="rId16"/>
    <p:sldId id="283" r:id="rId17"/>
    <p:sldId id="284" r:id="rId18"/>
    <p:sldId id="285" r:id="rId19"/>
    <p:sldId id="287" r:id="rId20"/>
    <p:sldId id="289" r:id="rId21"/>
    <p:sldId id="291" r:id="rId22"/>
    <p:sldId id="297" r:id="rId23"/>
    <p:sldId id="298" r:id="rId24"/>
    <p:sldId id="299" r:id="rId25"/>
    <p:sldId id="300" r:id="rId26"/>
    <p:sldId id="301" r:id="rId27"/>
    <p:sldId id="303" r:id="rId28"/>
    <p:sldId id="313" r:id="rId29"/>
    <p:sldId id="302" r:id="rId30"/>
    <p:sldId id="314" r:id="rId31"/>
    <p:sldId id="317" r:id="rId32"/>
    <p:sldId id="316" r:id="rId33"/>
    <p:sldId id="318" r:id="rId34"/>
    <p:sldId id="312" r:id="rId35"/>
    <p:sldId id="319"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63" autoAdjust="0"/>
    <p:restoredTop sz="73916" autoAdjust="0"/>
  </p:normalViewPr>
  <p:slideViewPr>
    <p:cSldViewPr>
      <p:cViewPr varScale="1">
        <p:scale>
          <a:sx n="166" d="100"/>
          <a:sy n="166" d="100"/>
        </p:scale>
        <p:origin x="286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93A9C2-B5E6-469B-8638-5034C4C6AD97}" type="datetimeFigureOut">
              <a:rPr lang="tr-TR" smtClean="0"/>
              <a:t>3.12.2023</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6AEBE9-4982-4E31-BE0B-4F0098DDCAF3}" type="slidenum">
              <a:rPr lang="tr-TR" smtClean="0"/>
              <a:t>‹#›</a:t>
            </a:fld>
            <a:endParaRPr lang="tr-TR"/>
          </a:p>
        </p:txBody>
      </p:sp>
    </p:spTree>
    <p:extLst>
      <p:ext uri="{BB962C8B-B14F-4D97-AF65-F5344CB8AC3E}">
        <p14:creationId xmlns:p14="http://schemas.microsoft.com/office/powerpoint/2010/main" val="3296315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Herkese merhaba, bugün sizlere rhodotron tipi elektron hızlandırıcıları için geliştirmiş olduğum tasarım ve simülasyon yazılımdan bahsedeceğim.</a:t>
            </a:r>
          </a:p>
          <a:p>
            <a:endParaRPr lang="tr-TR" dirty="0"/>
          </a:p>
          <a:p>
            <a:r>
              <a:rPr lang="tr-TR" dirty="0"/>
              <a:t>İzninizle başlıyorum</a:t>
            </a:r>
          </a:p>
        </p:txBody>
      </p:sp>
      <p:sp>
        <p:nvSpPr>
          <p:cNvPr id="4" name="Slide Number Placeholder 3"/>
          <p:cNvSpPr>
            <a:spLocks noGrp="1"/>
          </p:cNvSpPr>
          <p:nvPr>
            <p:ph type="sldNum" sz="quarter" idx="5"/>
          </p:nvPr>
        </p:nvSpPr>
        <p:spPr/>
        <p:txBody>
          <a:bodyPr/>
          <a:lstStyle/>
          <a:p>
            <a:fld id="{666AEBE9-4982-4E31-BE0B-4F0098DDCAF3}" type="slidenum">
              <a:rPr lang="tr-TR" smtClean="0"/>
              <a:t>1</a:t>
            </a:fld>
            <a:endParaRPr lang="tr-TR"/>
          </a:p>
        </p:txBody>
      </p:sp>
    </p:spTree>
    <p:extLst>
      <p:ext uri="{BB962C8B-B14F-4D97-AF65-F5344CB8AC3E}">
        <p14:creationId xmlns:p14="http://schemas.microsoft.com/office/powerpoint/2010/main" val="2252031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Burada ön tasarımın CST simülasyon sonuçlarını görebilirsiniz</a:t>
            </a:r>
          </a:p>
          <a:p>
            <a:endParaRPr lang="tr-TR" dirty="0"/>
          </a:p>
          <a:p>
            <a:r>
              <a:rPr lang="tr-TR" dirty="0"/>
              <a:t>40keV enerji ile kaviteye enjekte edilen elektronlar ilk geçişte sol görselde görebileceğiniz üzere beklediğimiz gibi hızlanıyor</a:t>
            </a:r>
          </a:p>
          <a:p>
            <a:endParaRPr lang="tr-TR" dirty="0"/>
          </a:p>
          <a:p>
            <a:r>
              <a:rPr lang="tr-TR" dirty="0"/>
              <a:t>Fakat sağdaki görselde mıknatıs tarafından tekrar kaviteye sokulan demetlerin düzgün hızlanamadığını görüyorsunuz. Demet kısa bir süre hızlandıktan sonra yavaşlamaya başlıyor.</a:t>
            </a:r>
          </a:p>
          <a:p>
            <a:r>
              <a:rPr lang="tr-TR" dirty="0"/>
              <a:t>Bu davranış faz uyumunun korunamadığını gösteriyor.</a:t>
            </a:r>
          </a:p>
          <a:p>
            <a:r>
              <a:rPr lang="tr-TR" dirty="0"/>
              <a:t>Verilere baktığımızda ilk geçişe 15 derece faz gecikmesi ile başlayan demet ikinci geçişe 120 derece faz gecikmesi ile başlıyor. Bu da kısa bir sğre sonra yavaşlamayı açıklıyor.</a:t>
            </a:r>
          </a:p>
          <a:p>
            <a:endParaRPr lang="tr-TR" dirty="0"/>
          </a:p>
          <a:p>
            <a:r>
              <a:rPr lang="tr-TR" dirty="0"/>
              <a:t>Bu sorun mıknatıs tasarımında bahsettiğim n lambda tekniğindeki ortalama hızın ışık hızına yakınlığı varsayımından kaynaklanıyor</a:t>
            </a:r>
          </a:p>
        </p:txBody>
      </p:sp>
      <p:sp>
        <p:nvSpPr>
          <p:cNvPr id="4" name="Slide Number Placeholder 3"/>
          <p:cNvSpPr>
            <a:spLocks noGrp="1"/>
          </p:cNvSpPr>
          <p:nvPr>
            <p:ph type="sldNum" sz="quarter" idx="5"/>
          </p:nvPr>
        </p:nvSpPr>
        <p:spPr/>
        <p:txBody>
          <a:bodyPr/>
          <a:lstStyle/>
          <a:p>
            <a:fld id="{666AEBE9-4982-4E31-BE0B-4F0098DDCAF3}" type="slidenum">
              <a:rPr lang="tr-TR" smtClean="0"/>
              <a:t>10</a:t>
            </a:fld>
            <a:endParaRPr lang="tr-TR"/>
          </a:p>
        </p:txBody>
      </p:sp>
    </p:spTree>
    <p:extLst>
      <p:ext uri="{BB962C8B-B14F-4D97-AF65-F5344CB8AC3E}">
        <p14:creationId xmlns:p14="http://schemas.microsoft.com/office/powerpoint/2010/main" val="38715725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Kavite ön tasarımı üzerinde geliştirmeler yaparak kovuk köşelerini yuvarladık,</a:t>
            </a:r>
          </a:p>
          <a:p>
            <a:r>
              <a:rPr lang="tr-TR" dirty="0"/>
              <a:t>Mıknatısı daha az demir kullanacak ve demet hattına daha az manyetik alan sızdıracak şekilde tekrar tasarladık</a:t>
            </a:r>
          </a:p>
          <a:p>
            <a:r>
              <a:rPr lang="tr-TR" dirty="0"/>
              <a:t>Ve bu görsellerdeki tasarımlara ulaştık</a:t>
            </a:r>
          </a:p>
        </p:txBody>
      </p:sp>
      <p:sp>
        <p:nvSpPr>
          <p:cNvPr id="4" name="Slide Number Placeholder 3"/>
          <p:cNvSpPr>
            <a:spLocks noGrp="1"/>
          </p:cNvSpPr>
          <p:nvPr>
            <p:ph type="sldNum" sz="quarter" idx="5"/>
          </p:nvPr>
        </p:nvSpPr>
        <p:spPr/>
        <p:txBody>
          <a:bodyPr/>
          <a:lstStyle/>
          <a:p>
            <a:fld id="{666AEBE9-4982-4E31-BE0B-4F0098DDCAF3}" type="slidenum">
              <a:rPr lang="tr-TR" smtClean="0"/>
              <a:t>11</a:t>
            </a:fld>
            <a:endParaRPr lang="tr-TR"/>
          </a:p>
        </p:txBody>
      </p:sp>
    </p:spTree>
    <p:extLst>
      <p:ext uri="{BB962C8B-B14F-4D97-AF65-F5344CB8AC3E}">
        <p14:creationId xmlns:p14="http://schemas.microsoft.com/office/powerpoint/2010/main" val="25629750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666AEBE9-4982-4E31-BE0B-4F0098DDCAF3}" type="slidenum">
              <a:rPr lang="tr-TR" smtClean="0"/>
              <a:t>12</a:t>
            </a:fld>
            <a:endParaRPr lang="tr-TR"/>
          </a:p>
        </p:txBody>
      </p:sp>
    </p:spTree>
    <p:extLst>
      <p:ext uri="{BB962C8B-B14F-4D97-AF65-F5344CB8AC3E}">
        <p14:creationId xmlns:p14="http://schemas.microsoft.com/office/powerpoint/2010/main" val="2141886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Mıknatıs tasarımı için farklı bir yöntem arayışında iken parametre taramayı denedik.</a:t>
            </a:r>
          </a:p>
          <a:p>
            <a:endParaRPr lang="tr-TR" dirty="0"/>
          </a:p>
          <a:p>
            <a:r>
              <a:rPr lang="tr-TR" dirty="0"/>
              <a:t>Bu yöntemin amacı kovuktan çıkan elektronları farklı sürelerde dışarıda bekleterek tekrar kaviteye sokup optimal dış demet hattı uzunluğunu bulmak.</a:t>
            </a:r>
          </a:p>
          <a:p>
            <a:r>
              <a:rPr lang="tr-TR" dirty="0"/>
              <a:t>Buradan da geometri ile mıknatıs tasarım parametrelerini hesaplamak.</a:t>
            </a:r>
          </a:p>
          <a:p>
            <a:endParaRPr lang="tr-TR" dirty="0"/>
          </a:p>
          <a:p>
            <a:r>
              <a:rPr lang="tr-TR" dirty="0"/>
              <a:t>CST simülasyonalrı ile karşılaştırıldığında bu yöntem kullanışlı bulundu</a:t>
            </a:r>
          </a:p>
        </p:txBody>
      </p:sp>
      <p:sp>
        <p:nvSpPr>
          <p:cNvPr id="4" name="Slide Number Placeholder 3"/>
          <p:cNvSpPr>
            <a:spLocks noGrp="1"/>
          </p:cNvSpPr>
          <p:nvPr>
            <p:ph type="sldNum" sz="quarter" idx="5"/>
          </p:nvPr>
        </p:nvSpPr>
        <p:spPr/>
        <p:txBody>
          <a:bodyPr/>
          <a:lstStyle/>
          <a:p>
            <a:fld id="{666AEBE9-4982-4E31-BE0B-4F0098DDCAF3}" type="slidenum">
              <a:rPr lang="tr-TR" smtClean="0"/>
              <a:t>13</a:t>
            </a:fld>
            <a:endParaRPr lang="tr-TR"/>
          </a:p>
        </p:txBody>
      </p:sp>
    </p:spTree>
    <p:extLst>
      <p:ext uri="{BB962C8B-B14F-4D97-AF65-F5344CB8AC3E}">
        <p14:creationId xmlns:p14="http://schemas.microsoft.com/office/powerpoint/2010/main" val="3938449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Daha sonra simülasyona demet mekanizması eklendi.</a:t>
            </a:r>
          </a:p>
          <a:p>
            <a:endParaRPr lang="tr-TR" dirty="0"/>
          </a:p>
          <a:p>
            <a:r>
              <a:rPr lang="tr-TR" dirty="0"/>
              <a:t>Demetlerin kaviteye giriş anındaki RF fazına faz gecikmesi diyoruz.</a:t>
            </a:r>
          </a:p>
          <a:p>
            <a:r>
              <a:rPr lang="tr-TR" dirty="0"/>
              <a:t>Faz gecikmesi değeri demetin sağlıklı bir şekilde hızlanması için oldukça önemli.</a:t>
            </a:r>
          </a:p>
          <a:p>
            <a:endParaRPr lang="tr-TR" dirty="0"/>
          </a:p>
          <a:p>
            <a:r>
              <a:rPr lang="tr-TR" dirty="0"/>
              <a:t>Optimal faz gecikmesi değerini bulmak için parametre tarama yöntemi faz gecikmesine de eklendi.</a:t>
            </a:r>
          </a:p>
          <a:p>
            <a:r>
              <a:rPr lang="tr-TR" dirty="0"/>
              <a:t>Enerjinin rmsini yani dağılımını minimize ederek faz gecikmesini optimize ediyordu bu yöntem.</a:t>
            </a:r>
          </a:p>
          <a:p>
            <a:endParaRPr lang="tr-TR" dirty="0"/>
          </a:p>
          <a:p>
            <a:r>
              <a:rPr lang="tr-TR" dirty="0"/>
              <a:t>Sağ tarafta da bu yöntemin ilk halinin kodunu görebilirsiniz.</a:t>
            </a:r>
          </a:p>
          <a:p>
            <a:endParaRPr lang="tr-TR" dirty="0"/>
          </a:p>
          <a:p>
            <a:r>
              <a:rPr lang="tr-TR" dirty="0"/>
              <a:t>Faz gecikmesinin önemini ileridi slaytlarda daha detaylı inceleyeceğiz.</a:t>
            </a:r>
          </a:p>
        </p:txBody>
      </p:sp>
      <p:sp>
        <p:nvSpPr>
          <p:cNvPr id="4" name="Slide Number Placeholder 3"/>
          <p:cNvSpPr>
            <a:spLocks noGrp="1"/>
          </p:cNvSpPr>
          <p:nvPr>
            <p:ph type="sldNum" sz="quarter" idx="5"/>
          </p:nvPr>
        </p:nvSpPr>
        <p:spPr/>
        <p:txBody>
          <a:bodyPr/>
          <a:lstStyle/>
          <a:p>
            <a:fld id="{666AEBE9-4982-4E31-BE0B-4F0098DDCAF3}" type="slidenum">
              <a:rPr lang="tr-TR" smtClean="0"/>
              <a:t>14</a:t>
            </a:fld>
            <a:endParaRPr lang="tr-TR"/>
          </a:p>
        </p:txBody>
      </p:sp>
    </p:spTree>
    <p:extLst>
      <p:ext uri="{BB962C8B-B14F-4D97-AF65-F5344CB8AC3E}">
        <p14:creationId xmlns:p14="http://schemas.microsoft.com/office/powerpoint/2010/main" val="2427296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Bu iki parametre tarama yöntemlerinin ilk halinin</a:t>
            </a:r>
          </a:p>
          <a:p>
            <a:endParaRPr lang="tr-TR" dirty="0"/>
          </a:p>
          <a:p>
            <a:r>
              <a:rPr lang="tr-TR" dirty="0"/>
              <a:t>Soldaki simülasyon parametrelerinde </a:t>
            </a:r>
          </a:p>
          <a:p>
            <a:r>
              <a:rPr lang="tr-TR" dirty="0"/>
              <a:t>faz gecikmesi ve mıknatıs tasarımı optimizasyonu sonucunu burada görebilirsiniz</a:t>
            </a:r>
          </a:p>
        </p:txBody>
      </p:sp>
      <p:sp>
        <p:nvSpPr>
          <p:cNvPr id="4" name="Slide Number Placeholder 3"/>
          <p:cNvSpPr>
            <a:spLocks noGrp="1"/>
          </p:cNvSpPr>
          <p:nvPr>
            <p:ph type="sldNum" sz="quarter" idx="5"/>
          </p:nvPr>
        </p:nvSpPr>
        <p:spPr/>
        <p:txBody>
          <a:bodyPr/>
          <a:lstStyle/>
          <a:p>
            <a:fld id="{666AEBE9-4982-4E31-BE0B-4F0098DDCAF3}" type="slidenum">
              <a:rPr lang="tr-TR" smtClean="0"/>
              <a:t>15</a:t>
            </a:fld>
            <a:endParaRPr lang="tr-TR"/>
          </a:p>
        </p:txBody>
      </p:sp>
    </p:spTree>
    <p:extLst>
      <p:ext uri="{BB962C8B-B14F-4D97-AF65-F5344CB8AC3E}">
        <p14:creationId xmlns:p14="http://schemas.microsoft.com/office/powerpoint/2010/main" val="1466596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Bu aşamaya kadar sadece </a:t>
            </a:r>
            <a:r>
              <a:rPr lang="tr-TR" b="1" dirty="0"/>
              <a:t>elektron Elektrik alan</a:t>
            </a:r>
            <a:r>
              <a:rPr lang="tr-TR" dirty="0"/>
              <a:t> etkileşimleri simüle ediliyordu</a:t>
            </a:r>
          </a:p>
          <a:p>
            <a:endParaRPr lang="tr-TR" dirty="0"/>
          </a:p>
          <a:p>
            <a:r>
              <a:rPr lang="tr-TR" b="1" dirty="0"/>
              <a:t>elektron Manyetik alan</a:t>
            </a:r>
            <a:r>
              <a:rPr lang="tr-TR" dirty="0"/>
              <a:t> etkileşiminin simüle edilebilmesi için 3 boyutlu bir şekilde simülasyon yapılması gerekiyordu vektörel çarpımın doğasından ötürü. </a:t>
            </a:r>
          </a:p>
          <a:p>
            <a:endParaRPr lang="tr-TR" dirty="0"/>
          </a:p>
          <a:p>
            <a:r>
              <a:rPr lang="tr-TR" dirty="0"/>
              <a:t>Burada da elektron-elektromanyetik alan etkileşiminin ilk implementasyonunu görebilirsiniz</a:t>
            </a:r>
          </a:p>
        </p:txBody>
      </p:sp>
      <p:sp>
        <p:nvSpPr>
          <p:cNvPr id="4" name="Slide Number Placeholder 3"/>
          <p:cNvSpPr>
            <a:spLocks noGrp="1"/>
          </p:cNvSpPr>
          <p:nvPr>
            <p:ph type="sldNum" sz="quarter" idx="5"/>
          </p:nvPr>
        </p:nvSpPr>
        <p:spPr/>
        <p:txBody>
          <a:bodyPr/>
          <a:lstStyle/>
          <a:p>
            <a:fld id="{666AEBE9-4982-4E31-BE0B-4F0098DDCAF3}" type="slidenum">
              <a:rPr lang="tr-TR" smtClean="0"/>
              <a:t>16</a:t>
            </a:fld>
            <a:endParaRPr lang="tr-TR"/>
          </a:p>
        </p:txBody>
      </p:sp>
    </p:spTree>
    <p:extLst>
      <p:ext uri="{BB962C8B-B14F-4D97-AF65-F5344CB8AC3E}">
        <p14:creationId xmlns:p14="http://schemas.microsoft.com/office/powerpoint/2010/main" val="474141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3 boyuta geçtiğimiz için artık verilerimizi görselleştirebilir hale geldik.</a:t>
            </a:r>
          </a:p>
          <a:p>
            <a:endParaRPr lang="tr-TR" dirty="0"/>
          </a:p>
          <a:p>
            <a:r>
              <a:rPr lang="tr-TR" dirty="0"/>
              <a:t>Görselleştirmek için simülasyona gnuplot eklendi</a:t>
            </a:r>
          </a:p>
          <a:p>
            <a:endParaRPr lang="tr-TR" dirty="0"/>
          </a:p>
          <a:p>
            <a:r>
              <a:rPr lang="tr-TR" dirty="0"/>
              <a:t>Burada iki farklı simülasyon görseli görebilirsiniz</a:t>
            </a:r>
          </a:p>
        </p:txBody>
      </p:sp>
      <p:sp>
        <p:nvSpPr>
          <p:cNvPr id="4" name="Slide Number Placeholder 3"/>
          <p:cNvSpPr>
            <a:spLocks noGrp="1"/>
          </p:cNvSpPr>
          <p:nvPr>
            <p:ph type="sldNum" sz="quarter" idx="5"/>
          </p:nvPr>
        </p:nvSpPr>
        <p:spPr/>
        <p:txBody>
          <a:bodyPr/>
          <a:lstStyle/>
          <a:p>
            <a:fld id="{666AEBE9-4982-4E31-BE0B-4F0098DDCAF3}" type="slidenum">
              <a:rPr lang="tr-TR" smtClean="0"/>
              <a:t>17</a:t>
            </a:fld>
            <a:endParaRPr lang="tr-TR"/>
          </a:p>
        </p:txBody>
      </p:sp>
    </p:spTree>
    <p:extLst>
      <p:ext uri="{BB962C8B-B14F-4D97-AF65-F5344CB8AC3E}">
        <p14:creationId xmlns:p14="http://schemas.microsoft.com/office/powerpoint/2010/main" val="34971742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Simülasyonlar sırasında </a:t>
            </a:r>
            <a:r>
              <a:rPr lang="tr-TR" b="1" dirty="0"/>
              <a:t>elektron-Manyetik alan</a:t>
            </a:r>
            <a:r>
              <a:rPr lang="tr-TR" dirty="0"/>
              <a:t> etkileşimlerinde enerji kazanımı gözlendi.</a:t>
            </a:r>
          </a:p>
          <a:p>
            <a:endParaRPr lang="tr-TR" dirty="0"/>
          </a:p>
          <a:p>
            <a:r>
              <a:rPr lang="tr-TR" dirty="0"/>
              <a:t>Bu sorunun sebeplerini araştırmak için bir test ortamı oluşturuldu. 1MeV enerjideki elektronlar bir düzgün manyetik alana gönderildiğindeki enerji değişimine bakıldı</a:t>
            </a:r>
          </a:p>
          <a:p>
            <a:endParaRPr lang="tr-TR" dirty="0"/>
          </a:p>
          <a:p>
            <a:r>
              <a:rPr lang="tr-TR" dirty="0"/>
              <a:t>Sorunu doğrulamak için bir aşırı durum testi yapıldı. Bu test dt=0.01ns zaman aralıklarında çalıştırıldı ve sonucunda manyetik alanda neredeyse 3MeV enerji kazanımı gözlendi.</a:t>
            </a:r>
          </a:p>
          <a:p>
            <a:r>
              <a:rPr lang="tr-TR" dirty="0"/>
              <a:t>Sağdaki görselde bu durumu görebilirsiniz. 180 derece dönmesi gereken demet oldukça sapıyor.</a:t>
            </a:r>
          </a:p>
          <a:p>
            <a:endParaRPr lang="tr-TR" dirty="0"/>
          </a:p>
          <a:p>
            <a:endParaRPr lang="tr-TR" dirty="0"/>
          </a:p>
          <a:p>
            <a:r>
              <a:rPr lang="tr-TR" dirty="0"/>
              <a:t>Bu aşamaya kadar sadece leapfrog nümerik hesap yöntemi kullanılıyordu, karşılaştırmak için Runge Kutta 4 yöntemi de entegre edildi.</a:t>
            </a:r>
          </a:p>
        </p:txBody>
      </p:sp>
      <p:sp>
        <p:nvSpPr>
          <p:cNvPr id="4" name="Slide Number Placeholder 3"/>
          <p:cNvSpPr>
            <a:spLocks noGrp="1"/>
          </p:cNvSpPr>
          <p:nvPr>
            <p:ph type="sldNum" sz="quarter" idx="5"/>
          </p:nvPr>
        </p:nvSpPr>
        <p:spPr/>
        <p:txBody>
          <a:bodyPr/>
          <a:lstStyle/>
          <a:p>
            <a:fld id="{666AEBE9-4982-4E31-BE0B-4F0098DDCAF3}" type="slidenum">
              <a:rPr lang="tr-TR" smtClean="0"/>
              <a:t>18</a:t>
            </a:fld>
            <a:endParaRPr lang="tr-TR"/>
          </a:p>
        </p:txBody>
      </p:sp>
    </p:spTree>
    <p:extLst>
      <p:ext uri="{BB962C8B-B14F-4D97-AF65-F5344CB8AC3E}">
        <p14:creationId xmlns:p14="http://schemas.microsoft.com/office/powerpoint/2010/main" val="6522966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ÖNCE SLAYTI OKU</a:t>
            </a:r>
          </a:p>
          <a:p>
            <a:endParaRPr lang="tr-TR" dirty="0"/>
          </a:p>
          <a:p>
            <a:r>
              <a:rPr lang="tr-TR" dirty="0"/>
              <a:t>Bir simülasyon performansı parametresi tanımladık burada F diye, </a:t>
            </a:r>
          </a:p>
          <a:p>
            <a:endParaRPr lang="tr-TR" dirty="0"/>
          </a:p>
          <a:p>
            <a:r>
              <a:rPr lang="tr-TR" dirty="0"/>
              <a:t>Simülasyondaki enerji hatası ve simülasyon hesaplama süresi ile ters orantılı</a:t>
            </a:r>
          </a:p>
          <a:p>
            <a:endParaRPr lang="tr-TR" dirty="0"/>
          </a:p>
          <a:p>
            <a:r>
              <a:rPr lang="tr-TR" dirty="0"/>
              <a:t>Leap frog un aynı hesaplama süresinde daha az yanlış enerji kazanımı yaptığını bulduk</a:t>
            </a:r>
          </a:p>
        </p:txBody>
      </p:sp>
      <p:sp>
        <p:nvSpPr>
          <p:cNvPr id="4" name="Slide Number Placeholder 3"/>
          <p:cNvSpPr>
            <a:spLocks noGrp="1"/>
          </p:cNvSpPr>
          <p:nvPr>
            <p:ph type="sldNum" sz="quarter" idx="5"/>
          </p:nvPr>
        </p:nvSpPr>
        <p:spPr/>
        <p:txBody>
          <a:bodyPr/>
          <a:lstStyle/>
          <a:p>
            <a:fld id="{666AEBE9-4982-4E31-BE0B-4F0098DDCAF3}" type="slidenum">
              <a:rPr lang="tr-TR" smtClean="0"/>
              <a:t>19</a:t>
            </a:fld>
            <a:endParaRPr lang="tr-TR"/>
          </a:p>
        </p:txBody>
      </p:sp>
    </p:spTree>
    <p:extLst>
      <p:ext uri="{BB962C8B-B14F-4D97-AF65-F5344CB8AC3E}">
        <p14:creationId xmlns:p14="http://schemas.microsoft.com/office/powerpoint/2010/main" val="219478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Nedir bu rhodotron? Yunanca gül kelimesinden geliyor. </a:t>
            </a:r>
          </a:p>
          <a:p>
            <a:r>
              <a:rPr lang="tr-TR" dirty="0"/>
              <a:t>İlk defa 1989 yılında Jacques Pottier tarafından tasarlanmış bir elektron hızlandırıcısı.</a:t>
            </a:r>
          </a:p>
          <a:p>
            <a:r>
              <a:rPr lang="tr-TR" dirty="0"/>
              <a:t>Daha sonra 1992 yılında se ö a sekle de ilk prototipi üretildi</a:t>
            </a:r>
          </a:p>
          <a:p>
            <a:r>
              <a:rPr lang="tr-TR" dirty="0"/>
              <a:t>MeV mertebesinde elektron demetleri üretimi için ideal</a:t>
            </a:r>
          </a:p>
          <a:p>
            <a:r>
              <a:rPr lang="tr-TR" dirty="0"/>
              <a:t>Bu görselde görebileceğiniz, IBA şirketine ait bir rhodotron, </a:t>
            </a:r>
          </a:p>
          <a:p>
            <a:r>
              <a:rPr lang="tr-TR" dirty="0"/>
              <a:t>gördüğünüz gibi ortada bir silindirik, aslında içinde bir silindir daha var, yani koaksiyel silindirik bir kovuk</a:t>
            </a:r>
          </a:p>
          <a:p>
            <a:r>
              <a:rPr lang="tr-TR" dirty="0"/>
              <a:t>Ve çevresini saran devir mıknatıslarından oluşuyor.</a:t>
            </a:r>
          </a:p>
          <a:p>
            <a:endParaRPr lang="tr-TR" dirty="0"/>
          </a:p>
          <a:p>
            <a:r>
              <a:rPr lang="tr-TR" dirty="0"/>
              <a:t>Bu tabloda pottierin makalesinde hesapladığı tasarım parametrelerini görebilirsiniz</a:t>
            </a:r>
          </a:p>
          <a:p>
            <a:r>
              <a:rPr lang="tr-TR" dirty="0"/>
              <a:t>Elektronların teorik enerji kazanım değerini de Pottierin bu formülünden hesaplayabiliriz</a:t>
            </a:r>
          </a:p>
        </p:txBody>
      </p:sp>
      <p:sp>
        <p:nvSpPr>
          <p:cNvPr id="4" name="Slide Number Placeholder 3"/>
          <p:cNvSpPr>
            <a:spLocks noGrp="1"/>
          </p:cNvSpPr>
          <p:nvPr>
            <p:ph type="sldNum" sz="quarter" idx="5"/>
          </p:nvPr>
        </p:nvSpPr>
        <p:spPr/>
        <p:txBody>
          <a:bodyPr/>
          <a:lstStyle/>
          <a:p>
            <a:fld id="{666AEBE9-4982-4E31-BE0B-4F0098DDCAF3}" type="slidenum">
              <a:rPr lang="tr-TR" smtClean="0"/>
              <a:t>2</a:t>
            </a:fld>
            <a:endParaRPr lang="tr-TR"/>
          </a:p>
        </p:txBody>
      </p:sp>
    </p:spTree>
    <p:extLst>
      <p:ext uri="{BB962C8B-B14F-4D97-AF65-F5344CB8AC3E}">
        <p14:creationId xmlns:p14="http://schemas.microsoft.com/office/powerpoint/2010/main" val="10369873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b="1" dirty="0"/>
              <a:t>elektron-Manyetik alan</a:t>
            </a:r>
            <a:r>
              <a:rPr lang="tr-TR" dirty="0"/>
              <a:t> etkileşiminden sonra </a:t>
            </a:r>
            <a:r>
              <a:rPr lang="tr-TR" b="1" dirty="0"/>
              <a:t>elektron-Elektrik alan</a:t>
            </a:r>
            <a:r>
              <a:rPr lang="tr-TR" dirty="0"/>
              <a:t> etkileşimi benzer şekilde de test edildi.</a:t>
            </a:r>
          </a:p>
          <a:p>
            <a:endParaRPr lang="tr-TR" dirty="0"/>
          </a:p>
          <a:p>
            <a:r>
              <a:rPr lang="tr-TR" dirty="0"/>
              <a:t>Burada iki farklı test ortamı oluşturuldu görebileceğiniz üzere</a:t>
            </a:r>
          </a:p>
        </p:txBody>
      </p:sp>
      <p:sp>
        <p:nvSpPr>
          <p:cNvPr id="4" name="Slide Number Placeholder 3"/>
          <p:cNvSpPr>
            <a:spLocks noGrp="1"/>
          </p:cNvSpPr>
          <p:nvPr>
            <p:ph type="sldNum" sz="quarter" idx="5"/>
          </p:nvPr>
        </p:nvSpPr>
        <p:spPr/>
        <p:txBody>
          <a:bodyPr/>
          <a:lstStyle/>
          <a:p>
            <a:fld id="{666AEBE9-4982-4E31-BE0B-4F0098DDCAF3}" type="slidenum">
              <a:rPr lang="tr-TR" smtClean="0"/>
              <a:t>20</a:t>
            </a:fld>
            <a:endParaRPr lang="tr-TR"/>
          </a:p>
        </p:txBody>
      </p:sp>
    </p:spTree>
    <p:extLst>
      <p:ext uri="{BB962C8B-B14F-4D97-AF65-F5344CB8AC3E}">
        <p14:creationId xmlns:p14="http://schemas.microsoft.com/office/powerpoint/2010/main" val="20131473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Testler aynı şekilde yapıldı </a:t>
            </a:r>
          </a:p>
          <a:p>
            <a:endParaRPr lang="tr-TR" dirty="0"/>
          </a:p>
          <a:p>
            <a:r>
              <a:rPr lang="tr-TR" dirty="0"/>
              <a:t>ve</a:t>
            </a:r>
          </a:p>
          <a:p>
            <a:endParaRPr lang="tr-TR" dirty="0"/>
          </a:p>
          <a:p>
            <a:r>
              <a:rPr lang="tr-TR" dirty="0"/>
              <a:t>Aynı şekilde elektrik alanda da leapfrog un aynı hesaplama süresinde daha az yanlış enerji kazanımı yaptığını bulduk</a:t>
            </a:r>
          </a:p>
          <a:p>
            <a:endParaRPr lang="tr-TR" dirty="0"/>
          </a:p>
        </p:txBody>
      </p:sp>
      <p:sp>
        <p:nvSpPr>
          <p:cNvPr id="4" name="Slide Number Placeholder 3"/>
          <p:cNvSpPr>
            <a:spLocks noGrp="1"/>
          </p:cNvSpPr>
          <p:nvPr>
            <p:ph type="sldNum" sz="quarter" idx="5"/>
          </p:nvPr>
        </p:nvSpPr>
        <p:spPr/>
        <p:txBody>
          <a:bodyPr/>
          <a:lstStyle/>
          <a:p>
            <a:fld id="{666AEBE9-4982-4E31-BE0B-4F0098DDCAF3}" type="slidenum">
              <a:rPr lang="tr-TR" smtClean="0"/>
              <a:t>21</a:t>
            </a:fld>
            <a:endParaRPr lang="tr-TR"/>
          </a:p>
        </p:txBody>
      </p:sp>
    </p:spTree>
    <p:extLst>
      <p:ext uri="{BB962C8B-B14F-4D97-AF65-F5344CB8AC3E}">
        <p14:creationId xmlns:p14="http://schemas.microsoft.com/office/powerpoint/2010/main" val="22803740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Bu aşamaya kadar simülasyon uygulamamız bir konfigürasyon dosyası ile kullanılabiliyordu</a:t>
            </a:r>
          </a:p>
          <a:p>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ROOT kullanılarak bir </a:t>
            </a:r>
            <a:r>
              <a:rPr lang="tr-TR" sz="1200" b="1" dirty="0"/>
              <a:t>Grafiksel Arayüz </a:t>
            </a:r>
            <a:r>
              <a:rPr lang="tr-TR" sz="1200" dirty="0"/>
              <a:t>geliştirilmesine karar verildi</a:t>
            </a:r>
            <a:endParaRPr lang="tr-TR" sz="1200" b="1" dirty="0"/>
          </a:p>
          <a:p>
            <a:endParaRPr lang="tr-TR" dirty="0"/>
          </a:p>
          <a:p>
            <a:r>
              <a:rPr lang="tr-TR" dirty="0"/>
              <a:t>Bu arayüzün ilk tasarımını solda görebilirsiniz, konfigürasyon dosyasının da örneğini sağda görebilirsiniz.</a:t>
            </a:r>
          </a:p>
        </p:txBody>
      </p:sp>
      <p:sp>
        <p:nvSpPr>
          <p:cNvPr id="4" name="Slide Number Placeholder 3"/>
          <p:cNvSpPr>
            <a:spLocks noGrp="1"/>
          </p:cNvSpPr>
          <p:nvPr>
            <p:ph type="sldNum" sz="quarter" idx="5"/>
          </p:nvPr>
        </p:nvSpPr>
        <p:spPr/>
        <p:txBody>
          <a:bodyPr/>
          <a:lstStyle/>
          <a:p>
            <a:fld id="{666AEBE9-4982-4E31-BE0B-4F0098DDCAF3}" type="slidenum">
              <a:rPr lang="tr-TR" smtClean="0"/>
              <a:t>22</a:t>
            </a:fld>
            <a:endParaRPr lang="tr-TR"/>
          </a:p>
        </p:txBody>
      </p:sp>
    </p:spTree>
    <p:extLst>
      <p:ext uri="{BB962C8B-B14F-4D97-AF65-F5344CB8AC3E}">
        <p14:creationId xmlns:p14="http://schemas.microsoft.com/office/powerpoint/2010/main" val="14545088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Bu grafiksel arayüzde konfigürasyon ekranında simülasyonun ayarlarını yapabiliyorsunuz, ayarlarınızı kaydedip yada dosyadan okuyabiliyorsunuz</a:t>
            </a:r>
          </a:p>
          <a:p>
            <a:endParaRPr lang="tr-TR" dirty="0"/>
          </a:p>
          <a:p>
            <a:endParaRPr lang="tr-TR" dirty="0"/>
          </a:p>
        </p:txBody>
      </p:sp>
      <p:sp>
        <p:nvSpPr>
          <p:cNvPr id="4" name="Slide Number Placeholder 3"/>
          <p:cNvSpPr>
            <a:spLocks noGrp="1"/>
          </p:cNvSpPr>
          <p:nvPr>
            <p:ph type="sldNum" sz="quarter" idx="5"/>
          </p:nvPr>
        </p:nvSpPr>
        <p:spPr/>
        <p:txBody>
          <a:bodyPr/>
          <a:lstStyle/>
          <a:p>
            <a:fld id="{666AEBE9-4982-4E31-BE0B-4F0098DDCAF3}" type="slidenum">
              <a:rPr lang="tr-TR" smtClean="0"/>
              <a:t>23</a:t>
            </a:fld>
            <a:endParaRPr lang="tr-TR"/>
          </a:p>
        </p:txBody>
      </p:sp>
    </p:spTree>
    <p:extLst>
      <p:ext uri="{BB962C8B-B14F-4D97-AF65-F5344CB8AC3E}">
        <p14:creationId xmlns:p14="http://schemas.microsoft.com/office/powerpoint/2010/main" val="2656553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Bu ekran ise simülasyonu çalıştırmak ve ilerlemesini gözlemlemek için</a:t>
            </a:r>
          </a:p>
        </p:txBody>
      </p:sp>
      <p:sp>
        <p:nvSpPr>
          <p:cNvPr id="4" name="Slide Number Placeholder 3"/>
          <p:cNvSpPr>
            <a:spLocks noGrp="1"/>
          </p:cNvSpPr>
          <p:nvPr>
            <p:ph type="sldNum" sz="quarter" idx="5"/>
          </p:nvPr>
        </p:nvSpPr>
        <p:spPr/>
        <p:txBody>
          <a:bodyPr/>
          <a:lstStyle/>
          <a:p>
            <a:fld id="{666AEBE9-4982-4E31-BE0B-4F0098DDCAF3}" type="slidenum">
              <a:rPr lang="tr-TR" smtClean="0"/>
              <a:t>24</a:t>
            </a:fld>
            <a:endParaRPr lang="tr-TR"/>
          </a:p>
        </p:txBody>
      </p:sp>
    </p:spTree>
    <p:extLst>
      <p:ext uri="{BB962C8B-B14F-4D97-AF65-F5344CB8AC3E}">
        <p14:creationId xmlns:p14="http://schemas.microsoft.com/office/powerpoint/2010/main" val="7616927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Başka bir ekranda son çalıştırılan simülasyonun verilerini görselleştirebiliyorsunuz</a:t>
            </a:r>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Simülasyonun zaman içerisindeki evrimi veya tercih edilen bir zaman dilimindeki durumu inceleyebiliyorsunuz</a:t>
            </a:r>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Simülasyon video olarak yada bir zaman dilimi fotoğraf olarak kaydedebiliyorsunuz</a:t>
            </a:r>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3 boyutlu görselleştirme üzerine çalışmalarımız devam ediyor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p:txBody>
      </p:sp>
      <p:sp>
        <p:nvSpPr>
          <p:cNvPr id="4" name="Slide Number Placeholder 3"/>
          <p:cNvSpPr>
            <a:spLocks noGrp="1"/>
          </p:cNvSpPr>
          <p:nvPr>
            <p:ph type="sldNum" sz="quarter" idx="5"/>
          </p:nvPr>
        </p:nvSpPr>
        <p:spPr/>
        <p:txBody>
          <a:bodyPr/>
          <a:lstStyle/>
          <a:p>
            <a:fld id="{666AEBE9-4982-4E31-BE0B-4F0098DDCAF3}" type="slidenum">
              <a:rPr lang="tr-TR" smtClean="0"/>
              <a:t>25</a:t>
            </a:fld>
            <a:endParaRPr lang="tr-TR"/>
          </a:p>
        </p:txBody>
      </p:sp>
    </p:spTree>
    <p:extLst>
      <p:ext uri="{BB962C8B-B14F-4D97-AF65-F5344CB8AC3E}">
        <p14:creationId xmlns:p14="http://schemas.microsoft.com/office/powerpoint/2010/main" val="4719668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Bir başka sayfada simülasyon verilerinin görselleştirilmesi ve analiz edilmesini yapabiliyorsunuz</a:t>
            </a:r>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Her elektronun zaman içerisindeki enerji grafiğini</a:t>
            </a:r>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Veya elektronların enerji dağılımı histogramını çizebiliyorsunuz</a:t>
            </a:r>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Bu grafikleri kaydedebiliyorsunuz</a:t>
            </a:r>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Yeni analiz araçlarını eklenme çalışmaları devam ediyor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Bu örnekte bir simülasyonun 35. ns sindeki enerji dağılımı bulunmakta, </a:t>
            </a:r>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hızlandırıcıdaki farklı aşamalarda bulunan demetleri açıkça görebiliyorsunuz</a:t>
            </a:r>
          </a:p>
        </p:txBody>
      </p:sp>
      <p:sp>
        <p:nvSpPr>
          <p:cNvPr id="4" name="Slide Number Placeholder 3"/>
          <p:cNvSpPr>
            <a:spLocks noGrp="1"/>
          </p:cNvSpPr>
          <p:nvPr>
            <p:ph type="sldNum" sz="quarter" idx="5"/>
          </p:nvPr>
        </p:nvSpPr>
        <p:spPr/>
        <p:txBody>
          <a:bodyPr/>
          <a:lstStyle/>
          <a:p>
            <a:fld id="{666AEBE9-4982-4E31-BE0B-4F0098DDCAF3}" type="slidenum">
              <a:rPr lang="tr-TR" smtClean="0"/>
              <a:t>26</a:t>
            </a:fld>
            <a:endParaRPr lang="tr-TR"/>
          </a:p>
        </p:txBody>
      </p:sp>
    </p:spTree>
    <p:extLst>
      <p:ext uri="{BB962C8B-B14F-4D97-AF65-F5344CB8AC3E}">
        <p14:creationId xmlns:p14="http://schemas.microsoft.com/office/powerpoint/2010/main" val="34056303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Arayüzümüzdeki bir diğer araç da parametre tarama sayfası.</a:t>
            </a:r>
          </a:p>
          <a:p>
            <a:endParaRPr lang="tr-TR" dirty="0"/>
          </a:p>
          <a:p>
            <a:r>
              <a:rPr lang="tr-TR" dirty="0"/>
              <a:t>Şuanda arayüzde sadece faz gecikmesi taraması yapabiliyoruz</a:t>
            </a:r>
          </a:p>
          <a:p>
            <a:r>
              <a:rPr lang="tr-TR" dirty="0"/>
              <a:t>Tarama işlemi çok yüksek işlemci gücü gerektirdiğinden uzun süren bir işlem bu yüzden</a:t>
            </a:r>
          </a:p>
          <a:p>
            <a:r>
              <a:rPr lang="tr-TR" dirty="0"/>
              <a:t>Tarama verilerini tararken görselleştiriyor.</a:t>
            </a:r>
          </a:p>
          <a:p>
            <a:r>
              <a:rPr lang="tr-TR" dirty="0"/>
              <a:t>Analize ne kadar erken başlarsak o kadar iyi.</a:t>
            </a:r>
          </a:p>
          <a:p>
            <a:endParaRPr lang="tr-TR" dirty="0"/>
          </a:p>
          <a:p>
            <a:r>
              <a:rPr lang="tr-TR" dirty="0"/>
              <a:t>Yine bu sayfada da farklı parametre taramaları üzerine çalışmalarımız devam ediyor</a:t>
            </a:r>
          </a:p>
          <a:p>
            <a:endParaRPr lang="tr-TR" dirty="0"/>
          </a:p>
        </p:txBody>
      </p:sp>
      <p:sp>
        <p:nvSpPr>
          <p:cNvPr id="4" name="Slide Number Placeholder 3"/>
          <p:cNvSpPr>
            <a:spLocks noGrp="1"/>
          </p:cNvSpPr>
          <p:nvPr>
            <p:ph type="sldNum" sz="quarter" idx="5"/>
          </p:nvPr>
        </p:nvSpPr>
        <p:spPr/>
        <p:txBody>
          <a:bodyPr/>
          <a:lstStyle/>
          <a:p>
            <a:fld id="{666AEBE9-4982-4E31-BE0B-4F0098DDCAF3}" type="slidenum">
              <a:rPr lang="tr-TR" smtClean="0"/>
              <a:t>27</a:t>
            </a:fld>
            <a:endParaRPr lang="tr-TR"/>
          </a:p>
        </p:txBody>
      </p:sp>
    </p:spTree>
    <p:extLst>
      <p:ext uri="{BB962C8B-B14F-4D97-AF65-F5344CB8AC3E}">
        <p14:creationId xmlns:p14="http://schemas.microsoft.com/office/powerpoint/2010/main" val="4281012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Burada GUI mizden iki farklı görsel görebilirsiniz.</a:t>
            </a:r>
          </a:p>
          <a:p>
            <a:endParaRPr lang="tr-TR" dirty="0"/>
          </a:p>
          <a:p>
            <a:r>
              <a:rPr lang="tr-TR" dirty="0"/>
              <a:t>Sol görselde simülasyon verilerinin görselleştirilme örneği bulunuyor. </a:t>
            </a:r>
          </a:p>
          <a:p>
            <a:r>
              <a:rPr lang="tr-TR" dirty="0"/>
              <a:t>Burada görsel şov amacıyla hazırlanmış bir simülasyon konfigürasyonu var tabii ki. Sağlıklı çalışan bir rhodotron değil.</a:t>
            </a:r>
          </a:p>
          <a:p>
            <a:endParaRPr lang="tr-TR" dirty="0"/>
          </a:p>
          <a:p>
            <a:r>
              <a:rPr lang="tr-TR" dirty="0"/>
              <a:t>Sağdaki görselde ise sağlıklı bir şekilde hızlanmış bir elektronun zaman içerisindeki enerji grafiğini görmekteyiz. </a:t>
            </a:r>
          </a:p>
          <a:p>
            <a:r>
              <a:rPr lang="tr-TR" dirty="0"/>
              <a:t>Hızlandırıcıdaki hızlanma aşamalarını ve periyotlarını açıkça görebilirsiniz.</a:t>
            </a:r>
          </a:p>
        </p:txBody>
      </p:sp>
      <p:sp>
        <p:nvSpPr>
          <p:cNvPr id="4" name="Slide Number Placeholder 3"/>
          <p:cNvSpPr>
            <a:spLocks noGrp="1"/>
          </p:cNvSpPr>
          <p:nvPr>
            <p:ph type="sldNum" sz="quarter" idx="5"/>
          </p:nvPr>
        </p:nvSpPr>
        <p:spPr/>
        <p:txBody>
          <a:bodyPr/>
          <a:lstStyle/>
          <a:p>
            <a:fld id="{666AEBE9-4982-4E31-BE0B-4F0098DDCAF3}" type="slidenum">
              <a:rPr lang="tr-TR" smtClean="0"/>
              <a:t>28</a:t>
            </a:fld>
            <a:endParaRPr lang="tr-TR"/>
          </a:p>
        </p:txBody>
      </p:sp>
    </p:spTree>
    <p:extLst>
      <p:ext uri="{BB962C8B-B14F-4D97-AF65-F5344CB8AC3E}">
        <p14:creationId xmlns:p14="http://schemas.microsoft.com/office/powerpoint/2010/main" val="24670917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Sunum boyunca üzerinde durduğumuz faz uyumu ve faz gecikmesi konseptleri ve önemlerinden bahsedelim biraz</a:t>
            </a:r>
          </a:p>
          <a:p>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Faz uyumu, hızlanma boyunca elektronların optimum seviyede hızlanacak şekilde elektrik alan ile etkileşime girmesi, </a:t>
            </a:r>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yani elektrik alanın güçlü ve doğru yönde olduğu fazlarda elektrik alana maruz kalmaları anlamına geliyor.</a:t>
            </a:r>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Surf yaparken dalganın güçlü olduğu konumda kalabilmek gibi düşünebiliriz.</a:t>
            </a:r>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Faz gecikmesi ise faz uyumunun sağlanması için önemli bir konsept. Elektron kovuğa girdiğinde elektrik alanın faz değeri olarak tanımlıyoruz.</a:t>
            </a:r>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Faz gecikmesinin önemi ise elektronu hızlandırmadan önce kontrol edebileceğimiz son değişken olması. Elektron kovuğa girdikten sonra hızlanmasını ve davranışını kontrol edemiyoruz. </a:t>
            </a:r>
          </a:p>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Faz gecikmesi elektronun hızlanmasını, hızlanma sırası ve sonrasındaki davranışını doğrudan etkiliyor.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tr-TR" dirty="0"/>
          </a:p>
          <a:p>
            <a:r>
              <a:rPr lang="tr-TR" dirty="0"/>
              <a:t>Burada üç farklı elektronun zaman içerisinde enerji değişim grafikleri bulunmakta. </a:t>
            </a:r>
          </a:p>
          <a:p>
            <a:endParaRPr lang="tr-TR" dirty="0"/>
          </a:p>
          <a:p>
            <a:r>
              <a:rPr lang="tr-TR" dirty="0"/>
              <a:t>1) Soldaki grafikte sağlıklı bir hızlanma gözlemliyoruz. </a:t>
            </a:r>
          </a:p>
          <a:p>
            <a:r>
              <a:rPr lang="tr-TR" dirty="0"/>
              <a:t>Elektron kovuktaki elektrik alan ile senkron bir şekilde etkileşiyor, kaviteye girdiğinde de optimal bir faz gecikmesi değerine sahip.</a:t>
            </a:r>
          </a:p>
          <a:p>
            <a:endParaRPr lang="tr-TR" dirty="0"/>
          </a:p>
          <a:p>
            <a:r>
              <a:rPr lang="tr-TR" dirty="0"/>
              <a:t>2) Ortadaki grafikte faz uyumunda olmayan bir elektronun enerji grafiğini gözlemlemekteyiz.</a:t>
            </a:r>
          </a:p>
          <a:p>
            <a:r>
              <a:rPr lang="tr-TR" dirty="0"/>
              <a:t>Optimal bir hızlanma göremesek de yine de önemli ölçüde hızlanıyor. Burada iki kez kaviteye girdiğini ve</a:t>
            </a:r>
          </a:p>
          <a:p>
            <a:r>
              <a:rPr lang="tr-TR" dirty="0"/>
              <a:t>Bazı durumlarda ters elektrik alana yakalanıp yavaşladığını görüyoruz.</a:t>
            </a:r>
          </a:p>
          <a:p>
            <a:r>
              <a:rPr lang="tr-TR" dirty="0"/>
              <a:t>Faz geçikmesinin optimal olmadığını söyleyebiliriz.</a:t>
            </a:r>
          </a:p>
          <a:p>
            <a:endParaRPr lang="tr-TR" dirty="0"/>
          </a:p>
          <a:p>
            <a:r>
              <a:rPr lang="tr-TR" dirty="0"/>
              <a:t>3) Sağdaki grafikte ise başarısız bir hızlanma girişiminde olan bir elektron görüyoruz. </a:t>
            </a:r>
          </a:p>
          <a:p>
            <a:r>
              <a:rPr lang="tr-TR" dirty="0"/>
              <a:t>Kaviteye girdiği anda kötü faz gecikmesi değerinden ötürü yavaşlayıp duruyor ve ardından ters yöne hızlanıp muhtemelen elektron tabancasına çarpıyor.</a:t>
            </a:r>
          </a:p>
          <a:p>
            <a:endParaRPr lang="tr-TR" dirty="0"/>
          </a:p>
          <a:p>
            <a:endParaRPr lang="tr-TR" dirty="0"/>
          </a:p>
        </p:txBody>
      </p:sp>
      <p:sp>
        <p:nvSpPr>
          <p:cNvPr id="4" name="Slide Number Placeholder 3"/>
          <p:cNvSpPr>
            <a:spLocks noGrp="1"/>
          </p:cNvSpPr>
          <p:nvPr>
            <p:ph type="sldNum" sz="quarter" idx="5"/>
          </p:nvPr>
        </p:nvSpPr>
        <p:spPr/>
        <p:txBody>
          <a:bodyPr/>
          <a:lstStyle/>
          <a:p>
            <a:fld id="{666AEBE9-4982-4E31-BE0B-4F0098DDCAF3}" type="slidenum">
              <a:rPr lang="tr-TR" smtClean="0"/>
              <a:t>29</a:t>
            </a:fld>
            <a:endParaRPr lang="tr-TR"/>
          </a:p>
        </p:txBody>
      </p:sp>
    </p:spTree>
    <p:extLst>
      <p:ext uri="{BB962C8B-B14F-4D97-AF65-F5344CB8AC3E}">
        <p14:creationId xmlns:p14="http://schemas.microsoft.com/office/powerpoint/2010/main" val="1494785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Rhodotron elektron demetlerini 4 aşamada hızlandıran bir yapıya sahip.</a:t>
            </a:r>
          </a:p>
          <a:p>
            <a:pPr marL="228600" indent="-228600">
              <a:buAutoNum type="arabicParenR"/>
            </a:pPr>
            <a:r>
              <a:rPr lang="tr-TR" dirty="0"/>
              <a:t>Kovuğa giren demet hareketi doğrultusunda bir elektrik alan ile karşılaşıyor ve dış silindir ile iç silindir arasında iç silindire doğru hızlanıyor</a:t>
            </a:r>
          </a:p>
          <a:p>
            <a:pPr marL="228600" indent="-228600">
              <a:buAutoNum type="arabicParenR"/>
            </a:pPr>
            <a:r>
              <a:rPr lang="tr-TR" dirty="0"/>
              <a:t>Demet iç silindire ulaştığında silindirler arasındaki elektrik alan yön değiştiriyor, bu sırada demet de bu yön değiştirmeden korunmuş oluyor</a:t>
            </a:r>
          </a:p>
          <a:p>
            <a:pPr marL="228600" indent="-228600">
              <a:buAutoNum type="arabicParenR"/>
            </a:pPr>
            <a:r>
              <a:rPr lang="tr-TR" dirty="0"/>
              <a:t>Demet tekrar iki silindir arasındaki boşluğa girdiğinde hareketi doğrultusunda bir elektrik alan ile karşılaşıp dış silindire doğru hızlanıyor</a:t>
            </a:r>
          </a:p>
          <a:p>
            <a:pPr marL="228600" indent="-228600">
              <a:buAutoNum type="arabicParenR"/>
            </a:pPr>
            <a:r>
              <a:rPr lang="tr-TR" dirty="0"/>
              <a:t>Kaviteden çıkan demet devir mıknatısları tarafından tekrar kavite içerisine sokuluyor </a:t>
            </a:r>
          </a:p>
          <a:p>
            <a:pPr marL="0" indent="0">
              <a:buNone/>
            </a:pPr>
            <a:r>
              <a:rPr lang="tr-TR" dirty="0"/>
              <a:t>Bu periyot mıknatıs sayısı kadar tekrar ediliyor</a:t>
            </a:r>
          </a:p>
        </p:txBody>
      </p:sp>
      <p:sp>
        <p:nvSpPr>
          <p:cNvPr id="4" name="Slide Number Placeholder 3"/>
          <p:cNvSpPr>
            <a:spLocks noGrp="1"/>
          </p:cNvSpPr>
          <p:nvPr>
            <p:ph type="sldNum" sz="quarter" idx="5"/>
          </p:nvPr>
        </p:nvSpPr>
        <p:spPr/>
        <p:txBody>
          <a:bodyPr/>
          <a:lstStyle/>
          <a:p>
            <a:fld id="{666AEBE9-4982-4E31-BE0B-4F0098DDCAF3}" type="slidenum">
              <a:rPr lang="tr-TR" smtClean="0"/>
              <a:t>3</a:t>
            </a:fld>
            <a:endParaRPr lang="tr-TR"/>
          </a:p>
        </p:txBody>
      </p:sp>
    </p:spTree>
    <p:extLst>
      <p:ext uri="{BB962C8B-B14F-4D97-AF65-F5344CB8AC3E}">
        <p14:creationId xmlns:p14="http://schemas.microsoft.com/office/powerpoint/2010/main" val="19336635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Sağda çalışmakta olan faz gecikmesi taramasını görebilirsiniz. </a:t>
            </a:r>
          </a:p>
          <a:p>
            <a:endParaRPr lang="tr-TR" dirty="0"/>
          </a:p>
          <a:p>
            <a:r>
              <a:rPr lang="tr-TR" dirty="0"/>
              <a:t>Solda ise bu taramanın bir sonucu bulunmakta.</a:t>
            </a:r>
          </a:p>
          <a:p>
            <a:endParaRPr lang="tr-TR" dirty="0"/>
          </a:p>
          <a:p>
            <a:r>
              <a:rPr lang="tr-TR" dirty="0"/>
              <a:t>Faz gecikmesi değerinin demet ortalama enerjisine etkisini gözlemleyebiliyoruz.</a:t>
            </a:r>
          </a:p>
          <a:p>
            <a:endParaRPr lang="tr-TR" dirty="0"/>
          </a:p>
          <a:p>
            <a:r>
              <a:rPr lang="tr-TR" dirty="0"/>
              <a:t>Simülasyonumuz sayesinde ortalama 750keV demet elde edebilecekken 400-500keV  belki de 300keV bir demet ile yetinmemize gerek kalmıyor</a:t>
            </a:r>
          </a:p>
        </p:txBody>
      </p:sp>
      <p:sp>
        <p:nvSpPr>
          <p:cNvPr id="4" name="Slide Number Placeholder 3"/>
          <p:cNvSpPr>
            <a:spLocks noGrp="1"/>
          </p:cNvSpPr>
          <p:nvPr>
            <p:ph type="sldNum" sz="quarter" idx="5"/>
          </p:nvPr>
        </p:nvSpPr>
        <p:spPr/>
        <p:txBody>
          <a:bodyPr/>
          <a:lstStyle/>
          <a:p>
            <a:fld id="{666AEBE9-4982-4E31-BE0B-4F0098DDCAF3}" type="slidenum">
              <a:rPr lang="tr-TR" smtClean="0"/>
              <a:t>30</a:t>
            </a:fld>
            <a:endParaRPr lang="tr-TR"/>
          </a:p>
        </p:txBody>
      </p:sp>
    </p:spTree>
    <p:extLst>
      <p:ext uri="{BB962C8B-B14F-4D97-AF65-F5344CB8AC3E}">
        <p14:creationId xmlns:p14="http://schemas.microsoft.com/office/powerpoint/2010/main" val="25676192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Aynı taramanın farklı sonuçlarını görüyoruz burada,</a:t>
            </a:r>
          </a:p>
          <a:p>
            <a:endParaRPr lang="tr-TR" dirty="0"/>
          </a:p>
          <a:p>
            <a:r>
              <a:rPr lang="tr-TR" dirty="0"/>
              <a:t>Solda elektronların enerjilerindeki standart sapmayı görüyoruz.</a:t>
            </a:r>
          </a:p>
          <a:p>
            <a:r>
              <a:rPr lang="tr-TR" dirty="0"/>
              <a:t>Yüksek enerji standart sapması değeri demetin kontrolünü ve davranışını öngörmemizi zorlaştırıyor.</a:t>
            </a:r>
          </a:p>
          <a:p>
            <a:r>
              <a:rPr lang="tr-TR" dirty="0"/>
              <a:t>Mıknatıslarda farklı dönüş yarıçapları yüzünden demet hattından sapmalara sebep olur</a:t>
            </a:r>
          </a:p>
          <a:p>
            <a:endParaRPr lang="tr-TR" dirty="0"/>
          </a:p>
          <a:p>
            <a:r>
              <a:rPr lang="tr-TR" dirty="0"/>
              <a:t>Sağda ise elektronların konumlarındaki standart sapmayı görüyoruz.</a:t>
            </a:r>
          </a:p>
          <a:p>
            <a:r>
              <a:rPr lang="tr-TR" dirty="0"/>
              <a:t>Demetin ne kadar sıkışmış olduğu ölçüsü bu aslında.</a:t>
            </a:r>
          </a:p>
          <a:p>
            <a:r>
              <a:rPr lang="tr-TR" dirty="0"/>
              <a:t>Demet ne kadar sıkışık olursa faz gecikmesinde kontrolümüz o kadar artar.</a:t>
            </a:r>
          </a:p>
          <a:p>
            <a:r>
              <a:rPr lang="tr-TR" dirty="0"/>
              <a:t>Demet çok dağınık olursa elektronların elekrik alan ile etkileşim zamanlarında büyük farklılıklar meydana gelir ve sonraki kovuk geçişinde demet içerisinde hızlanma değerlerinde büyük farklılıklar gözlemleriz.</a:t>
            </a:r>
          </a:p>
        </p:txBody>
      </p:sp>
      <p:sp>
        <p:nvSpPr>
          <p:cNvPr id="4" name="Slide Number Placeholder 3"/>
          <p:cNvSpPr>
            <a:spLocks noGrp="1"/>
          </p:cNvSpPr>
          <p:nvPr>
            <p:ph type="sldNum" sz="quarter" idx="5"/>
          </p:nvPr>
        </p:nvSpPr>
        <p:spPr/>
        <p:txBody>
          <a:bodyPr/>
          <a:lstStyle/>
          <a:p>
            <a:fld id="{666AEBE9-4982-4E31-BE0B-4F0098DDCAF3}" type="slidenum">
              <a:rPr lang="tr-TR" smtClean="0"/>
              <a:t>31</a:t>
            </a:fld>
            <a:endParaRPr lang="tr-TR"/>
          </a:p>
        </p:txBody>
      </p:sp>
    </p:spTree>
    <p:extLst>
      <p:ext uri="{BB962C8B-B14F-4D97-AF65-F5344CB8AC3E}">
        <p14:creationId xmlns:p14="http://schemas.microsoft.com/office/powerpoint/2010/main" val="4088710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Bu görselde ise faz gecikmesi taramasından sonra simüle ettiğimiz 3 güzel faz gecikmesi değerini görüyoruz.</a:t>
            </a:r>
          </a:p>
          <a:p>
            <a:endParaRPr lang="tr-TR" dirty="0"/>
          </a:p>
          <a:p>
            <a:r>
              <a:rPr lang="tr-TR" dirty="0"/>
              <a:t>Soldaki elektron optimal bir şekilde hızlanırken </a:t>
            </a:r>
          </a:p>
          <a:p>
            <a:r>
              <a:rPr lang="tr-TR" dirty="0"/>
              <a:t>Ortadaki ve sağdakinde bir miktar yavaşlamalar gözlemliyoruz. </a:t>
            </a:r>
          </a:p>
          <a:p>
            <a:r>
              <a:rPr lang="tr-TR" dirty="0"/>
              <a:t>Fakat bu faz gecikmesi değerlerini enerji dağılımı ve demet içerisinde yayılım değerlerinde daha iyi sonuçlar veriyor.</a:t>
            </a:r>
          </a:p>
          <a:p>
            <a:endParaRPr lang="tr-TR" dirty="0"/>
          </a:p>
          <a:p>
            <a:r>
              <a:rPr lang="tr-TR" dirty="0"/>
              <a:t>Yani uygulamamıza ve hızlandırıcımızın durumuna göre bu üç faz gecikmesi değerlerinin hepsi kullanılabilir</a:t>
            </a:r>
          </a:p>
        </p:txBody>
      </p:sp>
      <p:sp>
        <p:nvSpPr>
          <p:cNvPr id="4" name="Slide Number Placeholder 3"/>
          <p:cNvSpPr>
            <a:spLocks noGrp="1"/>
          </p:cNvSpPr>
          <p:nvPr>
            <p:ph type="sldNum" sz="quarter" idx="5"/>
          </p:nvPr>
        </p:nvSpPr>
        <p:spPr/>
        <p:txBody>
          <a:bodyPr/>
          <a:lstStyle/>
          <a:p>
            <a:fld id="{666AEBE9-4982-4E31-BE0B-4F0098DDCAF3}" type="slidenum">
              <a:rPr lang="tr-TR" smtClean="0"/>
              <a:t>32</a:t>
            </a:fld>
            <a:endParaRPr lang="tr-TR"/>
          </a:p>
        </p:txBody>
      </p:sp>
    </p:spTree>
    <p:extLst>
      <p:ext uri="{BB962C8B-B14F-4D97-AF65-F5344CB8AC3E}">
        <p14:creationId xmlns:p14="http://schemas.microsoft.com/office/powerpoint/2010/main" val="19518780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Bu görselde ise faz gecikmesi taramasının sonucunda incelediğimiz demet yayılımını daha iyi anlamak için</a:t>
            </a:r>
          </a:p>
          <a:p>
            <a:endParaRPr lang="tr-TR" dirty="0"/>
          </a:p>
          <a:p>
            <a:r>
              <a:rPr lang="tr-TR" dirty="0"/>
              <a:t>Bahsettiğimiz faz gecikmesi değerlerindeki verinin görselleştirilmesini görmekteyiz.</a:t>
            </a:r>
          </a:p>
          <a:p>
            <a:endParaRPr lang="tr-TR" dirty="0"/>
          </a:p>
          <a:p>
            <a:r>
              <a:rPr lang="tr-TR" dirty="0"/>
              <a:t>Gördüğünüz gibi demetlerin yayılımları oldukça farklı, bir sonraki geçişlerinde elektrik alan ile etkileşimleri farklı olacak.</a:t>
            </a:r>
          </a:p>
        </p:txBody>
      </p:sp>
      <p:sp>
        <p:nvSpPr>
          <p:cNvPr id="4" name="Slide Number Placeholder 3"/>
          <p:cNvSpPr>
            <a:spLocks noGrp="1"/>
          </p:cNvSpPr>
          <p:nvPr>
            <p:ph type="sldNum" sz="quarter" idx="5"/>
          </p:nvPr>
        </p:nvSpPr>
        <p:spPr/>
        <p:txBody>
          <a:bodyPr/>
          <a:lstStyle/>
          <a:p>
            <a:fld id="{666AEBE9-4982-4E31-BE0B-4F0098DDCAF3}" type="slidenum">
              <a:rPr lang="tr-TR" smtClean="0"/>
              <a:t>33</a:t>
            </a:fld>
            <a:endParaRPr lang="tr-TR"/>
          </a:p>
        </p:txBody>
      </p:sp>
    </p:spTree>
    <p:extLst>
      <p:ext uri="{BB962C8B-B14F-4D97-AF65-F5344CB8AC3E}">
        <p14:creationId xmlns:p14="http://schemas.microsoft.com/office/powerpoint/2010/main" val="9902286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Ürettiğimiz hızlandırıcıya dönecek olursak, </a:t>
            </a:r>
          </a:p>
          <a:p>
            <a:endParaRPr lang="tr-TR" dirty="0"/>
          </a:p>
          <a:p>
            <a:r>
              <a:rPr lang="tr-TR" dirty="0"/>
              <a:t>Kahvelabda </a:t>
            </a:r>
            <a:r>
              <a:rPr lang="tr-TR" sz="1200" dirty="0"/>
              <a:t>rhodotron tipi hızlandırıcı üretimi devam etmekte</a:t>
            </a:r>
          </a:p>
          <a:p>
            <a:endParaRPr lang="tr-TR" sz="1200" dirty="0"/>
          </a:p>
          <a:p>
            <a:r>
              <a:rPr lang="tr-TR" sz="1200" dirty="0"/>
              <a:t>Bu hızlandırıcının karakteristik parametreleri </a:t>
            </a:r>
          </a:p>
          <a:p>
            <a:r>
              <a:rPr lang="tr-TR" sz="1200" dirty="0"/>
              <a:t>107.5MHz çalışma frekansı</a:t>
            </a:r>
          </a:p>
          <a:p>
            <a:r>
              <a:rPr lang="tr-TR" sz="1200" dirty="0"/>
              <a:t>50-100kW RF gücü</a:t>
            </a:r>
          </a:p>
          <a:p>
            <a:r>
              <a:rPr lang="tr-TR" sz="1200" dirty="0"/>
              <a:t>40keV elektron enjeksiyonu</a:t>
            </a:r>
          </a:p>
          <a:p>
            <a:r>
              <a:rPr lang="tr-TR" sz="1200" dirty="0"/>
              <a:t>Ve 1-5MeV enerji seviyesinde elektron demetleri üretmeyi hedeflemekteyiz</a:t>
            </a:r>
          </a:p>
          <a:p>
            <a:endParaRPr lang="tr-TR" sz="1200" dirty="0"/>
          </a:p>
          <a:p>
            <a:r>
              <a:rPr lang="tr-TR" sz="1200" dirty="0"/>
              <a:t>Bu hızlandırıcının üretimindeki son durum hakkında detaylı bilgiyi </a:t>
            </a:r>
          </a:p>
          <a:p>
            <a:r>
              <a:rPr lang="tr-TR" sz="1200" dirty="0"/>
              <a:t>«Parçacık Hızlandırıcıların Endüstriyel Uygulamaları: ETAŞ Elektron Teknolojileri A.Ş» adlı sunumunda Ümit Kaya dan dinleyeceğiz.</a:t>
            </a:r>
          </a:p>
          <a:p>
            <a:endParaRPr lang="tr-TR" sz="1200" dirty="0"/>
          </a:p>
          <a:p>
            <a:r>
              <a:rPr lang="tr-TR" sz="1200" dirty="0"/>
              <a:t>Sağda ürettiğimiz kaviteyi aşağıda ise bu kavitenin elektron enjektörü ile beraber bir görselini görebilirsiniz.</a:t>
            </a:r>
            <a:endParaRPr lang="tr-TR" dirty="0"/>
          </a:p>
        </p:txBody>
      </p:sp>
      <p:sp>
        <p:nvSpPr>
          <p:cNvPr id="4" name="Slide Number Placeholder 3"/>
          <p:cNvSpPr>
            <a:spLocks noGrp="1"/>
          </p:cNvSpPr>
          <p:nvPr>
            <p:ph type="sldNum" sz="quarter" idx="5"/>
          </p:nvPr>
        </p:nvSpPr>
        <p:spPr/>
        <p:txBody>
          <a:bodyPr/>
          <a:lstStyle/>
          <a:p>
            <a:fld id="{666AEBE9-4982-4E31-BE0B-4F0098DDCAF3}" type="slidenum">
              <a:rPr lang="tr-TR" smtClean="0"/>
              <a:t>34</a:t>
            </a:fld>
            <a:endParaRPr lang="tr-TR"/>
          </a:p>
        </p:txBody>
      </p:sp>
    </p:spTree>
    <p:extLst>
      <p:ext uri="{BB962C8B-B14F-4D97-AF65-F5344CB8AC3E}">
        <p14:creationId xmlns:p14="http://schemas.microsoft.com/office/powerpoint/2010/main" val="20383411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Dinlediğiniz için katılan herkese teşekkür ederim</a:t>
            </a:r>
          </a:p>
        </p:txBody>
      </p:sp>
      <p:sp>
        <p:nvSpPr>
          <p:cNvPr id="4" name="Slide Number Placeholder 3"/>
          <p:cNvSpPr>
            <a:spLocks noGrp="1"/>
          </p:cNvSpPr>
          <p:nvPr>
            <p:ph type="sldNum" sz="quarter" idx="5"/>
          </p:nvPr>
        </p:nvSpPr>
        <p:spPr/>
        <p:txBody>
          <a:bodyPr/>
          <a:lstStyle/>
          <a:p>
            <a:fld id="{666AEBE9-4982-4E31-BE0B-4F0098DDCAF3}" type="slidenum">
              <a:rPr lang="tr-TR" smtClean="0"/>
              <a:t>35</a:t>
            </a:fld>
            <a:endParaRPr lang="tr-TR"/>
          </a:p>
        </p:txBody>
      </p:sp>
    </p:spTree>
    <p:extLst>
      <p:ext uri="{BB962C8B-B14F-4D97-AF65-F5344CB8AC3E}">
        <p14:creationId xmlns:p14="http://schemas.microsoft.com/office/powerpoint/2010/main" val="1825850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Bir rhodotron tasarlamak isterseniz hızlandırıcının ana bileşeni olduğundan, öncelikle kovuk tasarımı ile başlamak mantıklı olacaktır.</a:t>
            </a:r>
          </a:p>
          <a:p>
            <a:endParaRPr lang="tr-TR" dirty="0"/>
          </a:p>
          <a:p>
            <a:r>
              <a:rPr lang="tr-TR" dirty="0"/>
              <a:t>- Kovuk tasarımına bir çalışma frekansı belirleyerek başlıyoruz</a:t>
            </a:r>
          </a:p>
          <a:p>
            <a:r>
              <a:rPr lang="tr-TR" dirty="0"/>
              <a:t>- Daha sonra Pottierin optimize karakteristik değişkenler tablosundan bir p değeri seçiyoruz</a:t>
            </a:r>
          </a:p>
          <a:p>
            <a:r>
              <a:rPr lang="tr-TR" dirty="0"/>
              <a:t>- Bu tablo bize basit koaksiyel silindirik kovuk için gerekli parametreleri sağlıyor</a:t>
            </a:r>
          </a:p>
          <a:p>
            <a:r>
              <a:rPr lang="tr-TR" dirty="0"/>
              <a:t>- Simülasyon araçları ile rezonans frekansını  doğruluyoruz</a:t>
            </a:r>
          </a:p>
          <a:p>
            <a:r>
              <a:rPr lang="tr-TR" dirty="0"/>
              <a:t>- Daha sonra kovuğun shunt empedansını optimize etmeye çalışıyoruz</a:t>
            </a:r>
          </a:p>
          <a:p>
            <a:r>
              <a:rPr lang="tr-TR" dirty="0"/>
              <a:t>	- Pottier ilk adım olarak kovuğun iç silindirini konik bir şekilde kesmeyi öneriyor</a:t>
            </a:r>
          </a:p>
          <a:p>
            <a:r>
              <a:rPr lang="tr-TR" dirty="0"/>
              <a:t>	- yapabileceğimiz bir başka önemli adım da kovuk duvarlarındaki güç kaybını azaltmak için sivri köşeleri yuvarlamak</a:t>
            </a:r>
          </a:p>
          <a:p>
            <a:endParaRPr lang="tr-TR" dirty="0"/>
          </a:p>
        </p:txBody>
      </p:sp>
      <p:sp>
        <p:nvSpPr>
          <p:cNvPr id="4" name="Slide Number Placeholder 3"/>
          <p:cNvSpPr>
            <a:spLocks noGrp="1"/>
          </p:cNvSpPr>
          <p:nvPr>
            <p:ph type="sldNum" sz="quarter" idx="5"/>
          </p:nvPr>
        </p:nvSpPr>
        <p:spPr/>
        <p:txBody>
          <a:bodyPr/>
          <a:lstStyle/>
          <a:p>
            <a:fld id="{666AEBE9-4982-4E31-BE0B-4F0098DDCAF3}" type="slidenum">
              <a:rPr lang="tr-TR" smtClean="0"/>
              <a:t>4</a:t>
            </a:fld>
            <a:endParaRPr lang="tr-TR"/>
          </a:p>
        </p:txBody>
      </p:sp>
    </p:spTree>
    <p:extLst>
      <p:ext uri="{BB962C8B-B14F-4D97-AF65-F5344CB8AC3E}">
        <p14:creationId xmlns:p14="http://schemas.microsoft.com/office/powerpoint/2010/main" val="3103496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dirty="0"/>
              <a:t>Burada pottierin hesaplarından 107.5MHz ve 180MHz değerlerinde çalışmak üzere elde edilmiş iki kovuğun CST Studio ve Possion Superfish simülasyonlarını görüyoruz.</a:t>
            </a:r>
          </a:p>
          <a:p>
            <a:r>
              <a:rPr lang="tr-TR" dirty="0"/>
              <a:t>Kovuklardaki elektrik alan dağılımını gözlemleyebilirsiniz.</a:t>
            </a:r>
          </a:p>
        </p:txBody>
      </p:sp>
      <p:sp>
        <p:nvSpPr>
          <p:cNvPr id="4" name="Slide Number Placeholder 3"/>
          <p:cNvSpPr>
            <a:spLocks noGrp="1"/>
          </p:cNvSpPr>
          <p:nvPr>
            <p:ph type="sldNum" sz="quarter" idx="5"/>
          </p:nvPr>
        </p:nvSpPr>
        <p:spPr/>
        <p:txBody>
          <a:bodyPr/>
          <a:lstStyle/>
          <a:p>
            <a:fld id="{666AEBE9-4982-4E31-BE0B-4F0098DDCAF3}" type="slidenum">
              <a:rPr lang="tr-TR" smtClean="0"/>
              <a:t>5</a:t>
            </a:fld>
            <a:endParaRPr lang="tr-TR"/>
          </a:p>
        </p:txBody>
      </p:sp>
    </p:spTree>
    <p:extLst>
      <p:ext uri="{BB962C8B-B14F-4D97-AF65-F5344CB8AC3E}">
        <p14:creationId xmlns:p14="http://schemas.microsoft.com/office/powerpoint/2010/main" val="3547133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Pottierin önerdiği kovuğun iç silindirine kesik atma yöntemini uyguladığımızda da shunt empedansında %2.5 ve %2.7 artış gözlemledik.</a:t>
            </a:r>
          </a:p>
        </p:txBody>
      </p:sp>
      <p:sp>
        <p:nvSpPr>
          <p:cNvPr id="4" name="Slide Number Placeholder 3"/>
          <p:cNvSpPr>
            <a:spLocks noGrp="1"/>
          </p:cNvSpPr>
          <p:nvPr>
            <p:ph type="sldNum" sz="quarter" idx="5"/>
          </p:nvPr>
        </p:nvSpPr>
        <p:spPr/>
        <p:txBody>
          <a:bodyPr/>
          <a:lstStyle/>
          <a:p>
            <a:fld id="{666AEBE9-4982-4E31-BE0B-4F0098DDCAF3}" type="slidenum">
              <a:rPr lang="tr-TR" smtClean="0"/>
              <a:t>6</a:t>
            </a:fld>
            <a:endParaRPr lang="tr-TR"/>
          </a:p>
        </p:txBody>
      </p:sp>
    </p:spTree>
    <p:extLst>
      <p:ext uri="{BB962C8B-B14F-4D97-AF65-F5344CB8AC3E}">
        <p14:creationId xmlns:p14="http://schemas.microsoft.com/office/powerpoint/2010/main" val="2774591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666AEBE9-4982-4E31-BE0B-4F0098DDCAF3}" type="slidenum">
              <a:rPr lang="tr-TR" smtClean="0"/>
              <a:t>7</a:t>
            </a:fld>
            <a:endParaRPr lang="tr-TR"/>
          </a:p>
        </p:txBody>
      </p:sp>
    </p:spTree>
    <p:extLst>
      <p:ext uri="{BB962C8B-B14F-4D97-AF65-F5344CB8AC3E}">
        <p14:creationId xmlns:p14="http://schemas.microsoft.com/office/powerpoint/2010/main" val="4072848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Mıknatıs tasarımı için ilk uygulanan teknik n lambda tekniği. </a:t>
            </a:r>
          </a:p>
          <a:p>
            <a:endParaRPr lang="tr-TR" dirty="0"/>
          </a:p>
          <a:p>
            <a:r>
              <a:rPr lang="tr-TR" dirty="0"/>
              <a:t>Bu teknikte elektronların ortalama hızının ışık hızına yakın olduğu varsayılıyor bunun üzerinden hesaplama yapılıyor.</a:t>
            </a:r>
          </a:p>
          <a:p>
            <a:endParaRPr lang="tr-TR" dirty="0"/>
          </a:p>
          <a:p>
            <a:r>
              <a:rPr lang="tr-TR" dirty="0"/>
              <a:t>Fakat ilk geçişlerde elektronlar yeterince hızlanamazsa bu teknik doğru sonuçlar vermiyor.</a:t>
            </a:r>
          </a:p>
          <a:p>
            <a:r>
              <a:rPr lang="tr-TR" dirty="0"/>
              <a:t>Bu durumlar için ileriki slaytlarda bahsedeceğim geliştirdiğim simülasyon uygulamasında yeni teknikler denedik</a:t>
            </a:r>
          </a:p>
        </p:txBody>
      </p:sp>
      <p:sp>
        <p:nvSpPr>
          <p:cNvPr id="4" name="Slide Number Placeholder 3"/>
          <p:cNvSpPr>
            <a:spLocks noGrp="1"/>
          </p:cNvSpPr>
          <p:nvPr>
            <p:ph type="sldNum" sz="quarter" idx="5"/>
          </p:nvPr>
        </p:nvSpPr>
        <p:spPr/>
        <p:txBody>
          <a:bodyPr/>
          <a:lstStyle/>
          <a:p>
            <a:fld id="{666AEBE9-4982-4E31-BE0B-4F0098DDCAF3}" type="slidenum">
              <a:rPr lang="tr-TR" smtClean="0"/>
              <a:t>8</a:t>
            </a:fld>
            <a:endParaRPr lang="tr-TR"/>
          </a:p>
        </p:txBody>
      </p:sp>
    </p:spTree>
    <p:extLst>
      <p:ext uri="{BB962C8B-B14F-4D97-AF65-F5344CB8AC3E}">
        <p14:creationId xmlns:p14="http://schemas.microsoft.com/office/powerpoint/2010/main" val="41972002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Kahvelab da bir rhodotron üretmek için ön tasarım yaptık. 107.5MHz çalışma frekansı için görsellerde CST çizimlerini görebileceğiniz kavite ve mıknatıs tasarladık</a:t>
            </a:r>
          </a:p>
        </p:txBody>
      </p:sp>
      <p:sp>
        <p:nvSpPr>
          <p:cNvPr id="4" name="Slide Number Placeholder 3"/>
          <p:cNvSpPr>
            <a:spLocks noGrp="1"/>
          </p:cNvSpPr>
          <p:nvPr>
            <p:ph type="sldNum" sz="quarter" idx="5"/>
          </p:nvPr>
        </p:nvSpPr>
        <p:spPr/>
        <p:txBody>
          <a:bodyPr/>
          <a:lstStyle/>
          <a:p>
            <a:fld id="{666AEBE9-4982-4E31-BE0B-4F0098DDCAF3}" type="slidenum">
              <a:rPr lang="tr-TR" smtClean="0"/>
              <a:t>9</a:t>
            </a:fld>
            <a:endParaRPr lang="tr-TR"/>
          </a:p>
        </p:txBody>
      </p:sp>
    </p:spTree>
    <p:extLst>
      <p:ext uri="{BB962C8B-B14F-4D97-AF65-F5344CB8AC3E}">
        <p14:creationId xmlns:p14="http://schemas.microsoft.com/office/powerpoint/2010/main" val="791137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7F49A09-01CA-4B45-970D-85FB659E9FC8}" type="datetime1">
              <a:rPr lang="tr-TR" smtClean="0"/>
              <a:t>3.12.2023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67BF8F8-67F3-499B-A441-62C75F4E249C}" type="slidenum">
              <a:rPr lang="tr-TR" smtClean="0"/>
              <a:t>‹#›</a:t>
            </a:fld>
            <a:endParaRPr lang="tr-TR"/>
          </a:p>
        </p:txBody>
      </p:sp>
    </p:spTree>
    <p:extLst>
      <p:ext uri="{BB962C8B-B14F-4D97-AF65-F5344CB8AC3E}">
        <p14:creationId xmlns:p14="http://schemas.microsoft.com/office/powerpoint/2010/main" val="267230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B27CE8E-BC1B-4EB6-B0F9-80034A4752FF}" type="datetime1">
              <a:rPr lang="tr-TR" smtClean="0"/>
              <a:t>3.12.2023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67BF8F8-67F3-499B-A441-62C75F4E249C}" type="slidenum">
              <a:rPr lang="tr-TR" smtClean="0"/>
              <a:t>‹#›</a:t>
            </a:fld>
            <a:endParaRPr lang="tr-TR"/>
          </a:p>
        </p:txBody>
      </p:sp>
    </p:spTree>
    <p:extLst>
      <p:ext uri="{BB962C8B-B14F-4D97-AF65-F5344CB8AC3E}">
        <p14:creationId xmlns:p14="http://schemas.microsoft.com/office/powerpoint/2010/main" val="1112119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0DBB5C-0648-46F5-AA38-6EEAD48557D5}" type="datetime1">
              <a:rPr lang="tr-TR" smtClean="0"/>
              <a:t>3.12.2023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67BF8F8-67F3-499B-A441-62C75F4E249C}" type="slidenum">
              <a:rPr lang="tr-TR" smtClean="0"/>
              <a:t>‹#›</a:t>
            </a:fld>
            <a:endParaRPr lang="tr-TR"/>
          </a:p>
        </p:txBody>
      </p:sp>
    </p:spTree>
    <p:extLst>
      <p:ext uri="{BB962C8B-B14F-4D97-AF65-F5344CB8AC3E}">
        <p14:creationId xmlns:p14="http://schemas.microsoft.com/office/powerpoint/2010/main" val="3812041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A97787-EE70-4341-A983-D0233B766721}" type="datetime1">
              <a:rPr lang="tr-TR" smtClean="0"/>
              <a:t>3.12.2023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67BF8F8-67F3-499B-A441-62C75F4E249C}" type="slidenum">
              <a:rPr lang="tr-TR" smtClean="0"/>
              <a:t>‹#›</a:t>
            </a:fld>
            <a:endParaRPr lang="tr-TR"/>
          </a:p>
        </p:txBody>
      </p:sp>
    </p:spTree>
    <p:extLst>
      <p:ext uri="{BB962C8B-B14F-4D97-AF65-F5344CB8AC3E}">
        <p14:creationId xmlns:p14="http://schemas.microsoft.com/office/powerpoint/2010/main" val="2630041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589B7F-D993-4837-955B-3E24A766C3E1}" type="datetime1">
              <a:rPr lang="tr-TR" smtClean="0"/>
              <a:t>3.12.2023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67BF8F8-67F3-499B-A441-62C75F4E249C}" type="slidenum">
              <a:rPr lang="tr-TR" smtClean="0"/>
              <a:t>‹#›</a:t>
            </a:fld>
            <a:endParaRPr lang="tr-TR"/>
          </a:p>
        </p:txBody>
      </p:sp>
    </p:spTree>
    <p:extLst>
      <p:ext uri="{BB962C8B-B14F-4D97-AF65-F5344CB8AC3E}">
        <p14:creationId xmlns:p14="http://schemas.microsoft.com/office/powerpoint/2010/main" val="2068167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2BC3B15-DC26-491D-A9F3-DC708478912F}" type="datetime1">
              <a:rPr lang="tr-TR" smtClean="0"/>
              <a:t>3.12.2023</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B67BF8F8-67F3-499B-A441-62C75F4E249C}" type="slidenum">
              <a:rPr lang="tr-TR" smtClean="0"/>
              <a:t>‹#›</a:t>
            </a:fld>
            <a:endParaRPr lang="tr-TR"/>
          </a:p>
        </p:txBody>
      </p:sp>
    </p:spTree>
    <p:extLst>
      <p:ext uri="{BB962C8B-B14F-4D97-AF65-F5344CB8AC3E}">
        <p14:creationId xmlns:p14="http://schemas.microsoft.com/office/powerpoint/2010/main" val="2825087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018C1FA-3110-42A7-9A1B-AA3DE5792CAD}" type="datetime1">
              <a:rPr lang="tr-TR" smtClean="0"/>
              <a:t>3.12.2023</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B67BF8F8-67F3-499B-A441-62C75F4E249C}" type="slidenum">
              <a:rPr lang="tr-TR" smtClean="0"/>
              <a:t>‹#›</a:t>
            </a:fld>
            <a:endParaRPr lang="tr-TR"/>
          </a:p>
        </p:txBody>
      </p:sp>
    </p:spTree>
    <p:extLst>
      <p:ext uri="{BB962C8B-B14F-4D97-AF65-F5344CB8AC3E}">
        <p14:creationId xmlns:p14="http://schemas.microsoft.com/office/powerpoint/2010/main" val="3275689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0439FA-3E23-4179-A1E0-DF83D90B93F8}" type="datetime1">
              <a:rPr lang="tr-TR" smtClean="0"/>
              <a:t>3.12.2023</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B67BF8F8-67F3-499B-A441-62C75F4E249C}" type="slidenum">
              <a:rPr lang="tr-TR" smtClean="0"/>
              <a:t>‹#›</a:t>
            </a:fld>
            <a:endParaRPr lang="tr-TR"/>
          </a:p>
        </p:txBody>
      </p:sp>
    </p:spTree>
    <p:extLst>
      <p:ext uri="{BB962C8B-B14F-4D97-AF65-F5344CB8AC3E}">
        <p14:creationId xmlns:p14="http://schemas.microsoft.com/office/powerpoint/2010/main" val="801973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9308D7-CE97-4D3E-B5F0-E82DFD64AF00}" type="datetime1">
              <a:rPr lang="tr-TR" smtClean="0"/>
              <a:t>3.12.2023</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B67BF8F8-67F3-499B-A441-62C75F4E249C}" type="slidenum">
              <a:rPr lang="tr-TR" smtClean="0"/>
              <a:t>‹#›</a:t>
            </a:fld>
            <a:endParaRPr lang="tr-TR"/>
          </a:p>
        </p:txBody>
      </p:sp>
    </p:spTree>
    <p:extLst>
      <p:ext uri="{BB962C8B-B14F-4D97-AF65-F5344CB8AC3E}">
        <p14:creationId xmlns:p14="http://schemas.microsoft.com/office/powerpoint/2010/main" val="4036864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A86E64D-4314-4630-8493-BBE29023E27F}" type="datetime1">
              <a:rPr lang="tr-TR" smtClean="0"/>
              <a:t>3.12.2023</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B67BF8F8-67F3-499B-A441-62C75F4E249C}" type="slidenum">
              <a:rPr lang="tr-TR" smtClean="0"/>
              <a:t>‹#›</a:t>
            </a:fld>
            <a:endParaRPr lang="tr-TR"/>
          </a:p>
        </p:txBody>
      </p:sp>
    </p:spTree>
    <p:extLst>
      <p:ext uri="{BB962C8B-B14F-4D97-AF65-F5344CB8AC3E}">
        <p14:creationId xmlns:p14="http://schemas.microsoft.com/office/powerpoint/2010/main" val="2229255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47E2721-83CC-4D63-87CD-41F029FB7486}" type="datetime1">
              <a:rPr lang="tr-TR" smtClean="0"/>
              <a:t>3.12.2023</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B67BF8F8-67F3-499B-A441-62C75F4E249C}" type="slidenum">
              <a:rPr lang="tr-TR" smtClean="0"/>
              <a:t>‹#›</a:t>
            </a:fld>
            <a:endParaRPr lang="tr-TR"/>
          </a:p>
        </p:txBody>
      </p:sp>
    </p:spTree>
    <p:extLst>
      <p:ext uri="{BB962C8B-B14F-4D97-AF65-F5344CB8AC3E}">
        <p14:creationId xmlns:p14="http://schemas.microsoft.com/office/powerpoint/2010/main" val="229200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F75B01-A25C-46EA-95A5-B4AAE32C2776}" type="datetime1">
              <a:rPr lang="tr-TR" smtClean="0"/>
              <a:t>3.12.2023</a:t>
            </a:fld>
            <a:endParaRPr lang="tr-T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7BF8F8-67F3-499B-A441-62C75F4E249C}" type="slidenum">
              <a:rPr lang="tr-TR" smtClean="0"/>
              <a:t>‹#›</a:t>
            </a:fld>
            <a:endParaRPr lang="tr-TR"/>
          </a:p>
        </p:txBody>
      </p:sp>
    </p:spTree>
    <p:extLst>
      <p:ext uri="{BB962C8B-B14F-4D97-AF65-F5344CB8AC3E}">
        <p14:creationId xmlns:p14="http://schemas.microsoft.com/office/powerpoint/2010/main" val="39546689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61.png"/><Relationship Id="rId4" Type="http://schemas.openxmlformats.org/officeDocument/2006/relationships/image" Target="../media/image60.png"/></Relationships>
</file>

<file path=ppt/slides/_rels/slide2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2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3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3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79.png"/></Relationships>
</file>

<file path=ppt/slides/_rels/slide3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2.png"/></Relationships>
</file>

<file path=ppt/slides/_rels/slide34.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hyperlink" Target="https://github.com/mfurkaner/RhodotronSimulation"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86.png"/><Relationship Id="rId5" Type="http://schemas.microsoft.com/office/2007/relationships/hdphoto" Target="../media/hdphoto1.wdp"/><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OĞAZİÇİ UNIVERSITY…">
            <a:extLst>
              <a:ext uri="{FF2B5EF4-FFF2-40B4-BE49-F238E27FC236}">
                <a16:creationId xmlns:a16="http://schemas.microsoft.com/office/drawing/2014/main" id="{7D168577-F028-F25A-7D4B-37B81C1D45B6}"/>
              </a:ext>
            </a:extLst>
          </p:cNvPr>
          <p:cNvSpPr txBox="1"/>
          <p:nvPr/>
        </p:nvSpPr>
        <p:spPr>
          <a:xfrm>
            <a:off x="2347486" y="503359"/>
            <a:ext cx="9358739" cy="1949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lgn="ctr">
              <a:defRPr sz="7500">
                <a:solidFill>
                  <a:srgbClr val="FFFFFF"/>
                </a:solidFill>
              </a:defRPr>
            </a:pPr>
            <a:r>
              <a:rPr sz="4800" dirty="0"/>
              <a:t>BOĞAZİÇİ UNIVERSITY</a:t>
            </a:r>
          </a:p>
          <a:p>
            <a:pPr algn="ctr">
              <a:defRPr sz="5500">
                <a:solidFill>
                  <a:srgbClr val="FFFFFF"/>
                </a:solidFill>
              </a:defRPr>
            </a:pPr>
            <a:r>
              <a:rPr sz="3600" dirty="0"/>
              <a:t>Faculty of Arts and Sciences</a:t>
            </a:r>
          </a:p>
          <a:p>
            <a:pPr algn="ctr">
              <a:defRPr sz="5500">
                <a:solidFill>
                  <a:srgbClr val="FFFFFF"/>
                </a:solidFill>
              </a:defRPr>
            </a:pPr>
            <a:r>
              <a:rPr sz="3600" dirty="0"/>
              <a:t>Physics Department</a:t>
            </a:r>
          </a:p>
        </p:txBody>
      </p:sp>
      <p:sp>
        <p:nvSpPr>
          <p:cNvPr id="10" name="TextBox 9">
            <a:extLst>
              <a:ext uri="{FF2B5EF4-FFF2-40B4-BE49-F238E27FC236}">
                <a16:creationId xmlns:a16="http://schemas.microsoft.com/office/drawing/2014/main" id="{CE2BA851-955E-D3E3-6935-FFF30B561291}"/>
              </a:ext>
            </a:extLst>
          </p:cNvPr>
          <p:cNvSpPr txBox="1"/>
          <p:nvPr/>
        </p:nvSpPr>
        <p:spPr>
          <a:xfrm>
            <a:off x="983432" y="4265215"/>
            <a:ext cx="4409669" cy="369332"/>
          </a:xfrm>
          <a:prstGeom prst="rect">
            <a:avLst/>
          </a:prstGeom>
          <a:noFill/>
        </p:spPr>
        <p:txBody>
          <a:bodyPr wrap="none" rtlCol="0">
            <a:spAutoFit/>
          </a:bodyPr>
          <a:lstStyle/>
          <a:p>
            <a:r>
              <a:rPr lang="tr-TR" b="1" dirty="0"/>
              <a:t>Muhammet Furkan Er, </a:t>
            </a:r>
            <a:r>
              <a:rPr lang="tr-TR" dirty="0"/>
              <a:t>KAHVELab ekibi adına</a:t>
            </a:r>
            <a:endParaRPr lang="tr-TR" b="1" dirty="0"/>
          </a:p>
        </p:txBody>
      </p:sp>
      <p:sp>
        <p:nvSpPr>
          <p:cNvPr id="2" name="Slide Number Placeholder 1">
            <a:extLst>
              <a:ext uri="{FF2B5EF4-FFF2-40B4-BE49-F238E27FC236}">
                <a16:creationId xmlns:a16="http://schemas.microsoft.com/office/drawing/2014/main" id="{4FEBEFF8-3C55-393E-A773-D7E5039AC1DE}"/>
              </a:ext>
            </a:extLst>
          </p:cNvPr>
          <p:cNvSpPr>
            <a:spLocks noGrp="1"/>
          </p:cNvSpPr>
          <p:nvPr>
            <p:ph type="sldNum" sz="quarter" idx="12"/>
          </p:nvPr>
        </p:nvSpPr>
        <p:spPr/>
        <p:txBody>
          <a:bodyPr/>
          <a:lstStyle/>
          <a:p>
            <a:fld id="{B67BF8F8-67F3-499B-A441-62C75F4E249C}" type="slidenum">
              <a:rPr lang="tr-TR" smtClean="0"/>
              <a:t>1</a:t>
            </a:fld>
            <a:endParaRPr lang="tr-TR"/>
          </a:p>
        </p:txBody>
      </p:sp>
      <p:sp>
        <p:nvSpPr>
          <p:cNvPr id="14" name="Rectangle">
            <a:extLst>
              <a:ext uri="{FF2B5EF4-FFF2-40B4-BE49-F238E27FC236}">
                <a16:creationId xmlns:a16="http://schemas.microsoft.com/office/drawing/2014/main" id="{54273A0C-9B75-D27D-E905-DAF9AAB9226C}"/>
              </a:ext>
            </a:extLst>
          </p:cNvPr>
          <p:cNvSpPr/>
          <p:nvPr/>
        </p:nvSpPr>
        <p:spPr>
          <a:xfrm>
            <a:off x="0" y="-173450"/>
            <a:ext cx="12192000" cy="3571875"/>
          </a:xfrm>
          <a:prstGeom prst="rect">
            <a:avLst/>
          </a:prstGeom>
          <a:gradFill>
            <a:gsLst>
              <a:gs pos="57260">
                <a:srgbClr val="215292"/>
              </a:gs>
              <a:gs pos="71017">
                <a:srgbClr val="90A9C8"/>
              </a:gs>
              <a:gs pos="100000">
                <a:srgbClr val="FFFFFF"/>
              </a:gs>
            </a:gsLst>
            <a:lin ang="5400000"/>
          </a:gra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12" name="TextBox 11">
            <a:extLst>
              <a:ext uri="{FF2B5EF4-FFF2-40B4-BE49-F238E27FC236}">
                <a16:creationId xmlns:a16="http://schemas.microsoft.com/office/drawing/2014/main" id="{138A6715-C467-7429-6CCE-0337BE3A50A2}"/>
              </a:ext>
            </a:extLst>
          </p:cNvPr>
          <p:cNvSpPr txBox="1"/>
          <p:nvPr/>
        </p:nvSpPr>
        <p:spPr>
          <a:xfrm>
            <a:off x="263352" y="5974763"/>
            <a:ext cx="4886965" cy="584775"/>
          </a:xfrm>
          <a:prstGeom prst="rect">
            <a:avLst/>
          </a:prstGeom>
          <a:noFill/>
        </p:spPr>
        <p:txBody>
          <a:bodyPr wrap="square" rtlCol="0">
            <a:spAutoFit/>
          </a:bodyPr>
          <a:lstStyle/>
          <a:p>
            <a:r>
              <a:rPr lang="tr-TR" sz="1600" dirty="0"/>
              <a:t>Parçacık Hızlandırıcıları ve Algıçları Yerel Altyapı ve Ar-Ge Çalıştayı, Aralık 2023</a:t>
            </a:r>
          </a:p>
        </p:txBody>
      </p:sp>
      <p:sp>
        <p:nvSpPr>
          <p:cNvPr id="8" name="PERFORMANCE ANALYSIS OF TRANSITION RADIATION TRACKER IN ATLAS">
            <a:extLst>
              <a:ext uri="{FF2B5EF4-FFF2-40B4-BE49-F238E27FC236}">
                <a16:creationId xmlns:a16="http://schemas.microsoft.com/office/drawing/2014/main" id="{E0ADAA50-3E68-8A21-A5B5-5910A4D213F2}"/>
              </a:ext>
            </a:extLst>
          </p:cNvPr>
          <p:cNvSpPr txBox="1">
            <a:spLocks noGrp="1"/>
          </p:cNvSpPr>
          <p:nvPr>
            <p:ph type="ctrTitle"/>
          </p:nvPr>
        </p:nvSpPr>
        <p:spPr>
          <a:xfrm>
            <a:off x="1631504" y="369794"/>
            <a:ext cx="8633983" cy="1609225"/>
          </a:xfrm>
          <a:prstGeom prst="rect">
            <a:avLst/>
          </a:prstGeom>
        </p:spPr>
        <p:txBody>
          <a:bodyPr>
            <a:normAutofit/>
          </a:bodyPr>
          <a:lstStyle/>
          <a:p>
            <a:pPr algn="ctr">
              <a:lnSpc>
                <a:spcPct val="100000"/>
              </a:lnSpc>
              <a:defRPr sz="12500" b="0" spc="-250"/>
            </a:pPr>
            <a:r>
              <a:rPr lang="en-US" sz="4400" spc="-188" dirty="0" err="1">
                <a:solidFill>
                  <a:schemeClr val="bg1"/>
                </a:solidFill>
                <a:latin typeface="+mn-lt"/>
                <a:ea typeface="Geneva"/>
                <a:cs typeface="Geneva"/>
                <a:sym typeface="Geneva"/>
              </a:rPr>
              <a:t>Rhodotron</a:t>
            </a:r>
            <a:r>
              <a:rPr lang="en-US" sz="4400" spc="-188" dirty="0">
                <a:solidFill>
                  <a:schemeClr val="bg1"/>
                </a:solidFill>
                <a:latin typeface="+mn-lt"/>
                <a:ea typeface="Geneva"/>
                <a:cs typeface="Geneva"/>
                <a:sym typeface="Geneva"/>
              </a:rPr>
              <a:t> Tipi </a:t>
            </a:r>
            <a:r>
              <a:rPr lang="en-US" sz="4400" spc="-188" dirty="0" err="1">
                <a:solidFill>
                  <a:schemeClr val="bg1"/>
                </a:solidFill>
                <a:latin typeface="+mn-lt"/>
                <a:ea typeface="Geneva"/>
                <a:cs typeface="Geneva"/>
                <a:sym typeface="Geneva"/>
              </a:rPr>
              <a:t>Elektron</a:t>
            </a:r>
            <a:r>
              <a:rPr lang="en-US" sz="4400" spc="-188" dirty="0">
                <a:solidFill>
                  <a:schemeClr val="bg1"/>
                </a:solidFill>
                <a:latin typeface="+mn-lt"/>
                <a:ea typeface="Geneva"/>
                <a:cs typeface="Geneva"/>
                <a:sym typeface="Geneva"/>
              </a:rPr>
              <a:t> </a:t>
            </a:r>
            <a:r>
              <a:rPr lang="en-US" sz="4400" spc="-188" dirty="0" err="1">
                <a:solidFill>
                  <a:schemeClr val="bg1"/>
                </a:solidFill>
                <a:latin typeface="+mn-lt"/>
                <a:ea typeface="Geneva"/>
                <a:cs typeface="Geneva"/>
                <a:sym typeface="Geneva"/>
              </a:rPr>
              <a:t>Hızlandırıcıları</a:t>
            </a:r>
            <a:r>
              <a:rPr lang="en-US" sz="4400" spc="-188" dirty="0">
                <a:solidFill>
                  <a:schemeClr val="bg1"/>
                </a:solidFill>
                <a:latin typeface="+mn-lt"/>
                <a:ea typeface="Geneva"/>
                <a:cs typeface="Geneva"/>
                <a:sym typeface="Geneva"/>
              </a:rPr>
              <a:t> </a:t>
            </a:r>
            <a:r>
              <a:rPr lang="en-US" sz="4400" spc="-188" dirty="0" err="1">
                <a:solidFill>
                  <a:schemeClr val="bg1"/>
                </a:solidFill>
                <a:latin typeface="+mn-lt"/>
                <a:ea typeface="Geneva"/>
                <a:cs typeface="Geneva"/>
                <a:sym typeface="Geneva"/>
              </a:rPr>
              <a:t>İçin</a:t>
            </a:r>
            <a:r>
              <a:rPr lang="en-US" sz="4400" spc="-188" dirty="0">
                <a:solidFill>
                  <a:schemeClr val="bg1"/>
                </a:solidFill>
                <a:latin typeface="+mn-lt"/>
                <a:ea typeface="Geneva"/>
                <a:cs typeface="Geneva"/>
                <a:sym typeface="Geneva"/>
              </a:rPr>
              <a:t> </a:t>
            </a:r>
            <a:r>
              <a:rPr lang="en-US" sz="4400" spc="-188" dirty="0" err="1">
                <a:solidFill>
                  <a:schemeClr val="bg1"/>
                </a:solidFill>
                <a:latin typeface="+mn-lt"/>
                <a:ea typeface="Geneva"/>
                <a:cs typeface="Geneva"/>
                <a:sym typeface="Geneva"/>
              </a:rPr>
              <a:t>Tasarım</a:t>
            </a:r>
            <a:r>
              <a:rPr lang="en-US" sz="4400" spc="-188" dirty="0">
                <a:solidFill>
                  <a:schemeClr val="bg1"/>
                </a:solidFill>
                <a:latin typeface="+mn-lt"/>
                <a:ea typeface="Geneva"/>
                <a:cs typeface="Geneva"/>
                <a:sym typeface="Geneva"/>
              </a:rPr>
              <a:t> Ve </a:t>
            </a:r>
            <a:r>
              <a:rPr lang="en-US" sz="4400" spc="-188" dirty="0" err="1">
                <a:solidFill>
                  <a:schemeClr val="bg1"/>
                </a:solidFill>
                <a:latin typeface="+mn-lt"/>
                <a:ea typeface="Geneva"/>
                <a:cs typeface="Geneva"/>
                <a:sym typeface="Geneva"/>
              </a:rPr>
              <a:t>Simülasyon</a:t>
            </a:r>
            <a:r>
              <a:rPr lang="en-US" sz="4400" spc="-188" dirty="0">
                <a:solidFill>
                  <a:schemeClr val="bg1"/>
                </a:solidFill>
                <a:latin typeface="+mn-lt"/>
                <a:ea typeface="Geneva"/>
                <a:cs typeface="Geneva"/>
                <a:sym typeface="Geneva"/>
              </a:rPr>
              <a:t> </a:t>
            </a:r>
            <a:r>
              <a:rPr lang="en-US" sz="4400" spc="-188" dirty="0" err="1">
                <a:solidFill>
                  <a:schemeClr val="bg1"/>
                </a:solidFill>
                <a:latin typeface="+mn-lt"/>
                <a:ea typeface="Geneva"/>
                <a:cs typeface="Geneva"/>
                <a:sym typeface="Geneva"/>
              </a:rPr>
              <a:t>Yazılımı</a:t>
            </a:r>
            <a:endParaRPr sz="4400" spc="-24" dirty="0">
              <a:solidFill>
                <a:schemeClr val="bg1"/>
              </a:solidFill>
              <a:latin typeface="+mn-lt"/>
            </a:endParaRPr>
          </a:p>
        </p:txBody>
      </p:sp>
      <p:pic>
        <p:nvPicPr>
          <p:cNvPr id="11" name="Resim 8" descr="yazı tipi, taslak, diyagram, beyaz içeren bir resim&#10;&#10;Açıklama otomatik olarak oluşturuldu">
            <a:extLst>
              <a:ext uri="{FF2B5EF4-FFF2-40B4-BE49-F238E27FC236}">
                <a16:creationId xmlns:a16="http://schemas.microsoft.com/office/drawing/2014/main" id="{F71B153F-D44A-C7F2-DF7C-11CE1C93BE02}"/>
              </a:ext>
            </a:extLst>
          </p:cNvPr>
          <p:cNvPicPr>
            <a:picLocks noChangeAspect="1"/>
          </p:cNvPicPr>
          <p:nvPr/>
        </p:nvPicPr>
        <p:blipFill>
          <a:blip r:embed="rId3">
            <a:clrChange>
              <a:clrFrom>
                <a:srgbClr val="FFFFFF"/>
              </a:clrFrom>
              <a:clrTo>
                <a:srgbClr val="FFFFFF">
                  <a:alpha val="0"/>
                </a:srgbClr>
              </a:clrTo>
            </a:clrChange>
            <a:duotone>
              <a:schemeClr val="accent5">
                <a:shade val="45000"/>
                <a:satMod val="135000"/>
              </a:schemeClr>
              <a:prstClr val="white"/>
            </a:duotone>
            <a:extLst>
              <a:ext uri="{BEBA8EAE-BF5A-486C-A8C5-ECC9F3942E4B}">
                <a14:imgProps xmlns:a14="http://schemas.microsoft.com/office/drawing/2010/main">
                  <a14:imgLayer r:embed="rId4">
                    <a14:imgEffect>
                      <a14:saturation sat="104000"/>
                    </a14:imgEffect>
                  </a14:imgLayer>
                </a14:imgProps>
              </a:ext>
              <a:ext uri="{28A0092B-C50C-407E-A947-70E740481C1C}">
                <a14:useLocalDpi xmlns:a14="http://schemas.microsoft.com/office/drawing/2010/main" val="0"/>
              </a:ext>
            </a:extLst>
          </a:blip>
          <a:stretch>
            <a:fillRect/>
          </a:stretch>
        </p:blipFill>
        <p:spPr>
          <a:xfrm>
            <a:off x="7540826" y="3941669"/>
            <a:ext cx="4165399" cy="1385757"/>
          </a:xfrm>
          <a:prstGeom prst="rect">
            <a:avLst/>
          </a:prstGeom>
          <a:noFill/>
          <a:ln>
            <a:noFill/>
          </a:ln>
        </p:spPr>
      </p:pic>
    </p:spTree>
    <p:extLst>
      <p:ext uri="{BB962C8B-B14F-4D97-AF65-F5344CB8AC3E}">
        <p14:creationId xmlns:p14="http://schemas.microsoft.com/office/powerpoint/2010/main" val="253163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aph with numbers and lines&#10;&#10;Description automatically generated">
            <a:extLst>
              <a:ext uri="{FF2B5EF4-FFF2-40B4-BE49-F238E27FC236}">
                <a16:creationId xmlns:a16="http://schemas.microsoft.com/office/drawing/2014/main" id="{3AE21376-3CA4-6D50-F543-5D2D68D8D7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7448" y="2698615"/>
            <a:ext cx="4298838" cy="3324771"/>
          </a:xfrm>
          <a:prstGeom prst="rect">
            <a:avLst/>
          </a:prstGeom>
        </p:spPr>
      </p:pic>
      <p:pic>
        <p:nvPicPr>
          <p:cNvPr id="11" name="Picture 10" descr="A graph with numbers and lines&#10;&#10;Description automatically generated">
            <a:extLst>
              <a:ext uri="{FF2B5EF4-FFF2-40B4-BE49-F238E27FC236}">
                <a16:creationId xmlns:a16="http://schemas.microsoft.com/office/drawing/2014/main" id="{EF656B17-1C9F-9A95-EBBB-D1CF7F930F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2104" y="2656331"/>
            <a:ext cx="4298838" cy="3358691"/>
          </a:xfrm>
          <a:prstGeom prst="rect">
            <a:avLst/>
          </a:prstGeom>
        </p:spPr>
      </p:pic>
      <p:sp>
        <p:nvSpPr>
          <p:cNvPr id="12" name="TextBox 11">
            <a:extLst>
              <a:ext uri="{FF2B5EF4-FFF2-40B4-BE49-F238E27FC236}">
                <a16:creationId xmlns:a16="http://schemas.microsoft.com/office/drawing/2014/main" id="{8DDA3BED-1008-E7EC-8774-706243A5938A}"/>
              </a:ext>
            </a:extLst>
          </p:cNvPr>
          <p:cNvSpPr txBox="1"/>
          <p:nvPr/>
        </p:nvSpPr>
        <p:spPr>
          <a:xfrm>
            <a:off x="4291409" y="539338"/>
            <a:ext cx="3609180"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Tasarımı</a:t>
            </a:r>
          </a:p>
        </p:txBody>
      </p:sp>
      <p:sp>
        <p:nvSpPr>
          <p:cNvPr id="13" name="TextBox 12">
            <a:extLst>
              <a:ext uri="{FF2B5EF4-FFF2-40B4-BE49-F238E27FC236}">
                <a16:creationId xmlns:a16="http://schemas.microsoft.com/office/drawing/2014/main" id="{59B5D901-5AEC-FB63-EBCB-FBAC42A52C9E}"/>
              </a:ext>
            </a:extLst>
          </p:cNvPr>
          <p:cNvSpPr txBox="1"/>
          <p:nvPr/>
        </p:nvSpPr>
        <p:spPr>
          <a:xfrm>
            <a:off x="3865235" y="1350823"/>
            <a:ext cx="4461529" cy="480131"/>
          </a:xfrm>
          <a:prstGeom prst="rect">
            <a:avLst/>
          </a:prstGeom>
          <a:noFill/>
        </p:spPr>
        <p:txBody>
          <a:bodyPr wrap="square">
            <a:spAutoFit/>
          </a:bodyPr>
          <a:lstStyle/>
          <a:p>
            <a:pPr defTabSz="480060">
              <a:spcAft>
                <a:spcPts val="600"/>
              </a:spcAft>
            </a:pPr>
            <a:r>
              <a:rPr lang="tr-TR" sz="2520" b="1" kern="1200" dirty="0">
                <a:solidFill>
                  <a:schemeClr val="tx1"/>
                </a:solidFill>
                <a:latin typeface="+mn-lt"/>
                <a:ea typeface="+mn-ea"/>
                <a:cs typeface="+mn-cs"/>
              </a:rPr>
              <a:t>Ön tasarımın CST simülasyonları</a:t>
            </a:r>
            <a:endParaRPr lang="tr-TR" sz="2400" b="1" dirty="0"/>
          </a:p>
        </p:txBody>
      </p:sp>
      <p:sp>
        <p:nvSpPr>
          <p:cNvPr id="15" name="TextBox 14">
            <a:extLst>
              <a:ext uri="{FF2B5EF4-FFF2-40B4-BE49-F238E27FC236}">
                <a16:creationId xmlns:a16="http://schemas.microsoft.com/office/drawing/2014/main" id="{8F0C464B-FA3D-502F-87F5-E2DB378EC7C8}"/>
              </a:ext>
            </a:extLst>
          </p:cNvPr>
          <p:cNvSpPr txBox="1"/>
          <p:nvPr/>
        </p:nvSpPr>
        <p:spPr>
          <a:xfrm>
            <a:off x="3431704" y="1917960"/>
            <a:ext cx="1903085" cy="646331"/>
          </a:xfrm>
          <a:prstGeom prst="rect">
            <a:avLst/>
          </a:prstGeom>
          <a:noFill/>
        </p:spPr>
        <p:txBody>
          <a:bodyPr wrap="none" rtlCol="0">
            <a:spAutoFit/>
          </a:bodyPr>
          <a:lstStyle/>
          <a:p>
            <a:pPr marL="285750" indent="-285750">
              <a:buFont typeface="Arial" panose="020B0604020202020204" pitchFamily="34" charset="0"/>
              <a:buChar char="•"/>
            </a:pPr>
            <a:r>
              <a:rPr lang="tr-TR" dirty="0"/>
              <a:t>Ein = 40 keV</a:t>
            </a:r>
          </a:p>
          <a:p>
            <a:pPr marL="285750" indent="-285750">
              <a:buFont typeface="Arial" panose="020B0604020202020204" pitchFamily="34" charset="0"/>
              <a:buChar char="•"/>
            </a:pPr>
            <a:r>
              <a:rPr lang="tr-TR" dirty="0"/>
              <a:t>RF güç = 40 kW</a:t>
            </a:r>
          </a:p>
        </p:txBody>
      </p:sp>
      <p:sp>
        <p:nvSpPr>
          <p:cNvPr id="16" name="TextBox 15">
            <a:extLst>
              <a:ext uri="{FF2B5EF4-FFF2-40B4-BE49-F238E27FC236}">
                <a16:creationId xmlns:a16="http://schemas.microsoft.com/office/drawing/2014/main" id="{ABC657CA-849F-DFDE-5FB9-712EAC2438A9}"/>
              </a:ext>
            </a:extLst>
          </p:cNvPr>
          <p:cNvSpPr txBox="1"/>
          <p:nvPr/>
        </p:nvSpPr>
        <p:spPr>
          <a:xfrm>
            <a:off x="6384032" y="1917960"/>
            <a:ext cx="3368423" cy="646331"/>
          </a:xfrm>
          <a:prstGeom prst="rect">
            <a:avLst/>
          </a:prstGeom>
          <a:noFill/>
        </p:spPr>
        <p:txBody>
          <a:bodyPr wrap="none" rtlCol="0">
            <a:spAutoFit/>
          </a:bodyPr>
          <a:lstStyle/>
          <a:p>
            <a:pPr marL="285750" indent="-285750">
              <a:buFont typeface="Arial" panose="020B0604020202020204" pitchFamily="34" charset="0"/>
              <a:buChar char="•"/>
            </a:pPr>
            <a:r>
              <a:rPr lang="tr-TR" dirty="0"/>
              <a:t>Faz gecikmesi = 15◦</a:t>
            </a:r>
          </a:p>
          <a:p>
            <a:pPr marL="285750" indent="-285750">
              <a:buFont typeface="Arial" panose="020B0604020202020204" pitchFamily="34" charset="0"/>
              <a:buChar char="•"/>
            </a:pPr>
            <a:r>
              <a:rPr lang="tr-TR" dirty="0"/>
              <a:t>Enjektör ateşleme süresi = 1 ns</a:t>
            </a:r>
          </a:p>
        </p:txBody>
      </p:sp>
      <p:sp>
        <p:nvSpPr>
          <p:cNvPr id="19" name="TextBox 18">
            <a:extLst>
              <a:ext uri="{FF2B5EF4-FFF2-40B4-BE49-F238E27FC236}">
                <a16:creationId xmlns:a16="http://schemas.microsoft.com/office/drawing/2014/main" id="{7F5DC13F-D932-1617-A775-9CA653A783C6}"/>
              </a:ext>
            </a:extLst>
          </p:cNvPr>
          <p:cNvSpPr txBox="1"/>
          <p:nvPr/>
        </p:nvSpPr>
        <p:spPr>
          <a:xfrm>
            <a:off x="3412654" y="6006791"/>
            <a:ext cx="6120680" cy="338554"/>
          </a:xfrm>
          <a:prstGeom prst="rect">
            <a:avLst/>
          </a:prstGeom>
          <a:noFill/>
        </p:spPr>
        <p:txBody>
          <a:bodyPr wrap="square">
            <a:spAutoFit/>
          </a:bodyPr>
          <a:lstStyle/>
          <a:p>
            <a:r>
              <a:rPr lang="tr-TR" sz="1600" dirty="0"/>
              <a:t>İkinci geçişte demet davranışı faz uyumunun korunamadığını gösteriyor.</a:t>
            </a:r>
          </a:p>
        </p:txBody>
      </p:sp>
      <p:pic>
        <p:nvPicPr>
          <p:cNvPr id="21" name="Picture 20">
            <a:extLst>
              <a:ext uri="{FF2B5EF4-FFF2-40B4-BE49-F238E27FC236}">
                <a16:creationId xmlns:a16="http://schemas.microsoft.com/office/drawing/2014/main" id="{ADB09D64-A023-20B4-F396-818BD74B7E4E}"/>
              </a:ext>
            </a:extLst>
          </p:cNvPr>
          <p:cNvPicPr>
            <a:picLocks noChangeAspect="1"/>
          </p:cNvPicPr>
          <p:nvPr/>
        </p:nvPicPr>
        <p:blipFill>
          <a:blip r:embed="rId5"/>
          <a:stretch>
            <a:fillRect/>
          </a:stretch>
        </p:blipFill>
        <p:spPr>
          <a:xfrm>
            <a:off x="4519630" y="6417926"/>
            <a:ext cx="1440160" cy="399582"/>
          </a:xfrm>
          <a:prstGeom prst="rect">
            <a:avLst/>
          </a:prstGeom>
        </p:spPr>
      </p:pic>
      <p:pic>
        <p:nvPicPr>
          <p:cNvPr id="23" name="Picture 22">
            <a:extLst>
              <a:ext uri="{FF2B5EF4-FFF2-40B4-BE49-F238E27FC236}">
                <a16:creationId xmlns:a16="http://schemas.microsoft.com/office/drawing/2014/main" id="{E5B1A8C8-8569-2BAD-A58D-0554C1C98234}"/>
              </a:ext>
            </a:extLst>
          </p:cNvPr>
          <p:cNvPicPr>
            <a:picLocks noChangeAspect="1"/>
          </p:cNvPicPr>
          <p:nvPr/>
        </p:nvPicPr>
        <p:blipFill>
          <a:blip r:embed="rId6"/>
          <a:stretch>
            <a:fillRect/>
          </a:stretch>
        </p:blipFill>
        <p:spPr>
          <a:xfrm>
            <a:off x="6167746" y="6398636"/>
            <a:ext cx="1746560" cy="399214"/>
          </a:xfrm>
          <a:prstGeom prst="rect">
            <a:avLst/>
          </a:prstGeom>
        </p:spPr>
      </p:pic>
      <p:sp>
        <p:nvSpPr>
          <p:cNvPr id="2" name="Slide Number Placeholder 1">
            <a:extLst>
              <a:ext uri="{FF2B5EF4-FFF2-40B4-BE49-F238E27FC236}">
                <a16:creationId xmlns:a16="http://schemas.microsoft.com/office/drawing/2014/main" id="{4ABA9833-A4AF-662D-2913-26F7D8D2475D}"/>
              </a:ext>
            </a:extLst>
          </p:cNvPr>
          <p:cNvSpPr>
            <a:spLocks noGrp="1"/>
          </p:cNvSpPr>
          <p:nvPr>
            <p:ph type="sldNum" sz="quarter" idx="12"/>
          </p:nvPr>
        </p:nvSpPr>
        <p:spPr/>
        <p:txBody>
          <a:bodyPr/>
          <a:lstStyle/>
          <a:p>
            <a:fld id="{B67BF8F8-67F3-499B-A441-62C75F4E249C}" type="slidenum">
              <a:rPr lang="tr-TR" smtClean="0"/>
              <a:t>10</a:t>
            </a:fld>
            <a:endParaRPr lang="tr-TR"/>
          </a:p>
        </p:txBody>
      </p:sp>
    </p:spTree>
    <p:extLst>
      <p:ext uri="{BB962C8B-B14F-4D97-AF65-F5344CB8AC3E}">
        <p14:creationId xmlns:p14="http://schemas.microsoft.com/office/powerpoint/2010/main" val="109394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FE13518-DF99-CB0A-BD34-DF9D90A9B0DD}"/>
              </a:ext>
            </a:extLst>
          </p:cNvPr>
          <p:cNvSpPr txBox="1"/>
          <p:nvPr/>
        </p:nvSpPr>
        <p:spPr>
          <a:xfrm>
            <a:off x="4251768" y="511251"/>
            <a:ext cx="368118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Tasarımı</a:t>
            </a:r>
          </a:p>
        </p:txBody>
      </p:sp>
      <p:sp>
        <p:nvSpPr>
          <p:cNvPr id="5" name="TextBox 4">
            <a:extLst>
              <a:ext uri="{FF2B5EF4-FFF2-40B4-BE49-F238E27FC236}">
                <a16:creationId xmlns:a16="http://schemas.microsoft.com/office/drawing/2014/main" id="{BCD41F92-3E01-A09C-A0AC-1B513BF5A3EF}"/>
              </a:ext>
            </a:extLst>
          </p:cNvPr>
          <p:cNvSpPr txBox="1"/>
          <p:nvPr/>
        </p:nvSpPr>
        <p:spPr>
          <a:xfrm>
            <a:off x="4251768" y="1208564"/>
            <a:ext cx="3681188" cy="480131"/>
          </a:xfrm>
          <a:prstGeom prst="rect">
            <a:avLst/>
          </a:prstGeom>
          <a:noFill/>
        </p:spPr>
        <p:txBody>
          <a:bodyPr wrap="square">
            <a:spAutoFit/>
          </a:bodyPr>
          <a:lstStyle/>
          <a:p>
            <a:pPr defTabSz="480060">
              <a:spcAft>
                <a:spcPts val="600"/>
              </a:spcAft>
            </a:pPr>
            <a:r>
              <a:rPr lang="tr-TR" sz="2520" b="1" kern="1200" dirty="0">
                <a:solidFill>
                  <a:schemeClr val="tx1"/>
                </a:solidFill>
                <a:latin typeface="+mn-lt"/>
                <a:ea typeface="+mn-ea"/>
                <a:cs typeface="+mn-cs"/>
              </a:rPr>
              <a:t>Ön tasarımın geliştirilmesi</a:t>
            </a:r>
            <a:endParaRPr lang="tr-TR" sz="2400" b="1" dirty="0"/>
          </a:p>
        </p:txBody>
      </p:sp>
      <p:pic>
        <p:nvPicPr>
          <p:cNvPr id="7" name="Picture 6" descr="A blue object with two handles&#10;&#10;Description automatically generated">
            <a:extLst>
              <a:ext uri="{FF2B5EF4-FFF2-40B4-BE49-F238E27FC236}">
                <a16:creationId xmlns:a16="http://schemas.microsoft.com/office/drawing/2014/main" id="{6D65F839-59D1-9B54-0A54-0C3E7B72F5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368" y="1943482"/>
            <a:ext cx="4385123" cy="3606676"/>
          </a:xfrm>
          <a:prstGeom prst="rect">
            <a:avLst/>
          </a:prstGeom>
        </p:spPr>
      </p:pic>
      <p:pic>
        <p:nvPicPr>
          <p:cNvPr id="9" name="Picture 8" descr="A blue and white object with lines&#10;&#10;Description automatically generated">
            <a:extLst>
              <a:ext uri="{FF2B5EF4-FFF2-40B4-BE49-F238E27FC236}">
                <a16:creationId xmlns:a16="http://schemas.microsoft.com/office/drawing/2014/main" id="{8BF262BA-9549-A991-B7A0-E03416D8D5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9511" y="1943482"/>
            <a:ext cx="4401293" cy="3429000"/>
          </a:xfrm>
          <a:prstGeom prst="rect">
            <a:avLst/>
          </a:prstGeom>
        </p:spPr>
      </p:pic>
      <p:pic>
        <p:nvPicPr>
          <p:cNvPr id="11" name="Picture 10" descr="A drawing of a model of a toy&#10;&#10;Description automatically generated">
            <a:extLst>
              <a:ext uri="{FF2B5EF4-FFF2-40B4-BE49-F238E27FC236}">
                <a16:creationId xmlns:a16="http://schemas.microsoft.com/office/drawing/2014/main" id="{38D8FB60-EE91-2539-DAB3-134270A883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03340" y="3746820"/>
            <a:ext cx="3385319" cy="2996952"/>
          </a:xfrm>
          <a:prstGeom prst="rect">
            <a:avLst/>
          </a:prstGeom>
        </p:spPr>
      </p:pic>
      <p:sp>
        <p:nvSpPr>
          <p:cNvPr id="12" name="TextBox 11">
            <a:extLst>
              <a:ext uri="{FF2B5EF4-FFF2-40B4-BE49-F238E27FC236}">
                <a16:creationId xmlns:a16="http://schemas.microsoft.com/office/drawing/2014/main" id="{9FA0F1C5-E846-0393-BEAE-B67DE155B07A}"/>
              </a:ext>
            </a:extLst>
          </p:cNvPr>
          <p:cNvSpPr txBox="1"/>
          <p:nvPr/>
        </p:nvSpPr>
        <p:spPr>
          <a:xfrm>
            <a:off x="4792491" y="1748269"/>
            <a:ext cx="2607020" cy="2062103"/>
          </a:xfrm>
          <a:prstGeom prst="rect">
            <a:avLst/>
          </a:prstGeom>
          <a:noFill/>
        </p:spPr>
        <p:txBody>
          <a:bodyPr wrap="square" rtlCol="0">
            <a:spAutoFit/>
          </a:bodyPr>
          <a:lstStyle/>
          <a:p>
            <a:pPr marL="285750" indent="-285750">
              <a:buFont typeface="Arial" panose="020B0604020202020204" pitchFamily="34" charset="0"/>
              <a:buChar char="•"/>
            </a:pPr>
            <a:r>
              <a:rPr lang="tr-TR" sz="1600" dirty="0"/>
              <a:t>Kovuk köşelerinde güç kaybını azaltmak için köşeler yuvarlandı</a:t>
            </a:r>
          </a:p>
          <a:p>
            <a:pPr marL="285750" indent="-285750">
              <a:buFont typeface="Arial" panose="020B0604020202020204" pitchFamily="34" charset="0"/>
              <a:buChar char="•"/>
            </a:pPr>
            <a:r>
              <a:rPr lang="tr-TR" sz="1600" dirty="0"/>
              <a:t>Mıknatıs tasarımı demir miktarı ve demet hattına manyetik alan sızmasını azaltacak şekilde optimize edildi</a:t>
            </a:r>
          </a:p>
        </p:txBody>
      </p:sp>
      <p:sp>
        <p:nvSpPr>
          <p:cNvPr id="2" name="Slide Number Placeholder 1">
            <a:extLst>
              <a:ext uri="{FF2B5EF4-FFF2-40B4-BE49-F238E27FC236}">
                <a16:creationId xmlns:a16="http://schemas.microsoft.com/office/drawing/2014/main" id="{6C6E7179-3545-9F49-F80C-91953C23A359}"/>
              </a:ext>
            </a:extLst>
          </p:cNvPr>
          <p:cNvSpPr>
            <a:spLocks noGrp="1"/>
          </p:cNvSpPr>
          <p:nvPr>
            <p:ph type="sldNum" sz="quarter" idx="12"/>
          </p:nvPr>
        </p:nvSpPr>
        <p:spPr/>
        <p:txBody>
          <a:bodyPr/>
          <a:lstStyle/>
          <a:p>
            <a:fld id="{B67BF8F8-67F3-499B-A441-62C75F4E249C}" type="slidenum">
              <a:rPr lang="tr-TR" smtClean="0"/>
              <a:t>11</a:t>
            </a:fld>
            <a:endParaRPr lang="tr-TR"/>
          </a:p>
        </p:txBody>
      </p:sp>
    </p:spTree>
    <p:extLst>
      <p:ext uri="{BB962C8B-B14F-4D97-AF65-F5344CB8AC3E}">
        <p14:creationId xmlns:p14="http://schemas.microsoft.com/office/powerpoint/2010/main" val="2659954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C887FD6-ABF6-5C4F-B66A-2E973104AEC4}"/>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7" name="TextBox 6">
            <a:extLst>
              <a:ext uri="{FF2B5EF4-FFF2-40B4-BE49-F238E27FC236}">
                <a16:creationId xmlns:a16="http://schemas.microsoft.com/office/drawing/2014/main" id="{D088F1FE-1FE5-8152-541A-115C93123ACC}"/>
              </a:ext>
            </a:extLst>
          </p:cNvPr>
          <p:cNvSpPr txBox="1"/>
          <p:nvPr/>
        </p:nvSpPr>
        <p:spPr>
          <a:xfrm>
            <a:off x="5454130" y="1033823"/>
            <a:ext cx="1283740" cy="480131"/>
          </a:xfrm>
          <a:prstGeom prst="rect">
            <a:avLst/>
          </a:prstGeom>
          <a:noFill/>
        </p:spPr>
        <p:txBody>
          <a:bodyPr wrap="square">
            <a:spAutoFit/>
          </a:bodyPr>
          <a:lstStyle/>
          <a:p>
            <a:pPr defTabSz="480060">
              <a:spcAft>
                <a:spcPts val="600"/>
              </a:spcAft>
            </a:pPr>
            <a:r>
              <a:rPr lang="tr-TR" sz="2520" b="1" dirty="0"/>
              <a:t>Prototip</a:t>
            </a:r>
            <a:endParaRPr lang="tr-TR" sz="2400" b="1" dirty="0"/>
          </a:p>
        </p:txBody>
      </p:sp>
      <p:sp>
        <p:nvSpPr>
          <p:cNvPr id="8" name="TextBox 7">
            <a:extLst>
              <a:ext uri="{FF2B5EF4-FFF2-40B4-BE49-F238E27FC236}">
                <a16:creationId xmlns:a16="http://schemas.microsoft.com/office/drawing/2014/main" id="{400F78EA-3808-D085-B2EC-140505B680B6}"/>
              </a:ext>
            </a:extLst>
          </p:cNvPr>
          <p:cNvSpPr txBox="1"/>
          <p:nvPr/>
        </p:nvSpPr>
        <p:spPr>
          <a:xfrm>
            <a:off x="1163452" y="1607842"/>
            <a:ext cx="9577064" cy="1200329"/>
          </a:xfrm>
          <a:prstGeom prst="rect">
            <a:avLst/>
          </a:prstGeom>
          <a:noFill/>
        </p:spPr>
        <p:txBody>
          <a:bodyPr wrap="square" rtlCol="0">
            <a:spAutoFit/>
          </a:bodyPr>
          <a:lstStyle/>
          <a:p>
            <a:r>
              <a:rPr lang="tr-TR" b="0" i="0" dirty="0">
                <a:solidFill>
                  <a:srgbClr val="374151"/>
                </a:solidFill>
                <a:effectLst/>
              </a:rPr>
              <a:t>Rhodotron tipi hızlandırıcılar için mevcut tasarım ve simülasyon yazılımlarının eksikliği, yeni ve bu alana odaklanan bir araç ihtiyacını doğurdu. Bu doğrultuda bir 1D prototip hızlıca geliştirildi.</a:t>
            </a:r>
          </a:p>
          <a:p>
            <a:endParaRPr lang="tr-TR" b="0" i="0" dirty="0">
              <a:solidFill>
                <a:srgbClr val="374151"/>
              </a:solidFill>
              <a:effectLst/>
            </a:endParaRPr>
          </a:p>
          <a:p>
            <a:r>
              <a:rPr lang="tr-TR" dirty="0">
                <a:solidFill>
                  <a:srgbClr val="374151"/>
                </a:solidFill>
              </a:rPr>
              <a:t>Bir elektronu belirli zaman aralıklarında (</a:t>
            </a:r>
            <a:r>
              <a:rPr lang="en-US" i="1" dirty="0"/>
              <a:t>dt</a:t>
            </a:r>
            <a:r>
              <a:rPr lang="tr-TR" i="1" dirty="0"/>
              <a:t>), </a:t>
            </a:r>
            <a:r>
              <a:rPr lang="tr-TR" dirty="0"/>
              <a:t>girdi olarak verilen EM alan ile etkileştirerek çalışıyor.</a:t>
            </a:r>
            <a:endParaRPr lang="tr-TR" b="0" i="0" dirty="0">
              <a:solidFill>
                <a:srgbClr val="374151"/>
              </a:solidFill>
              <a:effectLst/>
            </a:endParaRPr>
          </a:p>
        </p:txBody>
      </p:sp>
      <p:sp>
        <p:nvSpPr>
          <p:cNvPr id="2" name="Slide Number Placeholder 1">
            <a:extLst>
              <a:ext uri="{FF2B5EF4-FFF2-40B4-BE49-F238E27FC236}">
                <a16:creationId xmlns:a16="http://schemas.microsoft.com/office/drawing/2014/main" id="{907241C0-41EC-63AB-AEFC-D38F8E6647B9}"/>
              </a:ext>
            </a:extLst>
          </p:cNvPr>
          <p:cNvSpPr>
            <a:spLocks noGrp="1"/>
          </p:cNvSpPr>
          <p:nvPr>
            <p:ph type="sldNum" sz="quarter" idx="12"/>
          </p:nvPr>
        </p:nvSpPr>
        <p:spPr/>
        <p:txBody>
          <a:bodyPr/>
          <a:lstStyle/>
          <a:p>
            <a:fld id="{B67BF8F8-67F3-499B-A441-62C75F4E249C}" type="slidenum">
              <a:rPr lang="tr-TR" smtClean="0"/>
              <a:t>12</a:t>
            </a:fld>
            <a:endParaRPr lang="tr-TR"/>
          </a:p>
        </p:txBody>
      </p:sp>
      <p:sp>
        <p:nvSpPr>
          <p:cNvPr id="3" name="TextBox 2">
            <a:extLst>
              <a:ext uri="{FF2B5EF4-FFF2-40B4-BE49-F238E27FC236}">
                <a16:creationId xmlns:a16="http://schemas.microsoft.com/office/drawing/2014/main" id="{32B4168D-0134-0757-A52A-8B3444EC86EA}"/>
              </a:ext>
            </a:extLst>
          </p:cNvPr>
          <p:cNvSpPr txBox="1"/>
          <p:nvPr/>
        </p:nvSpPr>
        <p:spPr>
          <a:xfrm>
            <a:off x="1271464" y="3573016"/>
            <a:ext cx="3816424" cy="1754326"/>
          </a:xfrm>
          <a:prstGeom prst="rect">
            <a:avLst/>
          </a:prstGeom>
          <a:noFill/>
        </p:spPr>
        <p:txBody>
          <a:bodyPr wrap="square" rtlCol="0">
            <a:spAutoFit/>
          </a:bodyPr>
          <a:lstStyle/>
          <a:p>
            <a:pPr marL="285750" indent="-285750">
              <a:buFont typeface="Arial" panose="020B0604020202020204" pitchFamily="34" charset="0"/>
              <a:buChar char="•"/>
            </a:pPr>
            <a:r>
              <a:rPr lang="tr-TR" dirty="0"/>
              <a:t>Prototip ve</a:t>
            </a:r>
            <a:r>
              <a:rPr lang="en-US" dirty="0"/>
              <a:t> CST </a:t>
            </a:r>
            <a:r>
              <a:rPr lang="tr-TR" dirty="0"/>
              <a:t>oldukça yakın sonuç verdi</a:t>
            </a:r>
          </a:p>
          <a:p>
            <a:pPr marL="285750" indent="-285750">
              <a:buFont typeface="Arial" panose="020B0604020202020204" pitchFamily="34" charset="0"/>
              <a:buChar char="•"/>
            </a:pPr>
            <a:r>
              <a:rPr lang="tr-TR" dirty="0"/>
              <a:t>Bu prototip geliştirilerek hızlandırıcı tasarımı ve üretim sonrasında kullanışlı olacak bir simülasyon yazılımına dönüştürme kararı alındı.</a:t>
            </a:r>
          </a:p>
        </p:txBody>
      </p:sp>
      <p:pic>
        <p:nvPicPr>
          <p:cNvPr id="5" name="Picture 4">
            <a:extLst>
              <a:ext uri="{FF2B5EF4-FFF2-40B4-BE49-F238E27FC236}">
                <a16:creationId xmlns:a16="http://schemas.microsoft.com/office/drawing/2014/main" id="{EE7C6E8D-D966-CF64-08B4-A737ACE72B85}"/>
              </a:ext>
            </a:extLst>
          </p:cNvPr>
          <p:cNvPicPr>
            <a:picLocks noChangeAspect="1"/>
          </p:cNvPicPr>
          <p:nvPr/>
        </p:nvPicPr>
        <p:blipFill>
          <a:blip r:embed="rId3"/>
          <a:stretch>
            <a:fillRect/>
          </a:stretch>
        </p:blipFill>
        <p:spPr>
          <a:xfrm>
            <a:off x="5415425" y="3356992"/>
            <a:ext cx="5762633" cy="2232248"/>
          </a:xfrm>
          <a:prstGeom prst="rect">
            <a:avLst/>
          </a:prstGeom>
        </p:spPr>
      </p:pic>
      <p:pic>
        <p:nvPicPr>
          <p:cNvPr id="6" name="Picture 5">
            <a:extLst>
              <a:ext uri="{FF2B5EF4-FFF2-40B4-BE49-F238E27FC236}">
                <a16:creationId xmlns:a16="http://schemas.microsoft.com/office/drawing/2014/main" id="{8F7D2B1E-29FB-2485-2848-20A68B7E4941}"/>
              </a:ext>
            </a:extLst>
          </p:cNvPr>
          <p:cNvPicPr>
            <a:picLocks noChangeAspect="1"/>
          </p:cNvPicPr>
          <p:nvPr/>
        </p:nvPicPr>
        <p:blipFill>
          <a:blip r:embed="rId4"/>
          <a:stretch>
            <a:fillRect/>
          </a:stretch>
        </p:blipFill>
        <p:spPr>
          <a:xfrm>
            <a:off x="6986127" y="3356992"/>
            <a:ext cx="2736304" cy="1612701"/>
          </a:xfrm>
          <a:prstGeom prst="rect">
            <a:avLst/>
          </a:prstGeom>
        </p:spPr>
      </p:pic>
    </p:spTree>
    <p:extLst>
      <p:ext uri="{BB962C8B-B14F-4D97-AF65-F5344CB8AC3E}">
        <p14:creationId xmlns:p14="http://schemas.microsoft.com/office/powerpoint/2010/main" val="2460076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F57B6CD-0BE2-846C-8DA1-737E9D5DFED3}"/>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5" name="TextBox 4">
            <a:extLst>
              <a:ext uri="{FF2B5EF4-FFF2-40B4-BE49-F238E27FC236}">
                <a16:creationId xmlns:a16="http://schemas.microsoft.com/office/drawing/2014/main" id="{EA4D6DFA-F5B7-9F22-9EAB-CB18D55D236A}"/>
              </a:ext>
            </a:extLst>
          </p:cNvPr>
          <p:cNvSpPr txBox="1"/>
          <p:nvPr/>
        </p:nvSpPr>
        <p:spPr>
          <a:xfrm>
            <a:off x="4041577" y="939935"/>
            <a:ext cx="4108846" cy="461665"/>
          </a:xfrm>
          <a:prstGeom prst="rect">
            <a:avLst/>
          </a:prstGeom>
          <a:noFill/>
        </p:spPr>
        <p:txBody>
          <a:bodyPr wrap="square">
            <a:spAutoFit/>
          </a:bodyPr>
          <a:lstStyle/>
          <a:p>
            <a:pPr defTabSz="480060">
              <a:spcAft>
                <a:spcPts val="600"/>
              </a:spcAft>
            </a:pPr>
            <a:r>
              <a:rPr lang="tr-TR" sz="2400" b="1" dirty="0"/>
              <a:t>Tek </a:t>
            </a:r>
            <a:r>
              <a:rPr lang="en-US" sz="2400" b="1" dirty="0"/>
              <a:t>e− </a:t>
            </a:r>
            <a:r>
              <a:rPr lang="tr-TR" sz="2400" b="1" dirty="0"/>
              <a:t>için Lout optimizasyonu</a:t>
            </a:r>
            <a:endParaRPr lang="tr-TR" sz="2000" b="1" dirty="0"/>
          </a:p>
        </p:txBody>
      </p:sp>
      <p:sp>
        <p:nvSpPr>
          <p:cNvPr id="6" name="TextBox 5">
            <a:extLst>
              <a:ext uri="{FF2B5EF4-FFF2-40B4-BE49-F238E27FC236}">
                <a16:creationId xmlns:a16="http://schemas.microsoft.com/office/drawing/2014/main" id="{A60384AC-4336-0649-B9D5-1A158344962E}"/>
              </a:ext>
            </a:extLst>
          </p:cNvPr>
          <p:cNvSpPr txBox="1"/>
          <p:nvPr/>
        </p:nvSpPr>
        <p:spPr>
          <a:xfrm>
            <a:off x="983432" y="1916832"/>
            <a:ext cx="5544615" cy="2585323"/>
          </a:xfrm>
          <a:prstGeom prst="rect">
            <a:avLst/>
          </a:prstGeom>
          <a:noFill/>
        </p:spPr>
        <p:txBody>
          <a:bodyPr wrap="square" rtlCol="0">
            <a:spAutoFit/>
          </a:bodyPr>
          <a:lstStyle/>
          <a:p>
            <a:pPr marL="285750" indent="-285750">
              <a:buFont typeface="Arial" panose="020B0604020202020204" pitchFamily="34" charset="0"/>
              <a:buChar char="•"/>
            </a:pPr>
            <a:r>
              <a:rPr lang="tr-TR" dirty="0"/>
              <a:t>Rhodotron Simulation’u için ilk adım</a:t>
            </a:r>
          </a:p>
          <a:p>
            <a:pPr marL="285750" indent="-285750">
              <a:buFont typeface="Arial" panose="020B0604020202020204" pitchFamily="34" charset="0"/>
              <a:buChar char="•"/>
            </a:pPr>
            <a:r>
              <a:rPr lang="tr-TR" dirty="0"/>
              <a:t>Geçiş sonrası </a:t>
            </a:r>
            <a:r>
              <a:rPr lang="en-US" dirty="0"/>
              <a:t>e−</a:t>
            </a:r>
            <a:r>
              <a:rPr lang="tr-TR" dirty="0"/>
              <a:t>,</a:t>
            </a:r>
            <a:r>
              <a:rPr lang="en-US" dirty="0"/>
              <a:t> </a:t>
            </a:r>
            <a:r>
              <a:rPr lang="tr-TR" dirty="0"/>
              <a:t>kovuk dışında </a:t>
            </a:r>
            <a:r>
              <a:rPr lang="en-US" i="1" dirty="0"/>
              <a:t>tout </a:t>
            </a:r>
            <a:r>
              <a:rPr lang="en-US" dirty="0"/>
              <a:t>= </a:t>
            </a:r>
            <a:r>
              <a:rPr lang="en-US" i="1" dirty="0"/>
              <a:t>Lout</a:t>
            </a:r>
            <a:r>
              <a:rPr lang="en-US" dirty="0"/>
              <a:t>/</a:t>
            </a:r>
            <a:r>
              <a:rPr lang="en-US" i="1" dirty="0"/>
              <a:t>v</a:t>
            </a:r>
            <a:r>
              <a:rPr lang="tr-TR" i="1" dirty="0"/>
              <a:t> </a:t>
            </a:r>
            <a:r>
              <a:rPr lang="tr-TR" dirty="0"/>
              <a:t>kadar bekletilir</a:t>
            </a:r>
          </a:p>
          <a:p>
            <a:pPr marL="285750" indent="-285750">
              <a:buFont typeface="Arial" panose="020B0604020202020204" pitchFamily="34" charset="0"/>
              <a:buChar char="•"/>
            </a:pPr>
            <a:r>
              <a:rPr lang="tr-TR" dirty="0"/>
              <a:t>Ters yönde </a:t>
            </a:r>
            <a:r>
              <a:rPr lang="tr-TR" i="1" dirty="0"/>
              <a:t>v </a:t>
            </a:r>
            <a:r>
              <a:rPr lang="tr-TR" dirty="0"/>
              <a:t>ile kovuğa tekrar girer</a:t>
            </a:r>
          </a:p>
          <a:p>
            <a:pPr marL="285750" indent="-285750">
              <a:buFont typeface="Arial" panose="020B0604020202020204" pitchFamily="34" charset="0"/>
              <a:buChar char="•"/>
            </a:pPr>
            <a:r>
              <a:rPr lang="en-US" i="1" dirty="0"/>
              <a:t>tout</a:t>
            </a:r>
            <a:r>
              <a:rPr lang="tr-TR" i="1" dirty="0"/>
              <a:t> </a:t>
            </a:r>
            <a:r>
              <a:rPr lang="tr-TR" dirty="0"/>
              <a:t>parametresini tarayarak optimum değeri bulur</a:t>
            </a:r>
          </a:p>
          <a:p>
            <a:pPr marL="285750" indent="-285750">
              <a:buFont typeface="Arial" panose="020B0604020202020204" pitchFamily="34" charset="0"/>
              <a:buChar char="•"/>
            </a:pPr>
            <a:r>
              <a:rPr lang="tr-TR" dirty="0"/>
              <a:t>CST simülasyonları ile karşılaştırıldığında kullanışlı bulundu</a:t>
            </a:r>
          </a:p>
          <a:p>
            <a:pPr marL="285750" indent="-285750">
              <a:buFont typeface="Arial" panose="020B0604020202020204" pitchFamily="34" charset="0"/>
              <a:buChar char="•"/>
            </a:pPr>
            <a:r>
              <a:rPr lang="tr-TR" dirty="0"/>
              <a:t>Mıknatıs tasarımında kullanılabilmesi için demet dinamiği eklenmeli </a:t>
            </a:r>
          </a:p>
        </p:txBody>
      </p:sp>
      <p:pic>
        <p:nvPicPr>
          <p:cNvPr id="8" name="Picture 7">
            <a:extLst>
              <a:ext uri="{FF2B5EF4-FFF2-40B4-BE49-F238E27FC236}">
                <a16:creationId xmlns:a16="http://schemas.microsoft.com/office/drawing/2014/main" id="{BE4B7F61-D0C3-96C6-BE4A-59A468A3AE62}"/>
              </a:ext>
            </a:extLst>
          </p:cNvPr>
          <p:cNvPicPr>
            <a:picLocks noChangeAspect="1"/>
          </p:cNvPicPr>
          <p:nvPr/>
        </p:nvPicPr>
        <p:blipFill>
          <a:blip r:embed="rId3"/>
          <a:stretch>
            <a:fillRect/>
          </a:stretch>
        </p:blipFill>
        <p:spPr>
          <a:xfrm>
            <a:off x="7464152" y="1742731"/>
            <a:ext cx="4032448" cy="5034338"/>
          </a:xfrm>
          <a:prstGeom prst="rect">
            <a:avLst/>
          </a:prstGeom>
        </p:spPr>
      </p:pic>
      <p:sp>
        <p:nvSpPr>
          <p:cNvPr id="2" name="Slide Number Placeholder 1">
            <a:extLst>
              <a:ext uri="{FF2B5EF4-FFF2-40B4-BE49-F238E27FC236}">
                <a16:creationId xmlns:a16="http://schemas.microsoft.com/office/drawing/2014/main" id="{81A8C090-F3E3-8B0C-73C4-3ECCAFFF581F}"/>
              </a:ext>
            </a:extLst>
          </p:cNvPr>
          <p:cNvSpPr>
            <a:spLocks noGrp="1"/>
          </p:cNvSpPr>
          <p:nvPr>
            <p:ph type="sldNum" sz="quarter" idx="12"/>
          </p:nvPr>
        </p:nvSpPr>
        <p:spPr/>
        <p:txBody>
          <a:bodyPr/>
          <a:lstStyle/>
          <a:p>
            <a:fld id="{B67BF8F8-67F3-499B-A441-62C75F4E249C}" type="slidenum">
              <a:rPr lang="tr-TR" smtClean="0"/>
              <a:t>13</a:t>
            </a:fld>
            <a:endParaRPr lang="tr-TR"/>
          </a:p>
        </p:txBody>
      </p:sp>
      <p:pic>
        <p:nvPicPr>
          <p:cNvPr id="3" name="Picture 2">
            <a:extLst>
              <a:ext uri="{FF2B5EF4-FFF2-40B4-BE49-F238E27FC236}">
                <a16:creationId xmlns:a16="http://schemas.microsoft.com/office/drawing/2014/main" id="{E99CF4AB-8F42-4F6B-5E1A-E9905389F19E}"/>
              </a:ext>
            </a:extLst>
          </p:cNvPr>
          <p:cNvPicPr>
            <a:picLocks noChangeAspect="1"/>
          </p:cNvPicPr>
          <p:nvPr/>
        </p:nvPicPr>
        <p:blipFill rotWithShape="1">
          <a:blip r:embed="rId4">
            <a:extLst>
              <a:ext uri="{28A0092B-C50C-407E-A947-70E740481C1C}">
                <a14:useLocalDpi xmlns:a14="http://schemas.microsoft.com/office/drawing/2010/main" val="0"/>
              </a:ext>
            </a:extLst>
          </a:blip>
          <a:srcRect l="12574" t="1" r="7365" b="487"/>
          <a:stretch/>
        </p:blipFill>
        <p:spPr>
          <a:xfrm>
            <a:off x="1132353" y="4740794"/>
            <a:ext cx="4963315" cy="240592"/>
          </a:xfrm>
          <a:prstGeom prst="rect">
            <a:avLst/>
          </a:prstGeom>
        </p:spPr>
      </p:pic>
      <p:pic>
        <p:nvPicPr>
          <p:cNvPr id="7" name="Picture 6" descr="A screenshot of a computer&#10;&#10;Description automatically generated">
            <a:extLst>
              <a:ext uri="{FF2B5EF4-FFF2-40B4-BE49-F238E27FC236}">
                <a16:creationId xmlns:a16="http://schemas.microsoft.com/office/drawing/2014/main" id="{1ADAFDBA-76F4-C6D5-56FD-8CEB20E850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3432" y="5129267"/>
            <a:ext cx="5268355" cy="1396077"/>
          </a:xfrm>
          <a:prstGeom prst="rect">
            <a:avLst/>
          </a:prstGeom>
        </p:spPr>
      </p:pic>
    </p:spTree>
    <p:extLst>
      <p:ext uri="{BB962C8B-B14F-4D97-AF65-F5344CB8AC3E}">
        <p14:creationId xmlns:p14="http://schemas.microsoft.com/office/powerpoint/2010/main" val="500650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38997BB-376C-ACFC-EB13-BF20B6555919}"/>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5" name="TextBox 4">
            <a:extLst>
              <a:ext uri="{FF2B5EF4-FFF2-40B4-BE49-F238E27FC236}">
                <a16:creationId xmlns:a16="http://schemas.microsoft.com/office/drawing/2014/main" id="{62702808-EEE9-FF6D-ABB5-1DF7F9BD0B50}"/>
              </a:ext>
            </a:extLst>
          </p:cNvPr>
          <p:cNvSpPr txBox="1"/>
          <p:nvPr/>
        </p:nvSpPr>
        <p:spPr>
          <a:xfrm>
            <a:off x="3826650" y="965020"/>
            <a:ext cx="4538699" cy="461665"/>
          </a:xfrm>
          <a:prstGeom prst="rect">
            <a:avLst/>
          </a:prstGeom>
          <a:noFill/>
        </p:spPr>
        <p:txBody>
          <a:bodyPr wrap="square">
            <a:spAutoFit/>
          </a:bodyPr>
          <a:lstStyle/>
          <a:p>
            <a:pPr defTabSz="480060">
              <a:spcAft>
                <a:spcPts val="600"/>
              </a:spcAft>
            </a:pPr>
            <a:r>
              <a:rPr lang="tr-TR" sz="2400" b="1" dirty="0"/>
              <a:t>Demetler için </a:t>
            </a:r>
            <a:r>
              <a:rPr lang="el-GR" sz="2400" b="1" dirty="0"/>
              <a:t>ϕ</a:t>
            </a:r>
            <a:r>
              <a:rPr lang="tr-TR" sz="2400" b="1" dirty="0"/>
              <a:t>lag optimizasyonu</a:t>
            </a:r>
            <a:endParaRPr lang="tr-TR" sz="2000" b="1" dirty="0"/>
          </a:p>
        </p:txBody>
      </p:sp>
      <p:sp>
        <p:nvSpPr>
          <p:cNvPr id="6" name="TextBox 5">
            <a:extLst>
              <a:ext uri="{FF2B5EF4-FFF2-40B4-BE49-F238E27FC236}">
                <a16:creationId xmlns:a16="http://schemas.microsoft.com/office/drawing/2014/main" id="{FDBB5519-4BBE-0929-6AEF-67B794BD839C}"/>
              </a:ext>
            </a:extLst>
          </p:cNvPr>
          <p:cNvSpPr txBox="1"/>
          <p:nvPr/>
        </p:nvSpPr>
        <p:spPr>
          <a:xfrm>
            <a:off x="263352" y="1913436"/>
            <a:ext cx="5832648" cy="4247317"/>
          </a:xfrm>
          <a:prstGeom prst="rect">
            <a:avLst/>
          </a:prstGeom>
          <a:noFill/>
        </p:spPr>
        <p:txBody>
          <a:bodyPr wrap="square" rtlCol="0">
            <a:spAutoFit/>
          </a:bodyPr>
          <a:lstStyle/>
          <a:p>
            <a:pPr marL="285750" indent="-285750">
              <a:buFont typeface="Arial" panose="020B0604020202020204" pitchFamily="34" charset="0"/>
              <a:buChar char="•"/>
            </a:pPr>
            <a:r>
              <a:rPr lang="tr-TR" dirty="0"/>
              <a:t>Demet mekanizması eklendi (eşit aralıklar ile kovuğa giren N elektron, enjeksiyon süresi: </a:t>
            </a:r>
            <a:r>
              <a:rPr lang="tr-TR" b="1" dirty="0"/>
              <a:t>tg, </a:t>
            </a:r>
            <a:r>
              <a:rPr lang="tr-TR" dirty="0"/>
              <a:t>enjeksiyon periyodu: </a:t>
            </a:r>
            <a:r>
              <a:rPr lang="tr-TR" b="1" dirty="0"/>
              <a:t>Tg</a:t>
            </a:r>
            <a:r>
              <a:rPr lang="tr-TR" dirty="0"/>
              <a:t>)</a:t>
            </a:r>
          </a:p>
          <a:p>
            <a:pPr marL="285750" indent="-285750">
              <a:buFont typeface="Arial" panose="020B0604020202020204" pitchFamily="34" charset="0"/>
              <a:buChar char="•"/>
            </a:pPr>
            <a:endParaRPr lang="tr-TR" dirty="0"/>
          </a:p>
          <a:p>
            <a:pPr marL="285750" indent="-285750">
              <a:buFont typeface="Arial" panose="020B0604020202020204" pitchFamily="34" charset="0"/>
              <a:buChar char="•"/>
            </a:pPr>
            <a:r>
              <a:rPr lang="el-GR" sz="1800" b="1" dirty="0"/>
              <a:t>ϕ</a:t>
            </a:r>
            <a:r>
              <a:rPr lang="tr-TR" sz="1800" b="1" dirty="0"/>
              <a:t>lag : </a:t>
            </a:r>
            <a:r>
              <a:rPr lang="tr-TR" sz="1800" dirty="0"/>
              <a:t>Demetin ilk elektronu kovuğa</a:t>
            </a:r>
            <a:r>
              <a:rPr lang="tr-TR" dirty="0"/>
              <a:t> girdiği anda </a:t>
            </a:r>
            <a:r>
              <a:rPr lang="en-US" dirty="0"/>
              <a:t>R</a:t>
            </a:r>
            <a:r>
              <a:rPr lang="tr-TR" dirty="0"/>
              <a:t>F fazı</a:t>
            </a:r>
          </a:p>
          <a:p>
            <a:r>
              <a:rPr lang="tr-TR" dirty="0"/>
              <a:t> </a:t>
            </a:r>
            <a:endParaRPr lang="tr-TR" sz="1800" b="1" dirty="0"/>
          </a:p>
          <a:p>
            <a:pPr marL="285750" indent="-285750">
              <a:buFont typeface="Arial" panose="020B0604020202020204" pitchFamily="34" charset="0"/>
              <a:buChar char="•"/>
            </a:pPr>
            <a:r>
              <a:rPr lang="tr-TR" dirty="0"/>
              <a:t>İlk versiyonda demetleri farklı </a:t>
            </a:r>
            <a:r>
              <a:rPr lang="el-GR" sz="1800" b="1" dirty="0"/>
              <a:t>ϕ</a:t>
            </a:r>
            <a:r>
              <a:rPr lang="tr-TR" sz="1800" b="1" dirty="0"/>
              <a:t>lag </a:t>
            </a:r>
            <a:r>
              <a:rPr lang="tr-TR" sz="1800" dirty="0"/>
              <a:t>fazları ile kovuğa enjekte ederek tarama işlemini yapıyor</a:t>
            </a:r>
            <a:endParaRPr lang="tr-TR" dirty="0"/>
          </a:p>
          <a:p>
            <a:pPr marL="285750" indent="-285750">
              <a:buFont typeface="Arial" panose="020B0604020202020204" pitchFamily="34" charset="0"/>
              <a:buChar char="•"/>
            </a:pPr>
            <a:endParaRPr lang="tr-TR" sz="1800" b="1" dirty="0"/>
          </a:p>
          <a:p>
            <a:pPr marL="285750" indent="-285750">
              <a:buFont typeface="Arial" panose="020B0604020202020204" pitchFamily="34" charset="0"/>
              <a:buChar char="•"/>
            </a:pPr>
            <a:r>
              <a:rPr lang="tr-TR" b="1" dirty="0"/>
              <a:t>Erms </a:t>
            </a:r>
            <a:r>
              <a:rPr lang="tr-TR" dirty="0"/>
              <a:t>değerini minimize ediyor</a:t>
            </a:r>
            <a:endParaRPr lang="tr-TR" b="1" dirty="0"/>
          </a:p>
          <a:p>
            <a:pPr marL="285750" indent="-285750">
              <a:buFont typeface="Arial" panose="020B0604020202020204" pitchFamily="34" charset="0"/>
              <a:buChar char="•"/>
            </a:pPr>
            <a:endParaRPr lang="tr-TR" b="1" dirty="0"/>
          </a:p>
          <a:p>
            <a:pPr marL="285750" indent="-285750">
              <a:buFont typeface="Arial" panose="020B0604020202020204" pitchFamily="34" charset="0"/>
              <a:buChar char="•"/>
            </a:pPr>
            <a:r>
              <a:rPr lang="tr-TR" sz="1800" b="1" dirty="0"/>
              <a:t>&lt;E&gt; </a:t>
            </a:r>
            <a:r>
              <a:rPr lang="tr-TR" dirty="0"/>
              <a:t>değeri verileri analiz ederek maksimize edilebiliyor</a:t>
            </a:r>
          </a:p>
          <a:p>
            <a:pPr marL="285750" indent="-285750">
              <a:buFont typeface="Arial" panose="020B0604020202020204" pitchFamily="34" charset="0"/>
              <a:buChar char="•"/>
            </a:pPr>
            <a:endParaRPr lang="tr-TR" sz="1800" dirty="0"/>
          </a:p>
          <a:p>
            <a:pPr marL="285750" indent="-285750">
              <a:buFont typeface="Arial" panose="020B0604020202020204" pitchFamily="34" charset="0"/>
              <a:buChar char="•"/>
            </a:pPr>
            <a:r>
              <a:rPr lang="tr-TR" dirty="0"/>
              <a:t>Demet mekanizması eklendikten sonra, </a:t>
            </a:r>
            <a:r>
              <a:rPr lang="tr-TR" b="1" dirty="0"/>
              <a:t>Lout</a:t>
            </a:r>
            <a:r>
              <a:rPr lang="tr-TR" dirty="0"/>
              <a:t> optimizasyonu da </a:t>
            </a:r>
            <a:r>
              <a:rPr lang="tr-TR" b="1" dirty="0"/>
              <a:t>Erms </a:t>
            </a:r>
            <a:r>
              <a:rPr lang="tr-TR" dirty="0"/>
              <a:t>değerini minimize edecek şekilde güncellendi</a:t>
            </a:r>
            <a:endParaRPr lang="tr-TR" b="1" dirty="0"/>
          </a:p>
        </p:txBody>
      </p:sp>
      <p:pic>
        <p:nvPicPr>
          <p:cNvPr id="8" name="Picture 7">
            <a:extLst>
              <a:ext uri="{FF2B5EF4-FFF2-40B4-BE49-F238E27FC236}">
                <a16:creationId xmlns:a16="http://schemas.microsoft.com/office/drawing/2014/main" id="{711121FF-78A0-B916-2851-08385A0955AF}"/>
              </a:ext>
            </a:extLst>
          </p:cNvPr>
          <p:cNvPicPr>
            <a:picLocks noChangeAspect="1"/>
          </p:cNvPicPr>
          <p:nvPr/>
        </p:nvPicPr>
        <p:blipFill>
          <a:blip r:embed="rId3"/>
          <a:stretch>
            <a:fillRect/>
          </a:stretch>
        </p:blipFill>
        <p:spPr>
          <a:xfrm>
            <a:off x="6312024" y="2143968"/>
            <a:ext cx="5829102" cy="3786254"/>
          </a:xfrm>
          <a:prstGeom prst="rect">
            <a:avLst/>
          </a:prstGeom>
        </p:spPr>
      </p:pic>
      <p:sp>
        <p:nvSpPr>
          <p:cNvPr id="2" name="Slide Number Placeholder 1">
            <a:extLst>
              <a:ext uri="{FF2B5EF4-FFF2-40B4-BE49-F238E27FC236}">
                <a16:creationId xmlns:a16="http://schemas.microsoft.com/office/drawing/2014/main" id="{BA34D700-8CF3-F67E-B033-A54601E5321F}"/>
              </a:ext>
            </a:extLst>
          </p:cNvPr>
          <p:cNvSpPr>
            <a:spLocks noGrp="1"/>
          </p:cNvSpPr>
          <p:nvPr>
            <p:ph type="sldNum" sz="quarter" idx="12"/>
          </p:nvPr>
        </p:nvSpPr>
        <p:spPr/>
        <p:txBody>
          <a:bodyPr/>
          <a:lstStyle/>
          <a:p>
            <a:fld id="{B67BF8F8-67F3-499B-A441-62C75F4E249C}" type="slidenum">
              <a:rPr lang="tr-TR" smtClean="0"/>
              <a:t>14</a:t>
            </a:fld>
            <a:endParaRPr lang="tr-TR"/>
          </a:p>
        </p:txBody>
      </p:sp>
    </p:spTree>
    <p:extLst>
      <p:ext uri="{BB962C8B-B14F-4D97-AF65-F5344CB8AC3E}">
        <p14:creationId xmlns:p14="http://schemas.microsoft.com/office/powerpoint/2010/main" val="669450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59A3340-FE54-3568-4563-14505073C4E6}"/>
              </a:ext>
            </a:extLst>
          </p:cNvPr>
          <p:cNvPicPr>
            <a:picLocks noChangeAspect="1"/>
          </p:cNvPicPr>
          <p:nvPr/>
        </p:nvPicPr>
        <p:blipFill>
          <a:blip r:embed="rId3"/>
          <a:stretch>
            <a:fillRect/>
          </a:stretch>
        </p:blipFill>
        <p:spPr>
          <a:xfrm>
            <a:off x="2725909" y="1557884"/>
            <a:ext cx="4448372" cy="3401348"/>
          </a:xfrm>
          <a:prstGeom prst="rect">
            <a:avLst/>
          </a:prstGeom>
        </p:spPr>
      </p:pic>
      <p:pic>
        <p:nvPicPr>
          <p:cNvPr id="7" name="Picture 6">
            <a:extLst>
              <a:ext uri="{FF2B5EF4-FFF2-40B4-BE49-F238E27FC236}">
                <a16:creationId xmlns:a16="http://schemas.microsoft.com/office/drawing/2014/main" id="{1D14598A-0322-A745-3357-9A87A65A909A}"/>
              </a:ext>
            </a:extLst>
          </p:cNvPr>
          <p:cNvPicPr>
            <a:picLocks noChangeAspect="1"/>
          </p:cNvPicPr>
          <p:nvPr/>
        </p:nvPicPr>
        <p:blipFill>
          <a:blip r:embed="rId4"/>
          <a:stretch>
            <a:fillRect/>
          </a:stretch>
        </p:blipFill>
        <p:spPr>
          <a:xfrm>
            <a:off x="7174281" y="1726227"/>
            <a:ext cx="4036125" cy="3401348"/>
          </a:xfrm>
          <a:prstGeom prst="rect">
            <a:avLst/>
          </a:prstGeom>
        </p:spPr>
      </p:pic>
      <p:pic>
        <p:nvPicPr>
          <p:cNvPr id="9" name="Picture 8">
            <a:extLst>
              <a:ext uri="{FF2B5EF4-FFF2-40B4-BE49-F238E27FC236}">
                <a16:creationId xmlns:a16="http://schemas.microsoft.com/office/drawing/2014/main" id="{6CBCFFA9-5219-8620-85B7-37AFB720B11B}"/>
              </a:ext>
            </a:extLst>
          </p:cNvPr>
          <p:cNvPicPr>
            <a:picLocks noChangeAspect="1"/>
          </p:cNvPicPr>
          <p:nvPr/>
        </p:nvPicPr>
        <p:blipFill>
          <a:blip r:embed="rId5"/>
          <a:stretch>
            <a:fillRect/>
          </a:stretch>
        </p:blipFill>
        <p:spPr>
          <a:xfrm>
            <a:off x="3287688" y="5322119"/>
            <a:ext cx="6912768" cy="1019288"/>
          </a:xfrm>
          <a:prstGeom prst="rect">
            <a:avLst/>
          </a:prstGeom>
        </p:spPr>
      </p:pic>
      <p:sp>
        <p:nvSpPr>
          <p:cNvPr id="10" name="TextBox 9">
            <a:extLst>
              <a:ext uri="{FF2B5EF4-FFF2-40B4-BE49-F238E27FC236}">
                <a16:creationId xmlns:a16="http://schemas.microsoft.com/office/drawing/2014/main" id="{5ECADA49-660E-5E5B-94BB-0F0047438D4F}"/>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11" name="TextBox 10">
            <a:extLst>
              <a:ext uri="{FF2B5EF4-FFF2-40B4-BE49-F238E27FC236}">
                <a16:creationId xmlns:a16="http://schemas.microsoft.com/office/drawing/2014/main" id="{5D56B862-BC6D-A248-D25D-E591776B1902}"/>
              </a:ext>
            </a:extLst>
          </p:cNvPr>
          <p:cNvSpPr txBox="1"/>
          <p:nvPr/>
        </p:nvSpPr>
        <p:spPr>
          <a:xfrm>
            <a:off x="3871814" y="936993"/>
            <a:ext cx="4448372" cy="461665"/>
          </a:xfrm>
          <a:prstGeom prst="rect">
            <a:avLst/>
          </a:prstGeom>
          <a:noFill/>
        </p:spPr>
        <p:txBody>
          <a:bodyPr wrap="square">
            <a:spAutoFit/>
          </a:bodyPr>
          <a:lstStyle/>
          <a:p>
            <a:pPr defTabSz="480060">
              <a:spcAft>
                <a:spcPts val="600"/>
              </a:spcAft>
            </a:pPr>
            <a:r>
              <a:rPr lang="tr-TR" sz="2400" b="1" dirty="0"/>
              <a:t>Örnek </a:t>
            </a:r>
            <a:r>
              <a:rPr lang="el-GR" sz="2400" b="1" dirty="0"/>
              <a:t>ϕ</a:t>
            </a:r>
            <a:r>
              <a:rPr lang="tr-TR" sz="2400" b="1" dirty="0"/>
              <a:t>lag &amp; Lout optimizasyonu</a:t>
            </a:r>
            <a:endParaRPr lang="tr-TR" sz="2000" b="1" dirty="0"/>
          </a:p>
        </p:txBody>
      </p:sp>
      <p:sp>
        <p:nvSpPr>
          <p:cNvPr id="12" name="TextBox 11">
            <a:extLst>
              <a:ext uri="{FF2B5EF4-FFF2-40B4-BE49-F238E27FC236}">
                <a16:creationId xmlns:a16="http://schemas.microsoft.com/office/drawing/2014/main" id="{2CC3E206-5D45-2703-8CAE-798AA4FAA830}"/>
              </a:ext>
            </a:extLst>
          </p:cNvPr>
          <p:cNvSpPr txBox="1"/>
          <p:nvPr/>
        </p:nvSpPr>
        <p:spPr>
          <a:xfrm>
            <a:off x="479376" y="2549738"/>
            <a:ext cx="1776448" cy="1754326"/>
          </a:xfrm>
          <a:prstGeom prst="rect">
            <a:avLst/>
          </a:prstGeom>
          <a:noFill/>
        </p:spPr>
        <p:txBody>
          <a:bodyPr wrap="none" rtlCol="0">
            <a:spAutoFit/>
          </a:bodyPr>
          <a:lstStyle/>
          <a:p>
            <a:pPr marL="285750" indent="-285750">
              <a:buFont typeface="Arial" panose="020B0604020202020204" pitchFamily="34" charset="0"/>
              <a:buChar char="•"/>
            </a:pPr>
            <a:r>
              <a:rPr lang="tr-TR" b="1" dirty="0"/>
              <a:t>P</a:t>
            </a:r>
            <a:r>
              <a:rPr lang="tr-TR" dirty="0"/>
              <a:t> = 40kW</a:t>
            </a:r>
          </a:p>
          <a:p>
            <a:pPr marL="285750" indent="-285750">
              <a:buFont typeface="Arial" panose="020B0604020202020204" pitchFamily="34" charset="0"/>
              <a:buChar char="•"/>
            </a:pPr>
            <a:r>
              <a:rPr lang="tr-TR" b="1" i="1" dirty="0"/>
              <a:t>f </a:t>
            </a:r>
            <a:r>
              <a:rPr lang="tr-TR" dirty="0"/>
              <a:t>= 107.5 MHz</a:t>
            </a:r>
          </a:p>
          <a:p>
            <a:pPr marL="285750" indent="-285750">
              <a:buFont typeface="Arial" panose="020B0604020202020204" pitchFamily="34" charset="0"/>
              <a:buChar char="•"/>
            </a:pPr>
            <a:r>
              <a:rPr lang="tr-TR" b="1" dirty="0"/>
              <a:t>R1</a:t>
            </a:r>
            <a:r>
              <a:rPr lang="tr-TR" dirty="0"/>
              <a:t> = 0.188 m</a:t>
            </a:r>
          </a:p>
          <a:p>
            <a:pPr marL="285750" indent="-285750">
              <a:buFont typeface="Arial" panose="020B0604020202020204" pitchFamily="34" charset="0"/>
              <a:buChar char="•"/>
            </a:pPr>
            <a:r>
              <a:rPr lang="tr-TR" b="1" dirty="0"/>
              <a:t>R2</a:t>
            </a:r>
            <a:r>
              <a:rPr lang="tr-TR" dirty="0"/>
              <a:t> = 0.753 m</a:t>
            </a:r>
          </a:p>
          <a:p>
            <a:pPr marL="285750" indent="-285750">
              <a:buFont typeface="Arial" panose="020B0604020202020204" pitchFamily="34" charset="0"/>
              <a:buChar char="•"/>
            </a:pPr>
            <a:r>
              <a:rPr lang="tr-TR" b="1" dirty="0"/>
              <a:t>tg</a:t>
            </a:r>
            <a:r>
              <a:rPr lang="tr-TR" dirty="0"/>
              <a:t> = 1 ns</a:t>
            </a:r>
          </a:p>
          <a:p>
            <a:pPr marL="285750" indent="-285750">
              <a:buFont typeface="Arial" panose="020B0604020202020204" pitchFamily="34" charset="0"/>
              <a:buChar char="•"/>
            </a:pPr>
            <a:r>
              <a:rPr lang="tr-TR" b="1" dirty="0"/>
              <a:t>Ein</a:t>
            </a:r>
            <a:r>
              <a:rPr lang="tr-TR" dirty="0"/>
              <a:t> = 40 keV</a:t>
            </a:r>
          </a:p>
        </p:txBody>
      </p:sp>
      <p:sp>
        <p:nvSpPr>
          <p:cNvPr id="2" name="Slide Number Placeholder 1">
            <a:extLst>
              <a:ext uri="{FF2B5EF4-FFF2-40B4-BE49-F238E27FC236}">
                <a16:creationId xmlns:a16="http://schemas.microsoft.com/office/drawing/2014/main" id="{9D1A59A9-016E-4FE6-116C-C44808688038}"/>
              </a:ext>
            </a:extLst>
          </p:cNvPr>
          <p:cNvSpPr>
            <a:spLocks noGrp="1"/>
          </p:cNvSpPr>
          <p:nvPr>
            <p:ph type="sldNum" sz="quarter" idx="12"/>
          </p:nvPr>
        </p:nvSpPr>
        <p:spPr/>
        <p:txBody>
          <a:bodyPr/>
          <a:lstStyle/>
          <a:p>
            <a:fld id="{B67BF8F8-67F3-499B-A441-62C75F4E249C}" type="slidenum">
              <a:rPr lang="tr-TR" smtClean="0"/>
              <a:t>15</a:t>
            </a:fld>
            <a:endParaRPr lang="tr-TR"/>
          </a:p>
        </p:txBody>
      </p:sp>
    </p:spTree>
    <p:extLst>
      <p:ext uri="{BB962C8B-B14F-4D97-AF65-F5344CB8AC3E}">
        <p14:creationId xmlns:p14="http://schemas.microsoft.com/office/powerpoint/2010/main" val="3429600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6F516FD-6A52-3A8E-42F2-A92CEB5B1156}"/>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5" name="TextBox 4">
            <a:extLst>
              <a:ext uri="{FF2B5EF4-FFF2-40B4-BE49-F238E27FC236}">
                <a16:creationId xmlns:a16="http://schemas.microsoft.com/office/drawing/2014/main" id="{A451AD11-EF7B-2DD8-94D2-8FFD64BD3C5A}"/>
              </a:ext>
            </a:extLst>
          </p:cNvPr>
          <p:cNvSpPr txBox="1"/>
          <p:nvPr/>
        </p:nvSpPr>
        <p:spPr>
          <a:xfrm>
            <a:off x="5060747" y="939935"/>
            <a:ext cx="2070505" cy="461665"/>
          </a:xfrm>
          <a:prstGeom prst="rect">
            <a:avLst/>
          </a:prstGeom>
          <a:noFill/>
        </p:spPr>
        <p:txBody>
          <a:bodyPr wrap="square">
            <a:spAutoFit/>
          </a:bodyPr>
          <a:lstStyle/>
          <a:p>
            <a:pPr defTabSz="480060">
              <a:spcAft>
                <a:spcPts val="600"/>
              </a:spcAft>
            </a:pPr>
            <a:r>
              <a:rPr lang="tr-TR" sz="2400" b="1" dirty="0"/>
              <a:t>3D Simülasyon</a:t>
            </a:r>
            <a:endParaRPr lang="tr-TR" sz="2000" b="1" dirty="0"/>
          </a:p>
        </p:txBody>
      </p:sp>
      <p:sp>
        <p:nvSpPr>
          <p:cNvPr id="6" name="TextBox 5">
            <a:extLst>
              <a:ext uri="{FF2B5EF4-FFF2-40B4-BE49-F238E27FC236}">
                <a16:creationId xmlns:a16="http://schemas.microsoft.com/office/drawing/2014/main" id="{B11382E5-AB7C-91C2-B18B-4CC04EB235EB}"/>
              </a:ext>
            </a:extLst>
          </p:cNvPr>
          <p:cNvSpPr txBox="1"/>
          <p:nvPr/>
        </p:nvSpPr>
        <p:spPr>
          <a:xfrm>
            <a:off x="449231" y="2585204"/>
            <a:ext cx="6084991" cy="1200329"/>
          </a:xfrm>
          <a:prstGeom prst="rect">
            <a:avLst/>
          </a:prstGeom>
          <a:noFill/>
        </p:spPr>
        <p:txBody>
          <a:bodyPr wrap="square" rtlCol="0">
            <a:spAutoFit/>
          </a:bodyPr>
          <a:lstStyle/>
          <a:p>
            <a:pPr marL="285750" indent="-285750">
              <a:buFont typeface="Arial" panose="020B0604020202020204" pitchFamily="34" charset="0"/>
              <a:buChar char="•"/>
            </a:pPr>
            <a:r>
              <a:rPr lang="tr-TR" dirty="0"/>
              <a:t>Bu aşamaya kadar sadece </a:t>
            </a:r>
            <a:r>
              <a:rPr lang="tr-TR" b="1" dirty="0"/>
              <a:t>e-E</a:t>
            </a:r>
            <a:r>
              <a:rPr lang="tr-TR" dirty="0"/>
              <a:t> etkileşimleri simüle ediliyordu</a:t>
            </a:r>
          </a:p>
          <a:p>
            <a:pPr marL="285750" indent="-285750">
              <a:buFont typeface="Arial" panose="020B0604020202020204" pitchFamily="34" charset="0"/>
              <a:buChar char="•"/>
            </a:pPr>
            <a:r>
              <a:rPr lang="tr-TR" b="1" dirty="0"/>
              <a:t>e-B</a:t>
            </a:r>
            <a:r>
              <a:rPr lang="tr-TR" dirty="0"/>
              <a:t> etkileşimlerini simüle edebilmek için 3D simülasyon yapılması gerekiyor</a:t>
            </a:r>
          </a:p>
          <a:p>
            <a:pPr marL="285750" indent="-285750">
              <a:buFont typeface="Arial" panose="020B0604020202020204" pitchFamily="34" charset="0"/>
              <a:buChar char="•"/>
            </a:pPr>
            <a:r>
              <a:rPr lang="tr-TR" dirty="0"/>
              <a:t>Simülasyon baştan yazıldı</a:t>
            </a:r>
          </a:p>
        </p:txBody>
      </p:sp>
      <p:pic>
        <p:nvPicPr>
          <p:cNvPr id="8" name="Picture 7">
            <a:extLst>
              <a:ext uri="{FF2B5EF4-FFF2-40B4-BE49-F238E27FC236}">
                <a16:creationId xmlns:a16="http://schemas.microsoft.com/office/drawing/2014/main" id="{B149B2D3-A27E-ED57-DBDA-72DE0BB5CDC7}"/>
              </a:ext>
            </a:extLst>
          </p:cNvPr>
          <p:cNvPicPr>
            <a:picLocks noChangeAspect="1"/>
          </p:cNvPicPr>
          <p:nvPr/>
        </p:nvPicPr>
        <p:blipFill>
          <a:blip r:embed="rId3"/>
          <a:stretch>
            <a:fillRect/>
          </a:stretch>
        </p:blipFill>
        <p:spPr>
          <a:xfrm>
            <a:off x="6555352" y="1772816"/>
            <a:ext cx="5042562" cy="3997646"/>
          </a:xfrm>
          <a:prstGeom prst="rect">
            <a:avLst/>
          </a:prstGeom>
        </p:spPr>
      </p:pic>
      <p:sp>
        <p:nvSpPr>
          <p:cNvPr id="9" name="TextBox 8">
            <a:extLst>
              <a:ext uri="{FF2B5EF4-FFF2-40B4-BE49-F238E27FC236}">
                <a16:creationId xmlns:a16="http://schemas.microsoft.com/office/drawing/2014/main" id="{CCDCC378-BEDB-DBE3-E707-EABE0634C71D}"/>
              </a:ext>
            </a:extLst>
          </p:cNvPr>
          <p:cNvSpPr txBox="1"/>
          <p:nvPr/>
        </p:nvSpPr>
        <p:spPr>
          <a:xfrm>
            <a:off x="7686540" y="5800814"/>
            <a:ext cx="2780185" cy="369332"/>
          </a:xfrm>
          <a:prstGeom prst="rect">
            <a:avLst/>
          </a:prstGeom>
          <a:noFill/>
        </p:spPr>
        <p:txBody>
          <a:bodyPr wrap="none" rtlCol="0">
            <a:spAutoFit/>
          </a:bodyPr>
          <a:lstStyle/>
          <a:p>
            <a:r>
              <a:rPr lang="tr-TR" b="1" dirty="0"/>
              <a:t>e-EM</a:t>
            </a:r>
            <a:r>
              <a:rPr lang="tr-TR" dirty="0"/>
              <a:t> interaction logic in 3D</a:t>
            </a:r>
          </a:p>
        </p:txBody>
      </p:sp>
      <p:sp>
        <p:nvSpPr>
          <p:cNvPr id="2" name="Slide Number Placeholder 1">
            <a:extLst>
              <a:ext uri="{FF2B5EF4-FFF2-40B4-BE49-F238E27FC236}">
                <a16:creationId xmlns:a16="http://schemas.microsoft.com/office/drawing/2014/main" id="{4D072A49-DBEA-9C26-F892-280166A0EDD8}"/>
              </a:ext>
            </a:extLst>
          </p:cNvPr>
          <p:cNvSpPr>
            <a:spLocks noGrp="1"/>
          </p:cNvSpPr>
          <p:nvPr>
            <p:ph type="sldNum" sz="quarter" idx="12"/>
          </p:nvPr>
        </p:nvSpPr>
        <p:spPr/>
        <p:txBody>
          <a:bodyPr/>
          <a:lstStyle/>
          <a:p>
            <a:fld id="{B67BF8F8-67F3-499B-A441-62C75F4E249C}" type="slidenum">
              <a:rPr lang="tr-TR" smtClean="0"/>
              <a:t>16</a:t>
            </a:fld>
            <a:endParaRPr lang="tr-TR"/>
          </a:p>
        </p:txBody>
      </p:sp>
    </p:spTree>
    <p:extLst>
      <p:ext uri="{BB962C8B-B14F-4D97-AF65-F5344CB8AC3E}">
        <p14:creationId xmlns:p14="http://schemas.microsoft.com/office/powerpoint/2010/main" val="40191210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6E00B75-97AE-4AF7-2DD1-05F7416A6966}"/>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5" name="TextBox 4">
            <a:extLst>
              <a:ext uri="{FF2B5EF4-FFF2-40B4-BE49-F238E27FC236}">
                <a16:creationId xmlns:a16="http://schemas.microsoft.com/office/drawing/2014/main" id="{BB5A6253-A60F-0B6D-170E-D7F9824037FD}"/>
              </a:ext>
            </a:extLst>
          </p:cNvPr>
          <p:cNvSpPr txBox="1"/>
          <p:nvPr/>
        </p:nvSpPr>
        <p:spPr>
          <a:xfrm>
            <a:off x="5056315" y="939935"/>
            <a:ext cx="2079369" cy="461665"/>
          </a:xfrm>
          <a:prstGeom prst="rect">
            <a:avLst/>
          </a:prstGeom>
          <a:noFill/>
        </p:spPr>
        <p:txBody>
          <a:bodyPr wrap="square">
            <a:spAutoFit/>
          </a:bodyPr>
          <a:lstStyle/>
          <a:p>
            <a:pPr defTabSz="480060">
              <a:spcAft>
                <a:spcPts val="600"/>
              </a:spcAft>
            </a:pPr>
            <a:r>
              <a:rPr lang="tr-TR" sz="2400" b="1" dirty="0"/>
              <a:t>Görselleştirme</a:t>
            </a:r>
            <a:endParaRPr lang="tr-TR" sz="2000" b="1" dirty="0"/>
          </a:p>
        </p:txBody>
      </p:sp>
      <p:sp>
        <p:nvSpPr>
          <p:cNvPr id="6" name="TextBox 5">
            <a:extLst>
              <a:ext uri="{FF2B5EF4-FFF2-40B4-BE49-F238E27FC236}">
                <a16:creationId xmlns:a16="http://schemas.microsoft.com/office/drawing/2014/main" id="{C6B0C01A-EF9E-3285-581A-18FA2DB1C2F4}"/>
              </a:ext>
            </a:extLst>
          </p:cNvPr>
          <p:cNvSpPr txBox="1"/>
          <p:nvPr/>
        </p:nvSpPr>
        <p:spPr>
          <a:xfrm>
            <a:off x="3285200" y="1569885"/>
            <a:ext cx="5696425" cy="369332"/>
          </a:xfrm>
          <a:prstGeom prst="rect">
            <a:avLst/>
          </a:prstGeom>
          <a:noFill/>
        </p:spPr>
        <p:txBody>
          <a:bodyPr wrap="square" rtlCol="0">
            <a:spAutoFit/>
          </a:bodyPr>
          <a:lstStyle/>
          <a:p>
            <a:r>
              <a:rPr lang="tr-TR" dirty="0"/>
              <a:t>Hızlanma düzlemini görselleştirmek üzere</a:t>
            </a:r>
            <a:r>
              <a:rPr lang="tr-TR" b="1" dirty="0"/>
              <a:t> Gnuplot </a:t>
            </a:r>
            <a:r>
              <a:rPr lang="tr-TR" dirty="0"/>
              <a:t>eklendi.</a:t>
            </a:r>
          </a:p>
        </p:txBody>
      </p:sp>
      <p:pic>
        <p:nvPicPr>
          <p:cNvPr id="8" name="Picture 7" descr="A diagram of a field magnet bunch&#10;&#10;Description automatically generated">
            <a:extLst>
              <a:ext uri="{FF2B5EF4-FFF2-40B4-BE49-F238E27FC236}">
                <a16:creationId xmlns:a16="http://schemas.microsoft.com/office/drawing/2014/main" id="{D3CEF71F-A486-0628-BA30-A2FBA1B07B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169" y="2476834"/>
            <a:ext cx="5030778" cy="3784874"/>
          </a:xfrm>
          <a:prstGeom prst="rect">
            <a:avLst/>
          </a:prstGeom>
        </p:spPr>
      </p:pic>
      <p:pic>
        <p:nvPicPr>
          <p:cNvPr id="10" name="Picture 9" descr="A diagram of a circular object with a circle with arrows&#10;&#10;Description automatically generated with medium confidence">
            <a:extLst>
              <a:ext uri="{FF2B5EF4-FFF2-40B4-BE49-F238E27FC236}">
                <a16:creationId xmlns:a16="http://schemas.microsoft.com/office/drawing/2014/main" id="{7CBBB2CA-337C-756F-8730-164779F7EB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5873" y="2476834"/>
            <a:ext cx="5051762" cy="3784874"/>
          </a:xfrm>
          <a:prstGeom prst="rect">
            <a:avLst/>
          </a:prstGeom>
        </p:spPr>
      </p:pic>
      <p:sp>
        <p:nvSpPr>
          <p:cNvPr id="12" name="TextBox 11">
            <a:extLst>
              <a:ext uri="{FF2B5EF4-FFF2-40B4-BE49-F238E27FC236}">
                <a16:creationId xmlns:a16="http://schemas.microsoft.com/office/drawing/2014/main" id="{F8771CF8-1660-431C-1E33-6605BBBA902A}"/>
              </a:ext>
            </a:extLst>
          </p:cNvPr>
          <p:cNvSpPr txBox="1"/>
          <p:nvPr/>
        </p:nvSpPr>
        <p:spPr>
          <a:xfrm>
            <a:off x="5243586" y="3218549"/>
            <a:ext cx="1779654" cy="2031325"/>
          </a:xfrm>
          <a:prstGeom prst="rect">
            <a:avLst/>
          </a:prstGeom>
          <a:noFill/>
        </p:spPr>
        <p:txBody>
          <a:bodyPr wrap="none" rtlCol="0">
            <a:spAutoFit/>
          </a:bodyPr>
          <a:lstStyle/>
          <a:p>
            <a:pPr marL="285750" indent="-285750">
              <a:buFont typeface="Arial" panose="020B0604020202020204" pitchFamily="34" charset="0"/>
              <a:buChar char="•"/>
            </a:pPr>
            <a:r>
              <a:rPr lang="tr-TR" b="1" dirty="0"/>
              <a:t>P</a:t>
            </a:r>
            <a:r>
              <a:rPr lang="tr-TR" dirty="0"/>
              <a:t> = 40kW</a:t>
            </a:r>
          </a:p>
          <a:p>
            <a:pPr marL="285750" indent="-285750">
              <a:buFont typeface="Arial" panose="020B0604020202020204" pitchFamily="34" charset="0"/>
              <a:buChar char="•"/>
            </a:pPr>
            <a:r>
              <a:rPr lang="tr-TR" b="1" i="1" dirty="0"/>
              <a:t>f </a:t>
            </a:r>
            <a:r>
              <a:rPr lang="tr-TR" dirty="0"/>
              <a:t>= 107.5 MHz</a:t>
            </a:r>
          </a:p>
          <a:p>
            <a:pPr marL="285750" indent="-285750">
              <a:buFont typeface="Arial" panose="020B0604020202020204" pitchFamily="34" charset="0"/>
              <a:buChar char="•"/>
            </a:pPr>
            <a:r>
              <a:rPr lang="tr-TR" b="1" dirty="0"/>
              <a:t>T</a:t>
            </a:r>
            <a:r>
              <a:rPr lang="tr-TR" dirty="0"/>
              <a:t> = 9.3 ns</a:t>
            </a:r>
          </a:p>
          <a:p>
            <a:pPr marL="285750" indent="-285750">
              <a:buFont typeface="Arial" panose="020B0604020202020204" pitchFamily="34" charset="0"/>
              <a:buChar char="•"/>
            </a:pPr>
            <a:r>
              <a:rPr lang="tr-TR" b="1" dirty="0"/>
              <a:t>R1</a:t>
            </a:r>
            <a:r>
              <a:rPr lang="tr-TR" dirty="0"/>
              <a:t> = 0.188 m</a:t>
            </a:r>
          </a:p>
          <a:p>
            <a:pPr marL="285750" indent="-285750">
              <a:buFont typeface="Arial" panose="020B0604020202020204" pitchFamily="34" charset="0"/>
              <a:buChar char="•"/>
            </a:pPr>
            <a:r>
              <a:rPr lang="tr-TR" b="1" dirty="0"/>
              <a:t>R2</a:t>
            </a:r>
            <a:r>
              <a:rPr lang="tr-TR" dirty="0"/>
              <a:t> = 0.753 m</a:t>
            </a:r>
          </a:p>
          <a:p>
            <a:pPr marL="285750" indent="-285750">
              <a:buFont typeface="Arial" panose="020B0604020202020204" pitchFamily="34" charset="0"/>
              <a:buChar char="•"/>
            </a:pPr>
            <a:r>
              <a:rPr lang="tr-TR" b="1" dirty="0"/>
              <a:t>tg</a:t>
            </a:r>
            <a:r>
              <a:rPr lang="tr-TR" dirty="0"/>
              <a:t> = 1 ns</a:t>
            </a:r>
          </a:p>
          <a:p>
            <a:pPr marL="285750" indent="-285750">
              <a:buFont typeface="Arial" panose="020B0604020202020204" pitchFamily="34" charset="0"/>
              <a:buChar char="•"/>
            </a:pPr>
            <a:r>
              <a:rPr lang="tr-TR" b="1" dirty="0"/>
              <a:t>Ein</a:t>
            </a:r>
            <a:r>
              <a:rPr lang="tr-TR" dirty="0"/>
              <a:t> = 40 keV</a:t>
            </a:r>
          </a:p>
        </p:txBody>
      </p:sp>
      <p:sp>
        <p:nvSpPr>
          <p:cNvPr id="13" name="TextBox 12">
            <a:extLst>
              <a:ext uri="{FF2B5EF4-FFF2-40B4-BE49-F238E27FC236}">
                <a16:creationId xmlns:a16="http://schemas.microsoft.com/office/drawing/2014/main" id="{1D44C0E6-61AA-3B68-AE62-02C90B91DB20}"/>
              </a:ext>
            </a:extLst>
          </p:cNvPr>
          <p:cNvSpPr txBox="1"/>
          <p:nvPr/>
        </p:nvSpPr>
        <p:spPr>
          <a:xfrm>
            <a:off x="2279576" y="6330226"/>
            <a:ext cx="993670" cy="369332"/>
          </a:xfrm>
          <a:prstGeom prst="rect">
            <a:avLst/>
          </a:prstGeom>
          <a:noFill/>
        </p:spPr>
        <p:txBody>
          <a:bodyPr wrap="none" rtlCol="0">
            <a:spAutoFit/>
          </a:bodyPr>
          <a:lstStyle/>
          <a:p>
            <a:r>
              <a:rPr lang="tr-TR" b="1" dirty="0"/>
              <a:t>Tg</a:t>
            </a:r>
            <a:r>
              <a:rPr lang="tr-TR" dirty="0"/>
              <a:t> = 5 ns</a:t>
            </a:r>
          </a:p>
        </p:txBody>
      </p:sp>
      <p:sp>
        <p:nvSpPr>
          <p:cNvPr id="14" name="TextBox 13">
            <a:extLst>
              <a:ext uri="{FF2B5EF4-FFF2-40B4-BE49-F238E27FC236}">
                <a16:creationId xmlns:a16="http://schemas.microsoft.com/office/drawing/2014/main" id="{BEBEBB56-8165-CD77-C1E1-09A3184367A1}"/>
              </a:ext>
            </a:extLst>
          </p:cNvPr>
          <p:cNvSpPr txBox="1"/>
          <p:nvPr/>
        </p:nvSpPr>
        <p:spPr>
          <a:xfrm>
            <a:off x="8994919" y="6155566"/>
            <a:ext cx="1168397" cy="369332"/>
          </a:xfrm>
          <a:prstGeom prst="rect">
            <a:avLst/>
          </a:prstGeom>
          <a:noFill/>
        </p:spPr>
        <p:txBody>
          <a:bodyPr wrap="none" rtlCol="0">
            <a:spAutoFit/>
          </a:bodyPr>
          <a:lstStyle/>
          <a:p>
            <a:r>
              <a:rPr lang="tr-TR" b="1" dirty="0"/>
              <a:t>Tg</a:t>
            </a:r>
            <a:r>
              <a:rPr lang="tr-TR" dirty="0"/>
              <a:t> = 9.3 ns</a:t>
            </a:r>
          </a:p>
        </p:txBody>
      </p:sp>
      <p:sp>
        <p:nvSpPr>
          <p:cNvPr id="2" name="Slide Number Placeholder 1">
            <a:extLst>
              <a:ext uri="{FF2B5EF4-FFF2-40B4-BE49-F238E27FC236}">
                <a16:creationId xmlns:a16="http://schemas.microsoft.com/office/drawing/2014/main" id="{0ED2C050-474F-8075-E1B1-2E95A84420CE}"/>
              </a:ext>
            </a:extLst>
          </p:cNvPr>
          <p:cNvSpPr>
            <a:spLocks noGrp="1"/>
          </p:cNvSpPr>
          <p:nvPr>
            <p:ph type="sldNum" sz="quarter" idx="12"/>
          </p:nvPr>
        </p:nvSpPr>
        <p:spPr/>
        <p:txBody>
          <a:bodyPr/>
          <a:lstStyle/>
          <a:p>
            <a:fld id="{B67BF8F8-67F3-499B-A441-62C75F4E249C}" type="slidenum">
              <a:rPr lang="tr-TR" smtClean="0"/>
              <a:t>17</a:t>
            </a:fld>
            <a:endParaRPr lang="tr-TR"/>
          </a:p>
        </p:txBody>
      </p:sp>
    </p:spTree>
    <p:extLst>
      <p:ext uri="{BB962C8B-B14F-4D97-AF65-F5344CB8AC3E}">
        <p14:creationId xmlns:p14="http://schemas.microsoft.com/office/powerpoint/2010/main" val="3496912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C9E8741-91D8-A73B-90C6-DCA50D036547}"/>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5" name="TextBox 4">
            <a:extLst>
              <a:ext uri="{FF2B5EF4-FFF2-40B4-BE49-F238E27FC236}">
                <a16:creationId xmlns:a16="http://schemas.microsoft.com/office/drawing/2014/main" id="{9A48E6C5-A780-21F4-A506-E0E793088553}"/>
              </a:ext>
            </a:extLst>
          </p:cNvPr>
          <p:cNvSpPr txBox="1"/>
          <p:nvPr/>
        </p:nvSpPr>
        <p:spPr>
          <a:xfrm>
            <a:off x="4280820" y="963440"/>
            <a:ext cx="3630360" cy="461665"/>
          </a:xfrm>
          <a:prstGeom prst="rect">
            <a:avLst/>
          </a:prstGeom>
          <a:noFill/>
        </p:spPr>
        <p:txBody>
          <a:bodyPr wrap="square">
            <a:spAutoFit/>
          </a:bodyPr>
          <a:lstStyle/>
          <a:p>
            <a:pPr defTabSz="480060">
              <a:spcAft>
                <a:spcPts val="600"/>
              </a:spcAft>
            </a:pPr>
            <a:r>
              <a:rPr lang="tr-TR" sz="2400" b="1" dirty="0"/>
              <a:t>Manyetik Alanda Hızlanma</a:t>
            </a:r>
            <a:endParaRPr lang="tr-TR" sz="2000" b="1" dirty="0"/>
          </a:p>
        </p:txBody>
      </p:sp>
      <p:sp>
        <p:nvSpPr>
          <p:cNvPr id="6" name="TextBox 5">
            <a:extLst>
              <a:ext uri="{FF2B5EF4-FFF2-40B4-BE49-F238E27FC236}">
                <a16:creationId xmlns:a16="http://schemas.microsoft.com/office/drawing/2014/main" id="{47AC04FC-8F98-55D3-EA24-C1B597A4CC4B}"/>
              </a:ext>
            </a:extLst>
          </p:cNvPr>
          <p:cNvSpPr txBox="1"/>
          <p:nvPr/>
        </p:nvSpPr>
        <p:spPr>
          <a:xfrm>
            <a:off x="695400" y="2273108"/>
            <a:ext cx="5256583" cy="3970318"/>
          </a:xfrm>
          <a:prstGeom prst="rect">
            <a:avLst/>
          </a:prstGeom>
          <a:noFill/>
        </p:spPr>
        <p:txBody>
          <a:bodyPr wrap="square" rtlCol="0">
            <a:spAutoFit/>
          </a:bodyPr>
          <a:lstStyle/>
          <a:p>
            <a:pPr marL="285750" indent="-285750">
              <a:buFont typeface="Arial" panose="020B0604020202020204" pitchFamily="34" charset="0"/>
              <a:buChar char="•"/>
            </a:pPr>
            <a:r>
              <a:rPr lang="tr-TR" dirty="0"/>
              <a:t>e-B etkileşimleri sırasında enerji kazanımı gözlendi</a:t>
            </a:r>
          </a:p>
          <a:p>
            <a:pPr marL="285750" indent="-285750">
              <a:buFont typeface="Arial" panose="020B0604020202020204" pitchFamily="34" charset="0"/>
              <a:buChar char="•"/>
            </a:pPr>
            <a:r>
              <a:rPr lang="tr-TR" dirty="0"/>
              <a:t>Bu sorunun sebepleri ve muhtemel çözümleri araştırılmaya başlandı</a:t>
            </a:r>
          </a:p>
          <a:p>
            <a:pPr marL="285750" indent="-285750">
              <a:buFont typeface="Arial" panose="020B0604020202020204" pitchFamily="34" charset="0"/>
              <a:buChar char="•"/>
            </a:pPr>
            <a:r>
              <a:rPr lang="tr-TR" dirty="0"/>
              <a:t>Bir test ortamı belirlendi</a:t>
            </a:r>
          </a:p>
          <a:p>
            <a:pPr marL="742950" lvl="1" indent="-285750">
              <a:buFont typeface="Wingdings" panose="05000000000000000000" pitchFamily="2" charset="2"/>
              <a:buChar char="v"/>
            </a:pPr>
            <a:r>
              <a:rPr lang="tr-TR" dirty="0"/>
              <a:t>1 MeV enerjiye sahip 100 elektron</a:t>
            </a:r>
          </a:p>
          <a:p>
            <a:pPr marL="742950" lvl="1" indent="-285750">
              <a:buFont typeface="Wingdings" panose="05000000000000000000" pitchFamily="2" charset="2"/>
              <a:buChar char="v"/>
            </a:pPr>
            <a:r>
              <a:rPr lang="tr-TR" dirty="0"/>
              <a:t>x &gt; 0.05 m de bulunan düzgün manyetik alan   ( B = 0.1 T )</a:t>
            </a:r>
          </a:p>
          <a:p>
            <a:pPr marL="285750" indent="-285750">
              <a:buFont typeface="Arial" panose="020B0604020202020204" pitchFamily="34" charset="0"/>
              <a:buChar char="•"/>
            </a:pPr>
            <a:r>
              <a:rPr lang="tr-TR" dirty="0"/>
              <a:t>dt = 0.01 ns de yapılan doğrulama simülasyonunda manyetik alan içerisinde 2.783 MeV enerji kazanımı gözlendi</a:t>
            </a:r>
          </a:p>
          <a:p>
            <a:pPr marL="285750" indent="-285750">
              <a:buFont typeface="Arial" panose="020B0604020202020204" pitchFamily="34" charset="0"/>
              <a:buChar char="•"/>
            </a:pPr>
            <a:r>
              <a:rPr lang="tr-TR" dirty="0"/>
              <a:t>Bu aşamaya kadar</a:t>
            </a:r>
            <a:r>
              <a:rPr lang="tr-TR" b="1" dirty="0"/>
              <a:t> </a:t>
            </a:r>
            <a:r>
              <a:rPr lang="tr-TR" dirty="0"/>
              <a:t>sadeliği ve implemente etmesi basit olduğundan </a:t>
            </a:r>
            <a:r>
              <a:rPr lang="tr-TR" b="1" dirty="0"/>
              <a:t>Leapfrog</a:t>
            </a:r>
            <a:r>
              <a:rPr lang="tr-TR" dirty="0"/>
              <a:t> yöntemi kullanılıyordu </a:t>
            </a:r>
          </a:p>
          <a:p>
            <a:pPr marL="285750" indent="-285750">
              <a:buFont typeface="Arial" panose="020B0604020202020204" pitchFamily="34" charset="0"/>
              <a:buChar char="•"/>
            </a:pPr>
            <a:r>
              <a:rPr lang="tr-TR" dirty="0"/>
              <a:t>Problemin </a:t>
            </a:r>
            <a:r>
              <a:rPr lang="tr-TR" b="1" dirty="0"/>
              <a:t>Leapfrog’</a:t>
            </a:r>
            <a:r>
              <a:rPr lang="tr-TR" dirty="0"/>
              <a:t>dan kaynaklanma ihtimalini test etmek için</a:t>
            </a:r>
            <a:r>
              <a:rPr lang="tr-TR" b="1" dirty="0"/>
              <a:t> RK4 </a:t>
            </a:r>
            <a:r>
              <a:rPr lang="tr-TR" dirty="0"/>
              <a:t>yöntemi entegre edildi</a:t>
            </a:r>
          </a:p>
        </p:txBody>
      </p:sp>
      <p:pic>
        <p:nvPicPr>
          <p:cNvPr id="8" name="Picture 7" descr="A graph of magnets bunch&#10;&#10;Description automatically generated">
            <a:extLst>
              <a:ext uri="{FF2B5EF4-FFF2-40B4-BE49-F238E27FC236}">
                <a16:creationId xmlns:a16="http://schemas.microsoft.com/office/drawing/2014/main" id="{58F6E851-CE37-196E-BC2D-C87074F395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9976" y="1707773"/>
            <a:ext cx="6460701" cy="4823991"/>
          </a:xfrm>
          <a:prstGeom prst="rect">
            <a:avLst/>
          </a:prstGeom>
        </p:spPr>
      </p:pic>
      <p:sp>
        <p:nvSpPr>
          <p:cNvPr id="2" name="Slide Number Placeholder 1">
            <a:extLst>
              <a:ext uri="{FF2B5EF4-FFF2-40B4-BE49-F238E27FC236}">
                <a16:creationId xmlns:a16="http://schemas.microsoft.com/office/drawing/2014/main" id="{447CC791-97CD-558F-8A1A-5A7D1BEC8376}"/>
              </a:ext>
            </a:extLst>
          </p:cNvPr>
          <p:cNvSpPr>
            <a:spLocks noGrp="1"/>
          </p:cNvSpPr>
          <p:nvPr>
            <p:ph type="sldNum" sz="quarter" idx="12"/>
          </p:nvPr>
        </p:nvSpPr>
        <p:spPr/>
        <p:txBody>
          <a:bodyPr/>
          <a:lstStyle/>
          <a:p>
            <a:fld id="{B67BF8F8-67F3-499B-A441-62C75F4E249C}" type="slidenum">
              <a:rPr lang="tr-TR" smtClean="0"/>
              <a:t>18</a:t>
            </a:fld>
            <a:endParaRPr lang="tr-TR"/>
          </a:p>
        </p:txBody>
      </p:sp>
    </p:spTree>
    <p:extLst>
      <p:ext uri="{BB962C8B-B14F-4D97-AF65-F5344CB8AC3E}">
        <p14:creationId xmlns:p14="http://schemas.microsoft.com/office/powerpoint/2010/main" val="25746312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01294E-F89C-683A-3D36-43B1B81F4B08}"/>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5" name="TextBox 4">
            <a:extLst>
              <a:ext uri="{FF2B5EF4-FFF2-40B4-BE49-F238E27FC236}">
                <a16:creationId xmlns:a16="http://schemas.microsoft.com/office/drawing/2014/main" id="{277A1BA8-E7E2-A9DB-2EA5-6B9D769C5EF0}"/>
              </a:ext>
            </a:extLst>
          </p:cNvPr>
          <p:cNvSpPr txBox="1"/>
          <p:nvPr/>
        </p:nvSpPr>
        <p:spPr>
          <a:xfrm>
            <a:off x="4292185" y="938538"/>
            <a:ext cx="3603635" cy="461665"/>
          </a:xfrm>
          <a:prstGeom prst="rect">
            <a:avLst/>
          </a:prstGeom>
          <a:noFill/>
        </p:spPr>
        <p:txBody>
          <a:bodyPr wrap="square">
            <a:spAutoFit/>
          </a:bodyPr>
          <a:lstStyle/>
          <a:p>
            <a:pPr defTabSz="480060">
              <a:spcAft>
                <a:spcPts val="600"/>
              </a:spcAft>
            </a:pPr>
            <a:r>
              <a:rPr lang="tr-TR" sz="2400" b="1" dirty="0"/>
              <a:t>Manyetik Alanda Hızlanma</a:t>
            </a:r>
            <a:endParaRPr lang="tr-TR" sz="2000" b="1" dirty="0"/>
          </a:p>
        </p:txBody>
      </p:sp>
      <p:sp>
        <p:nvSpPr>
          <p:cNvPr id="6" name="TextBox 5">
            <a:extLst>
              <a:ext uri="{FF2B5EF4-FFF2-40B4-BE49-F238E27FC236}">
                <a16:creationId xmlns:a16="http://schemas.microsoft.com/office/drawing/2014/main" id="{FF74999E-A2F9-460C-BE9B-FB2B8A864E44}"/>
              </a:ext>
            </a:extLst>
          </p:cNvPr>
          <p:cNvSpPr txBox="1"/>
          <p:nvPr/>
        </p:nvSpPr>
        <p:spPr>
          <a:xfrm>
            <a:off x="768793" y="1437768"/>
            <a:ext cx="5256583" cy="369332"/>
          </a:xfrm>
          <a:prstGeom prst="rect">
            <a:avLst/>
          </a:prstGeom>
          <a:noFill/>
        </p:spPr>
        <p:txBody>
          <a:bodyPr wrap="square" rtlCol="0">
            <a:spAutoFit/>
          </a:bodyPr>
          <a:lstStyle/>
          <a:p>
            <a:pPr marL="285750" indent="-285750">
              <a:buFont typeface="Arial" panose="020B0604020202020204" pitchFamily="34" charset="0"/>
              <a:buChar char="•"/>
            </a:pPr>
            <a:r>
              <a:rPr lang="tr-TR" b="1" dirty="0"/>
              <a:t>Leapfrog</a:t>
            </a:r>
            <a:r>
              <a:rPr lang="tr-TR" dirty="0"/>
              <a:t> ve </a:t>
            </a:r>
            <a:r>
              <a:rPr lang="tr-TR" b="1" dirty="0"/>
              <a:t>RK4 </a:t>
            </a:r>
            <a:r>
              <a:rPr lang="tr-TR" dirty="0"/>
              <a:t>farklı </a:t>
            </a:r>
            <a:r>
              <a:rPr lang="tr-TR" b="1" i="1" dirty="0"/>
              <a:t>dt </a:t>
            </a:r>
            <a:r>
              <a:rPr lang="tr-TR" dirty="0"/>
              <a:t>değerlerinde test edildi</a:t>
            </a:r>
            <a:endParaRPr lang="tr-TR" b="1" i="1" dirty="0"/>
          </a:p>
        </p:txBody>
      </p:sp>
      <p:pic>
        <p:nvPicPr>
          <p:cNvPr id="10" name="Picture 9" descr="A graph of a graph with a number of arrows&#10;&#10;Description automatically generated with medium confidence">
            <a:extLst>
              <a:ext uri="{FF2B5EF4-FFF2-40B4-BE49-F238E27FC236}">
                <a16:creationId xmlns:a16="http://schemas.microsoft.com/office/drawing/2014/main" id="{32D4AEE5-C824-F0F7-8802-E362DD979E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054" y="2348879"/>
            <a:ext cx="4844378" cy="3289735"/>
          </a:xfrm>
          <a:prstGeom prst="rect">
            <a:avLst/>
          </a:prstGeom>
        </p:spPr>
      </p:pic>
      <p:pic>
        <p:nvPicPr>
          <p:cNvPr id="12" name="Picture 11" descr="A graph of a leap frog&#10;&#10;Description automatically generated">
            <a:extLst>
              <a:ext uri="{FF2B5EF4-FFF2-40B4-BE49-F238E27FC236}">
                <a16:creationId xmlns:a16="http://schemas.microsoft.com/office/drawing/2014/main" id="{0801F2F5-A0E3-8D82-56B2-823122A50E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0096" y="2348879"/>
            <a:ext cx="4795273" cy="3256388"/>
          </a:xfrm>
          <a:prstGeom prst="rect">
            <a:avLst/>
          </a:prstGeom>
        </p:spPr>
      </p:pic>
      <p:sp>
        <p:nvSpPr>
          <p:cNvPr id="14" name="TextBox 13">
            <a:extLst>
              <a:ext uri="{FF2B5EF4-FFF2-40B4-BE49-F238E27FC236}">
                <a16:creationId xmlns:a16="http://schemas.microsoft.com/office/drawing/2014/main" id="{AC42E6AA-9789-066F-AF22-7DFDFAF16903}"/>
              </a:ext>
            </a:extLst>
          </p:cNvPr>
          <p:cNvSpPr txBox="1"/>
          <p:nvPr/>
        </p:nvSpPr>
        <p:spPr>
          <a:xfrm>
            <a:off x="6199737" y="1388879"/>
            <a:ext cx="5256583" cy="923330"/>
          </a:xfrm>
          <a:prstGeom prst="rect">
            <a:avLst/>
          </a:prstGeom>
          <a:noFill/>
        </p:spPr>
        <p:txBody>
          <a:bodyPr wrap="square">
            <a:spAutoFit/>
          </a:bodyPr>
          <a:lstStyle/>
          <a:p>
            <a:pPr marL="285750" indent="-285750">
              <a:buFont typeface="Arial" panose="020B0604020202020204" pitchFamily="34" charset="0"/>
              <a:buChar char="•"/>
            </a:pPr>
            <a:r>
              <a:rPr lang="tr-TR" dirty="0"/>
              <a:t>Her test ortamı 10 kez çalıştırılarak işletim sistemi zamanlayıcısı kaynaklı simülasyon süresi sapmaları azaltılmak hedeflendi.</a:t>
            </a:r>
          </a:p>
        </p:txBody>
      </p:sp>
      <p:sp>
        <p:nvSpPr>
          <p:cNvPr id="15" name="TextBox 14">
            <a:extLst>
              <a:ext uri="{FF2B5EF4-FFF2-40B4-BE49-F238E27FC236}">
                <a16:creationId xmlns:a16="http://schemas.microsoft.com/office/drawing/2014/main" id="{77799926-B0A5-9456-1F9B-3DAA72980FB4}"/>
              </a:ext>
            </a:extLst>
          </p:cNvPr>
          <p:cNvSpPr txBox="1"/>
          <p:nvPr/>
        </p:nvSpPr>
        <p:spPr>
          <a:xfrm>
            <a:off x="768793" y="1843211"/>
            <a:ext cx="3802869" cy="646331"/>
          </a:xfrm>
          <a:prstGeom prst="rect">
            <a:avLst/>
          </a:prstGeom>
          <a:noFill/>
        </p:spPr>
        <p:txBody>
          <a:bodyPr wrap="square">
            <a:spAutoFit/>
          </a:bodyPr>
          <a:lstStyle/>
          <a:p>
            <a:pPr marL="285750" indent="-285750">
              <a:buFont typeface="Arial" panose="020B0604020202020204" pitchFamily="34" charset="0"/>
              <a:buChar char="•"/>
            </a:pPr>
            <a:r>
              <a:rPr lang="tr-TR" dirty="0"/>
              <a:t>Testler Apple M1 CPU kullanılarak gerçekleştirildi</a:t>
            </a:r>
          </a:p>
        </p:txBody>
      </p:sp>
      <p:sp>
        <p:nvSpPr>
          <p:cNvPr id="2" name="Slide Number Placeholder 1">
            <a:extLst>
              <a:ext uri="{FF2B5EF4-FFF2-40B4-BE49-F238E27FC236}">
                <a16:creationId xmlns:a16="http://schemas.microsoft.com/office/drawing/2014/main" id="{BAD5F404-0E7D-3BA1-BFE5-492FE65A8CE0}"/>
              </a:ext>
            </a:extLst>
          </p:cNvPr>
          <p:cNvSpPr>
            <a:spLocks noGrp="1"/>
          </p:cNvSpPr>
          <p:nvPr>
            <p:ph type="sldNum" sz="quarter" idx="12"/>
          </p:nvPr>
        </p:nvSpPr>
        <p:spPr/>
        <p:txBody>
          <a:bodyPr/>
          <a:lstStyle/>
          <a:p>
            <a:fld id="{B67BF8F8-67F3-499B-A441-62C75F4E249C}" type="slidenum">
              <a:rPr lang="tr-TR" smtClean="0"/>
              <a:t>19</a:t>
            </a:fld>
            <a:endParaRPr lang="tr-TR"/>
          </a:p>
        </p:txBody>
      </p:sp>
      <p:pic>
        <p:nvPicPr>
          <p:cNvPr id="3" name="Picture 2">
            <a:extLst>
              <a:ext uri="{FF2B5EF4-FFF2-40B4-BE49-F238E27FC236}">
                <a16:creationId xmlns:a16="http://schemas.microsoft.com/office/drawing/2014/main" id="{CE9D95F5-1CA5-DEFE-8051-6DE14B4B1DB7}"/>
              </a:ext>
            </a:extLst>
          </p:cNvPr>
          <p:cNvPicPr>
            <a:picLocks noChangeAspect="1"/>
          </p:cNvPicPr>
          <p:nvPr/>
        </p:nvPicPr>
        <p:blipFill>
          <a:blip r:embed="rId5"/>
          <a:stretch>
            <a:fillRect/>
          </a:stretch>
        </p:blipFill>
        <p:spPr>
          <a:xfrm>
            <a:off x="5231905" y="5183314"/>
            <a:ext cx="1302368" cy="720080"/>
          </a:xfrm>
          <a:prstGeom prst="rect">
            <a:avLst/>
          </a:prstGeom>
        </p:spPr>
      </p:pic>
      <p:pic>
        <p:nvPicPr>
          <p:cNvPr id="7" name="Picture 6">
            <a:extLst>
              <a:ext uri="{FF2B5EF4-FFF2-40B4-BE49-F238E27FC236}">
                <a16:creationId xmlns:a16="http://schemas.microsoft.com/office/drawing/2014/main" id="{0EFA1D1B-02A2-54B9-6F4B-647132A4D240}"/>
              </a:ext>
            </a:extLst>
          </p:cNvPr>
          <p:cNvPicPr>
            <a:picLocks noChangeAspect="1"/>
          </p:cNvPicPr>
          <p:nvPr/>
        </p:nvPicPr>
        <p:blipFill>
          <a:blip r:embed="rId6"/>
          <a:stretch>
            <a:fillRect/>
          </a:stretch>
        </p:blipFill>
        <p:spPr>
          <a:xfrm>
            <a:off x="4439816" y="6098882"/>
            <a:ext cx="2813029" cy="456624"/>
          </a:xfrm>
          <a:prstGeom prst="rect">
            <a:avLst/>
          </a:prstGeom>
        </p:spPr>
      </p:pic>
    </p:spTree>
    <p:extLst>
      <p:ext uri="{BB962C8B-B14F-4D97-AF65-F5344CB8AC3E}">
        <p14:creationId xmlns:p14="http://schemas.microsoft.com/office/powerpoint/2010/main" val="3261078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machine&#10;&#10;Description automatically generated with medium confidence">
            <a:extLst>
              <a:ext uri="{FF2B5EF4-FFF2-40B4-BE49-F238E27FC236}">
                <a16:creationId xmlns:a16="http://schemas.microsoft.com/office/drawing/2014/main" id="{6D739B47-6636-F360-A65B-1DF3EA869C7A}"/>
              </a:ext>
            </a:extLst>
          </p:cNvPr>
          <p:cNvPicPr>
            <a:picLocks noChangeAspect="1"/>
          </p:cNvPicPr>
          <p:nvPr/>
        </p:nvPicPr>
        <p:blipFill rotWithShape="1">
          <a:blip r:embed="rId3">
            <a:extLst>
              <a:ext uri="{28A0092B-C50C-407E-A947-70E740481C1C}">
                <a14:useLocalDpi xmlns:a14="http://schemas.microsoft.com/office/drawing/2010/main" val="0"/>
              </a:ext>
            </a:extLst>
          </a:blip>
          <a:srcRect l="3225" r="3535"/>
          <a:stretch/>
        </p:blipFill>
        <p:spPr>
          <a:xfrm>
            <a:off x="6071152" y="-181802"/>
            <a:ext cx="6120848" cy="7039802"/>
          </a:xfrm>
          <a:prstGeom prst="rect">
            <a:avLst/>
          </a:prstGeom>
        </p:spPr>
      </p:pic>
      <p:sp>
        <p:nvSpPr>
          <p:cNvPr id="6" name="TextBox 5">
            <a:extLst>
              <a:ext uri="{FF2B5EF4-FFF2-40B4-BE49-F238E27FC236}">
                <a16:creationId xmlns:a16="http://schemas.microsoft.com/office/drawing/2014/main" id="{5004554C-69F8-E865-EBDB-4C9E1E66EE5A}"/>
              </a:ext>
            </a:extLst>
          </p:cNvPr>
          <p:cNvSpPr txBox="1"/>
          <p:nvPr/>
        </p:nvSpPr>
        <p:spPr>
          <a:xfrm>
            <a:off x="647883" y="836712"/>
            <a:ext cx="5396798" cy="646331"/>
          </a:xfrm>
          <a:prstGeom prst="rect">
            <a:avLst/>
          </a:prstGeom>
          <a:noFill/>
        </p:spPr>
        <p:txBody>
          <a:bodyPr wrap="none" rtlCol="0">
            <a:spAutoFit/>
          </a:bodyPr>
          <a:lstStyle/>
          <a:p>
            <a:r>
              <a:rPr lang="tr-TR" sz="3600" b="1" dirty="0"/>
              <a:t>Rhodotron Tipi Hızlandırıcı </a:t>
            </a:r>
          </a:p>
        </p:txBody>
      </p:sp>
      <p:sp>
        <p:nvSpPr>
          <p:cNvPr id="8" name="TextBox 7">
            <a:extLst>
              <a:ext uri="{FF2B5EF4-FFF2-40B4-BE49-F238E27FC236}">
                <a16:creationId xmlns:a16="http://schemas.microsoft.com/office/drawing/2014/main" id="{E73AF41D-597F-7DCC-8299-18BFCA11B599}"/>
              </a:ext>
            </a:extLst>
          </p:cNvPr>
          <p:cNvSpPr txBox="1"/>
          <p:nvPr/>
        </p:nvSpPr>
        <p:spPr>
          <a:xfrm>
            <a:off x="917407" y="2058407"/>
            <a:ext cx="4857751" cy="2554545"/>
          </a:xfrm>
          <a:prstGeom prst="rect">
            <a:avLst/>
          </a:prstGeom>
          <a:noFill/>
        </p:spPr>
        <p:txBody>
          <a:bodyPr wrap="square">
            <a:spAutoFit/>
          </a:bodyPr>
          <a:lstStyle/>
          <a:p>
            <a:pPr marL="285750" indent="-285750">
              <a:buFont typeface="Arial" panose="020B0604020202020204" pitchFamily="34" charset="0"/>
              <a:buChar char="•"/>
            </a:pPr>
            <a:r>
              <a:rPr lang="tr-TR" sz="2000" dirty="0"/>
              <a:t>Jacques Pottier tarafından 1989 yılında tasarlandı</a:t>
            </a:r>
          </a:p>
          <a:p>
            <a:pPr marL="285750" indent="-285750">
              <a:buFont typeface="Arial" panose="020B0604020202020204" pitchFamily="34" charset="0"/>
              <a:buChar char="•"/>
            </a:pPr>
            <a:r>
              <a:rPr lang="tr-TR" sz="2000" dirty="0"/>
              <a:t>İlk prototip, CEA Saclay’de 1992 yılında üretildi</a:t>
            </a:r>
          </a:p>
          <a:p>
            <a:pPr marL="285750" indent="-285750">
              <a:buFont typeface="Arial" panose="020B0604020202020204" pitchFamily="34" charset="0"/>
              <a:buChar char="•"/>
            </a:pPr>
            <a:r>
              <a:rPr lang="tr-TR" sz="2000" dirty="0"/>
              <a:t>MeV mertebesinde elektron demeti üretimi için ideal </a:t>
            </a:r>
          </a:p>
          <a:p>
            <a:pPr marL="285750" indent="-285750">
              <a:buFont typeface="Arial" panose="020B0604020202020204" pitchFamily="34" charset="0"/>
              <a:buChar char="•"/>
            </a:pPr>
            <a:r>
              <a:rPr lang="tr-TR" sz="2000" dirty="0"/>
              <a:t>Koaksiyal silindirik RF kovuğu</a:t>
            </a:r>
          </a:p>
          <a:p>
            <a:pPr marL="285750" indent="-285750">
              <a:buFont typeface="Arial" panose="020B0604020202020204" pitchFamily="34" charset="0"/>
              <a:buChar char="•"/>
            </a:pPr>
            <a:r>
              <a:rPr lang="tr-TR" sz="2000" dirty="0"/>
              <a:t>Devir mıknatısları</a:t>
            </a:r>
          </a:p>
        </p:txBody>
      </p:sp>
      <p:sp>
        <p:nvSpPr>
          <p:cNvPr id="2" name="Slide Number Placeholder 1">
            <a:extLst>
              <a:ext uri="{FF2B5EF4-FFF2-40B4-BE49-F238E27FC236}">
                <a16:creationId xmlns:a16="http://schemas.microsoft.com/office/drawing/2014/main" id="{6EE0B4EB-9D20-1306-42E9-624AA5A4CBD4}"/>
              </a:ext>
            </a:extLst>
          </p:cNvPr>
          <p:cNvSpPr>
            <a:spLocks noGrp="1"/>
          </p:cNvSpPr>
          <p:nvPr>
            <p:ph type="sldNum" sz="quarter" idx="12"/>
          </p:nvPr>
        </p:nvSpPr>
        <p:spPr/>
        <p:txBody>
          <a:bodyPr/>
          <a:lstStyle/>
          <a:p>
            <a:fld id="{B67BF8F8-67F3-499B-A441-62C75F4E249C}" type="slidenum">
              <a:rPr lang="tr-TR" smtClean="0"/>
              <a:t>2</a:t>
            </a:fld>
            <a:endParaRPr lang="tr-TR" dirty="0"/>
          </a:p>
        </p:txBody>
      </p:sp>
      <p:pic>
        <p:nvPicPr>
          <p:cNvPr id="3" name="Picture 2">
            <a:extLst>
              <a:ext uri="{FF2B5EF4-FFF2-40B4-BE49-F238E27FC236}">
                <a16:creationId xmlns:a16="http://schemas.microsoft.com/office/drawing/2014/main" id="{3DA29C0B-8D12-D7C6-5060-48574E4112D1}"/>
              </a:ext>
            </a:extLst>
          </p:cNvPr>
          <p:cNvPicPr>
            <a:picLocks noChangeAspect="1"/>
          </p:cNvPicPr>
          <p:nvPr/>
        </p:nvPicPr>
        <p:blipFill>
          <a:blip r:embed="rId4"/>
          <a:stretch>
            <a:fillRect/>
          </a:stretch>
        </p:blipFill>
        <p:spPr>
          <a:xfrm>
            <a:off x="798093" y="4866163"/>
            <a:ext cx="3888432" cy="1082903"/>
          </a:xfrm>
          <a:prstGeom prst="rect">
            <a:avLst/>
          </a:prstGeom>
        </p:spPr>
      </p:pic>
      <p:pic>
        <p:nvPicPr>
          <p:cNvPr id="4" name="Picture 3">
            <a:extLst>
              <a:ext uri="{FF2B5EF4-FFF2-40B4-BE49-F238E27FC236}">
                <a16:creationId xmlns:a16="http://schemas.microsoft.com/office/drawing/2014/main" id="{B6660818-3E0C-DFB8-5F8D-48D211E6D82D}"/>
              </a:ext>
            </a:extLst>
          </p:cNvPr>
          <p:cNvPicPr>
            <a:picLocks noChangeAspect="1"/>
          </p:cNvPicPr>
          <p:nvPr/>
        </p:nvPicPr>
        <p:blipFill>
          <a:blip r:embed="rId5"/>
          <a:stretch>
            <a:fillRect/>
          </a:stretch>
        </p:blipFill>
        <p:spPr>
          <a:xfrm>
            <a:off x="1110693" y="5877272"/>
            <a:ext cx="3298149" cy="570533"/>
          </a:xfrm>
          <a:prstGeom prst="rect">
            <a:avLst/>
          </a:prstGeom>
        </p:spPr>
      </p:pic>
      <p:sp>
        <p:nvSpPr>
          <p:cNvPr id="9" name="TextBox 8">
            <a:extLst>
              <a:ext uri="{FF2B5EF4-FFF2-40B4-BE49-F238E27FC236}">
                <a16:creationId xmlns:a16="http://schemas.microsoft.com/office/drawing/2014/main" id="{AB32C5CB-7556-8079-898F-47A1CDF77624}"/>
              </a:ext>
            </a:extLst>
          </p:cNvPr>
          <p:cNvSpPr txBox="1"/>
          <p:nvPr/>
        </p:nvSpPr>
        <p:spPr>
          <a:xfrm>
            <a:off x="24027" y="6538912"/>
            <a:ext cx="5280808" cy="276999"/>
          </a:xfrm>
          <a:prstGeom prst="rect">
            <a:avLst/>
          </a:prstGeom>
          <a:noFill/>
        </p:spPr>
        <p:txBody>
          <a:bodyPr wrap="square">
            <a:spAutoFit/>
          </a:bodyPr>
          <a:lstStyle/>
          <a:p>
            <a:r>
              <a:rPr lang="en-US" sz="1200" dirty="0"/>
              <a:t>A NEW TYPE OF RF ELECTRON ACCELERATOR: THE RHODOTRON </a:t>
            </a:r>
            <a:r>
              <a:rPr lang="tr-TR" sz="1200" dirty="0"/>
              <a:t>, Jacques POTTIER </a:t>
            </a:r>
          </a:p>
        </p:txBody>
      </p:sp>
    </p:spTree>
    <p:extLst>
      <p:ext uri="{BB962C8B-B14F-4D97-AF65-F5344CB8AC3E}">
        <p14:creationId xmlns:p14="http://schemas.microsoft.com/office/powerpoint/2010/main" val="3195904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E64ADA6-7876-4A90-8075-516A75F954D3}"/>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5" name="TextBox 4">
            <a:extLst>
              <a:ext uri="{FF2B5EF4-FFF2-40B4-BE49-F238E27FC236}">
                <a16:creationId xmlns:a16="http://schemas.microsoft.com/office/drawing/2014/main" id="{10A038BE-8D3F-FF2E-1D4A-E2310009E886}"/>
              </a:ext>
            </a:extLst>
          </p:cNvPr>
          <p:cNvSpPr txBox="1"/>
          <p:nvPr/>
        </p:nvSpPr>
        <p:spPr>
          <a:xfrm>
            <a:off x="4396322" y="967418"/>
            <a:ext cx="3399356" cy="461665"/>
          </a:xfrm>
          <a:prstGeom prst="rect">
            <a:avLst/>
          </a:prstGeom>
          <a:noFill/>
        </p:spPr>
        <p:txBody>
          <a:bodyPr wrap="square">
            <a:spAutoFit/>
          </a:bodyPr>
          <a:lstStyle/>
          <a:p>
            <a:pPr defTabSz="480060">
              <a:spcAft>
                <a:spcPts val="600"/>
              </a:spcAft>
            </a:pPr>
            <a:r>
              <a:rPr lang="tr-TR" sz="2400" b="1" dirty="0"/>
              <a:t>Elektrik Alanda Hızlanma</a:t>
            </a:r>
            <a:endParaRPr lang="tr-TR" sz="2000" b="1" dirty="0"/>
          </a:p>
        </p:txBody>
      </p:sp>
      <p:sp>
        <p:nvSpPr>
          <p:cNvPr id="6" name="TextBox 5">
            <a:extLst>
              <a:ext uri="{FF2B5EF4-FFF2-40B4-BE49-F238E27FC236}">
                <a16:creationId xmlns:a16="http://schemas.microsoft.com/office/drawing/2014/main" id="{B17E7C30-A6EA-D2EB-4800-2381E5FB40CE}"/>
              </a:ext>
            </a:extLst>
          </p:cNvPr>
          <p:cNvSpPr txBox="1"/>
          <p:nvPr/>
        </p:nvSpPr>
        <p:spPr>
          <a:xfrm>
            <a:off x="3774494" y="1559354"/>
            <a:ext cx="4643012" cy="1754326"/>
          </a:xfrm>
          <a:prstGeom prst="rect">
            <a:avLst/>
          </a:prstGeom>
          <a:noFill/>
        </p:spPr>
        <p:txBody>
          <a:bodyPr wrap="square" rtlCol="0">
            <a:spAutoFit/>
          </a:bodyPr>
          <a:lstStyle/>
          <a:p>
            <a:pPr marL="285750" indent="-285750">
              <a:buFont typeface="Arial" panose="020B0604020202020204" pitchFamily="34" charset="0"/>
              <a:buChar char="•"/>
            </a:pPr>
            <a:r>
              <a:rPr lang="tr-TR" dirty="0"/>
              <a:t>e-B etkileşiminden sonra, e-E etkileşimlerinde test edilmesine karar verildi. </a:t>
            </a:r>
          </a:p>
          <a:p>
            <a:pPr marL="285750" indent="-285750">
              <a:buFont typeface="Arial" panose="020B0604020202020204" pitchFamily="34" charset="0"/>
              <a:buChar char="•"/>
            </a:pPr>
            <a:r>
              <a:rPr lang="tr-TR" dirty="0"/>
              <a:t>İki test ortamı oluşturuldu :</a:t>
            </a:r>
          </a:p>
          <a:p>
            <a:pPr marL="742950" lvl="1" indent="-285750">
              <a:buFont typeface="Wingdings" panose="05000000000000000000" pitchFamily="2" charset="2"/>
              <a:buChar char="v"/>
            </a:pPr>
            <a:r>
              <a:rPr lang="tr-TR" dirty="0"/>
              <a:t>1 MeV  enerji ile (−0.753, 0, 0) m konumundan elektrik alana enjekte edilen 100 elektron</a:t>
            </a:r>
          </a:p>
        </p:txBody>
      </p:sp>
      <p:pic>
        <p:nvPicPr>
          <p:cNvPr id="8" name="Picture 7">
            <a:extLst>
              <a:ext uri="{FF2B5EF4-FFF2-40B4-BE49-F238E27FC236}">
                <a16:creationId xmlns:a16="http://schemas.microsoft.com/office/drawing/2014/main" id="{598227AA-9495-8348-2635-481AF9B1C3D5}"/>
              </a:ext>
            </a:extLst>
          </p:cNvPr>
          <p:cNvPicPr>
            <a:picLocks noChangeAspect="1"/>
          </p:cNvPicPr>
          <p:nvPr/>
        </p:nvPicPr>
        <p:blipFill>
          <a:blip r:embed="rId3"/>
          <a:stretch>
            <a:fillRect/>
          </a:stretch>
        </p:blipFill>
        <p:spPr>
          <a:xfrm>
            <a:off x="191344" y="235582"/>
            <a:ext cx="2639616" cy="2631302"/>
          </a:xfrm>
          <a:prstGeom prst="rect">
            <a:avLst/>
          </a:prstGeom>
        </p:spPr>
      </p:pic>
      <p:pic>
        <p:nvPicPr>
          <p:cNvPr id="10" name="Picture 9">
            <a:extLst>
              <a:ext uri="{FF2B5EF4-FFF2-40B4-BE49-F238E27FC236}">
                <a16:creationId xmlns:a16="http://schemas.microsoft.com/office/drawing/2014/main" id="{09777486-E9C2-C29B-5A1E-F84560614B18}"/>
              </a:ext>
            </a:extLst>
          </p:cNvPr>
          <p:cNvPicPr>
            <a:picLocks noChangeAspect="1"/>
          </p:cNvPicPr>
          <p:nvPr/>
        </p:nvPicPr>
        <p:blipFill>
          <a:blip r:embed="rId4"/>
          <a:stretch>
            <a:fillRect/>
          </a:stretch>
        </p:blipFill>
        <p:spPr>
          <a:xfrm>
            <a:off x="9521080" y="66374"/>
            <a:ext cx="2639616" cy="2607228"/>
          </a:xfrm>
          <a:prstGeom prst="rect">
            <a:avLst/>
          </a:prstGeom>
        </p:spPr>
      </p:pic>
      <p:sp>
        <p:nvSpPr>
          <p:cNvPr id="12" name="TextBox 11">
            <a:extLst>
              <a:ext uri="{FF2B5EF4-FFF2-40B4-BE49-F238E27FC236}">
                <a16:creationId xmlns:a16="http://schemas.microsoft.com/office/drawing/2014/main" id="{9247BC2A-82D0-EE49-0C71-4CE29414B2E5}"/>
              </a:ext>
            </a:extLst>
          </p:cNvPr>
          <p:cNvSpPr txBox="1"/>
          <p:nvPr/>
        </p:nvSpPr>
        <p:spPr>
          <a:xfrm>
            <a:off x="-312712" y="2966897"/>
            <a:ext cx="5345034" cy="954107"/>
          </a:xfrm>
          <a:prstGeom prst="rect">
            <a:avLst/>
          </a:prstGeom>
          <a:noFill/>
        </p:spPr>
        <p:txBody>
          <a:bodyPr wrap="square">
            <a:spAutoFit/>
          </a:bodyPr>
          <a:lstStyle/>
          <a:p>
            <a:pPr lvl="1"/>
            <a:r>
              <a:rPr lang="tr-TR" sz="1400" dirty="0"/>
              <a:t>Setup 1 : </a:t>
            </a:r>
          </a:p>
          <a:p>
            <a:pPr marL="1200150" lvl="2" indent="-285750">
              <a:buFont typeface="Wingdings" panose="05000000000000000000" pitchFamily="2" charset="2"/>
              <a:buChar char="Ø"/>
            </a:pPr>
            <a:r>
              <a:rPr lang="es-ES" sz="1400" dirty="0"/>
              <a:t>E = (−2.65616, 0, 0) MV/m</a:t>
            </a:r>
            <a:r>
              <a:rPr lang="tr-TR" sz="1400" dirty="0"/>
              <a:t> :</a:t>
            </a:r>
            <a:br>
              <a:rPr lang="tr-TR" sz="1400" dirty="0"/>
            </a:br>
            <a:r>
              <a:rPr lang="tr-TR" sz="1400" dirty="0"/>
              <a:t>−0.753 &lt; x &lt; 0.753 , −0.753 &lt; y &lt; 0.753</a:t>
            </a:r>
          </a:p>
          <a:p>
            <a:pPr marL="1200150" lvl="2" indent="-285750">
              <a:buFont typeface="Wingdings" panose="05000000000000000000" pitchFamily="2" charset="2"/>
              <a:buChar char="Ø"/>
            </a:pPr>
            <a:r>
              <a:rPr lang="es-ES" sz="1400" dirty="0"/>
              <a:t>E</a:t>
            </a:r>
            <a:r>
              <a:rPr lang="tr-TR" sz="1400" dirty="0"/>
              <a:t> = 0 dışarıda</a:t>
            </a:r>
          </a:p>
        </p:txBody>
      </p:sp>
      <p:sp>
        <p:nvSpPr>
          <p:cNvPr id="14" name="TextBox 13">
            <a:extLst>
              <a:ext uri="{FF2B5EF4-FFF2-40B4-BE49-F238E27FC236}">
                <a16:creationId xmlns:a16="http://schemas.microsoft.com/office/drawing/2014/main" id="{CBC20D2B-C367-6040-960C-E2517EEA4DF9}"/>
              </a:ext>
            </a:extLst>
          </p:cNvPr>
          <p:cNvSpPr txBox="1"/>
          <p:nvPr/>
        </p:nvSpPr>
        <p:spPr>
          <a:xfrm>
            <a:off x="7536160" y="2951946"/>
            <a:ext cx="5256584" cy="954107"/>
          </a:xfrm>
          <a:prstGeom prst="rect">
            <a:avLst/>
          </a:prstGeom>
          <a:noFill/>
        </p:spPr>
        <p:txBody>
          <a:bodyPr wrap="square">
            <a:spAutoFit/>
          </a:bodyPr>
          <a:lstStyle/>
          <a:p>
            <a:pPr lvl="1"/>
            <a:r>
              <a:rPr lang="tr-TR" sz="1400" dirty="0"/>
              <a:t>Setup 2 : </a:t>
            </a:r>
          </a:p>
          <a:p>
            <a:pPr marL="1200150" lvl="2" indent="-285750">
              <a:buFont typeface="Wingdings" panose="05000000000000000000" pitchFamily="2" charset="2"/>
              <a:buChar char="Ø"/>
            </a:pPr>
            <a:r>
              <a:rPr lang="es-ES" sz="1400" dirty="0"/>
              <a:t>E = </a:t>
            </a:r>
            <a:r>
              <a:rPr lang="tr-TR" sz="1400" dirty="0"/>
              <a:t>(0, −5.31232, 0) </a:t>
            </a:r>
            <a:r>
              <a:rPr lang="es-ES" sz="1400" dirty="0"/>
              <a:t>MV/m</a:t>
            </a:r>
            <a:r>
              <a:rPr lang="tr-TR" sz="1400" dirty="0"/>
              <a:t> :</a:t>
            </a:r>
            <a:br>
              <a:rPr lang="tr-TR" sz="1400" dirty="0"/>
            </a:br>
            <a:r>
              <a:rPr lang="tr-TR" sz="1400" dirty="0"/>
              <a:t>−0.753 &lt; x &lt; 0.753 , −0.753 &lt; y &lt; 0.753</a:t>
            </a:r>
          </a:p>
          <a:p>
            <a:pPr marL="1200150" lvl="2" indent="-285750">
              <a:buFont typeface="Wingdings" panose="05000000000000000000" pitchFamily="2" charset="2"/>
              <a:buChar char="Ø"/>
            </a:pPr>
            <a:r>
              <a:rPr lang="es-ES" sz="1400" dirty="0"/>
              <a:t>E</a:t>
            </a:r>
            <a:r>
              <a:rPr lang="tr-TR" sz="1400" dirty="0"/>
              <a:t> = 0 dışarıda</a:t>
            </a:r>
          </a:p>
        </p:txBody>
      </p:sp>
      <p:sp>
        <p:nvSpPr>
          <p:cNvPr id="2" name="Slide Number Placeholder 1">
            <a:extLst>
              <a:ext uri="{FF2B5EF4-FFF2-40B4-BE49-F238E27FC236}">
                <a16:creationId xmlns:a16="http://schemas.microsoft.com/office/drawing/2014/main" id="{E5E15AE2-54C0-7639-929A-70A1583B9D34}"/>
              </a:ext>
            </a:extLst>
          </p:cNvPr>
          <p:cNvSpPr>
            <a:spLocks noGrp="1"/>
          </p:cNvSpPr>
          <p:nvPr>
            <p:ph type="sldNum" sz="quarter" idx="12"/>
          </p:nvPr>
        </p:nvSpPr>
        <p:spPr/>
        <p:txBody>
          <a:bodyPr/>
          <a:lstStyle/>
          <a:p>
            <a:fld id="{B67BF8F8-67F3-499B-A441-62C75F4E249C}" type="slidenum">
              <a:rPr lang="tr-TR" smtClean="0"/>
              <a:t>20</a:t>
            </a:fld>
            <a:endParaRPr lang="tr-TR"/>
          </a:p>
        </p:txBody>
      </p:sp>
      <p:pic>
        <p:nvPicPr>
          <p:cNvPr id="3" name="Picture 2">
            <a:extLst>
              <a:ext uri="{FF2B5EF4-FFF2-40B4-BE49-F238E27FC236}">
                <a16:creationId xmlns:a16="http://schemas.microsoft.com/office/drawing/2014/main" id="{9C1DDA85-EEEF-5963-33D7-16FFBE0680C7}"/>
              </a:ext>
            </a:extLst>
          </p:cNvPr>
          <p:cNvPicPr>
            <a:picLocks noChangeAspect="1"/>
          </p:cNvPicPr>
          <p:nvPr/>
        </p:nvPicPr>
        <p:blipFill>
          <a:blip r:embed="rId5"/>
          <a:stretch>
            <a:fillRect/>
          </a:stretch>
        </p:blipFill>
        <p:spPr>
          <a:xfrm>
            <a:off x="3598443" y="4097667"/>
            <a:ext cx="2172700" cy="1748599"/>
          </a:xfrm>
          <a:prstGeom prst="rect">
            <a:avLst/>
          </a:prstGeom>
        </p:spPr>
      </p:pic>
      <p:pic>
        <p:nvPicPr>
          <p:cNvPr id="7" name="Picture 6">
            <a:extLst>
              <a:ext uri="{FF2B5EF4-FFF2-40B4-BE49-F238E27FC236}">
                <a16:creationId xmlns:a16="http://schemas.microsoft.com/office/drawing/2014/main" id="{2A8786A9-802D-EA5E-A19A-8811443D0348}"/>
              </a:ext>
            </a:extLst>
          </p:cNvPr>
          <p:cNvPicPr>
            <a:picLocks noChangeAspect="1"/>
          </p:cNvPicPr>
          <p:nvPr/>
        </p:nvPicPr>
        <p:blipFill>
          <a:blip r:embed="rId6"/>
          <a:stretch>
            <a:fillRect/>
          </a:stretch>
        </p:blipFill>
        <p:spPr>
          <a:xfrm>
            <a:off x="6312024" y="4097667"/>
            <a:ext cx="2234684" cy="1748600"/>
          </a:xfrm>
          <a:prstGeom prst="rect">
            <a:avLst/>
          </a:prstGeom>
        </p:spPr>
      </p:pic>
      <p:pic>
        <p:nvPicPr>
          <p:cNvPr id="9" name="Picture 8" descr="A graph of a graph with a number of lines&#10;&#10;Description automatically generated with medium confidence">
            <a:extLst>
              <a:ext uri="{FF2B5EF4-FFF2-40B4-BE49-F238E27FC236}">
                <a16:creationId xmlns:a16="http://schemas.microsoft.com/office/drawing/2014/main" id="{15070AB5-08AA-35A2-102E-2E7317C615F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328" y="4097667"/>
            <a:ext cx="3229316" cy="2427677"/>
          </a:xfrm>
          <a:prstGeom prst="rect">
            <a:avLst/>
          </a:prstGeom>
        </p:spPr>
      </p:pic>
      <p:pic>
        <p:nvPicPr>
          <p:cNvPr id="11" name="Picture 10" descr="A graph of a graph with a rainbow line&#10;&#10;Description automatically generated with medium confidence">
            <a:extLst>
              <a:ext uri="{FF2B5EF4-FFF2-40B4-BE49-F238E27FC236}">
                <a16:creationId xmlns:a16="http://schemas.microsoft.com/office/drawing/2014/main" id="{5D07FEA9-583A-9D56-CE51-F67362E7A1D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18670" y="4065001"/>
            <a:ext cx="3229316" cy="2424519"/>
          </a:xfrm>
          <a:prstGeom prst="rect">
            <a:avLst/>
          </a:prstGeom>
        </p:spPr>
      </p:pic>
    </p:spTree>
    <p:extLst>
      <p:ext uri="{BB962C8B-B14F-4D97-AF65-F5344CB8AC3E}">
        <p14:creationId xmlns:p14="http://schemas.microsoft.com/office/powerpoint/2010/main" val="6048923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CDC64B1-7281-58DB-D3CB-12EEA09A19C6}"/>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pic>
        <p:nvPicPr>
          <p:cNvPr id="9" name="Picture 8" descr="A graph with a number of numbers and a line&#10;&#10;Description automatically generated with medium confidence">
            <a:extLst>
              <a:ext uri="{FF2B5EF4-FFF2-40B4-BE49-F238E27FC236}">
                <a16:creationId xmlns:a16="http://schemas.microsoft.com/office/drawing/2014/main" id="{8B8637B9-0406-8698-C41C-05A70F22B5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360" y="2592146"/>
            <a:ext cx="4413442" cy="2997094"/>
          </a:xfrm>
          <a:prstGeom prst="rect">
            <a:avLst/>
          </a:prstGeom>
        </p:spPr>
      </p:pic>
      <p:pic>
        <p:nvPicPr>
          <p:cNvPr id="11" name="Picture 10" descr="A graph of a number of numbers&#10;&#10;Description automatically generated with medium confidence">
            <a:extLst>
              <a:ext uri="{FF2B5EF4-FFF2-40B4-BE49-F238E27FC236}">
                <a16:creationId xmlns:a16="http://schemas.microsoft.com/office/drawing/2014/main" id="{72886AF4-9D76-375F-B06F-09EA4D4788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8110" y="2607433"/>
            <a:ext cx="4413443" cy="2997094"/>
          </a:xfrm>
          <a:prstGeom prst="rect">
            <a:avLst/>
          </a:prstGeom>
        </p:spPr>
      </p:pic>
      <p:sp>
        <p:nvSpPr>
          <p:cNvPr id="15" name="TextBox 14">
            <a:extLst>
              <a:ext uri="{FF2B5EF4-FFF2-40B4-BE49-F238E27FC236}">
                <a16:creationId xmlns:a16="http://schemas.microsoft.com/office/drawing/2014/main" id="{D9BE5C98-DF73-6C01-8AC9-1880151BD02B}"/>
              </a:ext>
            </a:extLst>
          </p:cNvPr>
          <p:cNvSpPr txBox="1"/>
          <p:nvPr/>
        </p:nvSpPr>
        <p:spPr>
          <a:xfrm>
            <a:off x="4208812" y="980728"/>
            <a:ext cx="3774376" cy="461665"/>
          </a:xfrm>
          <a:prstGeom prst="rect">
            <a:avLst/>
          </a:prstGeom>
          <a:noFill/>
        </p:spPr>
        <p:txBody>
          <a:bodyPr wrap="square">
            <a:spAutoFit/>
          </a:bodyPr>
          <a:lstStyle/>
          <a:p>
            <a:pPr defTabSz="480060">
              <a:spcAft>
                <a:spcPts val="600"/>
              </a:spcAft>
            </a:pPr>
            <a:r>
              <a:rPr lang="tr-TR" sz="2400" b="1" dirty="0"/>
              <a:t>Acceleration in Electric Field</a:t>
            </a:r>
            <a:endParaRPr lang="tr-TR" sz="2000" b="1" dirty="0"/>
          </a:p>
        </p:txBody>
      </p:sp>
      <p:sp>
        <p:nvSpPr>
          <p:cNvPr id="2" name="Slide Number Placeholder 1">
            <a:extLst>
              <a:ext uri="{FF2B5EF4-FFF2-40B4-BE49-F238E27FC236}">
                <a16:creationId xmlns:a16="http://schemas.microsoft.com/office/drawing/2014/main" id="{E2845662-A4DA-A54A-0BFD-359225EE89AB}"/>
              </a:ext>
            </a:extLst>
          </p:cNvPr>
          <p:cNvSpPr>
            <a:spLocks noGrp="1"/>
          </p:cNvSpPr>
          <p:nvPr>
            <p:ph type="sldNum" sz="quarter" idx="12"/>
          </p:nvPr>
        </p:nvSpPr>
        <p:spPr/>
        <p:txBody>
          <a:bodyPr/>
          <a:lstStyle/>
          <a:p>
            <a:fld id="{B67BF8F8-67F3-499B-A441-62C75F4E249C}" type="slidenum">
              <a:rPr lang="tr-TR" smtClean="0"/>
              <a:t>21</a:t>
            </a:fld>
            <a:endParaRPr lang="tr-TR"/>
          </a:p>
        </p:txBody>
      </p:sp>
      <p:pic>
        <p:nvPicPr>
          <p:cNvPr id="3" name="Picture 2">
            <a:extLst>
              <a:ext uri="{FF2B5EF4-FFF2-40B4-BE49-F238E27FC236}">
                <a16:creationId xmlns:a16="http://schemas.microsoft.com/office/drawing/2014/main" id="{F6A027CE-AF5B-A70A-E531-A5CBF74AA5B2}"/>
              </a:ext>
            </a:extLst>
          </p:cNvPr>
          <p:cNvPicPr>
            <a:picLocks noChangeAspect="1"/>
          </p:cNvPicPr>
          <p:nvPr/>
        </p:nvPicPr>
        <p:blipFill>
          <a:blip r:embed="rId5"/>
          <a:stretch>
            <a:fillRect/>
          </a:stretch>
        </p:blipFill>
        <p:spPr>
          <a:xfrm>
            <a:off x="4972615" y="5913970"/>
            <a:ext cx="2246769" cy="498104"/>
          </a:xfrm>
          <a:prstGeom prst="rect">
            <a:avLst/>
          </a:prstGeom>
        </p:spPr>
      </p:pic>
      <p:pic>
        <p:nvPicPr>
          <p:cNvPr id="7" name="Picture 6">
            <a:extLst>
              <a:ext uri="{FF2B5EF4-FFF2-40B4-BE49-F238E27FC236}">
                <a16:creationId xmlns:a16="http://schemas.microsoft.com/office/drawing/2014/main" id="{7CA918F0-44F3-C513-3E2A-3E43DCDF0CFB}"/>
              </a:ext>
            </a:extLst>
          </p:cNvPr>
          <p:cNvPicPr>
            <a:picLocks noChangeAspect="1"/>
          </p:cNvPicPr>
          <p:nvPr/>
        </p:nvPicPr>
        <p:blipFill>
          <a:blip r:embed="rId6"/>
          <a:stretch>
            <a:fillRect/>
          </a:stretch>
        </p:blipFill>
        <p:spPr>
          <a:xfrm>
            <a:off x="5419890" y="4941168"/>
            <a:ext cx="1322993" cy="731483"/>
          </a:xfrm>
          <a:prstGeom prst="rect">
            <a:avLst/>
          </a:prstGeom>
        </p:spPr>
      </p:pic>
      <p:sp>
        <p:nvSpPr>
          <p:cNvPr id="8" name="TextBox 7">
            <a:extLst>
              <a:ext uri="{FF2B5EF4-FFF2-40B4-BE49-F238E27FC236}">
                <a16:creationId xmlns:a16="http://schemas.microsoft.com/office/drawing/2014/main" id="{30E49046-96F2-9D6B-AD99-B2518B9896D9}"/>
              </a:ext>
            </a:extLst>
          </p:cNvPr>
          <p:cNvSpPr txBox="1"/>
          <p:nvPr/>
        </p:nvSpPr>
        <p:spPr>
          <a:xfrm>
            <a:off x="768793" y="1437768"/>
            <a:ext cx="5256583" cy="369332"/>
          </a:xfrm>
          <a:prstGeom prst="rect">
            <a:avLst/>
          </a:prstGeom>
          <a:noFill/>
        </p:spPr>
        <p:txBody>
          <a:bodyPr wrap="square" rtlCol="0">
            <a:spAutoFit/>
          </a:bodyPr>
          <a:lstStyle/>
          <a:p>
            <a:pPr marL="285750" indent="-285750">
              <a:buFont typeface="Arial" panose="020B0604020202020204" pitchFamily="34" charset="0"/>
              <a:buChar char="•"/>
            </a:pPr>
            <a:r>
              <a:rPr lang="tr-TR" b="1" dirty="0"/>
              <a:t>Leapfrog</a:t>
            </a:r>
            <a:r>
              <a:rPr lang="tr-TR" dirty="0"/>
              <a:t> ve </a:t>
            </a:r>
            <a:r>
              <a:rPr lang="tr-TR" b="1" dirty="0"/>
              <a:t>RK4 </a:t>
            </a:r>
            <a:r>
              <a:rPr lang="tr-TR" dirty="0"/>
              <a:t>farklı </a:t>
            </a:r>
            <a:r>
              <a:rPr lang="tr-TR" b="1" i="1" dirty="0"/>
              <a:t>dt </a:t>
            </a:r>
            <a:r>
              <a:rPr lang="tr-TR" dirty="0"/>
              <a:t>değerlerinde test edildi</a:t>
            </a:r>
            <a:endParaRPr lang="tr-TR" b="1" i="1" dirty="0"/>
          </a:p>
        </p:txBody>
      </p:sp>
      <p:sp>
        <p:nvSpPr>
          <p:cNvPr id="10" name="TextBox 9">
            <a:extLst>
              <a:ext uri="{FF2B5EF4-FFF2-40B4-BE49-F238E27FC236}">
                <a16:creationId xmlns:a16="http://schemas.microsoft.com/office/drawing/2014/main" id="{5B5086A6-AFE8-3E24-11B1-EE945FC233FA}"/>
              </a:ext>
            </a:extLst>
          </p:cNvPr>
          <p:cNvSpPr txBox="1"/>
          <p:nvPr/>
        </p:nvSpPr>
        <p:spPr>
          <a:xfrm>
            <a:off x="6199737" y="1388879"/>
            <a:ext cx="5256583" cy="923330"/>
          </a:xfrm>
          <a:prstGeom prst="rect">
            <a:avLst/>
          </a:prstGeom>
          <a:noFill/>
        </p:spPr>
        <p:txBody>
          <a:bodyPr wrap="square">
            <a:spAutoFit/>
          </a:bodyPr>
          <a:lstStyle/>
          <a:p>
            <a:pPr marL="285750" indent="-285750">
              <a:buFont typeface="Arial" panose="020B0604020202020204" pitchFamily="34" charset="0"/>
              <a:buChar char="•"/>
            </a:pPr>
            <a:r>
              <a:rPr lang="tr-TR" dirty="0"/>
              <a:t>Her test ortamı 10 kez çalıştırılarak işletim sistemi zamanlayıcısı kaynaklı simülasyon süresi sapmaları azaltılmak hedeflendi.</a:t>
            </a:r>
          </a:p>
        </p:txBody>
      </p:sp>
      <p:sp>
        <p:nvSpPr>
          <p:cNvPr id="14" name="TextBox 13">
            <a:extLst>
              <a:ext uri="{FF2B5EF4-FFF2-40B4-BE49-F238E27FC236}">
                <a16:creationId xmlns:a16="http://schemas.microsoft.com/office/drawing/2014/main" id="{10134E4D-264C-F0D1-41F9-0C3CBBDDEE74}"/>
              </a:ext>
            </a:extLst>
          </p:cNvPr>
          <p:cNvSpPr txBox="1"/>
          <p:nvPr/>
        </p:nvSpPr>
        <p:spPr>
          <a:xfrm>
            <a:off x="768793" y="1843211"/>
            <a:ext cx="3802869" cy="646331"/>
          </a:xfrm>
          <a:prstGeom prst="rect">
            <a:avLst/>
          </a:prstGeom>
          <a:noFill/>
        </p:spPr>
        <p:txBody>
          <a:bodyPr wrap="square">
            <a:spAutoFit/>
          </a:bodyPr>
          <a:lstStyle/>
          <a:p>
            <a:pPr marL="285750" indent="-285750">
              <a:buFont typeface="Arial" panose="020B0604020202020204" pitchFamily="34" charset="0"/>
              <a:buChar char="•"/>
            </a:pPr>
            <a:r>
              <a:rPr lang="tr-TR" dirty="0"/>
              <a:t>Testler Apple M1 CPU kullanılarak gerçekleştirildi</a:t>
            </a:r>
          </a:p>
        </p:txBody>
      </p:sp>
    </p:spTree>
    <p:extLst>
      <p:ext uri="{BB962C8B-B14F-4D97-AF65-F5344CB8AC3E}">
        <p14:creationId xmlns:p14="http://schemas.microsoft.com/office/powerpoint/2010/main" val="42109711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33E7F5-0CE5-F36C-16BA-B1170A10DFE5}"/>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5" name="TextBox 4">
            <a:extLst>
              <a:ext uri="{FF2B5EF4-FFF2-40B4-BE49-F238E27FC236}">
                <a16:creationId xmlns:a16="http://schemas.microsoft.com/office/drawing/2014/main" id="{36DD09BC-9893-BBB6-E550-F1470B8A6888}"/>
              </a:ext>
            </a:extLst>
          </p:cNvPr>
          <p:cNvSpPr txBox="1"/>
          <p:nvPr/>
        </p:nvSpPr>
        <p:spPr>
          <a:xfrm>
            <a:off x="4608962" y="929395"/>
            <a:ext cx="2974075" cy="461665"/>
          </a:xfrm>
          <a:prstGeom prst="rect">
            <a:avLst/>
          </a:prstGeom>
          <a:noFill/>
        </p:spPr>
        <p:txBody>
          <a:bodyPr wrap="square">
            <a:spAutoFit/>
          </a:bodyPr>
          <a:lstStyle/>
          <a:p>
            <a:pPr defTabSz="480060">
              <a:spcAft>
                <a:spcPts val="600"/>
              </a:spcAft>
            </a:pPr>
            <a:r>
              <a:rPr lang="tr-TR" sz="2400" b="1" dirty="0"/>
              <a:t>Grafiksel Arayüz (GUI)</a:t>
            </a:r>
            <a:endParaRPr lang="tr-TR" sz="2000" b="1" dirty="0"/>
          </a:p>
        </p:txBody>
      </p:sp>
      <p:pic>
        <p:nvPicPr>
          <p:cNvPr id="7" name="Picture 6" descr="A screenshot of a computer&#10;&#10;Description automatically generated">
            <a:extLst>
              <a:ext uri="{FF2B5EF4-FFF2-40B4-BE49-F238E27FC236}">
                <a16:creationId xmlns:a16="http://schemas.microsoft.com/office/drawing/2014/main" id="{E8D98DCD-D70A-B2AA-76D2-F01BF19DCA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574" y="1367153"/>
            <a:ext cx="3899866" cy="4339840"/>
          </a:xfrm>
          <a:prstGeom prst="rect">
            <a:avLst/>
          </a:prstGeom>
        </p:spPr>
      </p:pic>
      <p:sp>
        <p:nvSpPr>
          <p:cNvPr id="12" name="TextBox 11">
            <a:extLst>
              <a:ext uri="{FF2B5EF4-FFF2-40B4-BE49-F238E27FC236}">
                <a16:creationId xmlns:a16="http://schemas.microsoft.com/office/drawing/2014/main" id="{290C3FD3-0F9F-8FC1-75E1-8851DA12F213}"/>
              </a:ext>
            </a:extLst>
          </p:cNvPr>
          <p:cNvSpPr txBox="1"/>
          <p:nvPr/>
        </p:nvSpPr>
        <p:spPr>
          <a:xfrm>
            <a:off x="1441419" y="5742950"/>
            <a:ext cx="1298176" cy="307777"/>
          </a:xfrm>
          <a:prstGeom prst="rect">
            <a:avLst/>
          </a:prstGeom>
          <a:noFill/>
        </p:spPr>
        <p:txBody>
          <a:bodyPr wrap="none" rtlCol="0">
            <a:spAutoFit/>
          </a:bodyPr>
          <a:lstStyle/>
          <a:p>
            <a:r>
              <a:rPr lang="tr-TR" sz="1400" dirty="0"/>
              <a:t>İlk GUI tasarımı</a:t>
            </a:r>
          </a:p>
        </p:txBody>
      </p:sp>
      <p:sp>
        <p:nvSpPr>
          <p:cNvPr id="15" name="TextBox 14">
            <a:extLst>
              <a:ext uri="{FF2B5EF4-FFF2-40B4-BE49-F238E27FC236}">
                <a16:creationId xmlns:a16="http://schemas.microsoft.com/office/drawing/2014/main" id="{6A03997D-34A3-7BCC-68B7-63CF4CAF4A6D}"/>
              </a:ext>
            </a:extLst>
          </p:cNvPr>
          <p:cNvSpPr txBox="1"/>
          <p:nvPr/>
        </p:nvSpPr>
        <p:spPr>
          <a:xfrm>
            <a:off x="4151784" y="1844824"/>
            <a:ext cx="5688632" cy="3046988"/>
          </a:xfrm>
          <a:prstGeom prst="rect">
            <a:avLst/>
          </a:prstGeom>
          <a:noFill/>
        </p:spPr>
        <p:txBody>
          <a:bodyPr wrap="square">
            <a:spAutoFit/>
          </a:bodyPr>
          <a:lstStyle/>
          <a:p>
            <a:pPr marL="285750" indent="-285750">
              <a:buFont typeface="Arial" panose="020B0604020202020204" pitchFamily="34" charset="0"/>
              <a:buChar char="•"/>
            </a:pPr>
            <a:r>
              <a:rPr lang="en-US" sz="1600" dirty="0" err="1"/>
              <a:t>Rhodotron</a:t>
            </a:r>
            <a:r>
              <a:rPr lang="en-US" sz="1600" dirty="0"/>
              <a:t> Simulation</a:t>
            </a:r>
            <a:r>
              <a:rPr lang="tr-TR" sz="1600" dirty="0"/>
              <a:t>,</a:t>
            </a:r>
            <a:r>
              <a:rPr lang="en-US" sz="1600" dirty="0"/>
              <a:t> </a:t>
            </a:r>
            <a:r>
              <a:rPr lang="tr-TR" sz="1600" b="1" dirty="0"/>
              <a:t>konfigürasyon dosyası </a:t>
            </a:r>
            <a:r>
              <a:rPr lang="tr-TR" sz="1600" dirty="0"/>
              <a:t>ile kullanılabiliyordu</a:t>
            </a:r>
            <a:endParaRPr lang="tr-TR" sz="1600" b="1" dirty="0"/>
          </a:p>
          <a:p>
            <a:pPr marL="285750" indent="-285750">
              <a:buFont typeface="Arial" panose="020B0604020202020204" pitchFamily="34" charset="0"/>
              <a:buChar char="•"/>
            </a:pPr>
            <a:r>
              <a:rPr lang="en-US" sz="1600" b="1" dirty="0"/>
              <a:t>ROOT</a:t>
            </a:r>
            <a:r>
              <a:rPr lang="en-US" sz="1600" dirty="0"/>
              <a:t> </a:t>
            </a:r>
            <a:r>
              <a:rPr lang="tr-TR" sz="1600" dirty="0"/>
              <a:t>kullanılarak bir </a:t>
            </a:r>
            <a:r>
              <a:rPr lang="tr-TR" sz="1600" b="1" dirty="0"/>
              <a:t>Grafiksel Arayüz </a:t>
            </a:r>
            <a:r>
              <a:rPr lang="tr-TR" sz="1600" dirty="0"/>
              <a:t>geliştirilmesine karar verildi</a:t>
            </a:r>
            <a:endParaRPr lang="tr-TR" sz="1600" b="1" dirty="0"/>
          </a:p>
          <a:p>
            <a:pPr marL="285750" indent="-285750">
              <a:buFont typeface="Arial" panose="020B0604020202020204" pitchFamily="34" charset="0"/>
              <a:buChar char="•"/>
            </a:pPr>
            <a:r>
              <a:rPr lang="en-US" sz="1600" b="1" dirty="0" err="1"/>
              <a:t>Rhodotron</a:t>
            </a:r>
            <a:r>
              <a:rPr lang="en-US" sz="1600" b="1" dirty="0"/>
              <a:t> Simulation</a:t>
            </a:r>
            <a:r>
              <a:rPr lang="tr-TR" sz="1600" dirty="0"/>
              <a:t>,</a:t>
            </a:r>
            <a:r>
              <a:rPr lang="en-US" sz="1600" dirty="0"/>
              <a:t> </a:t>
            </a:r>
            <a:r>
              <a:rPr lang="tr-TR" sz="1600" b="1" dirty="0"/>
              <a:t>simülasyon motoru </a:t>
            </a:r>
            <a:r>
              <a:rPr lang="tr-TR" sz="1600" dirty="0"/>
              <a:t>olarak yeniden isimlerdirildi arkaplan servisi olarak çalışmak üzere güncellendi</a:t>
            </a:r>
          </a:p>
          <a:p>
            <a:pPr marL="285750" indent="-285750">
              <a:buFont typeface="Arial" panose="020B0604020202020204" pitchFamily="34" charset="0"/>
              <a:buChar char="•"/>
            </a:pPr>
            <a:r>
              <a:rPr lang="tr-TR" sz="1600" dirty="0"/>
              <a:t>İlk </a:t>
            </a:r>
            <a:r>
              <a:rPr lang="tr-TR" sz="1600" b="1" dirty="0"/>
              <a:t>GUI </a:t>
            </a:r>
            <a:r>
              <a:rPr lang="tr-TR" sz="1600" dirty="0"/>
              <a:t>tasarımı farklı görevleri olan 5 sayfadan oluşuyordu</a:t>
            </a:r>
          </a:p>
          <a:p>
            <a:pPr marL="742950" lvl="1" indent="-285750">
              <a:buFont typeface="Wingdings" panose="05000000000000000000" pitchFamily="2" charset="2"/>
              <a:buChar char="Ø"/>
            </a:pPr>
            <a:r>
              <a:rPr lang="tr-TR" sz="1600" b="1" dirty="0"/>
              <a:t>Configuration</a:t>
            </a:r>
          </a:p>
          <a:p>
            <a:pPr marL="742950" lvl="1" indent="-285750">
              <a:buFont typeface="Wingdings" panose="05000000000000000000" pitchFamily="2" charset="2"/>
              <a:buChar char="Ø"/>
            </a:pPr>
            <a:r>
              <a:rPr lang="tr-TR" sz="1600" b="1" dirty="0"/>
              <a:t>Simulation</a:t>
            </a:r>
          </a:p>
          <a:p>
            <a:pPr marL="742950" lvl="1" indent="-285750">
              <a:buFont typeface="Wingdings" panose="05000000000000000000" pitchFamily="2" charset="2"/>
              <a:buChar char="Ø"/>
            </a:pPr>
            <a:r>
              <a:rPr lang="tr-TR" sz="1600" b="1" dirty="0"/>
              <a:t>Render</a:t>
            </a:r>
          </a:p>
          <a:p>
            <a:pPr marL="742950" lvl="1" indent="-285750">
              <a:buFont typeface="Wingdings" panose="05000000000000000000" pitchFamily="2" charset="2"/>
              <a:buChar char="Ø"/>
            </a:pPr>
            <a:r>
              <a:rPr lang="tr-TR" sz="1600" b="1" dirty="0"/>
              <a:t>Analyze</a:t>
            </a:r>
          </a:p>
          <a:p>
            <a:pPr marL="742950" lvl="1" indent="-285750">
              <a:buFont typeface="Wingdings" panose="05000000000000000000" pitchFamily="2" charset="2"/>
              <a:buChar char="Ø"/>
            </a:pPr>
            <a:r>
              <a:rPr lang="tr-TR" sz="1600" b="1" dirty="0"/>
              <a:t>Sweep</a:t>
            </a:r>
          </a:p>
        </p:txBody>
      </p:sp>
      <p:sp>
        <p:nvSpPr>
          <p:cNvPr id="2" name="Slide Number Placeholder 1">
            <a:extLst>
              <a:ext uri="{FF2B5EF4-FFF2-40B4-BE49-F238E27FC236}">
                <a16:creationId xmlns:a16="http://schemas.microsoft.com/office/drawing/2014/main" id="{3B7609DA-6DC6-EFEE-36DB-7382DD2CBE1C}"/>
              </a:ext>
            </a:extLst>
          </p:cNvPr>
          <p:cNvSpPr>
            <a:spLocks noGrp="1"/>
          </p:cNvSpPr>
          <p:nvPr>
            <p:ph type="sldNum" sz="quarter" idx="12"/>
          </p:nvPr>
        </p:nvSpPr>
        <p:spPr/>
        <p:txBody>
          <a:bodyPr/>
          <a:lstStyle/>
          <a:p>
            <a:fld id="{B67BF8F8-67F3-499B-A441-62C75F4E249C}" type="slidenum">
              <a:rPr lang="tr-TR" smtClean="0"/>
              <a:t>22</a:t>
            </a:fld>
            <a:endParaRPr lang="tr-TR"/>
          </a:p>
        </p:txBody>
      </p:sp>
      <p:pic>
        <p:nvPicPr>
          <p:cNvPr id="3" name="Picture 2">
            <a:extLst>
              <a:ext uri="{FF2B5EF4-FFF2-40B4-BE49-F238E27FC236}">
                <a16:creationId xmlns:a16="http://schemas.microsoft.com/office/drawing/2014/main" id="{77CC0FA0-9546-3066-562F-C44D8B0D8014}"/>
              </a:ext>
            </a:extLst>
          </p:cNvPr>
          <p:cNvPicPr>
            <a:picLocks noChangeAspect="1"/>
          </p:cNvPicPr>
          <p:nvPr/>
        </p:nvPicPr>
        <p:blipFill>
          <a:blip r:embed="rId4"/>
          <a:stretch>
            <a:fillRect/>
          </a:stretch>
        </p:blipFill>
        <p:spPr>
          <a:xfrm>
            <a:off x="10101492" y="1135463"/>
            <a:ext cx="2363719" cy="4587073"/>
          </a:xfrm>
          <a:prstGeom prst="rect">
            <a:avLst/>
          </a:prstGeom>
        </p:spPr>
      </p:pic>
      <p:sp>
        <p:nvSpPr>
          <p:cNvPr id="6" name="TextBox 5">
            <a:extLst>
              <a:ext uri="{FF2B5EF4-FFF2-40B4-BE49-F238E27FC236}">
                <a16:creationId xmlns:a16="http://schemas.microsoft.com/office/drawing/2014/main" id="{49EFC526-F4D1-5E64-A682-609938A51638}"/>
              </a:ext>
            </a:extLst>
          </p:cNvPr>
          <p:cNvSpPr txBox="1"/>
          <p:nvPr/>
        </p:nvSpPr>
        <p:spPr>
          <a:xfrm>
            <a:off x="9840416" y="5858929"/>
            <a:ext cx="2232248" cy="261610"/>
          </a:xfrm>
          <a:prstGeom prst="rect">
            <a:avLst/>
          </a:prstGeom>
          <a:noFill/>
        </p:spPr>
        <p:txBody>
          <a:bodyPr wrap="square" rtlCol="0">
            <a:spAutoFit/>
          </a:bodyPr>
          <a:lstStyle/>
          <a:p>
            <a:r>
              <a:rPr lang="tr-TR" sz="1100" dirty="0"/>
              <a:t>Örnek bir konfigürasyon dosyası</a:t>
            </a:r>
          </a:p>
        </p:txBody>
      </p:sp>
    </p:spTree>
    <p:extLst>
      <p:ext uri="{BB962C8B-B14F-4D97-AF65-F5344CB8AC3E}">
        <p14:creationId xmlns:p14="http://schemas.microsoft.com/office/powerpoint/2010/main" val="28780584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a:extLst>
              <a:ext uri="{FF2B5EF4-FFF2-40B4-BE49-F238E27FC236}">
                <a16:creationId xmlns:a16="http://schemas.microsoft.com/office/drawing/2014/main" id="{7474CB2B-C5DE-79EF-C29A-01E13BA7A4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384" y="1250240"/>
            <a:ext cx="5133621" cy="5275658"/>
          </a:xfrm>
          <a:prstGeom prst="rect">
            <a:avLst/>
          </a:prstGeom>
        </p:spPr>
      </p:pic>
      <p:sp>
        <p:nvSpPr>
          <p:cNvPr id="6" name="TextBox 5">
            <a:extLst>
              <a:ext uri="{FF2B5EF4-FFF2-40B4-BE49-F238E27FC236}">
                <a16:creationId xmlns:a16="http://schemas.microsoft.com/office/drawing/2014/main" id="{A10DEC5F-7119-57E4-6B67-8E2917724E7F}"/>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7" name="TextBox 6">
            <a:extLst>
              <a:ext uri="{FF2B5EF4-FFF2-40B4-BE49-F238E27FC236}">
                <a16:creationId xmlns:a16="http://schemas.microsoft.com/office/drawing/2014/main" id="{D56B8C7E-D5BE-7385-D8B4-473E845C2B27}"/>
              </a:ext>
            </a:extLst>
          </p:cNvPr>
          <p:cNvSpPr txBox="1"/>
          <p:nvPr/>
        </p:nvSpPr>
        <p:spPr>
          <a:xfrm>
            <a:off x="4608962" y="959234"/>
            <a:ext cx="2974075" cy="461665"/>
          </a:xfrm>
          <a:prstGeom prst="rect">
            <a:avLst/>
          </a:prstGeom>
          <a:noFill/>
        </p:spPr>
        <p:txBody>
          <a:bodyPr wrap="square">
            <a:spAutoFit/>
          </a:bodyPr>
          <a:lstStyle/>
          <a:p>
            <a:pPr defTabSz="480060">
              <a:spcAft>
                <a:spcPts val="600"/>
              </a:spcAft>
            </a:pPr>
            <a:r>
              <a:rPr lang="tr-TR" sz="2400" b="1" dirty="0"/>
              <a:t>Grafiksel Arayüz (GUI)</a:t>
            </a:r>
            <a:endParaRPr lang="tr-TR" sz="2000" b="1" dirty="0"/>
          </a:p>
        </p:txBody>
      </p:sp>
      <p:sp>
        <p:nvSpPr>
          <p:cNvPr id="8" name="TextBox 7">
            <a:extLst>
              <a:ext uri="{FF2B5EF4-FFF2-40B4-BE49-F238E27FC236}">
                <a16:creationId xmlns:a16="http://schemas.microsoft.com/office/drawing/2014/main" id="{EE3C8C54-E6C2-6EF0-A59E-73986BD29613}"/>
              </a:ext>
            </a:extLst>
          </p:cNvPr>
          <p:cNvSpPr txBox="1"/>
          <p:nvPr/>
        </p:nvSpPr>
        <p:spPr>
          <a:xfrm>
            <a:off x="6384032" y="2008879"/>
            <a:ext cx="4608512" cy="2923877"/>
          </a:xfrm>
          <a:prstGeom prst="rect">
            <a:avLst/>
          </a:prstGeom>
          <a:noFill/>
        </p:spPr>
        <p:txBody>
          <a:bodyPr wrap="square" rtlCol="0">
            <a:spAutoFit/>
          </a:bodyPr>
          <a:lstStyle/>
          <a:p>
            <a:r>
              <a:rPr lang="tr-TR" sz="2000" b="1" dirty="0"/>
              <a:t>Configuration Frame</a:t>
            </a:r>
          </a:p>
          <a:p>
            <a:endParaRPr lang="tr-TR" sz="2000" b="1" dirty="0"/>
          </a:p>
          <a:p>
            <a:pPr marL="342900" indent="-342900">
              <a:buFont typeface="Arial" panose="020B0604020202020204" pitchFamily="34" charset="0"/>
              <a:buChar char="•"/>
            </a:pPr>
            <a:r>
              <a:rPr lang="tr-TR" dirty="0"/>
              <a:t>Simülasyon ayarlarının yapılabileceği, kaydedilebileceği ve ayar dosyalarından okunabileceği bir arayüz</a:t>
            </a:r>
          </a:p>
          <a:p>
            <a:pPr marL="800100" lvl="1" indent="-342900">
              <a:buFont typeface="Wingdings" panose="05000000000000000000" pitchFamily="2" charset="2"/>
              <a:buChar char="Ø"/>
            </a:pPr>
            <a:r>
              <a:rPr lang="tr-TR" dirty="0"/>
              <a:t>RF</a:t>
            </a:r>
          </a:p>
          <a:p>
            <a:pPr marL="800100" lvl="1" indent="-342900">
              <a:buFont typeface="Wingdings" panose="05000000000000000000" pitchFamily="2" charset="2"/>
              <a:buChar char="Ø"/>
            </a:pPr>
            <a:r>
              <a:rPr lang="tr-TR" dirty="0"/>
              <a:t>Mıknatıs</a:t>
            </a:r>
          </a:p>
          <a:p>
            <a:pPr marL="800100" lvl="1" indent="-342900">
              <a:buFont typeface="Wingdings" panose="05000000000000000000" pitchFamily="2" charset="2"/>
              <a:buChar char="Ø"/>
            </a:pPr>
            <a:r>
              <a:rPr lang="tr-TR" dirty="0"/>
              <a:t>Kovuk</a:t>
            </a:r>
          </a:p>
          <a:p>
            <a:pPr marL="800100" lvl="1" indent="-342900">
              <a:buFont typeface="Wingdings" panose="05000000000000000000" pitchFamily="2" charset="2"/>
              <a:buChar char="Ø"/>
            </a:pPr>
            <a:r>
              <a:rPr lang="tr-TR" dirty="0"/>
              <a:t>Elektron tabancası</a:t>
            </a:r>
          </a:p>
          <a:p>
            <a:pPr marL="800100" lvl="1" indent="-342900">
              <a:buFont typeface="Wingdings" panose="05000000000000000000" pitchFamily="2" charset="2"/>
              <a:buChar char="Ø"/>
            </a:pPr>
            <a:r>
              <a:rPr lang="tr-TR" dirty="0"/>
              <a:t>Simülasyon</a:t>
            </a:r>
          </a:p>
        </p:txBody>
      </p:sp>
      <p:sp>
        <p:nvSpPr>
          <p:cNvPr id="2" name="Slide Number Placeholder 1">
            <a:extLst>
              <a:ext uri="{FF2B5EF4-FFF2-40B4-BE49-F238E27FC236}">
                <a16:creationId xmlns:a16="http://schemas.microsoft.com/office/drawing/2014/main" id="{DA4D6EF9-76F8-F451-3EA3-DABE77C1E40A}"/>
              </a:ext>
            </a:extLst>
          </p:cNvPr>
          <p:cNvSpPr>
            <a:spLocks noGrp="1"/>
          </p:cNvSpPr>
          <p:nvPr>
            <p:ph type="sldNum" sz="quarter" idx="12"/>
          </p:nvPr>
        </p:nvSpPr>
        <p:spPr/>
        <p:txBody>
          <a:bodyPr/>
          <a:lstStyle/>
          <a:p>
            <a:fld id="{B67BF8F8-67F3-499B-A441-62C75F4E249C}" type="slidenum">
              <a:rPr lang="tr-TR" smtClean="0"/>
              <a:t>23</a:t>
            </a:fld>
            <a:endParaRPr lang="tr-TR"/>
          </a:p>
        </p:txBody>
      </p:sp>
    </p:spTree>
    <p:extLst>
      <p:ext uri="{BB962C8B-B14F-4D97-AF65-F5344CB8AC3E}">
        <p14:creationId xmlns:p14="http://schemas.microsoft.com/office/powerpoint/2010/main" val="19474530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screenshot of a computer&#10;&#10;Description automatically generated">
            <a:extLst>
              <a:ext uri="{FF2B5EF4-FFF2-40B4-BE49-F238E27FC236}">
                <a16:creationId xmlns:a16="http://schemas.microsoft.com/office/drawing/2014/main" id="{6F3DB941-87B3-B916-7597-7CA05895C3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400" y="1214113"/>
            <a:ext cx="4608512" cy="5631187"/>
          </a:xfrm>
          <a:prstGeom prst="rect">
            <a:avLst/>
          </a:prstGeom>
        </p:spPr>
      </p:pic>
      <p:sp>
        <p:nvSpPr>
          <p:cNvPr id="6" name="TextBox 5">
            <a:extLst>
              <a:ext uri="{FF2B5EF4-FFF2-40B4-BE49-F238E27FC236}">
                <a16:creationId xmlns:a16="http://schemas.microsoft.com/office/drawing/2014/main" id="{61AE8122-68E5-C756-37BE-8254D692CB76}"/>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7" name="TextBox 6">
            <a:extLst>
              <a:ext uri="{FF2B5EF4-FFF2-40B4-BE49-F238E27FC236}">
                <a16:creationId xmlns:a16="http://schemas.microsoft.com/office/drawing/2014/main" id="{5A4B7E3F-E60F-C6ED-BFA8-A076EFB2A63B}"/>
              </a:ext>
            </a:extLst>
          </p:cNvPr>
          <p:cNvSpPr txBox="1"/>
          <p:nvPr/>
        </p:nvSpPr>
        <p:spPr>
          <a:xfrm>
            <a:off x="4608962" y="939935"/>
            <a:ext cx="2974075" cy="461665"/>
          </a:xfrm>
          <a:prstGeom prst="rect">
            <a:avLst/>
          </a:prstGeom>
          <a:noFill/>
        </p:spPr>
        <p:txBody>
          <a:bodyPr wrap="square">
            <a:spAutoFit/>
          </a:bodyPr>
          <a:lstStyle/>
          <a:p>
            <a:pPr defTabSz="480060">
              <a:spcAft>
                <a:spcPts val="600"/>
              </a:spcAft>
            </a:pPr>
            <a:r>
              <a:rPr lang="tr-TR" sz="2400" b="1" dirty="0"/>
              <a:t>Grafiksel Arayüz (GUI)</a:t>
            </a:r>
            <a:endParaRPr lang="tr-TR" sz="2000" b="1" dirty="0"/>
          </a:p>
        </p:txBody>
      </p:sp>
      <p:sp>
        <p:nvSpPr>
          <p:cNvPr id="8" name="TextBox 7">
            <a:extLst>
              <a:ext uri="{FF2B5EF4-FFF2-40B4-BE49-F238E27FC236}">
                <a16:creationId xmlns:a16="http://schemas.microsoft.com/office/drawing/2014/main" id="{05CC022F-B4D7-0E84-ED26-0CAADB0E8A72}"/>
              </a:ext>
            </a:extLst>
          </p:cNvPr>
          <p:cNvSpPr txBox="1"/>
          <p:nvPr/>
        </p:nvSpPr>
        <p:spPr>
          <a:xfrm>
            <a:off x="6506997" y="2708920"/>
            <a:ext cx="4608512" cy="1538883"/>
          </a:xfrm>
          <a:prstGeom prst="rect">
            <a:avLst/>
          </a:prstGeom>
          <a:noFill/>
        </p:spPr>
        <p:txBody>
          <a:bodyPr wrap="square" rtlCol="0">
            <a:spAutoFit/>
          </a:bodyPr>
          <a:lstStyle/>
          <a:p>
            <a:r>
              <a:rPr lang="tr-TR" sz="2000" b="1" dirty="0"/>
              <a:t>Simulation Frame</a:t>
            </a:r>
          </a:p>
          <a:p>
            <a:endParaRPr lang="tr-TR" sz="2000" b="1" dirty="0"/>
          </a:p>
          <a:p>
            <a:pPr marL="342900" indent="-342900">
              <a:buFont typeface="Arial" panose="020B0604020202020204" pitchFamily="34" charset="0"/>
              <a:buChar char="•"/>
            </a:pPr>
            <a:r>
              <a:rPr lang="tr-TR" dirty="0"/>
              <a:t>Simülasyon motorunu çalıştırır ve yönetir</a:t>
            </a:r>
          </a:p>
          <a:p>
            <a:pPr marL="342900" indent="-342900">
              <a:buFont typeface="Arial" panose="020B0604020202020204" pitchFamily="34" charset="0"/>
              <a:buChar char="•"/>
            </a:pPr>
            <a:r>
              <a:rPr lang="tr-TR" dirty="0"/>
              <a:t>Simülasyonun ilerleme durumunu kullanıcıya bildirir</a:t>
            </a:r>
          </a:p>
        </p:txBody>
      </p:sp>
      <p:sp>
        <p:nvSpPr>
          <p:cNvPr id="2" name="Slide Number Placeholder 1">
            <a:extLst>
              <a:ext uri="{FF2B5EF4-FFF2-40B4-BE49-F238E27FC236}">
                <a16:creationId xmlns:a16="http://schemas.microsoft.com/office/drawing/2014/main" id="{D34A6C42-5A0F-B29B-1E11-D5F0C1246B94}"/>
              </a:ext>
            </a:extLst>
          </p:cNvPr>
          <p:cNvSpPr>
            <a:spLocks noGrp="1"/>
          </p:cNvSpPr>
          <p:nvPr>
            <p:ph type="sldNum" sz="quarter" idx="12"/>
          </p:nvPr>
        </p:nvSpPr>
        <p:spPr/>
        <p:txBody>
          <a:bodyPr/>
          <a:lstStyle/>
          <a:p>
            <a:fld id="{B67BF8F8-67F3-499B-A441-62C75F4E249C}" type="slidenum">
              <a:rPr lang="tr-TR" smtClean="0"/>
              <a:t>24</a:t>
            </a:fld>
            <a:endParaRPr lang="tr-TR"/>
          </a:p>
        </p:txBody>
      </p:sp>
    </p:spTree>
    <p:extLst>
      <p:ext uri="{BB962C8B-B14F-4D97-AF65-F5344CB8AC3E}">
        <p14:creationId xmlns:p14="http://schemas.microsoft.com/office/powerpoint/2010/main" val="4491895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1AE8122-68E5-C756-37BE-8254D692CB76}"/>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7" name="TextBox 6">
            <a:extLst>
              <a:ext uri="{FF2B5EF4-FFF2-40B4-BE49-F238E27FC236}">
                <a16:creationId xmlns:a16="http://schemas.microsoft.com/office/drawing/2014/main" id="{5A4B7E3F-E60F-C6ED-BFA8-A076EFB2A63B}"/>
              </a:ext>
            </a:extLst>
          </p:cNvPr>
          <p:cNvSpPr txBox="1"/>
          <p:nvPr/>
        </p:nvSpPr>
        <p:spPr>
          <a:xfrm>
            <a:off x="4572958" y="933720"/>
            <a:ext cx="3046083" cy="461665"/>
          </a:xfrm>
          <a:prstGeom prst="rect">
            <a:avLst/>
          </a:prstGeom>
          <a:noFill/>
        </p:spPr>
        <p:txBody>
          <a:bodyPr wrap="square">
            <a:spAutoFit/>
          </a:bodyPr>
          <a:lstStyle/>
          <a:p>
            <a:pPr defTabSz="480060">
              <a:spcAft>
                <a:spcPts val="600"/>
              </a:spcAft>
            </a:pPr>
            <a:r>
              <a:rPr lang="tr-TR" sz="2400" b="1" dirty="0"/>
              <a:t>Grafiksel Arayüz (GUI)</a:t>
            </a:r>
            <a:endParaRPr lang="tr-TR" sz="2000" b="1" dirty="0"/>
          </a:p>
        </p:txBody>
      </p:sp>
      <p:sp>
        <p:nvSpPr>
          <p:cNvPr id="8" name="TextBox 7">
            <a:extLst>
              <a:ext uri="{FF2B5EF4-FFF2-40B4-BE49-F238E27FC236}">
                <a16:creationId xmlns:a16="http://schemas.microsoft.com/office/drawing/2014/main" id="{05CC022F-B4D7-0E84-ED26-0CAADB0E8A72}"/>
              </a:ext>
            </a:extLst>
          </p:cNvPr>
          <p:cNvSpPr txBox="1"/>
          <p:nvPr/>
        </p:nvSpPr>
        <p:spPr>
          <a:xfrm>
            <a:off x="6506997" y="2708920"/>
            <a:ext cx="4608512" cy="2923877"/>
          </a:xfrm>
          <a:prstGeom prst="rect">
            <a:avLst/>
          </a:prstGeom>
          <a:noFill/>
        </p:spPr>
        <p:txBody>
          <a:bodyPr wrap="square" rtlCol="0">
            <a:spAutoFit/>
          </a:bodyPr>
          <a:lstStyle/>
          <a:p>
            <a:r>
              <a:rPr lang="tr-TR" sz="2000" b="1" dirty="0"/>
              <a:t>Render</a:t>
            </a:r>
          </a:p>
          <a:p>
            <a:endParaRPr lang="tr-TR" sz="2000" b="1" dirty="0"/>
          </a:p>
          <a:p>
            <a:pPr marL="342900" indent="-342900">
              <a:buFont typeface="Arial" panose="020B0604020202020204" pitchFamily="34" charset="0"/>
              <a:buChar char="•"/>
            </a:pPr>
            <a:r>
              <a:rPr lang="tr-TR" dirty="0"/>
              <a:t>Son çalıştırılan simülasyon verilerini görselleştirir</a:t>
            </a:r>
          </a:p>
          <a:p>
            <a:pPr marL="342900" indent="-342900">
              <a:buFont typeface="Arial" panose="020B0604020202020204" pitchFamily="34" charset="0"/>
              <a:buChar char="•"/>
            </a:pPr>
            <a:r>
              <a:rPr lang="tr-TR" dirty="0"/>
              <a:t>Simülasyonun zaman içerisindeki evrimi veya tercih edilen bir zaman dilimindeki durumu incelenebilir</a:t>
            </a:r>
          </a:p>
          <a:p>
            <a:pPr marL="342900" indent="-342900">
              <a:buFont typeface="Arial" panose="020B0604020202020204" pitchFamily="34" charset="0"/>
              <a:buChar char="•"/>
            </a:pPr>
            <a:r>
              <a:rPr lang="tr-TR" dirty="0"/>
              <a:t>Simülasyon video olarak yada bir zaman dilimi fotoğraf olarak kaydedilebilir</a:t>
            </a:r>
          </a:p>
          <a:p>
            <a:pPr marL="342900" indent="-342900">
              <a:buFont typeface="Arial" panose="020B0604020202020204" pitchFamily="34" charset="0"/>
              <a:buChar char="•"/>
            </a:pPr>
            <a:r>
              <a:rPr lang="tr-TR" dirty="0"/>
              <a:t>3D görselleştirme üzerinde çalışılıyor</a:t>
            </a:r>
          </a:p>
        </p:txBody>
      </p:sp>
      <p:pic>
        <p:nvPicPr>
          <p:cNvPr id="9" name="Picture 8" descr="A screenshot of a computer&#10;&#10;Description automatically generated">
            <a:extLst>
              <a:ext uri="{FF2B5EF4-FFF2-40B4-BE49-F238E27FC236}">
                <a16:creationId xmlns:a16="http://schemas.microsoft.com/office/drawing/2014/main" id="{CA87A12D-D74A-C7EA-A076-806CCDBCFF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60" y="1226812"/>
            <a:ext cx="4608512" cy="5631188"/>
          </a:xfrm>
          <a:prstGeom prst="rect">
            <a:avLst/>
          </a:prstGeom>
        </p:spPr>
      </p:pic>
      <p:sp>
        <p:nvSpPr>
          <p:cNvPr id="2" name="Slide Number Placeholder 1">
            <a:extLst>
              <a:ext uri="{FF2B5EF4-FFF2-40B4-BE49-F238E27FC236}">
                <a16:creationId xmlns:a16="http://schemas.microsoft.com/office/drawing/2014/main" id="{863FDDC7-1DEB-09A8-156B-8B1308015A76}"/>
              </a:ext>
            </a:extLst>
          </p:cNvPr>
          <p:cNvSpPr>
            <a:spLocks noGrp="1"/>
          </p:cNvSpPr>
          <p:nvPr>
            <p:ph type="sldNum" sz="quarter" idx="12"/>
          </p:nvPr>
        </p:nvSpPr>
        <p:spPr/>
        <p:txBody>
          <a:bodyPr/>
          <a:lstStyle/>
          <a:p>
            <a:fld id="{B67BF8F8-67F3-499B-A441-62C75F4E249C}" type="slidenum">
              <a:rPr lang="tr-TR" smtClean="0"/>
              <a:t>25</a:t>
            </a:fld>
            <a:endParaRPr lang="tr-TR"/>
          </a:p>
        </p:txBody>
      </p:sp>
    </p:spTree>
    <p:extLst>
      <p:ext uri="{BB962C8B-B14F-4D97-AF65-F5344CB8AC3E}">
        <p14:creationId xmlns:p14="http://schemas.microsoft.com/office/powerpoint/2010/main" val="8007422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screenshot of a graph&#10;&#10;Description automatically generated">
            <a:extLst>
              <a:ext uri="{FF2B5EF4-FFF2-40B4-BE49-F238E27FC236}">
                <a16:creationId xmlns:a16="http://schemas.microsoft.com/office/drawing/2014/main" id="{A911F2A7-4619-747B-CE43-9E53423B2D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384" y="987402"/>
            <a:ext cx="4464496" cy="5768731"/>
          </a:xfrm>
          <a:prstGeom prst="rect">
            <a:avLst/>
          </a:prstGeom>
        </p:spPr>
      </p:pic>
      <p:sp>
        <p:nvSpPr>
          <p:cNvPr id="6" name="TextBox 5">
            <a:extLst>
              <a:ext uri="{FF2B5EF4-FFF2-40B4-BE49-F238E27FC236}">
                <a16:creationId xmlns:a16="http://schemas.microsoft.com/office/drawing/2014/main" id="{61AE8122-68E5-C756-37BE-8254D692CB76}"/>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7" name="TextBox 6">
            <a:extLst>
              <a:ext uri="{FF2B5EF4-FFF2-40B4-BE49-F238E27FC236}">
                <a16:creationId xmlns:a16="http://schemas.microsoft.com/office/drawing/2014/main" id="{5A4B7E3F-E60F-C6ED-BFA8-A076EFB2A63B}"/>
              </a:ext>
            </a:extLst>
          </p:cNvPr>
          <p:cNvSpPr txBox="1"/>
          <p:nvPr/>
        </p:nvSpPr>
        <p:spPr>
          <a:xfrm>
            <a:off x="4608962" y="831723"/>
            <a:ext cx="2974075" cy="461665"/>
          </a:xfrm>
          <a:prstGeom prst="rect">
            <a:avLst/>
          </a:prstGeom>
          <a:noFill/>
        </p:spPr>
        <p:txBody>
          <a:bodyPr wrap="square">
            <a:spAutoFit/>
          </a:bodyPr>
          <a:lstStyle/>
          <a:p>
            <a:pPr defTabSz="480060">
              <a:spcAft>
                <a:spcPts val="600"/>
              </a:spcAft>
            </a:pPr>
            <a:r>
              <a:rPr lang="tr-TR" sz="2400" b="1" dirty="0"/>
              <a:t>Grafiksel Arayüz (GUI)</a:t>
            </a:r>
            <a:endParaRPr lang="tr-TR" sz="2000" b="1" dirty="0"/>
          </a:p>
        </p:txBody>
      </p:sp>
      <p:sp>
        <p:nvSpPr>
          <p:cNvPr id="8" name="TextBox 7">
            <a:extLst>
              <a:ext uri="{FF2B5EF4-FFF2-40B4-BE49-F238E27FC236}">
                <a16:creationId xmlns:a16="http://schemas.microsoft.com/office/drawing/2014/main" id="{05CC022F-B4D7-0E84-ED26-0CAADB0E8A72}"/>
              </a:ext>
            </a:extLst>
          </p:cNvPr>
          <p:cNvSpPr txBox="1"/>
          <p:nvPr/>
        </p:nvSpPr>
        <p:spPr>
          <a:xfrm>
            <a:off x="6456040" y="2276872"/>
            <a:ext cx="4608512" cy="3200876"/>
          </a:xfrm>
          <a:prstGeom prst="rect">
            <a:avLst/>
          </a:prstGeom>
          <a:noFill/>
        </p:spPr>
        <p:txBody>
          <a:bodyPr wrap="square" rtlCol="0">
            <a:spAutoFit/>
          </a:bodyPr>
          <a:lstStyle/>
          <a:p>
            <a:r>
              <a:rPr lang="tr-TR" sz="2000" b="1" dirty="0"/>
              <a:t>Analiz</a:t>
            </a:r>
          </a:p>
          <a:p>
            <a:endParaRPr lang="tr-TR" sz="2000" b="1" dirty="0"/>
          </a:p>
          <a:p>
            <a:pPr marL="342900" indent="-342900">
              <a:buFont typeface="Arial" panose="020B0604020202020204" pitchFamily="34" charset="0"/>
              <a:buChar char="•"/>
            </a:pPr>
            <a:r>
              <a:rPr lang="tr-TR" dirty="0"/>
              <a:t>Simülasyon verilerinin görselleştirilmesi ve analiz edilmesini sağlar</a:t>
            </a:r>
          </a:p>
          <a:p>
            <a:pPr marL="342900" indent="-342900">
              <a:buFont typeface="Arial" panose="020B0604020202020204" pitchFamily="34" charset="0"/>
              <a:buChar char="•"/>
            </a:pPr>
            <a:r>
              <a:rPr lang="tr-TR" dirty="0"/>
              <a:t>Şuanki versiyonda iki analiz yöntemi bulunmakta :</a:t>
            </a:r>
          </a:p>
          <a:p>
            <a:pPr marL="800100" lvl="1" indent="-342900">
              <a:buFont typeface="Wingdings" panose="05000000000000000000" pitchFamily="2" charset="2"/>
              <a:buChar char="Ø"/>
            </a:pPr>
            <a:r>
              <a:rPr lang="tr-TR" dirty="0"/>
              <a:t>Her elektron için </a:t>
            </a:r>
            <a:r>
              <a:rPr lang="tr-TR" b="1" dirty="0"/>
              <a:t>E(t) </a:t>
            </a:r>
            <a:r>
              <a:rPr lang="tr-TR" dirty="0"/>
              <a:t>grafiği</a:t>
            </a:r>
          </a:p>
          <a:p>
            <a:pPr marL="800100" lvl="1" indent="-342900">
              <a:buFont typeface="Wingdings" panose="05000000000000000000" pitchFamily="2" charset="2"/>
              <a:buChar char="Ø"/>
            </a:pPr>
            <a:r>
              <a:rPr lang="tr-TR" b="1" dirty="0"/>
              <a:t>Elektron enerji dağılım </a:t>
            </a:r>
            <a:r>
              <a:rPr lang="tr-TR" dirty="0"/>
              <a:t>histogramı</a:t>
            </a:r>
          </a:p>
          <a:p>
            <a:pPr marL="342900" indent="-342900">
              <a:buFont typeface="Arial" panose="020B0604020202020204" pitchFamily="34" charset="0"/>
              <a:buChar char="•"/>
            </a:pPr>
            <a:r>
              <a:rPr lang="tr-TR" dirty="0"/>
              <a:t>Grafikler kaydedilebilir</a:t>
            </a:r>
          </a:p>
          <a:p>
            <a:pPr marL="342900" indent="-342900">
              <a:buFont typeface="Arial" panose="020B0604020202020204" pitchFamily="34" charset="0"/>
              <a:buChar char="•"/>
            </a:pPr>
            <a:r>
              <a:rPr lang="tr-TR" dirty="0"/>
              <a:t>Analiz araçları ekleme çalışmaları devam ediyor</a:t>
            </a:r>
          </a:p>
        </p:txBody>
      </p:sp>
      <p:sp>
        <p:nvSpPr>
          <p:cNvPr id="2" name="Slide Number Placeholder 1">
            <a:extLst>
              <a:ext uri="{FF2B5EF4-FFF2-40B4-BE49-F238E27FC236}">
                <a16:creationId xmlns:a16="http://schemas.microsoft.com/office/drawing/2014/main" id="{03C19932-3D09-0203-91CE-3B32B9AD1FFD}"/>
              </a:ext>
            </a:extLst>
          </p:cNvPr>
          <p:cNvSpPr>
            <a:spLocks noGrp="1"/>
          </p:cNvSpPr>
          <p:nvPr>
            <p:ph type="sldNum" sz="quarter" idx="12"/>
          </p:nvPr>
        </p:nvSpPr>
        <p:spPr/>
        <p:txBody>
          <a:bodyPr/>
          <a:lstStyle/>
          <a:p>
            <a:fld id="{B67BF8F8-67F3-499B-A441-62C75F4E249C}" type="slidenum">
              <a:rPr lang="tr-TR" smtClean="0"/>
              <a:t>26</a:t>
            </a:fld>
            <a:endParaRPr lang="tr-TR"/>
          </a:p>
        </p:txBody>
      </p:sp>
    </p:spTree>
    <p:extLst>
      <p:ext uri="{BB962C8B-B14F-4D97-AF65-F5344CB8AC3E}">
        <p14:creationId xmlns:p14="http://schemas.microsoft.com/office/powerpoint/2010/main" val="1654881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94AFAC-27F7-6104-C62B-C82798B1B136}"/>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5" name="TextBox 4">
            <a:extLst>
              <a:ext uri="{FF2B5EF4-FFF2-40B4-BE49-F238E27FC236}">
                <a16:creationId xmlns:a16="http://schemas.microsoft.com/office/drawing/2014/main" id="{717B53F9-CAC6-949A-4413-7BF2C596EB18}"/>
              </a:ext>
            </a:extLst>
          </p:cNvPr>
          <p:cNvSpPr txBox="1"/>
          <p:nvPr/>
        </p:nvSpPr>
        <p:spPr>
          <a:xfrm>
            <a:off x="4608961" y="932122"/>
            <a:ext cx="2974077" cy="461665"/>
          </a:xfrm>
          <a:prstGeom prst="rect">
            <a:avLst/>
          </a:prstGeom>
          <a:noFill/>
        </p:spPr>
        <p:txBody>
          <a:bodyPr wrap="square">
            <a:spAutoFit/>
          </a:bodyPr>
          <a:lstStyle/>
          <a:p>
            <a:pPr defTabSz="480060">
              <a:spcAft>
                <a:spcPts val="600"/>
              </a:spcAft>
            </a:pPr>
            <a:r>
              <a:rPr lang="tr-TR" sz="2400" b="1" dirty="0"/>
              <a:t>Grafiksel Arayüz (GUI)</a:t>
            </a:r>
            <a:endParaRPr lang="tr-TR" sz="2000" b="1" dirty="0"/>
          </a:p>
        </p:txBody>
      </p:sp>
      <p:sp>
        <p:nvSpPr>
          <p:cNvPr id="6" name="TextBox 5">
            <a:extLst>
              <a:ext uri="{FF2B5EF4-FFF2-40B4-BE49-F238E27FC236}">
                <a16:creationId xmlns:a16="http://schemas.microsoft.com/office/drawing/2014/main" id="{C48266F2-E2D7-7E8B-5B63-51272170BA64}"/>
              </a:ext>
            </a:extLst>
          </p:cNvPr>
          <p:cNvSpPr txBox="1"/>
          <p:nvPr/>
        </p:nvSpPr>
        <p:spPr>
          <a:xfrm>
            <a:off x="6456040" y="2276872"/>
            <a:ext cx="4608512" cy="2646878"/>
          </a:xfrm>
          <a:prstGeom prst="rect">
            <a:avLst/>
          </a:prstGeom>
          <a:noFill/>
        </p:spPr>
        <p:txBody>
          <a:bodyPr wrap="square" rtlCol="0">
            <a:spAutoFit/>
          </a:bodyPr>
          <a:lstStyle/>
          <a:p>
            <a:r>
              <a:rPr lang="tr-TR" sz="2000" b="1" dirty="0"/>
              <a:t> Sweep Frame</a:t>
            </a:r>
          </a:p>
          <a:p>
            <a:endParaRPr lang="tr-TR" sz="2000" b="1" dirty="0"/>
          </a:p>
          <a:p>
            <a:pPr marL="342900" indent="-342900">
              <a:buFont typeface="Arial" panose="020B0604020202020204" pitchFamily="34" charset="0"/>
              <a:buChar char="•"/>
            </a:pPr>
            <a:r>
              <a:rPr lang="tr-TR" dirty="0"/>
              <a:t>Parametre taraması işlevini yönetir</a:t>
            </a:r>
          </a:p>
          <a:p>
            <a:pPr marL="342900" indent="-342900">
              <a:buFont typeface="Arial" panose="020B0604020202020204" pitchFamily="34" charset="0"/>
              <a:buChar char="•"/>
            </a:pPr>
            <a:r>
              <a:rPr lang="tr-TR" dirty="0"/>
              <a:t>Şu anki versiyonda, faz gecikmesi taraması yapabilmektedir </a:t>
            </a:r>
          </a:p>
          <a:p>
            <a:pPr marL="342900" indent="-342900">
              <a:buFont typeface="Arial" panose="020B0604020202020204" pitchFamily="34" charset="0"/>
              <a:buChar char="•"/>
            </a:pPr>
            <a:r>
              <a:rPr lang="tr-TR" dirty="0"/>
              <a:t>Tarama verilerini görselleştirir</a:t>
            </a:r>
          </a:p>
          <a:p>
            <a:pPr marL="342900" indent="-342900">
              <a:buFont typeface="Arial" panose="020B0604020202020204" pitchFamily="34" charset="0"/>
              <a:buChar char="•"/>
            </a:pPr>
            <a:r>
              <a:rPr lang="tr-TR" dirty="0"/>
              <a:t>Grafikleri kaydeder</a:t>
            </a:r>
          </a:p>
          <a:p>
            <a:pPr marL="342900" indent="-342900">
              <a:buFont typeface="Arial" panose="020B0604020202020204" pitchFamily="34" charset="0"/>
              <a:buChar char="•"/>
            </a:pPr>
            <a:r>
              <a:rPr lang="tr-TR" dirty="0"/>
              <a:t>Başka parametre taramaları üzerinde çalışmalar devam etmekte ( </a:t>
            </a:r>
            <a:r>
              <a:rPr lang="tr-TR" b="1" dirty="0"/>
              <a:t>Lout vb</a:t>
            </a:r>
            <a:r>
              <a:rPr lang="tr-TR" dirty="0"/>
              <a:t>. )</a:t>
            </a:r>
          </a:p>
        </p:txBody>
      </p:sp>
      <p:pic>
        <p:nvPicPr>
          <p:cNvPr id="10" name="Picture 9" descr="A screen shot of a graph&#10;&#10;Description automatically generated">
            <a:extLst>
              <a:ext uri="{FF2B5EF4-FFF2-40B4-BE49-F238E27FC236}">
                <a16:creationId xmlns:a16="http://schemas.microsoft.com/office/drawing/2014/main" id="{91796767-D20B-9036-B7C0-4A8F42B94E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360" y="1195137"/>
            <a:ext cx="4392488" cy="5675687"/>
          </a:xfrm>
          <a:prstGeom prst="rect">
            <a:avLst/>
          </a:prstGeom>
        </p:spPr>
      </p:pic>
      <p:sp>
        <p:nvSpPr>
          <p:cNvPr id="2" name="Slide Number Placeholder 1">
            <a:extLst>
              <a:ext uri="{FF2B5EF4-FFF2-40B4-BE49-F238E27FC236}">
                <a16:creationId xmlns:a16="http://schemas.microsoft.com/office/drawing/2014/main" id="{7784B249-C04D-BBE8-161B-99702436B557}"/>
              </a:ext>
            </a:extLst>
          </p:cNvPr>
          <p:cNvSpPr>
            <a:spLocks noGrp="1"/>
          </p:cNvSpPr>
          <p:nvPr>
            <p:ph type="sldNum" sz="quarter" idx="12"/>
          </p:nvPr>
        </p:nvSpPr>
        <p:spPr/>
        <p:txBody>
          <a:bodyPr/>
          <a:lstStyle/>
          <a:p>
            <a:fld id="{B67BF8F8-67F3-499B-A441-62C75F4E249C}" type="slidenum">
              <a:rPr lang="tr-TR" smtClean="0"/>
              <a:t>27</a:t>
            </a:fld>
            <a:endParaRPr lang="tr-TR"/>
          </a:p>
        </p:txBody>
      </p:sp>
    </p:spTree>
    <p:extLst>
      <p:ext uri="{BB962C8B-B14F-4D97-AF65-F5344CB8AC3E}">
        <p14:creationId xmlns:p14="http://schemas.microsoft.com/office/powerpoint/2010/main" val="2999535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B5298B8-C65D-AB7E-67E8-EF878CC98B89}"/>
              </a:ext>
            </a:extLst>
          </p:cNvPr>
          <p:cNvSpPr>
            <a:spLocks noGrp="1"/>
          </p:cNvSpPr>
          <p:nvPr>
            <p:ph type="sldNum" sz="quarter" idx="12"/>
          </p:nvPr>
        </p:nvSpPr>
        <p:spPr/>
        <p:txBody>
          <a:bodyPr/>
          <a:lstStyle/>
          <a:p>
            <a:fld id="{B67BF8F8-67F3-499B-A441-62C75F4E249C}" type="slidenum">
              <a:rPr lang="tr-TR" smtClean="0"/>
              <a:t>28</a:t>
            </a:fld>
            <a:endParaRPr lang="tr-TR"/>
          </a:p>
        </p:txBody>
      </p:sp>
      <p:pic>
        <p:nvPicPr>
          <p:cNvPr id="5" name="Picture 4" descr="A screen shot of a graph&#10;&#10;Description automatically generated">
            <a:extLst>
              <a:ext uri="{FF2B5EF4-FFF2-40B4-BE49-F238E27FC236}">
                <a16:creationId xmlns:a16="http://schemas.microsoft.com/office/drawing/2014/main" id="{E93D15DE-2DC6-EE50-05E9-CC1E45944B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0056" y="-146287"/>
            <a:ext cx="5783724" cy="7473351"/>
          </a:xfrm>
          <a:prstGeom prst="rect">
            <a:avLst/>
          </a:prstGeom>
          <a:effectLst>
            <a:softEdge rad="101600"/>
          </a:effectLst>
        </p:spPr>
      </p:pic>
      <p:pic>
        <p:nvPicPr>
          <p:cNvPr id="6" name="Picture 5" descr="A screenshot of a computer&#10;&#10;Description automatically generated">
            <a:extLst>
              <a:ext uri="{FF2B5EF4-FFF2-40B4-BE49-F238E27FC236}">
                <a16:creationId xmlns:a16="http://schemas.microsoft.com/office/drawing/2014/main" id="{98B6628A-3AB9-A5F4-AFB7-0D7E49E24459}"/>
              </a:ext>
            </a:extLst>
          </p:cNvPr>
          <p:cNvPicPr>
            <a:picLocks noChangeAspect="1"/>
          </p:cNvPicPr>
          <p:nvPr/>
        </p:nvPicPr>
        <p:blipFill>
          <a:blip r:embed="rId4">
            <a:alphaModFix/>
            <a:extLst>
              <a:ext uri="{28A0092B-C50C-407E-A947-70E740481C1C}">
                <a14:useLocalDpi xmlns:a14="http://schemas.microsoft.com/office/drawing/2010/main" val="0"/>
              </a:ext>
            </a:extLst>
          </a:blip>
          <a:stretch>
            <a:fillRect/>
          </a:stretch>
        </p:blipFill>
        <p:spPr>
          <a:xfrm>
            <a:off x="-288697" y="-171400"/>
            <a:ext cx="6136674" cy="7498464"/>
          </a:xfrm>
          <a:prstGeom prst="rect">
            <a:avLst/>
          </a:prstGeom>
          <a:effectLst>
            <a:softEdge rad="139700"/>
          </a:effectLst>
        </p:spPr>
      </p:pic>
    </p:spTree>
    <p:extLst>
      <p:ext uri="{BB962C8B-B14F-4D97-AF65-F5344CB8AC3E}">
        <p14:creationId xmlns:p14="http://schemas.microsoft.com/office/powerpoint/2010/main" val="12262323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 shot of a graph&#10;&#10;Description automatically generated">
            <a:extLst>
              <a:ext uri="{FF2B5EF4-FFF2-40B4-BE49-F238E27FC236}">
                <a16:creationId xmlns:a16="http://schemas.microsoft.com/office/drawing/2014/main" id="{CF41FD72-4EB6-8DEC-5126-220EA9426E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9681" y="1844825"/>
            <a:ext cx="3489616" cy="4576203"/>
          </a:xfrm>
          <a:prstGeom prst="rect">
            <a:avLst/>
          </a:prstGeom>
        </p:spPr>
      </p:pic>
      <p:pic>
        <p:nvPicPr>
          <p:cNvPr id="11" name="Picture 10" descr="A screen shot of a graph&#10;&#10;Description automatically generated">
            <a:extLst>
              <a:ext uri="{FF2B5EF4-FFF2-40B4-BE49-F238E27FC236}">
                <a16:creationId xmlns:a16="http://schemas.microsoft.com/office/drawing/2014/main" id="{82EF58D5-B085-F028-48CB-4A62D2C904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4313" y="1833676"/>
            <a:ext cx="3489617" cy="4576205"/>
          </a:xfrm>
          <a:prstGeom prst="rect">
            <a:avLst/>
          </a:prstGeom>
        </p:spPr>
      </p:pic>
      <p:pic>
        <p:nvPicPr>
          <p:cNvPr id="9" name="Picture 8" descr="A screen shot of a graph&#10;&#10;Description automatically generated">
            <a:extLst>
              <a:ext uri="{FF2B5EF4-FFF2-40B4-BE49-F238E27FC236}">
                <a16:creationId xmlns:a16="http://schemas.microsoft.com/office/drawing/2014/main" id="{425C8EE9-E9B6-F4F9-B0EB-5C4334F994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0500" y="1844824"/>
            <a:ext cx="3489617" cy="4576204"/>
          </a:xfrm>
          <a:prstGeom prst="rect">
            <a:avLst/>
          </a:prstGeom>
        </p:spPr>
      </p:pic>
      <p:sp>
        <p:nvSpPr>
          <p:cNvPr id="6" name="TextBox 5">
            <a:extLst>
              <a:ext uri="{FF2B5EF4-FFF2-40B4-BE49-F238E27FC236}">
                <a16:creationId xmlns:a16="http://schemas.microsoft.com/office/drawing/2014/main" id="{B44EE787-B017-8512-8BAC-00BDDCB3A342}"/>
              </a:ext>
            </a:extLst>
          </p:cNvPr>
          <p:cNvSpPr txBox="1"/>
          <p:nvPr/>
        </p:nvSpPr>
        <p:spPr>
          <a:xfrm>
            <a:off x="4075386" y="332656"/>
            <a:ext cx="404122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Simulation</a:t>
            </a:r>
            <a:endParaRPr lang="tr-TR" sz="3200" b="1" dirty="0"/>
          </a:p>
        </p:txBody>
      </p:sp>
      <p:sp>
        <p:nvSpPr>
          <p:cNvPr id="7" name="TextBox 6">
            <a:extLst>
              <a:ext uri="{FF2B5EF4-FFF2-40B4-BE49-F238E27FC236}">
                <a16:creationId xmlns:a16="http://schemas.microsoft.com/office/drawing/2014/main" id="{D73ECF5E-555D-A9A3-5BEE-D065F3BB2E8E}"/>
              </a:ext>
            </a:extLst>
          </p:cNvPr>
          <p:cNvSpPr txBox="1"/>
          <p:nvPr/>
        </p:nvSpPr>
        <p:spPr>
          <a:xfrm>
            <a:off x="4608961" y="899199"/>
            <a:ext cx="2974075" cy="461665"/>
          </a:xfrm>
          <a:prstGeom prst="rect">
            <a:avLst/>
          </a:prstGeom>
          <a:noFill/>
        </p:spPr>
        <p:txBody>
          <a:bodyPr wrap="square">
            <a:spAutoFit/>
          </a:bodyPr>
          <a:lstStyle/>
          <a:p>
            <a:pPr defTabSz="480060">
              <a:spcAft>
                <a:spcPts val="600"/>
              </a:spcAft>
            </a:pPr>
            <a:r>
              <a:rPr lang="tr-TR" sz="2400" b="1" dirty="0"/>
              <a:t>Grafiksel Arayüz (GUI)</a:t>
            </a:r>
            <a:endParaRPr lang="tr-TR" sz="2000" b="1" dirty="0"/>
          </a:p>
        </p:txBody>
      </p:sp>
      <p:sp>
        <p:nvSpPr>
          <p:cNvPr id="14" name="TextBox 13">
            <a:extLst>
              <a:ext uri="{FF2B5EF4-FFF2-40B4-BE49-F238E27FC236}">
                <a16:creationId xmlns:a16="http://schemas.microsoft.com/office/drawing/2014/main" id="{921E53C8-22B0-FB06-F360-E48AF6B9CDB3}"/>
              </a:ext>
            </a:extLst>
          </p:cNvPr>
          <p:cNvSpPr txBox="1"/>
          <p:nvPr/>
        </p:nvSpPr>
        <p:spPr>
          <a:xfrm>
            <a:off x="4417392" y="1360864"/>
            <a:ext cx="3263457" cy="400110"/>
          </a:xfrm>
          <a:prstGeom prst="rect">
            <a:avLst/>
          </a:prstGeom>
          <a:noFill/>
        </p:spPr>
        <p:txBody>
          <a:bodyPr wrap="none" rtlCol="0">
            <a:spAutoFit/>
          </a:bodyPr>
          <a:lstStyle/>
          <a:p>
            <a:r>
              <a:rPr lang="tr-TR" sz="2000" b="1" dirty="0"/>
              <a:t>Faz uyumu neden önemlidir?</a:t>
            </a:r>
          </a:p>
        </p:txBody>
      </p:sp>
      <p:sp>
        <p:nvSpPr>
          <p:cNvPr id="15" name="TextBox 14">
            <a:extLst>
              <a:ext uri="{FF2B5EF4-FFF2-40B4-BE49-F238E27FC236}">
                <a16:creationId xmlns:a16="http://schemas.microsoft.com/office/drawing/2014/main" id="{A96D490E-2354-F9F9-B41F-34EDFE111587}"/>
              </a:ext>
            </a:extLst>
          </p:cNvPr>
          <p:cNvSpPr txBox="1"/>
          <p:nvPr/>
        </p:nvSpPr>
        <p:spPr>
          <a:xfrm>
            <a:off x="755180" y="6188581"/>
            <a:ext cx="3040256" cy="646331"/>
          </a:xfrm>
          <a:prstGeom prst="rect">
            <a:avLst/>
          </a:prstGeom>
          <a:noFill/>
        </p:spPr>
        <p:txBody>
          <a:bodyPr wrap="none" rtlCol="0">
            <a:spAutoFit/>
          </a:bodyPr>
          <a:lstStyle/>
          <a:p>
            <a:r>
              <a:rPr lang="tr-TR" b="1" i="1" dirty="0"/>
              <a:t>	Senkron elektron</a:t>
            </a:r>
          </a:p>
          <a:p>
            <a:r>
              <a:rPr lang="tr-TR" b="1" i="1" dirty="0"/>
              <a:t>~optimal faz gecikmesi değeri</a:t>
            </a:r>
          </a:p>
        </p:txBody>
      </p:sp>
      <p:sp>
        <p:nvSpPr>
          <p:cNvPr id="16" name="TextBox 15">
            <a:extLst>
              <a:ext uri="{FF2B5EF4-FFF2-40B4-BE49-F238E27FC236}">
                <a16:creationId xmlns:a16="http://schemas.microsoft.com/office/drawing/2014/main" id="{E12BD7EE-084B-AF6E-366C-435D3CCCD19E}"/>
              </a:ext>
            </a:extLst>
          </p:cNvPr>
          <p:cNvSpPr txBox="1"/>
          <p:nvPr/>
        </p:nvSpPr>
        <p:spPr>
          <a:xfrm>
            <a:off x="4357567" y="6215746"/>
            <a:ext cx="3383106" cy="646331"/>
          </a:xfrm>
          <a:prstGeom prst="rect">
            <a:avLst/>
          </a:prstGeom>
          <a:noFill/>
        </p:spPr>
        <p:txBody>
          <a:bodyPr wrap="none" rtlCol="0">
            <a:spAutoFit/>
          </a:bodyPr>
          <a:lstStyle/>
          <a:p>
            <a:r>
              <a:rPr lang="tr-TR" b="1" i="1" dirty="0"/>
              <a:t>	Senkron olmayan elektron</a:t>
            </a:r>
          </a:p>
          <a:p>
            <a:r>
              <a:rPr lang="tr-TR" b="1" i="1" dirty="0"/>
              <a:t>Standart altı faz gecikmesi değeri</a:t>
            </a:r>
          </a:p>
        </p:txBody>
      </p:sp>
      <p:sp>
        <p:nvSpPr>
          <p:cNvPr id="17" name="TextBox 16">
            <a:extLst>
              <a:ext uri="{FF2B5EF4-FFF2-40B4-BE49-F238E27FC236}">
                <a16:creationId xmlns:a16="http://schemas.microsoft.com/office/drawing/2014/main" id="{237CD271-E5C9-32C1-DF38-3042A6BA7EDD}"/>
              </a:ext>
            </a:extLst>
          </p:cNvPr>
          <p:cNvSpPr txBox="1"/>
          <p:nvPr/>
        </p:nvSpPr>
        <p:spPr>
          <a:xfrm>
            <a:off x="8689725" y="6188582"/>
            <a:ext cx="2706638" cy="923330"/>
          </a:xfrm>
          <a:prstGeom prst="rect">
            <a:avLst/>
          </a:prstGeom>
          <a:noFill/>
        </p:spPr>
        <p:txBody>
          <a:bodyPr wrap="none" rtlCol="0">
            <a:spAutoFit/>
          </a:bodyPr>
          <a:lstStyle/>
          <a:p>
            <a:r>
              <a:rPr lang="tr-TR" b="1" i="1" dirty="0"/>
              <a:t>Senkron olmayan elektron</a:t>
            </a:r>
          </a:p>
          <a:p>
            <a:r>
              <a:rPr lang="tr-TR" b="1" i="1" dirty="0"/>
              <a:t>Kötü faz gecikmesi değeri</a:t>
            </a:r>
          </a:p>
          <a:p>
            <a:endParaRPr lang="tr-TR" b="1" i="1" dirty="0"/>
          </a:p>
        </p:txBody>
      </p:sp>
      <p:sp>
        <p:nvSpPr>
          <p:cNvPr id="2" name="Slide Number Placeholder 1">
            <a:extLst>
              <a:ext uri="{FF2B5EF4-FFF2-40B4-BE49-F238E27FC236}">
                <a16:creationId xmlns:a16="http://schemas.microsoft.com/office/drawing/2014/main" id="{6CFC83C5-34E4-2412-7DA5-597162443667}"/>
              </a:ext>
            </a:extLst>
          </p:cNvPr>
          <p:cNvSpPr>
            <a:spLocks noGrp="1"/>
          </p:cNvSpPr>
          <p:nvPr>
            <p:ph type="sldNum" sz="quarter" idx="12"/>
          </p:nvPr>
        </p:nvSpPr>
        <p:spPr/>
        <p:txBody>
          <a:bodyPr/>
          <a:lstStyle/>
          <a:p>
            <a:fld id="{B67BF8F8-67F3-499B-A441-62C75F4E249C}" type="slidenum">
              <a:rPr lang="tr-TR" smtClean="0"/>
              <a:t>29</a:t>
            </a:fld>
            <a:endParaRPr lang="tr-TR" dirty="0"/>
          </a:p>
        </p:txBody>
      </p:sp>
    </p:spTree>
    <p:extLst>
      <p:ext uri="{BB962C8B-B14F-4D97-AF65-F5344CB8AC3E}">
        <p14:creationId xmlns:p14="http://schemas.microsoft.com/office/powerpoint/2010/main" val="4259326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F70593-72AB-8A1C-05C8-DD830ECACCA1}"/>
              </a:ext>
            </a:extLst>
          </p:cNvPr>
          <p:cNvSpPr txBox="1"/>
          <p:nvPr/>
        </p:nvSpPr>
        <p:spPr>
          <a:xfrm>
            <a:off x="640080" y="667512"/>
            <a:ext cx="10908792" cy="1069848"/>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tr-TR" sz="4000" b="1" dirty="0">
                <a:latin typeface="+mj-lt"/>
                <a:ea typeface="+mj-ea"/>
                <a:cs typeface="+mj-cs"/>
              </a:rPr>
              <a:t>Bir R</a:t>
            </a:r>
            <a:r>
              <a:rPr lang="en-US" sz="4000" b="1" dirty="0" err="1">
                <a:latin typeface="+mj-lt"/>
                <a:ea typeface="+mj-ea"/>
                <a:cs typeface="+mj-cs"/>
              </a:rPr>
              <a:t>hodotron</a:t>
            </a:r>
            <a:r>
              <a:rPr lang="tr-TR" sz="4000" b="1" dirty="0">
                <a:latin typeface="+mj-lt"/>
                <a:ea typeface="+mj-ea"/>
                <a:cs typeface="+mj-cs"/>
              </a:rPr>
              <a:t>un Hızlandırma Periyodu </a:t>
            </a:r>
            <a:endParaRPr lang="en-US" sz="4000" b="1" dirty="0">
              <a:latin typeface="+mj-lt"/>
              <a:ea typeface="+mj-ea"/>
              <a:cs typeface="+mj-cs"/>
            </a:endParaRPr>
          </a:p>
        </p:txBody>
      </p:sp>
      <p:pic>
        <p:nvPicPr>
          <p:cNvPr id="8" name="Picture 7" descr="A diagram of a circular object with arrows&#10;&#10;Description automatically generated">
            <a:extLst>
              <a:ext uri="{FF2B5EF4-FFF2-40B4-BE49-F238E27FC236}">
                <a16:creationId xmlns:a16="http://schemas.microsoft.com/office/drawing/2014/main" id="{FFBDCA52-D6FA-F147-427D-A93A97BA08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83" y="2839634"/>
            <a:ext cx="3027155" cy="3350854"/>
          </a:xfrm>
          <a:prstGeom prst="rect">
            <a:avLst/>
          </a:prstGeom>
        </p:spPr>
      </p:pic>
      <p:pic>
        <p:nvPicPr>
          <p:cNvPr id="12" name="Picture 11" descr="A diagram of a circular object with a circle and a circle with a circle with a circle with a circle with a circle with a circle with a circle with a circle with a circle with a circle&#10;&#10;Description automatically generated">
            <a:extLst>
              <a:ext uri="{FF2B5EF4-FFF2-40B4-BE49-F238E27FC236}">
                <a16:creationId xmlns:a16="http://schemas.microsoft.com/office/drawing/2014/main" id="{C2A54953-4ED6-C2B3-BCDB-2CBA347953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4476" y="2839634"/>
            <a:ext cx="3027155" cy="3350854"/>
          </a:xfrm>
          <a:prstGeom prst="rect">
            <a:avLst/>
          </a:prstGeom>
        </p:spPr>
      </p:pic>
      <p:pic>
        <p:nvPicPr>
          <p:cNvPr id="10" name="Picture 9" descr="A diagram of a circular object with a circle and a red arrow&#10;&#10;Description automatically generated with medium confidence">
            <a:extLst>
              <a:ext uri="{FF2B5EF4-FFF2-40B4-BE49-F238E27FC236}">
                <a16:creationId xmlns:a16="http://schemas.microsoft.com/office/drawing/2014/main" id="{56B2E558-B5C2-E304-9FB8-C0719367EC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2038" y="2847731"/>
            <a:ext cx="3027155" cy="3350854"/>
          </a:xfrm>
          <a:prstGeom prst="rect">
            <a:avLst/>
          </a:prstGeom>
        </p:spPr>
      </p:pic>
      <p:pic>
        <p:nvPicPr>
          <p:cNvPr id="16" name="Picture 15" descr="A diagram of a circular table&#10;&#10;Description automatically generated">
            <a:extLst>
              <a:ext uri="{FF2B5EF4-FFF2-40B4-BE49-F238E27FC236}">
                <a16:creationId xmlns:a16="http://schemas.microsoft.com/office/drawing/2014/main" id="{52641FE6-D369-9168-5683-4D1C83DE3F6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64845" y="2839634"/>
            <a:ext cx="3027155" cy="3350854"/>
          </a:xfrm>
          <a:prstGeom prst="rect">
            <a:avLst/>
          </a:prstGeom>
        </p:spPr>
      </p:pic>
      <p:sp>
        <p:nvSpPr>
          <p:cNvPr id="17" name="TextBox 16">
            <a:extLst>
              <a:ext uri="{FF2B5EF4-FFF2-40B4-BE49-F238E27FC236}">
                <a16:creationId xmlns:a16="http://schemas.microsoft.com/office/drawing/2014/main" id="{B551C429-719C-123B-F3BC-1B9472BD632D}"/>
              </a:ext>
            </a:extLst>
          </p:cNvPr>
          <p:cNvSpPr txBox="1"/>
          <p:nvPr/>
        </p:nvSpPr>
        <p:spPr>
          <a:xfrm>
            <a:off x="640034" y="2478399"/>
            <a:ext cx="1592103" cy="369332"/>
          </a:xfrm>
          <a:prstGeom prst="rect">
            <a:avLst/>
          </a:prstGeom>
          <a:noFill/>
        </p:spPr>
        <p:txBody>
          <a:bodyPr wrap="none" rtlCol="0">
            <a:spAutoFit/>
          </a:bodyPr>
          <a:lstStyle/>
          <a:p>
            <a:r>
              <a:rPr lang="tr-TR" b="1" dirty="0"/>
              <a:t>İlk hızlandırma</a:t>
            </a:r>
          </a:p>
        </p:txBody>
      </p:sp>
      <p:sp>
        <p:nvSpPr>
          <p:cNvPr id="20" name="TextBox 19">
            <a:extLst>
              <a:ext uri="{FF2B5EF4-FFF2-40B4-BE49-F238E27FC236}">
                <a16:creationId xmlns:a16="http://schemas.microsoft.com/office/drawing/2014/main" id="{6937A784-F522-CEEB-5300-E0649A565CF5}"/>
              </a:ext>
            </a:extLst>
          </p:cNvPr>
          <p:cNvSpPr txBox="1"/>
          <p:nvPr/>
        </p:nvSpPr>
        <p:spPr>
          <a:xfrm>
            <a:off x="4009341" y="2478141"/>
            <a:ext cx="1161793" cy="369332"/>
          </a:xfrm>
          <a:prstGeom prst="rect">
            <a:avLst/>
          </a:prstGeom>
          <a:noFill/>
        </p:spPr>
        <p:txBody>
          <a:bodyPr wrap="square">
            <a:spAutoFit/>
          </a:bodyPr>
          <a:lstStyle/>
          <a:p>
            <a:r>
              <a:rPr lang="tr-TR" b="1" dirty="0"/>
              <a:t>İç koruma</a:t>
            </a:r>
          </a:p>
        </p:txBody>
      </p:sp>
      <p:sp>
        <p:nvSpPr>
          <p:cNvPr id="27" name="TextBox 26">
            <a:extLst>
              <a:ext uri="{FF2B5EF4-FFF2-40B4-BE49-F238E27FC236}">
                <a16:creationId xmlns:a16="http://schemas.microsoft.com/office/drawing/2014/main" id="{92A846A5-C8FC-FD44-E90B-61BF41265F3C}"/>
              </a:ext>
            </a:extLst>
          </p:cNvPr>
          <p:cNvSpPr txBox="1"/>
          <p:nvPr/>
        </p:nvSpPr>
        <p:spPr>
          <a:xfrm>
            <a:off x="6747646" y="2478141"/>
            <a:ext cx="1705462" cy="369332"/>
          </a:xfrm>
          <a:prstGeom prst="rect">
            <a:avLst/>
          </a:prstGeom>
          <a:noFill/>
        </p:spPr>
        <p:txBody>
          <a:bodyPr wrap="square">
            <a:spAutoFit/>
          </a:bodyPr>
          <a:lstStyle/>
          <a:p>
            <a:r>
              <a:rPr lang="tr-TR" b="1" dirty="0"/>
              <a:t>İkinci hızlanma</a:t>
            </a:r>
          </a:p>
        </p:txBody>
      </p:sp>
      <p:sp>
        <p:nvSpPr>
          <p:cNvPr id="29" name="TextBox 28">
            <a:extLst>
              <a:ext uri="{FF2B5EF4-FFF2-40B4-BE49-F238E27FC236}">
                <a16:creationId xmlns:a16="http://schemas.microsoft.com/office/drawing/2014/main" id="{A4ADDB04-6F04-006D-184A-3FE7291AB483}"/>
              </a:ext>
            </a:extLst>
          </p:cNvPr>
          <p:cNvSpPr txBox="1"/>
          <p:nvPr/>
        </p:nvSpPr>
        <p:spPr>
          <a:xfrm>
            <a:off x="9800933" y="2489106"/>
            <a:ext cx="1705462" cy="369332"/>
          </a:xfrm>
          <a:prstGeom prst="rect">
            <a:avLst/>
          </a:prstGeom>
          <a:noFill/>
        </p:spPr>
        <p:txBody>
          <a:bodyPr wrap="square">
            <a:spAutoFit/>
          </a:bodyPr>
          <a:lstStyle/>
          <a:p>
            <a:r>
              <a:rPr lang="tr-TR" b="1" dirty="0"/>
              <a:t>Devir Mıknatısı </a:t>
            </a:r>
          </a:p>
        </p:txBody>
      </p:sp>
      <p:sp>
        <p:nvSpPr>
          <p:cNvPr id="2" name="Slide Number Placeholder 1">
            <a:extLst>
              <a:ext uri="{FF2B5EF4-FFF2-40B4-BE49-F238E27FC236}">
                <a16:creationId xmlns:a16="http://schemas.microsoft.com/office/drawing/2014/main" id="{3EDB1F87-998F-CA19-CBAA-3D7F07E66738}"/>
              </a:ext>
            </a:extLst>
          </p:cNvPr>
          <p:cNvSpPr>
            <a:spLocks noGrp="1"/>
          </p:cNvSpPr>
          <p:nvPr>
            <p:ph type="sldNum" sz="quarter" idx="12"/>
          </p:nvPr>
        </p:nvSpPr>
        <p:spPr/>
        <p:txBody>
          <a:bodyPr/>
          <a:lstStyle/>
          <a:p>
            <a:fld id="{B67BF8F8-67F3-499B-A441-62C75F4E249C}" type="slidenum">
              <a:rPr lang="tr-TR" smtClean="0"/>
              <a:t>3</a:t>
            </a:fld>
            <a:endParaRPr lang="tr-TR"/>
          </a:p>
        </p:txBody>
      </p:sp>
    </p:spTree>
    <p:extLst>
      <p:ext uri="{BB962C8B-B14F-4D97-AF65-F5344CB8AC3E}">
        <p14:creationId xmlns:p14="http://schemas.microsoft.com/office/powerpoint/2010/main" val="27654017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F9CFCE6-877F-4858-B8BD-2C52CA8AFB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E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213F8A0-12AE-4514-8372-0DD766EC28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creenshot of a computer&#10;&#10;Description automatically generated">
            <a:extLst>
              <a:ext uri="{FF2B5EF4-FFF2-40B4-BE49-F238E27FC236}">
                <a16:creationId xmlns:a16="http://schemas.microsoft.com/office/drawing/2014/main" id="{E7130308-9F45-06FF-DC12-B34E3C90B8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7140" y="643467"/>
            <a:ext cx="4317574" cy="5571066"/>
          </a:xfrm>
          <a:prstGeom prst="rect">
            <a:avLst/>
          </a:prstGeom>
        </p:spPr>
      </p:pic>
      <p:sp>
        <p:nvSpPr>
          <p:cNvPr id="15" name="Rectangle 14">
            <a:extLst>
              <a:ext uri="{FF2B5EF4-FFF2-40B4-BE49-F238E27FC236}">
                <a16:creationId xmlns:a16="http://schemas.microsoft.com/office/drawing/2014/main" id="{9EFF17D4-9A8C-4CE5-B096-D8CCD4400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screenshot of a graph&#10;&#10;Description automatically generated">
            <a:extLst>
              <a:ext uri="{FF2B5EF4-FFF2-40B4-BE49-F238E27FC236}">
                <a16:creationId xmlns:a16="http://schemas.microsoft.com/office/drawing/2014/main" id="{8C622772-04B9-BC09-2495-DA6296D30C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7285" y="643467"/>
            <a:ext cx="4317574" cy="5571066"/>
          </a:xfrm>
          <a:prstGeom prst="rect">
            <a:avLst/>
          </a:prstGeom>
        </p:spPr>
      </p:pic>
      <p:sp>
        <p:nvSpPr>
          <p:cNvPr id="4" name="Slide Number Placeholder 3">
            <a:extLst>
              <a:ext uri="{FF2B5EF4-FFF2-40B4-BE49-F238E27FC236}">
                <a16:creationId xmlns:a16="http://schemas.microsoft.com/office/drawing/2014/main" id="{81DC8B4B-2097-AC88-835B-CFC5D28949E5}"/>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defTabSz="914400">
              <a:spcAft>
                <a:spcPts val="600"/>
              </a:spcAft>
            </a:pPr>
            <a:fld id="{B67BF8F8-67F3-499B-A441-62C75F4E249C}" type="slidenum">
              <a:rPr lang="en-US">
                <a:solidFill>
                  <a:srgbClr val="FFFFFF"/>
                </a:solidFill>
              </a:rPr>
              <a:pPr defTabSz="914400">
                <a:spcAft>
                  <a:spcPts val="600"/>
                </a:spcAft>
              </a:pPr>
              <a:t>30</a:t>
            </a:fld>
            <a:endParaRPr lang="en-US">
              <a:solidFill>
                <a:srgbClr val="FFFFFF"/>
              </a:solidFill>
            </a:endParaRPr>
          </a:p>
        </p:txBody>
      </p:sp>
    </p:spTree>
    <p:extLst>
      <p:ext uri="{BB962C8B-B14F-4D97-AF65-F5344CB8AC3E}">
        <p14:creationId xmlns:p14="http://schemas.microsoft.com/office/powerpoint/2010/main" val="478897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F9CFCE6-877F-4858-B8BD-2C52CA8AFB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E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213F8A0-12AE-4514-8372-0DD766EC28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screenshot of a graph&#10;&#10;Description automatically generated">
            <a:extLst>
              <a:ext uri="{FF2B5EF4-FFF2-40B4-BE49-F238E27FC236}">
                <a16:creationId xmlns:a16="http://schemas.microsoft.com/office/drawing/2014/main" id="{1BB44E77-FDF0-7BC3-650F-169182513F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7140" y="643467"/>
            <a:ext cx="4317574" cy="5571066"/>
          </a:xfrm>
          <a:prstGeom prst="rect">
            <a:avLst/>
          </a:prstGeom>
        </p:spPr>
      </p:pic>
      <p:sp>
        <p:nvSpPr>
          <p:cNvPr id="15" name="Rectangle 14">
            <a:extLst>
              <a:ext uri="{FF2B5EF4-FFF2-40B4-BE49-F238E27FC236}">
                <a16:creationId xmlns:a16="http://schemas.microsoft.com/office/drawing/2014/main" id="{9EFF17D4-9A8C-4CE5-B096-D8CCD4400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creenshot of a graph&#10;&#10;Description automatically generated">
            <a:extLst>
              <a:ext uri="{FF2B5EF4-FFF2-40B4-BE49-F238E27FC236}">
                <a16:creationId xmlns:a16="http://schemas.microsoft.com/office/drawing/2014/main" id="{2AB51D4D-5D43-6D54-218B-BDDE5F91E7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7285" y="643467"/>
            <a:ext cx="4317574" cy="5571066"/>
          </a:xfrm>
          <a:prstGeom prst="rect">
            <a:avLst/>
          </a:prstGeom>
        </p:spPr>
      </p:pic>
      <p:sp>
        <p:nvSpPr>
          <p:cNvPr id="4" name="Slide Number Placeholder 3">
            <a:extLst>
              <a:ext uri="{FF2B5EF4-FFF2-40B4-BE49-F238E27FC236}">
                <a16:creationId xmlns:a16="http://schemas.microsoft.com/office/drawing/2014/main" id="{42E47405-0399-304E-C4D9-35F8B887C8B8}"/>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defTabSz="914400">
              <a:spcAft>
                <a:spcPts val="600"/>
              </a:spcAft>
            </a:pPr>
            <a:fld id="{B67BF8F8-67F3-499B-A441-62C75F4E249C}" type="slidenum">
              <a:rPr lang="en-US">
                <a:solidFill>
                  <a:srgbClr val="FFFFFF"/>
                </a:solidFill>
              </a:rPr>
              <a:pPr defTabSz="914400">
                <a:spcAft>
                  <a:spcPts val="600"/>
                </a:spcAft>
              </a:pPr>
              <a:t>31</a:t>
            </a:fld>
            <a:endParaRPr lang="en-US">
              <a:solidFill>
                <a:srgbClr val="FFFFFF"/>
              </a:solidFill>
            </a:endParaRPr>
          </a:p>
        </p:txBody>
      </p:sp>
    </p:spTree>
    <p:extLst>
      <p:ext uri="{BB962C8B-B14F-4D97-AF65-F5344CB8AC3E}">
        <p14:creationId xmlns:p14="http://schemas.microsoft.com/office/powerpoint/2010/main" val="25241334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513666-4137-F3DF-0E96-E2C1B1602EE0}"/>
              </a:ext>
            </a:extLst>
          </p:cNvPr>
          <p:cNvSpPr>
            <a:spLocks noGrp="1"/>
          </p:cNvSpPr>
          <p:nvPr>
            <p:ph type="sldNum" sz="quarter" idx="12"/>
          </p:nvPr>
        </p:nvSpPr>
        <p:spPr/>
        <p:txBody>
          <a:bodyPr/>
          <a:lstStyle/>
          <a:p>
            <a:fld id="{B67BF8F8-67F3-499B-A441-62C75F4E249C}" type="slidenum">
              <a:rPr lang="tr-TR" smtClean="0"/>
              <a:t>32</a:t>
            </a:fld>
            <a:endParaRPr lang="tr-TR"/>
          </a:p>
        </p:txBody>
      </p:sp>
      <p:pic>
        <p:nvPicPr>
          <p:cNvPr id="5" name="Picture 4" descr="A screenshot of a graph&#10;&#10;Description automatically generated">
            <a:extLst>
              <a:ext uri="{FF2B5EF4-FFF2-40B4-BE49-F238E27FC236}">
                <a16:creationId xmlns:a16="http://schemas.microsoft.com/office/drawing/2014/main" id="{2DA234B3-C2EF-EFCF-7DCB-61E90C7737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78" y="416192"/>
            <a:ext cx="4193691" cy="5418814"/>
          </a:xfrm>
          <a:prstGeom prst="rect">
            <a:avLst/>
          </a:prstGeom>
        </p:spPr>
      </p:pic>
      <p:pic>
        <p:nvPicPr>
          <p:cNvPr id="6" name="Picture 5" descr="A screenshot of a graph&#10;&#10;Description automatically generated">
            <a:extLst>
              <a:ext uri="{FF2B5EF4-FFF2-40B4-BE49-F238E27FC236}">
                <a16:creationId xmlns:a16="http://schemas.microsoft.com/office/drawing/2014/main" id="{8F8E936C-817B-17FB-1DC9-4450DD4643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99154" y="425927"/>
            <a:ext cx="4193691" cy="5418814"/>
          </a:xfrm>
          <a:prstGeom prst="rect">
            <a:avLst/>
          </a:prstGeom>
        </p:spPr>
      </p:pic>
      <p:pic>
        <p:nvPicPr>
          <p:cNvPr id="7" name="Picture 6" descr="A screenshot of a graph&#10;&#10;Description automatically generated">
            <a:extLst>
              <a:ext uri="{FF2B5EF4-FFF2-40B4-BE49-F238E27FC236}">
                <a16:creationId xmlns:a16="http://schemas.microsoft.com/office/drawing/2014/main" id="{09DE426A-0E28-D486-2080-AB0C5FE606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48321" y="416192"/>
            <a:ext cx="4193691" cy="5418814"/>
          </a:xfrm>
          <a:prstGeom prst="rect">
            <a:avLst/>
          </a:prstGeom>
        </p:spPr>
      </p:pic>
      <p:sp>
        <p:nvSpPr>
          <p:cNvPr id="8" name="TextBox 7">
            <a:extLst>
              <a:ext uri="{FF2B5EF4-FFF2-40B4-BE49-F238E27FC236}">
                <a16:creationId xmlns:a16="http://schemas.microsoft.com/office/drawing/2014/main" id="{51E0591D-1136-9C97-C2AE-D1EE45FC96BB}"/>
              </a:ext>
            </a:extLst>
          </p:cNvPr>
          <p:cNvSpPr txBox="1"/>
          <p:nvPr/>
        </p:nvSpPr>
        <p:spPr>
          <a:xfrm>
            <a:off x="1403424" y="6096864"/>
            <a:ext cx="1226488" cy="369332"/>
          </a:xfrm>
          <a:prstGeom prst="rect">
            <a:avLst/>
          </a:prstGeom>
          <a:noFill/>
        </p:spPr>
        <p:txBody>
          <a:bodyPr wrap="square">
            <a:spAutoFit/>
          </a:bodyPr>
          <a:lstStyle/>
          <a:p>
            <a:r>
              <a:rPr lang="el-GR" sz="1800" b="1" i="1" dirty="0"/>
              <a:t>φ</a:t>
            </a:r>
            <a:r>
              <a:rPr lang="tr-TR" sz="1800" b="1" dirty="0"/>
              <a:t>lag</a:t>
            </a:r>
            <a:r>
              <a:rPr lang="en-TR" b="1" dirty="0"/>
              <a:t> = </a:t>
            </a:r>
            <a:r>
              <a:rPr lang="tr-TR" b="1" dirty="0"/>
              <a:t> 16</a:t>
            </a:r>
            <a:r>
              <a:rPr lang="tr-TR" b="1" i="0" dirty="0">
                <a:solidFill>
                  <a:srgbClr val="333333"/>
                </a:solidFill>
                <a:effectLst/>
                <a:latin typeface="system-ui"/>
              </a:rPr>
              <a:t>° </a:t>
            </a:r>
            <a:endParaRPr lang="tr-TR" dirty="0"/>
          </a:p>
        </p:txBody>
      </p:sp>
      <p:sp>
        <p:nvSpPr>
          <p:cNvPr id="9" name="TextBox 8">
            <a:extLst>
              <a:ext uri="{FF2B5EF4-FFF2-40B4-BE49-F238E27FC236}">
                <a16:creationId xmlns:a16="http://schemas.microsoft.com/office/drawing/2014/main" id="{FA42B5FB-FC9F-1DAA-1BB2-DE2F8A438CB9}"/>
              </a:ext>
            </a:extLst>
          </p:cNvPr>
          <p:cNvSpPr txBox="1"/>
          <p:nvPr/>
        </p:nvSpPr>
        <p:spPr>
          <a:xfrm>
            <a:off x="5482756" y="6096864"/>
            <a:ext cx="1330499" cy="369332"/>
          </a:xfrm>
          <a:prstGeom prst="rect">
            <a:avLst/>
          </a:prstGeom>
          <a:noFill/>
        </p:spPr>
        <p:txBody>
          <a:bodyPr wrap="square">
            <a:spAutoFit/>
          </a:bodyPr>
          <a:lstStyle/>
          <a:p>
            <a:r>
              <a:rPr lang="el-GR" sz="1800" b="1" i="1" dirty="0"/>
              <a:t>φ</a:t>
            </a:r>
            <a:r>
              <a:rPr lang="tr-TR" sz="1800" b="1" dirty="0"/>
              <a:t>lag</a:t>
            </a:r>
            <a:r>
              <a:rPr lang="en-TR" b="1" dirty="0"/>
              <a:t> = </a:t>
            </a:r>
            <a:r>
              <a:rPr lang="tr-TR" b="1" dirty="0"/>
              <a:t> -48</a:t>
            </a:r>
            <a:r>
              <a:rPr lang="tr-TR" b="1" i="0" dirty="0">
                <a:solidFill>
                  <a:srgbClr val="333333"/>
                </a:solidFill>
                <a:effectLst/>
                <a:latin typeface="system-ui"/>
              </a:rPr>
              <a:t>° </a:t>
            </a:r>
            <a:endParaRPr lang="tr-TR" dirty="0"/>
          </a:p>
        </p:txBody>
      </p:sp>
      <p:sp>
        <p:nvSpPr>
          <p:cNvPr id="10" name="TextBox 9">
            <a:extLst>
              <a:ext uri="{FF2B5EF4-FFF2-40B4-BE49-F238E27FC236}">
                <a16:creationId xmlns:a16="http://schemas.microsoft.com/office/drawing/2014/main" id="{BE55B096-F031-4834-6B79-1DE261E1BA8C}"/>
              </a:ext>
            </a:extLst>
          </p:cNvPr>
          <p:cNvSpPr txBox="1"/>
          <p:nvPr/>
        </p:nvSpPr>
        <p:spPr>
          <a:xfrm>
            <a:off x="9351738" y="6096864"/>
            <a:ext cx="1330499" cy="369332"/>
          </a:xfrm>
          <a:prstGeom prst="rect">
            <a:avLst/>
          </a:prstGeom>
          <a:noFill/>
        </p:spPr>
        <p:txBody>
          <a:bodyPr wrap="square">
            <a:spAutoFit/>
          </a:bodyPr>
          <a:lstStyle/>
          <a:p>
            <a:r>
              <a:rPr lang="el-GR" sz="1800" b="1" i="1" dirty="0"/>
              <a:t>φ</a:t>
            </a:r>
            <a:r>
              <a:rPr lang="tr-TR" sz="1800" b="1" dirty="0"/>
              <a:t>lag</a:t>
            </a:r>
            <a:r>
              <a:rPr lang="en-TR" b="1" dirty="0"/>
              <a:t> = </a:t>
            </a:r>
            <a:r>
              <a:rPr lang="tr-TR" b="1" dirty="0"/>
              <a:t> -59</a:t>
            </a:r>
            <a:r>
              <a:rPr lang="tr-TR" b="1" i="0" dirty="0">
                <a:solidFill>
                  <a:srgbClr val="333333"/>
                </a:solidFill>
                <a:effectLst/>
                <a:latin typeface="system-ui"/>
              </a:rPr>
              <a:t>° </a:t>
            </a:r>
            <a:endParaRPr lang="tr-TR" dirty="0"/>
          </a:p>
        </p:txBody>
      </p:sp>
    </p:spTree>
    <p:extLst>
      <p:ext uri="{BB962C8B-B14F-4D97-AF65-F5344CB8AC3E}">
        <p14:creationId xmlns:p14="http://schemas.microsoft.com/office/powerpoint/2010/main" val="20057527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25339B3-FEA1-32A8-DE1D-091C60E5A709}"/>
              </a:ext>
            </a:extLst>
          </p:cNvPr>
          <p:cNvSpPr>
            <a:spLocks noGrp="1"/>
          </p:cNvSpPr>
          <p:nvPr>
            <p:ph type="sldNum" sz="quarter" idx="12"/>
          </p:nvPr>
        </p:nvSpPr>
        <p:spPr/>
        <p:txBody>
          <a:bodyPr/>
          <a:lstStyle/>
          <a:p>
            <a:fld id="{B67BF8F8-67F3-499B-A441-62C75F4E249C}" type="slidenum">
              <a:rPr lang="tr-TR" smtClean="0"/>
              <a:t>33</a:t>
            </a:fld>
            <a:endParaRPr lang="tr-TR"/>
          </a:p>
        </p:txBody>
      </p:sp>
      <p:sp>
        <p:nvSpPr>
          <p:cNvPr id="5" name="TextBox 4">
            <a:extLst>
              <a:ext uri="{FF2B5EF4-FFF2-40B4-BE49-F238E27FC236}">
                <a16:creationId xmlns:a16="http://schemas.microsoft.com/office/drawing/2014/main" id="{99826F53-6DAE-92A3-0AAB-1F1E63FC83BD}"/>
              </a:ext>
            </a:extLst>
          </p:cNvPr>
          <p:cNvSpPr txBox="1"/>
          <p:nvPr/>
        </p:nvSpPr>
        <p:spPr>
          <a:xfrm>
            <a:off x="1403424" y="6096864"/>
            <a:ext cx="1226488" cy="369332"/>
          </a:xfrm>
          <a:prstGeom prst="rect">
            <a:avLst/>
          </a:prstGeom>
          <a:noFill/>
        </p:spPr>
        <p:txBody>
          <a:bodyPr wrap="square">
            <a:spAutoFit/>
          </a:bodyPr>
          <a:lstStyle/>
          <a:p>
            <a:r>
              <a:rPr lang="el-GR" sz="1800" b="1" i="1" dirty="0"/>
              <a:t>φ</a:t>
            </a:r>
            <a:r>
              <a:rPr lang="tr-TR" sz="1800" b="1" dirty="0"/>
              <a:t>lag</a:t>
            </a:r>
            <a:r>
              <a:rPr lang="en-TR" b="1" dirty="0"/>
              <a:t> = </a:t>
            </a:r>
            <a:r>
              <a:rPr lang="tr-TR" b="1" dirty="0"/>
              <a:t> 16</a:t>
            </a:r>
            <a:r>
              <a:rPr lang="tr-TR" b="1" i="0" dirty="0">
                <a:solidFill>
                  <a:srgbClr val="333333"/>
                </a:solidFill>
                <a:effectLst/>
                <a:latin typeface="system-ui"/>
              </a:rPr>
              <a:t>° </a:t>
            </a:r>
            <a:endParaRPr lang="tr-TR" dirty="0"/>
          </a:p>
        </p:txBody>
      </p:sp>
      <p:sp>
        <p:nvSpPr>
          <p:cNvPr id="6" name="TextBox 5">
            <a:extLst>
              <a:ext uri="{FF2B5EF4-FFF2-40B4-BE49-F238E27FC236}">
                <a16:creationId xmlns:a16="http://schemas.microsoft.com/office/drawing/2014/main" id="{3CCA6117-6075-C194-EB3B-AF6C01A079A2}"/>
              </a:ext>
            </a:extLst>
          </p:cNvPr>
          <p:cNvSpPr txBox="1"/>
          <p:nvPr/>
        </p:nvSpPr>
        <p:spPr>
          <a:xfrm>
            <a:off x="5482756" y="6096864"/>
            <a:ext cx="1330499" cy="369332"/>
          </a:xfrm>
          <a:prstGeom prst="rect">
            <a:avLst/>
          </a:prstGeom>
          <a:noFill/>
        </p:spPr>
        <p:txBody>
          <a:bodyPr wrap="square">
            <a:spAutoFit/>
          </a:bodyPr>
          <a:lstStyle/>
          <a:p>
            <a:r>
              <a:rPr lang="el-GR" sz="1800" b="1" i="1" dirty="0"/>
              <a:t>φ</a:t>
            </a:r>
            <a:r>
              <a:rPr lang="tr-TR" sz="1800" b="1" dirty="0"/>
              <a:t>lag</a:t>
            </a:r>
            <a:r>
              <a:rPr lang="en-TR" b="1" dirty="0"/>
              <a:t> = </a:t>
            </a:r>
            <a:r>
              <a:rPr lang="tr-TR" b="1" dirty="0"/>
              <a:t> -48</a:t>
            </a:r>
            <a:r>
              <a:rPr lang="tr-TR" b="1" i="0" dirty="0">
                <a:solidFill>
                  <a:srgbClr val="333333"/>
                </a:solidFill>
                <a:effectLst/>
                <a:latin typeface="system-ui"/>
              </a:rPr>
              <a:t>° </a:t>
            </a:r>
            <a:endParaRPr lang="tr-TR" dirty="0"/>
          </a:p>
        </p:txBody>
      </p:sp>
      <p:sp>
        <p:nvSpPr>
          <p:cNvPr id="7" name="TextBox 6">
            <a:extLst>
              <a:ext uri="{FF2B5EF4-FFF2-40B4-BE49-F238E27FC236}">
                <a16:creationId xmlns:a16="http://schemas.microsoft.com/office/drawing/2014/main" id="{78E0D15E-165B-465F-BE4D-8CE080C4D7B4}"/>
              </a:ext>
            </a:extLst>
          </p:cNvPr>
          <p:cNvSpPr txBox="1"/>
          <p:nvPr/>
        </p:nvSpPr>
        <p:spPr>
          <a:xfrm>
            <a:off x="9351738" y="6096864"/>
            <a:ext cx="1330499" cy="369332"/>
          </a:xfrm>
          <a:prstGeom prst="rect">
            <a:avLst/>
          </a:prstGeom>
          <a:noFill/>
        </p:spPr>
        <p:txBody>
          <a:bodyPr wrap="square">
            <a:spAutoFit/>
          </a:bodyPr>
          <a:lstStyle/>
          <a:p>
            <a:r>
              <a:rPr lang="el-GR" sz="1800" b="1" i="1" dirty="0"/>
              <a:t>φ</a:t>
            </a:r>
            <a:r>
              <a:rPr lang="tr-TR" sz="1800" b="1" dirty="0"/>
              <a:t>lag</a:t>
            </a:r>
            <a:r>
              <a:rPr lang="en-TR" b="1" dirty="0"/>
              <a:t> = </a:t>
            </a:r>
            <a:r>
              <a:rPr lang="tr-TR" b="1" dirty="0"/>
              <a:t> -59</a:t>
            </a:r>
            <a:r>
              <a:rPr lang="tr-TR" b="1" i="0" dirty="0">
                <a:solidFill>
                  <a:srgbClr val="333333"/>
                </a:solidFill>
                <a:effectLst/>
                <a:latin typeface="system-ui"/>
              </a:rPr>
              <a:t>° </a:t>
            </a:r>
            <a:endParaRPr lang="tr-TR" dirty="0"/>
          </a:p>
        </p:txBody>
      </p:sp>
      <p:pic>
        <p:nvPicPr>
          <p:cNvPr id="8" name="Picture 7" descr="A screenshot of a computer&#10;&#10;Description automatically generated">
            <a:extLst>
              <a:ext uri="{FF2B5EF4-FFF2-40B4-BE49-F238E27FC236}">
                <a16:creationId xmlns:a16="http://schemas.microsoft.com/office/drawing/2014/main" id="{11DA15E1-5015-7EBF-79FB-DC8A44C7E1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1804"/>
            <a:ext cx="4434707" cy="5418814"/>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23A46D77-A98C-B213-466C-2297840137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9570" y="391804"/>
            <a:ext cx="4434707" cy="5418814"/>
          </a:xfrm>
          <a:prstGeom prst="rect">
            <a:avLst/>
          </a:prstGeom>
        </p:spPr>
      </p:pic>
      <p:pic>
        <p:nvPicPr>
          <p:cNvPr id="10" name="Picture 9" descr="A screenshot of a computer&#10;&#10;Description automatically generated">
            <a:extLst>
              <a:ext uri="{FF2B5EF4-FFF2-40B4-BE49-F238E27FC236}">
                <a16:creationId xmlns:a16="http://schemas.microsoft.com/office/drawing/2014/main" id="{19FC990D-B045-C107-ED29-3910FB0439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96200" y="378072"/>
            <a:ext cx="4434707" cy="5418814"/>
          </a:xfrm>
          <a:prstGeom prst="rect">
            <a:avLst/>
          </a:prstGeom>
        </p:spPr>
      </p:pic>
    </p:spTree>
    <p:extLst>
      <p:ext uri="{BB962C8B-B14F-4D97-AF65-F5344CB8AC3E}">
        <p14:creationId xmlns:p14="http://schemas.microsoft.com/office/powerpoint/2010/main" val="38944952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lide Number Placeholder 1">
            <a:extLst>
              <a:ext uri="{FF2B5EF4-FFF2-40B4-BE49-F238E27FC236}">
                <a16:creationId xmlns:a16="http://schemas.microsoft.com/office/drawing/2014/main" id="{8303529E-B5EB-3512-A8EB-1E5D11EFCC0E}"/>
              </a:ext>
            </a:extLst>
          </p:cNvPr>
          <p:cNvSpPr>
            <a:spLocks noGrp="1"/>
          </p:cNvSpPr>
          <p:nvPr>
            <p:ph type="sldNum" sz="quarter" idx="12"/>
          </p:nvPr>
        </p:nvSpPr>
        <p:spPr/>
        <p:txBody>
          <a:bodyPr/>
          <a:lstStyle/>
          <a:p>
            <a:fld id="{B67BF8F8-67F3-499B-A441-62C75F4E249C}" type="slidenum">
              <a:rPr lang="tr-TR" smtClean="0"/>
              <a:t>34</a:t>
            </a:fld>
            <a:endParaRPr lang="tr-TR"/>
          </a:p>
        </p:txBody>
      </p:sp>
      <p:pic>
        <p:nvPicPr>
          <p:cNvPr id="10" name="Picture 9" descr="A large metal container from a hook&#10;&#10;Description automatically generated">
            <a:extLst>
              <a:ext uri="{FF2B5EF4-FFF2-40B4-BE49-F238E27FC236}">
                <a16:creationId xmlns:a16="http://schemas.microsoft.com/office/drawing/2014/main" id="{77C2A5B6-ED36-8395-A29F-3EDD28394B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5960" y="-2187624"/>
            <a:ext cx="7488832" cy="9985109"/>
          </a:xfrm>
          <a:prstGeom prst="rect">
            <a:avLst/>
          </a:prstGeom>
        </p:spPr>
      </p:pic>
      <p:sp>
        <p:nvSpPr>
          <p:cNvPr id="14" name="Rectangle 13">
            <a:extLst>
              <a:ext uri="{FF2B5EF4-FFF2-40B4-BE49-F238E27FC236}">
                <a16:creationId xmlns:a16="http://schemas.microsoft.com/office/drawing/2014/main" id="{4462AF41-749C-3823-AEBE-EDCCB8448960}"/>
              </a:ext>
            </a:extLst>
          </p:cNvPr>
          <p:cNvSpPr/>
          <p:nvPr/>
        </p:nvSpPr>
        <p:spPr>
          <a:xfrm>
            <a:off x="2783632" y="-49696"/>
            <a:ext cx="11233248" cy="6957392"/>
          </a:xfrm>
          <a:prstGeom prst="rect">
            <a:avLst/>
          </a:prstGeom>
          <a:gradFill flip="none" rotWithShape="1">
            <a:gsLst>
              <a:gs pos="56000">
                <a:schemeClr val="accent1">
                  <a:lumMod val="5000"/>
                  <a:lumOff val="95000"/>
                  <a:alpha val="0"/>
                </a:schemeClr>
              </a:gs>
              <a:gs pos="74000">
                <a:schemeClr val="bg1"/>
              </a:gs>
              <a:gs pos="83000">
                <a:schemeClr val="bg1"/>
              </a:gs>
              <a:gs pos="100000">
                <a:schemeClr val="bg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a:extLst>
              <a:ext uri="{FF2B5EF4-FFF2-40B4-BE49-F238E27FC236}">
                <a16:creationId xmlns:a16="http://schemas.microsoft.com/office/drawing/2014/main" id="{C8E91CFE-8577-F44C-CA1E-375F54B34565}"/>
              </a:ext>
            </a:extLst>
          </p:cNvPr>
          <p:cNvSpPr/>
          <p:nvPr/>
        </p:nvSpPr>
        <p:spPr>
          <a:xfrm>
            <a:off x="4866184" y="0"/>
            <a:ext cx="7488832" cy="63093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a:extLst>
              <a:ext uri="{FF2B5EF4-FFF2-40B4-BE49-F238E27FC236}">
                <a16:creationId xmlns:a16="http://schemas.microsoft.com/office/drawing/2014/main" id="{FB5F1F85-AB30-386D-0154-D0A695E498EF}"/>
              </a:ext>
            </a:extLst>
          </p:cNvPr>
          <p:cNvSpPr txBox="1"/>
          <p:nvPr/>
        </p:nvSpPr>
        <p:spPr>
          <a:xfrm>
            <a:off x="1102629" y="170107"/>
            <a:ext cx="2809528" cy="634759"/>
          </a:xfrm>
          <a:prstGeom prst="rect">
            <a:avLst/>
          </a:prstGeom>
        </p:spPr>
        <p:txBody>
          <a:bodyPr vert="horz" lIns="91440" tIns="45720" rIns="91440" bIns="45720" rtlCol="0">
            <a:normAutofit lnSpcReduction="10000"/>
          </a:bodyPr>
          <a:lstStyle/>
          <a:p>
            <a:pPr algn="ctr" defTabSz="914400">
              <a:lnSpc>
                <a:spcPct val="90000"/>
              </a:lnSpc>
              <a:spcBef>
                <a:spcPct val="0"/>
              </a:spcBef>
              <a:spcAft>
                <a:spcPts val="630"/>
              </a:spcAft>
            </a:pPr>
            <a:r>
              <a:rPr lang="tr-TR" sz="4000" b="1" dirty="0">
                <a:ea typeface="+mj-ea"/>
                <a:cs typeface="+mj-cs"/>
              </a:rPr>
              <a:t>Üretim</a:t>
            </a:r>
            <a:endParaRPr lang="en-US" sz="4000" b="1" dirty="0"/>
          </a:p>
        </p:txBody>
      </p:sp>
      <p:pic>
        <p:nvPicPr>
          <p:cNvPr id="3" name="Picture 2" descr="A machine with a machine in the middle&#10;&#10;Description automatically generated with medium confidence">
            <a:extLst>
              <a:ext uri="{FF2B5EF4-FFF2-40B4-BE49-F238E27FC236}">
                <a16:creationId xmlns:a16="http://schemas.microsoft.com/office/drawing/2014/main" id="{755E2D2D-C6F4-8FCE-03F6-CB58034160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071" y="3154660"/>
            <a:ext cx="4579122" cy="3663297"/>
          </a:xfrm>
          <a:prstGeom prst="rect">
            <a:avLst/>
          </a:prstGeom>
        </p:spPr>
      </p:pic>
      <p:sp>
        <p:nvSpPr>
          <p:cNvPr id="5" name="TextBox 4">
            <a:extLst>
              <a:ext uri="{FF2B5EF4-FFF2-40B4-BE49-F238E27FC236}">
                <a16:creationId xmlns:a16="http://schemas.microsoft.com/office/drawing/2014/main" id="{D18277B2-99DB-699D-6F75-C9C9F9C979FE}"/>
              </a:ext>
            </a:extLst>
          </p:cNvPr>
          <p:cNvSpPr txBox="1"/>
          <p:nvPr/>
        </p:nvSpPr>
        <p:spPr>
          <a:xfrm>
            <a:off x="566981" y="1071413"/>
            <a:ext cx="5005964" cy="2429595"/>
          </a:xfrm>
          <a:prstGeom prst="rect">
            <a:avLst/>
          </a:prstGeom>
        </p:spPr>
        <p:txBody>
          <a:bodyPr vert="horz" lIns="91440" tIns="45720" rIns="91440" bIns="45720" rtlCol="0">
            <a:normAutofit fontScale="85000" lnSpcReduction="20000"/>
          </a:bodyPr>
          <a:lstStyle/>
          <a:p>
            <a:pPr marL="285750" indent="-228600" defTabSz="914400">
              <a:lnSpc>
                <a:spcPct val="90000"/>
              </a:lnSpc>
              <a:spcAft>
                <a:spcPts val="600"/>
              </a:spcAft>
              <a:buFont typeface="Arial" panose="020B0604020202020204" pitchFamily="34" charset="0"/>
              <a:buChar char="•"/>
            </a:pPr>
            <a:r>
              <a:rPr lang="en-US" sz="2000" b="1" dirty="0" err="1"/>
              <a:t>KAHVELab</a:t>
            </a:r>
            <a:r>
              <a:rPr lang="tr-TR" sz="2000" dirty="0"/>
              <a:t>’da bir rhodotron tipi hızlandırıcı üretimi devam etmektedir.</a:t>
            </a:r>
          </a:p>
          <a:p>
            <a:pPr marL="285750" indent="-228600" defTabSz="914400">
              <a:lnSpc>
                <a:spcPct val="90000"/>
              </a:lnSpc>
              <a:spcAft>
                <a:spcPts val="600"/>
              </a:spcAft>
              <a:buFont typeface="Arial" panose="020B0604020202020204" pitchFamily="34" charset="0"/>
              <a:buChar char="•"/>
            </a:pPr>
            <a:r>
              <a:rPr lang="tr-TR" sz="2000" dirty="0"/>
              <a:t>Üretilen hızlandırıcının karakteristik parametreleri</a:t>
            </a:r>
            <a:r>
              <a:rPr lang="en-US" sz="2000" dirty="0"/>
              <a:t>:</a:t>
            </a:r>
          </a:p>
          <a:p>
            <a:pPr marL="742950" lvl="1" indent="-228600" defTabSz="914400">
              <a:lnSpc>
                <a:spcPct val="90000"/>
              </a:lnSpc>
              <a:spcAft>
                <a:spcPts val="600"/>
              </a:spcAft>
              <a:buFont typeface="Arial" panose="020B0604020202020204" pitchFamily="34" charset="0"/>
              <a:buChar char="•"/>
            </a:pPr>
            <a:r>
              <a:rPr lang="en-US" sz="2000" b="1" i="1" dirty="0"/>
              <a:t>f : </a:t>
            </a:r>
            <a:r>
              <a:rPr lang="en-US" sz="2000" dirty="0"/>
              <a:t>107.5 MHz</a:t>
            </a:r>
          </a:p>
          <a:p>
            <a:pPr marL="742950" lvl="1" indent="-228600" defTabSz="914400">
              <a:lnSpc>
                <a:spcPct val="90000"/>
              </a:lnSpc>
              <a:spcAft>
                <a:spcPts val="600"/>
              </a:spcAft>
              <a:buFont typeface="Arial" panose="020B0604020202020204" pitchFamily="34" charset="0"/>
              <a:buChar char="•"/>
            </a:pPr>
            <a:r>
              <a:rPr lang="en-US" sz="2000" b="1" i="1" dirty="0"/>
              <a:t>P : </a:t>
            </a:r>
            <a:r>
              <a:rPr lang="en-US" sz="2000" dirty="0"/>
              <a:t>50-100 kW</a:t>
            </a:r>
          </a:p>
          <a:p>
            <a:pPr marL="742950" lvl="1" indent="-228600" defTabSz="914400">
              <a:lnSpc>
                <a:spcPct val="90000"/>
              </a:lnSpc>
              <a:spcAft>
                <a:spcPts val="600"/>
              </a:spcAft>
              <a:buFont typeface="Arial" panose="020B0604020202020204" pitchFamily="34" charset="0"/>
              <a:buChar char="•"/>
            </a:pPr>
            <a:r>
              <a:rPr lang="en-US" sz="2000" b="1" i="1" dirty="0"/>
              <a:t>Ein : </a:t>
            </a:r>
            <a:r>
              <a:rPr lang="en-US" sz="2000" dirty="0"/>
              <a:t>40 keV</a:t>
            </a:r>
          </a:p>
          <a:p>
            <a:pPr marL="742950" lvl="1" indent="-228600" defTabSz="914400">
              <a:lnSpc>
                <a:spcPct val="90000"/>
              </a:lnSpc>
              <a:spcAft>
                <a:spcPts val="600"/>
              </a:spcAft>
              <a:buFont typeface="Arial" panose="020B0604020202020204" pitchFamily="34" charset="0"/>
              <a:buChar char="•"/>
            </a:pPr>
            <a:r>
              <a:rPr lang="en-US" sz="2000" b="1" i="1" dirty="0"/>
              <a:t>E</a:t>
            </a:r>
            <a:r>
              <a:rPr lang="tr-TR" sz="2000" b="1" i="1" dirty="0"/>
              <a:t>hedef</a:t>
            </a:r>
            <a:r>
              <a:rPr lang="en-US" sz="2000" b="1" i="1" dirty="0"/>
              <a:t> : </a:t>
            </a:r>
            <a:r>
              <a:rPr lang="en-US" sz="2000" dirty="0"/>
              <a:t>1-5 MeV</a:t>
            </a:r>
            <a:endParaRPr lang="tr-TR" sz="2000" dirty="0"/>
          </a:p>
          <a:p>
            <a:pPr marL="285750" indent="-228600" defTabSz="914400">
              <a:lnSpc>
                <a:spcPct val="90000"/>
              </a:lnSpc>
              <a:spcAft>
                <a:spcPts val="600"/>
              </a:spcAft>
              <a:buFont typeface="Arial" panose="020B0604020202020204" pitchFamily="34" charset="0"/>
              <a:buChar char="•"/>
            </a:pPr>
            <a:r>
              <a:rPr lang="tr-TR" sz="2000" dirty="0"/>
              <a:t>Ümit Kaya : «Parçacık Hızlandırıcıların Endüstriyel Uygulamaları: ETAŞ Elektron Teknolojileri A.Ş»</a:t>
            </a:r>
          </a:p>
          <a:p>
            <a:pPr marL="285750" indent="-228600" defTabSz="914400">
              <a:lnSpc>
                <a:spcPct val="90000"/>
              </a:lnSpc>
              <a:spcAft>
                <a:spcPts val="600"/>
              </a:spcAft>
              <a:buFont typeface="Arial" panose="020B0604020202020204" pitchFamily="34" charset="0"/>
              <a:buChar char="•"/>
            </a:pPr>
            <a:endParaRPr lang="tr-TR" sz="2000" dirty="0"/>
          </a:p>
        </p:txBody>
      </p:sp>
    </p:spTree>
    <p:extLst>
      <p:ext uri="{BB962C8B-B14F-4D97-AF65-F5344CB8AC3E}">
        <p14:creationId xmlns:p14="http://schemas.microsoft.com/office/powerpoint/2010/main" val="1984572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computer&#10;&#10;Description automatically generated">
            <a:extLst>
              <a:ext uri="{FF2B5EF4-FFF2-40B4-BE49-F238E27FC236}">
                <a16:creationId xmlns:a16="http://schemas.microsoft.com/office/drawing/2014/main" id="{BC157319-7CAC-14EE-FDCD-60CBFA2A4206}"/>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0" y="-99392"/>
            <a:ext cx="4219025" cy="5155270"/>
          </a:xfrm>
          <a:prstGeom prst="rect">
            <a:avLst/>
          </a:prstGeom>
          <a:effectLst>
            <a:softEdge rad="215900"/>
          </a:effectLst>
        </p:spPr>
      </p:pic>
      <p:sp>
        <p:nvSpPr>
          <p:cNvPr id="4" name="Slide Number Placeholder 3">
            <a:extLst>
              <a:ext uri="{FF2B5EF4-FFF2-40B4-BE49-F238E27FC236}">
                <a16:creationId xmlns:a16="http://schemas.microsoft.com/office/drawing/2014/main" id="{1DAC1408-B05E-6FB3-A945-E7A1ED2F37EB}"/>
              </a:ext>
            </a:extLst>
          </p:cNvPr>
          <p:cNvSpPr>
            <a:spLocks noGrp="1"/>
          </p:cNvSpPr>
          <p:nvPr>
            <p:ph type="sldNum" sz="quarter" idx="12"/>
          </p:nvPr>
        </p:nvSpPr>
        <p:spPr/>
        <p:txBody>
          <a:bodyPr/>
          <a:lstStyle/>
          <a:p>
            <a:fld id="{B67BF8F8-67F3-499B-A441-62C75F4E249C}" type="slidenum">
              <a:rPr lang="tr-TR" smtClean="0"/>
              <a:t>35</a:t>
            </a:fld>
            <a:endParaRPr lang="tr-TR"/>
          </a:p>
        </p:txBody>
      </p:sp>
      <p:sp>
        <p:nvSpPr>
          <p:cNvPr id="8" name="TextBox 7">
            <a:extLst>
              <a:ext uri="{FF2B5EF4-FFF2-40B4-BE49-F238E27FC236}">
                <a16:creationId xmlns:a16="http://schemas.microsoft.com/office/drawing/2014/main" id="{FF906CA1-DB8A-0E04-EC0B-F03A19383B5D}"/>
              </a:ext>
            </a:extLst>
          </p:cNvPr>
          <p:cNvSpPr txBox="1"/>
          <p:nvPr/>
        </p:nvSpPr>
        <p:spPr>
          <a:xfrm>
            <a:off x="2711623" y="4910037"/>
            <a:ext cx="6936434" cy="1200329"/>
          </a:xfrm>
          <a:prstGeom prst="rect">
            <a:avLst/>
          </a:prstGeom>
          <a:noFill/>
        </p:spPr>
        <p:txBody>
          <a:bodyPr wrap="square">
            <a:spAutoFit/>
          </a:bodyPr>
          <a:lstStyle/>
          <a:p>
            <a:r>
              <a:rPr lang="tr-TR" dirty="0"/>
              <a:t>Prototip rhodotron tasarım ve üretim çalışmaları 120F342 kodlu TÜBİTAK projesi ve 19466 kodlu Boğaziçi Üniversitesi BAP projesi ile desteklenmiştir. Rhodotron yazılım geliştirme çalışması ise 122F304 kodlu TÜBİTAK projesi ile desteklenmektedir.</a:t>
            </a:r>
          </a:p>
        </p:txBody>
      </p:sp>
      <p:sp>
        <p:nvSpPr>
          <p:cNvPr id="9" name="TextBox 8">
            <a:extLst>
              <a:ext uri="{FF2B5EF4-FFF2-40B4-BE49-F238E27FC236}">
                <a16:creationId xmlns:a16="http://schemas.microsoft.com/office/drawing/2014/main" id="{C3F943AC-F1E3-DDCF-D1FA-62ADCD5C68EC}"/>
              </a:ext>
            </a:extLst>
          </p:cNvPr>
          <p:cNvSpPr txBox="1"/>
          <p:nvPr/>
        </p:nvSpPr>
        <p:spPr>
          <a:xfrm>
            <a:off x="4259219" y="1052736"/>
            <a:ext cx="3841243" cy="954637"/>
          </a:xfrm>
          <a:prstGeom prst="rect">
            <a:avLst/>
          </a:prstGeom>
        </p:spPr>
        <p:txBody>
          <a:bodyPr vert="horz" lIns="91440" tIns="45720" rIns="91440" bIns="45720" rtlCol="0">
            <a:normAutofit/>
          </a:bodyPr>
          <a:lstStyle/>
          <a:p>
            <a:pPr algn="ctr" defTabSz="914400">
              <a:lnSpc>
                <a:spcPct val="90000"/>
              </a:lnSpc>
              <a:spcBef>
                <a:spcPct val="0"/>
              </a:spcBef>
              <a:spcAft>
                <a:spcPts val="630"/>
              </a:spcAft>
            </a:pPr>
            <a:r>
              <a:rPr lang="tr-TR" sz="4000" b="1" dirty="0">
                <a:ea typeface="+mj-ea"/>
                <a:cs typeface="+mj-cs"/>
              </a:rPr>
              <a:t>Teşekkürler...</a:t>
            </a:r>
          </a:p>
        </p:txBody>
      </p:sp>
      <p:sp>
        <p:nvSpPr>
          <p:cNvPr id="10" name="TextBox 9">
            <a:extLst>
              <a:ext uri="{FF2B5EF4-FFF2-40B4-BE49-F238E27FC236}">
                <a16:creationId xmlns:a16="http://schemas.microsoft.com/office/drawing/2014/main" id="{704B3452-ACAD-0F7F-3849-E25A42597509}"/>
              </a:ext>
            </a:extLst>
          </p:cNvPr>
          <p:cNvSpPr txBox="1"/>
          <p:nvPr/>
        </p:nvSpPr>
        <p:spPr>
          <a:xfrm>
            <a:off x="47328" y="6246524"/>
            <a:ext cx="4886965" cy="584775"/>
          </a:xfrm>
          <a:prstGeom prst="rect">
            <a:avLst/>
          </a:prstGeom>
          <a:noFill/>
        </p:spPr>
        <p:txBody>
          <a:bodyPr wrap="square" rtlCol="0">
            <a:spAutoFit/>
          </a:bodyPr>
          <a:lstStyle/>
          <a:p>
            <a:r>
              <a:rPr lang="tr-TR" sz="1600" dirty="0"/>
              <a:t>Parçacık Hızlandırıcıları ve Algıçları Yerel Altyapı ve Ar-Ge Çalıştayı, Aralık 2023</a:t>
            </a:r>
          </a:p>
        </p:txBody>
      </p:sp>
      <p:pic>
        <p:nvPicPr>
          <p:cNvPr id="11" name="Resim 8" descr="yazı tipi, taslak, diyagram, beyaz içeren bir resim&#10;&#10;Açıklama otomatik olarak oluşturuldu">
            <a:extLst>
              <a:ext uri="{FF2B5EF4-FFF2-40B4-BE49-F238E27FC236}">
                <a16:creationId xmlns:a16="http://schemas.microsoft.com/office/drawing/2014/main" id="{73279682-57AB-7692-E2B2-5EF795C8734F}"/>
              </a:ext>
            </a:extLst>
          </p:cNvPr>
          <p:cNvPicPr>
            <a:picLocks noChangeAspect="1"/>
          </p:cNvPicPr>
          <p:nvPr/>
        </p:nvPicPr>
        <p:blipFill>
          <a:blip r:embed="rId4">
            <a:clrChange>
              <a:clrFrom>
                <a:srgbClr val="FFFFFF"/>
              </a:clrFrom>
              <a:clrTo>
                <a:srgbClr val="FFFFFF">
                  <a:alpha val="0"/>
                </a:srgbClr>
              </a:clrTo>
            </a:clrChange>
            <a:duotone>
              <a:schemeClr val="accent5">
                <a:shade val="45000"/>
                <a:satMod val="135000"/>
              </a:schemeClr>
              <a:prstClr val="white"/>
            </a:duotone>
            <a:extLst>
              <a:ext uri="{BEBA8EAE-BF5A-486C-A8C5-ECC9F3942E4B}">
                <a14:imgProps xmlns:a14="http://schemas.microsoft.com/office/drawing/2010/main">
                  <a14:imgLayer r:embed="rId5">
                    <a14:imgEffect>
                      <a14:saturation sat="104000"/>
                    </a14:imgEffect>
                  </a14:imgLayer>
                </a14:imgProps>
              </a:ext>
              <a:ext uri="{28A0092B-C50C-407E-A947-70E740481C1C}">
                <a14:useLocalDpi xmlns:a14="http://schemas.microsoft.com/office/drawing/2010/main" val="0"/>
              </a:ext>
            </a:extLst>
          </a:blip>
          <a:stretch>
            <a:fillRect/>
          </a:stretch>
        </p:blipFill>
        <p:spPr>
          <a:xfrm>
            <a:off x="4013300" y="2305688"/>
            <a:ext cx="4165399" cy="1385757"/>
          </a:xfrm>
          <a:prstGeom prst="rect">
            <a:avLst/>
          </a:prstGeom>
          <a:noFill/>
          <a:ln>
            <a:noFill/>
          </a:ln>
        </p:spPr>
      </p:pic>
      <p:pic>
        <p:nvPicPr>
          <p:cNvPr id="12" name="Picture 11" descr="A machine with a round object&#10;&#10;Description automatically generated with medium confidence">
            <a:extLst>
              <a:ext uri="{FF2B5EF4-FFF2-40B4-BE49-F238E27FC236}">
                <a16:creationId xmlns:a16="http://schemas.microsoft.com/office/drawing/2014/main" id="{FCBFAA6E-65A1-681F-A400-221FE538956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200000">
            <a:off x="7703218" y="429717"/>
            <a:ext cx="5291082" cy="4232865"/>
          </a:xfrm>
          <a:prstGeom prst="rect">
            <a:avLst/>
          </a:prstGeom>
        </p:spPr>
      </p:pic>
      <p:sp>
        <p:nvSpPr>
          <p:cNvPr id="3" name="TextBox 2">
            <a:extLst>
              <a:ext uri="{FF2B5EF4-FFF2-40B4-BE49-F238E27FC236}">
                <a16:creationId xmlns:a16="http://schemas.microsoft.com/office/drawing/2014/main" id="{7B853565-1040-CA14-90EA-4560977DF465}"/>
              </a:ext>
            </a:extLst>
          </p:cNvPr>
          <p:cNvSpPr txBox="1"/>
          <p:nvPr/>
        </p:nvSpPr>
        <p:spPr>
          <a:xfrm>
            <a:off x="5807968" y="6352143"/>
            <a:ext cx="5256584" cy="369332"/>
          </a:xfrm>
          <a:prstGeom prst="rect">
            <a:avLst/>
          </a:prstGeom>
          <a:noFill/>
        </p:spPr>
        <p:txBody>
          <a:bodyPr wrap="square">
            <a:spAutoFit/>
          </a:bodyPr>
          <a:lstStyle/>
          <a:p>
            <a:r>
              <a:rPr lang="en-TR" dirty="0">
                <a:hlinkClick r:id="rId7"/>
              </a:rPr>
              <a:t>https://github.com/mfurkaner/RhodotronSimulation</a:t>
            </a:r>
            <a:endParaRPr lang="en-TR" dirty="0"/>
          </a:p>
        </p:txBody>
      </p:sp>
    </p:spTree>
    <p:extLst>
      <p:ext uri="{BB962C8B-B14F-4D97-AF65-F5344CB8AC3E}">
        <p14:creationId xmlns:p14="http://schemas.microsoft.com/office/powerpoint/2010/main" val="217901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92B3919-E29C-325F-A6BF-54C1F457CA9A}"/>
              </a:ext>
            </a:extLst>
          </p:cNvPr>
          <p:cNvSpPr txBox="1"/>
          <p:nvPr/>
        </p:nvSpPr>
        <p:spPr>
          <a:xfrm>
            <a:off x="4330265" y="240882"/>
            <a:ext cx="3531468" cy="584775"/>
          </a:xfrm>
          <a:prstGeom prst="rect">
            <a:avLst/>
          </a:prstGeom>
          <a:noFill/>
        </p:spPr>
        <p:txBody>
          <a:bodyPr wrap="square">
            <a:spAutoFit/>
          </a:bodyPr>
          <a:lstStyle/>
          <a:p>
            <a:r>
              <a:rPr lang="tr-TR" sz="3200" b="1" dirty="0"/>
              <a:t>Rhodotron Tasarımı</a:t>
            </a:r>
          </a:p>
        </p:txBody>
      </p:sp>
      <p:sp>
        <p:nvSpPr>
          <p:cNvPr id="5" name="TextBox 4">
            <a:extLst>
              <a:ext uri="{FF2B5EF4-FFF2-40B4-BE49-F238E27FC236}">
                <a16:creationId xmlns:a16="http://schemas.microsoft.com/office/drawing/2014/main" id="{BC511FD9-AAFB-741B-78A5-D258AEC02430}"/>
              </a:ext>
            </a:extLst>
          </p:cNvPr>
          <p:cNvSpPr txBox="1"/>
          <p:nvPr/>
        </p:nvSpPr>
        <p:spPr>
          <a:xfrm>
            <a:off x="4250956" y="956638"/>
            <a:ext cx="3688253" cy="461665"/>
          </a:xfrm>
          <a:prstGeom prst="rect">
            <a:avLst/>
          </a:prstGeom>
          <a:noFill/>
        </p:spPr>
        <p:txBody>
          <a:bodyPr wrap="square" rtlCol="0">
            <a:spAutoFit/>
          </a:bodyPr>
          <a:lstStyle/>
          <a:p>
            <a:r>
              <a:rPr lang="tr-TR" sz="2400" b="1" dirty="0"/>
              <a:t>Kovuk Tasarımı Akış Şeması</a:t>
            </a:r>
          </a:p>
        </p:txBody>
      </p:sp>
      <p:sp>
        <p:nvSpPr>
          <p:cNvPr id="10" name="Flowchart: Alternate Process 9">
            <a:extLst>
              <a:ext uri="{FF2B5EF4-FFF2-40B4-BE49-F238E27FC236}">
                <a16:creationId xmlns:a16="http://schemas.microsoft.com/office/drawing/2014/main" id="{61DC2CF2-4D37-7645-E651-B21E58E55B5B}"/>
              </a:ext>
            </a:extLst>
          </p:cNvPr>
          <p:cNvSpPr/>
          <p:nvPr/>
        </p:nvSpPr>
        <p:spPr>
          <a:xfrm>
            <a:off x="767408" y="2132856"/>
            <a:ext cx="2656631" cy="792088"/>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r-TR" dirty="0"/>
              <a:t>Çalışma frekansı belirlenmesi</a:t>
            </a:r>
            <a:br>
              <a:rPr lang="tr-TR" b="1" dirty="0"/>
            </a:br>
            <a:r>
              <a:rPr lang="tr-TR" b="1" i="1" dirty="0"/>
              <a:t>f </a:t>
            </a:r>
            <a:r>
              <a:rPr lang="tr-TR" i="1" dirty="0"/>
              <a:t>(</a:t>
            </a:r>
            <a:r>
              <a:rPr lang="el-GR" b="1" i="1" dirty="0"/>
              <a:t>λ</a:t>
            </a:r>
            <a:r>
              <a:rPr lang="tr-TR" i="1" dirty="0"/>
              <a:t>)</a:t>
            </a:r>
          </a:p>
        </p:txBody>
      </p:sp>
      <p:cxnSp>
        <p:nvCxnSpPr>
          <p:cNvPr id="12" name="Straight Arrow Connector 11">
            <a:extLst>
              <a:ext uri="{FF2B5EF4-FFF2-40B4-BE49-F238E27FC236}">
                <a16:creationId xmlns:a16="http://schemas.microsoft.com/office/drawing/2014/main" id="{D867FEF1-1F76-D5D0-7733-29EBCB78455B}"/>
              </a:ext>
            </a:extLst>
          </p:cNvPr>
          <p:cNvCxnSpPr>
            <a:cxnSpLocks/>
            <a:stCxn id="10" idx="3"/>
            <a:endCxn id="14" idx="1"/>
          </p:cNvCxnSpPr>
          <p:nvPr/>
        </p:nvCxnSpPr>
        <p:spPr>
          <a:xfrm flipV="1">
            <a:off x="3424039" y="2528456"/>
            <a:ext cx="1242251" cy="4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Flowchart: Alternate Process 13">
            <a:extLst>
              <a:ext uri="{FF2B5EF4-FFF2-40B4-BE49-F238E27FC236}">
                <a16:creationId xmlns:a16="http://schemas.microsoft.com/office/drawing/2014/main" id="{E1B85541-8D3D-96C4-3AC7-43DF0A8D086F}"/>
              </a:ext>
            </a:extLst>
          </p:cNvPr>
          <p:cNvSpPr/>
          <p:nvPr/>
        </p:nvSpPr>
        <p:spPr>
          <a:xfrm>
            <a:off x="4666290" y="1988846"/>
            <a:ext cx="2656631" cy="1079219"/>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r-TR" dirty="0"/>
              <a:t>Pottier’in optimize karakteristik değişkenler tablosundaki </a:t>
            </a:r>
            <a:r>
              <a:rPr lang="tr-TR" b="1" dirty="0"/>
              <a:t>p</a:t>
            </a:r>
            <a:r>
              <a:rPr lang="tr-TR" dirty="0"/>
              <a:t> değeri seçimi </a:t>
            </a:r>
            <a:endParaRPr lang="tr-TR" i="1" dirty="0"/>
          </a:p>
        </p:txBody>
      </p:sp>
      <p:sp>
        <p:nvSpPr>
          <p:cNvPr id="15" name="Flowchart: Alternate Process 14">
            <a:extLst>
              <a:ext uri="{FF2B5EF4-FFF2-40B4-BE49-F238E27FC236}">
                <a16:creationId xmlns:a16="http://schemas.microsoft.com/office/drawing/2014/main" id="{3CC6D83A-4AA8-175B-5053-CD0BE6CB4633}"/>
              </a:ext>
            </a:extLst>
          </p:cNvPr>
          <p:cNvSpPr/>
          <p:nvPr/>
        </p:nvSpPr>
        <p:spPr>
          <a:xfrm>
            <a:off x="8565172" y="2173416"/>
            <a:ext cx="2656631" cy="792088"/>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r-TR" dirty="0"/>
              <a:t>Basit kovuk</a:t>
            </a:r>
          </a:p>
          <a:p>
            <a:pPr algn="ctr"/>
            <a:r>
              <a:rPr lang="tr-TR" b="1" i="1" dirty="0"/>
              <a:t>(R1, R2, h)</a:t>
            </a:r>
          </a:p>
        </p:txBody>
      </p:sp>
      <p:cxnSp>
        <p:nvCxnSpPr>
          <p:cNvPr id="16" name="Straight Arrow Connector 15">
            <a:extLst>
              <a:ext uri="{FF2B5EF4-FFF2-40B4-BE49-F238E27FC236}">
                <a16:creationId xmlns:a16="http://schemas.microsoft.com/office/drawing/2014/main" id="{417771EB-6007-19FC-2909-D0C26518474B}"/>
              </a:ext>
            </a:extLst>
          </p:cNvPr>
          <p:cNvCxnSpPr>
            <a:cxnSpLocks/>
            <a:stCxn id="14" idx="3"/>
          </p:cNvCxnSpPr>
          <p:nvPr/>
        </p:nvCxnSpPr>
        <p:spPr>
          <a:xfrm>
            <a:off x="7322921" y="2528456"/>
            <a:ext cx="1232576" cy="4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Flowchart: Alternate Process 16">
            <a:extLst>
              <a:ext uri="{FF2B5EF4-FFF2-40B4-BE49-F238E27FC236}">
                <a16:creationId xmlns:a16="http://schemas.microsoft.com/office/drawing/2014/main" id="{5B039114-C6DA-AEC0-737B-F70FB804FE65}"/>
              </a:ext>
            </a:extLst>
          </p:cNvPr>
          <p:cNvSpPr/>
          <p:nvPr/>
        </p:nvSpPr>
        <p:spPr>
          <a:xfrm>
            <a:off x="8555497" y="4044726"/>
            <a:ext cx="2666306" cy="792088"/>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r-TR" dirty="0"/>
              <a:t>Simülasyon araçları ile rezonans frekansı doğrulanması</a:t>
            </a:r>
            <a:endParaRPr lang="tr-TR" b="1" i="1" dirty="0"/>
          </a:p>
        </p:txBody>
      </p:sp>
      <p:sp>
        <p:nvSpPr>
          <p:cNvPr id="18" name="Flowchart: Alternate Process 17">
            <a:extLst>
              <a:ext uri="{FF2B5EF4-FFF2-40B4-BE49-F238E27FC236}">
                <a16:creationId xmlns:a16="http://schemas.microsoft.com/office/drawing/2014/main" id="{D3ABEFA8-1129-C85D-0F87-AA70BE9E43A4}"/>
              </a:ext>
            </a:extLst>
          </p:cNvPr>
          <p:cNvSpPr/>
          <p:nvPr/>
        </p:nvSpPr>
        <p:spPr>
          <a:xfrm>
            <a:off x="4697519" y="4044726"/>
            <a:ext cx="2666306" cy="792088"/>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r-TR" dirty="0"/>
              <a:t>İç silindirin kesilerek </a:t>
            </a:r>
            <a:r>
              <a:rPr lang="tr-TR" b="1" dirty="0"/>
              <a:t>Z </a:t>
            </a:r>
            <a:r>
              <a:rPr lang="tr-TR" dirty="0"/>
              <a:t>değerini optimizasyonu</a:t>
            </a:r>
            <a:endParaRPr lang="tr-TR" b="1" dirty="0"/>
          </a:p>
        </p:txBody>
      </p:sp>
      <p:cxnSp>
        <p:nvCxnSpPr>
          <p:cNvPr id="19" name="Straight Arrow Connector 18">
            <a:extLst>
              <a:ext uri="{FF2B5EF4-FFF2-40B4-BE49-F238E27FC236}">
                <a16:creationId xmlns:a16="http://schemas.microsoft.com/office/drawing/2014/main" id="{9E50567B-D1CC-149D-54C1-286414795180}"/>
              </a:ext>
            </a:extLst>
          </p:cNvPr>
          <p:cNvCxnSpPr>
            <a:cxnSpLocks/>
            <a:stCxn id="17" idx="1"/>
            <a:endCxn id="18" idx="3"/>
          </p:cNvCxnSpPr>
          <p:nvPr/>
        </p:nvCxnSpPr>
        <p:spPr>
          <a:xfrm flipH="1">
            <a:off x="7363825" y="4440770"/>
            <a:ext cx="11916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B2BE187-1BE6-62BE-60FA-DCE8941DDB18}"/>
              </a:ext>
            </a:extLst>
          </p:cNvPr>
          <p:cNvCxnSpPr>
            <a:cxnSpLocks/>
            <a:stCxn id="15" idx="2"/>
            <a:endCxn id="17" idx="0"/>
          </p:cNvCxnSpPr>
          <p:nvPr/>
        </p:nvCxnSpPr>
        <p:spPr>
          <a:xfrm flipH="1">
            <a:off x="9888650" y="2965504"/>
            <a:ext cx="4838" cy="1079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Flowchart: Alternate Process 24">
            <a:extLst>
              <a:ext uri="{FF2B5EF4-FFF2-40B4-BE49-F238E27FC236}">
                <a16:creationId xmlns:a16="http://schemas.microsoft.com/office/drawing/2014/main" id="{023F18AF-7A5E-B9AC-9D45-19CFF41355A7}"/>
              </a:ext>
            </a:extLst>
          </p:cNvPr>
          <p:cNvSpPr/>
          <p:nvPr/>
        </p:nvSpPr>
        <p:spPr>
          <a:xfrm>
            <a:off x="762570" y="3924802"/>
            <a:ext cx="2666306" cy="1009129"/>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r-TR" dirty="0"/>
              <a:t>Kovuk duvarlarında güç kaybını azaltmak için sivri köşelerin yuvarlanması (</a:t>
            </a:r>
            <a:r>
              <a:rPr lang="tr-TR" b="1" dirty="0"/>
              <a:t>Z </a:t>
            </a:r>
            <a:r>
              <a:rPr lang="tr-TR" dirty="0"/>
              <a:t>optimizasyonu)</a:t>
            </a:r>
            <a:endParaRPr lang="tr-TR" b="1" dirty="0"/>
          </a:p>
        </p:txBody>
      </p:sp>
      <p:cxnSp>
        <p:nvCxnSpPr>
          <p:cNvPr id="35" name="Straight Arrow Connector 34">
            <a:extLst>
              <a:ext uri="{FF2B5EF4-FFF2-40B4-BE49-F238E27FC236}">
                <a16:creationId xmlns:a16="http://schemas.microsoft.com/office/drawing/2014/main" id="{77A54CC8-2803-95E6-82C4-6AF27BBF86F5}"/>
              </a:ext>
            </a:extLst>
          </p:cNvPr>
          <p:cNvCxnSpPr>
            <a:cxnSpLocks/>
          </p:cNvCxnSpPr>
          <p:nvPr/>
        </p:nvCxnSpPr>
        <p:spPr>
          <a:xfrm flipH="1">
            <a:off x="3424039" y="4440770"/>
            <a:ext cx="12422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2B9CA9AC-E5D9-B539-5079-E08546AF517E}"/>
              </a:ext>
            </a:extLst>
          </p:cNvPr>
          <p:cNvSpPr>
            <a:spLocks noGrp="1"/>
          </p:cNvSpPr>
          <p:nvPr>
            <p:ph type="sldNum" sz="quarter" idx="12"/>
          </p:nvPr>
        </p:nvSpPr>
        <p:spPr/>
        <p:txBody>
          <a:bodyPr/>
          <a:lstStyle/>
          <a:p>
            <a:fld id="{B67BF8F8-67F3-499B-A441-62C75F4E249C}" type="slidenum">
              <a:rPr lang="tr-TR" smtClean="0"/>
              <a:t>4</a:t>
            </a:fld>
            <a:endParaRPr lang="tr-TR"/>
          </a:p>
        </p:txBody>
      </p:sp>
    </p:spTree>
    <p:extLst>
      <p:ext uri="{BB962C8B-B14F-4D97-AF65-F5344CB8AC3E}">
        <p14:creationId xmlns:p14="http://schemas.microsoft.com/office/powerpoint/2010/main" val="33286963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E3AE47-2836-6FE0-B21F-88B7A72156FD}"/>
              </a:ext>
            </a:extLst>
          </p:cNvPr>
          <p:cNvPicPr>
            <a:picLocks noChangeAspect="1"/>
          </p:cNvPicPr>
          <p:nvPr/>
        </p:nvPicPr>
        <p:blipFill>
          <a:blip r:embed="rId3"/>
          <a:stretch>
            <a:fillRect/>
          </a:stretch>
        </p:blipFill>
        <p:spPr>
          <a:xfrm>
            <a:off x="4076700" y="3573016"/>
            <a:ext cx="3940708" cy="1584176"/>
          </a:xfrm>
          <a:prstGeom prst="rect">
            <a:avLst/>
          </a:prstGeom>
        </p:spPr>
      </p:pic>
      <p:pic>
        <p:nvPicPr>
          <p:cNvPr id="6" name="Picture 5" descr="A screen shot of a graph&#10;&#10;Description automatically generated">
            <a:extLst>
              <a:ext uri="{FF2B5EF4-FFF2-40B4-BE49-F238E27FC236}">
                <a16:creationId xmlns:a16="http://schemas.microsoft.com/office/drawing/2014/main" id="{F7E942FD-1727-DDAC-5C44-6E51C79381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0276" y="2975314"/>
            <a:ext cx="3816424" cy="3605196"/>
          </a:xfrm>
          <a:prstGeom prst="rect">
            <a:avLst/>
          </a:prstGeom>
        </p:spPr>
      </p:pic>
      <p:pic>
        <p:nvPicPr>
          <p:cNvPr id="8" name="Picture 7" descr="A screen shot of a graph&#10;&#10;Description automatically generated">
            <a:extLst>
              <a:ext uri="{FF2B5EF4-FFF2-40B4-BE49-F238E27FC236}">
                <a16:creationId xmlns:a16="http://schemas.microsoft.com/office/drawing/2014/main" id="{E411D6A0-1B6D-A863-60B6-32CA55F366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68208" y="2996183"/>
            <a:ext cx="3878371" cy="3605196"/>
          </a:xfrm>
          <a:prstGeom prst="rect">
            <a:avLst/>
          </a:prstGeom>
        </p:spPr>
      </p:pic>
      <p:sp>
        <p:nvSpPr>
          <p:cNvPr id="9" name="TextBox 8">
            <a:extLst>
              <a:ext uri="{FF2B5EF4-FFF2-40B4-BE49-F238E27FC236}">
                <a16:creationId xmlns:a16="http://schemas.microsoft.com/office/drawing/2014/main" id="{C365283C-4BCA-BADD-54A1-1FF9091BA3E6}"/>
              </a:ext>
            </a:extLst>
          </p:cNvPr>
          <p:cNvSpPr txBox="1"/>
          <p:nvPr/>
        </p:nvSpPr>
        <p:spPr>
          <a:xfrm>
            <a:off x="4203062" y="342020"/>
            <a:ext cx="3566914" cy="584775"/>
          </a:xfrm>
          <a:prstGeom prst="rect">
            <a:avLst/>
          </a:prstGeom>
          <a:noFill/>
        </p:spPr>
        <p:txBody>
          <a:bodyPr wrap="square">
            <a:spAutoFit/>
          </a:bodyPr>
          <a:lstStyle/>
          <a:p>
            <a:r>
              <a:rPr lang="tr-TR" sz="3200" b="1" dirty="0"/>
              <a:t>Rhodotron Tasarımı</a:t>
            </a:r>
          </a:p>
        </p:txBody>
      </p:sp>
      <p:sp>
        <p:nvSpPr>
          <p:cNvPr id="10" name="TextBox 9">
            <a:extLst>
              <a:ext uri="{FF2B5EF4-FFF2-40B4-BE49-F238E27FC236}">
                <a16:creationId xmlns:a16="http://schemas.microsoft.com/office/drawing/2014/main" id="{16E6230A-BCAD-4575-0E6D-30FF00D1758F}"/>
              </a:ext>
            </a:extLst>
          </p:cNvPr>
          <p:cNvSpPr txBox="1"/>
          <p:nvPr/>
        </p:nvSpPr>
        <p:spPr>
          <a:xfrm>
            <a:off x="3878699" y="1551996"/>
            <a:ext cx="4209037" cy="461665"/>
          </a:xfrm>
          <a:prstGeom prst="rect">
            <a:avLst/>
          </a:prstGeom>
          <a:noFill/>
        </p:spPr>
        <p:txBody>
          <a:bodyPr wrap="none" rtlCol="0">
            <a:spAutoFit/>
          </a:bodyPr>
          <a:lstStyle/>
          <a:p>
            <a:r>
              <a:rPr lang="tr-TR" sz="2400" b="1" dirty="0"/>
              <a:t>Basit Koaksiyel Kovuk Hesapları</a:t>
            </a:r>
          </a:p>
        </p:txBody>
      </p:sp>
      <p:pic>
        <p:nvPicPr>
          <p:cNvPr id="12" name="Picture 11" descr="A computer generated image of a rainbow colored object&#10;&#10;Description automatically generated">
            <a:extLst>
              <a:ext uri="{FF2B5EF4-FFF2-40B4-BE49-F238E27FC236}">
                <a16:creationId xmlns:a16="http://schemas.microsoft.com/office/drawing/2014/main" id="{312D274B-A2E6-0405-4D3F-B5639B2C35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3251" y="342020"/>
            <a:ext cx="2730474" cy="2492896"/>
          </a:xfrm>
          <a:prstGeom prst="rect">
            <a:avLst/>
          </a:prstGeom>
        </p:spPr>
      </p:pic>
      <p:pic>
        <p:nvPicPr>
          <p:cNvPr id="14" name="Picture 13" descr="A computer generated image of a rainbow colored object&#10;&#10;Description automatically generated">
            <a:extLst>
              <a:ext uri="{FF2B5EF4-FFF2-40B4-BE49-F238E27FC236}">
                <a16:creationId xmlns:a16="http://schemas.microsoft.com/office/drawing/2014/main" id="{786EFB64-49C1-961A-5297-9CAB557BEE8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62494" y="398784"/>
            <a:ext cx="2730474" cy="2379368"/>
          </a:xfrm>
          <a:prstGeom prst="rect">
            <a:avLst/>
          </a:prstGeom>
        </p:spPr>
      </p:pic>
      <p:sp>
        <p:nvSpPr>
          <p:cNvPr id="15" name="TextBox 14">
            <a:extLst>
              <a:ext uri="{FF2B5EF4-FFF2-40B4-BE49-F238E27FC236}">
                <a16:creationId xmlns:a16="http://schemas.microsoft.com/office/drawing/2014/main" id="{D420DD33-86F3-5F94-FF91-567B4677718D}"/>
              </a:ext>
            </a:extLst>
          </p:cNvPr>
          <p:cNvSpPr txBox="1"/>
          <p:nvPr/>
        </p:nvSpPr>
        <p:spPr>
          <a:xfrm>
            <a:off x="1424534" y="2626851"/>
            <a:ext cx="1487908" cy="369332"/>
          </a:xfrm>
          <a:prstGeom prst="rect">
            <a:avLst/>
          </a:prstGeom>
          <a:noFill/>
        </p:spPr>
        <p:txBody>
          <a:bodyPr wrap="none" rtlCol="0">
            <a:spAutoFit/>
          </a:bodyPr>
          <a:lstStyle/>
          <a:p>
            <a:r>
              <a:rPr lang="tr-TR" b="1" i="1" dirty="0"/>
              <a:t>f = 107.5 MHz</a:t>
            </a:r>
          </a:p>
        </p:txBody>
      </p:sp>
      <p:sp>
        <p:nvSpPr>
          <p:cNvPr id="16" name="TextBox 15">
            <a:extLst>
              <a:ext uri="{FF2B5EF4-FFF2-40B4-BE49-F238E27FC236}">
                <a16:creationId xmlns:a16="http://schemas.microsoft.com/office/drawing/2014/main" id="{712666C3-E9AF-018C-9622-39D28BFD514B}"/>
              </a:ext>
            </a:extLst>
          </p:cNvPr>
          <p:cNvSpPr txBox="1"/>
          <p:nvPr/>
        </p:nvSpPr>
        <p:spPr>
          <a:xfrm>
            <a:off x="9366332" y="2650250"/>
            <a:ext cx="1322798" cy="369332"/>
          </a:xfrm>
          <a:prstGeom prst="rect">
            <a:avLst/>
          </a:prstGeom>
          <a:noFill/>
        </p:spPr>
        <p:txBody>
          <a:bodyPr wrap="none" rtlCol="0">
            <a:spAutoFit/>
          </a:bodyPr>
          <a:lstStyle/>
          <a:p>
            <a:r>
              <a:rPr lang="tr-TR" b="1" i="1" dirty="0"/>
              <a:t>f = 180 MHz</a:t>
            </a:r>
          </a:p>
        </p:txBody>
      </p:sp>
      <p:sp>
        <p:nvSpPr>
          <p:cNvPr id="2" name="Slide Number Placeholder 1">
            <a:extLst>
              <a:ext uri="{FF2B5EF4-FFF2-40B4-BE49-F238E27FC236}">
                <a16:creationId xmlns:a16="http://schemas.microsoft.com/office/drawing/2014/main" id="{595CCDAE-E6D4-C590-016F-BD4657237188}"/>
              </a:ext>
            </a:extLst>
          </p:cNvPr>
          <p:cNvSpPr>
            <a:spLocks noGrp="1"/>
          </p:cNvSpPr>
          <p:nvPr>
            <p:ph type="sldNum" sz="quarter" idx="12"/>
          </p:nvPr>
        </p:nvSpPr>
        <p:spPr/>
        <p:txBody>
          <a:bodyPr/>
          <a:lstStyle/>
          <a:p>
            <a:fld id="{B67BF8F8-67F3-499B-A441-62C75F4E249C}" type="slidenum">
              <a:rPr lang="tr-TR" smtClean="0"/>
              <a:t>5</a:t>
            </a:fld>
            <a:endParaRPr lang="tr-TR"/>
          </a:p>
        </p:txBody>
      </p:sp>
    </p:spTree>
    <p:extLst>
      <p:ext uri="{BB962C8B-B14F-4D97-AF65-F5344CB8AC3E}">
        <p14:creationId xmlns:p14="http://schemas.microsoft.com/office/powerpoint/2010/main" val="2159757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mputer generated image of a rainbow colored object&#10;&#10;Description automatically generated">
            <a:extLst>
              <a:ext uri="{FF2B5EF4-FFF2-40B4-BE49-F238E27FC236}">
                <a16:creationId xmlns:a16="http://schemas.microsoft.com/office/drawing/2014/main" id="{479074FB-6B95-9F1C-984A-A50A12041B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432" y="626017"/>
            <a:ext cx="2403947" cy="2183090"/>
          </a:xfrm>
          <a:prstGeom prst="rect">
            <a:avLst/>
          </a:prstGeom>
        </p:spPr>
      </p:pic>
      <p:pic>
        <p:nvPicPr>
          <p:cNvPr id="11" name="Picture 10" descr="A computer generated image of a rainbow colored object&#10;&#10;Description automatically generated">
            <a:extLst>
              <a:ext uri="{FF2B5EF4-FFF2-40B4-BE49-F238E27FC236}">
                <a16:creationId xmlns:a16="http://schemas.microsoft.com/office/drawing/2014/main" id="{110EC566-7A44-8B7D-3A53-AB04A9876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04621" y="624132"/>
            <a:ext cx="2318868" cy="2183090"/>
          </a:xfrm>
          <a:prstGeom prst="rect">
            <a:avLst/>
          </a:prstGeom>
        </p:spPr>
      </p:pic>
      <p:sp>
        <p:nvSpPr>
          <p:cNvPr id="12" name="TextBox 11">
            <a:extLst>
              <a:ext uri="{FF2B5EF4-FFF2-40B4-BE49-F238E27FC236}">
                <a16:creationId xmlns:a16="http://schemas.microsoft.com/office/drawing/2014/main" id="{19700A9F-D613-4C9A-C1B2-99B35F1198B0}"/>
              </a:ext>
            </a:extLst>
          </p:cNvPr>
          <p:cNvSpPr txBox="1"/>
          <p:nvPr/>
        </p:nvSpPr>
        <p:spPr>
          <a:xfrm>
            <a:off x="4151784" y="348210"/>
            <a:ext cx="3566914" cy="584775"/>
          </a:xfrm>
          <a:prstGeom prst="rect">
            <a:avLst/>
          </a:prstGeom>
          <a:noFill/>
        </p:spPr>
        <p:txBody>
          <a:bodyPr wrap="square">
            <a:spAutoFit/>
          </a:bodyPr>
          <a:lstStyle/>
          <a:p>
            <a:r>
              <a:rPr lang="tr-TR" sz="3200" b="1" dirty="0"/>
              <a:t>Rhodotron Tasarımı</a:t>
            </a:r>
          </a:p>
        </p:txBody>
      </p:sp>
      <p:sp>
        <p:nvSpPr>
          <p:cNvPr id="13" name="TextBox 12">
            <a:extLst>
              <a:ext uri="{FF2B5EF4-FFF2-40B4-BE49-F238E27FC236}">
                <a16:creationId xmlns:a16="http://schemas.microsoft.com/office/drawing/2014/main" id="{4379FA93-79D2-17F7-5F7B-8D8C31BE6FA7}"/>
              </a:ext>
            </a:extLst>
          </p:cNvPr>
          <p:cNvSpPr txBox="1"/>
          <p:nvPr/>
        </p:nvSpPr>
        <p:spPr>
          <a:xfrm>
            <a:off x="4947347" y="1217654"/>
            <a:ext cx="1854803" cy="461665"/>
          </a:xfrm>
          <a:prstGeom prst="rect">
            <a:avLst/>
          </a:prstGeom>
          <a:noFill/>
        </p:spPr>
        <p:txBody>
          <a:bodyPr wrap="none" rtlCol="0">
            <a:spAutoFit/>
          </a:bodyPr>
          <a:lstStyle/>
          <a:p>
            <a:r>
              <a:rPr lang="tr-TR" sz="2400" b="1" dirty="0"/>
              <a:t>Kesikli Kovuk</a:t>
            </a:r>
          </a:p>
        </p:txBody>
      </p:sp>
      <p:pic>
        <p:nvPicPr>
          <p:cNvPr id="15" name="Picture 14" descr="A blueprint of a graph&#10;&#10;Description automatically generated">
            <a:extLst>
              <a:ext uri="{FF2B5EF4-FFF2-40B4-BE49-F238E27FC236}">
                <a16:creationId xmlns:a16="http://schemas.microsoft.com/office/drawing/2014/main" id="{9874B09A-039E-B160-3639-42887C775B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22058" y="3068961"/>
            <a:ext cx="3632489" cy="3359039"/>
          </a:xfrm>
          <a:prstGeom prst="rect">
            <a:avLst/>
          </a:prstGeom>
        </p:spPr>
      </p:pic>
      <p:pic>
        <p:nvPicPr>
          <p:cNvPr id="17" name="Picture 16" descr="A screen shot of a graph&#10;&#10;Description automatically generated">
            <a:extLst>
              <a:ext uri="{FF2B5EF4-FFF2-40B4-BE49-F238E27FC236}">
                <a16:creationId xmlns:a16="http://schemas.microsoft.com/office/drawing/2014/main" id="{BAC2C477-968B-2DB3-F609-F96DE7B8CBF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7453" y="3068960"/>
            <a:ext cx="3600890" cy="3359040"/>
          </a:xfrm>
          <a:prstGeom prst="rect">
            <a:avLst/>
          </a:prstGeom>
        </p:spPr>
      </p:pic>
      <p:sp>
        <p:nvSpPr>
          <p:cNvPr id="18" name="TextBox 17">
            <a:extLst>
              <a:ext uri="{FF2B5EF4-FFF2-40B4-BE49-F238E27FC236}">
                <a16:creationId xmlns:a16="http://schemas.microsoft.com/office/drawing/2014/main" id="{CDFEC05D-6659-677D-FC92-C3A3E9606FCD}"/>
              </a:ext>
            </a:extLst>
          </p:cNvPr>
          <p:cNvSpPr txBox="1"/>
          <p:nvPr/>
        </p:nvSpPr>
        <p:spPr>
          <a:xfrm>
            <a:off x="1424534" y="2626851"/>
            <a:ext cx="1487908" cy="369332"/>
          </a:xfrm>
          <a:prstGeom prst="rect">
            <a:avLst/>
          </a:prstGeom>
          <a:noFill/>
        </p:spPr>
        <p:txBody>
          <a:bodyPr wrap="none" rtlCol="0">
            <a:spAutoFit/>
          </a:bodyPr>
          <a:lstStyle/>
          <a:p>
            <a:r>
              <a:rPr lang="tr-TR" b="1" i="1" dirty="0"/>
              <a:t>f = 107.5 MHz</a:t>
            </a:r>
          </a:p>
        </p:txBody>
      </p:sp>
      <p:sp>
        <p:nvSpPr>
          <p:cNvPr id="19" name="TextBox 18">
            <a:extLst>
              <a:ext uri="{FF2B5EF4-FFF2-40B4-BE49-F238E27FC236}">
                <a16:creationId xmlns:a16="http://schemas.microsoft.com/office/drawing/2014/main" id="{25EAEA00-E304-992A-8B1E-19D2A3FE95EC}"/>
              </a:ext>
            </a:extLst>
          </p:cNvPr>
          <p:cNvSpPr txBox="1"/>
          <p:nvPr/>
        </p:nvSpPr>
        <p:spPr>
          <a:xfrm>
            <a:off x="9366332" y="2650250"/>
            <a:ext cx="1322798" cy="369332"/>
          </a:xfrm>
          <a:prstGeom prst="rect">
            <a:avLst/>
          </a:prstGeom>
          <a:noFill/>
        </p:spPr>
        <p:txBody>
          <a:bodyPr wrap="none" rtlCol="0">
            <a:spAutoFit/>
          </a:bodyPr>
          <a:lstStyle/>
          <a:p>
            <a:r>
              <a:rPr lang="tr-TR" b="1" i="1" dirty="0"/>
              <a:t>f = 180 MHz</a:t>
            </a:r>
          </a:p>
        </p:txBody>
      </p:sp>
      <p:pic>
        <p:nvPicPr>
          <p:cNvPr id="21" name="Picture 20">
            <a:extLst>
              <a:ext uri="{FF2B5EF4-FFF2-40B4-BE49-F238E27FC236}">
                <a16:creationId xmlns:a16="http://schemas.microsoft.com/office/drawing/2014/main" id="{9FDF9A78-9C6D-1D4C-12AC-D273B0B0FD3B}"/>
              </a:ext>
            </a:extLst>
          </p:cNvPr>
          <p:cNvPicPr>
            <a:picLocks noChangeAspect="1"/>
          </p:cNvPicPr>
          <p:nvPr/>
        </p:nvPicPr>
        <p:blipFill>
          <a:blip r:embed="rId7"/>
          <a:stretch>
            <a:fillRect/>
          </a:stretch>
        </p:blipFill>
        <p:spPr>
          <a:xfrm>
            <a:off x="3837562" y="2101360"/>
            <a:ext cx="4445984" cy="733556"/>
          </a:xfrm>
          <a:prstGeom prst="rect">
            <a:avLst/>
          </a:prstGeom>
        </p:spPr>
      </p:pic>
      <p:sp>
        <p:nvSpPr>
          <p:cNvPr id="3" name="Slide Number Placeholder 2">
            <a:extLst>
              <a:ext uri="{FF2B5EF4-FFF2-40B4-BE49-F238E27FC236}">
                <a16:creationId xmlns:a16="http://schemas.microsoft.com/office/drawing/2014/main" id="{EAA7E777-3A2B-7707-18A6-1E998BDC1AC9}"/>
              </a:ext>
            </a:extLst>
          </p:cNvPr>
          <p:cNvSpPr>
            <a:spLocks noGrp="1"/>
          </p:cNvSpPr>
          <p:nvPr>
            <p:ph type="sldNum" sz="quarter" idx="12"/>
          </p:nvPr>
        </p:nvSpPr>
        <p:spPr/>
        <p:txBody>
          <a:bodyPr/>
          <a:lstStyle/>
          <a:p>
            <a:fld id="{B67BF8F8-67F3-499B-A441-62C75F4E249C}" type="slidenum">
              <a:rPr lang="tr-TR" smtClean="0"/>
              <a:t>6</a:t>
            </a:fld>
            <a:endParaRPr lang="tr-TR"/>
          </a:p>
        </p:txBody>
      </p:sp>
    </p:spTree>
    <p:extLst>
      <p:ext uri="{BB962C8B-B14F-4D97-AF65-F5344CB8AC3E}">
        <p14:creationId xmlns:p14="http://schemas.microsoft.com/office/powerpoint/2010/main" val="2572608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B6DAF4-6B03-1B7B-C78E-3A4562E48C75}"/>
              </a:ext>
            </a:extLst>
          </p:cNvPr>
          <p:cNvSpPr txBox="1"/>
          <p:nvPr/>
        </p:nvSpPr>
        <p:spPr>
          <a:xfrm>
            <a:off x="4548660" y="659918"/>
            <a:ext cx="3094677" cy="523220"/>
          </a:xfrm>
          <a:prstGeom prst="rect">
            <a:avLst/>
          </a:prstGeom>
          <a:noFill/>
        </p:spPr>
        <p:txBody>
          <a:bodyPr wrap="square">
            <a:spAutoFit/>
          </a:bodyPr>
          <a:lstStyle/>
          <a:p>
            <a:r>
              <a:rPr lang="tr-TR" sz="2800" b="1" dirty="0"/>
              <a:t>Rhodotron Tasarımı</a:t>
            </a:r>
          </a:p>
        </p:txBody>
      </p:sp>
      <p:sp>
        <p:nvSpPr>
          <p:cNvPr id="5" name="TextBox 4">
            <a:extLst>
              <a:ext uri="{FF2B5EF4-FFF2-40B4-BE49-F238E27FC236}">
                <a16:creationId xmlns:a16="http://schemas.microsoft.com/office/drawing/2014/main" id="{EDA0E42D-D3C3-112F-8CD0-157D1D0F57B9}"/>
              </a:ext>
            </a:extLst>
          </p:cNvPr>
          <p:cNvSpPr txBox="1"/>
          <p:nvPr/>
        </p:nvSpPr>
        <p:spPr>
          <a:xfrm>
            <a:off x="4903205" y="1351658"/>
            <a:ext cx="2385589" cy="454292"/>
          </a:xfrm>
          <a:prstGeom prst="rect">
            <a:avLst/>
          </a:prstGeom>
          <a:noFill/>
        </p:spPr>
        <p:txBody>
          <a:bodyPr wrap="none" rtlCol="0">
            <a:spAutoFit/>
          </a:bodyPr>
          <a:lstStyle/>
          <a:p>
            <a:pPr defTabSz="448056">
              <a:spcAft>
                <a:spcPts val="600"/>
              </a:spcAft>
            </a:pPr>
            <a:r>
              <a:rPr lang="tr-TR" sz="2352" b="1" kern="1200" dirty="0">
                <a:solidFill>
                  <a:schemeClr val="tx1"/>
                </a:solidFill>
                <a:latin typeface="+mn-lt"/>
                <a:ea typeface="+mn-ea"/>
                <a:cs typeface="+mn-cs"/>
              </a:rPr>
              <a:t>Mıknatıs Tasarımı</a:t>
            </a:r>
            <a:endParaRPr lang="tr-TR" sz="2400" b="1" dirty="0"/>
          </a:p>
        </p:txBody>
      </p:sp>
      <p:sp>
        <p:nvSpPr>
          <p:cNvPr id="6" name="TextBox 5">
            <a:extLst>
              <a:ext uri="{FF2B5EF4-FFF2-40B4-BE49-F238E27FC236}">
                <a16:creationId xmlns:a16="http://schemas.microsoft.com/office/drawing/2014/main" id="{03BF8E84-4215-D05C-6CD1-BA75A0E032AC}"/>
              </a:ext>
            </a:extLst>
          </p:cNvPr>
          <p:cNvSpPr txBox="1"/>
          <p:nvPr/>
        </p:nvSpPr>
        <p:spPr>
          <a:xfrm>
            <a:off x="911424" y="1970237"/>
            <a:ext cx="10057078" cy="906787"/>
          </a:xfrm>
          <a:prstGeom prst="rect">
            <a:avLst/>
          </a:prstGeom>
          <a:noFill/>
        </p:spPr>
        <p:txBody>
          <a:bodyPr wrap="square" rtlCol="0">
            <a:spAutoFit/>
          </a:bodyPr>
          <a:lstStyle/>
          <a:p>
            <a:pPr defTabSz="448056">
              <a:spcAft>
                <a:spcPts val="600"/>
              </a:spcAft>
            </a:pPr>
            <a:r>
              <a:rPr lang="tr-TR" sz="1764" kern="1200" dirty="0">
                <a:solidFill>
                  <a:schemeClr val="tx1"/>
                </a:solidFill>
                <a:latin typeface="+mn-lt"/>
                <a:ea typeface="+mn-ea"/>
                <a:cs typeface="+mn-cs"/>
              </a:rPr>
              <a:t>Rhodotron tipi hızlandırıcılarda mıknatıslar elektron demetini istenilen yörüngede tutmak dışında demeti kovuktaki RF ile senkronize etmek için kullanılırlar. Demetin dışarıda geçirdiği süre, kovuğa tekrar girdiğinde kazanacağı enerjiyi maksimize edecek şekilde ayarlanmalıdır.</a:t>
            </a:r>
          </a:p>
        </p:txBody>
      </p:sp>
      <p:pic>
        <p:nvPicPr>
          <p:cNvPr id="8" name="Picture 7" descr="A diagram of a circle with lines and a circle&#10;&#10;Description automatically generated">
            <a:extLst>
              <a:ext uri="{FF2B5EF4-FFF2-40B4-BE49-F238E27FC236}">
                <a16:creationId xmlns:a16="http://schemas.microsoft.com/office/drawing/2014/main" id="{A6BF9EC5-7423-F235-5C25-ACA4EABD89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3622" y="3205599"/>
            <a:ext cx="3008934" cy="3008934"/>
          </a:xfrm>
          <a:prstGeom prst="rect">
            <a:avLst/>
          </a:prstGeom>
        </p:spPr>
      </p:pic>
      <p:pic>
        <p:nvPicPr>
          <p:cNvPr id="10" name="Picture 9" descr="A green and yellow object&#10;&#10;Description automatically generated with medium confidence">
            <a:extLst>
              <a:ext uri="{FF2B5EF4-FFF2-40B4-BE49-F238E27FC236}">
                <a16:creationId xmlns:a16="http://schemas.microsoft.com/office/drawing/2014/main" id="{718FBF60-1A46-1AB5-D2E1-CEFE268E0B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99444" y="3140968"/>
            <a:ext cx="3008934" cy="3027394"/>
          </a:xfrm>
          <a:prstGeom prst="rect">
            <a:avLst/>
          </a:prstGeom>
        </p:spPr>
      </p:pic>
      <p:sp>
        <p:nvSpPr>
          <p:cNvPr id="2" name="Slide Number Placeholder 1">
            <a:extLst>
              <a:ext uri="{FF2B5EF4-FFF2-40B4-BE49-F238E27FC236}">
                <a16:creationId xmlns:a16="http://schemas.microsoft.com/office/drawing/2014/main" id="{A9F6E895-35C5-331F-B0F1-4A9F3D295DFF}"/>
              </a:ext>
            </a:extLst>
          </p:cNvPr>
          <p:cNvSpPr>
            <a:spLocks noGrp="1"/>
          </p:cNvSpPr>
          <p:nvPr>
            <p:ph type="sldNum" sz="quarter" idx="12"/>
          </p:nvPr>
        </p:nvSpPr>
        <p:spPr/>
        <p:txBody>
          <a:bodyPr/>
          <a:lstStyle/>
          <a:p>
            <a:fld id="{B67BF8F8-67F3-499B-A441-62C75F4E249C}" type="slidenum">
              <a:rPr lang="tr-TR" smtClean="0"/>
              <a:t>7</a:t>
            </a:fld>
            <a:endParaRPr lang="tr-TR"/>
          </a:p>
        </p:txBody>
      </p:sp>
    </p:spTree>
    <p:extLst>
      <p:ext uri="{BB962C8B-B14F-4D97-AF65-F5344CB8AC3E}">
        <p14:creationId xmlns:p14="http://schemas.microsoft.com/office/powerpoint/2010/main" val="4039211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diagram of a circle with a triangle and a triangle with a triangle&#10;&#10;Description automatically generated">
            <a:extLst>
              <a:ext uri="{FF2B5EF4-FFF2-40B4-BE49-F238E27FC236}">
                <a16:creationId xmlns:a16="http://schemas.microsoft.com/office/drawing/2014/main" id="{C762B937-26EF-F462-E651-96D467EB9E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260" y="2204864"/>
            <a:ext cx="5413469" cy="4418111"/>
          </a:xfrm>
          <a:prstGeom prst="rect">
            <a:avLst/>
          </a:prstGeom>
        </p:spPr>
      </p:pic>
      <p:sp>
        <p:nvSpPr>
          <p:cNvPr id="4" name="TextBox 3">
            <a:extLst>
              <a:ext uri="{FF2B5EF4-FFF2-40B4-BE49-F238E27FC236}">
                <a16:creationId xmlns:a16="http://schemas.microsoft.com/office/drawing/2014/main" id="{45DAE833-24EE-1A52-8EE1-065DB9658F01}"/>
              </a:ext>
            </a:extLst>
          </p:cNvPr>
          <p:cNvSpPr txBox="1"/>
          <p:nvPr/>
        </p:nvSpPr>
        <p:spPr>
          <a:xfrm>
            <a:off x="4332637" y="616960"/>
            <a:ext cx="3526725" cy="584775"/>
          </a:xfrm>
          <a:prstGeom prst="rect">
            <a:avLst/>
          </a:prstGeom>
          <a:noFill/>
        </p:spPr>
        <p:txBody>
          <a:bodyPr wrap="square">
            <a:spAutoFit/>
          </a:bodyPr>
          <a:lstStyle/>
          <a:p>
            <a:r>
              <a:rPr lang="tr-TR" sz="3200" b="1" dirty="0"/>
              <a:t>Rhodotron Tasarımı</a:t>
            </a:r>
          </a:p>
        </p:txBody>
      </p:sp>
      <p:sp>
        <p:nvSpPr>
          <p:cNvPr id="5" name="TextBox 4">
            <a:extLst>
              <a:ext uri="{FF2B5EF4-FFF2-40B4-BE49-F238E27FC236}">
                <a16:creationId xmlns:a16="http://schemas.microsoft.com/office/drawing/2014/main" id="{43031FEF-80F6-1D12-762D-7FDAA9038E5C}"/>
              </a:ext>
            </a:extLst>
          </p:cNvPr>
          <p:cNvSpPr txBox="1"/>
          <p:nvPr/>
        </p:nvSpPr>
        <p:spPr>
          <a:xfrm>
            <a:off x="3975099" y="1411141"/>
            <a:ext cx="4241802" cy="461665"/>
          </a:xfrm>
          <a:prstGeom prst="rect">
            <a:avLst/>
          </a:prstGeom>
          <a:noFill/>
        </p:spPr>
        <p:txBody>
          <a:bodyPr wrap="none" rtlCol="0">
            <a:spAutoFit/>
          </a:bodyPr>
          <a:lstStyle/>
          <a:p>
            <a:pPr defTabSz="448056">
              <a:spcAft>
                <a:spcPts val="600"/>
              </a:spcAft>
            </a:pPr>
            <a:r>
              <a:rPr lang="tr-TR" sz="2400" b="1" dirty="0"/>
              <a:t>Mıknatıs tasarımı için n</a:t>
            </a:r>
            <a:r>
              <a:rPr lang="el-GR" sz="2400" b="1" dirty="0"/>
              <a:t>λ</a:t>
            </a:r>
            <a:r>
              <a:rPr lang="tr-TR" sz="2400" b="1" dirty="0"/>
              <a:t> tekniği</a:t>
            </a:r>
          </a:p>
        </p:txBody>
      </p:sp>
      <p:pic>
        <p:nvPicPr>
          <p:cNvPr id="11" name="Picture 10">
            <a:extLst>
              <a:ext uri="{FF2B5EF4-FFF2-40B4-BE49-F238E27FC236}">
                <a16:creationId xmlns:a16="http://schemas.microsoft.com/office/drawing/2014/main" id="{D214074B-5662-BC72-5C69-CFB7177C5165}"/>
              </a:ext>
            </a:extLst>
          </p:cNvPr>
          <p:cNvPicPr>
            <a:picLocks noChangeAspect="1"/>
          </p:cNvPicPr>
          <p:nvPr/>
        </p:nvPicPr>
        <p:blipFill>
          <a:blip r:embed="rId4"/>
          <a:stretch>
            <a:fillRect/>
          </a:stretch>
        </p:blipFill>
        <p:spPr>
          <a:xfrm>
            <a:off x="7032104" y="4655253"/>
            <a:ext cx="3443310" cy="1579942"/>
          </a:xfrm>
          <a:prstGeom prst="rect">
            <a:avLst/>
          </a:prstGeom>
        </p:spPr>
      </p:pic>
      <p:sp>
        <p:nvSpPr>
          <p:cNvPr id="13" name="TextBox 12">
            <a:extLst>
              <a:ext uri="{FF2B5EF4-FFF2-40B4-BE49-F238E27FC236}">
                <a16:creationId xmlns:a16="http://schemas.microsoft.com/office/drawing/2014/main" id="{18D2CE4F-180E-FDDE-2558-5E38C85D5A56}"/>
              </a:ext>
            </a:extLst>
          </p:cNvPr>
          <p:cNvSpPr txBox="1"/>
          <p:nvPr/>
        </p:nvSpPr>
        <p:spPr>
          <a:xfrm>
            <a:off x="7948289" y="2519586"/>
            <a:ext cx="1671996" cy="369332"/>
          </a:xfrm>
          <a:prstGeom prst="rect">
            <a:avLst/>
          </a:prstGeom>
          <a:noFill/>
        </p:spPr>
        <p:txBody>
          <a:bodyPr wrap="none" rtlCol="0">
            <a:spAutoFit/>
          </a:bodyPr>
          <a:lstStyle/>
          <a:p>
            <a:r>
              <a:rPr lang="tr-TR" dirty="0"/>
              <a:t>Varsayım : v ≈ c </a:t>
            </a:r>
          </a:p>
        </p:txBody>
      </p:sp>
      <p:pic>
        <p:nvPicPr>
          <p:cNvPr id="18" name="Picture 17">
            <a:extLst>
              <a:ext uri="{FF2B5EF4-FFF2-40B4-BE49-F238E27FC236}">
                <a16:creationId xmlns:a16="http://schemas.microsoft.com/office/drawing/2014/main" id="{22B221FA-08DE-72C8-6B58-75D4AAA83A67}"/>
              </a:ext>
            </a:extLst>
          </p:cNvPr>
          <p:cNvPicPr>
            <a:picLocks noChangeAspect="1"/>
          </p:cNvPicPr>
          <p:nvPr/>
        </p:nvPicPr>
        <p:blipFill>
          <a:blip r:embed="rId5"/>
          <a:stretch>
            <a:fillRect/>
          </a:stretch>
        </p:blipFill>
        <p:spPr>
          <a:xfrm>
            <a:off x="6598272" y="3259035"/>
            <a:ext cx="1224416" cy="461665"/>
          </a:xfrm>
          <a:prstGeom prst="rect">
            <a:avLst/>
          </a:prstGeom>
        </p:spPr>
      </p:pic>
      <p:pic>
        <p:nvPicPr>
          <p:cNvPr id="20" name="Picture 19">
            <a:extLst>
              <a:ext uri="{FF2B5EF4-FFF2-40B4-BE49-F238E27FC236}">
                <a16:creationId xmlns:a16="http://schemas.microsoft.com/office/drawing/2014/main" id="{5700A745-0CB4-75BE-436A-73A2B34CFCA9}"/>
              </a:ext>
            </a:extLst>
          </p:cNvPr>
          <p:cNvPicPr>
            <a:picLocks noChangeAspect="1"/>
          </p:cNvPicPr>
          <p:nvPr/>
        </p:nvPicPr>
        <p:blipFill>
          <a:blip r:embed="rId6"/>
          <a:stretch>
            <a:fillRect/>
          </a:stretch>
        </p:blipFill>
        <p:spPr>
          <a:xfrm>
            <a:off x="9624391" y="3259035"/>
            <a:ext cx="1283070" cy="474616"/>
          </a:xfrm>
          <a:prstGeom prst="rect">
            <a:avLst/>
          </a:prstGeom>
        </p:spPr>
      </p:pic>
      <p:sp>
        <p:nvSpPr>
          <p:cNvPr id="21" name="TextBox 20">
            <a:extLst>
              <a:ext uri="{FF2B5EF4-FFF2-40B4-BE49-F238E27FC236}">
                <a16:creationId xmlns:a16="http://schemas.microsoft.com/office/drawing/2014/main" id="{EB196C99-E40A-02D1-BDE3-0C6E8FFA9C78}"/>
              </a:ext>
            </a:extLst>
          </p:cNvPr>
          <p:cNvSpPr txBox="1"/>
          <p:nvPr/>
        </p:nvSpPr>
        <p:spPr>
          <a:xfrm>
            <a:off x="6992674" y="4182092"/>
            <a:ext cx="3583225" cy="369332"/>
          </a:xfrm>
          <a:prstGeom prst="rect">
            <a:avLst/>
          </a:prstGeom>
          <a:noFill/>
        </p:spPr>
        <p:txBody>
          <a:bodyPr wrap="none" rtlCol="0">
            <a:spAutoFit/>
          </a:bodyPr>
          <a:lstStyle/>
          <a:p>
            <a:r>
              <a:rPr lang="tr-TR" dirty="0"/>
              <a:t>n &gt; 1 hacimce verimsiz, n = 1 alırsak:</a:t>
            </a:r>
          </a:p>
        </p:txBody>
      </p:sp>
      <p:pic>
        <p:nvPicPr>
          <p:cNvPr id="23" name="Picture 22">
            <a:extLst>
              <a:ext uri="{FF2B5EF4-FFF2-40B4-BE49-F238E27FC236}">
                <a16:creationId xmlns:a16="http://schemas.microsoft.com/office/drawing/2014/main" id="{7AAFD664-105B-AD5E-C6B0-D85441A1C128}"/>
              </a:ext>
            </a:extLst>
          </p:cNvPr>
          <p:cNvPicPr>
            <a:picLocks noChangeAspect="1"/>
          </p:cNvPicPr>
          <p:nvPr/>
        </p:nvPicPr>
        <p:blipFill>
          <a:blip r:embed="rId7"/>
          <a:stretch>
            <a:fillRect/>
          </a:stretch>
        </p:blipFill>
        <p:spPr>
          <a:xfrm>
            <a:off x="8259512" y="3326321"/>
            <a:ext cx="928055" cy="264081"/>
          </a:xfrm>
          <a:prstGeom prst="rect">
            <a:avLst/>
          </a:prstGeom>
        </p:spPr>
      </p:pic>
      <p:sp>
        <p:nvSpPr>
          <p:cNvPr id="2" name="Slide Number Placeholder 1">
            <a:extLst>
              <a:ext uri="{FF2B5EF4-FFF2-40B4-BE49-F238E27FC236}">
                <a16:creationId xmlns:a16="http://schemas.microsoft.com/office/drawing/2014/main" id="{72AFF51F-4071-0184-8BFD-BB815FC7D6A6}"/>
              </a:ext>
            </a:extLst>
          </p:cNvPr>
          <p:cNvSpPr>
            <a:spLocks noGrp="1"/>
          </p:cNvSpPr>
          <p:nvPr>
            <p:ph type="sldNum" sz="quarter" idx="12"/>
          </p:nvPr>
        </p:nvSpPr>
        <p:spPr/>
        <p:txBody>
          <a:bodyPr/>
          <a:lstStyle/>
          <a:p>
            <a:fld id="{B67BF8F8-67F3-499B-A441-62C75F4E249C}" type="slidenum">
              <a:rPr lang="tr-TR" smtClean="0"/>
              <a:t>8</a:t>
            </a:fld>
            <a:endParaRPr lang="tr-TR"/>
          </a:p>
        </p:txBody>
      </p:sp>
    </p:spTree>
    <p:extLst>
      <p:ext uri="{BB962C8B-B14F-4D97-AF65-F5344CB8AC3E}">
        <p14:creationId xmlns:p14="http://schemas.microsoft.com/office/powerpoint/2010/main" val="3393718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grey cylinder with a red object on it&#10;&#10;Description automatically generated">
            <a:extLst>
              <a:ext uri="{FF2B5EF4-FFF2-40B4-BE49-F238E27FC236}">
                <a16:creationId xmlns:a16="http://schemas.microsoft.com/office/drawing/2014/main" id="{3B86D5EF-047B-68CB-2EDD-4A528B544D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621" y="2554082"/>
            <a:ext cx="3726491" cy="3168352"/>
          </a:xfrm>
          <a:prstGeom prst="rect">
            <a:avLst/>
          </a:prstGeom>
        </p:spPr>
      </p:pic>
      <p:pic>
        <p:nvPicPr>
          <p:cNvPr id="7" name="Picture 6" descr="A circular object with a red object in the middle&#10;&#10;Description automatically generated">
            <a:extLst>
              <a:ext uri="{FF2B5EF4-FFF2-40B4-BE49-F238E27FC236}">
                <a16:creationId xmlns:a16="http://schemas.microsoft.com/office/drawing/2014/main" id="{095BFB04-FD83-ABF8-83E1-8CCBBC9672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4546" y="2502903"/>
            <a:ext cx="3850864" cy="3369952"/>
          </a:xfrm>
          <a:prstGeom prst="rect">
            <a:avLst/>
          </a:prstGeom>
        </p:spPr>
      </p:pic>
      <p:sp>
        <p:nvSpPr>
          <p:cNvPr id="8" name="TextBox 7">
            <a:extLst>
              <a:ext uri="{FF2B5EF4-FFF2-40B4-BE49-F238E27FC236}">
                <a16:creationId xmlns:a16="http://schemas.microsoft.com/office/drawing/2014/main" id="{143BC961-DE32-91AD-B25B-6820DC5AACA3}"/>
              </a:ext>
            </a:extLst>
          </p:cNvPr>
          <p:cNvSpPr txBox="1"/>
          <p:nvPr/>
        </p:nvSpPr>
        <p:spPr>
          <a:xfrm>
            <a:off x="4255405" y="462118"/>
            <a:ext cx="3681188" cy="607279"/>
          </a:xfrm>
          <a:prstGeom prst="rect">
            <a:avLst/>
          </a:prstGeom>
          <a:noFill/>
        </p:spPr>
        <p:txBody>
          <a:bodyPr wrap="square">
            <a:spAutoFit/>
          </a:bodyPr>
          <a:lstStyle/>
          <a:p>
            <a:pPr defTabSz="470459">
              <a:spcAft>
                <a:spcPts val="630"/>
              </a:spcAft>
            </a:pPr>
            <a:r>
              <a:rPr lang="tr-TR" sz="3293" b="1" kern="1200" dirty="0">
                <a:solidFill>
                  <a:schemeClr val="tx1"/>
                </a:solidFill>
                <a:latin typeface="+mn-lt"/>
                <a:ea typeface="+mn-ea"/>
                <a:cs typeface="+mn-cs"/>
              </a:rPr>
              <a:t>Rhodotron Tasarımı</a:t>
            </a:r>
          </a:p>
        </p:txBody>
      </p:sp>
      <p:sp>
        <p:nvSpPr>
          <p:cNvPr id="10" name="TextBox 9">
            <a:extLst>
              <a:ext uri="{FF2B5EF4-FFF2-40B4-BE49-F238E27FC236}">
                <a16:creationId xmlns:a16="http://schemas.microsoft.com/office/drawing/2014/main" id="{072133BD-898C-B204-7708-E54F72FB3E7A}"/>
              </a:ext>
            </a:extLst>
          </p:cNvPr>
          <p:cNvSpPr txBox="1"/>
          <p:nvPr/>
        </p:nvSpPr>
        <p:spPr>
          <a:xfrm>
            <a:off x="4369290" y="1281542"/>
            <a:ext cx="3453417" cy="488996"/>
          </a:xfrm>
          <a:prstGeom prst="rect">
            <a:avLst/>
          </a:prstGeom>
          <a:noFill/>
        </p:spPr>
        <p:txBody>
          <a:bodyPr wrap="square">
            <a:spAutoFit/>
          </a:bodyPr>
          <a:lstStyle/>
          <a:p>
            <a:pPr defTabSz="480060">
              <a:spcAft>
                <a:spcPts val="600"/>
              </a:spcAft>
            </a:pPr>
            <a:r>
              <a:rPr lang="tr-TR" sz="2520" b="1" kern="1200" dirty="0">
                <a:solidFill>
                  <a:schemeClr val="tx1"/>
                </a:solidFill>
                <a:latin typeface="+mn-lt"/>
                <a:ea typeface="+mn-ea"/>
                <a:cs typeface="+mn-cs"/>
              </a:rPr>
              <a:t>KAHVELab</a:t>
            </a:r>
            <a:r>
              <a:rPr lang="tr-TR" sz="2520" b="1" dirty="0"/>
              <a:t>’da ön tasarım</a:t>
            </a:r>
            <a:endParaRPr lang="tr-TR" sz="2400" b="1" dirty="0"/>
          </a:p>
        </p:txBody>
      </p:sp>
      <p:pic>
        <p:nvPicPr>
          <p:cNvPr id="12" name="Picture 11" descr="A grey object with a red object in the middle&#10;&#10;Description automatically generated">
            <a:extLst>
              <a:ext uri="{FF2B5EF4-FFF2-40B4-BE49-F238E27FC236}">
                <a16:creationId xmlns:a16="http://schemas.microsoft.com/office/drawing/2014/main" id="{47AC6247-52D7-A7FD-544E-56230E65CB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71110" y="3145547"/>
            <a:ext cx="3696971" cy="3168352"/>
          </a:xfrm>
          <a:prstGeom prst="rect">
            <a:avLst/>
          </a:prstGeom>
        </p:spPr>
      </p:pic>
      <p:sp>
        <p:nvSpPr>
          <p:cNvPr id="14" name="TextBox 13">
            <a:extLst>
              <a:ext uri="{FF2B5EF4-FFF2-40B4-BE49-F238E27FC236}">
                <a16:creationId xmlns:a16="http://schemas.microsoft.com/office/drawing/2014/main" id="{5D1FEAB5-BA51-F484-BAEF-A10949608A8D}"/>
              </a:ext>
            </a:extLst>
          </p:cNvPr>
          <p:cNvSpPr txBox="1"/>
          <p:nvPr/>
        </p:nvSpPr>
        <p:spPr>
          <a:xfrm>
            <a:off x="1208891" y="1943003"/>
            <a:ext cx="9751709" cy="369332"/>
          </a:xfrm>
          <a:prstGeom prst="rect">
            <a:avLst/>
          </a:prstGeom>
          <a:noFill/>
        </p:spPr>
        <p:txBody>
          <a:bodyPr wrap="none" rtlCol="0">
            <a:spAutoFit/>
          </a:bodyPr>
          <a:lstStyle/>
          <a:p>
            <a:r>
              <a:rPr lang="tr-TR" dirty="0"/>
              <a:t>KAHVELab’da 107.5 MHz resonans frekansında çalışacak bir rhodotron kovuğu üretilmeye karar verildi.</a:t>
            </a:r>
          </a:p>
        </p:txBody>
      </p:sp>
      <p:sp>
        <p:nvSpPr>
          <p:cNvPr id="2" name="Slide Number Placeholder 1">
            <a:extLst>
              <a:ext uri="{FF2B5EF4-FFF2-40B4-BE49-F238E27FC236}">
                <a16:creationId xmlns:a16="http://schemas.microsoft.com/office/drawing/2014/main" id="{595A41C1-A32A-EEBC-F01E-85561F1A5184}"/>
              </a:ext>
            </a:extLst>
          </p:cNvPr>
          <p:cNvSpPr>
            <a:spLocks noGrp="1"/>
          </p:cNvSpPr>
          <p:nvPr>
            <p:ph type="sldNum" sz="quarter" idx="12"/>
          </p:nvPr>
        </p:nvSpPr>
        <p:spPr/>
        <p:txBody>
          <a:bodyPr/>
          <a:lstStyle/>
          <a:p>
            <a:fld id="{B67BF8F8-67F3-499B-A441-62C75F4E249C}" type="slidenum">
              <a:rPr lang="tr-TR" smtClean="0"/>
              <a:t>9</a:t>
            </a:fld>
            <a:endParaRPr lang="tr-TR"/>
          </a:p>
        </p:txBody>
      </p:sp>
    </p:spTree>
    <p:extLst>
      <p:ext uri="{BB962C8B-B14F-4D97-AF65-F5344CB8AC3E}">
        <p14:creationId xmlns:p14="http://schemas.microsoft.com/office/powerpoint/2010/main" val="1558375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4194</TotalTime>
  <Words>3073</Words>
  <Application>Microsoft Macintosh PowerPoint</Application>
  <PresentationFormat>Widescreen</PresentationFormat>
  <Paragraphs>507</Paragraphs>
  <Slides>35</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Calibri Light</vt:lpstr>
      <vt:lpstr>Helvetica Neue Medium</vt:lpstr>
      <vt:lpstr>system-ui</vt:lpstr>
      <vt:lpstr>Wingdings</vt:lpstr>
      <vt:lpstr>Office Theme</vt:lpstr>
      <vt:lpstr>Rhodotron Tipi Elektron Hızlandırıcıları İçin Tasarım Ve Simülasyon Yazılımı</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DESING AND SIMULATION SOFTWARE FOR RHODOTRON TYPE ELECTRON ACCELERATORS</dc:title>
  <dc:creator>Furkan ER</dc:creator>
  <cp:lastModifiedBy>Furkan ER</cp:lastModifiedBy>
  <cp:revision>22</cp:revision>
  <dcterms:created xsi:type="dcterms:W3CDTF">2023-08-26T22:36:28Z</dcterms:created>
  <dcterms:modified xsi:type="dcterms:W3CDTF">2023-12-03T08:16:02Z</dcterms:modified>
</cp:coreProperties>
</file>