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259" r:id="rId2"/>
    <p:sldId id="260" r:id="rId3"/>
    <p:sldId id="261" r:id="rId4"/>
    <p:sldId id="264" r:id="rId5"/>
    <p:sldId id="272" r:id="rId6"/>
    <p:sldId id="265" r:id="rId7"/>
    <p:sldId id="266" r:id="rId8"/>
    <p:sldId id="267" r:id="rId9"/>
    <p:sldId id="269" r:id="rId10"/>
    <p:sldId id="270" r:id="rId11"/>
    <p:sldId id="271" r:id="rId12"/>
    <p:sldId id="268" r:id="rId13"/>
    <p:sldId id="305" r:id="rId14"/>
    <p:sldId id="306" r:id="rId15"/>
    <p:sldId id="307" r:id="rId16"/>
    <p:sldId id="308" r:id="rId17"/>
    <p:sldId id="263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309" r:id="rId28"/>
    <p:sldId id="310" r:id="rId29"/>
    <p:sldId id="282" r:id="rId30"/>
    <p:sldId id="311" r:id="rId31"/>
    <p:sldId id="31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313" r:id="rId40"/>
    <p:sldId id="290" r:id="rId41"/>
    <p:sldId id="291" r:id="rId42"/>
    <p:sldId id="292" r:id="rId43"/>
    <p:sldId id="293" r:id="rId44"/>
    <p:sldId id="294" r:id="rId45"/>
    <p:sldId id="295" r:id="rId46"/>
    <p:sldId id="297" r:id="rId47"/>
    <p:sldId id="296" r:id="rId48"/>
    <p:sldId id="298" r:id="rId49"/>
    <p:sldId id="299" r:id="rId50"/>
    <p:sldId id="301" r:id="rId51"/>
    <p:sldId id="304" r:id="rId52"/>
    <p:sldId id="302" r:id="rId53"/>
    <p:sldId id="318" r:id="rId54"/>
    <p:sldId id="300" r:id="rId55"/>
    <p:sldId id="314" r:id="rId56"/>
    <p:sldId id="303" r:id="rId57"/>
    <p:sldId id="319" r:id="rId58"/>
    <p:sldId id="315" r:id="rId59"/>
    <p:sldId id="316" r:id="rId60"/>
    <p:sldId id="317" r:id="rId6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FF21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37" autoAdjust="0"/>
    <p:restoredTop sz="94686"/>
  </p:normalViewPr>
  <p:slideViewPr>
    <p:cSldViewPr snapToObjects="1">
      <p:cViewPr>
        <p:scale>
          <a:sx n="100" d="100"/>
          <a:sy n="100" d="100"/>
        </p:scale>
        <p:origin x="354" y="7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00" d="100"/>
          <a:sy n="100" d="100"/>
        </p:scale>
        <p:origin x="269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EN-MME / TE-VSC joint seminar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noProof="0" smtClean="0"/>
              <a:t>02/10/2023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G. Rosaz | EN-MME / TE-VSC joint seminar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3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2.jpeg"/><Relationship Id="rId4" Type="http://schemas.microsoft.com/office/2007/relationships/hdphoto" Target="../media/hdphoto1.wdp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57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3353" y="3429000"/>
            <a:ext cx="11520660" cy="2153265"/>
          </a:xfrm>
        </p:spPr>
        <p:txBody>
          <a:bodyPr/>
          <a:lstStyle/>
          <a:p>
            <a:pPr algn="ctr"/>
            <a:r>
              <a:rPr lang="en-GB" sz="4800" dirty="0"/>
              <a:t>Thin Films for Accelerator Components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G. Rosaz – CERN – TE/VSC-SCC</a:t>
            </a:r>
          </a:p>
          <a:p>
            <a:pPr algn="l"/>
            <a:r>
              <a:rPr lang="en-US" sz="1800" dirty="0"/>
              <a:t>On behalf of the SCC section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57B3D8D-35D6-C74D-5314-522FEC9D4963}"/>
              </a:ext>
            </a:extLst>
          </p:cNvPr>
          <p:cNvSpPr/>
          <p:nvPr/>
        </p:nvSpPr>
        <p:spPr>
          <a:xfrm>
            <a:off x="407988" y="3013251"/>
            <a:ext cx="4391868" cy="23273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103">
            <a:extLst>
              <a:ext uri="{FF2B5EF4-FFF2-40B4-BE49-F238E27FC236}">
                <a16:creationId xmlns:a16="http://schemas.microsoft.com/office/drawing/2014/main" id="{E9E3EE5C-C316-5F0B-8CAB-2642791804F0}"/>
              </a:ext>
            </a:extLst>
          </p:cNvPr>
          <p:cNvSpPr/>
          <p:nvPr/>
        </p:nvSpPr>
        <p:spPr>
          <a:xfrm>
            <a:off x="1559496" y="3365799"/>
            <a:ext cx="540329" cy="1072807"/>
          </a:xfrm>
          <a:prstGeom prst="ellipse">
            <a:avLst/>
          </a:prstGeom>
          <a:solidFill>
            <a:srgbClr val="D1B1E9"/>
          </a:solidFill>
          <a:ln>
            <a:noFill/>
          </a:ln>
          <a:effectLst>
            <a:glow rad="228600">
              <a:srgbClr val="8D42C6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333D8C-5366-DD9E-51F2-85B69A866513}"/>
              </a:ext>
            </a:extLst>
          </p:cNvPr>
          <p:cNvSpPr/>
          <p:nvPr/>
        </p:nvSpPr>
        <p:spPr>
          <a:xfrm>
            <a:off x="3638028" y="3109298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D40E13-74CA-7937-88A9-CCFDC57D5EB7}"/>
              </a:ext>
            </a:extLst>
          </p:cNvPr>
          <p:cNvSpPr/>
          <p:nvPr/>
        </p:nvSpPr>
        <p:spPr>
          <a:xfrm>
            <a:off x="2425391" y="4936240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2C28B7-15A8-C6E7-F172-F05BF39B109C}"/>
              </a:ext>
            </a:extLst>
          </p:cNvPr>
          <p:cNvSpPr/>
          <p:nvPr/>
        </p:nvSpPr>
        <p:spPr>
          <a:xfrm flipH="1">
            <a:off x="2557787" y="4848888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DFC943-B702-D0C3-15A3-8C29B80B5B94}"/>
              </a:ext>
            </a:extLst>
          </p:cNvPr>
          <p:cNvSpPr/>
          <p:nvPr/>
        </p:nvSpPr>
        <p:spPr>
          <a:xfrm flipV="1">
            <a:off x="2572623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AC6DFD-5F53-4E43-F308-055ED53D95B4}"/>
              </a:ext>
            </a:extLst>
          </p:cNvPr>
          <p:cNvSpPr/>
          <p:nvPr/>
        </p:nvSpPr>
        <p:spPr>
          <a:xfrm flipV="1">
            <a:off x="1269347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21B916-B36B-5647-0517-856193D87ED5}"/>
              </a:ext>
            </a:extLst>
          </p:cNvPr>
          <p:cNvSpPr/>
          <p:nvPr/>
        </p:nvSpPr>
        <p:spPr>
          <a:xfrm>
            <a:off x="1272237" y="4633299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AAD1D3-EE26-7E88-027C-FC0FC76D1471}"/>
              </a:ext>
            </a:extLst>
          </p:cNvPr>
          <p:cNvSpPr/>
          <p:nvPr/>
        </p:nvSpPr>
        <p:spPr>
          <a:xfrm>
            <a:off x="3736084" y="4707640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63">
            <a:extLst>
              <a:ext uri="{FF2B5EF4-FFF2-40B4-BE49-F238E27FC236}">
                <a16:creationId xmlns:a16="http://schemas.microsoft.com/office/drawing/2014/main" id="{A89F9AE1-A209-379C-BD06-0058B50E79C9}"/>
              </a:ext>
            </a:extLst>
          </p:cNvPr>
          <p:cNvSpPr txBox="1"/>
          <p:nvPr/>
        </p:nvSpPr>
        <p:spPr>
          <a:xfrm>
            <a:off x="2076273" y="3098524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/>
              <a:t>Ar</a:t>
            </a:r>
            <a:r>
              <a:rPr lang="en-GB" sz="1400" b="1" dirty="0"/>
              <a:t> (10</a:t>
            </a:r>
            <a:r>
              <a:rPr lang="en-GB" sz="1400" b="1" baseline="30000" dirty="0"/>
              <a:t>-4/-3</a:t>
            </a:r>
            <a:r>
              <a:rPr lang="en-GB" sz="1400" b="1" dirty="0"/>
              <a:t> mbar)</a:t>
            </a:r>
            <a:r>
              <a:rPr lang="en-GB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7DEFE964-60BB-57F3-5B3B-07029D106F72}"/>
              </a:ext>
            </a:extLst>
          </p:cNvPr>
          <p:cNvSpPr/>
          <p:nvPr/>
        </p:nvSpPr>
        <p:spPr>
          <a:xfrm>
            <a:off x="762355" y="3337191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A8C28FFF-55E5-38B5-82B0-C85D92600BC7}"/>
              </a:ext>
            </a:extLst>
          </p:cNvPr>
          <p:cNvSpPr/>
          <p:nvPr/>
        </p:nvSpPr>
        <p:spPr>
          <a:xfrm>
            <a:off x="843162" y="3364400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0227D702-A976-5316-C739-B63A3B156730}"/>
              </a:ext>
            </a:extLst>
          </p:cNvPr>
          <p:cNvSpPr/>
          <p:nvPr/>
        </p:nvSpPr>
        <p:spPr>
          <a:xfrm>
            <a:off x="883906" y="3399786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AE318E4A-864C-CC4C-21CE-72F316EC5C44}"/>
              </a:ext>
            </a:extLst>
          </p:cNvPr>
          <p:cNvSpPr/>
          <p:nvPr/>
        </p:nvSpPr>
        <p:spPr>
          <a:xfrm>
            <a:off x="972703" y="3479346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00DC431E-DFBA-C8CA-78E0-9254119189C9}"/>
              </a:ext>
            </a:extLst>
          </p:cNvPr>
          <p:cNvSpPr/>
          <p:nvPr/>
        </p:nvSpPr>
        <p:spPr>
          <a:xfrm>
            <a:off x="972703" y="3537683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2CB4F279-0AF2-A3A6-9B08-B771C4044747}"/>
              </a:ext>
            </a:extLst>
          </p:cNvPr>
          <p:cNvSpPr/>
          <p:nvPr/>
        </p:nvSpPr>
        <p:spPr>
          <a:xfrm>
            <a:off x="1058117" y="3604132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8BA9F5-2F68-0F5B-FE95-05FDA7DB9083}"/>
              </a:ext>
            </a:extLst>
          </p:cNvPr>
          <p:cNvSpPr/>
          <p:nvPr/>
        </p:nvSpPr>
        <p:spPr>
          <a:xfrm>
            <a:off x="1164458" y="3109298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DF99D63-960C-20C9-3C4A-3CA11A23BE40}"/>
              </a:ext>
            </a:extLst>
          </p:cNvPr>
          <p:cNvSpPr/>
          <p:nvPr/>
        </p:nvSpPr>
        <p:spPr>
          <a:xfrm>
            <a:off x="771549" y="3321101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1D51726-6DD1-52EA-F622-37A3F19EF168}"/>
              </a:ext>
            </a:extLst>
          </p:cNvPr>
          <p:cNvSpPr/>
          <p:nvPr/>
        </p:nvSpPr>
        <p:spPr>
          <a:xfrm>
            <a:off x="771549" y="4232323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114">
            <a:extLst>
              <a:ext uri="{FF2B5EF4-FFF2-40B4-BE49-F238E27FC236}">
                <a16:creationId xmlns:a16="http://schemas.microsoft.com/office/drawing/2014/main" id="{AE15C4E0-2D7E-17A1-2E9C-BA348F54B6ED}"/>
              </a:ext>
            </a:extLst>
          </p:cNvPr>
          <p:cNvGrpSpPr>
            <a:grpSpLocks noChangeAspect="1"/>
          </p:cNvGrpSpPr>
          <p:nvPr/>
        </p:nvGrpSpPr>
        <p:grpSpPr>
          <a:xfrm rot="18120162" flipV="1">
            <a:off x="1434635" y="3378797"/>
            <a:ext cx="259861" cy="206983"/>
            <a:chOff x="7274743" y="3768457"/>
            <a:chExt cx="680498" cy="542027"/>
          </a:xfrm>
        </p:grpSpPr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16537C4F-9E20-12E6-FEC5-9367695C0D71}"/>
                </a:ext>
              </a:extLst>
            </p:cNvPr>
            <p:cNvSpPr/>
            <p:nvPr/>
          </p:nvSpPr>
          <p:spPr>
            <a:xfrm>
              <a:off x="7274743" y="3768457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22066438-D57F-2111-80FD-7A86571312E0}"/>
                </a:ext>
              </a:extLst>
            </p:cNvPr>
            <p:cNvSpPr/>
            <p:nvPr/>
          </p:nvSpPr>
          <p:spPr>
            <a:xfrm rot="10800000">
              <a:off x="7486998" y="3860235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53A55D2B-080E-BDB6-C3E8-223515524D61}"/>
                </a:ext>
              </a:extLst>
            </p:cNvPr>
            <p:cNvSpPr/>
            <p:nvPr/>
          </p:nvSpPr>
          <p:spPr>
            <a:xfrm>
              <a:off x="7274743" y="3860235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B5818219-95B1-53F8-1041-3A5DCF88F614}"/>
                </a:ext>
              </a:extLst>
            </p:cNvPr>
            <p:cNvSpPr/>
            <p:nvPr/>
          </p:nvSpPr>
          <p:spPr>
            <a:xfrm rot="10800000">
              <a:off x="7486999" y="3952013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F56B228F-7A1D-CC61-7C21-30FA5410715C}"/>
                </a:ext>
              </a:extLst>
            </p:cNvPr>
            <p:cNvSpPr/>
            <p:nvPr/>
          </p:nvSpPr>
          <p:spPr>
            <a:xfrm>
              <a:off x="7274743" y="3953528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928AFC20-9EF8-007D-33F2-00C9DC1C8E5F}"/>
                </a:ext>
              </a:extLst>
            </p:cNvPr>
            <p:cNvSpPr/>
            <p:nvPr/>
          </p:nvSpPr>
          <p:spPr>
            <a:xfrm rot="10800000">
              <a:off x="7488995" y="4045590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2868A5E8-ED5A-B9E6-89F2-249004965AF6}"/>
                </a:ext>
              </a:extLst>
            </p:cNvPr>
            <p:cNvSpPr/>
            <p:nvPr/>
          </p:nvSpPr>
          <p:spPr>
            <a:xfrm rot="10800000">
              <a:off x="7488996" y="4137368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94CA25D6-6D8B-A5C7-5DF9-CC9BE87C00E5}"/>
                </a:ext>
              </a:extLst>
            </p:cNvPr>
            <p:cNvSpPr/>
            <p:nvPr/>
          </p:nvSpPr>
          <p:spPr>
            <a:xfrm>
              <a:off x="7274743" y="4044112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11D67184-F1B0-CF8E-3FB0-E49DDBD6F531}"/>
                </a:ext>
              </a:extLst>
            </p:cNvPr>
            <p:cNvSpPr/>
            <p:nvPr/>
          </p:nvSpPr>
          <p:spPr>
            <a:xfrm>
              <a:off x="7274743" y="4135890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Box 115">
            <a:extLst>
              <a:ext uri="{FF2B5EF4-FFF2-40B4-BE49-F238E27FC236}">
                <a16:creationId xmlns:a16="http://schemas.microsoft.com/office/drawing/2014/main" id="{A863C381-6716-BAFA-7378-7A842D804539}"/>
              </a:ext>
            </a:extLst>
          </p:cNvPr>
          <p:cNvSpPr txBox="1"/>
          <p:nvPr/>
        </p:nvSpPr>
        <p:spPr>
          <a:xfrm>
            <a:off x="1443287" y="3130007"/>
            <a:ext cx="454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FF0000"/>
                </a:solidFill>
              </a:rPr>
              <a:t>e</a:t>
            </a:r>
            <a:r>
              <a:rPr lang="en-GB" sz="1050" b="1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57" name="Espace réservé du pied de page 4">
            <a:extLst>
              <a:ext uri="{FF2B5EF4-FFF2-40B4-BE49-F238E27FC236}">
                <a16:creationId xmlns:a16="http://schemas.microsoft.com/office/drawing/2014/main" id="{36042A07-AB29-AF7C-56A0-64DA5AF43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3897308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57B3D8D-35D6-C74D-5314-522FEC9D4963}"/>
              </a:ext>
            </a:extLst>
          </p:cNvPr>
          <p:cNvSpPr/>
          <p:nvPr/>
        </p:nvSpPr>
        <p:spPr>
          <a:xfrm>
            <a:off x="407988" y="3013251"/>
            <a:ext cx="4391868" cy="23273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103">
            <a:extLst>
              <a:ext uri="{FF2B5EF4-FFF2-40B4-BE49-F238E27FC236}">
                <a16:creationId xmlns:a16="http://schemas.microsoft.com/office/drawing/2014/main" id="{E9E3EE5C-C316-5F0B-8CAB-2642791804F0}"/>
              </a:ext>
            </a:extLst>
          </p:cNvPr>
          <p:cNvSpPr/>
          <p:nvPr/>
        </p:nvSpPr>
        <p:spPr>
          <a:xfrm>
            <a:off x="1559496" y="3365799"/>
            <a:ext cx="540329" cy="1072807"/>
          </a:xfrm>
          <a:prstGeom prst="ellipse">
            <a:avLst/>
          </a:prstGeom>
          <a:solidFill>
            <a:srgbClr val="D1B1E9"/>
          </a:solidFill>
          <a:ln>
            <a:noFill/>
          </a:ln>
          <a:effectLst>
            <a:glow rad="228600">
              <a:srgbClr val="8D42C6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333D8C-5366-DD9E-51F2-85B69A866513}"/>
              </a:ext>
            </a:extLst>
          </p:cNvPr>
          <p:cNvSpPr/>
          <p:nvPr/>
        </p:nvSpPr>
        <p:spPr>
          <a:xfrm>
            <a:off x="3638028" y="3109298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D40E13-74CA-7937-88A9-CCFDC57D5EB7}"/>
              </a:ext>
            </a:extLst>
          </p:cNvPr>
          <p:cNvSpPr/>
          <p:nvPr/>
        </p:nvSpPr>
        <p:spPr>
          <a:xfrm>
            <a:off x="2425391" y="4936240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2C28B7-15A8-C6E7-F172-F05BF39B109C}"/>
              </a:ext>
            </a:extLst>
          </p:cNvPr>
          <p:cNvSpPr/>
          <p:nvPr/>
        </p:nvSpPr>
        <p:spPr>
          <a:xfrm flipH="1">
            <a:off x="2557787" y="4848888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DFC943-B702-D0C3-15A3-8C29B80B5B94}"/>
              </a:ext>
            </a:extLst>
          </p:cNvPr>
          <p:cNvSpPr/>
          <p:nvPr/>
        </p:nvSpPr>
        <p:spPr>
          <a:xfrm flipV="1">
            <a:off x="2572623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AC6DFD-5F53-4E43-F308-055ED53D95B4}"/>
              </a:ext>
            </a:extLst>
          </p:cNvPr>
          <p:cNvSpPr/>
          <p:nvPr/>
        </p:nvSpPr>
        <p:spPr>
          <a:xfrm flipV="1">
            <a:off x="1269347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21B916-B36B-5647-0517-856193D87ED5}"/>
              </a:ext>
            </a:extLst>
          </p:cNvPr>
          <p:cNvSpPr/>
          <p:nvPr/>
        </p:nvSpPr>
        <p:spPr>
          <a:xfrm>
            <a:off x="1272237" y="4633299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AAD1D3-EE26-7E88-027C-FC0FC76D1471}"/>
              </a:ext>
            </a:extLst>
          </p:cNvPr>
          <p:cNvSpPr/>
          <p:nvPr/>
        </p:nvSpPr>
        <p:spPr>
          <a:xfrm>
            <a:off x="3736084" y="4707640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63">
            <a:extLst>
              <a:ext uri="{FF2B5EF4-FFF2-40B4-BE49-F238E27FC236}">
                <a16:creationId xmlns:a16="http://schemas.microsoft.com/office/drawing/2014/main" id="{A89F9AE1-A209-379C-BD06-0058B50E79C9}"/>
              </a:ext>
            </a:extLst>
          </p:cNvPr>
          <p:cNvSpPr txBox="1"/>
          <p:nvPr/>
        </p:nvSpPr>
        <p:spPr>
          <a:xfrm>
            <a:off x="2076273" y="3098524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/>
              <a:t>Ar</a:t>
            </a:r>
            <a:r>
              <a:rPr lang="en-GB" sz="1400" b="1" dirty="0"/>
              <a:t> (10</a:t>
            </a:r>
            <a:r>
              <a:rPr lang="en-GB" sz="1400" b="1" baseline="30000" dirty="0"/>
              <a:t>-4/-3</a:t>
            </a:r>
            <a:r>
              <a:rPr lang="en-GB" sz="1400" b="1" dirty="0"/>
              <a:t> mbar)</a:t>
            </a:r>
            <a:r>
              <a:rPr lang="en-GB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F8BD8C4-49AA-D265-7F48-15CF8DE21B29}"/>
              </a:ext>
            </a:extLst>
          </p:cNvPr>
          <p:cNvSpPr/>
          <p:nvPr/>
        </p:nvSpPr>
        <p:spPr>
          <a:xfrm>
            <a:off x="3585861" y="3109298"/>
            <a:ext cx="72818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7DEFE964-60BB-57F3-5B3B-07029D106F72}"/>
              </a:ext>
            </a:extLst>
          </p:cNvPr>
          <p:cNvSpPr/>
          <p:nvPr/>
        </p:nvSpPr>
        <p:spPr>
          <a:xfrm>
            <a:off x="762355" y="3337191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A8C28FFF-55E5-38B5-82B0-C85D92600BC7}"/>
              </a:ext>
            </a:extLst>
          </p:cNvPr>
          <p:cNvSpPr/>
          <p:nvPr/>
        </p:nvSpPr>
        <p:spPr>
          <a:xfrm>
            <a:off x="843162" y="3364400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0227D702-A976-5316-C739-B63A3B156730}"/>
              </a:ext>
            </a:extLst>
          </p:cNvPr>
          <p:cNvSpPr/>
          <p:nvPr/>
        </p:nvSpPr>
        <p:spPr>
          <a:xfrm>
            <a:off x="883906" y="3399786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AE318E4A-864C-CC4C-21CE-72F316EC5C44}"/>
              </a:ext>
            </a:extLst>
          </p:cNvPr>
          <p:cNvSpPr/>
          <p:nvPr/>
        </p:nvSpPr>
        <p:spPr>
          <a:xfrm>
            <a:off x="972703" y="3479346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00DC431E-DFBA-C8CA-78E0-9254119189C9}"/>
              </a:ext>
            </a:extLst>
          </p:cNvPr>
          <p:cNvSpPr/>
          <p:nvPr/>
        </p:nvSpPr>
        <p:spPr>
          <a:xfrm>
            <a:off x="972703" y="3537683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2CB4F279-0AF2-A3A6-9B08-B771C4044747}"/>
              </a:ext>
            </a:extLst>
          </p:cNvPr>
          <p:cNvSpPr/>
          <p:nvPr/>
        </p:nvSpPr>
        <p:spPr>
          <a:xfrm>
            <a:off x="1058117" y="3604132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8BA9F5-2F68-0F5B-FE95-05FDA7DB9083}"/>
              </a:ext>
            </a:extLst>
          </p:cNvPr>
          <p:cNvSpPr/>
          <p:nvPr/>
        </p:nvSpPr>
        <p:spPr>
          <a:xfrm>
            <a:off x="1164458" y="3109298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DF99D63-960C-20C9-3C4A-3CA11A23BE40}"/>
              </a:ext>
            </a:extLst>
          </p:cNvPr>
          <p:cNvSpPr/>
          <p:nvPr/>
        </p:nvSpPr>
        <p:spPr>
          <a:xfrm>
            <a:off x="771549" y="3321101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1D51726-6DD1-52EA-F622-37A3F19EF168}"/>
              </a:ext>
            </a:extLst>
          </p:cNvPr>
          <p:cNvSpPr/>
          <p:nvPr/>
        </p:nvSpPr>
        <p:spPr>
          <a:xfrm>
            <a:off x="771549" y="4232323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114">
            <a:extLst>
              <a:ext uri="{FF2B5EF4-FFF2-40B4-BE49-F238E27FC236}">
                <a16:creationId xmlns:a16="http://schemas.microsoft.com/office/drawing/2014/main" id="{AE15C4E0-2D7E-17A1-2E9C-BA348F54B6ED}"/>
              </a:ext>
            </a:extLst>
          </p:cNvPr>
          <p:cNvGrpSpPr>
            <a:grpSpLocks noChangeAspect="1"/>
          </p:cNvGrpSpPr>
          <p:nvPr/>
        </p:nvGrpSpPr>
        <p:grpSpPr>
          <a:xfrm rot="18120162" flipV="1">
            <a:off x="1434635" y="3378797"/>
            <a:ext cx="259861" cy="206983"/>
            <a:chOff x="7274743" y="3768457"/>
            <a:chExt cx="680498" cy="542027"/>
          </a:xfrm>
        </p:grpSpPr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16537C4F-9E20-12E6-FEC5-9367695C0D71}"/>
                </a:ext>
              </a:extLst>
            </p:cNvPr>
            <p:cNvSpPr/>
            <p:nvPr/>
          </p:nvSpPr>
          <p:spPr>
            <a:xfrm>
              <a:off x="7274743" y="3768457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22066438-D57F-2111-80FD-7A86571312E0}"/>
                </a:ext>
              </a:extLst>
            </p:cNvPr>
            <p:cNvSpPr/>
            <p:nvPr/>
          </p:nvSpPr>
          <p:spPr>
            <a:xfrm rot="10800000">
              <a:off x="7486998" y="3860235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53A55D2B-080E-BDB6-C3E8-223515524D61}"/>
                </a:ext>
              </a:extLst>
            </p:cNvPr>
            <p:cNvSpPr/>
            <p:nvPr/>
          </p:nvSpPr>
          <p:spPr>
            <a:xfrm>
              <a:off x="7274743" y="3860235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B5818219-95B1-53F8-1041-3A5DCF88F614}"/>
                </a:ext>
              </a:extLst>
            </p:cNvPr>
            <p:cNvSpPr/>
            <p:nvPr/>
          </p:nvSpPr>
          <p:spPr>
            <a:xfrm rot="10800000">
              <a:off x="7486999" y="3952013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F56B228F-7A1D-CC61-7C21-30FA5410715C}"/>
                </a:ext>
              </a:extLst>
            </p:cNvPr>
            <p:cNvSpPr/>
            <p:nvPr/>
          </p:nvSpPr>
          <p:spPr>
            <a:xfrm>
              <a:off x="7274743" y="3953528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928AFC20-9EF8-007D-33F2-00C9DC1C8E5F}"/>
                </a:ext>
              </a:extLst>
            </p:cNvPr>
            <p:cNvSpPr/>
            <p:nvPr/>
          </p:nvSpPr>
          <p:spPr>
            <a:xfrm rot="10800000">
              <a:off x="7488995" y="4045590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2868A5E8-ED5A-B9E6-89F2-249004965AF6}"/>
                </a:ext>
              </a:extLst>
            </p:cNvPr>
            <p:cNvSpPr/>
            <p:nvPr/>
          </p:nvSpPr>
          <p:spPr>
            <a:xfrm rot="10800000">
              <a:off x="7488996" y="4137368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94CA25D6-6D8B-A5C7-5DF9-CC9BE87C00E5}"/>
                </a:ext>
              </a:extLst>
            </p:cNvPr>
            <p:cNvSpPr/>
            <p:nvPr/>
          </p:nvSpPr>
          <p:spPr>
            <a:xfrm>
              <a:off x="7274743" y="4044112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11D67184-F1B0-CF8E-3FB0-E49DDBD6F531}"/>
                </a:ext>
              </a:extLst>
            </p:cNvPr>
            <p:cNvSpPr/>
            <p:nvPr/>
          </p:nvSpPr>
          <p:spPr>
            <a:xfrm>
              <a:off x="7274743" y="4135890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Box 115">
            <a:extLst>
              <a:ext uri="{FF2B5EF4-FFF2-40B4-BE49-F238E27FC236}">
                <a16:creationId xmlns:a16="http://schemas.microsoft.com/office/drawing/2014/main" id="{A863C381-6716-BAFA-7378-7A842D804539}"/>
              </a:ext>
            </a:extLst>
          </p:cNvPr>
          <p:cNvSpPr txBox="1"/>
          <p:nvPr/>
        </p:nvSpPr>
        <p:spPr>
          <a:xfrm>
            <a:off x="1443287" y="3130007"/>
            <a:ext cx="454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FF0000"/>
                </a:solidFill>
              </a:rPr>
              <a:t>e</a:t>
            </a:r>
            <a:r>
              <a:rPr lang="en-GB" sz="1050" b="1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37" name="Oval 64">
            <a:extLst>
              <a:ext uri="{FF2B5EF4-FFF2-40B4-BE49-F238E27FC236}">
                <a16:creationId xmlns:a16="http://schemas.microsoft.com/office/drawing/2014/main" id="{95E12883-3977-25EF-9130-1AE5F15F4BB5}"/>
              </a:ext>
            </a:extLst>
          </p:cNvPr>
          <p:cNvSpPr/>
          <p:nvPr/>
        </p:nvSpPr>
        <p:spPr>
          <a:xfrm>
            <a:off x="1859019" y="431342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65">
            <a:extLst>
              <a:ext uri="{FF2B5EF4-FFF2-40B4-BE49-F238E27FC236}">
                <a16:creationId xmlns:a16="http://schemas.microsoft.com/office/drawing/2014/main" id="{58B4AEE0-7121-0CA3-D9CE-01702F7B07F7}"/>
              </a:ext>
            </a:extLst>
          </p:cNvPr>
          <p:cNvSpPr/>
          <p:nvPr/>
        </p:nvSpPr>
        <p:spPr>
          <a:xfrm>
            <a:off x="1647426" y="404836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66">
            <a:extLst>
              <a:ext uri="{FF2B5EF4-FFF2-40B4-BE49-F238E27FC236}">
                <a16:creationId xmlns:a16="http://schemas.microsoft.com/office/drawing/2014/main" id="{B7FFCABE-8554-6B00-5778-E1E453AE1917}"/>
              </a:ext>
            </a:extLst>
          </p:cNvPr>
          <p:cNvSpPr/>
          <p:nvPr/>
        </p:nvSpPr>
        <p:spPr>
          <a:xfrm>
            <a:off x="1867653" y="375253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67">
            <a:extLst>
              <a:ext uri="{FF2B5EF4-FFF2-40B4-BE49-F238E27FC236}">
                <a16:creationId xmlns:a16="http://schemas.microsoft.com/office/drawing/2014/main" id="{222389D1-EEF7-028E-D555-78D2AF8A1A5A}"/>
              </a:ext>
            </a:extLst>
          </p:cNvPr>
          <p:cNvSpPr/>
          <p:nvPr/>
        </p:nvSpPr>
        <p:spPr>
          <a:xfrm>
            <a:off x="1647426" y="351366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68">
            <a:extLst>
              <a:ext uri="{FF2B5EF4-FFF2-40B4-BE49-F238E27FC236}">
                <a16:creationId xmlns:a16="http://schemas.microsoft.com/office/drawing/2014/main" id="{37B1EDFB-14BA-F7BE-D3D2-3CA2BD0F5CEC}"/>
              </a:ext>
            </a:extLst>
          </p:cNvPr>
          <p:cNvCxnSpPr>
            <a:stCxn id="38" idx="2"/>
          </p:cNvCxnSpPr>
          <p:nvPr/>
        </p:nvCxnSpPr>
        <p:spPr>
          <a:xfrm flipH="1">
            <a:off x="1398863" y="410236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69">
            <a:extLst>
              <a:ext uri="{FF2B5EF4-FFF2-40B4-BE49-F238E27FC236}">
                <a16:creationId xmlns:a16="http://schemas.microsoft.com/office/drawing/2014/main" id="{0E424186-672D-4856-6A15-188CB0A42780}"/>
              </a:ext>
            </a:extLst>
          </p:cNvPr>
          <p:cNvCxnSpPr/>
          <p:nvPr/>
        </p:nvCxnSpPr>
        <p:spPr>
          <a:xfrm flipH="1">
            <a:off x="1406060" y="356766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70">
            <a:extLst>
              <a:ext uri="{FF2B5EF4-FFF2-40B4-BE49-F238E27FC236}">
                <a16:creationId xmlns:a16="http://schemas.microsoft.com/office/drawing/2014/main" id="{2813D9C1-22EE-FA82-435F-516C64068B1E}"/>
              </a:ext>
            </a:extLst>
          </p:cNvPr>
          <p:cNvCxnSpPr/>
          <p:nvPr/>
        </p:nvCxnSpPr>
        <p:spPr>
          <a:xfrm flipH="1">
            <a:off x="1406060" y="381242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71">
            <a:extLst>
              <a:ext uri="{FF2B5EF4-FFF2-40B4-BE49-F238E27FC236}">
                <a16:creationId xmlns:a16="http://schemas.microsoft.com/office/drawing/2014/main" id="{3B1DD72B-76C4-047B-BBB5-642036381DAE}"/>
              </a:ext>
            </a:extLst>
          </p:cNvPr>
          <p:cNvCxnSpPr/>
          <p:nvPr/>
        </p:nvCxnSpPr>
        <p:spPr>
          <a:xfrm flipH="1">
            <a:off x="1397426" y="436587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72">
            <a:extLst>
              <a:ext uri="{FF2B5EF4-FFF2-40B4-BE49-F238E27FC236}">
                <a16:creationId xmlns:a16="http://schemas.microsoft.com/office/drawing/2014/main" id="{BC7A3644-137A-58D1-C766-05A03388BEB6}"/>
              </a:ext>
            </a:extLst>
          </p:cNvPr>
          <p:cNvSpPr/>
          <p:nvPr/>
        </p:nvSpPr>
        <p:spPr>
          <a:xfrm>
            <a:off x="1994710" y="40129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73">
            <a:extLst>
              <a:ext uri="{FF2B5EF4-FFF2-40B4-BE49-F238E27FC236}">
                <a16:creationId xmlns:a16="http://schemas.microsoft.com/office/drawing/2014/main" id="{FFCD38F6-42AB-1D2B-846F-D126ECEEC84E}"/>
              </a:ext>
            </a:extLst>
          </p:cNvPr>
          <p:cNvSpPr/>
          <p:nvPr/>
        </p:nvSpPr>
        <p:spPr>
          <a:xfrm>
            <a:off x="2087551" y="3665593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74">
            <a:extLst>
              <a:ext uri="{FF2B5EF4-FFF2-40B4-BE49-F238E27FC236}">
                <a16:creationId xmlns:a16="http://schemas.microsoft.com/office/drawing/2014/main" id="{04FCF5DE-23F1-2C65-877D-54D58FAC55A9}"/>
              </a:ext>
            </a:extLst>
          </p:cNvPr>
          <p:cNvSpPr/>
          <p:nvPr/>
        </p:nvSpPr>
        <p:spPr>
          <a:xfrm>
            <a:off x="2132094" y="440876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75">
            <a:extLst>
              <a:ext uri="{FF2B5EF4-FFF2-40B4-BE49-F238E27FC236}">
                <a16:creationId xmlns:a16="http://schemas.microsoft.com/office/drawing/2014/main" id="{14409D31-50F3-59B6-D851-40118E2E097D}"/>
              </a:ext>
            </a:extLst>
          </p:cNvPr>
          <p:cNvSpPr/>
          <p:nvPr/>
        </p:nvSpPr>
        <p:spPr>
          <a:xfrm>
            <a:off x="2255110" y="41653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76">
            <a:extLst>
              <a:ext uri="{FF2B5EF4-FFF2-40B4-BE49-F238E27FC236}">
                <a16:creationId xmlns:a16="http://schemas.microsoft.com/office/drawing/2014/main" id="{62CEDB94-7777-5C54-46C6-6B7D1CD87E39}"/>
              </a:ext>
            </a:extLst>
          </p:cNvPr>
          <p:cNvSpPr/>
          <p:nvPr/>
        </p:nvSpPr>
        <p:spPr>
          <a:xfrm>
            <a:off x="2330562" y="3880214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77">
            <a:extLst>
              <a:ext uri="{FF2B5EF4-FFF2-40B4-BE49-F238E27FC236}">
                <a16:creationId xmlns:a16="http://schemas.microsoft.com/office/drawing/2014/main" id="{8A659B08-6BA4-DFDE-0CBD-D9EB44F1C3BE}"/>
              </a:ext>
            </a:extLst>
          </p:cNvPr>
          <p:cNvSpPr/>
          <p:nvPr/>
        </p:nvSpPr>
        <p:spPr>
          <a:xfrm>
            <a:off x="2363110" y="3540661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78">
            <a:extLst>
              <a:ext uri="{FF2B5EF4-FFF2-40B4-BE49-F238E27FC236}">
                <a16:creationId xmlns:a16="http://schemas.microsoft.com/office/drawing/2014/main" id="{667F7FA6-DF6D-D2EB-2C89-3647411CDDD8}"/>
              </a:ext>
            </a:extLst>
          </p:cNvPr>
          <p:cNvCxnSpPr/>
          <p:nvPr/>
        </p:nvCxnSpPr>
        <p:spPr>
          <a:xfrm>
            <a:off x="1406060" y="357624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79">
            <a:extLst>
              <a:ext uri="{FF2B5EF4-FFF2-40B4-BE49-F238E27FC236}">
                <a16:creationId xmlns:a16="http://schemas.microsoft.com/office/drawing/2014/main" id="{BC524219-82F1-3426-AE6D-8FBA1C08C1C6}"/>
              </a:ext>
            </a:extLst>
          </p:cNvPr>
          <p:cNvCxnSpPr/>
          <p:nvPr/>
        </p:nvCxnSpPr>
        <p:spPr>
          <a:xfrm>
            <a:off x="1403373" y="387851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80">
            <a:extLst>
              <a:ext uri="{FF2B5EF4-FFF2-40B4-BE49-F238E27FC236}">
                <a16:creationId xmlns:a16="http://schemas.microsoft.com/office/drawing/2014/main" id="{9C574087-D571-C01D-CAE4-DF0C722BD81E}"/>
              </a:ext>
            </a:extLst>
          </p:cNvPr>
          <p:cNvCxnSpPr/>
          <p:nvPr/>
        </p:nvCxnSpPr>
        <p:spPr>
          <a:xfrm>
            <a:off x="1406060" y="385607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81">
            <a:extLst>
              <a:ext uri="{FF2B5EF4-FFF2-40B4-BE49-F238E27FC236}">
                <a16:creationId xmlns:a16="http://schemas.microsoft.com/office/drawing/2014/main" id="{9AFC1037-4680-79C6-8BB7-B4DCE64BDAF9}"/>
              </a:ext>
            </a:extLst>
          </p:cNvPr>
          <p:cNvCxnSpPr/>
          <p:nvPr/>
        </p:nvCxnSpPr>
        <p:spPr>
          <a:xfrm flipV="1">
            <a:off x="1409984" y="420284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82">
            <a:extLst>
              <a:ext uri="{FF2B5EF4-FFF2-40B4-BE49-F238E27FC236}">
                <a16:creationId xmlns:a16="http://schemas.microsoft.com/office/drawing/2014/main" id="{DB148432-4C51-D53C-319A-87BCD769724F}"/>
              </a:ext>
            </a:extLst>
          </p:cNvPr>
          <p:cNvCxnSpPr>
            <a:endCxn id="47" idx="2"/>
          </p:cNvCxnSpPr>
          <p:nvPr/>
        </p:nvCxnSpPr>
        <p:spPr>
          <a:xfrm>
            <a:off x="1421997" y="413850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83">
            <a:extLst>
              <a:ext uri="{FF2B5EF4-FFF2-40B4-BE49-F238E27FC236}">
                <a16:creationId xmlns:a16="http://schemas.microsoft.com/office/drawing/2014/main" id="{4079986E-EF34-386D-80C7-13F89AA09FBC}"/>
              </a:ext>
            </a:extLst>
          </p:cNvPr>
          <p:cNvCxnSpPr/>
          <p:nvPr/>
        </p:nvCxnSpPr>
        <p:spPr>
          <a:xfrm flipV="1">
            <a:off x="1411072" y="360360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3B0249D9-F242-BB8C-13CE-28AE8F53D4A7}"/>
              </a:ext>
            </a:extLst>
          </p:cNvPr>
          <p:cNvSpPr txBox="1"/>
          <p:nvPr/>
        </p:nvSpPr>
        <p:spPr>
          <a:xfrm>
            <a:off x="801352" y="5564603"/>
            <a:ext cx="3456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Magnetron Sputtering</a:t>
            </a:r>
            <a:endParaRPr lang="fr-FR" dirty="0"/>
          </a:p>
        </p:txBody>
      </p:sp>
      <p:sp>
        <p:nvSpPr>
          <p:cNvPr id="58" name="Espace réservé du pied de page 4">
            <a:extLst>
              <a:ext uri="{FF2B5EF4-FFF2-40B4-BE49-F238E27FC236}">
                <a16:creationId xmlns:a16="http://schemas.microsoft.com/office/drawing/2014/main" id="{31B06313-0409-0625-2A48-71918965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3380920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grpSp>
        <p:nvGrpSpPr>
          <p:cNvPr id="60" name="Group 26">
            <a:extLst>
              <a:ext uri="{FF2B5EF4-FFF2-40B4-BE49-F238E27FC236}">
                <a16:creationId xmlns:a16="http://schemas.microsoft.com/office/drawing/2014/main" id="{89423A91-C071-BF16-DCB9-0C9BA28AF9B6}"/>
              </a:ext>
            </a:extLst>
          </p:cNvPr>
          <p:cNvGrpSpPr/>
          <p:nvPr/>
        </p:nvGrpSpPr>
        <p:grpSpPr>
          <a:xfrm>
            <a:off x="6741870" y="953959"/>
            <a:ext cx="4962908" cy="1885385"/>
            <a:chOff x="5054357" y="4521903"/>
            <a:chExt cx="3912456" cy="1433220"/>
          </a:xfrm>
        </p:grpSpPr>
        <p:pic>
          <p:nvPicPr>
            <p:cNvPr id="61" name="Picture 21">
              <a:extLst>
                <a:ext uri="{FF2B5EF4-FFF2-40B4-BE49-F238E27FC236}">
                  <a16:creationId xmlns:a16="http://schemas.microsoft.com/office/drawing/2014/main" id="{75CEF1CA-85F7-A7A4-C2F0-9D44520716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16" b="33611"/>
            <a:stretch/>
          </p:blipFill>
          <p:spPr>
            <a:xfrm>
              <a:off x="7046370" y="4521903"/>
              <a:ext cx="1920443" cy="1433220"/>
            </a:xfrm>
            <a:prstGeom prst="rect">
              <a:avLst/>
            </a:prstGeom>
          </p:spPr>
        </p:pic>
        <p:pic>
          <p:nvPicPr>
            <p:cNvPr id="63" name="Picture 25">
              <a:extLst>
                <a:ext uri="{FF2B5EF4-FFF2-40B4-BE49-F238E27FC236}">
                  <a16:creationId xmlns:a16="http://schemas.microsoft.com/office/drawing/2014/main" id="{1318E889-9173-493A-9A16-BA84DD835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4357" y="4521903"/>
              <a:ext cx="1910960" cy="1433220"/>
            </a:xfrm>
            <a:prstGeom prst="rect">
              <a:avLst/>
            </a:prstGeom>
          </p:spPr>
        </p:pic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557B3D8D-35D6-C74D-5314-522FEC9D4963}"/>
              </a:ext>
            </a:extLst>
          </p:cNvPr>
          <p:cNvSpPr/>
          <p:nvPr/>
        </p:nvSpPr>
        <p:spPr>
          <a:xfrm>
            <a:off x="407988" y="3013251"/>
            <a:ext cx="4391868" cy="23273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103">
            <a:extLst>
              <a:ext uri="{FF2B5EF4-FFF2-40B4-BE49-F238E27FC236}">
                <a16:creationId xmlns:a16="http://schemas.microsoft.com/office/drawing/2014/main" id="{13F5EFA1-C653-9C4A-5546-0BB53431D1A7}"/>
              </a:ext>
            </a:extLst>
          </p:cNvPr>
          <p:cNvSpPr/>
          <p:nvPr/>
        </p:nvSpPr>
        <p:spPr>
          <a:xfrm>
            <a:off x="1559496" y="3365799"/>
            <a:ext cx="540329" cy="1072807"/>
          </a:xfrm>
          <a:prstGeom prst="ellipse">
            <a:avLst/>
          </a:prstGeom>
          <a:solidFill>
            <a:srgbClr val="D1B1E9"/>
          </a:solidFill>
          <a:ln>
            <a:noFill/>
          </a:ln>
          <a:effectLst>
            <a:glow rad="228600">
              <a:srgbClr val="8D42C6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03DE71-3C0D-6FE3-B07D-D19727C946C7}"/>
              </a:ext>
            </a:extLst>
          </p:cNvPr>
          <p:cNvSpPr/>
          <p:nvPr/>
        </p:nvSpPr>
        <p:spPr>
          <a:xfrm>
            <a:off x="3638028" y="3109298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E4716A-D56F-F768-7DD0-E487F7B9AAFD}"/>
              </a:ext>
            </a:extLst>
          </p:cNvPr>
          <p:cNvSpPr/>
          <p:nvPr/>
        </p:nvSpPr>
        <p:spPr>
          <a:xfrm>
            <a:off x="2425391" y="4936240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4C9EE5-5D54-B3F6-F46D-BB0C1C9770F6}"/>
              </a:ext>
            </a:extLst>
          </p:cNvPr>
          <p:cNvSpPr/>
          <p:nvPr/>
        </p:nvSpPr>
        <p:spPr>
          <a:xfrm flipH="1">
            <a:off x="2557787" y="4848888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5D0DA7-B538-988B-40FB-F717B266B7FB}"/>
              </a:ext>
            </a:extLst>
          </p:cNvPr>
          <p:cNvSpPr/>
          <p:nvPr/>
        </p:nvSpPr>
        <p:spPr>
          <a:xfrm flipV="1">
            <a:off x="2572623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EB6173-478E-1AA4-0180-998F799540BB}"/>
              </a:ext>
            </a:extLst>
          </p:cNvPr>
          <p:cNvSpPr/>
          <p:nvPr/>
        </p:nvSpPr>
        <p:spPr>
          <a:xfrm flipV="1">
            <a:off x="1269347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F338AF3-C2C7-EE56-C484-2171D6FBF011}"/>
              </a:ext>
            </a:extLst>
          </p:cNvPr>
          <p:cNvSpPr/>
          <p:nvPr/>
        </p:nvSpPr>
        <p:spPr>
          <a:xfrm>
            <a:off x="1272237" y="4633299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3BEE3A-D489-8B37-EAE8-D25F1F3D836A}"/>
              </a:ext>
            </a:extLst>
          </p:cNvPr>
          <p:cNvSpPr/>
          <p:nvPr/>
        </p:nvSpPr>
        <p:spPr>
          <a:xfrm>
            <a:off x="3736084" y="4707640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63">
            <a:extLst>
              <a:ext uri="{FF2B5EF4-FFF2-40B4-BE49-F238E27FC236}">
                <a16:creationId xmlns:a16="http://schemas.microsoft.com/office/drawing/2014/main" id="{41388A1A-2692-CB4B-52B0-65EF6231FAFC}"/>
              </a:ext>
            </a:extLst>
          </p:cNvPr>
          <p:cNvSpPr txBox="1"/>
          <p:nvPr/>
        </p:nvSpPr>
        <p:spPr>
          <a:xfrm>
            <a:off x="2076273" y="3098524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/>
              <a:t>Ar</a:t>
            </a:r>
            <a:r>
              <a:rPr lang="en-GB" sz="1400" b="1" dirty="0"/>
              <a:t> (10</a:t>
            </a:r>
            <a:r>
              <a:rPr lang="en-GB" sz="1400" b="1" baseline="30000" dirty="0"/>
              <a:t>-4/-3</a:t>
            </a:r>
            <a:r>
              <a:rPr lang="en-GB" sz="1400" b="1" dirty="0"/>
              <a:t> mbar)</a:t>
            </a:r>
            <a:r>
              <a:rPr lang="en-GB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003648-2EB0-5F05-8F86-D4B457566E7F}"/>
              </a:ext>
            </a:extLst>
          </p:cNvPr>
          <p:cNvSpPr/>
          <p:nvPr/>
        </p:nvSpPr>
        <p:spPr>
          <a:xfrm>
            <a:off x="3585861" y="3109298"/>
            <a:ext cx="72818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4FB924B4-44BE-F372-852A-69A00F7634AC}"/>
              </a:ext>
            </a:extLst>
          </p:cNvPr>
          <p:cNvSpPr/>
          <p:nvPr/>
        </p:nvSpPr>
        <p:spPr>
          <a:xfrm>
            <a:off x="762355" y="3337191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14C19431-D0BB-C806-1D47-210363880932}"/>
              </a:ext>
            </a:extLst>
          </p:cNvPr>
          <p:cNvSpPr/>
          <p:nvPr/>
        </p:nvSpPr>
        <p:spPr>
          <a:xfrm>
            <a:off x="843162" y="3364400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12DAC72A-D06C-1EB0-4E48-FC7854C9CDC4}"/>
              </a:ext>
            </a:extLst>
          </p:cNvPr>
          <p:cNvSpPr/>
          <p:nvPr/>
        </p:nvSpPr>
        <p:spPr>
          <a:xfrm>
            <a:off x="883906" y="3399786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28E1951B-8F98-01BC-C9F2-8A272222CA28}"/>
              </a:ext>
            </a:extLst>
          </p:cNvPr>
          <p:cNvSpPr/>
          <p:nvPr/>
        </p:nvSpPr>
        <p:spPr>
          <a:xfrm>
            <a:off x="972703" y="3479346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8A521E94-3D0B-675A-A734-408AA8FCDE6B}"/>
              </a:ext>
            </a:extLst>
          </p:cNvPr>
          <p:cNvSpPr/>
          <p:nvPr/>
        </p:nvSpPr>
        <p:spPr>
          <a:xfrm>
            <a:off x="972703" y="3537683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4957765-8828-1B9E-E155-F8B29F2530F1}"/>
              </a:ext>
            </a:extLst>
          </p:cNvPr>
          <p:cNvSpPr/>
          <p:nvPr/>
        </p:nvSpPr>
        <p:spPr>
          <a:xfrm>
            <a:off x="1058117" y="3604132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7B6613-2A35-EEDA-D903-C8A56D14F2A3}"/>
              </a:ext>
            </a:extLst>
          </p:cNvPr>
          <p:cNvSpPr/>
          <p:nvPr/>
        </p:nvSpPr>
        <p:spPr>
          <a:xfrm>
            <a:off x="1164458" y="3109298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171A724-42B9-A74A-A9FD-FDC20945375B}"/>
              </a:ext>
            </a:extLst>
          </p:cNvPr>
          <p:cNvSpPr/>
          <p:nvPr/>
        </p:nvSpPr>
        <p:spPr>
          <a:xfrm>
            <a:off x="771549" y="3321101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D7C3E99-A61A-5F05-C70E-97CC9BF56BA2}"/>
              </a:ext>
            </a:extLst>
          </p:cNvPr>
          <p:cNvSpPr/>
          <p:nvPr/>
        </p:nvSpPr>
        <p:spPr>
          <a:xfrm>
            <a:off x="771549" y="4232323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114">
            <a:extLst>
              <a:ext uri="{FF2B5EF4-FFF2-40B4-BE49-F238E27FC236}">
                <a16:creationId xmlns:a16="http://schemas.microsoft.com/office/drawing/2014/main" id="{8CC0AE35-3207-2B60-70AD-A507770E0A50}"/>
              </a:ext>
            </a:extLst>
          </p:cNvPr>
          <p:cNvGrpSpPr>
            <a:grpSpLocks noChangeAspect="1"/>
          </p:cNvGrpSpPr>
          <p:nvPr/>
        </p:nvGrpSpPr>
        <p:grpSpPr>
          <a:xfrm rot="18120162" flipV="1">
            <a:off x="1434635" y="3378797"/>
            <a:ext cx="259861" cy="206983"/>
            <a:chOff x="7274743" y="3768457"/>
            <a:chExt cx="680498" cy="542027"/>
          </a:xfrm>
        </p:grpSpPr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FCA16E80-1864-808C-4FCA-BBC8FF000ED6}"/>
                </a:ext>
              </a:extLst>
            </p:cNvPr>
            <p:cNvSpPr/>
            <p:nvPr/>
          </p:nvSpPr>
          <p:spPr>
            <a:xfrm>
              <a:off x="7274743" y="3768457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F8BB54DD-A834-9506-9902-AC02681DF8A3}"/>
                </a:ext>
              </a:extLst>
            </p:cNvPr>
            <p:cNvSpPr/>
            <p:nvPr/>
          </p:nvSpPr>
          <p:spPr>
            <a:xfrm rot="10800000">
              <a:off x="7486998" y="3860235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5BD02A1D-0A60-1F90-DAAB-3D3375BCCAFE}"/>
                </a:ext>
              </a:extLst>
            </p:cNvPr>
            <p:cNvSpPr/>
            <p:nvPr/>
          </p:nvSpPr>
          <p:spPr>
            <a:xfrm>
              <a:off x="7274743" y="3860235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117A9D92-A379-1523-9FBA-588EE22A1B9C}"/>
                </a:ext>
              </a:extLst>
            </p:cNvPr>
            <p:cNvSpPr/>
            <p:nvPr/>
          </p:nvSpPr>
          <p:spPr>
            <a:xfrm rot="10800000">
              <a:off x="7486999" y="3952013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E8B648A6-1457-7056-6A65-EEFEDCB9472D}"/>
                </a:ext>
              </a:extLst>
            </p:cNvPr>
            <p:cNvSpPr/>
            <p:nvPr/>
          </p:nvSpPr>
          <p:spPr>
            <a:xfrm>
              <a:off x="7274743" y="3953528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04567119-76FF-CDE8-AE7B-BCD879D3F308}"/>
                </a:ext>
              </a:extLst>
            </p:cNvPr>
            <p:cNvSpPr/>
            <p:nvPr/>
          </p:nvSpPr>
          <p:spPr>
            <a:xfrm rot="10800000">
              <a:off x="7488995" y="4045590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B577E324-29EF-1C28-95D2-D6FDB368EC0E}"/>
                </a:ext>
              </a:extLst>
            </p:cNvPr>
            <p:cNvSpPr/>
            <p:nvPr/>
          </p:nvSpPr>
          <p:spPr>
            <a:xfrm rot="10800000">
              <a:off x="7488996" y="4137368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9939D319-9134-7B63-0CE6-0CE6A6EC574B}"/>
                </a:ext>
              </a:extLst>
            </p:cNvPr>
            <p:cNvSpPr/>
            <p:nvPr/>
          </p:nvSpPr>
          <p:spPr>
            <a:xfrm>
              <a:off x="7274743" y="4044112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BCC9530F-04B8-383B-9368-E10C4C5D187B}"/>
                </a:ext>
              </a:extLst>
            </p:cNvPr>
            <p:cNvSpPr/>
            <p:nvPr/>
          </p:nvSpPr>
          <p:spPr>
            <a:xfrm>
              <a:off x="7274743" y="4135890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Box 115">
            <a:extLst>
              <a:ext uri="{FF2B5EF4-FFF2-40B4-BE49-F238E27FC236}">
                <a16:creationId xmlns:a16="http://schemas.microsoft.com/office/drawing/2014/main" id="{730AFC62-3AF8-2706-74EF-9CB310168283}"/>
              </a:ext>
            </a:extLst>
          </p:cNvPr>
          <p:cNvSpPr txBox="1"/>
          <p:nvPr/>
        </p:nvSpPr>
        <p:spPr>
          <a:xfrm>
            <a:off x="1443287" y="3130007"/>
            <a:ext cx="454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FF0000"/>
                </a:solidFill>
              </a:rPr>
              <a:t>e</a:t>
            </a:r>
            <a:r>
              <a:rPr lang="en-GB" sz="1050" b="1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37" name="Oval 64">
            <a:extLst>
              <a:ext uri="{FF2B5EF4-FFF2-40B4-BE49-F238E27FC236}">
                <a16:creationId xmlns:a16="http://schemas.microsoft.com/office/drawing/2014/main" id="{E35E3B64-F46D-46BA-0CDC-88F501B85E2A}"/>
              </a:ext>
            </a:extLst>
          </p:cNvPr>
          <p:cNvSpPr/>
          <p:nvPr/>
        </p:nvSpPr>
        <p:spPr>
          <a:xfrm>
            <a:off x="1859019" y="431342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65">
            <a:extLst>
              <a:ext uri="{FF2B5EF4-FFF2-40B4-BE49-F238E27FC236}">
                <a16:creationId xmlns:a16="http://schemas.microsoft.com/office/drawing/2014/main" id="{7B408700-FC26-3BC0-B181-50DAD44A4750}"/>
              </a:ext>
            </a:extLst>
          </p:cNvPr>
          <p:cNvSpPr/>
          <p:nvPr/>
        </p:nvSpPr>
        <p:spPr>
          <a:xfrm>
            <a:off x="1647426" y="404836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66">
            <a:extLst>
              <a:ext uri="{FF2B5EF4-FFF2-40B4-BE49-F238E27FC236}">
                <a16:creationId xmlns:a16="http://schemas.microsoft.com/office/drawing/2014/main" id="{748D60FD-C2E3-168C-81C4-E724067006C0}"/>
              </a:ext>
            </a:extLst>
          </p:cNvPr>
          <p:cNvSpPr/>
          <p:nvPr/>
        </p:nvSpPr>
        <p:spPr>
          <a:xfrm>
            <a:off x="1867653" y="375253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67">
            <a:extLst>
              <a:ext uri="{FF2B5EF4-FFF2-40B4-BE49-F238E27FC236}">
                <a16:creationId xmlns:a16="http://schemas.microsoft.com/office/drawing/2014/main" id="{ED763F79-6527-97DB-81AC-950264355F96}"/>
              </a:ext>
            </a:extLst>
          </p:cNvPr>
          <p:cNvSpPr/>
          <p:nvPr/>
        </p:nvSpPr>
        <p:spPr>
          <a:xfrm>
            <a:off x="1647426" y="351366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68">
            <a:extLst>
              <a:ext uri="{FF2B5EF4-FFF2-40B4-BE49-F238E27FC236}">
                <a16:creationId xmlns:a16="http://schemas.microsoft.com/office/drawing/2014/main" id="{827E4951-6F64-CBDF-2433-1CB560BBDD9A}"/>
              </a:ext>
            </a:extLst>
          </p:cNvPr>
          <p:cNvCxnSpPr>
            <a:stCxn id="38" idx="2"/>
          </p:cNvCxnSpPr>
          <p:nvPr/>
        </p:nvCxnSpPr>
        <p:spPr>
          <a:xfrm flipH="1">
            <a:off x="1398863" y="410236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69">
            <a:extLst>
              <a:ext uri="{FF2B5EF4-FFF2-40B4-BE49-F238E27FC236}">
                <a16:creationId xmlns:a16="http://schemas.microsoft.com/office/drawing/2014/main" id="{25A2CDF0-724C-AE5D-C435-B077BF0B0232}"/>
              </a:ext>
            </a:extLst>
          </p:cNvPr>
          <p:cNvCxnSpPr/>
          <p:nvPr/>
        </p:nvCxnSpPr>
        <p:spPr>
          <a:xfrm flipH="1">
            <a:off x="1406060" y="356766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70">
            <a:extLst>
              <a:ext uri="{FF2B5EF4-FFF2-40B4-BE49-F238E27FC236}">
                <a16:creationId xmlns:a16="http://schemas.microsoft.com/office/drawing/2014/main" id="{7393DE4E-3323-62CF-F846-4D0092F8C3CE}"/>
              </a:ext>
            </a:extLst>
          </p:cNvPr>
          <p:cNvCxnSpPr/>
          <p:nvPr/>
        </p:nvCxnSpPr>
        <p:spPr>
          <a:xfrm flipH="1">
            <a:off x="1406060" y="381242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71">
            <a:extLst>
              <a:ext uri="{FF2B5EF4-FFF2-40B4-BE49-F238E27FC236}">
                <a16:creationId xmlns:a16="http://schemas.microsoft.com/office/drawing/2014/main" id="{1E95201D-3E29-E0C4-6E36-56D41256F35A}"/>
              </a:ext>
            </a:extLst>
          </p:cNvPr>
          <p:cNvCxnSpPr/>
          <p:nvPr/>
        </p:nvCxnSpPr>
        <p:spPr>
          <a:xfrm flipH="1">
            <a:off x="1397426" y="436587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72">
            <a:extLst>
              <a:ext uri="{FF2B5EF4-FFF2-40B4-BE49-F238E27FC236}">
                <a16:creationId xmlns:a16="http://schemas.microsoft.com/office/drawing/2014/main" id="{9BEB3B36-BED4-FE47-6B11-6649949A7CE0}"/>
              </a:ext>
            </a:extLst>
          </p:cNvPr>
          <p:cNvSpPr/>
          <p:nvPr/>
        </p:nvSpPr>
        <p:spPr>
          <a:xfrm>
            <a:off x="1994710" y="40129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73">
            <a:extLst>
              <a:ext uri="{FF2B5EF4-FFF2-40B4-BE49-F238E27FC236}">
                <a16:creationId xmlns:a16="http://schemas.microsoft.com/office/drawing/2014/main" id="{22C3C695-AE96-2AC3-7582-AF52C152E8AA}"/>
              </a:ext>
            </a:extLst>
          </p:cNvPr>
          <p:cNvSpPr/>
          <p:nvPr/>
        </p:nvSpPr>
        <p:spPr>
          <a:xfrm>
            <a:off x="2087551" y="3665593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74">
            <a:extLst>
              <a:ext uri="{FF2B5EF4-FFF2-40B4-BE49-F238E27FC236}">
                <a16:creationId xmlns:a16="http://schemas.microsoft.com/office/drawing/2014/main" id="{55F53C28-70F3-010B-337D-E330F3CF74BC}"/>
              </a:ext>
            </a:extLst>
          </p:cNvPr>
          <p:cNvSpPr/>
          <p:nvPr/>
        </p:nvSpPr>
        <p:spPr>
          <a:xfrm>
            <a:off x="2132094" y="440876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75">
            <a:extLst>
              <a:ext uri="{FF2B5EF4-FFF2-40B4-BE49-F238E27FC236}">
                <a16:creationId xmlns:a16="http://schemas.microsoft.com/office/drawing/2014/main" id="{AB034A89-A2E0-C1AE-C796-3D71A7D454D6}"/>
              </a:ext>
            </a:extLst>
          </p:cNvPr>
          <p:cNvSpPr/>
          <p:nvPr/>
        </p:nvSpPr>
        <p:spPr>
          <a:xfrm>
            <a:off x="2255110" y="41653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76">
            <a:extLst>
              <a:ext uri="{FF2B5EF4-FFF2-40B4-BE49-F238E27FC236}">
                <a16:creationId xmlns:a16="http://schemas.microsoft.com/office/drawing/2014/main" id="{04F6B3A0-54E5-0931-5D1C-C009AAEB9B55}"/>
              </a:ext>
            </a:extLst>
          </p:cNvPr>
          <p:cNvSpPr/>
          <p:nvPr/>
        </p:nvSpPr>
        <p:spPr>
          <a:xfrm>
            <a:off x="2330562" y="3880214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77">
            <a:extLst>
              <a:ext uri="{FF2B5EF4-FFF2-40B4-BE49-F238E27FC236}">
                <a16:creationId xmlns:a16="http://schemas.microsoft.com/office/drawing/2014/main" id="{73915E3C-1E04-BDE3-A183-52B5947113B4}"/>
              </a:ext>
            </a:extLst>
          </p:cNvPr>
          <p:cNvSpPr/>
          <p:nvPr/>
        </p:nvSpPr>
        <p:spPr>
          <a:xfrm>
            <a:off x="2363110" y="3540661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78">
            <a:extLst>
              <a:ext uri="{FF2B5EF4-FFF2-40B4-BE49-F238E27FC236}">
                <a16:creationId xmlns:a16="http://schemas.microsoft.com/office/drawing/2014/main" id="{D8327C6A-8930-5D8B-B138-BCC63E433277}"/>
              </a:ext>
            </a:extLst>
          </p:cNvPr>
          <p:cNvCxnSpPr/>
          <p:nvPr/>
        </p:nvCxnSpPr>
        <p:spPr>
          <a:xfrm>
            <a:off x="1406060" y="357624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79">
            <a:extLst>
              <a:ext uri="{FF2B5EF4-FFF2-40B4-BE49-F238E27FC236}">
                <a16:creationId xmlns:a16="http://schemas.microsoft.com/office/drawing/2014/main" id="{A7180073-1EBD-1F57-529F-81102432C66E}"/>
              </a:ext>
            </a:extLst>
          </p:cNvPr>
          <p:cNvCxnSpPr/>
          <p:nvPr/>
        </p:nvCxnSpPr>
        <p:spPr>
          <a:xfrm>
            <a:off x="1403373" y="387851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80">
            <a:extLst>
              <a:ext uri="{FF2B5EF4-FFF2-40B4-BE49-F238E27FC236}">
                <a16:creationId xmlns:a16="http://schemas.microsoft.com/office/drawing/2014/main" id="{7A884920-046D-039A-D5FD-C08C36756500}"/>
              </a:ext>
            </a:extLst>
          </p:cNvPr>
          <p:cNvCxnSpPr/>
          <p:nvPr/>
        </p:nvCxnSpPr>
        <p:spPr>
          <a:xfrm>
            <a:off x="1406060" y="385607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81">
            <a:extLst>
              <a:ext uri="{FF2B5EF4-FFF2-40B4-BE49-F238E27FC236}">
                <a16:creationId xmlns:a16="http://schemas.microsoft.com/office/drawing/2014/main" id="{AA02B5AD-3280-68A5-5C42-26060F1842D7}"/>
              </a:ext>
            </a:extLst>
          </p:cNvPr>
          <p:cNvCxnSpPr/>
          <p:nvPr/>
        </p:nvCxnSpPr>
        <p:spPr>
          <a:xfrm flipV="1">
            <a:off x="1409984" y="420284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82">
            <a:extLst>
              <a:ext uri="{FF2B5EF4-FFF2-40B4-BE49-F238E27FC236}">
                <a16:creationId xmlns:a16="http://schemas.microsoft.com/office/drawing/2014/main" id="{BF482574-2960-FA46-75EF-EAE045FB42BE}"/>
              </a:ext>
            </a:extLst>
          </p:cNvPr>
          <p:cNvCxnSpPr>
            <a:endCxn id="47" idx="2"/>
          </p:cNvCxnSpPr>
          <p:nvPr/>
        </p:nvCxnSpPr>
        <p:spPr>
          <a:xfrm>
            <a:off x="1421997" y="413850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83">
            <a:extLst>
              <a:ext uri="{FF2B5EF4-FFF2-40B4-BE49-F238E27FC236}">
                <a16:creationId xmlns:a16="http://schemas.microsoft.com/office/drawing/2014/main" id="{4DE16E6A-A757-F182-F038-04B875722CD1}"/>
              </a:ext>
            </a:extLst>
          </p:cNvPr>
          <p:cNvCxnSpPr/>
          <p:nvPr/>
        </p:nvCxnSpPr>
        <p:spPr>
          <a:xfrm flipV="1">
            <a:off x="1411072" y="360360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4097AA1-7C6F-464E-4958-AC5D701FA62C}"/>
              </a:ext>
            </a:extLst>
          </p:cNvPr>
          <p:cNvSpPr txBox="1"/>
          <p:nvPr/>
        </p:nvSpPr>
        <p:spPr>
          <a:xfrm>
            <a:off x="1497210" y="5403887"/>
            <a:ext cx="3324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Low working pressure</a:t>
            </a:r>
          </a:p>
          <a:p>
            <a:pPr algn="l"/>
            <a:r>
              <a:rPr lang="en-GB" dirty="0">
                <a:solidFill>
                  <a:srgbClr val="00B050"/>
                </a:solidFill>
              </a:rPr>
              <a:t>High coating rate</a:t>
            </a:r>
          </a:p>
          <a:p>
            <a:pPr algn="l"/>
            <a:r>
              <a:rPr lang="fr-FR" dirty="0">
                <a:solidFill>
                  <a:srgbClr val="FF0000"/>
                </a:solidFill>
              </a:rPr>
              <a:t>More </a:t>
            </a:r>
            <a:r>
              <a:rPr lang="fr-FR" dirty="0" err="1">
                <a:solidFill>
                  <a:srgbClr val="FF0000"/>
                </a:solidFill>
              </a:rPr>
              <a:t>complex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set-up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3" name="Espace réservé du pied de page 4">
            <a:extLst>
              <a:ext uri="{FF2B5EF4-FFF2-40B4-BE49-F238E27FC236}">
                <a16:creationId xmlns:a16="http://schemas.microsoft.com/office/drawing/2014/main" id="{8BD58A97-7255-20CE-A867-3A1BC094B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2096992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grpSp>
        <p:nvGrpSpPr>
          <p:cNvPr id="60" name="Group 26">
            <a:extLst>
              <a:ext uri="{FF2B5EF4-FFF2-40B4-BE49-F238E27FC236}">
                <a16:creationId xmlns:a16="http://schemas.microsoft.com/office/drawing/2014/main" id="{89423A91-C071-BF16-DCB9-0C9BA28AF9B6}"/>
              </a:ext>
            </a:extLst>
          </p:cNvPr>
          <p:cNvGrpSpPr/>
          <p:nvPr/>
        </p:nvGrpSpPr>
        <p:grpSpPr>
          <a:xfrm>
            <a:off x="6741870" y="953959"/>
            <a:ext cx="4962908" cy="1885385"/>
            <a:chOff x="5054357" y="4521903"/>
            <a:chExt cx="3912456" cy="1433220"/>
          </a:xfrm>
        </p:grpSpPr>
        <p:pic>
          <p:nvPicPr>
            <p:cNvPr id="61" name="Picture 21">
              <a:extLst>
                <a:ext uri="{FF2B5EF4-FFF2-40B4-BE49-F238E27FC236}">
                  <a16:creationId xmlns:a16="http://schemas.microsoft.com/office/drawing/2014/main" id="{75CEF1CA-85F7-A7A4-C2F0-9D44520716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16" b="33611"/>
            <a:stretch/>
          </p:blipFill>
          <p:spPr>
            <a:xfrm>
              <a:off x="7046370" y="4521903"/>
              <a:ext cx="1920443" cy="1433220"/>
            </a:xfrm>
            <a:prstGeom prst="rect">
              <a:avLst/>
            </a:prstGeom>
          </p:spPr>
        </p:pic>
        <p:pic>
          <p:nvPicPr>
            <p:cNvPr id="63" name="Picture 25">
              <a:extLst>
                <a:ext uri="{FF2B5EF4-FFF2-40B4-BE49-F238E27FC236}">
                  <a16:creationId xmlns:a16="http://schemas.microsoft.com/office/drawing/2014/main" id="{1318E889-9173-493A-9A16-BA84DD835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4357" y="4521903"/>
              <a:ext cx="1910960" cy="1433220"/>
            </a:xfrm>
            <a:prstGeom prst="rect">
              <a:avLst/>
            </a:prstGeom>
          </p:spPr>
        </p:pic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557B3D8D-35D6-C74D-5314-522FEC9D4963}"/>
              </a:ext>
            </a:extLst>
          </p:cNvPr>
          <p:cNvSpPr/>
          <p:nvPr/>
        </p:nvSpPr>
        <p:spPr>
          <a:xfrm>
            <a:off x="407988" y="3013251"/>
            <a:ext cx="4391868" cy="23273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103">
            <a:extLst>
              <a:ext uri="{FF2B5EF4-FFF2-40B4-BE49-F238E27FC236}">
                <a16:creationId xmlns:a16="http://schemas.microsoft.com/office/drawing/2014/main" id="{13F5EFA1-C653-9C4A-5546-0BB53431D1A7}"/>
              </a:ext>
            </a:extLst>
          </p:cNvPr>
          <p:cNvSpPr/>
          <p:nvPr/>
        </p:nvSpPr>
        <p:spPr>
          <a:xfrm>
            <a:off x="1559496" y="3365799"/>
            <a:ext cx="540329" cy="1072807"/>
          </a:xfrm>
          <a:prstGeom prst="ellipse">
            <a:avLst/>
          </a:prstGeom>
          <a:solidFill>
            <a:srgbClr val="D1B1E9"/>
          </a:solidFill>
          <a:ln>
            <a:noFill/>
          </a:ln>
          <a:effectLst>
            <a:glow rad="228600">
              <a:srgbClr val="8D42C6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03DE71-3C0D-6FE3-B07D-D19727C946C7}"/>
              </a:ext>
            </a:extLst>
          </p:cNvPr>
          <p:cNvSpPr/>
          <p:nvPr/>
        </p:nvSpPr>
        <p:spPr>
          <a:xfrm>
            <a:off x="3638028" y="3109298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E4716A-D56F-F768-7DD0-E487F7B9AAFD}"/>
              </a:ext>
            </a:extLst>
          </p:cNvPr>
          <p:cNvSpPr/>
          <p:nvPr/>
        </p:nvSpPr>
        <p:spPr>
          <a:xfrm>
            <a:off x="2425391" y="4936240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4C9EE5-5D54-B3F6-F46D-BB0C1C9770F6}"/>
              </a:ext>
            </a:extLst>
          </p:cNvPr>
          <p:cNvSpPr/>
          <p:nvPr/>
        </p:nvSpPr>
        <p:spPr>
          <a:xfrm flipH="1">
            <a:off x="2557787" y="4848888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5D0DA7-B538-988B-40FB-F717B266B7FB}"/>
              </a:ext>
            </a:extLst>
          </p:cNvPr>
          <p:cNvSpPr/>
          <p:nvPr/>
        </p:nvSpPr>
        <p:spPr>
          <a:xfrm flipV="1">
            <a:off x="2572623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EB6173-478E-1AA4-0180-998F799540BB}"/>
              </a:ext>
            </a:extLst>
          </p:cNvPr>
          <p:cNvSpPr/>
          <p:nvPr/>
        </p:nvSpPr>
        <p:spPr>
          <a:xfrm flipV="1">
            <a:off x="1269347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F338AF3-C2C7-EE56-C484-2171D6FBF011}"/>
              </a:ext>
            </a:extLst>
          </p:cNvPr>
          <p:cNvSpPr/>
          <p:nvPr/>
        </p:nvSpPr>
        <p:spPr>
          <a:xfrm>
            <a:off x="1272237" y="4633299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3BEE3A-D489-8B37-EAE8-D25F1F3D836A}"/>
              </a:ext>
            </a:extLst>
          </p:cNvPr>
          <p:cNvSpPr/>
          <p:nvPr/>
        </p:nvSpPr>
        <p:spPr>
          <a:xfrm>
            <a:off x="3736084" y="4707640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63">
            <a:extLst>
              <a:ext uri="{FF2B5EF4-FFF2-40B4-BE49-F238E27FC236}">
                <a16:creationId xmlns:a16="http://schemas.microsoft.com/office/drawing/2014/main" id="{41388A1A-2692-CB4B-52B0-65EF6231FAFC}"/>
              </a:ext>
            </a:extLst>
          </p:cNvPr>
          <p:cNvSpPr txBox="1"/>
          <p:nvPr/>
        </p:nvSpPr>
        <p:spPr>
          <a:xfrm>
            <a:off x="2076273" y="3098524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/>
              <a:t>Ar</a:t>
            </a:r>
            <a:r>
              <a:rPr lang="en-GB" sz="1400" b="1" dirty="0"/>
              <a:t> (10</a:t>
            </a:r>
            <a:r>
              <a:rPr lang="en-GB" sz="1400" b="1" baseline="30000" dirty="0"/>
              <a:t>-4/-3</a:t>
            </a:r>
            <a:r>
              <a:rPr lang="en-GB" sz="1400" b="1" dirty="0"/>
              <a:t> mbar)</a:t>
            </a:r>
            <a:r>
              <a:rPr lang="en-GB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003648-2EB0-5F05-8F86-D4B457566E7F}"/>
              </a:ext>
            </a:extLst>
          </p:cNvPr>
          <p:cNvSpPr/>
          <p:nvPr/>
        </p:nvSpPr>
        <p:spPr>
          <a:xfrm>
            <a:off x="3585861" y="3109298"/>
            <a:ext cx="72818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4FB924B4-44BE-F372-852A-69A00F7634AC}"/>
              </a:ext>
            </a:extLst>
          </p:cNvPr>
          <p:cNvSpPr/>
          <p:nvPr/>
        </p:nvSpPr>
        <p:spPr>
          <a:xfrm>
            <a:off x="762355" y="3337191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14C19431-D0BB-C806-1D47-210363880932}"/>
              </a:ext>
            </a:extLst>
          </p:cNvPr>
          <p:cNvSpPr/>
          <p:nvPr/>
        </p:nvSpPr>
        <p:spPr>
          <a:xfrm>
            <a:off x="843162" y="3364400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12DAC72A-D06C-1EB0-4E48-FC7854C9CDC4}"/>
              </a:ext>
            </a:extLst>
          </p:cNvPr>
          <p:cNvSpPr/>
          <p:nvPr/>
        </p:nvSpPr>
        <p:spPr>
          <a:xfrm>
            <a:off x="883906" y="3399786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28E1951B-8F98-01BC-C9F2-8A272222CA28}"/>
              </a:ext>
            </a:extLst>
          </p:cNvPr>
          <p:cNvSpPr/>
          <p:nvPr/>
        </p:nvSpPr>
        <p:spPr>
          <a:xfrm>
            <a:off x="972703" y="3479346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8A521E94-3D0B-675A-A734-408AA8FCDE6B}"/>
              </a:ext>
            </a:extLst>
          </p:cNvPr>
          <p:cNvSpPr/>
          <p:nvPr/>
        </p:nvSpPr>
        <p:spPr>
          <a:xfrm>
            <a:off x="972703" y="3537683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4957765-8828-1B9E-E155-F8B29F2530F1}"/>
              </a:ext>
            </a:extLst>
          </p:cNvPr>
          <p:cNvSpPr/>
          <p:nvPr/>
        </p:nvSpPr>
        <p:spPr>
          <a:xfrm>
            <a:off x="1058117" y="3604132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7B6613-2A35-EEDA-D903-C8A56D14F2A3}"/>
              </a:ext>
            </a:extLst>
          </p:cNvPr>
          <p:cNvSpPr/>
          <p:nvPr/>
        </p:nvSpPr>
        <p:spPr>
          <a:xfrm>
            <a:off x="1164458" y="3109298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171A724-42B9-A74A-A9FD-FDC20945375B}"/>
              </a:ext>
            </a:extLst>
          </p:cNvPr>
          <p:cNvSpPr/>
          <p:nvPr/>
        </p:nvSpPr>
        <p:spPr>
          <a:xfrm>
            <a:off x="771549" y="3321101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D7C3E99-A61A-5F05-C70E-97CC9BF56BA2}"/>
              </a:ext>
            </a:extLst>
          </p:cNvPr>
          <p:cNvSpPr/>
          <p:nvPr/>
        </p:nvSpPr>
        <p:spPr>
          <a:xfrm>
            <a:off x="771549" y="4232323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114">
            <a:extLst>
              <a:ext uri="{FF2B5EF4-FFF2-40B4-BE49-F238E27FC236}">
                <a16:creationId xmlns:a16="http://schemas.microsoft.com/office/drawing/2014/main" id="{8CC0AE35-3207-2B60-70AD-A507770E0A50}"/>
              </a:ext>
            </a:extLst>
          </p:cNvPr>
          <p:cNvGrpSpPr>
            <a:grpSpLocks noChangeAspect="1"/>
          </p:cNvGrpSpPr>
          <p:nvPr/>
        </p:nvGrpSpPr>
        <p:grpSpPr>
          <a:xfrm rot="18120162" flipV="1">
            <a:off x="1434635" y="3378797"/>
            <a:ext cx="259861" cy="206983"/>
            <a:chOff x="7274743" y="3768457"/>
            <a:chExt cx="680498" cy="542027"/>
          </a:xfrm>
        </p:grpSpPr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FCA16E80-1864-808C-4FCA-BBC8FF000ED6}"/>
                </a:ext>
              </a:extLst>
            </p:cNvPr>
            <p:cNvSpPr/>
            <p:nvPr/>
          </p:nvSpPr>
          <p:spPr>
            <a:xfrm>
              <a:off x="7274743" y="3768457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F8BB54DD-A834-9506-9902-AC02681DF8A3}"/>
                </a:ext>
              </a:extLst>
            </p:cNvPr>
            <p:cNvSpPr/>
            <p:nvPr/>
          </p:nvSpPr>
          <p:spPr>
            <a:xfrm rot="10800000">
              <a:off x="7486998" y="3860235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5BD02A1D-0A60-1F90-DAAB-3D3375BCCAFE}"/>
                </a:ext>
              </a:extLst>
            </p:cNvPr>
            <p:cNvSpPr/>
            <p:nvPr/>
          </p:nvSpPr>
          <p:spPr>
            <a:xfrm>
              <a:off x="7274743" y="3860235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117A9D92-A379-1523-9FBA-588EE22A1B9C}"/>
                </a:ext>
              </a:extLst>
            </p:cNvPr>
            <p:cNvSpPr/>
            <p:nvPr/>
          </p:nvSpPr>
          <p:spPr>
            <a:xfrm rot="10800000">
              <a:off x="7486999" y="3952013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E8B648A6-1457-7056-6A65-EEFEDCB9472D}"/>
                </a:ext>
              </a:extLst>
            </p:cNvPr>
            <p:cNvSpPr/>
            <p:nvPr/>
          </p:nvSpPr>
          <p:spPr>
            <a:xfrm>
              <a:off x="7274743" y="3953528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04567119-76FF-CDE8-AE7B-BCD879D3F308}"/>
                </a:ext>
              </a:extLst>
            </p:cNvPr>
            <p:cNvSpPr/>
            <p:nvPr/>
          </p:nvSpPr>
          <p:spPr>
            <a:xfrm rot="10800000">
              <a:off x="7488995" y="4045590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B577E324-29EF-1C28-95D2-D6FDB368EC0E}"/>
                </a:ext>
              </a:extLst>
            </p:cNvPr>
            <p:cNvSpPr/>
            <p:nvPr/>
          </p:nvSpPr>
          <p:spPr>
            <a:xfrm rot="10800000">
              <a:off x="7488996" y="4137368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9939D319-9134-7B63-0CE6-0CE6A6EC574B}"/>
                </a:ext>
              </a:extLst>
            </p:cNvPr>
            <p:cNvSpPr/>
            <p:nvPr/>
          </p:nvSpPr>
          <p:spPr>
            <a:xfrm>
              <a:off x="7274743" y="4044112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BCC9530F-04B8-383B-9368-E10C4C5D187B}"/>
                </a:ext>
              </a:extLst>
            </p:cNvPr>
            <p:cNvSpPr/>
            <p:nvPr/>
          </p:nvSpPr>
          <p:spPr>
            <a:xfrm>
              <a:off x="7274743" y="4135890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Box 115">
            <a:extLst>
              <a:ext uri="{FF2B5EF4-FFF2-40B4-BE49-F238E27FC236}">
                <a16:creationId xmlns:a16="http://schemas.microsoft.com/office/drawing/2014/main" id="{730AFC62-3AF8-2706-74EF-9CB310168283}"/>
              </a:ext>
            </a:extLst>
          </p:cNvPr>
          <p:cNvSpPr txBox="1"/>
          <p:nvPr/>
        </p:nvSpPr>
        <p:spPr>
          <a:xfrm>
            <a:off x="1443287" y="3130007"/>
            <a:ext cx="454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FF0000"/>
                </a:solidFill>
              </a:rPr>
              <a:t>e</a:t>
            </a:r>
            <a:r>
              <a:rPr lang="en-GB" sz="1050" b="1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37" name="Oval 64">
            <a:extLst>
              <a:ext uri="{FF2B5EF4-FFF2-40B4-BE49-F238E27FC236}">
                <a16:creationId xmlns:a16="http://schemas.microsoft.com/office/drawing/2014/main" id="{E35E3B64-F46D-46BA-0CDC-88F501B85E2A}"/>
              </a:ext>
            </a:extLst>
          </p:cNvPr>
          <p:cNvSpPr/>
          <p:nvPr/>
        </p:nvSpPr>
        <p:spPr>
          <a:xfrm>
            <a:off x="1859019" y="431342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65">
            <a:extLst>
              <a:ext uri="{FF2B5EF4-FFF2-40B4-BE49-F238E27FC236}">
                <a16:creationId xmlns:a16="http://schemas.microsoft.com/office/drawing/2014/main" id="{7B408700-FC26-3BC0-B181-50DAD44A4750}"/>
              </a:ext>
            </a:extLst>
          </p:cNvPr>
          <p:cNvSpPr/>
          <p:nvPr/>
        </p:nvSpPr>
        <p:spPr>
          <a:xfrm>
            <a:off x="1647426" y="404836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66">
            <a:extLst>
              <a:ext uri="{FF2B5EF4-FFF2-40B4-BE49-F238E27FC236}">
                <a16:creationId xmlns:a16="http://schemas.microsoft.com/office/drawing/2014/main" id="{748D60FD-C2E3-168C-81C4-E724067006C0}"/>
              </a:ext>
            </a:extLst>
          </p:cNvPr>
          <p:cNvSpPr/>
          <p:nvPr/>
        </p:nvSpPr>
        <p:spPr>
          <a:xfrm>
            <a:off x="1867653" y="375253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67">
            <a:extLst>
              <a:ext uri="{FF2B5EF4-FFF2-40B4-BE49-F238E27FC236}">
                <a16:creationId xmlns:a16="http://schemas.microsoft.com/office/drawing/2014/main" id="{ED763F79-6527-97DB-81AC-950264355F96}"/>
              </a:ext>
            </a:extLst>
          </p:cNvPr>
          <p:cNvSpPr/>
          <p:nvPr/>
        </p:nvSpPr>
        <p:spPr>
          <a:xfrm>
            <a:off x="1647426" y="351366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68">
            <a:extLst>
              <a:ext uri="{FF2B5EF4-FFF2-40B4-BE49-F238E27FC236}">
                <a16:creationId xmlns:a16="http://schemas.microsoft.com/office/drawing/2014/main" id="{827E4951-6F64-CBDF-2433-1CB560BBDD9A}"/>
              </a:ext>
            </a:extLst>
          </p:cNvPr>
          <p:cNvCxnSpPr>
            <a:stCxn id="38" idx="2"/>
          </p:cNvCxnSpPr>
          <p:nvPr/>
        </p:nvCxnSpPr>
        <p:spPr>
          <a:xfrm flipH="1">
            <a:off x="1398863" y="410236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69">
            <a:extLst>
              <a:ext uri="{FF2B5EF4-FFF2-40B4-BE49-F238E27FC236}">
                <a16:creationId xmlns:a16="http://schemas.microsoft.com/office/drawing/2014/main" id="{25A2CDF0-724C-AE5D-C435-B077BF0B0232}"/>
              </a:ext>
            </a:extLst>
          </p:cNvPr>
          <p:cNvCxnSpPr/>
          <p:nvPr/>
        </p:nvCxnSpPr>
        <p:spPr>
          <a:xfrm flipH="1">
            <a:off x="1406060" y="356766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70">
            <a:extLst>
              <a:ext uri="{FF2B5EF4-FFF2-40B4-BE49-F238E27FC236}">
                <a16:creationId xmlns:a16="http://schemas.microsoft.com/office/drawing/2014/main" id="{7393DE4E-3323-62CF-F846-4D0092F8C3CE}"/>
              </a:ext>
            </a:extLst>
          </p:cNvPr>
          <p:cNvCxnSpPr/>
          <p:nvPr/>
        </p:nvCxnSpPr>
        <p:spPr>
          <a:xfrm flipH="1">
            <a:off x="1406060" y="381242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71">
            <a:extLst>
              <a:ext uri="{FF2B5EF4-FFF2-40B4-BE49-F238E27FC236}">
                <a16:creationId xmlns:a16="http://schemas.microsoft.com/office/drawing/2014/main" id="{1E95201D-3E29-E0C4-6E36-56D41256F35A}"/>
              </a:ext>
            </a:extLst>
          </p:cNvPr>
          <p:cNvCxnSpPr/>
          <p:nvPr/>
        </p:nvCxnSpPr>
        <p:spPr>
          <a:xfrm flipH="1">
            <a:off x="1397426" y="436587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72">
            <a:extLst>
              <a:ext uri="{FF2B5EF4-FFF2-40B4-BE49-F238E27FC236}">
                <a16:creationId xmlns:a16="http://schemas.microsoft.com/office/drawing/2014/main" id="{9BEB3B36-BED4-FE47-6B11-6649949A7CE0}"/>
              </a:ext>
            </a:extLst>
          </p:cNvPr>
          <p:cNvSpPr/>
          <p:nvPr/>
        </p:nvSpPr>
        <p:spPr>
          <a:xfrm>
            <a:off x="1994710" y="40129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73">
            <a:extLst>
              <a:ext uri="{FF2B5EF4-FFF2-40B4-BE49-F238E27FC236}">
                <a16:creationId xmlns:a16="http://schemas.microsoft.com/office/drawing/2014/main" id="{22C3C695-AE96-2AC3-7582-AF52C152E8AA}"/>
              </a:ext>
            </a:extLst>
          </p:cNvPr>
          <p:cNvSpPr/>
          <p:nvPr/>
        </p:nvSpPr>
        <p:spPr>
          <a:xfrm>
            <a:off x="2087551" y="3665593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74">
            <a:extLst>
              <a:ext uri="{FF2B5EF4-FFF2-40B4-BE49-F238E27FC236}">
                <a16:creationId xmlns:a16="http://schemas.microsoft.com/office/drawing/2014/main" id="{55F53C28-70F3-010B-337D-E330F3CF74BC}"/>
              </a:ext>
            </a:extLst>
          </p:cNvPr>
          <p:cNvSpPr/>
          <p:nvPr/>
        </p:nvSpPr>
        <p:spPr>
          <a:xfrm>
            <a:off x="2132094" y="440876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75">
            <a:extLst>
              <a:ext uri="{FF2B5EF4-FFF2-40B4-BE49-F238E27FC236}">
                <a16:creationId xmlns:a16="http://schemas.microsoft.com/office/drawing/2014/main" id="{AB034A89-A2E0-C1AE-C796-3D71A7D454D6}"/>
              </a:ext>
            </a:extLst>
          </p:cNvPr>
          <p:cNvSpPr/>
          <p:nvPr/>
        </p:nvSpPr>
        <p:spPr>
          <a:xfrm>
            <a:off x="2255110" y="41653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76">
            <a:extLst>
              <a:ext uri="{FF2B5EF4-FFF2-40B4-BE49-F238E27FC236}">
                <a16:creationId xmlns:a16="http://schemas.microsoft.com/office/drawing/2014/main" id="{04F6B3A0-54E5-0931-5D1C-C009AAEB9B55}"/>
              </a:ext>
            </a:extLst>
          </p:cNvPr>
          <p:cNvSpPr/>
          <p:nvPr/>
        </p:nvSpPr>
        <p:spPr>
          <a:xfrm>
            <a:off x="2330562" y="3880214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77">
            <a:extLst>
              <a:ext uri="{FF2B5EF4-FFF2-40B4-BE49-F238E27FC236}">
                <a16:creationId xmlns:a16="http://schemas.microsoft.com/office/drawing/2014/main" id="{73915E3C-1E04-BDE3-A183-52B5947113B4}"/>
              </a:ext>
            </a:extLst>
          </p:cNvPr>
          <p:cNvSpPr/>
          <p:nvPr/>
        </p:nvSpPr>
        <p:spPr>
          <a:xfrm>
            <a:off x="2363110" y="3540661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78">
            <a:extLst>
              <a:ext uri="{FF2B5EF4-FFF2-40B4-BE49-F238E27FC236}">
                <a16:creationId xmlns:a16="http://schemas.microsoft.com/office/drawing/2014/main" id="{D8327C6A-8930-5D8B-B138-BCC63E433277}"/>
              </a:ext>
            </a:extLst>
          </p:cNvPr>
          <p:cNvCxnSpPr/>
          <p:nvPr/>
        </p:nvCxnSpPr>
        <p:spPr>
          <a:xfrm>
            <a:off x="1406060" y="357624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79">
            <a:extLst>
              <a:ext uri="{FF2B5EF4-FFF2-40B4-BE49-F238E27FC236}">
                <a16:creationId xmlns:a16="http://schemas.microsoft.com/office/drawing/2014/main" id="{A7180073-1EBD-1F57-529F-81102432C66E}"/>
              </a:ext>
            </a:extLst>
          </p:cNvPr>
          <p:cNvCxnSpPr/>
          <p:nvPr/>
        </p:nvCxnSpPr>
        <p:spPr>
          <a:xfrm>
            <a:off x="1403373" y="387851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80">
            <a:extLst>
              <a:ext uri="{FF2B5EF4-FFF2-40B4-BE49-F238E27FC236}">
                <a16:creationId xmlns:a16="http://schemas.microsoft.com/office/drawing/2014/main" id="{7A884920-046D-039A-D5FD-C08C36756500}"/>
              </a:ext>
            </a:extLst>
          </p:cNvPr>
          <p:cNvCxnSpPr/>
          <p:nvPr/>
        </p:nvCxnSpPr>
        <p:spPr>
          <a:xfrm>
            <a:off x="1406060" y="385607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81">
            <a:extLst>
              <a:ext uri="{FF2B5EF4-FFF2-40B4-BE49-F238E27FC236}">
                <a16:creationId xmlns:a16="http://schemas.microsoft.com/office/drawing/2014/main" id="{AA02B5AD-3280-68A5-5C42-26060F1842D7}"/>
              </a:ext>
            </a:extLst>
          </p:cNvPr>
          <p:cNvCxnSpPr/>
          <p:nvPr/>
        </p:nvCxnSpPr>
        <p:spPr>
          <a:xfrm flipV="1">
            <a:off x="1409984" y="420284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82">
            <a:extLst>
              <a:ext uri="{FF2B5EF4-FFF2-40B4-BE49-F238E27FC236}">
                <a16:creationId xmlns:a16="http://schemas.microsoft.com/office/drawing/2014/main" id="{BF482574-2960-FA46-75EF-EAE045FB42BE}"/>
              </a:ext>
            </a:extLst>
          </p:cNvPr>
          <p:cNvCxnSpPr>
            <a:endCxn id="47" idx="2"/>
          </p:cNvCxnSpPr>
          <p:nvPr/>
        </p:nvCxnSpPr>
        <p:spPr>
          <a:xfrm>
            <a:off x="1421997" y="413850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83">
            <a:extLst>
              <a:ext uri="{FF2B5EF4-FFF2-40B4-BE49-F238E27FC236}">
                <a16:creationId xmlns:a16="http://schemas.microsoft.com/office/drawing/2014/main" id="{4DE16E6A-A757-F182-F038-04B875722CD1}"/>
              </a:ext>
            </a:extLst>
          </p:cNvPr>
          <p:cNvCxnSpPr/>
          <p:nvPr/>
        </p:nvCxnSpPr>
        <p:spPr>
          <a:xfrm flipV="1">
            <a:off x="1411072" y="360360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4097AA1-7C6F-464E-4958-AC5D701FA62C}"/>
              </a:ext>
            </a:extLst>
          </p:cNvPr>
          <p:cNvSpPr txBox="1"/>
          <p:nvPr/>
        </p:nvSpPr>
        <p:spPr>
          <a:xfrm>
            <a:off x="1497210" y="5403887"/>
            <a:ext cx="3324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Low working pressure</a:t>
            </a:r>
          </a:p>
          <a:p>
            <a:pPr algn="l"/>
            <a:r>
              <a:rPr lang="en-GB" dirty="0">
                <a:solidFill>
                  <a:srgbClr val="00B050"/>
                </a:solidFill>
              </a:rPr>
              <a:t>High coating rate</a:t>
            </a:r>
          </a:p>
          <a:p>
            <a:pPr algn="l"/>
            <a:r>
              <a:rPr lang="fr-FR" dirty="0">
                <a:solidFill>
                  <a:srgbClr val="FF0000"/>
                </a:solidFill>
              </a:rPr>
              <a:t>More </a:t>
            </a:r>
            <a:r>
              <a:rPr lang="fr-FR" dirty="0" err="1">
                <a:solidFill>
                  <a:srgbClr val="FF0000"/>
                </a:solidFill>
              </a:rPr>
              <a:t>complex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set-up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1" name="Ellipse 120">
            <a:extLst>
              <a:ext uri="{FF2B5EF4-FFF2-40B4-BE49-F238E27FC236}">
                <a16:creationId xmlns:a16="http://schemas.microsoft.com/office/drawing/2014/main" id="{93247D71-FEE3-7A55-15F6-ED126B449520}"/>
              </a:ext>
            </a:extLst>
          </p:cNvPr>
          <p:cNvSpPr/>
          <p:nvPr/>
        </p:nvSpPr>
        <p:spPr>
          <a:xfrm>
            <a:off x="7767266" y="1586149"/>
            <a:ext cx="591391" cy="292004"/>
          </a:xfrm>
          <a:prstGeom prst="ellipse">
            <a:avLst/>
          </a:prstGeom>
          <a:solidFill>
            <a:srgbClr val="FF0000">
              <a:alpha val="58000"/>
            </a:srgbClr>
          </a:solidFill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Cercle : creux 121">
            <a:extLst>
              <a:ext uri="{FF2B5EF4-FFF2-40B4-BE49-F238E27FC236}">
                <a16:creationId xmlns:a16="http://schemas.microsoft.com/office/drawing/2014/main" id="{BEF55893-9D3B-E775-FFC3-2EF90939AE29}"/>
              </a:ext>
            </a:extLst>
          </p:cNvPr>
          <p:cNvSpPr/>
          <p:nvPr/>
        </p:nvSpPr>
        <p:spPr>
          <a:xfrm>
            <a:off x="6888292" y="1265089"/>
            <a:ext cx="2279199" cy="1146545"/>
          </a:xfrm>
          <a:prstGeom prst="donut">
            <a:avLst>
              <a:gd name="adj" fmla="val 12200"/>
            </a:avLst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9" name="Ellipse 118">
            <a:extLst>
              <a:ext uri="{FF2B5EF4-FFF2-40B4-BE49-F238E27FC236}">
                <a16:creationId xmlns:a16="http://schemas.microsoft.com/office/drawing/2014/main" id="{2B2E73D4-4538-3B39-3501-F33F729893C0}"/>
              </a:ext>
            </a:extLst>
          </p:cNvPr>
          <p:cNvSpPr/>
          <p:nvPr/>
        </p:nvSpPr>
        <p:spPr>
          <a:xfrm>
            <a:off x="6873210" y="1268393"/>
            <a:ext cx="2279199" cy="1125387"/>
          </a:xfrm>
          <a:prstGeom prst="ellipse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Ellipse 119">
            <a:extLst>
              <a:ext uri="{FF2B5EF4-FFF2-40B4-BE49-F238E27FC236}">
                <a16:creationId xmlns:a16="http://schemas.microsoft.com/office/drawing/2014/main" id="{DBF081EA-3D5A-76DA-C12A-A179979CF40A}"/>
              </a:ext>
            </a:extLst>
          </p:cNvPr>
          <p:cNvSpPr/>
          <p:nvPr/>
        </p:nvSpPr>
        <p:spPr>
          <a:xfrm>
            <a:off x="7082084" y="1394580"/>
            <a:ext cx="1918619" cy="843531"/>
          </a:xfrm>
          <a:prstGeom prst="ellipse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space réservé du pied de page 4">
            <a:extLst>
              <a:ext uri="{FF2B5EF4-FFF2-40B4-BE49-F238E27FC236}">
                <a16:creationId xmlns:a16="http://schemas.microsoft.com/office/drawing/2014/main" id="{D8FB39AC-BE5B-5841-01A2-9601CACB9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1868544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grpSp>
        <p:nvGrpSpPr>
          <p:cNvPr id="60" name="Group 26">
            <a:extLst>
              <a:ext uri="{FF2B5EF4-FFF2-40B4-BE49-F238E27FC236}">
                <a16:creationId xmlns:a16="http://schemas.microsoft.com/office/drawing/2014/main" id="{89423A91-C071-BF16-DCB9-0C9BA28AF9B6}"/>
              </a:ext>
            </a:extLst>
          </p:cNvPr>
          <p:cNvGrpSpPr/>
          <p:nvPr/>
        </p:nvGrpSpPr>
        <p:grpSpPr>
          <a:xfrm>
            <a:off x="6741870" y="953959"/>
            <a:ext cx="4962908" cy="1885385"/>
            <a:chOff x="5054357" y="4521903"/>
            <a:chExt cx="3912456" cy="1433220"/>
          </a:xfrm>
        </p:grpSpPr>
        <p:pic>
          <p:nvPicPr>
            <p:cNvPr id="61" name="Picture 21">
              <a:extLst>
                <a:ext uri="{FF2B5EF4-FFF2-40B4-BE49-F238E27FC236}">
                  <a16:creationId xmlns:a16="http://schemas.microsoft.com/office/drawing/2014/main" id="{75CEF1CA-85F7-A7A4-C2F0-9D44520716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16" b="33611"/>
            <a:stretch/>
          </p:blipFill>
          <p:spPr>
            <a:xfrm>
              <a:off x="7046370" y="4521903"/>
              <a:ext cx="1920443" cy="1433220"/>
            </a:xfrm>
            <a:prstGeom prst="rect">
              <a:avLst/>
            </a:prstGeom>
          </p:spPr>
        </p:pic>
        <p:pic>
          <p:nvPicPr>
            <p:cNvPr id="63" name="Picture 25">
              <a:extLst>
                <a:ext uri="{FF2B5EF4-FFF2-40B4-BE49-F238E27FC236}">
                  <a16:creationId xmlns:a16="http://schemas.microsoft.com/office/drawing/2014/main" id="{1318E889-9173-493A-9A16-BA84DD835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4357" y="4521903"/>
              <a:ext cx="1910960" cy="1433220"/>
            </a:xfrm>
            <a:prstGeom prst="rect">
              <a:avLst/>
            </a:prstGeom>
          </p:spPr>
        </p:pic>
      </p:grp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8AD8CE40-D111-6F6E-ED45-DE0CB1BDD33E}"/>
              </a:ext>
            </a:extLst>
          </p:cNvPr>
          <p:cNvGrpSpPr/>
          <p:nvPr/>
        </p:nvGrpSpPr>
        <p:grpSpPr>
          <a:xfrm>
            <a:off x="5092418" y="3319012"/>
            <a:ext cx="3288366" cy="2685559"/>
            <a:chOff x="4799856" y="3429000"/>
            <a:chExt cx="2191126" cy="1622827"/>
          </a:xfrm>
        </p:grpSpPr>
        <p:pic>
          <p:nvPicPr>
            <p:cNvPr id="65" name="Picture 53">
              <a:extLst>
                <a:ext uri="{FF2B5EF4-FFF2-40B4-BE49-F238E27FC236}">
                  <a16:creationId xmlns:a16="http://schemas.microsoft.com/office/drawing/2014/main" id="{61B66B31-1FDC-434E-6E03-EB15B5B292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78" t="14878" r="16556" b="21407"/>
            <a:stretch/>
          </p:blipFill>
          <p:spPr>
            <a:xfrm rot="5400000">
              <a:off x="4570049" y="3658807"/>
              <a:ext cx="1622827" cy="1163214"/>
            </a:xfrm>
            <a:prstGeom prst="rect">
              <a:avLst/>
            </a:prstGeom>
          </p:spPr>
        </p:pic>
        <p:pic>
          <p:nvPicPr>
            <p:cNvPr id="66" name="Picture 54">
              <a:extLst>
                <a:ext uri="{FF2B5EF4-FFF2-40B4-BE49-F238E27FC236}">
                  <a16:creationId xmlns:a16="http://schemas.microsoft.com/office/drawing/2014/main" id="{5875FCD5-A4EC-2EFD-F454-797D25F0DE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38" t="37237" r="42393" b="34805"/>
            <a:stretch/>
          </p:blipFill>
          <p:spPr>
            <a:xfrm rot="5400000">
              <a:off x="5975528" y="3738146"/>
              <a:ext cx="1026371" cy="1004536"/>
            </a:xfrm>
            <a:prstGeom prst="rect">
              <a:avLst/>
            </a:prstGeom>
          </p:spPr>
        </p:pic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557B3D8D-35D6-C74D-5314-522FEC9D4963}"/>
              </a:ext>
            </a:extLst>
          </p:cNvPr>
          <p:cNvSpPr/>
          <p:nvPr/>
        </p:nvSpPr>
        <p:spPr>
          <a:xfrm>
            <a:off x="407988" y="3013251"/>
            <a:ext cx="4391868" cy="23273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103">
            <a:extLst>
              <a:ext uri="{FF2B5EF4-FFF2-40B4-BE49-F238E27FC236}">
                <a16:creationId xmlns:a16="http://schemas.microsoft.com/office/drawing/2014/main" id="{13F5EFA1-C653-9C4A-5546-0BB53431D1A7}"/>
              </a:ext>
            </a:extLst>
          </p:cNvPr>
          <p:cNvSpPr/>
          <p:nvPr/>
        </p:nvSpPr>
        <p:spPr>
          <a:xfrm>
            <a:off x="1559496" y="3365799"/>
            <a:ext cx="540329" cy="1072807"/>
          </a:xfrm>
          <a:prstGeom prst="ellipse">
            <a:avLst/>
          </a:prstGeom>
          <a:solidFill>
            <a:srgbClr val="D1B1E9"/>
          </a:solidFill>
          <a:ln>
            <a:noFill/>
          </a:ln>
          <a:effectLst>
            <a:glow rad="228600">
              <a:srgbClr val="8D42C6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03DE71-3C0D-6FE3-B07D-D19727C946C7}"/>
              </a:ext>
            </a:extLst>
          </p:cNvPr>
          <p:cNvSpPr/>
          <p:nvPr/>
        </p:nvSpPr>
        <p:spPr>
          <a:xfrm>
            <a:off x="3638028" y="3109298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E4716A-D56F-F768-7DD0-E487F7B9AAFD}"/>
              </a:ext>
            </a:extLst>
          </p:cNvPr>
          <p:cNvSpPr/>
          <p:nvPr/>
        </p:nvSpPr>
        <p:spPr>
          <a:xfrm>
            <a:off x="2425391" y="4936240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4C9EE5-5D54-B3F6-F46D-BB0C1C9770F6}"/>
              </a:ext>
            </a:extLst>
          </p:cNvPr>
          <p:cNvSpPr/>
          <p:nvPr/>
        </p:nvSpPr>
        <p:spPr>
          <a:xfrm flipH="1">
            <a:off x="2557787" y="4848888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5D0DA7-B538-988B-40FB-F717B266B7FB}"/>
              </a:ext>
            </a:extLst>
          </p:cNvPr>
          <p:cNvSpPr/>
          <p:nvPr/>
        </p:nvSpPr>
        <p:spPr>
          <a:xfrm flipV="1">
            <a:off x="2572623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EB6173-478E-1AA4-0180-998F799540BB}"/>
              </a:ext>
            </a:extLst>
          </p:cNvPr>
          <p:cNvSpPr/>
          <p:nvPr/>
        </p:nvSpPr>
        <p:spPr>
          <a:xfrm flipV="1">
            <a:off x="1269347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F338AF3-C2C7-EE56-C484-2171D6FBF011}"/>
              </a:ext>
            </a:extLst>
          </p:cNvPr>
          <p:cNvSpPr/>
          <p:nvPr/>
        </p:nvSpPr>
        <p:spPr>
          <a:xfrm>
            <a:off x="1272237" y="4633299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3BEE3A-D489-8B37-EAE8-D25F1F3D836A}"/>
              </a:ext>
            </a:extLst>
          </p:cNvPr>
          <p:cNvSpPr/>
          <p:nvPr/>
        </p:nvSpPr>
        <p:spPr>
          <a:xfrm>
            <a:off x="3736084" y="4707640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63">
            <a:extLst>
              <a:ext uri="{FF2B5EF4-FFF2-40B4-BE49-F238E27FC236}">
                <a16:creationId xmlns:a16="http://schemas.microsoft.com/office/drawing/2014/main" id="{41388A1A-2692-CB4B-52B0-65EF6231FAFC}"/>
              </a:ext>
            </a:extLst>
          </p:cNvPr>
          <p:cNvSpPr txBox="1"/>
          <p:nvPr/>
        </p:nvSpPr>
        <p:spPr>
          <a:xfrm>
            <a:off x="2076273" y="3098524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/>
              <a:t>Ar</a:t>
            </a:r>
            <a:r>
              <a:rPr lang="en-GB" sz="1400" b="1" dirty="0"/>
              <a:t> (10</a:t>
            </a:r>
            <a:r>
              <a:rPr lang="en-GB" sz="1400" b="1" baseline="30000" dirty="0"/>
              <a:t>-4/-3</a:t>
            </a:r>
            <a:r>
              <a:rPr lang="en-GB" sz="1400" b="1" dirty="0"/>
              <a:t> mbar)</a:t>
            </a:r>
            <a:r>
              <a:rPr lang="en-GB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003648-2EB0-5F05-8F86-D4B457566E7F}"/>
              </a:ext>
            </a:extLst>
          </p:cNvPr>
          <p:cNvSpPr/>
          <p:nvPr/>
        </p:nvSpPr>
        <p:spPr>
          <a:xfrm>
            <a:off x="3585861" y="3109298"/>
            <a:ext cx="72818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4FB924B4-44BE-F372-852A-69A00F7634AC}"/>
              </a:ext>
            </a:extLst>
          </p:cNvPr>
          <p:cNvSpPr/>
          <p:nvPr/>
        </p:nvSpPr>
        <p:spPr>
          <a:xfrm>
            <a:off x="762355" y="3337191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14C19431-D0BB-C806-1D47-210363880932}"/>
              </a:ext>
            </a:extLst>
          </p:cNvPr>
          <p:cNvSpPr/>
          <p:nvPr/>
        </p:nvSpPr>
        <p:spPr>
          <a:xfrm>
            <a:off x="843162" y="3364400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12DAC72A-D06C-1EB0-4E48-FC7854C9CDC4}"/>
              </a:ext>
            </a:extLst>
          </p:cNvPr>
          <p:cNvSpPr/>
          <p:nvPr/>
        </p:nvSpPr>
        <p:spPr>
          <a:xfrm>
            <a:off x="883906" y="3399786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28E1951B-8F98-01BC-C9F2-8A272222CA28}"/>
              </a:ext>
            </a:extLst>
          </p:cNvPr>
          <p:cNvSpPr/>
          <p:nvPr/>
        </p:nvSpPr>
        <p:spPr>
          <a:xfrm>
            <a:off x="972703" y="3479346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8A521E94-3D0B-675A-A734-408AA8FCDE6B}"/>
              </a:ext>
            </a:extLst>
          </p:cNvPr>
          <p:cNvSpPr/>
          <p:nvPr/>
        </p:nvSpPr>
        <p:spPr>
          <a:xfrm>
            <a:off x="972703" y="3537683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4957765-8828-1B9E-E155-F8B29F2530F1}"/>
              </a:ext>
            </a:extLst>
          </p:cNvPr>
          <p:cNvSpPr/>
          <p:nvPr/>
        </p:nvSpPr>
        <p:spPr>
          <a:xfrm>
            <a:off x="1058117" y="3604132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7B6613-2A35-EEDA-D903-C8A56D14F2A3}"/>
              </a:ext>
            </a:extLst>
          </p:cNvPr>
          <p:cNvSpPr/>
          <p:nvPr/>
        </p:nvSpPr>
        <p:spPr>
          <a:xfrm>
            <a:off x="1164458" y="3109298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171A724-42B9-A74A-A9FD-FDC20945375B}"/>
              </a:ext>
            </a:extLst>
          </p:cNvPr>
          <p:cNvSpPr/>
          <p:nvPr/>
        </p:nvSpPr>
        <p:spPr>
          <a:xfrm>
            <a:off x="771549" y="3321101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D7C3E99-A61A-5F05-C70E-97CC9BF56BA2}"/>
              </a:ext>
            </a:extLst>
          </p:cNvPr>
          <p:cNvSpPr/>
          <p:nvPr/>
        </p:nvSpPr>
        <p:spPr>
          <a:xfrm>
            <a:off x="771549" y="4232323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114">
            <a:extLst>
              <a:ext uri="{FF2B5EF4-FFF2-40B4-BE49-F238E27FC236}">
                <a16:creationId xmlns:a16="http://schemas.microsoft.com/office/drawing/2014/main" id="{8CC0AE35-3207-2B60-70AD-A507770E0A50}"/>
              </a:ext>
            </a:extLst>
          </p:cNvPr>
          <p:cNvGrpSpPr>
            <a:grpSpLocks noChangeAspect="1"/>
          </p:cNvGrpSpPr>
          <p:nvPr/>
        </p:nvGrpSpPr>
        <p:grpSpPr>
          <a:xfrm rot="18120162" flipV="1">
            <a:off x="1434635" y="3378797"/>
            <a:ext cx="259861" cy="206983"/>
            <a:chOff x="7274743" y="3768457"/>
            <a:chExt cx="680498" cy="542027"/>
          </a:xfrm>
        </p:grpSpPr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FCA16E80-1864-808C-4FCA-BBC8FF000ED6}"/>
                </a:ext>
              </a:extLst>
            </p:cNvPr>
            <p:cNvSpPr/>
            <p:nvPr/>
          </p:nvSpPr>
          <p:spPr>
            <a:xfrm>
              <a:off x="7274743" y="3768457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F8BB54DD-A834-9506-9902-AC02681DF8A3}"/>
                </a:ext>
              </a:extLst>
            </p:cNvPr>
            <p:cNvSpPr/>
            <p:nvPr/>
          </p:nvSpPr>
          <p:spPr>
            <a:xfrm rot="10800000">
              <a:off x="7486998" y="3860235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5BD02A1D-0A60-1F90-DAAB-3D3375BCCAFE}"/>
                </a:ext>
              </a:extLst>
            </p:cNvPr>
            <p:cNvSpPr/>
            <p:nvPr/>
          </p:nvSpPr>
          <p:spPr>
            <a:xfrm>
              <a:off x="7274743" y="3860235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117A9D92-A379-1523-9FBA-588EE22A1B9C}"/>
                </a:ext>
              </a:extLst>
            </p:cNvPr>
            <p:cNvSpPr/>
            <p:nvPr/>
          </p:nvSpPr>
          <p:spPr>
            <a:xfrm rot="10800000">
              <a:off x="7486999" y="3952013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E8B648A6-1457-7056-6A65-EEFEDCB9472D}"/>
                </a:ext>
              </a:extLst>
            </p:cNvPr>
            <p:cNvSpPr/>
            <p:nvPr/>
          </p:nvSpPr>
          <p:spPr>
            <a:xfrm>
              <a:off x="7274743" y="3953528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04567119-76FF-CDE8-AE7B-BCD879D3F308}"/>
                </a:ext>
              </a:extLst>
            </p:cNvPr>
            <p:cNvSpPr/>
            <p:nvPr/>
          </p:nvSpPr>
          <p:spPr>
            <a:xfrm rot="10800000">
              <a:off x="7488995" y="4045590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B577E324-29EF-1C28-95D2-D6FDB368EC0E}"/>
                </a:ext>
              </a:extLst>
            </p:cNvPr>
            <p:cNvSpPr/>
            <p:nvPr/>
          </p:nvSpPr>
          <p:spPr>
            <a:xfrm rot="10800000">
              <a:off x="7488996" y="4137368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9939D319-9134-7B63-0CE6-0CE6A6EC574B}"/>
                </a:ext>
              </a:extLst>
            </p:cNvPr>
            <p:cNvSpPr/>
            <p:nvPr/>
          </p:nvSpPr>
          <p:spPr>
            <a:xfrm>
              <a:off x="7274743" y="4044112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BCC9530F-04B8-383B-9368-E10C4C5D187B}"/>
                </a:ext>
              </a:extLst>
            </p:cNvPr>
            <p:cNvSpPr/>
            <p:nvPr/>
          </p:nvSpPr>
          <p:spPr>
            <a:xfrm>
              <a:off x="7274743" y="4135890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Box 115">
            <a:extLst>
              <a:ext uri="{FF2B5EF4-FFF2-40B4-BE49-F238E27FC236}">
                <a16:creationId xmlns:a16="http://schemas.microsoft.com/office/drawing/2014/main" id="{730AFC62-3AF8-2706-74EF-9CB310168283}"/>
              </a:ext>
            </a:extLst>
          </p:cNvPr>
          <p:cNvSpPr txBox="1"/>
          <p:nvPr/>
        </p:nvSpPr>
        <p:spPr>
          <a:xfrm>
            <a:off x="1443287" y="3130007"/>
            <a:ext cx="454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FF0000"/>
                </a:solidFill>
              </a:rPr>
              <a:t>e</a:t>
            </a:r>
            <a:r>
              <a:rPr lang="en-GB" sz="1050" b="1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37" name="Oval 64">
            <a:extLst>
              <a:ext uri="{FF2B5EF4-FFF2-40B4-BE49-F238E27FC236}">
                <a16:creationId xmlns:a16="http://schemas.microsoft.com/office/drawing/2014/main" id="{E35E3B64-F46D-46BA-0CDC-88F501B85E2A}"/>
              </a:ext>
            </a:extLst>
          </p:cNvPr>
          <p:cNvSpPr/>
          <p:nvPr/>
        </p:nvSpPr>
        <p:spPr>
          <a:xfrm>
            <a:off x="1859019" y="431342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65">
            <a:extLst>
              <a:ext uri="{FF2B5EF4-FFF2-40B4-BE49-F238E27FC236}">
                <a16:creationId xmlns:a16="http://schemas.microsoft.com/office/drawing/2014/main" id="{7B408700-FC26-3BC0-B181-50DAD44A4750}"/>
              </a:ext>
            </a:extLst>
          </p:cNvPr>
          <p:cNvSpPr/>
          <p:nvPr/>
        </p:nvSpPr>
        <p:spPr>
          <a:xfrm>
            <a:off x="1647426" y="404836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66">
            <a:extLst>
              <a:ext uri="{FF2B5EF4-FFF2-40B4-BE49-F238E27FC236}">
                <a16:creationId xmlns:a16="http://schemas.microsoft.com/office/drawing/2014/main" id="{748D60FD-C2E3-168C-81C4-E724067006C0}"/>
              </a:ext>
            </a:extLst>
          </p:cNvPr>
          <p:cNvSpPr/>
          <p:nvPr/>
        </p:nvSpPr>
        <p:spPr>
          <a:xfrm>
            <a:off x="1867653" y="375253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67">
            <a:extLst>
              <a:ext uri="{FF2B5EF4-FFF2-40B4-BE49-F238E27FC236}">
                <a16:creationId xmlns:a16="http://schemas.microsoft.com/office/drawing/2014/main" id="{ED763F79-6527-97DB-81AC-950264355F96}"/>
              </a:ext>
            </a:extLst>
          </p:cNvPr>
          <p:cNvSpPr/>
          <p:nvPr/>
        </p:nvSpPr>
        <p:spPr>
          <a:xfrm>
            <a:off x="1647426" y="351366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68">
            <a:extLst>
              <a:ext uri="{FF2B5EF4-FFF2-40B4-BE49-F238E27FC236}">
                <a16:creationId xmlns:a16="http://schemas.microsoft.com/office/drawing/2014/main" id="{827E4951-6F64-CBDF-2433-1CB560BBDD9A}"/>
              </a:ext>
            </a:extLst>
          </p:cNvPr>
          <p:cNvCxnSpPr>
            <a:stCxn id="38" idx="2"/>
          </p:cNvCxnSpPr>
          <p:nvPr/>
        </p:nvCxnSpPr>
        <p:spPr>
          <a:xfrm flipH="1">
            <a:off x="1398863" y="410236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69">
            <a:extLst>
              <a:ext uri="{FF2B5EF4-FFF2-40B4-BE49-F238E27FC236}">
                <a16:creationId xmlns:a16="http://schemas.microsoft.com/office/drawing/2014/main" id="{25A2CDF0-724C-AE5D-C435-B077BF0B0232}"/>
              </a:ext>
            </a:extLst>
          </p:cNvPr>
          <p:cNvCxnSpPr/>
          <p:nvPr/>
        </p:nvCxnSpPr>
        <p:spPr>
          <a:xfrm flipH="1">
            <a:off x="1406060" y="356766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70">
            <a:extLst>
              <a:ext uri="{FF2B5EF4-FFF2-40B4-BE49-F238E27FC236}">
                <a16:creationId xmlns:a16="http://schemas.microsoft.com/office/drawing/2014/main" id="{7393DE4E-3323-62CF-F846-4D0092F8C3CE}"/>
              </a:ext>
            </a:extLst>
          </p:cNvPr>
          <p:cNvCxnSpPr/>
          <p:nvPr/>
        </p:nvCxnSpPr>
        <p:spPr>
          <a:xfrm flipH="1">
            <a:off x="1406060" y="381242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71">
            <a:extLst>
              <a:ext uri="{FF2B5EF4-FFF2-40B4-BE49-F238E27FC236}">
                <a16:creationId xmlns:a16="http://schemas.microsoft.com/office/drawing/2014/main" id="{1E95201D-3E29-E0C4-6E36-56D41256F35A}"/>
              </a:ext>
            </a:extLst>
          </p:cNvPr>
          <p:cNvCxnSpPr/>
          <p:nvPr/>
        </p:nvCxnSpPr>
        <p:spPr>
          <a:xfrm flipH="1">
            <a:off x="1397426" y="436587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72">
            <a:extLst>
              <a:ext uri="{FF2B5EF4-FFF2-40B4-BE49-F238E27FC236}">
                <a16:creationId xmlns:a16="http://schemas.microsoft.com/office/drawing/2014/main" id="{9BEB3B36-BED4-FE47-6B11-6649949A7CE0}"/>
              </a:ext>
            </a:extLst>
          </p:cNvPr>
          <p:cNvSpPr/>
          <p:nvPr/>
        </p:nvSpPr>
        <p:spPr>
          <a:xfrm>
            <a:off x="1994710" y="40129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73">
            <a:extLst>
              <a:ext uri="{FF2B5EF4-FFF2-40B4-BE49-F238E27FC236}">
                <a16:creationId xmlns:a16="http://schemas.microsoft.com/office/drawing/2014/main" id="{22C3C695-AE96-2AC3-7582-AF52C152E8AA}"/>
              </a:ext>
            </a:extLst>
          </p:cNvPr>
          <p:cNvSpPr/>
          <p:nvPr/>
        </p:nvSpPr>
        <p:spPr>
          <a:xfrm>
            <a:off x="2087551" y="3665593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74">
            <a:extLst>
              <a:ext uri="{FF2B5EF4-FFF2-40B4-BE49-F238E27FC236}">
                <a16:creationId xmlns:a16="http://schemas.microsoft.com/office/drawing/2014/main" id="{55F53C28-70F3-010B-337D-E330F3CF74BC}"/>
              </a:ext>
            </a:extLst>
          </p:cNvPr>
          <p:cNvSpPr/>
          <p:nvPr/>
        </p:nvSpPr>
        <p:spPr>
          <a:xfrm>
            <a:off x="2132094" y="440876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75">
            <a:extLst>
              <a:ext uri="{FF2B5EF4-FFF2-40B4-BE49-F238E27FC236}">
                <a16:creationId xmlns:a16="http://schemas.microsoft.com/office/drawing/2014/main" id="{AB034A89-A2E0-C1AE-C796-3D71A7D454D6}"/>
              </a:ext>
            </a:extLst>
          </p:cNvPr>
          <p:cNvSpPr/>
          <p:nvPr/>
        </p:nvSpPr>
        <p:spPr>
          <a:xfrm>
            <a:off x="2255110" y="41653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76">
            <a:extLst>
              <a:ext uri="{FF2B5EF4-FFF2-40B4-BE49-F238E27FC236}">
                <a16:creationId xmlns:a16="http://schemas.microsoft.com/office/drawing/2014/main" id="{04F6B3A0-54E5-0931-5D1C-C009AAEB9B55}"/>
              </a:ext>
            </a:extLst>
          </p:cNvPr>
          <p:cNvSpPr/>
          <p:nvPr/>
        </p:nvSpPr>
        <p:spPr>
          <a:xfrm>
            <a:off x="2330562" y="3880214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77">
            <a:extLst>
              <a:ext uri="{FF2B5EF4-FFF2-40B4-BE49-F238E27FC236}">
                <a16:creationId xmlns:a16="http://schemas.microsoft.com/office/drawing/2014/main" id="{73915E3C-1E04-BDE3-A183-52B5947113B4}"/>
              </a:ext>
            </a:extLst>
          </p:cNvPr>
          <p:cNvSpPr/>
          <p:nvPr/>
        </p:nvSpPr>
        <p:spPr>
          <a:xfrm>
            <a:off x="2363110" y="3540661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78">
            <a:extLst>
              <a:ext uri="{FF2B5EF4-FFF2-40B4-BE49-F238E27FC236}">
                <a16:creationId xmlns:a16="http://schemas.microsoft.com/office/drawing/2014/main" id="{D8327C6A-8930-5D8B-B138-BCC63E433277}"/>
              </a:ext>
            </a:extLst>
          </p:cNvPr>
          <p:cNvCxnSpPr/>
          <p:nvPr/>
        </p:nvCxnSpPr>
        <p:spPr>
          <a:xfrm>
            <a:off x="1406060" y="357624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79">
            <a:extLst>
              <a:ext uri="{FF2B5EF4-FFF2-40B4-BE49-F238E27FC236}">
                <a16:creationId xmlns:a16="http://schemas.microsoft.com/office/drawing/2014/main" id="{A7180073-1EBD-1F57-529F-81102432C66E}"/>
              </a:ext>
            </a:extLst>
          </p:cNvPr>
          <p:cNvCxnSpPr/>
          <p:nvPr/>
        </p:nvCxnSpPr>
        <p:spPr>
          <a:xfrm>
            <a:off x="1403373" y="387851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80">
            <a:extLst>
              <a:ext uri="{FF2B5EF4-FFF2-40B4-BE49-F238E27FC236}">
                <a16:creationId xmlns:a16="http://schemas.microsoft.com/office/drawing/2014/main" id="{7A884920-046D-039A-D5FD-C08C36756500}"/>
              </a:ext>
            </a:extLst>
          </p:cNvPr>
          <p:cNvCxnSpPr/>
          <p:nvPr/>
        </p:nvCxnSpPr>
        <p:spPr>
          <a:xfrm>
            <a:off x="1406060" y="385607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81">
            <a:extLst>
              <a:ext uri="{FF2B5EF4-FFF2-40B4-BE49-F238E27FC236}">
                <a16:creationId xmlns:a16="http://schemas.microsoft.com/office/drawing/2014/main" id="{AA02B5AD-3280-68A5-5C42-26060F1842D7}"/>
              </a:ext>
            </a:extLst>
          </p:cNvPr>
          <p:cNvCxnSpPr/>
          <p:nvPr/>
        </p:nvCxnSpPr>
        <p:spPr>
          <a:xfrm flipV="1">
            <a:off x="1409984" y="420284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82">
            <a:extLst>
              <a:ext uri="{FF2B5EF4-FFF2-40B4-BE49-F238E27FC236}">
                <a16:creationId xmlns:a16="http://schemas.microsoft.com/office/drawing/2014/main" id="{BF482574-2960-FA46-75EF-EAE045FB42BE}"/>
              </a:ext>
            </a:extLst>
          </p:cNvPr>
          <p:cNvCxnSpPr>
            <a:endCxn id="47" idx="2"/>
          </p:cNvCxnSpPr>
          <p:nvPr/>
        </p:nvCxnSpPr>
        <p:spPr>
          <a:xfrm>
            <a:off x="1421997" y="413850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83">
            <a:extLst>
              <a:ext uri="{FF2B5EF4-FFF2-40B4-BE49-F238E27FC236}">
                <a16:creationId xmlns:a16="http://schemas.microsoft.com/office/drawing/2014/main" id="{4DE16E6A-A757-F182-F038-04B875722CD1}"/>
              </a:ext>
            </a:extLst>
          </p:cNvPr>
          <p:cNvCxnSpPr/>
          <p:nvPr/>
        </p:nvCxnSpPr>
        <p:spPr>
          <a:xfrm flipV="1">
            <a:off x="1411072" y="360360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4097AA1-7C6F-464E-4958-AC5D701FA62C}"/>
              </a:ext>
            </a:extLst>
          </p:cNvPr>
          <p:cNvSpPr txBox="1"/>
          <p:nvPr/>
        </p:nvSpPr>
        <p:spPr>
          <a:xfrm>
            <a:off x="1497210" y="5403887"/>
            <a:ext cx="3324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Low working pressure</a:t>
            </a:r>
          </a:p>
          <a:p>
            <a:pPr algn="l"/>
            <a:r>
              <a:rPr lang="en-GB" dirty="0">
                <a:solidFill>
                  <a:srgbClr val="00B050"/>
                </a:solidFill>
              </a:rPr>
              <a:t>High coating rate</a:t>
            </a:r>
          </a:p>
          <a:p>
            <a:pPr algn="l"/>
            <a:r>
              <a:rPr lang="fr-FR" dirty="0">
                <a:solidFill>
                  <a:srgbClr val="FF0000"/>
                </a:solidFill>
              </a:rPr>
              <a:t>More </a:t>
            </a:r>
            <a:r>
              <a:rPr lang="fr-FR" dirty="0" err="1">
                <a:solidFill>
                  <a:srgbClr val="FF0000"/>
                </a:solidFill>
              </a:rPr>
              <a:t>complex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set-up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1" name="Ellipse 120">
            <a:extLst>
              <a:ext uri="{FF2B5EF4-FFF2-40B4-BE49-F238E27FC236}">
                <a16:creationId xmlns:a16="http://schemas.microsoft.com/office/drawing/2014/main" id="{93247D71-FEE3-7A55-15F6-ED126B449520}"/>
              </a:ext>
            </a:extLst>
          </p:cNvPr>
          <p:cNvSpPr/>
          <p:nvPr/>
        </p:nvSpPr>
        <p:spPr>
          <a:xfrm>
            <a:off x="7767266" y="1586149"/>
            <a:ext cx="591391" cy="292004"/>
          </a:xfrm>
          <a:prstGeom prst="ellipse">
            <a:avLst/>
          </a:prstGeom>
          <a:solidFill>
            <a:srgbClr val="FF0000">
              <a:alpha val="58000"/>
            </a:srgbClr>
          </a:solidFill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Cercle : creux 121">
            <a:extLst>
              <a:ext uri="{FF2B5EF4-FFF2-40B4-BE49-F238E27FC236}">
                <a16:creationId xmlns:a16="http://schemas.microsoft.com/office/drawing/2014/main" id="{BEF55893-9D3B-E775-FFC3-2EF90939AE29}"/>
              </a:ext>
            </a:extLst>
          </p:cNvPr>
          <p:cNvSpPr/>
          <p:nvPr/>
        </p:nvSpPr>
        <p:spPr>
          <a:xfrm>
            <a:off x="6888292" y="1265089"/>
            <a:ext cx="2279199" cy="1146545"/>
          </a:xfrm>
          <a:prstGeom prst="donut">
            <a:avLst>
              <a:gd name="adj" fmla="val 12200"/>
            </a:avLst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9" name="Ellipse 118">
            <a:extLst>
              <a:ext uri="{FF2B5EF4-FFF2-40B4-BE49-F238E27FC236}">
                <a16:creationId xmlns:a16="http://schemas.microsoft.com/office/drawing/2014/main" id="{2B2E73D4-4538-3B39-3501-F33F729893C0}"/>
              </a:ext>
            </a:extLst>
          </p:cNvPr>
          <p:cNvSpPr/>
          <p:nvPr/>
        </p:nvSpPr>
        <p:spPr>
          <a:xfrm>
            <a:off x="6873210" y="1268393"/>
            <a:ext cx="2279199" cy="1125387"/>
          </a:xfrm>
          <a:prstGeom prst="ellipse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Ellipse 119">
            <a:extLst>
              <a:ext uri="{FF2B5EF4-FFF2-40B4-BE49-F238E27FC236}">
                <a16:creationId xmlns:a16="http://schemas.microsoft.com/office/drawing/2014/main" id="{DBF081EA-3D5A-76DA-C12A-A179979CF40A}"/>
              </a:ext>
            </a:extLst>
          </p:cNvPr>
          <p:cNvSpPr/>
          <p:nvPr/>
        </p:nvSpPr>
        <p:spPr>
          <a:xfrm>
            <a:off x="7082084" y="1394580"/>
            <a:ext cx="1918619" cy="843531"/>
          </a:xfrm>
          <a:prstGeom prst="ellipse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space réservé du pied de page 4">
            <a:extLst>
              <a:ext uri="{FF2B5EF4-FFF2-40B4-BE49-F238E27FC236}">
                <a16:creationId xmlns:a16="http://schemas.microsoft.com/office/drawing/2014/main" id="{64852490-ED0F-FFAC-C1E3-B4D71C32C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95024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grpSp>
        <p:nvGrpSpPr>
          <p:cNvPr id="60" name="Group 26">
            <a:extLst>
              <a:ext uri="{FF2B5EF4-FFF2-40B4-BE49-F238E27FC236}">
                <a16:creationId xmlns:a16="http://schemas.microsoft.com/office/drawing/2014/main" id="{89423A91-C071-BF16-DCB9-0C9BA28AF9B6}"/>
              </a:ext>
            </a:extLst>
          </p:cNvPr>
          <p:cNvGrpSpPr/>
          <p:nvPr/>
        </p:nvGrpSpPr>
        <p:grpSpPr>
          <a:xfrm>
            <a:off x="6741870" y="953959"/>
            <a:ext cx="4962908" cy="1885385"/>
            <a:chOff x="5054357" y="4521903"/>
            <a:chExt cx="3912456" cy="1433220"/>
          </a:xfrm>
        </p:grpSpPr>
        <p:pic>
          <p:nvPicPr>
            <p:cNvPr id="61" name="Picture 21">
              <a:extLst>
                <a:ext uri="{FF2B5EF4-FFF2-40B4-BE49-F238E27FC236}">
                  <a16:creationId xmlns:a16="http://schemas.microsoft.com/office/drawing/2014/main" id="{75CEF1CA-85F7-A7A4-C2F0-9D44520716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16" b="33611"/>
            <a:stretch/>
          </p:blipFill>
          <p:spPr>
            <a:xfrm>
              <a:off x="7046370" y="4521903"/>
              <a:ext cx="1920443" cy="1433220"/>
            </a:xfrm>
            <a:prstGeom prst="rect">
              <a:avLst/>
            </a:prstGeom>
          </p:spPr>
        </p:pic>
        <p:pic>
          <p:nvPicPr>
            <p:cNvPr id="63" name="Picture 25">
              <a:extLst>
                <a:ext uri="{FF2B5EF4-FFF2-40B4-BE49-F238E27FC236}">
                  <a16:creationId xmlns:a16="http://schemas.microsoft.com/office/drawing/2014/main" id="{1318E889-9173-493A-9A16-BA84DD835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4357" y="4521903"/>
              <a:ext cx="1910960" cy="1433220"/>
            </a:xfrm>
            <a:prstGeom prst="rect">
              <a:avLst/>
            </a:prstGeom>
          </p:spPr>
        </p:pic>
      </p:grp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8AD8CE40-D111-6F6E-ED45-DE0CB1BDD33E}"/>
              </a:ext>
            </a:extLst>
          </p:cNvPr>
          <p:cNvGrpSpPr/>
          <p:nvPr/>
        </p:nvGrpSpPr>
        <p:grpSpPr>
          <a:xfrm>
            <a:off x="5092418" y="3319012"/>
            <a:ext cx="3288366" cy="2685559"/>
            <a:chOff x="4799856" y="3429000"/>
            <a:chExt cx="2191126" cy="1622827"/>
          </a:xfrm>
        </p:grpSpPr>
        <p:pic>
          <p:nvPicPr>
            <p:cNvPr id="65" name="Picture 53">
              <a:extLst>
                <a:ext uri="{FF2B5EF4-FFF2-40B4-BE49-F238E27FC236}">
                  <a16:creationId xmlns:a16="http://schemas.microsoft.com/office/drawing/2014/main" id="{61B66B31-1FDC-434E-6E03-EB15B5B292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78" t="14878" r="16556" b="21407"/>
            <a:stretch/>
          </p:blipFill>
          <p:spPr>
            <a:xfrm rot="5400000">
              <a:off x="4570049" y="3658807"/>
              <a:ext cx="1622827" cy="1163214"/>
            </a:xfrm>
            <a:prstGeom prst="rect">
              <a:avLst/>
            </a:prstGeom>
          </p:spPr>
        </p:pic>
        <p:pic>
          <p:nvPicPr>
            <p:cNvPr id="66" name="Picture 54">
              <a:extLst>
                <a:ext uri="{FF2B5EF4-FFF2-40B4-BE49-F238E27FC236}">
                  <a16:creationId xmlns:a16="http://schemas.microsoft.com/office/drawing/2014/main" id="{5875FCD5-A4EC-2EFD-F454-797D25F0DE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38" t="37237" r="42393" b="34805"/>
            <a:stretch/>
          </p:blipFill>
          <p:spPr>
            <a:xfrm rot="5400000">
              <a:off x="5975528" y="3738146"/>
              <a:ext cx="1026371" cy="1004536"/>
            </a:xfrm>
            <a:prstGeom prst="rect">
              <a:avLst/>
            </a:prstGeom>
          </p:spPr>
        </p:pic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557B3D8D-35D6-C74D-5314-522FEC9D4963}"/>
              </a:ext>
            </a:extLst>
          </p:cNvPr>
          <p:cNvSpPr/>
          <p:nvPr/>
        </p:nvSpPr>
        <p:spPr>
          <a:xfrm>
            <a:off x="407988" y="3013251"/>
            <a:ext cx="4391868" cy="23273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408AE0F-57E0-6958-9D1E-BCD64C341B16}"/>
              </a:ext>
            </a:extLst>
          </p:cNvPr>
          <p:cNvSpPr/>
          <p:nvPr/>
        </p:nvSpPr>
        <p:spPr>
          <a:xfrm>
            <a:off x="5718615" y="4176937"/>
            <a:ext cx="432048" cy="826311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FF0000"/>
              </a:gs>
            </a:gsLst>
            <a:lin ang="16200000" scaled="1"/>
            <a:tileRect/>
          </a:gradFill>
          <a:ln w="38100">
            <a:prstDash val="sysDas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32048"/>
                      <a:gd name="connsiteY0" fmla="*/ 0 h 826311"/>
                      <a:gd name="connsiteX1" fmla="*/ 432048 w 432048"/>
                      <a:gd name="connsiteY1" fmla="*/ 0 h 826311"/>
                      <a:gd name="connsiteX2" fmla="*/ 432048 w 432048"/>
                      <a:gd name="connsiteY2" fmla="*/ 396629 h 826311"/>
                      <a:gd name="connsiteX3" fmla="*/ 432048 w 432048"/>
                      <a:gd name="connsiteY3" fmla="*/ 826311 h 826311"/>
                      <a:gd name="connsiteX4" fmla="*/ 0 w 432048"/>
                      <a:gd name="connsiteY4" fmla="*/ 826311 h 826311"/>
                      <a:gd name="connsiteX5" fmla="*/ 0 w 432048"/>
                      <a:gd name="connsiteY5" fmla="*/ 421419 h 826311"/>
                      <a:gd name="connsiteX6" fmla="*/ 0 w 432048"/>
                      <a:gd name="connsiteY6" fmla="*/ 0 h 8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2048" h="826311" fill="none" extrusionOk="0">
                        <a:moveTo>
                          <a:pt x="0" y="0"/>
                        </a:moveTo>
                        <a:cubicBezTo>
                          <a:pt x="165260" y="-44302"/>
                          <a:pt x="321154" y="29496"/>
                          <a:pt x="432048" y="0"/>
                        </a:cubicBezTo>
                        <a:cubicBezTo>
                          <a:pt x="459132" y="180008"/>
                          <a:pt x="420393" y="303364"/>
                          <a:pt x="432048" y="396629"/>
                        </a:cubicBezTo>
                        <a:cubicBezTo>
                          <a:pt x="443703" y="489894"/>
                          <a:pt x="427335" y="717141"/>
                          <a:pt x="432048" y="826311"/>
                        </a:cubicBezTo>
                        <a:cubicBezTo>
                          <a:pt x="296760" y="839806"/>
                          <a:pt x="199715" y="823968"/>
                          <a:pt x="0" y="826311"/>
                        </a:cubicBezTo>
                        <a:cubicBezTo>
                          <a:pt x="-33094" y="660140"/>
                          <a:pt x="28587" y="609372"/>
                          <a:pt x="0" y="421419"/>
                        </a:cubicBezTo>
                        <a:cubicBezTo>
                          <a:pt x="-28587" y="233466"/>
                          <a:pt x="36275" y="148364"/>
                          <a:pt x="0" y="0"/>
                        </a:cubicBezTo>
                        <a:close/>
                      </a:path>
                      <a:path w="432048" h="826311" stroke="0" extrusionOk="0">
                        <a:moveTo>
                          <a:pt x="0" y="0"/>
                        </a:moveTo>
                        <a:cubicBezTo>
                          <a:pt x="157214" y="-31117"/>
                          <a:pt x="313767" y="31304"/>
                          <a:pt x="432048" y="0"/>
                        </a:cubicBezTo>
                        <a:cubicBezTo>
                          <a:pt x="447638" y="156519"/>
                          <a:pt x="422400" y="291739"/>
                          <a:pt x="432048" y="388366"/>
                        </a:cubicBezTo>
                        <a:cubicBezTo>
                          <a:pt x="441696" y="484993"/>
                          <a:pt x="402828" y="661251"/>
                          <a:pt x="432048" y="826311"/>
                        </a:cubicBezTo>
                        <a:cubicBezTo>
                          <a:pt x="335141" y="862109"/>
                          <a:pt x="115499" y="795514"/>
                          <a:pt x="0" y="826311"/>
                        </a:cubicBezTo>
                        <a:cubicBezTo>
                          <a:pt x="-1537" y="704870"/>
                          <a:pt x="14914" y="555198"/>
                          <a:pt x="0" y="421419"/>
                        </a:cubicBezTo>
                        <a:cubicBezTo>
                          <a:pt x="-14914" y="287640"/>
                          <a:pt x="7935" y="19532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103">
            <a:extLst>
              <a:ext uri="{FF2B5EF4-FFF2-40B4-BE49-F238E27FC236}">
                <a16:creationId xmlns:a16="http://schemas.microsoft.com/office/drawing/2014/main" id="{13F5EFA1-C653-9C4A-5546-0BB53431D1A7}"/>
              </a:ext>
            </a:extLst>
          </p:cNvPr>
          <p:cNvSpPr/>
          <p:nvPr/>
        </p:nvSpPr>
        <p:spPr>
          <a:xfrm>
            <a:off x="1559496" y="3365799"/>
            <a:ext cx="540329" cy="1072807"/>
          </a:xfrm>
          <a:prstGeom prst="ellipse">
            <a:avLst/>
          </a:prstGeom>
          <a:solidFill>
            <a:srgbClr val="D1B1E9"/>
          </a:solidFill>
          <a:ln>
            <a:noFill/>
          </a:ln>
          <a:effectLst>
            <a:glow rad="228600">
              <a:srgbClr val="8D42C6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03DE71-3C0D-6FE3-B07D-D19727C946C7}"/>
              </a:ext>
            </a:extLst>
          </p:cNvPr>
          <p:cNvSpPr/>
          <p:nvPr/>
        </p:nvSpPr>
        <p:spPr>
          <a:xfrm>
            <a:off x="3638028" y="3109298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E4716A-D56F-F768-7DD0-E487F7B9AAFD}"/>
              </a:ext>
            </a:extLst>
          </p:cNvPr>
          <p:cNvSpPr/>
          <p:nvPr/>
        </p:nvSpPr>
        <p:spPr>
          <a:xfrm>
            <a:off x="2425391" y="4936240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4C9EE5-5D54-B3F6-F46D-BB0C1C9770F6}"/>
              </a:ext>
            </a:extLst>
          </p:cNvPr>
          <p:cNvSpPr/>
          <p:nvPr/>
        </p:nvSpPr>
        <p:spPr>
          <a:xfrm flipH="1">
            <a:off x="2557787" y="4848888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5D0DA7-B538-988B-40FB-F717B266B7FB}"/>
              </a:ext>
            </a:extLst>
          </p:cNvPr>
          <p:cNvSpPr/>
          <p:nvPr/>
        </p:nvSpPr>
        <p:spPr>
          <a:xfrm flipV="1">
            <a:off x="2572623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EB6173-478E-1AA4-0180-998F799540BB}"/>
              </a:ext>
            </a:extLst>
          </p:cNvPr>
          <p:cNvSpPr/>
          <p:nvPr/>
        </p:nvSpPr>
        <p:spPr>
          <a:xfrm flipV="1">
            <a:off x="1269347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F338AF3-C2C7-EE56-C484-2171D6FBF011}"/>
              </a:ext>
            </a:extLst>
          </p:cNvPr>
          <p:cNvSpPr/>
          <p:nvPr/>
        </p:nvSpPr>
        <p:spPr>
          <a:xfrm>
            <a:off x="1272237" y="4633299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3BEE3A-D489-8B37-EAE8-D25F1F3D836A}"/>
              </a:ext>
            </a:extLst>
          </p:cNvPr>
          <p:cNvSpPr/>
          <p:nvPr/>
        </p:nvSpPr>
        <p:spPr>
          <a:xfrm>
            <a:off x="3736084" y="4707640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63">
            <a:extLst>
              <a:ext uri="{FF2B5EF4-FFF2-40B4-BE49-F238E27FC236}">
                <a16:creationId xmlns:a16="http://schemas.microsoft.com/office/drawing/2014/main" id="{41388A1A-2692-CB4B-52B0-65EF6231FAFC}"/>
              </a:ext>
            </a:extLst>
          </p:cNvPr>
          <p:cNvSpPr txBox="1"/>
          <p:nvPr/>
        </p:nvSpPr>
        <p:spPr>
          <a:xfrm>
            <a:off x="2076273" y="3098524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/>
              <a:t>Ar</a:t>
            </a:r>
            <a:r>
              <a:rPr lang="en-GB" sz="1400" b="1" dirty="0"/>
              <a:t> (10</a:t>
            </a:r>
            <a:r>
              <a:rPr lang="en-GB" sz="1400" b="1" baseline="30000" dirty="0"/>
              <a:t>-4/-3</a:t>
            </a:r>
            <a:r>
              <a:rPr lang="en-GB" sz="1400" b="1" dirty="0"/>
              <a:t> mbar)</a:t>
            </a:r>
            <a:r>
              <a:rPr lang="en-GB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003648-2EB0-5F05-8F86-D4B457566E7F}"/>
              </a:ext>
            </a:extLst>
          </p:cNvPr>
          <p:cNvSpPr/>
          <p:nvPr/>
        </p:nvSpPr>
        <p:spPr>
          <a:xfrm>
            <a:off x="3585861" y="3109298"/>
            <a:ext cx="72818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4FB924B4-44BE-F372-852A-69A00F7634AC}"/>
              </a:ext>
            </a:extLst>
          </p:cNvPr>
          <p:cNvSpPr/>
          <p:nvPr/>
        </p:nvSpPr>
        <p:spPr>
          <a:xfrm>
            <a:off x="762355" y="3337191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14C19431-D0BB-C806-1D47-210363880932}"/>
              </a:ext>
            </a:extLst>
          </p:cNvPr>
          <p:cNvSpPr/>
          <p:nvPr/>
        </p:nvSpPr>
        <p:spPr>
          <a:xfrm>
            <a:off x="843162" y="3364400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12DAC72A-D06C-1EB0-4E48-FC7854C9CDC4}"/>
              </a:ext>
            </a:extLst>
          </p:cNvPr>
          <p:cNvSpPr/>
          <p:nvPr/>
        </p:nvSpPr>
        <p:spPr>
          <a:xfrm>
            <a:off x="883906" y="3399786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28E1951B-8F98-01BC-C9F2-8A272222CA28}"/>
              </a:ext>
            </a:extLst>
          </p:cNvPr>
          <p:cNvSpPr/>
          <p:nvPr/>
        </p:nvSpPr>
        <p:spPr>
          <a:xfrm>
            <a:off x="972703" y="3479346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8A521E94-3D0B-675A-A734-408AA8FCDE6B}"/>
              </a:ext>
            </a:extLst>
          </p:cNvPr>
          <p:cNvSpPr/>
          <p:nvPr/>
        </p:nvSpPr>
        <p:spPr>
          <a:xfrm>
            <a:off x="972703" y="3537683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4957765-8828-1B9E-E155-F8B29F2530F1}"/>
              </a:ext>
            </a:extLst>
          </p:cNvPr>
          <p:cNvSpPr/>
          <p:nvPr/>
        </p:nvSpPr>
        <p:spPr>
          <a:xfrm>
            <a:off x="1058117" y="3604132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7B6613-2A35-EEDA-D903-C8A56D14F2A3}"/>
              </a:ext>
            </a:extLst>
          </p:cNvPr>
          <p:cNvSpPr/>
          <p:nvPr/>
        </p:nvSpPr>
        <p:spPr>
          <a:xfrm>
            <a:off x="1164458" y="3109298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171A724-42B9-A74A-A9FD-FDC20945375B}"/>
              </a:ext>
            </a:extLst>
          </p:cNvPr>
          <p:cNvSpPr/>
          <p:nvPr/>
        </p:nvSpPr>
        <p:spPr>
          <a:xfrm>
            <a:off x="771549" y="3321101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D7C3E99-A61A-5F05-C70E-97CC9BF56BA2}"/>
              </a:ext>
            </a:extLst>
          </p:cNvPr>
          <p:cNvSpPr/>
          <p:nvPr/>
        </p:nvSpPr>
        <p:spPr>
          <a:xfrm>
            <a:off x="771549" y="4232323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114">
            <a:extLst>
              <a:ext uri="{FF2B5EF4-FFF2-40B4-BE49-F238E27FC236}">
                <a16:creationId xmlns:a16="http://schemas.microsoft.com/office/drawing/2014/main" id="{8CC0AE35-3207-2B60-70AD-A507770E0A50}"/>
              </a:ext>
            </a:extLst>
          </p:cNvPr>
          <p:cNvGrpSpPr>
            <a:grpSpLocks noChangeAspect="1"/>
          </p:cNvGrpSpPr>
          <p:nvPr/>
        </p:nvGrpSpPr>
        <p:grpSpPr>
          <a:xfrm rot="18120162" flipV="1">
            <a:off x="1434635" y="3378797"/>
            <a:ext cx="259861" cy="206983"/>
            <a:chOff x="7274743" y="3768457"/>
            <a:chExt cx="680498" cy="542027"/>
          </a:xfrm>
        </p:grpSpPr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FCA16E80-1864-808C-4FCA-BBC8FF000ED6}"/>
                </a:ext>
              </a:extLst>
            </p:cNvPr>
            <p:cNvSpPr/>
            <p:nvPr/>
          </p:nvSpPr>
          <p:spPr>
            <a:xfrm>
              <a:off x="7274743" y="3768457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F8BB54DD-A834-9506-9902-AC02681DF8A3}"/>
                </a:ext>
              </a:extLst>
            </p:cNvPr>
            <p:cNvSpPr/>
            <p:nvPr/>
          </p:nvSpPr>
          <p:spPr>
            <a:xfrm rot="10800000">
              <a:off x="7486998" y="3860235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5BD02A1D-0A60-1F90-DAAB-3D3375BCCAFE}"/>
                </a:ext>
              </a:extLst>
            </p:cNvPr>
            <p:cNvSpPr/>
            <p:nvPr/>
          </p:nvSpPr>
          <p:spPr>
            <a:xfrm>
              <a:off x="7274743" y="3860235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117A9D92-A379-1523-9FBA-588EE22A1B9C}"/>
                </a:ext>
              </a:extLst>
            </p:cNvPr>
            <p:cNvSpPr/>
            <p:nvPr/>
          </p:nvSpPr>
          <p:spPr>
            <a:xfrm rot="10800000">
              <a:off x="7486999" y="3952013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E8B648A6-1457-7056-6A65-EEFEDCB9472D}"/>
                </a:ext>
              </a:extLst>
            </p:cNvPr>
            <p:cNvSpPr/>
            <p:nvPr/>
          </p:nvSpPr>
          <p:spPr>
            <a:xfrm>
              <a:off x="7274743" y="3953528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04567119-76FF-CDE8-AE7B-BCD879D3F308}"/>
                </a:ext>
              </a:extLst>
            </p:cNvPr>
            <p:cNvSpPr/>
            <p:nvPr/>
          </p:nvSpPr>
          <p:spPr>
            <a:xfrm rot="10800000">
              <a:off x="7488995" y="4045590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B577E324-29EF-1C28-95D2-D6FDB368EC0E}"/>
                </a:ext>
              </a:extLst>
            </p:cNvPr>
            <p:cNvSpPr/>
            <p:nvPr/>
          </p:nvSpPr>
          <p:spPr>
            <a:xfrm rot="10800000">
              <a:off x="7488996" y="4137368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9939D319-9134-7B63-0CE6-0CE6A6EC574B}"/>
                </a:ext>
              </a:extLst>
            </p:cNvPr>
            <p:cNvSpPr/>
            <p:nvPr/>
          </p:nvSpPr>
          <p:spPr>
            <a:xfrm>
              <a:off x="7274743" y="4044112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BCC9530F-04B8-383B-9368-E10C4C5D187B}"/>
                </a:ext>
              </a:extLst>
            </p:cNvPr>
            <p:cNvSpPr/>
            <p:nvPr/>
          </p:nvSpPr>
          <p:spPr>
            <a:xfrm>
              <a:off x="7274743" y="4135890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Box 115">
            <a:extLst>
              <a:ext uri="{FF2B5EF4-FFF2-40B4-BE49-F238E27FC236}">
                <a16:creationId xmlns:a16="http://schemas.microsoft.com/office/drawing/2014/main" id="{730AFC62-3AF8-2706-74EF-9CB310168283}"/>
              </a:ext>
            </a:extLst>
          </p:cNvPr>
          <p:cNvSpPr txBox="1"/>
          <p:nvPr/>
        </p:nvSpPr>
        <p:spPr>
          <a:xfrm>
            <a:off x="1443287" y="3130007"/>
            <a:ext cx="454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FF0000"/>
                </a:solidFill>
              </a:rPr>
              <a:t>e</a:t>
            </a:r>
            <a:r>
              <a:rPr lang="en-GB" sz="1050" b="1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37" name="Oval 64">
            <a:extLst>
              <a:ext uri="{FF2B5EF4-FFF2-40B4-BE49-F238E27FC236}">
                <a16:creationId xmlns:a16="http://schemas.microsoft.com/office/drawing/2014/main" id="{E35E3B64-F46D-46BA-0CDC-88F501B85E2A}"/>
              </a:ext>
            </a:extLst>
          </p:cNvPr>
          <p:cNvSpPr/>
          <p:nvPr/>
        </p:nvSpPr>
        <p:spPr>
          <a:xfrm>
            <a:off x="1859019" y="431342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65">
            <a:extLst>
              <a:ext uri="{FF2B5EF4-FFF2-40B4-BE49-F238E27FC236}">
                <a16:creationId xmlns:a16="http://schemas.microsoft.com/office/drawing/2014/main" id="{7B408700-FC26-3BC0-B181-50DAD44A4750}"/>
              </a:ext>
            </a:extLst>
          </p:cNvPr>
          <p:cNvSpPr/>
          <p:nvPr/>
        </p:nvSpPr>
        <p:spPr>
          <a:xfrm>
            <a:off x="1647426" y="404836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66">
            <a:extLst>
              <a:ext uri="{FF2B5EF4-FFF2-40B4-BE49-F238E27FC236}">
                <a16:creationId xmlns:a16="http://schemas.microsoft.com/office/drawing/2014/main" id="{748D60FD-C2E3-168C-81C4-E724067006C0}"/>
              </a:ext>
            </a:extLst>
          </p:cNvPr>
          <p:cNvSpPr/>
          <p:nvPr/>
        </p:nvSpPr>
        <p:spPr>
          <a:xfrm>
            <a:off x="1867653" y="375253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67">
            <a:extLst>
              <a:ext uri="{FF2B5EF4-FFF2-40B4-BE49-F238E27FC236}">
                <a16:creationId xmlns:a16="http://schemas.microsoft.com/office/drawing/2014/main" id="{ED763F79-6527-97DB-81AC-950264355F96}"/>
              </a:ext>
            </a:extLst>
          </p:cNvPr>
          <p:cNvSpPr/>
          <p:nvPr/>
        </p:nvSpPr>
        <p:spPr>
          <a:xfrm>
            <a:off x="1647426" y="351366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68">
            <a:extLst>
              <a:ext uri="{FF2B5EF4-FFF2-40B4-BE49-F238E27FC236}">
                <a16:creationId xmlns:a16="http://schemas.microsoft.com/office/drawing/2014/main" id="{827E4951-6F64-CBDF-2433-1CB560BBDD9A}"/>
              </a:ext>
            </a:extLst>
          </p:cNvPr>
          <p:cNvCxnSpPr>
            <a:stCxn id="38" idx="2"/>
          </p:cNvCxnSpPr>
          <p:nvPr/>
        </p:nvCxnSpPr>
        <p:spPr>
          <a:xfrm flipH="1">
            <a:off x="1398863" y="410236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69">
            <a:extLst>
              <a:ext uri="{FF2B5EF4-FFF2-40B4-BE49-F238E27FC236}">
                <a16:creationId xmlns:a16="http://schemas.microsoft.com/office/drawing/2014/main" id="{25A2CDF0-724C-AE5D-C435-B077BF0B0232}"/>
              </a:ext>
            </a:extLst>
          </p:cNvPr>
          <p:cNvCxnSpPr/>
          <p:nvPr/>
        </p:nvCxnSpPr>
        <p:spPr>
          <a:xfrm flipH="1">
            <a:off x="1406060" y="356766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70">
            <a:extLst>
              <a:ext uri="{FF2B5EF4-FFF2-40B4-BE49-F238E27FC236}">
                <a16:creationId xmlns:a16="http://schemas.microsoft.com/office/drawing/2014/main" id="{7393DE4E-3323-62CF-F846-4D0092F8C3CE}"/>
              </a:ext>
            </a:extLst>
          </p:cNvPr>
          <p:cNvCxnSpPr/>
          <p:nvPr/>
        </p:nvCxnSpPr>
        <p:spPr>
          <a:xfrm flipH="1">
            <a:off x="1406060" y="381242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71">
            <a:extLst>
              <a:ext uri="{FF2B5EF4-FFF2-40B4-BE49-F238E27FC236}">
                <a16:creationId xmlns:a16="http://schemas.microsoft.com/office/drawing/2014/main" id="{1E95201D-3E29-E0C4-6E36-56D41256F35A}"/>
              </a:ext>
            </a:extLst>
          </p:cNvPr>
          <p:cNvCxnSpPr/>
          <p:nvPr/>
        </p:nvCxnSpPr>
        <p:spPr>
          <a:xfrm flipH="1">
            <a:off x="1397426" y="436587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72">
            <a:extLst>
              <a:ext uri="{FF2B5EF4-FFF2-40B4-BE49-F238E27FC236}">
                <a16:creationId xmlns:a16="http://schemas.microsoft.com/office/drawing/2014/main" id="{9BEB3B36-BED4-FE47-6B11-6649949A7CE0}"/>
              </a:ext>
            </a:extLst>
          </p:cNvPr>
          <p:cNvSpPr/>
          <p:nvPr/>
        </p:nvSpPr>
        <p:spPr>
          <a:xfrm>
            <a:off x="1994710" y="40129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73">
            <a:extLst>
              <a:ext uri="{FF2B5EF4-FFF2-40B4-BE49-F238E27FC236}">
                <a16:creationId xmlns:a16="http://schemas.microsoft.com/office/drawing/2014/main" id="{22C3C695-AE96-2AC3-7582-AF52C152E8AA}"/>
              </a:ext>
            </a:extLst>
          </p:cNvPr>
          <p:cNvSpPr/>
          <p:nvPr/>
        </p:nvSpPr>
        <p:spPr>
          <a:xfrm>
            <a:off x="2087551" y="3665593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74">
            <a:extLst>
              <a:ext uri="{FF2B5EF4-FFF2-40B4-BE49-F238E27FC236}">
                <a16:creationId xmlns:a16="http://schemas.microsoft.com/office/drawing/2014/main" id="{55F53C28-70F3-010B-337D-E330F3CF74BC}"/>
              </a:ext>
            </a:extLst>
          </p:cNvPr>
          <p:cNvSpPr/>
          <p:nvPr/>
        </p:nvSpPr>
        <p:spPr>
          <a:xfrm>
            <a:off x="2132094" y="440876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75">
            <a:extLst>
              <a:ext uri="{FF2B5EF4-FFF2-40B4-BE49-F238E27FC236}">
                <a16:creationId xmlns:a16="http://schemas.microsoft.com/office/drawing/2014/main" id="{AB034A89-A2E0-C1AE-C796-3D71A7D454D6}"/>
              </a:ext>
            </a:extLst>
          </p:cNvPr>
          <p:cNvSpPr/>
          <p:nvPr/>
        </p:nvSpPr>
        <p:spPr>
          <a:xfrm>
            <a:off x="2255110" y="41653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76">
            <a:extLst>
              <a:ext uri="{FF2B5EF4-FFF2-40B4-BE49-F238E27FC236}">
                <a16:creationId xmlns:a16="http://schemas.microsoft.com/office/drawing/2014/main" id="{04F6B3A0-54E5-0931-5D1C-C009AAEB9B55}"/>
              </a:ext>
            </a:extLst>
          </p:cNvPr>
          <p:cNvSpPr/>
          <p:nvPr/>
        </p:nvSpPr>
        <p:spPr>
          <a:xfrm>
            <a:off x="2330562" y="3880214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77">
            <a:extLst>
              <a:ext uri="{FF2B5EF4-FFF2-40B4-BE49-F238E27FC236}">
                <a16:creationId xmlns:a16="http://schemas.microsoft.com/office/drawing/2014/main" id="{73915E3C-1E04-BDE3-A183-52B5947113B4}"/>
              </a:ext>
            </a:extLst>
          </p:cNvPr>
          <p:cNvSpPr/>
          <p:nvPr/>
        </p:nvSpPr>
        <p:spPr>
          <a:xfrm>
            <a:off x="2363110" y="3540661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78">
            <a:extLst>
              <a:ext uri="{FF2B5EF4-FFF2-40B4-BE49-F238E27FC236}">
                <a16:creationId xmlns:a16="http://schemas.microsoft.com/office/drawing/2014/main" id="{D8327C6A-8930-5D8B-B138-BCC63E433277}"/>
              </a:ext>
            </a:extLst>
          </p:cNvPr>
          <p:cNvCxnSpPr/>
          <p:nvPr/>
        </p:nvCxnSpPr>
        <p:spPr>
          <a:xfrm>
            <a:off x="1406060" y="357624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79">
            <a:extLst>
              <a:ext uri="{FF2B5EF4-FFF2-40B4-BE49-F238E27FC236}">
                <a16:creationId xmlns:a16="http://schemas.microsoft.com/office/drawing/2014/main" id="{A7180073-1EBD-1F57-529F-81102432C66E}"/>
              </a:ext>
            </a:extLst>
          </p:cNvPr>
          <p:cNvCxnSpPr/>
          <p:nvPr/>
        </p:nvCxnSpPr>
        <p:spPr>
          <a:xfrm>
            <a:off x="1403373" y="387851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80">
            <a:extLst>
              <a:ext uri="{FF2B5EF4-FFF2-40B4-BE49-F238E27FC236}">
                <a16:creationId xmlns:a16="http://schemas.microsoft.com/office/drawing/2014/main" id="{7A884920-046D-039A-D5FD-C08C36756500}"/>
              </a:ext>
            </a:extLst>
          </p:cNvPr>
          <p:cNvCxnSpPr/>
          <p:nvPr/>
        </p:nvCxnSpPr>
        <p:spPr>
          <a:xfrm>
            <a:off x="1406060" y="385607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81">
            <a:extLst>
              <a:ext uri="{FF2B5EF4-FFF2-40B4-BE49-F238E27FC236}">
                <a16:creationId xmlns:a16="http://schemas.microsoft.com/office/drawing/2014/main" id="{AA02B5AD-3280-68A5-5C42-26060F1842D7}"/>
              </a:ext>
            </a:extLst>
          </p:cNvPr>
          <p:cNvCxnSpPr/>
          <p:nvPr/>
        </p:nvCxnSpPr>
        <p:spPr>
          <a:xfrm flipV="1">
            <a:off x="1409984" y="420284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82">
            <a:extLst>
              <a:ext uri="{FF2B5EF4-FFF2-40B4-BE49-F238E27FC236}">
                <a16:creationId xmlns:a16="http://schemas.microsoft.com/office/drawing/2014/main" id="{BF482574-2960-FA46-75EF-EAE045FB42BE}"/>
              </a:ext>
            </a:extLst>
          </p:cNvPr>
          <p:cNvCxnSpPr>
            <a:endCxn id="47" idx="2"/>
          </p:cNvCxnSpPr>
          <p:nvPr/>
        </p:nvCxnSpPr>
        <p:spPr>
          <a:xfrm>
            <a:off x="1421997" y="413850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83">
            <a:extLst>
              <a:ext uri="{FF2B5EF4-FFF2-40B4-BE49-F238E27FC236}">
                <a16:creationId xmlns:a16="http://schemas.microsoft.com/office/drawing/2014/main" id="{4DE16E6A-A757-F182-F038-04B875722CD1}"/>
              </a:ext>
            </a:extLst>
          </p:cNvPr>
          <p:cNvCxnSpPr/>
          <p:nvPr/>
        </p:nvCxnSpPr>
        <p:spPr>
          <a:xfrm flipV="1">
            <a:off x="1411072" y="360360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4097AA1-7C6F-464E-4958-AC5D701FA62C}"/>
              </a:ext>
            </a:extLst>
          </p:cNvPr>
          <p:cNvSpPr txBox="1"/>
          <p:nvPr/>
        </p:nvSpPr>
        <p:spPr>
          <a:xfrm>
            <a:off x="1497210" y="5403887"/>
            <a:ext cx="3324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Low working pressure</a:t>
            </a:r>
          </a:p>
          <a:p>
            <a:pPr algn="l"/>
            <a:r>
              <a:rPr lang="en-GB" dirty="0">
                <a:solidFill>
                  <a:srgbClr val="00B050"/>
                </a:solidFill>
              </a:rPr>
              <a:t>High coating rate</a:t>
            </a:r>
          </a:p>
          <a:p>
            <a:pPr algn="l"/>
            <a:r>
              <a:rPr lang="fr-FR" dirty="0">
                <a:solidFill>
                  <a:srgbClr val="FF0000"/>
                </a:solidFill>
              </a:rPr>
              <a:t>More </a:t>
            </a:r>
            <a:r>
              <a:rPr lang="fr-FR" dirty="0" err="1">
                <a:solidFill>
                  <a:srgbClr val="FF0000"/>
                </a:solidFill>
              </a:rPr>
              <a:t>complex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set-up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1" name="Ellipse 120">
            <a:extLst>
              <a:ext uri="{FF2B5EF4-FFF2-40B4-BE49-F238E27FC236}">
                <a16:creationId xmlns:a16="http://schemas.microsoft.com/office/drawing/2014/main" id="{93247D71-FEE3-7A55-15F6-ED126B449520}"/>
              </a:ext>
            </a:extLst>
          </p:cNvPr>
          <p:cNvSpPr/>
          <p:nvPr/>
        </p:nvSpPr>
        <p:spPr>
          <a:xfrm>
            <a:off x="7767266" y="1586149"/>
            <a:ext cx="591391" cy="292004"/>
          </a:xfrm>
          <a:prstGeom prst="ellipse">
            <a:avLst/>
          </a:prstGeom>
          <a:solidFill>
            <a:srgbClr val="FF0000">
              <a:alpha val="58000"/>
            </a:srgbClr>
          </a:solidFill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Cercle : creux 121">
            <a:extLst>
              <a:ext uri="{FF2B5EF4-FFF2-40B4-BE49-F238E27FC236}">
                <a16:creationId xmlns:a16="http://schemas.microsoft.com/office/drawing/2014/main" id="{BEF55893-9D3B-E775-FFC3-2EF90939AE29}"/>
              </a:ext>
            </a:extLst>
          </p:cNvPr>
          <p:cNvSpPr/>
          <p:nvPr/>
        </p:nvSpPr>
        <p:spPr>
          <a:xfrm>
            <a:off x="6888292" y="1265089"/>
            <a:ext cx="2279199" cy="1146545"/>
          </a:xfrm>
          <a:prstGeom prst="donut">
            <a:avLst>
              <a:gd name="adj" fmla="val 12200"/>
            </a:avLst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9" name="Ellipse 118">
            <a:extLst>
              <a:ext uri="{FF2B5EF4-FFF2-40B4-BE49-F238E27FC236}">
                <a16:creationId xmlns:a16="http://schemas.microsoft.com/office/drawing/2014/main" id="{2B2E73D4-4538-3B39-3501-F33F729893C0}"/>
              </a:ext>
            </a:extLst>
          </p:cNvPr>
          <p:cNvSpPr/>
          <p:nvPr/>
        </p:nvSpPr>
        <p:spPr>
          <a:xfrm>
            <a:off x="6873210" y="1268393"/>
            <a:ext cx="2279199" cy="1125387"/>
          </a:xfrm>
          <a:prstGeom prst="ellipse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Ellipse 119">
            <a:extLst>
              <a:ext uri="{FF2B5EF4-FFF2-40B4-BE49-F238E27FC236}">
                <a16:creationId xmlns:a16="http://schemas.microsoft.com/office/drawing/2014/main" id="{DBF081EA-3D5A-76DA-C12A-A179979CF40A}"/>
              </a:ext>
            </a:extLst>
          </p:cNvPr>
          <p:cNvSpPr/>
          <p:nvPr/>
        </p:nvSpPr>
        <p:spPr>
          <a:xfrm>
            <a:off x="7082084" y="1394580"/>
            <a:ext cx="1918619" cy="843531"/>
          </a:xfrm>
          <a:prstGeom prst="ellipse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space réservé du pied de page 4">
            <a:extLst>
              <a:ext uri="{FF2B5EF4-FFF2-40B4-BE49-F238E27FC236}">
                <a16:creationId xmlns:a16="http://schemas.microsoft.com/office/drawing/2014/main" id="{3748CB19-F9D6-5C30-0718-2E70EFA85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4118178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grpSp>
        <p:nvGrpSpPr>
          <p:cNvPr id="60" name="Group 26">
            <a:extLst>
              <a:ext uri="{FF2B5EF4-FFF2-40B4-BE49-F238E27FC236}">
                <a16:creationId xmlns:a16="http://schemas.microsoft.com/office/drawing/2014/main" id="{89423A91-C071-BF16-DCB9-0C9BA28AF9B6}"/>
              </a:ext>
            </a:extLst>
          </p:cNvPr>
          <p:cNvGrpSpPr/>
          <p:nvPr/>
        </p:nvGrpSpPr>
        <p:grpSpPr>
          <a:xfrm>
            <a:off x="6741870" y="953959"/>
            <a:ext cx="4962908" cy="1885385"/>
            <a:chOff x="5054357" y="4521903"/>
            <a:chExt cx="3912456" cy="1433220"/>
          </a:xfrm>
        </p:grpSpPr>
        <p:pic>
          <p:nvPicPr>
            <p:cNvPr id="61" name="Picture 21">
              <a:extLst>
                <a:ext uri="{FF2B5EF4-FFF2-40B4-BE49-F238E27FC236}">
                  <a16:creationId xmlns:a16="http://schemas.microsoft.com/office/drawing/2014/main" id="{75CEF1CA-85F7-A7A4-C2F0-9D44520716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16" b="33611"/>
            <a:stretch/>
          </p:blipFill>
          <p:spPr>
            <a:xfrm>
              <a:off x="7046370" y="4521903"/>
              <a:ext cx="1920443" cy="1433220"/>
            </a:xfrm>
            <a:prstGeom prst="rect">
              <a:avLst/>
            </a:prstGeom>
          </p:spPr>
        </p:pic>
        <p:pic>
          <p:nvPicPr>
            <p:cNvPr id="63" name="Picture 25">
              <a:extLst>
                <a:ext uri="{FF2B5EF4-FFF2-40B4-BE49-F238E27FC236}">
                  <a16:creationId xmlns:a16="http://schemas.microsoft.com/office/drawing/2014/main" id="{1318E889-9173-493A-9A16-BA84DD835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4357" y="4521903"/>
              <a:ext cx="1910960" cy="1433220"/>
            </a:xfrm>
            <a:prstGeom prst="rect">
              <a:avLst/>
            </a:prstGeom>
          </p:spPr>
        </p:pic>
      </p:grpSp>
      <p:grpSp>
        <p:nvGrpSpPr>
          <p:cNvPr id="67" name="Groupe 66">
            <a:extLst>
              <a:ext uri="{FF2B5EF4-FFF2-40B4-BE49-F238E27FC236}">
                <a16:creationId xmlns:a16="http://schemas.microsoft.com/office/drawing/2014/main" id="{8AD8CE40-D111-6F6E-ED45-DE0CB1BDD33E}"/>
              </a:ext>
            </a:extLst>
          </p:cNvPr>
          <p:cNvGrpSpPr/>
          <p:nvPr/>
        </p:nvGrpSpPr>
        <p:grpSpPr>
          <a:xfrm>
            <a:off x="5092418" y="3319012"/>
            <a:ext cx="3288366" cy="2685559"/>
            <a:chOff x="4799856" y="3429000"/>
            <a:chExt cx="2191126" cy="1622827"/>
          </a:xfrm>
        </p:grpSpPr>
        <p:pic>
          <p:nvPicPr>
            <p:cNvPr id="65" name="Picture 53">
              <a:extLst>
                <a:ext uri="{FF2B5EF4-FFF2-40B4-BE49-F238E27FC236}">
                  <a16:creationId xmlns:a16="http://schemas.microsoft.com/office/drawing/2014/main" id="{61B66B31-1FDC-434E-6E03-EB15B5B292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78" t="14878" r="16556" b="21407"/>
            <a:stretch/>
          </p:blipFill>
          <p:spPr>
            <a:xfrm rot="5400000">
              <a:off x="4570049" y="3658807"/>
              <a:ext cx="1622827" cy="1163214"/>
            </a:xfrm>
            <a:prstGeom prst="rect">
              <a:avLst/>
            </a:prstGeom>
          </p:spPr>
        </p:pic>
        <p:pic>
          <p:nvPicPr>
            <p:cNvPr id="66" name="Picture 54">
              <a:extLst>
                <a:ext uri="{FF2B5EF4-FFF2-40B4-BE49-F238E27FC236}">
                  <a16:creationId xmlns:a16="http://schemas.microsoft.com/office/drawing/2014/main" id="{5875FCD5-A4EC-2EFD-F454-797D25F0DE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538" t="37237" r="42393" b="34805"/>
            <a:stretch/>
          </p:blipFill>
          <p:spPr>
            <a:xfrm rot="5400000">
              <a:off x="5975528" y="3738146"/>
              <a:ext cx="1026371" cy="1004536"/>
            </a:xfrm>
            <a:prstGeom prst="rect">
              <a:avLst/>
            </a:prstGeom>
          </p:spPr>
        </p:pic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557B3D8D-35D6-C74D-5314-522FEC9D4963}"/>
              </a:ext>
            </a:extLst>
          </p:cNvPr>
          <p:cNvSpPr/>
          <p:nvPr/>
        </p:nvSpPr>
        <p:spPr>
          <a:xfrm>
            <a:off x="407988" y="3013251"/>
            <a:ext cx="4391868" cy="23273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0" name="Picture 247" descr="coated">
            <a:extLst>
              <a:ext uri="{FF2B5EF4-FFF2-40B4-BE49-F238E27FC236}">
                <a16:creationId xmlns:a16="http://schemas.microsoft.com/office/drawing/2014/main" id="{8054BA78-D771-CA02-0482-48BED416D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37036" y="3130469"/>
            <a:ext cx="3263285" cy="2256809"/>
          </a:xfrm>
          <a:prstGeom prst="rect">
            <a:avLst/>
          </a:prstGeom>
          <a:noFill/>
          <a:ln/>
        </p:spPr>
      </p:pic>
      <p:pic>
        <p:nvPicPr>
          <p:cNvPr id="73" name="Picture 8">
            <a:extLst>
              <a:ext uri="{FF2B5EF4-FFF2-40B4-BE49-F238E27FC236}">
                <a16:creationId xmlns:a16="http://schemas.microsoft.com/office/drawing/2014/main" id="{0E817262-6355-70B1-8EC2-BE32ADED539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0723" y="4961729"/>
            <a:ext cx="2635910" cy="1217888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7408AE0F-57E0-6958-9D1E-BCD64C341B16}"/>
              </a:ext>
            </a:extLst>
          </p:cNvPr>
          <p:cNvSpPr/>
          <p:nvPr/>
        </p:nvSpPr>
        <p:spPr>
          <a:xfrm>
            <a:off x="5718615" y="4176937"/>
            <a:ext cx="432048" cy="826311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FF0000"/>
              </a:gs>
            </a:gsLst>
            <a:lin ang="16200000" scaled="1"/>
            <a:tileRect/>
          </a:gradFill>
          <a:ln w="38100">
            <a:prstDash val="sysDas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32048"/>
                      <a:gd name="connsiteY0" fmla="*/ 0 h 826311"/>
                      <a:gd name="connsiteX1" fmla="*/ 432048 w 432048"/>
                      <a:gd name="connsiteY1" fmla="*/ 0 h 826311"/>
                      <a:gd name="connsiteX2" fmla="*/ 432048 w 432048"/>
                      <a:gd name="connsiteY2" fmla="*/ 396629 h 826311"/>
                      <a:gd name="connsiteX3" fmla="*/ 432048 w 432048"/>
                      <a:gd name="connsiteY3" fmla="*/ 826311 h 826311"/>
                      <a:gd name="connsiteX4" fmla="*/ 0 w 432048"/>
                      <a:gd name="connsiteY4" fmla="*/ 826311 h 826311"/>
                      <a:gd name="connsiteX5" fmla="*/ 0 w 432048"/>
                      <a:gd name="connsiteY5" fmla="*/ 421419 h 826311"/>
                      <a:gd name="connsiteX6" fmla="*/ 0 w 432048"/>
                      <a:gd name="connsiteY6" fmla="*/ 0 h 8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2048" h="826311" fill="none" extrusionOk="0">
                        <a:moveTo>
                          <a:pt x="0" y="0"/>
                        </a:moveTo>
                        <a:cubicBezTo>
                          <a:pt x="165260" y="-44302"/>
                          <a:pt x="321154" y="29496"/>
                          <a:pt x="432048" y="0"/>
                        </a:cubicBezTo>
                        <a:cubicBezTo>
                          <a:pt x="459132" y="180008"/>
                          <a:pt x="420393" y="303364"/>
                          <a:pt x="432048" y="396629"/>
                        </a:cubicBezTo>
                        <a:cubicBezTo>
                          <a:pt x="443703" y="489894"/>
                          <a:pt x="427335" y="717141"/>
                          <a:pt x="432048" y="826311"/>
                        </a:cubicBezTo>
                        <a:cubicBezTo>
                          <a:pt x="296760" y="839806"/>
                          <a:pt x="199715" y="823968"/>
                          <a:pt x="0" y="826311"/>
                        </a:cubicBezTo>
                        <a:cubicBezTo>
                          <a:pt x="-33094" y="660140"/>
                          <a:pt x="28587" y="609372"/>
                          <a:pt x="0" y="421419"/>
                        </a:cubicBezTo>
                        <a:cubicBezTo>
                          <a:pt x="-28587" y="233466"/>
                          <a:pt x="36275" y="148364"/>
                          <a:pt x="0" y="0"/>
                        </a:cubicBezTo>
                        <a:close/>
                      </a:path>
                      <a:path w="432048" h="826311" stroke="0" extrusionOk="0">
                        <a:moveTo>
                          <a:pt x="0" y="0"/>
                        </a:moveTo>
                        <a:cubicBezTo>
                          <a:pt x="157214" y="-31117"/>
                          <a:pt x="313767" y="31304"/>
                          <a:pt x="432048" y="0"/>
                        </a:cubicBezTo>
                        <a:cubicBezTo>
                          <a:pt x="447638" y="156519"/>
                          <a:pt x="422400" y="291739"/>
                          <a:pt x="432048" y="388366"/>
                        </a:cubicBezTo>
                        <a:cubicBezTo>
                          <a:pt x="441696" y="484993"/>
                          <a:pt x="402828" y="661251"/>
                          <a:pt x="432048" y="826311"/>
                        </a:cubicBezTo>
                        <a:cubicBezTo>
                          <a:pt x="335141" y="862109"/>
                          <a:pt x="115499" y="795514"/>
                          <a:pt x="0" y="826311"/>
                        </a:cubicBezTo>
                        <a:cubicBezTo>
                          <a:pt x="-1537" y="704870"/>
                          <a:pt x="14914" y="555198"/>
                          <a:pt x="0" y="421419"/>
                        </a:cubicBezTo>
                        <a:cubicBezTo>
                          <a:pt x="-14914" y="287640"/>
                          <a:pt x="7935" y="19532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val 103">
            <a:extLst>
              <a:ext uri="{FF2B5EF4-FFF2-40B4-BE49-F238E27FC236}">
                <a16:creationId xmlns:a16="http://schemas.microsoft.com/office/drawing/2014/main" id="{13F5EFA1-C653-9C4A-5546-0BB53431D1A7}"/>
              </a:ext>
            </a:extLst>
          </p:cNvPr>
          <p:cNvSpPr/>
          <p:nvPr/>
        </p:nvSpPr>
        <p:spPr>
          <a:xfrm>
            <a:off x="1559496" y="3365799"/>
            <a:ext cx="540329" cy="1072807"/>
          </a:xfrm>
          <a:prstGeom prst="ellipse">
            <a:avLst/>
          </a:prstGeom>
          <a:solidFill>
            <a:srgbClr val="D1B1E9"/>
          </a:solidFill>
          <a:ln>
            <a:noFill/>
          </a:ln>
          <a:effectLst>
            <a:glow rad="228600">
              <a:srgbClr val="8D42C6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03DE71-3C0D-6FE3-B07D-D19727C946C7}"/>
              </a:ext>
            </a:extLst>
          </p:cNvPr>
          <p:cNvSpPr/>
          <p:nvPr/>
        </p:nvSpPr>
        <p:spPr>
          <a:xfrm>
            <a:off x="3638028" y="3109298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E4716A-D56F-F768-7DD0-E487F7B9AAFD}"/>
              </a:ext>
            </a:extLst>
          </p:cNvPr>
          <p:cNvSpPr/>
          <p:nvPr/>
        </p:nvSpPr>
        <p:spPr>
          <a:xfrm>
            <a:off x="2425391" y="4936240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4C9EE5-5D54-B3F6-F46D-BB0C1C9770F6}"/>
              </a:ext>
            </a:extLst>
          </p:cNvPr>
          <p:cNvSpPr/>
          <p:nvPr/>
        </p:nvSpPr>
        <p:spPr>
          <a:xfrm flipH="1">
            <a:off x="2557787" y="4848888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5D0DA7-B538-988B-40FB-F717B266B7FB}"/>
              </a:ext>
            </a:extLst>
          </p:cNvPr>
          <p:cNvSpPr/>
          <p:nvPr/>
        </p:nvSpPr>
        <p:spPr>
          <a:xfrm flipV="1">
            <a:off x="2572623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EB6173-478E-1AA4-0180-998F799540BB}"/>
              </a:ext>
            </a:extLst>
          </p:cNvPr>
          <p:cNvSpPr/>
          <p:nvPr/>
        </p:nvSpPr>
        <p:spPr>
          <a:xfrm flipV="1">
            <a:off x="1269347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F338AF3-C2C7-EE56-C484-2171D6FBF011}"/>
              </a:ext>
            </a:extLst>
          </p:cNvPr>
          <p:cNvSpPr/>
          <p:nvPr/>
        </p:nvSpPr>
        <p:spPr>
          <a:xfrm>
            <a:off x="1272237" y="4633299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73BEE3A-D489-8B37-EAE8-D25F1F3D836A}"/>
              </a:ext>
            </a:extLst>
          </p:cNvPr>
          <p:cNvSpPr/>
          <p:nvPr/>
        </p:nvSpPr>
        <p:spPr>
          <a:xfrm>
            <a:off x="3736084" y="4707640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63">
            <a:extLst>
              <a:ext uri="{FF2B5EF4-FFF2-40B4-BE49-F238E27FC236}">
                <a16:creationId xmlns:a16="http://schemas.microsoft.com/office/drawing/2014/main" id="{41388A1A-2692-CB4B-52B0-65EF6231FAFC}"/>
              </a:ext>
            </a:extLst>
          </p:cNvPr>
          <p:cNvSpPr txBox="1"/>
          <p:nvPr/>
        </p:nvSpPr>
        <p:spPr>
          <a:xfrm>
            <a:off x="2076273" y="3098524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/>
              <a:t>Ar</a:t>
            </a:r>
            <a:r>
              <a:rPr lang="en-GB" sz="1400" b="1" dirty="0"/>
              <a:t> (10</a:t>
            </a:r>
            <a:r>
              <a:rPr lang="en-GB" sz="1400" b="1" baseline="30000" dirty="0"/>
              <a:t>-4/-3</a:t>
            </a:r>
            <a:r>
              <a:rPr lang="en-GB" sz="1400" b="1" dirty="0"/>
              <a:t> mbar)</a:t>
            </a:r>
            <a:r>
              <a:rPr lang="en-GB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003648-2EB0-5F05-8F86-D4B457566E7F}"/>
              </a:ext>
            </a:extLst>
          </p:cNvPr>
          <p:cNvSpPr/>
          <p:nvPr/>
        </p:nvSpPr>
        <p:spPr>
          <a:xfrm>
            <a:off x="3585861" y="3109298"/>
            <a:ext cx="72818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4FB924B4-44BE-F372-852A-69A00F7634AC}"/>
              </a:ext>
            </a:extLst>
          </p:cNvPr>
          <p:cNvSpPr/>
          <p:nvPr/>
        </p:nvSpPr>
        <p:spPr>
          <a:xfrm>
            <a:off x="762355" y="3337191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14C19431-D0BB-C806-1D47-210363880932}"/>
              </a:ext>
            </a:extLst>
          </p:cNvPr>
          <p:cNvSpPr/>
          <p:nvPr/>
        </p:nvSpPr>
        <p:spPr>
          <a:xfrm>
            <a:off x="843162" y="3364400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12DAC72A-D06C-1EB0-4E48-FC7854C9CDC4}"/>
              </a:ext>
            </a:extLst>
          </p:cNvPr>
          <p:cNvSpPr/>
          <p:nvPr/>
        </p:nvSpPr>
        <p:spPr>
          <a:xfrm>
            <a:off x="883906" y="3399786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28E1951B-8F98-01BC-C9F2-8A272222CA28}"/>
              </a:ext>
            </a:extLst>
          </p:cNvPr>
          <p:cNvSpPr/>
          <p:nvPr/>
        </p:nvSpPr>
        <p:spPr>
          <a:xfrm>
            <a:off x="972703" y="3479346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8A521E94-3D0B-675A-A734-408AA8FCDE6B}"/>
              </a:ext>
            </a:extLst>
          </p:cNvPr>
          <p:cNvSpPr/>
          <p:nvPr/>
        </p:nvSpPr>
        <p:spPr>
          <a:xfrm>
            <a:off x="972703" y="3537683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04957765-8828-1B9E-E155-F8B29F2530F1}"/>
              </a:ext>
            </a:extLst>
          </p:cNvPr>
          <p:cNvSpPr/>
          <p:nvPr/>
        </p:nvSpPr>
        <p:spPr>
          <a:xfrm>
            <a:off x="1058117" y="3604132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7B6613-2A35-EEDA-D903-C8A56D14F2A3}"/>
              </a:ext>
            </a:extLst>
          </p:cNvPr>
          <p:cNvSpPr/>
          <p:nvPr/>
        </p:nvSpPr>
        <p:spPr>
          <a:xfrm>
            <a:off x="1164458" y="3109298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171A724-42B9-A74A-A9FD-FDC20945375B}"/>
              </a:ext>
            </a:extLst>
          </p:cNvPr>
          <p:cNvSpPr/>
          <p:nvPr/>
        </p:nvSpPr>
        <p:spPr>
          <a:xfrm>
            <a:off x="771549" y="3321101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D7C3E99-A61A-5F05-C70E-97CC9BF56BA2}"/>
              </a:ext>
            </a:extLst>
          </p:cNvPr>
          <p:cNvSpPr/>
          <p:nvPr/>
        </p:nvSpPr>
        <p:spPr>
          <a:xfrm>
            <a:off x="771549" y="4232323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114">
            <a:extLst>
              <a:ext uri="{FF2B5EF4-FFF2-40B4-BE49-F238E27FC236}">
                <a16:creationId xmlns:a16="http://schemas.microsoft.com/office/drawing/2014/main" id="{8CC0AE35-3207-2B60-70AD-A507770E0A50}"/>
              </a:ext>
            </a:extLst>
          </p:cNvPr>
          <p:cNvGrpSpPr>
            <a:grpSpLocks noChangeAspect="1"/>
          </p:cNvGrpSpPr>
          <p:nvPr/>
        </p:nvGrpSpPr>
        <p:grpSpPr>
          <a:xfrm rot="18120162" flipV="1">
            <a:off x="1434635" y="3378797"/>
            <a:ext cx="259861" cy="206983"/>
            <a:chOff x="7274743" y="3768457"/>
            <a:chExt cx="680498" cy="542027"/>
          </a:xfrm>
        </p:grpSpPr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FCA16E80-1864-808C-4FCA-BBC8FF000ED6}"/>
                </a:ext>
              </a:extLst>
            </p:cNvPr>
            <p:cNvSpPr/>
            <p:nvPr/>
          </p:nvSpPr>
          <p:spPr>
            <a:xfrm>
              <a:off x="7274743" y="3768457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F8BB54DD-A834-9506-9902-AC02681DF8A3}"/>
                </a:ext>
              </a:extLst>
            </p:cNvPr>
            <p:cNvSpPr/>
            <p:nvPr/>
          </p:nvSpPr>
          <p:spPr>
            <a:xfrm rot="10800000">
              <a:off x="7486998" y="3860235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5BD02A1D-0A60-1F90-DAAB-3D3375BCCAFE}"/>
                </a:ext>
              </a:extLst>
            </p:cNvPr>
            <p:cNvSpPr/>
            <p:nvPr/>
          </p:nvSpPr>
          <p:spPr>
            <a:xfrm>
              <a:off x="7274743" y="3860235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117A9D92-A379-1523-9FBA-588EE22A1B9C}"/>
                </a:ext>
              </a:extLst>
            </p:cNvPr>
            <p:cNvSpPr/>
            <p:nvPr/>
          </p:nvSpPr>
          <p:spPr>
            <a:xfrm rot="10800000">
              <a:off x="7486999" y="3952013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E8B648A6-1457-7056-6A65-EEFEDCB9472D}"/>
                </a:ext>
              </a:extLst>
            </p:cNvPr>
            <p:cNvSpPr/>
            <p:nvPr/>
          </p:nvSpPr>
          <p:spPr>
            <a:xfrm>
              <a:off x="7274743" y="3953528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04567119-76FF-CDE8-AE7B-BCD879D3F308}"/>
                </a:ext>
              </a:extLst>
            </p:cNvPr>
            <p:cNvSpPr/>
            <p:nvPr/>
          </p:nvSpPr>
          <p:spPr>
            <a:xfrm rot="10800000">
              <a:off x="7488995" y="4045590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B577E324-29EF-1C28-95D2-D6FDB368EC0E}"/>
                </a:ext>
              </a:extLst>
            </p:cNvPr>
            <p:cNvSpPr/>
            <p:nvPr/>
          </p:nvSpPr>
          <p:spPr>
            <a:xfrm rot="10800000">
              <a:off x="7488996" y="4137368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9939D319-9134-7B63-0CE6-0CE6A6EC574B}"/>
                </a:ext>
              </a:extLst>
            </p:cNvPr>
            <p:cNvSpPr/>
            <p:nvPr/>
          </p:nvSpPr>
          <p:spPr>
            <a:xfrm>
              <a:off x="7274743" y="4044112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BCC9530F-04B8-383B-9368-E10C4C5D187B}"/>
                </a:ext>
              </a:extLst>
            </p:cNvPr>
            <p:cNvSpPr/>
            <p:nvPr/>
          </p:nvSpPr>
          <p:spPr>
            <a:xfrm>
              <a:off x="7274743" y="4135890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extBox 115">
            <a:extLst>
              <a:ext uri="{FF2B5EF4-FFF2-40B4-BE49-F238E27FC236}">
                <a16:creationId xmlns:a16="http://schemas.microsoft.com/office/drawing/2014/main" id="{730AFC62-3AF8-2706-74EF-9CB310168283}"/>
              </a:ext>
            </a:extLst>
          </p:cNvPr>
          <p:cNvSpPr txBox="1"/>
          <p:nvPr/>
        </p:nvSpPr>
        <p:spPr>
          <a:xfrm>
            <a:off x="1443287" y="3130007"/>
            <a:ext cx="454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FF0000"/>
                </a:solidFill>
              </a:rPr>
              <a:t>e</a:t>
            </a:r>
            <a:r>
              <a:rPr lang="en-GB" sz="1050" b="1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37" name="Oval 64">
            <a:extLst>
              <a:ext uri="{FF2B5EF4-FFF2-40B4-BE49-F238E27FC236}">
                <a16:creationId xmlns:a16="http://schemas.microsoft.com/office/drawing/2014/main" id="{E35E3B64-F46D-46BA-0CDC-88F501B85E2A}"/>
              </a:ext>
            </a:extLst>
          </p:cNvPr>
          <p:cNvSpPr/>
          <p:nvPr/>
        </p:nvSpPr>
        <p:spPr>
          <a:xfrm>
            <a:off x="1859019" y="431342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65">
            <a:extLst>
              <a:ext uri="{FF2B5EF4-FFF2-40B4-BE49-F238E27FC236}">
                <a16:creationId xmlns:a16="http://schemas.microsoft.com/office/drawing/2014/main" id="{7B408700-FC26-3BC0-B181-50DAD44A4750}"/>
              </a:ext>
            </a:extLst>
          </p:cNvPr>
          <p:cNvSpPr/>
          <p:nvPr/>
        </p:nvSpPr>
        <p:spPr>
          <a:xfrm>
            <a:off x="1647426" y="404836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66">
            <a:extLst>
              <a:ext uri="{FF2B5EF4-FFF2-40B4-BE49-F238E27FC236}">
                <a16:creationId xmlns:a16="http://schemas.microsoft.com/office/drawing/2014/main" id="{748D60FD-C2E3-168C-81C4-E724067006C0}"/>
              </a:ext>
            </a:extLst>
          </p:cNvPr>
          <p:cNvSpPr/>
          <p:nvPr/>
        </p:nvSpPr>
        <p:spPr>
          <a:xfrm>
            <a:off x="1867653" y="375253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67">
            <a:extLst>
              <a:ext uri="{FF2B5EF4-FFF2-40B4-BE49-F238E27FC236}">
                <a16:creationId xmlns:a16="http://schemas.microsoft.com/office/drawing/2014/main" id="{ED763F79-6527-97DB-81AC-950264355F96}"/>
              </a:ext>
            </a:extLst>
          </p:cNvPr>
          <p:cNvSpPr/>
          <p:nvPr/>
        </p:nvSpPr>
        <p:spPr>
          <a:xfrm>
            <a:off x="1647426" y="351366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68">
            <a:extLst>
              <a:ext uri="{FF2B5EF4-FFF2-40B4-BE49-F238E27FC236}">
                <a16:creationId xmlns:a16="http://schemas.microsoft.com/office/drawing/2014/main" id="{827E4951-6F64-CBDF-2433-1CB560BBDD9A}"/>
              </a:ext>
            </a:extLst>
          </p:cNvPr>
          <p:cNvCxnSpPr>
            <a:stCxn id="38" idx="2"/>
          </p:cNvCxnSpPr>
          <p:nvPr/>
        </p:nvCxnSpPr>
        <p:spPr>
          <a:xfrm flipH="1">
            <a:off x="1398863" y="410236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69">
            <a:extLst>
              <a:ext uri="{FF2B5EF4-FFF2-40B4-BE49-F238E27FC236}">
                <a16:creationId xmlns:a16="http://schemas.microsoft.com/office/drawing/2014/main" id="{25A2CDF0-724C-AE5D-C435-B077BF0B0232}"/>
              </a:ext>
            </a:extLst>
          </p:cNvPr>
          <p:cNvCxnSpPr/>
          <p:nvPr/>
        </p:nvCxnSpPr>
        <p:spPr>
          <a:xfrm flipH="1">
            <a:off x="1406060" y="356766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70">
            <a:extLst>
              <a:ext uri="{FF2B5EF4-FFF2-40B4-BE49-F238E27FC236}">
                <a16:creationId xmlns:a16="http://schemas.microsoft.com/office/drawing/2014/main" id="{7393DE4E-3323-62CF-F846-4D0092F8C3CE}"/>
              </a:ext>
            </a:extLst>
          </p:cNvPr>
          <p:cNvCxnSpPr/>
          <p:nvPr/>
        </p:nvCxnSpPr>
        <p:spPr>
          <a:xfrm flipH="1">
            <a:off x="1406060" y="381242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71">
            <a:extLst>
              <a:ext uri="{FF2B5EF4-FFF2-40B4-BE49-F238E27FC236}">
                <a16:creationId xmlns:a16="http://schemas.microsoft.com/office/drawing/2014/main" id="{1E95201D-3E29-E0C4-6E36-56D41256F35A}"/>
              </a:ext>
            </a:extLst>
          </p:cNvPr>
          <p:cNvCxnSpPr/>
          <p:nvPr/>
        </p:nvCxnSpPr>
        <p:spPr>
          <a:xfrm flipH="1">
            <a:off x="1397426" y="436587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72">
            <a:extLst>
              <a:ext uri="{FF2B5EF4-FFF2-40B4-BE49-F238E27FC236}">
                <a16:creationId xmlns:a16="http://schemas.microsoft.com/office/drawing/2014/main" id="{9BEB3B36-BED4-FE47-6B11-6649949A7CE0}"/>
              </a:ext>
            </a:extLst>
          </p:cNvPr>
          <p:cNvSpPr/>
          <p:nvPr/>
        </p:nvSpPr>
        <p:spPr>
          <a:xfrm>
            <a:off x="1994710" y="40129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73">
            <a:extLst>
              <a:ext uri="{FF2B5EF4-FFF2-40B4-BE49-F238E27FC236}">
                <a16:creationId xmlns:a16="http://schemas.microsoft.com/office/drawing/2014/main" id="{22C3C695-AE96-2AC3-7582-AF52C152E8AA}"/>
              </a:ext>
            </a:extLst>
          </p:cNvPr>
          <p:cNvSpPr/>
          <p:nvPr/>
        </p:nvSpPr>
        <p:spPr>
          <a:xfrm>
            <a:off x="2087551" y="3665593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74">
            <a:extLst>
              <a:ext uri="{FF2B5EF4-FFF2-40B4-BE49-F238E27FC236}">
                <a16:creationId xmlns:a16="http://schemas.microsoft.com/office/drawing/2014/main" id="{55F53C28-70F3-010B-337D-E330F3CF74BC}"/>
              </a:ext>
            </a:extLst>
          </p:cNvPr>
          <p:cNvSpPr/>
          <p:nvPr/>
        </p:nvSpPr>
        <p:spPr>
          <a:xfrm>
            <a:off x="2132094" y="440876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75">
            <a:extLst>
              <a:ext uri="{FF2B5EF4-FFF2-40B4-BE49-F238E27FC236}">
                <a16:creationId xmlns:a16="http://schemas.microsoft.com/office/drawing/2014/main" id="{AB034A89-A2E0-C1AE-C796-3D71A7D454D6}"/>
              </a:ext>
            </a:extLst>
          </p:cNvPr>
          <p:cNvSpPr/>
          <p:nvPr/>
        </p:nvSpPr>
        <p:spPr>
          <a:xfrm>
            <a:off x="2255110" y="41653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76">
            <a:extLst>
              <a:ext uri="{FF2B5EF4-FFF2-40B4-BE49-F238E27FC236}">
                <a16:creationId xmlns:a16="http://schemas.microsoft.com/office/drawing/2014/main" id="{04F6B3A0-54E5-0931-5D1C-C009AAEB9B55}"/>
              </a:ext>
            </a:extLst>
          </p:cNvPr>
          <p:cNvSpPr/>
          <p:nvPr/>
        </p:nvSpPr>
        <p:spPr>
          <a:xfrm>
            <a:off x="2330562" y="3880214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77">
            <a:extLst>
              <a:ext uri="{FF2B5EF4-FFF2-40B4-BE49-F238E27FC236}">
                <a16:creationId xmlns:a16="http://schemas.microsoft.com/office/drawing/2014/main" id="{73915E3C-1E04-BDE3-A183-52B5947113B4}"/>
              </a:ext>
            </a:extLst>
          </p:cNvPr>
          <p:cNvSpPr/>
          <p:nvPr/>
        </p:nvSpPr>
        <p:spPr>
          <a:xfrm>
            <a:off x="2363110" y="3540661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78">
            <a:extLst>
              <a:ext uri="{FF2B5EF4-FFF2-40B4-BE49-F238E27FC236}">
                <a16:creationId xmlns:a16="http://schemas.microsoft.com/office/drawing/2014/main" id="{D8327C6A-8930-5D8B-B138-BCC63E433277}"/>
              </a:ext>
            </a:extLst>
          </p:cNvPr>
          <p:cNvCxnSpPr/>
          <p:nvPr/>
        </p:nvCxnSpPr>
        <p:spPr>
          <a:xfrm>
            <a:off x="1406060" y="357624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79">
            <a:extLst>
              <a:ext uri="{FF2B5EF4-FFF2-40B4-BE49-F238E27FC236}">
                <a16:creationId xmlns:a16="http://schemas.microsoft.com/office/drawing/2014/main" id="{A7180073-1EBD-1F57-529F-81102432C66E}"/>
              </a:ext>
            </a:extLst>
          </p:cNvPr>
          <p:cNvCxnSpPr/>
          <p:nvPr/>
        </p:nvCxnSpPr>
        <p:spPr>
          <a:xfrm>
            <a:off x="1403373" y="387851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80">
            <a:extLst>
              <a:ext uri="{FF2B5EF4-FFF2-40B4-BE49-F238E27FC236}">
                <a16:creationId xmlns:a16="http://schemas.microsoft.com/office/drawing/2014/main" id="{7A884920-046D-039A-D5FD-C08C36756500}"/>
              </a:ext>
            </a:extLst>
          </p:cNvPr>
          <p:cNvCxnSpPr/>
          <p:nvPr/>
        </p:nvCxnSpPr>
        <p:spPr>
          <a:xfrm>
            <a:off x="1406060" y="385607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81">
            <a:extLst>
              <a:ext uri="{FF2B5EF4-FFF2-40B4-BE49-F238E27FC236}">
                <a16:creationId xmlns:a16="http://schemas.microsoft.com/office/drawing/2014/main" id="{AA02B5AD-3280-68A5-5C42-26060F1842D7}"/>
              </a:ext>
            </a:extLst>
          </p:cNvPr>
          <p:cNvCxnSpPr/>
          <p:nvPr/>
        </p:nvCxnSpPr>
        <p:spPr>
          <a:xfrm flipV="1">
            <a:off x="1409984" y="420284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82">
            <a:extLst>
              <a:ext uri="{FF2B5EF4-FFF2-40B4-BE49-F238E27FC236}">
                <a16:creationId xmlns:a16="http://schemas.microsoft.com/office/drawing/2014/main" id="{BF482574-2960-FA46-75EF-EAE045FB42BE}"/>
              </a:ext>
            </a:extLst>
          </p:cNvPr>
          <p:cNvCxnSpPr>
            <a:endCxn id="47" idx="2"/>
          </p:cNvCxnSpPr>
          <p:nvPr/>
        </p:nvCxnSpPr>
        <p:spPr>
          <a:xfrm>
            <a:off x="1421997" y="413850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83">
            <a:extLst>
              <a:ext uri="{FF2B5EF4-FFF2-40B4-BE49-F238E27FC236}">
                <a16:creationId xmlns:a16="http://schemas.microsoft.com/office/drawing/2014/main" id="{4DE16E6A-A757-F182-F038-04B875722CD1}"/>
              </a:ext>
            </a:extLst>
          </p:cNvPr>
          <p:cNvCxnSpPr/>
          <p:nvPr/>
        </p:nvCxnSpPr>
        <p:spPr>
          <a:xfrm flipV="1">
            <a:off x="1411072" y="360360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ZoneTexte 117">
            <a:extLst>
              <a:ext uri="{FF2B5EF4-FFF2-40B4-BE49-F238E27FC236}">
                <a16:creationId xmlns:a16="http://schemas.microsoft.com/office/drawing/2014/main" id="{44097AA1-7C6F-464E-4958-AC5D701FA62C}"/>
              </a:ext>
            </a:extLst>
          </p:cNvPr>
          <p:cNvSpPr txBox="1"/>
          <p:nvPr/>
        </p:nvSpPr>
        <p:spPr>
          <a:xfrm>
            <a:off x="1497210" y="5403887"/>
            <a:ext cx="3324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Low working pressure</a:t>
            </a:r>
          </a:p>
          <a:p>
            <a:pPr algn="l"/>
            <a:r>
              <a:rPr lang="en-GB" dirty="0">
                <a:solidFill>
                  <a:srgbClr val="00B050"/>
                </a:solidFill>
              </a:rPr>
              <a:t>High coating rate</a:t>
            </a:r>
          </a:p>
          <a:p>
            <a:pPr algn="l"/>
            <a:r>
              <a:rPr lang="fr-FR" dirty="0">
                <a:solidFill>
                  <a:srgbClr val="FF0000"/>
                </a:solidFill>
              </a:rPr>
              <a:t>More </a:t>
            </a:r>
            <a:r>
              <a:rPr lang="fr-FR" dirty="0" err="1">
                <a:solidFill>
                  <a:srgbClr val="FF0000"/>
                </a:solidFill>
              </a:rPr>
              <a:t>complex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set-up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21" name="Ellipse 120">
            <a:extLst>
              <a:ext uri="{FF2B5EF4-FFF2-40B4-BE49-F238E27FC236}">
                <a16:creationId xmlns:a16="http://schemas.microsoft.com/office/drawing/2014/main" id="{93247D71-FEE3-7A55-15F6-ED126B449520}"/>
              </a:ext>
            </a:extLst>
          </p:cNvPr>
          <p:cNvSpPr/>
          <p:nvPr/>
        </p:nvSpPr>
        <p:spPr>
          <a:xfrm>
            <a:off x="7767266" y="1586149"/>
            <a:ext cx="591391" cy="292004"/>
          </a:xfrm>
          <a:prstGeom prst="ellipse">
            <a:avLst/>
          </a:prstGeom>
          <a:solidFill>
            <a:srgbClr val="FF0000">
              <a:alpha val="58000"/>
            </a:srgbClr>
          </a:solidFill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Cercle : creux 121">
            <a:extLst>
              <a:ext uri="{FF2B5EF4-FFF2-40B4-BE49-F238E27FC236}">
                <a16:creationId xmlns:a16="http://schemas.microsoft.com/office/drawing/2014/main" id="{BEF55893-9D3B-E775-FFC3-2EF90939AE29}"/>
              </a:ext>
            </a:extLst>
          </p:cNvPr>
          <p:cNvSpPr/>
          <p:nvPr/>
        </p:nvSpPr>
        <p:spPr>
          <a:xfrm>
            <a:off x="6888292" y="1265089"/>
            <a:ext cx="2279199" cy="1146545"/>
          </a:xfrm>
          <a:prstGeom prst="donut">
            <a:avLst>
              <a:gd name="adj" fmla="val 12200"/>
            </a:avLst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9" name="Ellipse 118">
            <a:extLst>
              <a:ext uri="{FF2B5EF4-FFF2-40B4-BE49-F238E27FC236}">
                <a16:creationId xmlns:a16="http://schemas.microsoft.com/office/drawing/2014/main" id="{2B2E73D4-4538-3B39-3501-F33F729893C0}"/>
              </a:ext>
            </a:extLst>
          </p:cNvPr>
          <p:cNvSpPr/>
          <p:nvPr/>
        </p:nvSpPr>
        <p:spPr>
          <a:xfrm>
            <a:off x="6873210" y="1268393"/>
            <a:ext cx="2279199" cy="1125387"/>
          </a:xfrm>
          <a:prstGeom prst="ellipse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Ellipse 119">
            <a:extLst>
              <a:ext uri="{FF2B5EF4-FFF2-40B4-BE49-F238E27FC236}">
                <a16:creationId xmlns:a16="http://schemas.microsoft.com/office/drawing/2014/main" id="{DBF081EA-3D5A-76DA-C12A-A179979CF40A}"/>
              </a:ext>
            </a:extLst>
          </p:cNvPr>
          <p:cNvSpPr/>
          <p:nvPr/>
        </p:nvSpPr>
        <p:spPr>
          <a:xfrm>
            <a:off x="7082084" y="1394580"/>
            <a:ext cx="1918619" cy="843531"/>
          </a:xfrm>
          <a:prstGeom prst="ellipse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space réservé du pied de page 4">
            <a:extLst>
              <a:ext uri="{FF2B5EF4-FFF2-40B4-BE49-F238E27FC236}">
                <a16:creationId xmlns:a16="http://schemas.microsoft.com/office/drawing/2014/main" id="{B7756DB6-4AEC-AAD9-8708-17ACF29A1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D9EE076D-A980-CF11-84C1-EA61B619E75D}"/>
              </a:ext>
            </a:extLst>
          </p:cNvPr>
          <p:cNvSpPr txBox="1"/>
          <p:nvPr/>
        </p:nvSpPr>
        <p:spPr>
          <a:xfrm>
            <a:off x="10328926" y="3127034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/>
              <a:t>Courtesy P. Costa-Pinto</a:t>
            </a:r>
            <a:endParaRPr lang="fr-FR" sz="1100" dirty="0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436B734E-9A8B-63A1-9326-418AB85569D0}"/>
              </a:ext>
            </a:extLst>
          </p:cNvPr>
          <p:cNvSpPr txBox="1"/>
          <p:nvPr/>
        </p:nvSpPr>
        <p:spPr>
          <a:xfrm>
            <a:off x="9373126" y="2602483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Courtesy S. Leith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480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</a:t>
            </a:r>
            <a:r>
              <a:rPr lang="fr-FR" sz="180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57B3D8D-35D6-C74D-5314-522FEC9D4963}"/>
              </a:ext>
            </a:extLst>
          </p:cNvPr>
          <p:cNvSpPr/>
          <p:nvPr/>
        </p:nvSpPr>
        <p:spPr>
          <a:xfrm>
            <a:off x="407988" y="3013251"/>
            <a:ext cx="4391868" cy="23273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D969B0E-653D-0193-7C29-891A8F4F0D6F}"/>
              </a:ext>
            </a:extLst>
          </p:cNvPr>
          <p:cNvSpPr txBox="1"/>
          <p:nvPr/>
        </p:nvSpPr>
        <p:spPr>
          <a:xfrm>
            <a:off x="6096001" y="980728"/>
            <a:ext cx="5400600" cy="53245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D</a:t>
            </a:r>
            <a:r>
              <a:rPr lang="en-GB" dirty="0"/>
              <a:t>irect </a:t>
            </a:r>
            <a:r>
              <a:rPr lang="en-GB" b="1" dirty="0">
                <a:solidFill>
                  <a:srgbClr val="FF0000"/>
                </a:solidFill>
              </a:rPr>
              <a:t>C</a:t>
            </a:r>
            <a:r>
              <a:rPr lang="en-GB" dirty="0"/>
              <a:t>urrent </a:t>
            </a:r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dirty="0"/>
              <a:t>agnetron </a:t>
            </a:r>
            <a:r>
              <a:rPr lang="en-GB" b="1" dirty="0">
                <a:solidFill>
                  <a:srgbClr val="FF0000"/>
                </a:solidFill>
              </a:rPr>
              <a:t>S</a:t>
            </a:r>
            <a:r>
              <a:rPr lang="en-GB" dirty="0"/>
              <a:t>puttering</a:t>
            </a:r>
          </a:p>
          <a:p>
            <a:pPr algn="l"/>
            <a:r>
              <a:rPr lang="en-GB" dirty="0"/>
              <a:t>	</a:t>
            </a:r>
            <a:r>
              <a:rPr lang="en-GB" sz="1600" dirty="0"/>
              <a:t>DC power supply</a:t>
            </a:r>
          </a:p>
          <a:p>
            <a:pPr algn="l"/>
            <a:r>
              <a:rPr lang="en-GB" sz="1600" dirty="0"/>
              <a:t>	Power regulated</a:t>
            </a:r>
          </a:p>
          <a:p>
            <a:pPr algn="l"/>
            <a:r>
              <a:rPr lang="en-GB" sz="1600" dirty="0"/>
              <a:t>	</a:t>
            </a:r>
            <a:r>
              <a:rPr lang="en-GB" sz="1600" dirty="0">
                <a:solidFill>
                  <a:srgbClr val="00B050"/>
                </a:solidFill>
              </a:rPr>
              <a:t>High coating rate</a:t>
            </a:r>
          </a:p>
          <a:p>
            <a:pPr algn="l"/>
            <a:r>
              <a:rPr lang="en-GB" sz="1600" dirty="0"/>
              <a:t>	</a:t>
            </a:r>
            <a:r>
              <a:rPr lang="en-GB" sz="1600" dirty="0">
                <a:solidFill>
                  <a:srgbClr val="FF0000"/>
                </a:solidFill>
              </a:rPr>
              <a:t>Poor conformality, porosities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Pulsed </a:t>
            </a:r>
            <a:r>
              <a:rPr lang="en-GB" b="1" dirty="0"/>
              <a:t>DCMS</a:t>
            </a:r>
          </a:p>
          <a:p>
            <a:pPr algn="l"/>
            <a:r>
              <a:rPr lang="en-GB" b="1" dirty="0"/>
              <a:t>	</a:t>
            </a:r>
            <a:r>
              <a:rPr lang="en-GB" sz="1600" dirty="0"/>
              <a:t>Pulsed DC power supply</a:t>
            </a:r>
          </a:p>
          <a:p>
            <a:pPr algn="l"/>
            <a:r>
              <a:rPr lang="en-GB" sz="1600" dirty="0"/>
              <a:t>	</a:t>
            </a:r>
            <a:r>
              <a:rPr lang="en-GB" sz="1600" dirty="0">
                <a:solidFill>
                  <a:srgbClr val="00B050"/>
                </a:solidFill>
              </a:rPr>
              <a:t>Arc mitigation</a:t>
            </a:r>
          </a:p>
          <a:p>
            <a:pPr algn="l"/>
            <a:r>
              <a:rPr lang="en-GB" sz="1600" dirty="0">
                <a:solidFill>
                  <a:srgbClr val="00B050"/>
                </a:solidFill>
              </a:rPr>
              <a:t>	Dielectrics</a:t>
            </a:r>
          </a:p>
          <a:p>
            <a:pPr algn="l"/>
            <a:r>
              <a:rPr lang="en-GB" sz="1600" dirty="0">
                <a:solidFill>
                  <a:srgbClr val="00B050"/>
                </a:solidFill>
              </a:rPr>
              <a:t>	Reactive sputtering</a:t>
            </a:r>
          </a:p>
          <a:p>
            <a:pPr algn="l"/>
            <a:endParaRPr lang="en-GB" dirty="0"/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Hi</a:t>
            </a:r>
            <a:r>
              <a:rPr lang="en-GB" dirty="0"/>
              <a:t>gh </a:t>
            </a:r>
            <a:r>
              <a:rPr lang="en-GB" b="1" dirty="0">
                <a:solidFill>
                  <a:srgbClr val="FF0000"/>
                </a:solidFill>
              </a:rPr>
              <a:t>P</a:t>
            </a:r>
            <a:r>
              <a:rPr lang="en-GB" dirty="0"/>
              <a:t>ower </a:t>
            </a:r>
            <a:r>
              <a:rPr lang="en-GB" b="1" dirty="0">
                <a:solidFill>
                  <a:srgbClr val="FF0000"/>
                </a:solidFill>
              </a:rPr>
              <a:t>I</a:t>
            </a:r>
            <a:r>
              <a:rPr lang="en-GB" dirty="0"/>
              <a:t>mpulse </a:t>
            </a:r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dirty="0"/>
              <a:t>agnetron </a:t>
            </a:r>
            <a:r>
              <a:rPr lang="en-GB" b="1" dirty="0">
                <a:solidFill>
                  <a:srgbClr val="FF0000"/>
                </a:solidFill>
              </a:rPr>
              <a:t>S</a:t>
            </a:r>
            <a:r>
              <a:rPr lang="en-GB" dirty="0"/>
              <a:t>puttering</a:t>
            </a:r>
          </a:p>
          <a:p>
            <a:pPr algn="l"/>
            <a:r>
              <a:rPr lang="en-GB" dirty="0"/>
              <a:t>	</a:t>
            </a:r>
            <a:r>
              <a:rPr lang="en-GB" sz="1600" dirty="0"/>
              <a:t>Pulsed power supply</a:t>
            </a:r>
          </a:p>
          <a:p>
            <a:pPr algn="l"/>
            <a:r>
              <a:rPr lang="en-GB" sz="1600" dirty="0"/>
              <a:t>	Low duty cycle (~2%)</a:t>
            </a:r>
          </a:p>
          <a:p>
            <a:pPr algn="l"/>
            <a:r>
              <a:rPr lang="en-GB" sz="1600" dirty="0"/>
              <a:t>	</a:t>
            </a:r>
            <a:r>
              <a:rPr lang="en-GB" sz="1600" dirty="0">
                <a:solidFill>
                  <a:srgbClr val="00B050"/>
                </a:solidFill>
              </a:rPr>
              <a:t>Metallic vapor ionization (~70%)</a:t>
            </a:r>
          </a:p>
          <a:p>
            <a:pPr algn="l"/>
            <a:r>
              <a:rPr lang="en-GB" sz="1600" dirty="0">
                <a:solidFill>
                  <a:srgbClr val="00B050"/>
                </a:solidFill>
              </a:rPr>
              <a:t>	Dense layers (using biasing voltage)</a:t>
            </a:r>
          </a:p>
          <a:p>
            <a:pPr algn="l"/>
            <a:r>
              <a:rPr lang="en-GB" sz="1600" dirty="0">
                <a:solidFill>
                  <a:srgbClr val="00B050"/>
                </a:solidFill>
              </a:rPr>
              <a:t>	Bombardment energy control</a:t>
            </a:r>
          </a:p>
          <a:p>
            <a:pPr algn="l"/>
            <a:r>
              <a:rPr lang="en-GB" sz="1600" dirty="0"/>
              <a:t>	</a:t>
            </a:r>
            <a:r>
              <a:rPr lang="en-GB" sz="1600" dirty="0">
                <a:solidFill>
                  <a:srgbClr val="FF0000"/>
                </a:solidFill>
              </a:rPr>
              <a:t>Low substrate heating</a:t>
            </a:r>
          </a:p>
          <a:p>
            <a:pPr algn="l"/>
            <a:r>
              <a:rPr lang="en-GB" sz="1600" dirty="0">
                <a:solidFill>
                  <a:srgbClr val="FF0000"/>
                </a:solidFill>
              </a:rPr>
              <a:t>	Low coating rate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9" name="Oval 103">
            <a:extLst>
              <a:ext uri="{FF2B5EF4-FFF2-40B4-BE49-F238E27FC236}">
                <a16:creationId xmlns:a16="http://schemas.microsoft.com/office/drawing/2014/main" id="{DC1BB320-CFCF-1D48-55BD-DE6F80A9F358}"/>
              </a:ext>
            </a:extLst>
          </p:cNvPr>
          <p:cNvSpPr/>
          <p:nvPr/>
        </p:nvSpPr>
        <p:spPr>
          <a:xfrm>
            <a:off x="1559496" y="3365799"/>
            <a:ext cx="540329" cy="1072807"/>
          </a:xfrm>
          <a:prstGeom prst="ellipse">
            <a:avLst/>
          </a:prstGeom>
          <a:solidFill>
            <a:srgbClr val="D1B1E9"/>
          </a:solidFill>
          <a:ln>
            <a:noFill/>
          </a:ln>
          <a:effectLst>
            <a:glow rad="228600">
              <a:srgbClr val="8D42C6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D3BE79-81DA-A260-F0B9-5E9EAE8DFB89}"/>
              </a:ext>
            </a:extLst>
          </p:cNvPr>
          <p:cNvSpPr/>
          <p:nvPr/>
        </p:nvSpPr>
        <p:spPr>
          <a:xfrm>
            <a:off x="3638028" y="3109298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04BED0F-9089-9F48-BB27-53DA56D43C78}"/>
              </a:ext>
            </a:extLst>
          </p:cNvPr>
          <p:cNvSpPr/>
          <p:nvPr/>
        </p:nvSpPr>
        <p:spPr>
          <a:xfrm>
            <a:off x="2425391" y="4936240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F8A38C-7FB1-7015-285D-709D6B87A9F0}"/>
              </a:ext>
            </a:extLst>
          </p:cNvPr>
          <p:cNvSpPr/>
          <p:nvPr/>
        </p:nvSpPr>
        <p:spPr>
          <a:xfrm flipH="1">
            <a:off x="2557787" y="4848888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4AD852-D81F-4B2D-56A6-4DCE8830C044}"/>
              </a:ext>
            </a:extLst>
          </p:cNvPr>
          <p:cNvSpPr/>
          <p:nvPr/>
        </p:nvSpPr>
        <p:spPr>
          <a:xfrm flipV="1">
            <a:off x="2572623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31F68BA-10A7-6A70-93DD-1BA7FC364ED5}"/>
              </a:ext>
            </a:extLst>
          </p:cNvPr>
          <p:cNvSpPr/>
          <p:nvPr/>
        </p:nvSpPr>
        <p:spPr>
          <a:xfrm flipV="1">
            <a:off x="1269347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D90B98A-CFFD-CE6C-A03B-CFE8AD950023}"/>
              </a:ext>
            </a:extLst>
          </p:cNvPr>
          <p:cNvSpPr/>
          <p:nvPr/>
        </p:nvSpPr>
        <p:spPr>
          <a:xfrm>
            <a:off x="1272237" y="4633299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DEA1D13-B094-2EAD-7932-A83B88C4B882}"/>
              </a:ext>
            </a:extLst>
          </p:cNvPr>
          <p:cNvSpPr/>
          <p:nvPr/>
        </p:nvSpPr>
        <p:spPr>
          <a:xfrm>
            <a:off x="3736084" y="4707640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63">
            <a:extLst>
              <a:ext uri="{FF2B5EF4-FFF2-40B4-BE49-F238E27FC236}">
                <a16:creationId xmlns:a16="http://schemas.microsoft.com/office/drawing/2014/main" id="{510AF0DC-639D-9215-45BF-E52DAAE561CE}"/>
              </a:ext>
            </a:extLst>
          </p:cNvPr>
          <p:cNvSpPr txBox="1"/>
          <p:nvPr/>
        </p:nvSpPr>
        <p:spPr>
          <a:xfrm>
            <a:off x="2076273" y="3098524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/>
              <a:t>Ar</a:t>
            </a:r>
            <a:r>
              <a:rPr lang="en-GB" sz="1400" b="1" dirty="0"/>
              <a:t> (10</a:t>
            </a:r>
            <a:r>
              <a:rPr lang="en-GB" sz="1400" b="1" baseline="30000" dirty="0"/>
              <a:t>-4/-3</a:t>
            </a:r>
            <a:r>
              <a:rPr lang="en-GB" sz="1400" b="1" dirty="0"/>
              <a:t> mbar)</a:t>
            </a:r>
            <a:r>
              <a:rPr lang="en-GB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5D7CBF8-B044-2CD4-84B1-37598AC02FA9}"/>
              </a:ext>
            </a:extLst>
          </p:cNvPr>
          <p:cNvSpPr/>
          <p:nvPr/>
        </p:nvSpPr>
        <p:spPr>
          <a:xfrm>
            <a:off x="3585861" y="3109298"/>
            <a:ext cx="72818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AA6EE323-159A-7F68-FBB0-5718436F55F4}"/>
              </a:ext>
            </a:extLst>
          </p:cNvPr>
          <p:cNvSpPr/>
          <p:nvPr/>
        </p:nvSpPr>
        <p:spPr>
          <a:xfrm>
            <a:off x="762355" y="3337191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1CEE439D-79A4-BC63-5157-BA8A1B342D8B}"/>
              </a:ext>
            </a:extLst>
          </p:cNvPr>
          <p:cNvSpPr/>
          <p:nvPr/>
        </p:nvSpPr>
        <p:spPr>
          <a:xfrm>
            <a:off x="843162" y="3364400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F759B71D-E9CF-6594-8E97-4C9EDFD8F711}"/>
              </a:ext>
            </a:extLst>
          </p:cNvPr>
          <p:cNvSpPr/>
          <p:nvPr/>
        </p:nvSpPr>
        <p:spPr>
          <a:xfrm>
            <a:off x="883906" y="3399786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58DB7B33-D139-0443-BA92-855957D76D32}"/>
              </a:ext>
            </a:extLst>
          </p:cNvPr>
          <p:cNvSpPr/>
          <p:nvPr/>
        </p:nvSpPr>
        <p:spPr>
          <a:xfrm>
            <a:off x="972703" y="3479346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CE95C0A8-6720-DF12-9538-748AF335AA15}"/>
              </a:ext>
            </a:extLst>
          </p:cNvPr>
          <p:cNvSpPr/>
          <p:nvPr/>
        </p:nvSpPr>
        <p:spPr>
          <a:xfrm>
            <a:off x="972703" y="3537683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F18A6331-C5E8-4645-B633-12745E901A8C}"/>
              </a:ext>
            </a:extLst>
          </p:cNvPr>
          <p:cNvSpPr/>
          <p:nvPr/>
        </p:nvSpPr>
        <p:spPr>
          <a:xfrm>
            <a:off x="1058117" y="3604132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3054F55-3AA7-AC9B-DEDA-40BE870BF5ED}"/>
              </a:ext>
            </a:extLst>
          </p:cNvPr>
          <p:cNvSpPr/>
          <p:nvPr/>
        </p:nvSpPr>
        <p:spPr>
          <a:xfrm>
            <a:off x="1164458" y="3109298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B7841AB-8E76-A100-052F-D746CB18BD98}"/>
              </a:ext>
            </a:extLst>
          </p:cNvPr>
          <p:cNvSpPr/>
          <p:nvPr/>
        </p:nvSpPr>
        <p:spPr>
          <a:xfrm>
            <a:off x="771549" y="3321101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1CB3333-CCC7-A170-A0AD-7E12032FB4C0}"/>
              </a:ext>
            </a:extLst>
          </p:cNvPr>
          <p:cNvSpPr/>
          <p:nvPr/>
        </p:nvSpPr>
        <p:spPr>
          <a:xfrm>
            <a:off x="771549" y="4232323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114">
            <a:extLst>
              <a:ext uri="{FF2B5EF4-FFF2-40B4-BE49-F238E27FC236}">
                <a16:creationId xmlns:a16="http://schemas.microsoft.com/office/drawing/2014/main" id="{2EB23F23-3331-F531-7CDF-F57E530AB5D5}"/>
              </a:ext>
            </a:extLst>
          </p:cNvPr>
          <p:cNvGrpSpPr>
            <a:grpSpLocks noChangeAspect="1"/>
          </p:cNvGrpSpPr>
          <p:nvPr/>
        </p:nvGrpSpPr>
        <p:grpSpPr>
          <a:xfrm rot="18120162" flipV="1">
            <a:off x="1434635" y="3378797"/>
            <a:ext cx="259861" cy="206983"/>
            <a:chOff x="7274743" y="3768457"/>
            <a:chExt cx="680498" cy="542027"/>
          </a:xfrm>
        </p:grpSpPr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15C02274-4721-F602-A70C-6380298E3F37}"/>
                </a:ext>
              </a:extLst>
            </p:cNvPr>
            <p:cNvSpPr/>
            <p:nvPr/>
          </p:nvSpPr>
          <p:spPr>
            <a:xfrm>
              <a:off x="7274743" y="3768457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  <a:head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84BFF566-60F7-D4B1-501F-AFEDA2D37A7B}"/>
                </a:ext>
              </a:extLst>
            </p:cNvPr>
            <p:cNvSpPr/>
            <p:nvPr/>
          </p:nvSpPr>
          <p:spPr>
            <a:xfrm rot="10800000">
              <a:off x="7486998" y="3860235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72C00C0A-9582-28EE-531F-79B832C3EBBF}"/>
                </a:ext>
              </a:extLst>
            </p:cNvPr>
            <p:cNvSpPr/>
            <p:nvPr/>
          </p:nvSpPr>
          <p:spPr>
            <a:xfrm>
              <a:off x="7274743" y="3860235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BE7CCF3B-50B0-D84E-4698-EA4061C4071C}"/>
                </a:ext>
              </a:extLst>
            </p:cNvPr>
            <p:cNvSpPr/>
            <p:nvPr/>
          </p:nvSpPr>
          <p:spPr>
            <a:xfrm rot="10800000">
              <a:off x="7486999" y="3952013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3C888BB9-7035-7BB3-5132-6CA9FAE0012A}"/>
                </a:ext>
              </a:extLst>
            </p:cNvPr>
            <p:cNvSpPr/>
            <p:nvPr/>
          </p:nvSpPr>
          <p:spPr>
            <a:xfrm>
              <a:off x="7274743" y="3953528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A30E9EC7-8E9B-AF59-F588-7901A41A52DA}"/>
                </a:ext>
              </a:extLst>
            </p:cNvPr>
            <p:cNvSpPr/>
            <p:nvPr/>
          </p:nvSpPr>
          <p:spPr>
            <a:xfrm rot="10800000">
              <a:off x="7488995" y="4045590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B192EAA5-DC17-19DA-B780-8F724A8FF9FA}"/>
                </a:ext>
              </a:extLst>
            </p:cNvPr>
            <p:cNvSpPr/>
            <p:nvPr/>
          </p:nvSpPr>
          <p:spPr>
            <a:xfrm rot="10800000">
              <a:off x="7488996" y="4137368"/>
              <a:ext cx="265869" cy="82816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662E9C6E-E00C-E74B-97A4-5E700025D87E}"/>
                </a:ext>
              </a:extLst>
            </p:cNvPr>
            <p:cNvSpPr/>
            <p:nvPr/>
          </p:nvSpPr>
          <p:spPr>
            <a:xfrm>
              <a:off x="7274743" y="4044112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D0E257B5-31BD-929D-0487-D89C485388FF}"/>
                </a:ext>
              </a:extLst>
            </p:cNvPr>
            <p:cNvSpPr/>
            <p:nvPr/>
          </p:nvSpPr>
          <p:spPr>
            <a:xfrm>
              <a:off x="7274743" y="4135890"/>
              <a:ext cx="680498" cy="174594"/>
            </a:xfrm>
            <a:prstGeom prst="arc">
              <a:avLst>
                <a:gd name="adj1" fmla="val 16200000"/>
                <a:gd name="adj2" fmla="val 5260865"/>
              </a:avLst>
            </a:prstGeom>
            <a:ln w="9525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TextBox 115">
            <a:extLst>
              <a:ext uri="{FF2B5EF4-FFF2-40B4-BE49-F238E27FC236}">
                <a16:creationId xmlns:a16="http://schemas.microsoft.com/office/drawing/2014/main" id="{0BC9D900-F7C8-8CCE-5DE5-D8C5026F52A8}"/>
              </a:ext>
            </a:extLst>
          </p:cNvPr>
          <p:cNvSpPr txBox="1"/>
          <p:nvPr/>
        </p:nvSpPr>
        <p:spPr>
          <a:xfrm>
            <a:off x="1443287" y="3130007"/>
            <a:ext cx="454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dirty="0">
                <a:solidFill>
                  <a:srgbClr val="FF0000"/>
                </a:solidFill>
              </a:rPr>
              <a:t>e</a:t>
            </a:r>
            <a:r>
              <a:rPr lang="en-GB" sz="1050" b="1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39" name="Oval 64">
            <a:extLst>
              <a:ext uri="{FF2B5EF4-FFF2-40B4-BE49-F238E27FC236}">
                <a16:creationId xmlns:a16="http://schemas.microsoft.com/office/drawing/2014/main" id="{F4B5AE09-392C-5ADB-10E6-85A922C2CC48}"/>
              </a:ext>
            </a:extLst>
          </p:cNvPr>
          <p:cNvSpPr/>
          <p:nvPr/>
        </p:nvSpPr>
        <p:spPr>
          <a:xfrm>
            <a:off x="1859019" y="431342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65">
            <a:extLst>
              <a:ext uri="{FF2B5EF4-FFF2-40B4-BE49-F238E27FC236}">
                <a16:creationId xmlns:a16="http://schemas.microsoft.com/office/drawing/2014/main" id="{3739978E-3184-9A8F-C7EB-98DD98886589}"/>
              </a:ext>
            </a:extLst>
          </p:cNvPr>
          <p:cNvSpPr/>
          <p:nvPr/>
        </p:nvSpPr>
        <p:spPr>
          <a:xfrm>
            <a:off x="1647426" y="404836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66">
            <a:extLst>
              <a:ext uri="{FF2B5EF4-FFF2-40B4-BE49-F238E27FC236}">
                <a16:creationId xmlns:a16="http://schemas.microsoft.com/office/drawing/2014/main" id="{87E18775-F5B4-C210-CBCC-398B4FA8A39F}"/>
              </a:ext>
            </a:extLst>
          </p:cNvPr>
          <p:cNvSpPr/>
          <p:nvPr/>
        </p:nvSpPr>
        <p:spPr>
          <a:xfrm>
            <a:off x="1867653" y="375253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67">
            <a:extLst>
              <a:ext uri="{FF2B5EF4-FFF2-40B4-BE49-F238E27FC236}">
                <a16:creationId xmlns:a16="http://schemas.microsoft.com/office/drawing/2014/main" id="{A22FB8C5-57FD-F440-9A5B-CEB028ED9006}"/>
              </a:ext>
            </a:extLst>
          </p:cNvPr>
          <p:cNvSpPr/>
          <p:nvPr/>
        </p:nvSpPr>
        <p:spPr>
          <a:xfrm>
            <a:off x="1647426" y="351366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68">
            <a:extLst>
              <a:ext uri="{FF2B5EF4-FFF2-40B4-BE49-F238E27FC236}">
                <a16:creationId xmlns:a16="http://schemas.microsoft.com/office/drawing/2014/main" id="{E498AB96-16A2-9ED3-127F-F31325C233B3}"/>
              </a:ext>
            </a:extLst>
          </p:cNvPr>
          <p:cNvCxnSpPr>
            <a:stCxn id="40" idx="2"/>
          </p:cNvCxnSpPr>
          <p:nvPr/>
        </p:nvCxnSpPr>
        <p:spPr>
          <a:xfrm flipH="1">
            <a:off x="1398863" y="410236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69">
            <a:extLst>
              <a:ext uri="{FF2B5EF4-FFF2-40B4-BE49-F238E27FC236}">
                <a16:creationId xmlns:a16="http://schemas.microsoft.com/office/drawing/2014/main" id="{4437EDB4-373D-1DDA-D34D-E383A7769571}"/>
              </a:ext>
            </a:extLst>
          </p:cNvPr>
          <p:cNvCxnSpPr/>
          <p:nvPr/>
        </p:nvCxnSpPr>
        <p:spPr>
          <a:xfrm flipH="1">
            <a:off x="1406060" y="356766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70">
            <a:extLst>
              <a:ext uri="{FF2B5EF4-FFF2-40B4-BE49-F238E27FC236}">
                <a16:creationId xmlns:a16="http://schemas.microsoft.com/office/drawing/2014/main" id="{82E54B4E-F8FB-771B-5933-4D0CAD6CFE0F}"/>
              </a:ext>
            </a:extLst>
          </p:cNvPr>
          <p:cNvCxnSpPr/>
          <p:nvPr/>
        </p:nvCxnSpPr>
        <p:spPr>
          <a:xfrm flipH="1">
            <a:off x="1406060" y="381242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71">
            <a:extLst>
              <a:ext uri="{FF2B5EF4-FFF2-40B4-BE49-F238E27FC236}">
                <a16:creationId xmlns:a16="http://schemas.microsoft.com/office/drawing/2014/main" id="{78AA22A6-221A-343D-9EC9-263B1A8A60F9}"/>
              </a:ext>
            </a:extLst>
          </p:cNvPr>
          <p:cNvCxnSpPr/>
          <p:nvPr/>
        </p:nvCxnSpPr>
        <p:spPr>
          <a:xfrm flipH="1">
            <a:off x="1397426" y="436587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72">
            <a:extLst>
              <a:ext uri="{FF2B5EF4-FFF2-40B4-BE49-F238E27FC236}">
                <a16:creationId xmlns:a16="http://schemas.microsoft.com/office/drawing/2014/main" id="{F2601D2A-AF25-911E-D864-7485E215A014}"/>
              </a:ext>
            </a:extLst>
          </p:cNvPr>
          <p:cNvSpPr/>
          <p:nvPr/>
        </p:nvSpPr>
        <p:spPr>
          <a:xfrm>
            <a:off x="1994710" y="40129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73">
            <a:extLst>
              <a:ext uri="{FF2B5EF4-FFF2-40B4-BE49-F238E27FC236}">
                <a16:creationId xmlns:a16="http://schemas.microsoft.com/office/drawing/2014/main" id="{925D1F6A-0B94-4668-DD5E-0BC118628E4F}"/>
              </a:ext>
            </a:extLst>
          </p:cNvPr>
          <p:cNvSpPr/>
          <p:nvPr/>
        </p:nvSpPr>
        <p:spPr>
          <a:xfrm>
            <a:off x="2087551" y="3665593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74">
            <a:extLst>
              <a:ext uri="{FF2B5EF4-FFF2-40B4-BE49-F238E27FC236}">
                <a16:creationId xmlns:a16="http://schemas.microsoft.com/office/drawing/2014/main" id="{017DE631-C89D-34ED-5C9F-D8E667D7003A}"/>
              </a:ext>
            </a:extLst>
          </p:cNvPr>
          <p:cNvSpPr/>
          <p:nvPr/>
        </p:nvSpPr>
        <p:spPr>
          <a:xfrm>
            <a:off x="2132094" y="440876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75">
            <a:extLst>
              <a:ext uri="{FF2B5EF4-FFF2-40B4-BE49-F238E27FC236}">
                <a16:creationId xmlns:a16="http://schemas.microsoft.com/office/drawing/2014/main" id="{0ED6E1F8-01D2-CAAC-56AB-C6E14ABCDFF0}"/>
              </a:ext>
            </a:extLst>
          </p:cNvPr>
          <p:cNvSpPr/>
          <p:nvPr/>
        </p:nvSpPr>
        <p:spPr>
          <a:xfrm>
            <a:off x="2255110" y="416533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76">
            <a:extLst>
              <a:ext uri="{FF2B5EF4-FFF2-40B4-BE49-F238E27FC236}">
                <a16:creationId xmlns:a16="http://schemas.microsoft.com/office/drawing/2014/main" id="{96A1DDB3-7F91-26F7-656D-EF02E0C3C86E}"/>
              </a:ext>
            </a:extLst>
          </p:cNvPr>
          <p:cNvSpPr/>
          <p:nvPr/>
        </p:nvSpPr>
        <p:spPr>
          <a:xfrm>
            <a:off x="2330562" y="3880214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77">
            <a:extLst>
              <a:ext uri="{FF2B5EF4-FFF2-40B4-BE49-F238E27FC236}">
                <a16:creationId xmlns:a16="http://schemas.microsoft.com/office/drawing/2014/main" id="{9B5CA555-A353-65B0-3E2D-0E00B0EF642D}"/>
              </a:ext>
            </a:extLst>
          </p:cNvPr>
          <p:cNvSpPr/>
          <p:nvPr/>
        </p:nvSpPr>
        <p:spPr>
          <a:xfrm>
            <a:off x="2363110" y="3540661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78">
            <a:extLst>
              <a:ext uri="{FF2B5EF4-FFF2-40B4-BE49-F238E27FC236}">
                <a16:creationId xmlns:a16="http://schemas.microsoft.com/office/drawing/2014/main" id="{D9BB473E-D43F-2CD1-EFB8-8C2A5AC8183F}"/>
              </a:ext>
            </a:extLst>
          </p:cNvPr>
          <p:cNvCxnSpPr/>
          <p:nvPr/>
        </p:nvCxnSpPr>
        <p:spPr>
          <a:xfrm>
            <a:off x="1406060" y="357624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79">
            <a:extLst>
              <a:ext uri="{FF2B5EF4-FFF2-40B4-BE49-F238E27FC236}">
                <a16:creationId xmlns:a16="http://schemas.microsoft.com/office/drawing/2014/main" id="{25B59DDD-D80D-01A7-64F5-01538A7703E6}"/>
              </a:ext>
            </a:extLst>
          </p:cNvPr>
          <p:cNvCxnSpPr/>
          <p:nvPr/>
        </p:nvCxnSpPr>
        <p:spPr>
          <a:xfrm>
            <a:off x="1403373" y="387851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80">
            <a:extLst>
              <a:ext uri="{FF2B5EF4-FFF2-40B4-BE49-F238E27FC236}">
                <a16:creationId xmlns:a16="http://schemas.microsoft.com/office/drawing/2014/main" id="{8EF322EB-F756-BDD2-86A0-8C679F4A574C}"/>
              </a:ext>
            </a:extLst>
          </p:cNvPr>
          <p:cNvCxnSpPr/>
          <p:nvPr/>
        </p:nvCxnSpPr>
        <p:spPr>
          <a:xfrm>
            <a:off x="1406060" y="385607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81">
            <a:extLst>
              <a:ext uri="{FF2B5EF4-FFF2-40B4-BE49-F238E27FC236}">
                <a16:creationId xmlns:a16="http://schemas.microsoft.com/office/drawing/2014/main" id="{B05A3ACF-59BD-109C-C69B-F8B6D0298296}"/>
              </a:ext>
            </a:extLst>
          </p:cNvPr>
          <p:cNvCxnSpPr/>
          <p:nvPr/>
        </p:nvCxnSpPr>
        <p:spPr>
          <a:xfrm flipV="1">
            <a:off x="1409984" y="420284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82">
            <a:extLst>
              <a:ext uri="{FF2B5EF4-FFF2-40B4-BE49-F238E27FC236}">
                <a16:creationId xmlns:a16="http://schemas.microsoft.com/office/drawing/2014/main" id="{2B6E0CC9-1507-5706-1081-60287653496D}"/>
              </a:ext>
            </a:extLst>
          </p:cNvPr>
          <p:cNvCxnSpPr>
            <a:endCxn id="49" idx="2"/>
          </p:cNvCxnSpPr>
          <p:nvPr/>
        </p:nvCxnSpPr>
        <p:spPr>
          <a:xfrm>
            <a:off x="1421997" y="413850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83">
            <a:extLst>
              <a:ext uri="{FF2B5EF4-FFF2-40B4-BE49-F238E27FC236}">
                <a16:creationId xmlns:a16="http://schemas.microsoft.com/office/drawing/2014/main" id="{6577E5F9-C9C2-0DDE-CBA8-A5D40FAE8141}"/>
              </a:ext>
            </a:extLst>
          </p:cNvPr>
          <p:cNvCxnSpPr/>
          <p:nvPr/>
        </p:nvCxnSpPr>
        <p:spPr>
          <a:xfrm flipV="1">
            <a:off x="1411072" y="360360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ZoneTexte 61">
            <a:extLst>
              <a:ext uri="{FF2B5EF4-FFF2-40B4-BE49-F238E27FC236}">
                <a16:creationId xmlns:a16="http://schemas.microsoft.com/office/drawing/2014/main" id="{172F9FF1-B205-5BD5-4D0B-7C9C6700F062}"/>
              </a:ext>
            </a:extLst>
          </p:cNvPr>
          <p:cNvSpPr txBox="1"/>
          <p:nvPr/>
        </p:nvSpPr>
        <p:spPr>
          <a:xfrm>
            <a:off x="1497210" y="5403887"/>
            <a:ext cx="3324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Low working pressure</a:t>
            </a:r>
          </a:p>
          <a:p>
            <a:pPr algn="l"/>
            <a:r>
              <a:rPr lang="en-GB" dirty="0">
                <a:solidFill>
                  <a:srgbClr val="00B050"/>
                </a:solidFill>
              </a:rPr>
              <a:t>High coating rate</a:t>
            </a:r>
          </a:p>
          <a:p>
            <a:pPr algn="l"/>
            <a:r>
              <a:rPr lang="fr-FR" dirty="0">
                <a:solidFill>
                  <a:srgbClr val="FF0000"/>
                </a:solidFill>
              </a:rPr>
              <a:t>More </a:t>
            </a:r>
            <a:r>
              <a:rPr lang="fr-FR" dirty="0" err="1">
                <a:solidFill>
                  <a:srgbClr val="FF0000"/>
                </a:solidFill>
              </a:rPr>
              <a:t>complex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set-up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4" name="Espace réservé du pied de page 4">
            <a:extLst>
              <a:ext uri="{FF2B5EF4-FFF2-40B4-BE49-F238E27FC236}">
                <a16:creationId xmlns:a16="http://schemas.microsoft.com/office/drawing/2014/main" id="{4ACFB30F-BFA5-E737-8483-8B2F1746B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3383192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8D668E-138B-C48A-3512-96D9F42914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Main Applications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461052-A640-2AB6-0837-9B29B4E65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DAC115-1738-C938-3605-E4EEB475A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F1F42405-7994-9B5B-32B0-46199C58B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4168996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 films for accelerator complex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pic>
        <p:nvPicPr>
          <p:cNvPr id="60" name="Picture 66" descr="A diagram of a complex&#10;&#10;Description automatically generated">
            <a:extLst>
              <a:ext uri="{FF2B5EF4-FFF2-40B4-BE49-F238E27FC236}">
                <a16:creationId xmlns:a16="http://schemas.microsoft.com/office/drawing/2014/main" id="{55A2EE3F-B1F5-F850-F619-725803DF9B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302"/>
          <a:stretch/>
        </p:blipFill>
        <p:spPr>
          <a:xfrm>
            <a:off x="1271464" y="906464"/>
            <a:ext cx="9488011" cy="5289060"/>
          </a:xfrm>
          <a:prstGeom prst="rect">
            <a:avLst/>
          </a:prstGeom>
        </p:spPr>
      </p:pic>
      <p:sp>
        <p:nvSpPr>
          <p:cNvPr id="61" name="Espace réservé du pied de page 4">
            <a:extLst>
              <a:ext uri="{FF2B5EF4-FFF2-40B4-BE49-F238E27FC236}">
                <a16:creationId xmlns:a16="http://schemas.microsoft.com/office/drawing/2014/main" id="{57C10359-3B5E-8EB5-AF7D-635803BD2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3490454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46CA8D9-F964-2811-85D7-DDDE31BFB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68760"/>
            <a:ext cx="11376024" cy="4608512"/>
          </a:xfrm>
        </p:spPr>
        <p:txBody>
          <a:bodyPr/>
          <a:lstStyle/>
          <a:p>
            <a:pPr>
              <a:spcAft>
                <a:spcPts val="0"/>
              </a:spcAft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>
              <a:spcAft>
                <a:spcPts val="0"/>
              </a:spcAft>
              <a:buAutoNum type="arabicPeriod"/>
            </a:pPr>
            <a:r>
              <a:rPr lang="fr-FR" dirty="0"/>
              <a:t>Methods / Materials</a:t>
            </a:r>
          </a:p>
          <a:p>
            <a:pPr marL="457200" indent="-457200">
              <a:spcAft>
                <a:spcPts val="0"/>
              </a:spcAft>
              <a:buAutoNum type="arabicPeriod"/>
            </a:pPr>
            <a:r>
              <a:rPr lang="fr-FR" dirty="0"/>
              <a:t>Main applications</a:t>
            </a:r>
          </a:p>
          <a:p>
            <a:pPr marL="457200" indent="-457200">
              <a:spcAft>
                <a:spcPts val="0"/>
              </a:spcAft>
              <a:buAutoNum type="arabicPeriod"/>
            </a:pPr>
            <a:r>
              <a:rPr lang="fr-FR" dirty="0"/>
              <a:t>NEG films</a:t>
            </a:r>
          </a:p>
          <a:p>
            <a:pPr marL="457200" indent="-457200">
              <a:spcAft>
                <a:spcPts val="0"/>
              </a:spcAft>
              <a:buAutoNum type="arabicPeriod"/>
            </a:pPr>
            <a:r>
              <a:rPr lang="fr-FR" dirty="0"/>
              <a:t>a-C films</a:t>
            </a:r>
          </a:p>
          <a:p>
            <a:pPr marL="457200" indent="-457200">
              <a:spcAft>
                <a:spcPts val="0"/>
              </a:spcAft>
              <a:buAutoNum type="arabicPeriod"/>
            </a:pPr>
            <a:r>
              <a:rPr lang="fr-FR" dirty="0"/>
              <a:t>SC </a:t>
            </a:r>
            <a:r>
              <a:rPr lang="fr-FR" dirty="0" err="1"/>
              <a:t>thin</a:t>
            </a:r>
            <a:r>
              <a:rPr lang="fr-FR" dirty="0"/>
              <a:t> films</a:t>
            </a:r>
          </a:p>
          <a:p>
            <a:pPr marL="457200" indent="-457200">
              <a:spcAft>
                <a:spcPts val="0"/>
              </a:spcAft>
              <a:buAutoNum type="arabicPeriod"/>
            </a:pPr>
            <a:r>
              <a:rPr lang="fr-FR" dirty="0"/>
              <a:t>Challenges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CEB36B6-7D7B-EAC8-B2C5-5EBB81F9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801DD3-BB67-7F8C-5F52-D12B280CC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02.10.2023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A767B3-90F2-E833-B049-260F5F0AA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1D1A43-F461-3580-C525-D1262343F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057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 films for accelerator complex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pic>
        <p:nvPicPr>
          <p:cNvPr id="60" name="Picture 66" descr="A diagram of a complex&#10;&#10;Description automatically generated">
            <a:extLst>
              <a:ext uri="{FF2B5EF4-FFF2-40B4-BE49-F238E27FC236}">
                <a16:creationId xmlns:a16="http://schemas.microsoft.com/office/drawing/2014/main" id="{55A2EE3F-B1F5-F850-F619-725803DF9B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302"/>
          <a:stretch/>
        </p:blipFill>
        <p:spPr>
          <a:xfrm>
            <a:off x="16382" y="1439335"/>
            <a:ext cx="6878792" cy="3834560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9CB4516A-C044-03E0-D1D7-2733DB246B36}"/>
              </a:ext>
            </a:extLst>
          </p:cNvPr>
          <p:cNvSpPr/>
          <p:nvPr/>
        </p:nvSpPr>
        <p:spPr>
          <a:xfrm>
            <a:off x="737932" y="1626637"/>
            <a:ext cx="4680520" cy="148485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Picture 28">
            <a:extLst>
              <a:ext uri="{FF2B5EF4-FFF2-40B4-BE49-F238E27FC236}">
                <a16:creationId xmlns:a16="http://schemas.microsoft.com/office/drawing/2014/main" id="{5B0DD584-CA09-5AB8-6D71-5C16E48BC0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36845" y="282306"/>
            <a:ext cx="1741401" cy="1689144"/>
          </a:xfrm>
          <a:prstGeom prst="ellipse">
            <a:avLst/>
          </a:prstGeom>
          <a:ln w="57150">
            <a:solidFill>
              <a:srgbClr val="00B050"/>
            </a:solidFill>
          </a:ln>
          <a:effectLst/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13AB14B7-CD39-C7FB-EEF8-01EC06622F59}"/>
              </a:ext>
            </a:extLst>
          </p:cNvPr>
          <p:cNvSpPr txBox="1"/>
          <p:nvPr/>
        </p:nvSpPr>
        <p:spPr>
          <a:xfrm>
            <a:off x="6816080" y="964589"/>
            <a:ext cx="32470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N</a:t>
            </a:r>
            <a:r>
              <a:rPr lang="en-GB" dirty="0"/>
              <a:t>on </a:t>
            </a:r>
            <a:r>
              <a:rPr lang="en-GB" b="1" dirty="0">
                <a:solidFill>
                  <a:srgbClr val="FF0000"/>
                </a:solidFill>
              </a:rPr>
              <a:t>E</a:t>
            </a:r>
            <a:r>
              <a:rPr lang="en-GB" dirty="0"/>
              <a:t>vaporable </a:t>
            </a:r>
            <a:r>
              <a:rPr lang="en-GB" b="1" dirty="0">
                <a:solidFill>
                  <a:srgbClr val="FF0000"/>
                </a:solidFill>
              </a:rPr>
              <a:t>G</a:t>
            </a:r>
            <a:r>
              <a:rPr lang="en-GB" dirty="0"/>
              <a:t>etters Ti-Zr-V</a:t>
            </a:r>
            <a:endParaRPr lang="fr-FR" dirty="0"/>
          </a:p>
        </p:txBody>
      </p:sp>
      <p:sp>
        <p:nvSpPr>
          <p:cNvPr id="24" name="Espace réservé du pied de page 4">
            <a:extLst>
              <a:ext uri="{FF2B5EF4-FFF2-40B4-BE49-F238E27FC236}">
                <a16:creationId xmlns:a16="http://schemas.microsoft.com/office/drawing/2014/main" id="{16DCEBDD-7422-9B32-E010-E1EE5095D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39959195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 films for accelerator complex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pic>
        <p:nvPicPr>
          <p:cNvPr id="60" name="Picture 66" descr="A diagram of a complex&#10;&#10;Description automatically generated">
            <a:extLst>
              <a:ext uri="{FF2B5EF4-FFF2-40B4-BE49-F238E27FC236}">
                <a16:creationId xmlns:a16="http://schemas.microsoft.com/office/drawing/2014/main" id="{55A2EE3F-B1F5-F850-F619-725803DF9B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302"/>
          <a:stretch/>
        </p:blipFill>
        <p:spPr>
          <a:xfrm>
            <a:off x="16382" y="1439335"/>
            <a:ext cx="6878792" cy="3834560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9CB4516A-C044-03E0-D1D7-2733DB246B36}"/>
              </a:ext>
            </a:extLst>
          </p:cNvPr>
          <p:cNvSpPr/>
          <p:nvPr/>
        </p:nvSpPr>
        <p:spPr>
          <a:xfrm>
            <a:off x="746142" y="1626637"/>
            <a:ext cx="4680520" cy="148485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F2855663-0B99-0E29-E066-254004FCA472}"/>
              </a:ext>
            </a:extLst>
          </p:cNvPr>
          <p:cNvSpPr/>
          <p:nvPr/>
        </p:nvSpPr>
        <p:spPr>
          <a:xfrm>
            <a:off x="1847528" y="162880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Picture 28">
            <a:extLst>
              <a:ext uri="{FF2B5EF4-FFF2-40B4-BE49-F238E27FC236}">
                <a16:creationId xmlns:a16="http://schemas.microsoft.com/office/drawing/2014/main" id="{5B0DD584-CA09-5AB8-6D71-5C16E48BC0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36845" y="282306"/>
            <a:ext cx="1741401" cy="1689144"/>
          </a:xfrm>
          <a:prstGeom prst="ellipse">
            <a:avLst/>
          </a:prstGeom>
          <a:ln w="57150">
            <a:solidFill>
              <a:srgbClr val="00B050"/>
            </a:solidFill>
          </a:ln>
          <a:effectLst/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24B40ACF-345E-B8CE-AE12-EF93D4A0B6E1}"/>
              </a:ext>
            </a:extLst>
          </p:cNvPr>
          <p:cNvSpPr>
            <a:spLocks noChangeAspect="1"/>
          </p:cNvSpPr>
          <p:nvPr/>
        </p:nvSpPr>
        <p:spPr>
          <a:xfrm>
            <a:off x="7063570" y="1425731"/>
            <a:ext cx="1800201" cy="1799807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539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5E92571-D087-F8E2-5A58-D315F95AA7C3}"/>
              </a:ext>
            </a:extLst>
          </p:cNvPr>
          <p:cNvSpPr txBox="1"/>
          <p:nvPr/>
        </p:nvSpPr>
        <p:spPr>
          <a:xfrm>
            <a:off x="8957785" y="2077972"/>
            <a:ext cx="29996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Accelerating Cavities (Nb/Cu)</a:t>
            </a:r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3AB14B7-CD39-C7FB-EEF8-01EC06622F59}"/>
              </a:ext>
            </a:extLst>
          </p:cNvPr>
          <p:cNvSpPr txBox="1"/>
          <p:nvPr/>
        </p:nvSpPr>
        <p:spPr>
          <a:xfrm>
            <a:off x="6816080" y="964589"/>
            <a:ext cx="32470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N</a:t>
            </a:r>
            <a:r>
              <a:rPr lang="en-GB" dirty="0"/>
              <a:t>on </a:t>
            </a:r>
            <a:r>
              <a:rPr lang="en-GB" b="1" dirty="0">
                <a:solidFill>
                  <a:srgbClr val="FF0000"/>
                </a:solidFill>
              </a:rPr>
              <a:t>E</a:t>
            </a:r>
            <a:r>
              <a:rPr lang="en-GB" dirty="0"/>
              <a:t>vaporable </a:t>
            </a:r>
            <a:r>
              <a:rPr lang="en-GB" b="1" dirty="0">
                <a:solidFill>
                  <a:srgbClr val="FF0000"/>
                </a:solidFill>
              </a:rPr>
              <a:t>G</a:t>
            </a:r>
            <a:r>
              <a:rPr lang="en-GB" dirty="0"/>
              <a:t>etters Ti-Zr-V</a:t>
            </a:r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ACE8F69A-8098-E310-40BA-58FD38D64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4268279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6" descr="A diagram of a complex&#10;&#10;Description automatically generated">
            <a:extLst>
              <a:ext uri="{FF2B5EF4-FFF2-40B4-BE49-F238E27FC236}">
                <a16:creationId xmlns:a16="http://schemas.microsoft.com/office/drawing/2014/main" id="{CF56CBD9-B26E-EFD2-609A-ADE9E84A2C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302"/>
          <a:stretch/>
        </p:blipFill>
        <p:spPr>
          <a:xfrm>
            <a:off x="16382" y="1439335"/>
            <a:ext cx="6878792" cy="3834560"/>
          </a:xfrm>
          <a:prstGeom prst="rect">
            <a:avLst/>
          </a:prstGeom>
        </p:spPr>
      </p:pic>
      <p:sp>
        <p:nvSpPr>
          <p:cNvPr id="24" name="Ellipse 23">
            <a:extLst>
              <a:ext uri="{FF2B5EF4-FFF2-40B4-BE49-F238E27FC236}">
                <a16:creationId xmlns:a16="http://schemas.microsoft.com/office/drawing/2014/main" id="{0B7F686B-FE29-7898-3AF5-F957922AED95}"/>
              </a:ext>
            </a:extLst>
          </p:cNvPr>
          <p:cNvSpPr/>
          <p:nvPr/>
        </p:nvSpPr>
        <p:spPr>
          <a:xfrm>
            <a:off x="746142" y="1626637"/>
            <a:ext cx="4680520" cy="148485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D84A0C7B-0203-487D-D153-35BA926B7BD7}"/>
              </a:ext>
            </a:extLst>
          </p:cNvPr>
          <p:cNvSpPr/>
          <p:nvPr/>
        </p:nvSpPr>
        <p:spPr>
          <a:xfrm>
            <a:off x="1847528" y="162880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 films for accelerator complex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7050E64-9224-0986-6F7C-CDC28074771C}"/>
              </a:ext>
            </a:extLst>
          </p:cNvPr>
          <p:cNvSpPr/>
          <p:nvPr/>
        </p:nvSpPr>
        <p:spPr>
          <a:xfrm>
            <a:off x="4943872" y="2643282"/>
            <a:ext cx="216024" cy="21602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Picture 28">
            <a:extLst>
              <a:ext uri="{FF2B5EF4-FFF2-40B4-BE49-F238E27FC236}">
                <a16:creationId xmlns:a16="http://schemas.microsoft.com/office/drawing/2014/main" id="{5B0DD584-CA09-5AB8-6D71-5C16E48BC0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36845" y="282306"/>
            <a:ext cx="1741401" cy="1689144"/>
          </a:xfrm>
          <a:prstGeom prst="ellipse">
            <a:avLst/>
          </a:prstGeom>
          <a:ln w="57150">
            <a:solidFill>
              <a:srgbClr val="00B050"/>
            </a:solidFill>
          </a:ln>
          <a:effectLst/>
        </p:spPr>
      </p:pic>
      <p:pic>
        <p:nvPicPr>
          <p:cNvPr id="12" name="Picture 34">
            <a:extLst>
              <a:ext uri="{FF2B5EF4-FFF2-40B4-BE49-F238E27FC236}">
                <a16:creationId xmlns:a16="http://schemas.microsoft.com/office/drawing/2014/main" id="{F4E1DA46-02D3-AE11-85B3-0B38057575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1965" y="2666591"/>
            <a:ext cx="1671162" cy="1599792"/>
          </a:xfrm>
          <a:prstGeom prst="ellipse">
            <a:avLst/>
          </a:prstGeom>
          <a:ln w="53975">
            <a:solidFill>
              <a:srgbClr val="00B0F0"/>
            </a:solidFill>
          </a:ln>
          <a:effectLst/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24B40ACF-345E-B8CE-AE12-EF93D4A0B6E1}"/>
              </a:ext>
            </a:extLst>
          </p:cNvPr>
          <p:cNvSpPr>
            <a:spLocks noChangeAspect="1"/>
          </p:cNvSpPr>
          <p:nvPr/>
        </p:nvSpPr>
        <p:spPr>
          <a:xfrm>
            <a:off x="7063570" y="1425731"/>
            <a:ext cx="1800201" cy="1799807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539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5E92571-D087-F8E2-5A58-D315F95AA7C3}"/>
              </a:ext>
            </a:extLst>
          </p:cNvPr>
          <p:cNvSpPr txBox="1"/>
          <p:nvPr/>
        </p:nvSpPr>
        <p:spPr>
          <a:xfrm>
            <a:off x="8957785" y="2077972"/>
            <a:ext cx="29996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Accelerating Cavities (Nb/Cu)</a:t>
            </a:r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3AB14B7-CD39-C7FB-EEF8-01EC06622F59}"/>
              </a:ext>
            </a:extLst>
          </p:cNvPr>
          <p:cNvSpPr txBox="1"/>
          <p:nvPr/>
        </p:nvSpPr>
        <p:spPr>
          <a:xfrm>
            <a:off x="6816080" y="964589"/>
            <a:ext cx="32470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N</a:t>
            </a:r>
            <a:r>
              <a:rPr lang="en-GB" dirty="0"/>
              <a:t>on </a:t>
            </a:r>
            <a:r>
              <a:rPr lang="en-GB" b="1" dirty="0">
                <a:solidFill>
                  <a:srgbClr val="FF0000"/>
                </a:solidFill>
              </a:rPr>
              <a:t>E</a:t>
            </a:r>
            <a:r>
              <a:rPr lang="en-GB" dirty="0"/>
              <a:t>vaporable </a:t>
            </a:r>
            <a:r>
              <a:rPr lang="en-GB" b="1" dirty="0">
                <a:solidFill>
                  <a:srgbClr val="FF0000"/>
                </a:solidFill>
              </a:rPr>
              <a:t>G</a:t>
            </a:r>
            <a:r>
              <a:rPr lang="en-GB" dirty="0"/>
              <a:t>etters Ti-Zr-V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A87CC4A-6D39-6E16-6A9D-114317473B28}"/>
              </a:ext>
            </a:extLst>
          </p:cNvPr>
          <p:cNvSpPr txBox="1"/>
          <p:nvPr/>
        </p:nvSpPr>
        <p:spPr>
          <a:xfrm>
            <a:off x="7119175" y="3363360"/>
            <a:ext cx="299965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Cu coating on graphite blocks (collimation)</a:t>
            </a:r>
            <a:endParaRPr lang="fr-FR" dirty="0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F8F1708E-CD3C-4DAE-8EC1-0DDCBC43A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35801096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6" descr="A diagram of a complex&#10;&#10;Description automatically generated">
            <a:extLst>
              <a:ext uri="{FF2B5EF4-FFF2-40B4-BE49-F238E27FC236}">
                <a16:creationId xmlns:a16="http://schemas.microsoft.com/office/drawing/2014/main" id="{07BFB01B-604D-4C17-DDD5-EF13E568B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302"/>
          <a:stretch/>
        </p:blipFill>
        <p:spPr>
          <a:xfrm>
            <a:off x="16382" y="1439335"/>
            <a:ext cx="6878792" cy="3834560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9DDFAD82-700F-337B-53E1-9C9950FB60F5}"/>
              </a:ext>
            </a:extLst>
          </p:cNvPr>
          <p:cNvSpPr/>
          <p:nvPr/>
        </p:nvSpPr>
        <p:spPr>
          <a:xfrm>
            <a:off x="746142" y="1626637"/>
            <a:ext cx="4680520" cy="148485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CEEFB10-FD8A-21AE-EE79-829EC4FFC34E}"/>
              </a:ext>
            </a:extLst>
          </p:cNvPr>
          <p:cNvSpPr/>
          <p:nvPr/>
        </p:nvSpPr>
        <p:spPr>
          <a:xfrm>
            <a:off x="1847528" y="162880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2B04D2D7-EA9A-1491-F030-052F08ACCF94}"/>
              </a:ext>
            </a:extLst>
          </p:cNvPr>
          <p:cNvSpPr/>
          <p:nvPr/>
        </p:nvSpPr>
        <p:spPr>
          <a:xfrm>
            <a:off x="4943872" y="2643282"/>
            <a:ext cx="216024" cy="21602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 films for accelerator complex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pic>
        <p:nvPicPr>
          <p:cNvPr id="11" name="Picture 28">
            <a:extLst>
              <a:ext uri="{FF2B5EF4-FFF2-40B4-BE49-F238E27FC236}">
                <a16:creationId xmlns:a16="http://schemas.microsoft.com/office/drawing/2014/main" id="{5B0DD584-CA09-5AB8-6D71-5C16E48BC0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36845" y="282306"/>
            <a:ext cx="1741401" cy="1689144"/>
          </a:xfrm>
          <a:prstGeom prst="ellipse">
            <a:avLst/>
          </a:prstGeom>
          <a:ln w="57150">
            <a:solidFill>
              <a:srgbClr val="00B050"/>
            </a:solidFill>
          </a:ln>
          <a:effectLst/>
        </p:spPr>
      </p:pic>
      <p:pic>
        <p:nvPicPr>
          <p:cNvPr id="12" name="Picture 34">
            <a:extLst>
              <a:ext uri="{FF2B5EF4-FFF2-40B4-BE49-F238E27FC236}">
                <a16:creationId xmlns:a16="http://schemas.microsoft.com/office/drawing/2014/main" id="{F4E1DA46-02D3-AE11-85B3-0B38057575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1965" y="2666591"/>
            <a:ext cx="1671162" cy="1599792"/>
          </a:xfrm>
          <a:prstGeom prst="ellipse">
            <a:avLst/>
          </a:prstGeom>
          <a:ln w="53975">
            <a:solidFill>
              <a:srgbClr val="00B0F0"/>
            </a:solidFill>
          </a:ln>
          <a:effectLst/>
        </p:spPr>
      </p:pic>
      <p:pic>
        <p:nvPicPr>
          <p:cNvPr id="13" name="Picture 22">
            <a:extLst>
              <a:ext uri="{FF2B5EF4-FFF2-40B4-BE49-F238E27FC236}">
                <a16:creationId xmlns:a16="http://schemas.microsoft.com/office/drawing/2014/main" id="{52E9588F-3A2A-7ACD-AAE6-59F6DF1CF6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98" t="-896" r="15067" b="896"/>
          <a:stretch/>
        </p:blipFill>
        <p:spPr>
          <a:xfrm>
            <a:off x="7132946" y="4055180"/>
            <a:ext cx="1730825" cy="1716129"/>
          </a:xfrm>
          <a:prstGeom prst="ellipse">
            <a:avLst/>
          </a:prstGeom>
          <a:ln w="57150">
            <a:solidFill>
              <a:srgbClr val="FFC000"/>
            </a:solidFill>
          </a:ln>
          <a:effectLst/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24B40ACF-345E-B8CE-AE12-EF93D4A0B6E1}"/>
              </a:ext>
            </a:extLst>
          </p:cNvPr>
          <p:cNvSpPr>
            <a:spLocks noChangeAspect="1"/>
          </p:cNvSpPr>
          <p:nvPr/>
        </p:nvSpPr>
        <p:spPr>
          <a:xfrm>
            <a:off x="7063570" y="1425731"/>
            <a:ext cx="1800201" cy="1799807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539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5E92571-D087-F8E2-5A58-D315F95AA7C3}"/>
              </a:ext>
            </a:extLst>
          </p:cNvPr>
          <p:cNvSpPr txBox="1"/>
          <p:nvPr/>
        </p:nvSpPr>
        <p:spPr>
          <a:xfrm>
            <a:off x="8957785" y="2077972"/>
            <a:ext cx="29996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Accelerating Cavities (Nb/Cu)</a:t>
            </a:r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3AB14B7-CD39-C7FB-EEF8-01EC06622F59}"/>
              </a:ext>
            </a:extLst>
          </p:cNvPr>
          <p:cNvSpPr txBox="1"/>
          <p:nvPr/>
        </p:nvSpPr>
        <p:spPr>
          <a:xfrm>
            <a:off x="6816080" y="964589"/>
            <a:ext cx="32470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N</a:t>
            </a:r>
            <a:r>
              <a:rPr lang="en-GB" dirty="0"/>
              <a:t>on </a:t>
            </a:r>
            <a:r>
              <a:rPr lang="en-GB" b="1" dirty="0">
                <a:solidFill>
                  <a:srgbClr val="FF0000"/>
                </a:solidFill>
              </a:rPr>
              <a:t>E</a:t>
            </a:r>
            <a:r>
              <a:rPr lang="en-GB" dirty="0"/>
              <a:t>vaporable </a:t>
            </a:r>
            <a:r>
              <a:rPr lang="en-GB" b="1" dirty="0">
                <a:solidFill>
                  <a:srgbClr val="FF0000"/>
                </a:solidFill>
              </a:rPr>
              <a:t>G</a:t>
            </a:r>
            <a:r>
              <a:rPr lang="en-GB" dirty="0"/>
              <a:t>etters Ti-Zr-V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A87CC4A-6D39-6E16-6A9D-114317473B28}"/>
              </a:ext>
            </a:extLst>
          </p:cNvPr>
          <p:cNvSpPr txBox="1"/>
          <p:nvPr/>
        </p:nvSpPr>
        <p:spPr>
          <a:xfrm>
            <a:off x="7119175" y="3363360"/>
            <a:ext cx="299965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Cu coating on graphite blocks (collimation)</a:t>
            </a:r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75C4471-E9C8-2A50-0632-E9CF356CAD93}"/>
              </a:ext>
            </a:extLst>
          </p:cNvPr>
          <p:cNvSpPr txBox="1"/>
          <p:nvPr/>
        </p:nvSpPr>
        <p:spPr>
          <a:xfrm>
            <a:off x="9004557" y="4503030"/>
            <a:ext cx="299965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High resistivity coatings on ceramics</a:t>
            </a:r>
            <a:endParaRPr lang="fr-FR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732B47FF-94F8-CD9A-0E62-249D74B82C6A}"/>
              </a:ext>
            </a:extLst>
          </p:cNvPr>
          <p:cNvSpPr/>
          <p:nvPr/>
        </p:nvSpPr>
        <p:spPr>
          <a:xfrm>
            <a:off x="2978390" y="4107934"/>
            <a:ext cx="216024" cy="21602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C53F909B-FC44-51DD-6E83-FD5EA5061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2889889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6" descr="A diagram of a complex&#10;&#10;Description automatically generated">
            <a:extLst>
              <a:ext uri="{FF2B5EF4-FFF2-40B4-BE49-F238E27FC236}">
                <a16:creationId xmlns:a16="http://schemas.microsoft.com/office/drawing/2014/main" id="{41CA8410-3D59-B23A-D7C6-FC3891E68F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302"/>
          <a:stretch/>
        </p:blipFill>
        <p:spPr>
          <a:xfrm>
            <a:off x="16382" y="1439335"/>
            <a:ext cx="6878792" cy="3834560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83893B52-32F5-5A0C-4139-F6B44DAAFC34}"/>
              </a:ext>
            </a:extLst>
          </p:cNvPr>
          <p:cNvSpPr/>
          <p:nvPr/>
        </p:nvSpPr>
        <p:spPr>
          <a:xfrm>
            <a:off x="746142" y="1626637"/>
            <a:ext cx="4680520" cy="148485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39F37BE4-892B-60CF-9359-1AB098C6316F}"/>
              </a:ext>
            </a:extLst>
          </p:cNvPr>
          <p:cNvSpPr/>
          <p:nvPr/>
        </p:nvSpPr>
        <p:spPr>
          <a:xfrm>
            <a:off x="1847528" y="1628800"/>
            <a:ext cx="216024" cy="21602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BF7B2E5B-FE1E-894A-1F52-980D221A6A91}"/>
              </a:ext>
            </a:extLst>
          </p:cNvPr>
          <p:cNvSpPr/>
          <p:nvPr/>
        </p:nvSpPr>
        <p:spPr>
          <a:xfrm>
            <a:off x="4943872" y="2643282"/>
            <a:ext cx="216024" cy="21602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 films for accelerator complex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pic>
        <p:nvPicPr>
          <p:cNvPr id="11" name="Picture 28">
            <a:extLst>
              <a:ext uri="{FF2B5EF4-FFF2-40B4-BE49-F238E27FC236}">
                <a16:creationId xmlns:a16="http://schemas.microsoft.com/office/drawing/2014/main" id="{5B0DD584-CA09-5AB8-6D71-5C16E48BC0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36845" y="282306"/>
            <a:ext cx="1741401" cy="1689144"/>
          </a:xfrm>
          <a:prstGeom prst="ellipse">
            <a:avLst/>
          </a:prstGeom>
          <a:ln w="57150">
            <a:solidFill>
              <a:srgbClr val="00B050"/>
            </a:solidFill>
          </a:ln>
          <a:effectLst/>
        </p:spPr>
      </p:pic>
      <p:pic>
        <p:nvPicPr>
          <p:cNvPr id="12" name="Picture 34">
            <a:extLst>
              <a:ext uri="{FF2B5EF4-FFF2-40B4-BE49-F238E27FC236}">
                <a16:creationId xmlns:a16="http://schemas.microsoft.com/office/drawing/2014/main" id="{F4E1DA46-02D3-AE11-85B3-0B38057575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71965" y="2666591"/>
            <a:ext cx="1671162" cy="1599792"/>
          </a:xfrm>
          <a:prstGeom prst="ellipse">
            <a:avLst/>
          </a:prstGeom>
          <a:ln w="53975">
            <a:solidFill>
              <a:srgbClr val="00B0F0"/>
            </a:solidFill>
          </a:ln>
          <a:effectLst/>
        </p:spPr>
      </p:pic>
      <p:pic>
        <p:nvPicPr>
          <p:cNvPr id="13" name="Picture 22">
            <a:extLst>
              <a:ext uri="{FF2B5EF4-FFF2-40B4-BE49-F238E27FC236}">
                <a16:creationId xmlns:a16="http://schemas.microsoft.com/office/drawing/2014/main" id="{52E9588F-3A2A-7ACD-AAE6-59F6DF1CF6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98" t="-896" r="15067" b="896"/>
          <a:stretch/>
        </p:blipFill>
        <p:spPr>
          <a:xfrm>
            <a:off x="7132946" y="4055180"/>
            <a:ext cx="1730825" cy="1716129"/>
          </a:xfrm>
          <a:prstGeom prst="ellipse">
            <a:avLst/>
          </a:prstGeom>
          <a:ln w="57150">
            <a:solidFill>
              <a:srgbClr val="FFC000"/>
            </a:solidFill>
          </a:ln>
          <a:effectLst/>
        </p:spPr>
      </p:pic>
      <p:pic>
        <p:nvPicPr>
          <p:cNvPr id="14" name="Picture 31">
            <a:extLst>
              <a:ext uri="{FF2B5EF4-FFF2-40B4-BE49-F238E27FC236}">
                <a16:creationId xmlns:a16="http://schemas.microsoft.com/office/drawing/2014/main" id="{95EC93A8-B16E-CEAA-5F5F-8FFCC53F47D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941" r="7261"/>
          <a:stretch/>
        </p:blipFill>
        <p:spPr>
          <a:xfrm>
            <a:off x="10371588" y="5164466"/>
            <a:ext cx="1585853" cy="1575953"/>
          </a:xfrm>
          <a:prstGeom prst="ellipse">
            <a:avLst/>
          </a:prstGeom>
          <a:ln w="60325">
            <a:solidFill>
              <a:srgbClr val="7030A0"/>
            </a:solidFill>
          </a:ln>
          <a:effectLst/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A5B6020B-09DC-BEC3-3D15-EF6899D64BB9}"/>
              </a:ext>
            </a:extLst>
          </p:cNvPr>
          <p:cNvSpPr/>
          <p:nvPr/>
        </p:nvSpPr>
        <p:spPr>
          <a:xfrm>
            <a:off x="2105651" y="2515710"/>
            <a:ext cx="2499447" cy="770259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4B40ACF-345E-B8CE-AE12-EF93D4A0B6E1}"/>
              </a:ext>
            </a:extLst>
          </p:cNvPr>
          <p:cNvSpPr>
            <a:spLocks noChangeAspect="1"/>
          </p:cNvSpPr>
          <p:nvPr/>
        </p:nvSpPr>
        <p:spPr>
          <a:xfrm>
            <a:off x="7063570" y="1425731"/>
            <a:ext cx="1800201" cy="1799807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539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5E92571-D087-F8E2-5A58-D315F95AA7C3}"/>
              </a:ext>
            </a:extLst>
          </p:cNvPr>
          <p:cNvSpPr txBox="1"/>
          <p:nvPr/>
        </p:nvSpPr>
        <p:spPr>
          <a:xfrm>
            <a:off x="8957785" y="2077972"/>
            <a:ext cx="29996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Accelerating Cavities (Nb/Cu)</a:t>
            </a:r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3AB14B7-CD39-C7FB-EEF8-01EC06622F59}"/>
              </a:ext>
            </a:extLst>
          </p:cNvPr>
          <p:cNvSpPr txBox="1"/>
          <p:nvPr/>
        </p:nvSpPr>
        <p:spPr>
          <a:xfrm>
            <a:off x="6816080" y="964589"/>
            <a:ext cx="32470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N</a:t>
            </a:r>
            <a:r>
              <a:rPr lang="en-GB" dirty="0"/>
              <a:t>on </a:t>
            </a:r>
            <a:r>
              <a:rPr lang="en-GB" b="1" dirty="0">
                <a:solidFill>
                  <a:srgbClr val="FF0000"/>
                </a:solidFill>
              </a:rPr>
              <a:t>E</a:t>
            </a:r>
            <a:r>
              <a:rPr lang="en-GB" dirty="0"/>
              <a:t>vaporable </a:t>
            </a:r>
            <a:r>
              <a:rPr lang="en-GB" b="1" dirty="0">
                <a:solidFill>
                  <a:srgbClr val="FF0000"/>
                </a:solidFill>
              </a:rPr>
              <a:t>G</a:t>
            </a:r>
            <a:r>
              <a:rPr lang="en-GB" dirty="0"/>
              <a:t>etters Ti-Zr-V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A87CC4A-6D39-6E16-6A9D-114317473B28}"/>
              </a:ext>
            </a:extLst>
          </p:cNvPr>
          <p:cNvSpPr txBox="1"/>
          <p:nvPr/>
        </p:nvSpPr>
        <p:spPr>
          <a:xfrm>
            <a:off x="7119175" y="3363360"/>
            <a:ext cx="299965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Cu coating on graphite blocks (collimation)</a:t>
            </a:r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75C4471-E9C8-2A50-0632-E9CF356CAD93}"/>
              </a:ext>
            </a:extLst>
          </p:cNvPr>
          <p:cNvSpPr txBox="1"/>
          <p:nvPr/>
        </p:nvSpPr>
        <p:spPr>
          <a:xfrm>
            <a:off x="9004557" y="4503030"/>
            <a:ext cx="299965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High resistivity coatings on ceramics</a:t>
            </a:r>
            <a:endParaRPr lang="fr-FR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CFDF67D-3013-BD35-AB91-F67D55DBA716}"/>
              </a:ext>
            </a:extLst>
          </p:cNvPr>
          <p:cNvSpPr txBox="1"/>
          <p:nvPr/>
        </p:nvSpPr>
        <p:spPr>
          <a:xfrm>
            <a:off x="6096000" y="5909131"/>
            <a:ext cx="40228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Low </a:t>
            </a:r>
            <a:r>
              <a:rPr lang="en-GB" b="1" dirty="0">
                <a:solidFill>
                  <a:srgbClr val="FF0000"/>
                </a:solidFill>
              </a:rPr>
              <a:t>S</a:t>
            </a:r>
            <a:r>
              <a:rPr lang="en-GB" dirty="0"/>
              <a:t>econdary </a:t>
            </a:r>
            <a:r>
              <a:rPr lang="en-GB" b="1" dirty="0">
                <a:solidFill>
                  <a:srgbClr val="FF0000"/>
                </a:solidFill>
              </a:rPr>
              <a:t>E</a:t>
            </a:r>
            <a:r>
              <a:rPr lang="en-GB" dirty="0"/>
              <a:t>lectron </a:t>
            </a:r>
            <a:r>
              <a:rPr lang="en-GB" b="1" dirty="0">
                <a:solidFill>
                  <a:srgbClr val="FF0000"/>
                </a:solidFill>
              </a:rPr>
              <a:t>Y</a:t>
            </a:r>
            <a:r>
              <a:rPr lang="en-GB" dirty="0"/>
              <a:t>ield coatings</a:t>
            </a:r>
            <a:endParaRPr lang="fr-FR" dirty="0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57465212-2C7B-11E2-DC40-6C0076158EE2}"/>
              </a:ext>
            </a:extLst>
          </p:cNvPr>
          <p:cNvSpPr/>
          <p:nvPr/>
        </p:nvSpPr>
        <p:spPr>
          <a:xfrm>
            <a:off x="2978390" y="4107934"/>
            <a:ext cx="216024" cy="21602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8DB5200D-2BFD-036E-A9CD-07FAC99FD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42154961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8D668E-138B-C48A-3512-96D9F42914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N</a:t>
            </a:r>
            <a:r>
              <a:rPr lang="en-GB" dirty="0"/>
              <a:t>on </a:t>
            </a:r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/>
              <a:t>vaporable </a:t>
            </a: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dirty="0"/>
              <a:t>etters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461052-A640-2AB6-0837-9B29B4E65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DAC115-1738-C938-3605-E4EEB475A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74F1D17-8A4A-8DF4-60EE-538EBE994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42079895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coatings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grpSp>
        <p:nvGrpSpPr>
          <p:cNvPr id="171" name="Group 1">
            <a:extLst>
              <a:ext uri="{FF2B5EF4-FFF2-40B4-BE49-F238E27FC236}">
                <a16:creationId xmlns:a16="http://schemas.microsoft.com/office/drawing/2014/main" id="{ACB86EE6-B1A9-B0B1-ECF6-5CFA12A3B8A3}"/>
              </a:ext>
            </a:extLst>
          </p:cNvPr>
          <p:cNvGrpSpPr/>
          <p:nvPr/>
        </p:nvGrpSpPr>
        <p:grpSpPr>
          <a:xfrm>
            <a:off x="1604843" y="2834708"/>
            <a:ext cx="1252538" cy="1000266"/>
            <a:chOff x="5267325" y="4452938"/>
            <a:chExt cx="1252538" cy="1000266"/>
          </a:xfrm>
          <a:solidFill>
            <a:schemeClr val="tx2"/>
          </a:solidFill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16620D6C-4151-DFD3-E95C-7A9A29CBD093}"/>
                </a:ext>
              </a:extLst>
            </p:cNvPr>
            <p:cNvSpPr/>
            <p:nvPr/>
          </p:nvSpPr>
          <p:spPr>
            <a:xfrm>
              <a:off x="5267325" y="4452938"/>
              <a:ext cx="1252538" cy="100012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i="1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483C44BB-8B79-3CE3-1E66-23A9ABAA3E79}"/>
                </a:ext>
              </a:extLst>
            </p:cNvPr>
            <p:cNvSpPr/>
            <p:nvPr/>
          </p:nvSpPr>
          <p:spPr>
            <a:xfrm>
              <a:off x="5295378" y="5114650"/>
              <a:ext cx="628697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bg1"/>
                  </a:solidFill>
                </a:rPr>
                <a:t>NEG</a:t>
              </a:r>
              <a:endParaRPr lang="en-GB" sz="1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4" name="Oval 6">
            <a:extLst>
              <a:ext uri="{FF2B5EF4-FFF2-40B4-BE49-F238E27FC236}">
                <a16:creationId xmlns:a16="http://schemas.microsoft.com/office/drawing/2014/main" id="{01CE80F0-E561-BD86-AF77-D0A7CDCBEADA}"/>
              </a:ext>
            </a:extLst>
          </p:cNvPr>
          <p:cNvSpPr/>
          <p:nvPr/>
        </p:nvSpPr>
        <p:spPr>
          <a:xfrm>
            <a:off x="1604843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Oval 7">
            <a:extLst>
              <a:ext uri="{FF2B5EF4-FFF2-40B4-BE49-F238E27FC236}">
                <a16:creationId xmlns:a16="http://schemas.microsoft.com/office/drawing/2014/main" id="{1DE9E01E-55C4-D6F3-67BC-86E436CF257E}"/>
              </a:ext>
            </a:extLst>
          </p:cNvPr>
          <p:cNvSpPr/>
          <p:nvPr/>
        </p:nvSpPr>
        <p:spPr>
          <a:xfrm>
            <a:off x="1693564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val 8">
            <a:extLst>
              <a:ext uri="{FF2B5EF4-FFF2-40B4-BE49-F238E27FC236}">
                <a16:creationId xmlns:a16="http://schemas.microsoft.com/office/drawing/2014/main" id="{ADA343AF-BCF8-D64B-F5D1-C9F4EB681BD7}"/>
              </a:ext>
            </a:extLst>
          </p:cNvPr>
          <p:cNvSpPr/>
          <p:nvPr/>
        </p:nvSpPr>
        <p:spPr>
          <a:xfrm>
            <a:off x="178228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9">
            <a:extLst>
              <a:ext uri="{FF2B5EF4-FFF2-40B4-BE49-F238E27FC236}">
                <a16:creationId xmlns:a16="http://schemas.microsoft.com/office/drawing/2014/main" id="{FE03253B-5FD6-4D9C-13DE-2FDF16DA53CB}"/>
              </a:ext>
            </a:extLst>
          </p:cNvPr>
          <p:cNvSpPr/>
          <p:nvPr/>
        </p:nvSpPr>
        <p:spPr>
          <a:xfrm>
            <a:off x="1871006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0">
            <a:extLst>
              <a:ext uri="{FF2B5EF4-FFF2-40B4-BE49-F238E27FC236}">
                <a16:creationId xmlns:a16="http://schemas.microsoft.com/office/drawing/2014/main" id="{B4D950E0-F447-74AA-D679-30C5405EAD64}"/>
              </a:ext>
            </a:extLst>
          </p:cNvPr>
          <p:cNvSpPr/>
          <p:nvPr/>
        </p:nvSpPr>
        <p:spPr>
          <a:xfrm>
            <a:off x="1959727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1">
            <a:extLst>
              <a:ext uri="{FF2B5EF4-FFF2-40B4-BE49-F238E27FC236}">
                <a16:creationId xmlns:a16="http://schemas.microsoft.com/office/drawing/2014/main" id="{60FCECBE-B328-A948-DB56-52DD4C08FE56}"/>
              </a:ext>
            </a:extLst>
          </p:cNvPr>
          <p:cNvSpPr/>
          <p:nvPr/>
        </p:nvSpPr>
        <p:spPr>
          <a:xfrm>
            <a:off x="2048448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3">
            <a:extLst>
              <a:ext uri="{FF2B5EF4-FFF2-40B4-BE49-F238E27FC236}">
                <a16:creationId xmlns:a16="http://schemas.microsoft.com/office/drawing/2014/main" id="{D545EDDA-5FD2-39DB-99B2-3FA6C6F9258B}"/>
              </a:ext>
            </a:extLst>
          </p:cNvPr>
          <p:cNvSpPr/>
          <p:nvPr/>
        </p:nvSpPr>
        <p:spPr>
          <a:xfrm>
            <a:off x="2137169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4">
            <a:extLst>
              <a:ext uri="{FF2B5EF4-FFF2-40B4-BE49-F238E27FC236}">
                <a16:creationId xmlns:a16="http://schemas.microsoft.com/office/drawing/2014/main" id="{6E564824-3C28-56E4-E5C5-135026E96499}"/>
              </a:ext>
            </a:extLst>
          </p:cNvPr>
          <p:cNvSpPr/>
          <p:nvPr/>
        </p:nvSpPr>
        <p:spPr>
          <a:xfrm>
            <a:off x="2225890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5">
            <a:extLst>
              <a:ext uri="{FF2B5EF4-FFF2-40B4-BE49-F238E27FC236}">
                <a16:creationId xmlns:a16="http://schemas.microsoft.com/office/drawing/2014/main" id="{5A86C132-8A27-5D78-E39B-0F9E438C5D1F}"/>
              </a:ext>
            </a:extLst>
          </p:cNvPr>
          <p:cNvSpPr/>
          <p:nvPr/>
        </p:nvSpPr>
        <p:spPr>
          <a:xfrm>
            <a:off x="2314611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7">
            <a:extLst>
              <a:ext uri="{FF2B5EF4-FFF2-40B4-BE49-F238E27FC236}">
                <a16:creationId xmlns:a16="http://schemas.microsoft.com/office/drawing/2014/main" id="{7162B9C6-5B8E-6D42-1C09-A1BBB8AF4291}"/>
              </a:ext>
            </a:extLst>
          </p:cNvPr>
          <p:cNvSpPr/>
          <p:nvPr/>
        </p:nvSpPr>
        <p:spPr>
          <a:xfrm>
            <a:off x="2403332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val 18">
            <a:extLst>
              <a:ext uri="{FF2B5EF4-FFF2-40B4-BE49-F238E27FC236}">
                <a16:creationId xmlns:a16="http://schemas.microsoft.com/office/drawing/2014/main" id="{BA42F469-9B01-09AD-FC8A-4F3D401787D4}"/>
              </a:ext>
            </a:extLst>
          </p:cNvPr>
          <p:cNvSpPr/>
          <p:nvPr/>
        </p:nvSpPr>
        <p:spPr>
          <a:xfrm>
            <a:off x="2492053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9">
            <a:extLst>
              <a:ext uri="{FF2B5EF4-FFF2-40B4-BE49-F238E27FC236}">
                <a16:creationId xmlns:a16="http://schemas.microsoft.com/office/drawing/2014/main" id="{7C159078-6E83-FB0C-4B4C-59DFDD7853BD}"/>
              </a:ext>
            </a:extLst>
          </p:cNvPr>
          <p:cNvSpPr/>
          <p:nvPr/>
        </p:nvSpPr>
        <p:spPr>
          <a:xfrm>
            <a:off x="2580774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val 20">
            <a:extLst>
              <a:ext uri="{FF2B5EF4-FFF2-40B4-BE49-F238E27FC236}">
                <a16:creationId xmlns:a16="http://schemas.microsoft.com/office/drawing/2014/main" id="{7ECCE7C9-39F6-2D8E-7F85-41D243F9B4ED}"/>
              </a:ext>
            </a:extLst>
          </p:cNvPr>
          <p:cNvSpPr/>
          <p:nvPr/>
        </p:nvSpPr>
        <p:spPr>
          <a:xfrm>
            <a:off x="266949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Oval 21">
            <a:extLst>
              <a:ext uri="{FF2B5EF4-FFF2-40B4-BE49-F238E27FC236}">
                <a16:creationId xmlns:a16="http://schemas.microsoft.com/office/drawing/2014/main" id="{A0F11621-F07C-E40D-F02E-061AA361C48C}"/>
              </a:ext>
            </a:extLst>
          </p:cNvPr>
          <p:cNvSpPr/>
          <p:nvPr/>
        </p:nvSpPr>
        <p:spPr>
          <a:xfrm>
            <a:off x="275821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Oval 22">
            <a:extLst>
              <a:ext uri="{FF2B5EF4-FFF2-40B4-BE49-F238E27FC236}">
                <a16:creationId xmlns:a16="http://schemas.microsoft.com/office/drawing/2014/main" id="{71A89E37-4FF6-129E-7783-707ED09A4532}"/>
              </a:ext>
            </a:extLst>
          </p:cNvPr>
          <p:cNvSpPr/>
          <p:nvPr/>
        </p:nvSpPr>
        <p:spPr>
          <a:xfrm>
            <a:off x="1652194" y="2356976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Oval 23">
            <a:extLst>
              <a:ext uri="{FF2B5EF4-FFF2-40B4-BE49-F238E27FC236}">
                <a16:creationId xmlns:a16="http://schemas.microsoft.com/office/drawing/2014/main" id="{BA1ACC63-B4EF-3720-D0A1-25518F769FD2}"/>
              </a:ext>
            </a:extLst>
          </p:cNvPr>
          <p:cNvSpPr/>
          <p:nvPr/>
        </p:nvSpPr>
        <p:spPr>
          <a:xfrm>
            <a:off x="2793835" y="2334495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Oval 24">
            <a:extLst>
              <a:ext uri="{FF2B5EF4-FFF2-40B4-BE49-F238E27FC236}">
                <a16:creationId xmlns:a16="http://schemas.microsoft.com/office/drawing/2014/main" id="{CA5A24DD-2C53-C02E-6F05-193D6139A3B4}"/>
              </a:ext>
            </a:extLst>
          </p:cNvPr>
          <p:cNvSpPr/>
          <p:nvPr/>
        </p:nvSpPr>
        <p:spPr>
          <a:xfrm>
            <a:off x="2007078" y="2260416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Oval 25">
            <a:extLst>
              <a:ext uri="{FF2B5EF4-FFF2-40B4-BE49-F238E27FC236}">
                <a16:creationId xmlns:a16="http://schemas.microsoft.com/office/drawing/2014/main" id="{CE17F871-C38E-66A7-5B79-AAAF9CB808AF}"/>
              </a:ext>
            </a:extLst>
          </p:cNvPr>
          <p:cNvSpPr/>
          <p:nvPr/>
        </p:nvSpPr>
        <p:spPr>
          <a:xfrm>
            <a:off x="2415639" y="2270335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2" name="Group 26">
            <a:extLst>
              <a:ext uri="{FF2B5EF4-FFF2-40B4-BE49-F238E27FC236}">
                <a16:creationId xmlns:a16="http://schemas.microsoft.com/office/drawing/2014/main" id="{B0BF1BA0-E03F-628B-1F71-C93E03C66E42}"/>
              </a:ext>
            </a:extLst>
          </p:cNvPr>
          <p:cNvGrpSpPr/>
          <p:nvPr/>
        </p:nvGrpSpPr>
        <p:grpSpPr>
          <a:xfrm>
            <a:off x="2820415" y="2547392"/>
            <a:ext cx="990977" cy="1138988"/>
            <a:chOff x="6482897" y="4165622"/>
            <a:chExt cx="990977" cy="1138988"/>
          </a:xfrm>
        </p:grpSpPr>
        <p:cxnSp>
          <p:nvCxnSpPr>
            <p:cNvPr id="193" name="Straight Arrow Connector 27">
              <a:extLst>
                <a:ext uri="{FF2B5EF4-FFF2-40B4-BE49-F238E27FC236}">
                  <a16:creationId xmlns:a16="http://schemas.microsoft.com/office/drawing/2014/main" id="{1F31D842-FF24-8E91-854D-64E5FE449D96}"/>
                </a:ext>
              </a:extLst>
            </p:cNvPr>
            <p:cNvCxnSpPr/>
            <p:nvPr/>
          </p:nvCxnSpPr>
          <p:spPr>
            <a:xfrm flipV="1">
              <a:off x="6866624" y="4427232"/>
              <a:ext cx="0" cy="87737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28">
              <a:extLst>
                <a:ext uri="{FF2B5EF4-FFF2-40B4-BE49-F238E27FC236}">
                  <a16:creationId xmlns:a16="http://schemas.microsoft.com/office/drawing/2014/main" id="{C2B04B57-D52B-38FA-20CC-A238C5C10D76}"/>
                </a:ext>
              </a:extLst>
            </p:cNvPr>
            <p:cNvSpPr txBox="1"/>
            <p:nvPr/>
          </p:nvSpPr>
          <p:spPr>
            <a:xfrm>
              <a:off x="6482897" y="4165622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Temperature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95" name="Group 29">
            <a:extLst>
              <a:ext uri="{FF2B5EF4-FFF2-40B4-BE49-F238E27FC236}">
                <a16:creationId xmlns:a16="http://schemas.microsoft.com/office/drawing/2014/main" id="{2829E4BB-F715-62A2-B74F-F28A1C480A45}"/>
              </a:ext>
            </a:extLst>
          </p:cNvPr>
          <p:cNvGrpSpPr/>
          <p:nvPr/>
        </p:nvGrpSpPr>
        <p:grpSpPr>
          <a:xfrm>
            <a:off x="3127942" y="3610457"/>
            <a:ext cx="2223374" cy="301041"/>
            <a:chOff x="6790424" y="5228687"/>
            <a:chExt cx="2223374" cy="301041"/>
          </a:xfrm>
        </p:grpSpPr>
        <p:cxnSp>
          <p:nvCxnSpPr>
            <p:cNvPr id="196" name="Straight Arrow Connector 54">
              <a:extLst>
                <a:ext uri="{FF2B5EF4-FFF2-40B4-BE49-F238E27FC236}">
                  <a16:creationId xmlns:a16="http://schemas.microsoft.com/office/drawing/2014/main" id="{7D085C54-85A5-5CD2-B291-1C52223F6AB0}"/>
                </a:ext>
              </a:extLst>
            </p:cNvPr>
            <p:cNvCxnSpPr/>
            <p:nvPr/>
          </p:nvCxnSpPr>
          <p:spPr>
            <a:xfrm>
              <a:off x="6790424" y="5228687"/>
              <a:ext cx="2104711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56">
              <a:extLst>
                <a:ext uri="{FF2B5EF4-FFF2-40B4-BE49-F238E27FC236}">
                  <a16:creationId xmlns:a16="http://schemas.microsoft.com/office/drawing/2014/main" id="{DD0BD496-9602-8680-4F94-06250B5F7B17}"/>
                </a:ext>
              </a:extLst>
            </p:cNvPr>
            <p:cNvSpPr txBox="1"/>
            <p:nvPr/>
          </p:nvSpPr>
          <p:spPr>
            <a:xfrm>
              <a:off x="8514943" y="5268118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Time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98" name="Group 57">
            <a:extLst>
              <a:ext uri="{FF2B5EF4-FFF2-40B4-BE49-F238E27FC236}">
                <a16:creationId xmlns:a16="http://schemas.microsoft.com/office/drawing/2014/main" id="{EAA28768-1A5D-E6D0-18C1-E1059BDE590E}"/>
              </a:ext>
            </a:extLst>
          </p:cNvPr>
          <p:cNvGrpSpPr/>
          <p:nvPr/>
        </p:nvGrpSpPr>
        <p:grpSpPr>
          <a:xfrm>
            <a:off x="3169951" y="2809002"/>
            <a:ext cx="1891567" cy="733222"/>
            <a:chOff x="6832433" y="4427232"/>
            <a:chExt cx="1891567" cy="733222"/>
          </a:xfrm>
        </p:grpSpPr>
        <p:sp>
          <p:nvSpPr>
            <p:cNvPr id="199" name="Freeform 16">
              <a:extLst>
                <a:ext uri="{FF2B5EF4-FFF2-40B4-BE49-F238E27FC236}">
                  <a16:creationId xmlns:a16="http://schemas.microsoft.com/office/drawing/2014/main" id="{765D688C-CF88-D0EE-27A5-7DABC389A6E0}"/>
                </a:ext>
              </a:extLst>
            </p:cNvPr>
            <p:cNvSpPr/>
            <p:nvPr/>
          </p:nvSpPr>
          <p:spPr>
            <a:xfrm>
              <a:off x="6942825" y="4623841"/>
              <a:ext cx="1781175" cy="514350"/>
            </a:xfrm>
            <a:custGeom>
              <a:avLst/>
              <a:gdLst>
                <a:gd name="connsiteX0" fmla="*/ 0 w 1781175"/>
                <a:gd name="connsiteY0" fmla="*/ 514350 h 514350"/>
                <a:gd name="connsiteX1" fmla="*/ 357187 w 1781175"/>
                <a:gd name="connsiteY1" fmla="*/ 514350 h 514350"/>
                <a:gd name="connsiteX2" fmla="*/ 642937 w 1781175"/>
                <a:gd name="connsiteY2" fmla="*/ 0 h 514350"/>
                <a:gd name="connsiteX3" fmla="*/ 1123950 w 1781175"/>
                <a:gd name="connsiteY3" fmla="*/ 0 h 514350"/>
                <a:gd name="connsiteX4" fmla="*/ 1328737 w 1781175"/>
                <a:gd name="connsiteY4" fmla="*/ 514350 h 514350"/>
                <a:gd name="connsiteX5" fmla="*/ 1781175 w 1781175"/>
                <a:gd name="connsiteY5" fmla="*/ 51435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1175" h="514350">
                  <a:moveTo>
                    <a:pt x="0" y="514350"/>
                  </a:moveTo>
                  <a:lnTo>
                    <a:pt x="357187" y="514350"/>
                  </a:lnTo>
                  <a:lnTo>
                    <a:pt x="642937" y="0"/>
                  </a:lnTo>
                  <a:lnTo>
                    <a:pt x="1123950" y="0"/>
                  </a:lnTo>
                  <a:lnTo>
                    <a:pt x="1328737" y="514350"/>
                  </a:lnTo>
                  <a:lnTo>
                    <a:pt x="1781175" y="51435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TextBox 59">
              <a:extLst>
                <a:ext uri="{FF2B5EF4-FFF2-40B4-BE49-F238E27FC236}">
                  <a16:creationId xmlns:a16="http://schemas.microsoft.com/office/drawing/2014/main" id="{B7B7759A-8B07-6762-2DD9-D4C667AE4F93}"/>
                </a:ext>
              </a:extLst>
            </p:cNvPr>
            <p:cNvSpPr txBox="1"/>
            <p:nvPr/>
          </p:nvSpPr>
          <p:spPr>
            <a:xfrm>
              <a:off x="6832433" y="4945010"/>
              <a:ext cx="3208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RT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201" name="TextBox 60">
              <a:extLst>
                <a:ext uri="{FF2B5EF4-FFF2-40B4-BE49-F238E27FC236}">
                  <a16:creationId xmlns:a16="http://schemas.microsoft.com/office/drawing/2014/main" id="{F5B8C46B-D48D-9598-1780-2DFE8FF2AADE}"/>
                </a:ext>
              </a:extLst>
            </p:cNvPr>
            <p:cNvSpPr txBox="1"/>
            <p:nvPr/>
          </p:nvSpPr>
          <p:spPr>
            <a:xfrm>
              <a:off x="7205229" y="4427232"/>
              <a:ext cx="12429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Activation temperature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02" name="Group 61">
            <a:extLst>
              <a:ext uri="{FF2B5EF4-FFF2-40B4-BE49-F238E27FC236}">
                <a16:creationId xmlns:a16="http://schemas.microsoft.com/office/drawing/2014/main" id="{AFE44681-19D4-220C-4840-A4B9D4C390BD}"/>
              </a:ext>
            </a:extLst>
          </p:cNvPr>
          <p:cNvGrpSpPr/>
          <p:nvPr/>
        </p:nvGrpSpPr>
        <p:grpSpPr>
          <a:xfrm>
            <a:off x="365044" y="2656355"/>
            <a:ext cx="1196838" cy="246221"/>
            <a:chOff x="4027526" y="4274585"/>
            <a:chExt cx="1196838" cy="246221"/>
          </a:xfrm>
        </p:grpSpPr>
        <p:sp>
          <p:nvSpPr>
            <p:cNvPr id="203" name="TextBox 62">
              <a:extLst>
                <a:ext uri="{FF2B5EF4-FFF2-40B4-BE49-F238E27FC236}">
                  <a16:creationId xmlns:a16="http://schemas.microsoft.com/office/drawing/2014/main" id="{E1AE57EF-2093-DDB7-BBEB-C517ECC0F64C}"/>
                </a:ext>
              </a:extLst>
            </p:cNvPr>
            <p:cNvSpPr txBox="1"/>
            <p:nvPr/>
          </p:nvSpPr>
          <p:spPr>
            <a:xfrm>
              <a:off x="4027526" y="4274585"/>
              <a:ext cx="8734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Oxide layer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204" name="Straight Arrow Connector 63">
              <a:extLst>
                <a:ext uri="{FF2B5EF4-FFF2-40B4-BE49-F238E27FC236}">
                  <a16:creationId xmlns:a16="http://schemas.microsoft.com/office/drawing/2014/main" id="{63B11EA3-E8E3-171C-AB3A-9B37CF660C1C}"/>
                </a:ext>
              </a:extLst>
            </p:cNvPr>
            <p:cNvCxnSpPr>
              <a:stCxn id="203" idx="3"/>
            </p:cNvCxnSpPr>
            <p:nvPr/>
          </p:nvCxnSpPr>
          <p:spPr>
            <a:xfrm>
              <a:off x="4900983" y="4397696"/>
              <a:ext cx="32338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64">
            <a:extLst>
              <a:ext uri="{FF2B5EF4-FFF2-40B4-BE49-F238E27FC236}">
                <a16:creationId xmlns:a16="http://schemas.microsoft.com/office/drawing/2014/main" id="{090BC2ED-6168-E04B-AE37-061347CECFE1}"/>
              </a:ext>
            </a:extLst>
          </p:cNvPr>
          <p:cNvGrpSpPr/>
          <p:nvPr/>
        </p:nvGrpSpPr>
        <p:grpSpPr>
          <a:xfrm>
            <a:off x="358986" y="2744627"/>
            <a:ext cx="1212061" cy="400110"/>
            <a:chOff x="4027526" y="4274586"/>
            <a:chExt cx="1212061" cy="400110"/>
          </a:xfrm>
        </p:grpSpPr>
        <p:sp>
          <p:nvSpPr>
            <p:cNvPr id="206" name="TextBox 65">
              <a:extLst>
                <a:ext uri="{FF2B5EF4-FFF2-40B4-BE49-F238E27FC236}">
                  <a16:creationId xmlns:a16="http://schemas.microsoft.com/office/drawing/2014/main" id="{97FA2D02-B81B-CECF-C942-D2F8622CCD36}"/>
                </a:ext>
              </a:extLst>
            </p:cNvPr>
            <p:cNvSpPr txBox="1"/>
            <p:nvPr/>
          </p:nvSpPr>
          <p:spPr>
            <a:xfrm>
              <a:off x="4027526" y="4274586"/>
              <a:ext cx="873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Oxygen in the film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207" name="Straight Arrow Connector 66">
              <a:extLst>
                <a:ext uri="{FF2B5EF4-FFF2-40B4-BE49-F238E27FC236}">
                  <a16:creationId xmlns:a16="http://schemas.microsoft.com/office/drawing/2014/main" id="{672EC7EA-A4D3-4170-354F-E3F171DE1C81}"/>
                </a:ext>
              </a:extLst>
            </p:cNvPr>
            <p:cNvCxnSpPr>
              <a:cxnSpLocks/>
              <a:stCxn id="206" idx="3"/>
            </p:cNvCxnSpPr>
            <p:nvPr/>
          </p:nvCxnSpPr>
          <p:spPr>
            <a:xfrm flipV="1">
              <a:off x="4900983" y="4474640"/>
              <a:ext cx="338604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67">
            <a:extLst>
              <a:ext uri="{FF2B5EF4-FFF2-40B4-BE49-F238E27FC236}">
                <a16:creationId xmlns:a16="http://schemas.microsoft.com/office/drawing/2014/main" id="{F111FAB1-C551-C674-A5A7-F953052FB408}"/>
              </a:ext>
            </a:extLst>
          </p:cNvPr>
          <p:cNvGrpSpPr/>
          <p:nvPr/>
        </p:nvGrpSpPr>
        <p:grpSpPr>
          <a:xfrm>
            <a:off x="295341" y="2251166"/>
            <a:ext cx="1383433" cy="467757"/>
            <a:chOff x="3910006" y="4274585"/>
            <a:chExt cx="1383433" cy="467757"/>
          </a:xfrm>
        </p:grpSpPr>
        <p:sp>
          <p:nvSpPr>
            <p:cNvPr id="209" name="TextBox 68">
              <a:extLst>
                <a:ext uri="{FF2B5EF4-FFF2-40B4-BE49-F238E27FC236}">
                  <a16:creationId xmlns:a16="http://schemas.microsoft.com/office/drawing/2014/main" id="{C1C1F6C3-F4C4-A495-2CF3-6F89CBB3D0FF}"/>
                </a:ext>
              </a:extLst>
            </p:cNvPr>
            <p:cNvSpPr txBox="1"/>
            <p:nvPr/>
          </p:nvSpPr>
          <p:spPr>
            <a:xfrm>
              <a:off x="3910006" y="4274585"/>
              <a:ext cx="9909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Active surface for pumping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10" name="Straight Arrow Connector 69">
              <a:extLst>
                <a:ext uri="{FF2B5EF4-FFF2-40B4-BE49-F238E27FC236}">
                  <a16:creationId xmlns:a16="http://schemas.microsoft.com/office/drawing/2014/main" id="{2A5F6B64-9488-425D-C242-4228A3382D79}"/>
                </a:ext>
              </a:extLst>
            </p:cNvPr>
            <p:cNvCxnSpPr>
              <a:cxnSpLocks/>
              <a:stCxn id="209" idx="3"/>
            </p:cNvCxnSpPr>
            <p:nvPr/>
          </p:nvCxnSpPr>
          <p:spPr>
            <a:xfrm>
              <a:off x="4900983" y="4474640"/>
              <a:ext cx="392456" cy="267702"/>
            </a:xfrm>
            <a:prstGeom prst="straightConnector1">
              <a:avLst/>
            </a:prstGeom>
            <a:ln w="9525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1" name="Rectangle 210">
            <a:extLst>
              <a:ext uri="{FF2B5EF4-FFF2-40B4-BE49-F238E27FC236}">
                <a16:creationId xmlns:a16="http://schemas.microsoft.com/office/drawing/2014/main" id="{C28D4C91-A6BC-BDD4-343A-C468E4A5755A}"/>
              </a:ext>
            </a:extLst>
          </p:cNvPr>
          <p:cNvSpPr/>
          <p:nvPr/>
        </p:nvSpPr>
        <p:spPr>
          <a:xfrm>
            <a:off x="233732" y="4148437"/>
            <a:ext cx="558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altLang="en-US" sz="1400" dirty="0"/>
              <a:t>Chemically adsorbing gas molecules (</a:t>
            </a:r>
            <a:r>
              <a:rPr lang="en-US" sz="1400" dirty="0"/>
              <a:t>CO, O</a:t>
            </a:r>
            <a:r>
              <a:rPr lang="en-US" sz="1400" baseline="-25000" dirty="0"/>
              <a:t>2</a:t>
            </a:r>
            <a:r>
              <a:rPr lang="en-US" sz="1400" dirty="0"/>
              <a:t>, H</a:t>
            </a:r>
            <a:r>
              <a:rPr lang="en-US" sz="1400" baseline="-25000" dirty="0"/>
              <a:t>2</a:t>
            </a:r>
            <a:r>
              <a:rPr lang="en-US" sz="1400" dirty="0"/>
              <a:t>O, CO</a:t>
            </a:r>
            <a:r>
              <a:rPr lang="en-US" sz="1400" baseline="-25000" dirty="0"/>
              <a:t>2</a:t>
            </a:r>
            <a:r>
              <a:rPr lang="en-US" sz="1400" dirty="0"/>
              <a:t>, N</a:t>
            </a:r>
            <a:r>
              <a:rPr lang="en-US" sz="1400" baseline="-25000" dirty="0"/>
              <a:t>2</a:t>
            </a:r>
            <a:r>
              <a:rPr lang="en-US" sz="1400" dirty="0"/>
              <a:t>, H</a:t>
            </a:r>
            <a:r>
              <a:rPr lang="en-US" sz="1400" baseline="-25000" dirty="0"/>
              <a:t>2</a:t>
            </a:r>
            <a:r>
              <a:rPr lang="en-US" sz="1400" dirty="0"/>
              <a:t>)</a:t>
            </a:r>
            <a:r>
              <a:rPr lang="en-GB" altLang="en-US" sz="1400" dirty="0"/>
              <a:t>.</a:t>
            </a:r>
            <a:endParaRPr lang="en-US" sz="1400" dirty="0"/>
          </a:p>
        </p:txBody>
      </p:sp>
      <p:sp>
        <p:nvSpPr>
          <p:cNvPr id="212" name="TextBox 85">
            <a:extLst>
              <a:ext uri="{FF2B5EF4-FFF2-40B4-BE49-F238E27FC236}">
                <a16:creationId xmlns:a16="http://schemas.microsoft.com/office/drawing/2014/main" id="{357C48B8-77D8-E1CC-7CEE-3D763DA4B4DB}"/>
              </a:ext>
            </a:extLst>
          </p:cNvPr>
          <p:cNvSpPr txBox="1"/>
          <p:nvPr/>
        </p:nvSpPr>
        <p:spPr>
          <a:xfrm>
            <a:off x="249943" y="4504156"/>
            <a:ext cx="4735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 pumped: noble gases and CH</a:t>
            </a:r>
            <a:r>
              <a:rPr lang="en-US" sz="1400" baseline="-25000" dirty="0"/>
              <a:t>4</a:t>
            </a:r>
            <a:r>
              <a:rPr lang="en-US" sz="1400" dirty="0"/>
              <a:t> (at room temperature)</a:t>
            </a:r>
            <a:endParaRPr lang="en-GB" sz="1400" baseline="-25000" dirty="0"/>
          </a:p>
        </p:txBody>
      </p:sp>
      <p:sp>
        <p:nvSpPr>
          <p:cNvPr id="215" name="ZoneTexte 214">
            <a:extLst>
              <a:ext uri="{FF2B5EF4-FFF2-40B4-BE49-F238E27FC236}">
                <a16:creationId xmlns:a16="http://schemas.microsoft.com/office/drawing/2014/main" id="{C7EA108A-EFE6-43B7-F467-9F839DBB005F}"/>
              </a:ext>
            </a:extLst>
          </p:cNvPr>
          <p:cNvSpPr txBox="1"/>
          <p:nvPr/>
        </p:nvSpPr>
        <p:spPr>
          <a:xfrm>
            <a:off x="1482546" y="1247029"/>
            <a:ext cx="29146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Principle</a:t>
            </a:r>
            <a:endParaRPr lang="fr-FR" dirty="0"/>
          </a:p>
        </p:txBody>
      </p:sp>
      <p:sp>
        <p:nvSpPr>
          <p:cNvPr id="266" name="Espace réservé du pied de page 4">
            <a:extLst>
              <a:ext uri="{FF2B5EF4-FFF2-40B4-BE49-F238E27FC236}">
                <a16:creationId xmlns:a16="http://schemas.microsoft.com/office/drawing/2014/main" id="{A0AD58A3-0F7D-91D0-A750-84AA52C2F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91475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7037E-7 L 0.00039 0.0206 " pathEditMode="relative" rAng="0" ptsTypes="AA">
                                      <p:cBhvr>
                                        <p:cTn id="68" dur="3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019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91667E-6 -3.7037E-7 L 2.91667E-6 0.02708 " pathEditMode="relative" rAng="0" ptsTypes="AA">
                                      <p:cBhvr>
                                        <p:cTn id="70" dur="3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43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3.7037E-7 L -0.00052 0.01782 " pathEditMode="relative" rAng="0" ptsTypes="AA">
                                      <p:cBhvr>
                                        <p:cTn id="72" dur="3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88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7 L -0.00013 0.02315 " pathEditMode="relative" rAng="0" ptsTypes="AA">
                                      <p:cBhvr>
                                        <p:cTn id="74" dur="3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157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875E-6 -3.7037E-7 L -0.00039 0.01667 " pathEditMode="relative" rAng="0" ptsTypes="AA">
                                      <p:cBhvr>
                                        <p:cTn id="76" dur="3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833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7037E-7 L 0.00039 0.03495 " pathEditMode="relative" rAng="0" ptsTypes="AA">
                                      <p:cBhvr>
                                        <p:cTn id="78" dur="3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736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79167E-6 -3.7037E-7 L 4.79167E-6 0.01968 " pathEditMode="relative" rAng="0" ptsTypes="AA">
                                      <p:cBhvr>
                                        <p:cTn id="80" dur="3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72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3.125E-6 -3.7037E-7 L 0.00104 0.02755 " pathEditMode="relative" rAng="0" ptsTypes="AA">
                                      <p:cBhvr>
                                        <p:cTn id="82" dur="3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366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45833E-6 -3.7037E-7 L -0.00052 0.01412 " pathEditMode="relative" rAng="0" ptsTypes="AA">
                                      <p:cBhvr>
                                        <p:cTn id="84" dur="3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69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7037E-7 L 0.00091 0.02199 " pathEditMode="relative" rAng="0" ptsTypes="AA">
                                      <p:cBhvr>
                                        <p:cTn id="86" dur="3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088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3.7037E-7 L -1.875E-6 0.02662 " pathEditMode="relative" rAng="0" ptsTypes="AA">
                                      <p:cBhvr>
                                        <p:cTn id="88" dur="3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-3.7037E-7 L -0.00091 0.01644 " pathEditMode="relative" rAng="0" ptsTypes="AA">
                                      <p:cBhvr>
                                        <p:cTn id="90" dur="3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81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3.7037E-7 L 0.00065 0.02153 " pathEditMode="relative" rAng="0" ptsTypes="AA">
                                      <p:cBhvr>
                                        <p:cTn id="92" dur="3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065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3.33333E-6 -3.7037E-7 L -0.00013 0.03171 " pathEditMode="relative" rAng="0" ptsTypes="AA">
                                      <p:cBhvr>
                                        <p:cTn id="94" dur="3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57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3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750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02526 0.05903 " pathEditMode="relative" rAng="0" ptsTypes="AA">
                                      <p:cBhvr>
                                        <p:cTn id="111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3" y="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1.85185E-6 L -0.02474 0.06227 " pathEditMode="relative" rAng="0" ptsTypes="AA">
                                      <p:cBhvr>
                                        <p:cTn id="117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7" y="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1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6 L 0.01784 0.07292 " pathEditMode="relative" rAng="0" ptsTypes="AA">
                                      <p:cBhvr>
                                        <p:cTn id="123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500"/>
                            </p:stCondLst>
                            <p:childTnLst>
                              <p:par>
                                <p:cTn id="12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500"/>
                            </p:stCondLst>
                            <p:childTnLst>
                              <p:par>
                                <p:cTn id="12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2.59259E-6 L -0.06653 0.07153 " pathEditMode="relative" rAng="0" ptsTypes="AA">
                                      <p:cBhvr>
                                        <p:cTn id="129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" y="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 animBg="1"/>
      <p:bldP spid="174" grpId="1" animBg="1"/>
      <p:bldP spid="175" grpId="0" animBg="1"/>
      <p:bldP spid="175" grpId="1" animBg="1"/>
      <p:bldP spid="176" grpId="0" animBg="1"/>
      <p:bldP spid="176" grpId="1" animBg="1"/>
      <p:bldP spid="177" grpId="0" animBg="1"/>
      <p:bldP spid="177" grpId="1" animBg="1"/>
      <p:bldP spid="178" grpId="0" animBg="1"/>
      <p:bldP spid="178" grpId="1" animBg="1"/>
      <p:bldP spid="179" grpId="0" animBg="1"/>
      <p:bldP spid="179" grpId="1" animBg="1"/>
      <p:bldP spid="180" grpId="0" animBg="1"/>
      <p:bldP spid="180" grpId="1" animBg="1"/>
      <p:bldP spid="181" grpId="0" animBg="1"/>
      <p:bldP spid="181" grpId="1" animBg="1"/>
      <p:bldP spid="182" grpId="0" animBg="1"/>
      <p:bldP spid="182" grpId="1" animBg="1"/>
      <p:bldP spid="183" grpId="0" animBg="1"/>
      <p:bldP spid="183" grpId="1" animBg="1"/>
      <p:bldP spid="184" grpId="0" animBg="1"/>
      <p:bldP spid="184" grpId="1" animBg="1"/>
      <p:bldP spid="185" grpId="0" animBg="1"/>
      <p:bldP spid="185" grpId="1" animBg="1"/>
      <p:bldP spid="186" grpId="0" animBg="1"/>
      <p:bldP spid="186" grpId="1" animBg="1"/>
      <p:bldP spid="187" grpId="0" animBg="1"/>
      <p:bldP spid="187" grpId="1" animBg="1"/>
      <p:bldP spid="188" grpId="0" animBg="1"/>
      <p:bldP spid="188" grpId="1" animBg="1"/>
      <p:bldP spid="189" grpId="0" animBg="1"/>
      <p:bldP spid="189" grpId="1" animBg="1"/>
      <p:bldP spid="190" grpId="0" animBg="1"/>
      <p:bldP spid="190" grpId="1" animBg="1"/>
      <p:bldP spid="191" grpId="0" animBg="1"/>
      <p:bldP spid="191" grpId="1" animBg="1"/>
      <p:bldP spid="211" grpId="0"/>
      <p:bldP spid="2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coatings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grpSp>
        <p:nvGrpSpPr>
          <p:cNvPr id="171" name="Group 1">
            <a:extLst>
              <a:ext uri="{FF2B5EF4-FFF2-40B4-BE49-F238E27FC236}">
                <a16:creationId xmlns:a16="http://schemas.microsoft.com/office/drawing/2014/main" id="{ACB86EE6-B1A9-B0B1-ECF6-5CFA12A3B8A3}"/>
              </a:ext>
            </a:extLst>
          </p:cNvPr>
          <p:cNvGrpSpPr/>
          <p:nvPr/>
        </p:nvGrpSpPr>
        <p:grpSpPr>
          <a:xfrm>
            <a:off x="1604843" y="2834708"/>
            <a:ext cx="1252538" cy="1000266"/>
            <a:chOff x="5267325" y="4452938"/>
            <a:chExt cx="1252538" cy="1000266"/>
          </a:xfrm>
          <a:solidFill>
            <a:schemeClr val="tx2"/>
          </a:solidFill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16620D6C-4151-DFD3-E95C-7A9A29CBD093}"/>
                </a:ext>
              </a:extLst>
            </p:cNvPr>
            <p:cNvSpPr/>
            <p:nvPr/>
          </p:nvSpPr>
          <p:spPr>
            <a:xfrm>
              <a:off x="5267325" y="4452938"/>
              <a:ext cx="1252538" cy="100012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i="1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483C44BB-8B79-3CE3-1E66-23A9ABAA3E79}"/>
                </a:ext>
              </a:extLst>
            </p:cNvPr>
            <p:cNvSpPr/>
            <p:nvPr/>
          </p:nvSpPr>
          <p:spPr>
            <a:xfrm>
              <a:off x="5295378" y="5114650"/>
              <a:ext cx="628697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bg1"/>
                  </a:solidFill>
                </a:rPr>
                <a:t>NEG</a:t>
              </a:r>
              <a:endParaRPr lang="en-GB" sz="1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4" name="Oval 6">
            <a:extLst>
              <a:ext uri="{FF2B5EF4-FFF2-40B4-BE49-F238E27FC236}">
                <a16:creationId xmlns:a16="http://schemas.microsoft.com/office/drawing/2014/main" id="{01CE80F0-E561-BD86-AF77-D0A7CDCBEADA}"/>
              </a:ext>
            </a:extLst>
          </p:cNvPr>
          <p:cNvSpPr/>
          <p:nvPr/>
        </p:nvSpPr>
        <p:spPr>
          <a:xfrm>
            <a:off x="1604843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Oval 7">
            <a:extLst>
              <a:ext uri="{FF2B5EF4-FFF2-40B4-BE49-F238E27FC236}">
                <a16:creationId xmlns:a16="http://schemas.microsoft.com/office/drawing/2014/main" id="{1DE9E01E-55C4-D6F3-67BC-86E436CF257E}"/>
              </a:ext>
            </a:extLst>
          </p:cNvPr>
          <p:cNvSpPr/>
          <p:nvPr/>
        </p:nvSpPr>
        <p:spPr>
          <a:xfrm>
            <a:off x="1693564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val 8">
            <a:extLst>
              <a:ext uri="{FF2B5EF4-FFF2-40B4-BE49-F238E27FC236}">
                <a16:creationId xmlns:a16="http://schemas.microsoft.com/office/drawing/2014/main" id="{ADA343AF-BCF8-D64B-F5D1-C9F4EB681BD7}"/>
              </a:ext>
            </a:extLst>
          </p:cNvPr>
          <p:cNvSpPr/>
          <p:nvPr/>
        </p:nvSpPr>
        <p:spPr>
          <a:xfrm>
            <a:off x="178228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9">
            <a:extLst>
              <a:ext uri="{FF2B5EF4-FFF2-40B4-BE49-F238E27FC236}">
                <a16:creationId xmlns:a16="http://schemas.microsoft.com/office/drawing/2014/main" id="{FE03253B-5FD6-4D9C-13DE-2FDF16DA53CB}"/>
              </a:ext>
            </a:extLst>
          </p:cNvPr>
          <p:cNvSpPr/>
          <p:nvPr/>
        </p:nvSpPr>
        <p:spPr>
          <a:xfrm>
            <a:off x="1871006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0">
            <a:extLst>
              <a:ext uri="{FF2B5EF4-FFF2-40B4-BE49-F238E27FC236}">
                <a16:creationId xmlns:a16="http://schemas.microsoft.com/office/drawing/2014/main" id="{B4D950E0-F447-74AA-D679-30C5405EAD64}"/>
              </a:ext>
            </a:extLst>
          </p:cNvPr>
          <p:cNvSpPr/>
          <p:nvPr/>
        </p:nvSpPr>
        <p:spPr>
          <a:xfrm>
            <a:off x="1959727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1">
            <a:extLst>
              <a:ext uri="{FF2B5EF4-FFF2-40B4-BE49-F238E27FC236}">
                <a16:creationId xmlns:a16="http://schemas.microsoft.com/office/drawing/2014/main" id="{60FCECBE-B328-A948-DB56-52DD4C08FE56}"/>
              </a:ext>
            </a:extLst>
          </p:cNvPr>
          <p:cNvSpPr/>
          <p:nvPr/>
        </p:nvSpPr>
        <p:spPr>
          <a:xfrm>
            <a:off x="2048448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3">
            <a:extLst>
              <a:ext uri="{FF2B5EF4-FFF2-40B4-BE49-F238E27FC236}">
                <a16:creationId xmlns:a16="http://schemas.microsoft.com/office/drawing/2014/main" id="{D545EDDA-5FD2-39DB-99B2-3FA6C6F9258B}"/>
              </a:ext>
            </a:extLst>
          </p:cNvPr>
          <p:cNvSpPr/>
          <p:nvPr/>
        </p:nvSpPr>
        <p:spPr>
          <a:xfrm>
            <a:off x="2137169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4">
            <a:extLst>
              <a:ext uri="{FF2B5EF4-FFF2-40B4-BE49-F238E27FC236}">
                <a16:creationId xmlns:a16="http://schemas.microsoft.com/office/drawing/2014/main" id="{6E564824-3C28-56E4-E5C5-135026E96499}"/>
              </a:ext>
            </a:extLst>
          </p:cNvPr>
          <p:cNvSpPr/>
          <p:nvPr/>
        </p:nvSpPr>
        <p:spPr>
          <a:xfrm>
            <a:off x="2225890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5">
            <a:extLst>
              <a:ext uri="{FF2B5EF4-FFF2-40B4-BE49-F238E27FC236}">
                <a16:creationId xmlns:a16="http://schemas.microsoft.com/office/drawing/2014/main" id="{5A86C132-8A27-5D78-E39B-0F9E438C5D1F}"/>
              </a:ext>
            </a:extLst>
          </p:cNvPr>
          <p:cNvSpPr/>
          <p:nvPr/>
        </p:nvSpPr>
        <p:spPr>
          <a:xfrm>
            <a:off x="2314611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7">
            <a:extLst>
              <a:ext uri="{FF2B5EF4-FFF2-40B4-BE49-F238E27FC236}">
                <a16:creationId xmlns:a16="http://schemas.microsoft.com/office/drawing/2014/main" id="{7162B9C6-5B8E-6D42-1C09-A1BBB8AF4291}"/>
              </a:ext>
            </a:extLst>
          </p:cNvPr>
          <p:cNvSpPr/>
          <p:nvPr/>
        </p:nvSpPr>
        <p:spPr>
          <a:xfrm>
            <a:off x="2403332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val 18">
            <a:extLst>
              <a:ext uri="{FF2B5EF4-FFF2-40B4-BE49-F238E27FC236}">
                <a16:creationId xmlns:a16="http://schemas.microsoft.com/office/drawing/2014/main" id="{BA42F469-9B01-09AD-FC8A-4F3D401787D4}"/>
              </a:ext>
            </a:extLst>
          </p:cNvPr>
          <p:cNvSpPr/>
          <p:nvPr/>
        </p:nvSpPr>
        <p:spPr>
          <a:xfrm>
            <a:off x="2492053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9">
            <a:extLst>
              <a:ext uri="{FF2B5EF4-FFF2-40B4-BE49-F238E27FC236}">
                <a16:creationId xmlns:a16="http://schemas.microsoft.com/office/drawing/2014/main" id="{7C159078-6E83-FB0C-4B4C-59DFDD7853BD}"/>
              </a:ext>
            </a:extLst>
          </p:cNvPr>
          <p:cNvSpPr/>
          <p:nvPr/>
        </p:nvSpPr>
        <p:spPr>
          <a:xfrm>
            <a:off x="2580774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val 20">
            <a:extLst>
              <a:ext uri="{FF2B5EF4-FFF2-40B4-BE49-F238E27FC236}">
                <a16:creationId xmlns:a16="http://schemas.microsoft.com/office/drawing/2014/main" id="{7ECCE7C9-39F6-2D8E-7F85-41D243F9B4ED}"/>
              </a:ext>
            </a:extLst>
          </p:cNvPr>
          <p:cNvSpPr/>
          <p:nvPr/>
        </p:nvSpPr>
        <p:spPr>
          <a:xfrm>
            <a:off x="266949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Oval 21">
            <a:extLst>
              <a:ext uri="{FF2B5EF4-FFF2-40B4-BE49-F238E27FC236}">
                <a16:creationId xmlns:a16="http://schemas.microsoft.com/office/drawing/2014/main" id="{A0F11621-F07C-E40D-F02E-061AA361C48C}"/>
              </a:ext>
            </a:extLst>
          </p:cNvPr>
          <p:cNvSpPr/>
          <p:nvPr/>
        </p:nvSpPr>
        <p:spPr>
          <a:xfrm>
            <a:off x="275821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Oval 22">
            <a:extLst>
              <a:ext uri="{FF2B5EF4-FFF2-40B4-BE49-F238E27FC236}">
                <a16:creationId xmlns:a16="http://schemas.microsoft.com/office/drawing/2014/main" id="{71A89E37-4FF6-129E-7783-707ED09A4532}"/>
              </a:ext>
            </a:extLst>
          </p:cNvPr>
          <p:cNvSpPr/>
          <p:nvPr/>
        </p:nvSpPr>
        <p:spPr>
          <a:xfrm>
            <a:off x="1652194" y="2356976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Oval 23">
            <a:extLst>
              <a:ext uri="{FF2B5EF4-FFF2-40B4-BE49-F238E27FC236}">
                <a16:creationId xmlns:a16="http://schemas.microsoft.com/office/drawing/2014/main" id="{BA1ACC63-B4EF-3720-D0A1-25518F769FD2}"/>
              </a:ext>
            </a:extLst>
          </p:cNvPr>
          <p:cNvSpPr/>
          <p:nvPr/>
        </p:nvSpPr>
        <p:spPr>
          <a:xfrm>
            <a:off x="2793835" y="2334495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Oval 24">
            <a:extLst>
              <a:ext uri="{FF2B5EF4-FFF2-40B4-BE49-F238E27FC236}">
                <a16:creationId xmlns:a16="http://schemas.microsoft.com/office/drawing/2014/main" id="{CA5A24DD-2C53-C02E-6F05-193D6139A3B4}"/>
              </a:ext>
            </a:extLst>
          </p:cNvPr>
          <p:cNvSpPr/>
          <p:nvPr/>
        </p:nvSpPr>
        <p:spPr>
          <a:xfrm>
            <a:off x="2007078" y="2260416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Oval 25">
            <a:extLst>
              <a:ext uri="{FF2B5EF4-FFF2-40B4-BE49-F238E27FC236}">
                <a16:creationId xmlns:a16="http://schemas.microsoft.com/office/drawing/2014/main" id="{CE17F871-C38E-66A7-5B79-AAAF9CB808AF}"/>
              </a:ext>
            </a:extLst>
          </p:cNvPr>
          <p:cNvSpPr/>
          <p:nvPr/>
        </p:nvSpPr>
        <p:spPr>
          <a:xfrm>
            <a:off x="2415639" y="2270335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2" name="Group 26">
            <a:extLst>
              <a:ext uri="{FF2B5EF4-FFF2-40B4-BE49-F238E27FC236}">
                <a16:creationId xmlns:a16="http://schemas.microsoft.com/office/drawing/2014/main" id="{B0BF1BA0-E03F-628B-1F71-C93E03C66E42}"/>
              </a:ext>
            </a:extLst>
          </p:cNvPr>
          <p:cNvGrpSpPr/>
          <p:nvPr/>
        </p:nvGrpSpPr>
        <p:grpSpPr>
          <a:xfrm>
            <a:off x="2820415" y="2547392"/>
            <a:ext cx="990977" cy="1138988"/>
            <a:chOff x="6482897" y="4165622"/>
            <a:chExt cx="990977" cy="1138988"/>
          </a:xfrm>
        </p:grpSpPr>
        <p:cxnSp>
          <p:nvCxnSpPr>
            <p:cNvPr id="193" name="Straight Arrow Connector 27">
              <a:extLst>
                <a:ext uri="{FF2B5EF4-FFF2-40B4-BE49-F238E27FC236}">
                  <a16:creationId xmlns:a16="http://schemas.microsoft.com/office/drawing/2014/main" id="{1F31D842-FF24-8E91-854D-64E5FE449D96}"/>
                </a:ext>
              </a:extLst>
            </p:cNvPr>
            <p:cNvCxnSpPr/>
            <p:nvPr/>
          </p:nvCxnSpPr>
          <p:spPr>
            <a:xfrm flipV="1">
              <a:off x="6866624" y="4427232"/>
              <a:ext cx="0" cy="87737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28">
              <a:extLst>
                <a:ext uri="{FF2B5EF4-FFF2-40B4-BE49-F238E27FC236}">
                  <a16:creationId xmlns:a16="http://schemas.microsoft.com/office/drawing/2014/main" id="{C2B04B57-D52B-38FA-20CC-A238C5C10D76}"/>
                </a:ext>
              </a:extLst>
            </p:cNvPr>
            <p:cNvSpPr txBox="1"/>
            <p:nvPr/>
          </p:nvSpPr>
          <p:spPr>
            <a:xfrm>
              <a:off x="6482897" y="4165622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Temperature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95" name="Group 29">
            <a:extLst>
              <a:ext uri="{FF2B5EF4-FFF2-40B4-BE49-F238E27FC236}">
                <a16:creationId xmlns:a16="http://schemas.microsoft.com/office/drawing/2014/main" id="{2829E4BB-F715-62A2-B74F-F28A1C480A45}"/>
              </a:ext>
            </a:extLst>
          </p:cNvPr>
          <p:cNvGrpSpPr/>
          <p:nvPr/>
        </p:nvGrpSpPr>
        <p:grpSpPr>
          <a:xfrm>
            <a:off x="3127942" y="3610457"/>
            <a:ext cx="2223374" cy="301041"/>
            <a:chOff x="6790424" y="5228687"/>
            <a:chExt cx="2223374" cy="301041"/>
          </a:xfrm>
        </p:grpSpPr>
        <p:cxnSp>
          <p:nvCxnSpPr>
            <p:cNvPr id="196" name="Straight Arrow Connector 54">
              <a:extLst>
                <a:ext uri="{FF2B5EF4-FFF2-40B4-BE49-F238E27FC236}">
                  <a16:creationId xmlns:a16="http://schemas.microsoft.com/office/drawing/2014/main" id="{7D085C54-85A5-5CD2-B291-1C52223F6AB0}"/>
                </a:ext>
              </a:extLst>
            </p:cNvPr>
            <p:cNvCxnSpPr/>
            <p:nvPr/>
          </p:nvCxnSpPr>
          <p:spPr>
            <a:xfrm>
              <a:off x="6790424" y="5228687"/>
              <a:ext cx="2104711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56">
              <a:extLst>
                <a:ext uri="{FF2B5EF4-FFF2-40B4-BE49-F238E27FC236}">
                  <a16:creationId xmlns:a16="http://schemas.microsoft.com/office/drawing/2014/main" id="{DD0BD496-9602-8680-4F94-06250B5F7B17}"/>
                </a:ext>
              </a:extLst>
            </p:cNvPr>
            <p:cNvSpPr txBox="1"/>
            <p:nvPr/>
          </p:nvSpPr>
          <p:spPr>
            <a:xfrm>
              <a:off x="8514943" y="5268118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Time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98" name="Group 57">
            <a:extLst>
              <a:ext uri="{FF2B5EF4-FFF2-40B4-BE49-F238E27FC236}">
                <a16:creationId xmlns:a16="http://schemas.microsoft.com/office/drawing/2014/main" id="{EAA28768-1A5D-E6D0-18C1-E1059BDE590E}"/>
              </a:ext>
            </a:extLst>
          </p:cNvPr>
          <p:cNvGrpSpPr/>
          <p:nvPr/>
        </p:nvGrpSpPr>
        <p:grpSpPr>
          <a:xfrm>
            <a:off x="3169951" y="2809002"/>
            <a:ext cx="1891567" cy="733222"/>
            <a:chOff x="6832433" y="4427232"/>
            <a:chExt cx="1891567" cy="733222"/>
          </a:xfrm>
        </p:grpSpPr>
        <p:sp>
          <p:nvSpPr>
            <p:cNvPr id="199" name="Freeform 16">
              <a:extLst>
                <a:ext uri="{FF2B5EF4-FFF2-40B4-BE49-F238E27FC236}">
                  <a16:creationId xmlns:a16="http://schemas.microsoft.com/office/drawing/2014/main" id="{765D688C-CF88-D0EE-27A5-7DABC389A6E0}"/>
                </a:ext>
              </a:extLst>
            </p:cNvPr>
            <p:cNvSpPr/>
            <p:nvPr/>
          </p:nvSpPr>
          <p:spPr>
            <a:xfrm>
              <a:off x="6942825" y="4623841"/>
              <a:ext cx="1781175" cy="514350"/>
            </a:xfrm>
            <a:custGeom>
              <a:avLst/>
              <a:gdLst>
                <a:gd name="connsiteX0" fmla="*/ 0 w 1781175"/>
                <a:gd name="connsiteY0" fmla="*/ 514350 h 514350"/>
                <a:gd name="connsiteX1" fmla="*/ 357187 w 1781175"/>
                <a:gd name="connsiteY1" fmla="*/ 514350 h 514350"/>
                <a:gd name="connsiteX2" fmla="*/ 642937 w 1781175"/>
                <a:gd name="connsiteY2" fmla="*/ 0 h 514350"/>
                <a:gd name="connsiteX3" fmla="*/ 1123950 w 1781175"/>
                <a:gd name="connsiteY3" fmla="*/ 0 h 514350"/>
                <a:gd name="connsiteX4" fmla="*/ 1328737 w 1781175"/>
                <a:gd name="connsiteY4" fmla="*/ 514350 h 514350"/>
                <a:gd name="connsiteX5" fmla="*/ 1781175 w 1781175"/>
                <a:gd name="connsiteY5" fmla="*/ 51435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1175" h="514350">
                  <a:moveTo>
                    <a:pt x="0" y="514350"/>
                  </a:moveTo>
                  <a:lnTo>
                    <a:pt x="357187" y="514350"/>
                  </a:lnTo>
                  <a:lnTo>
                    <a:pt x="642937" y="0"/>
                  </a:lnTo>
                  <a:lnTo>
                    <a:pt x="1123950" y="0"/>
                  </a:lnTo>
                  <a:lnTo>
                    <a:pt x="1328737" y="514350"/>
                  </a:lnTo>
                  <a:lnTo>
                    <a:pt x="1781175" y="51435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TextBox 59">
              <a:extLst>
                <a:ext uri="{FF2B5EF4-FFF2-40B4-BE49-F238E27FC236}">
                  <a16:creationId xmlns:a16="http://schemas.microsoft.com/office/drawing/2014/main" id="{B7B7759A-8B07-6762-2DD9-D4C667AE4F93}"/>
                </a:ext>
              </a:extLst>
            </p:cNvPr>
            <p:cNvSpPr txBox="1"/>
            <p:nvPr/>
          </p:nvSpPr>
          <p:spPr>
            <a:xfrm>
              <a:off x="6832433" y="4945010"/>
              <a:ext cx="3208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RT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201" name="TextBox 60">
              <a:extLst>
                <a:ext uri="{FF2B5EF4-FFF2-40B4-BE49-F238E27FC236}">
                  <a16:creationId xmlns:a16="http://schemas.microsoft.com/office/drawing/2014/main" id="{F5B8C46B-D48D-9598-1780-2DFE8FF2AADE}"/>
                </a:ext>
              </a:extLst>
            </p:cNvPr>
            <p:cNvSpPr txBox="1"/>
            <p:nvPr/>
          </p:nvSpPr>
          <p:spPr>
            <a:xfrm>
              <a:off x="7205229" y="4427232"/>
              <a:ext cx="12429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Activation temperature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02" name="Group 61">
            <a:extLst>
              <a:ext uri="{FF2B5EF4-FFF2-40B4-BE49-F238E27FC236}">
                <a16:creationId xmlns:a16="http://schemas.microsoft.com/office/drawing/2014/main" id="{AFE44681-19D4-220C-4840-A4B9D4C390BD}"/>
              </a:ext>
            </a:extLst>
          </p:cNvPr>
          <p:cNvGrpSpPr/>
          <p:nvPr/>
        </p:nvGrpSpPr>
        <p:grpSpPr>
          <a:xfrm>
            <a:off x="365044" y="2656355"/>
            <a:ext cx="1196838" cy="246221"/>
            <a:chOff x="4027526" y="4274585"/>
            <a:chExt cx="1196838" cy="246221"/>
          </a:xfrm>
        </p:grpSpPr>
        <p:sp>
          <p:nvSpPr>
            <p:cNvPr id="203" name="TextBox 62">
              <a:extLst>
                <a:ext uri="{FF2B5EF4-FFF2-40B4-BE49-F238E27FC236}">
                  <a16:creationId xmlns:a16="http://schemas.microsoft.com/office/drawing/2014/main" id="{E1AE57EF-2093-DDB7-BBEB-C517ECC0F64C}"/>
                </a:ext>
              </a:extLst>
            </p:cNvPr>
            <p:cNvSpPr txBox="1"/>
            <p:nvPr/>
          </p:nvSpPr>
          <p:spPr>
            <a:xfrm>
              <a:off x="4027526" y="4274585"/>
              <a:ext cx="8734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Oxide layer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204" name="Straight Arrow Connector 63">
              <a:extLst>
                <a:ext uri="{FF2B5EF4-FFF2-40B4-BE49-F238E27FC236}">
                  <a16:creationId xmlns:a16="http://schemas.microsoft.com/office/drawing/2014/main" id="{63B11EA3-E8E3-171C-AB3A-9B37CF660C1C}"/>
                </a:ext>
              </a:extLst>
            </p:cNvPr>
            <p:cNvCxnSpPr>
              <a:stCxn id="203" idx="3"/>
            </p:cNvCxnSpPr>
            <p:nvPr/>
          </p:nvCxnSpPr>
          <p:spPr>
            <a:xfrm>
              <a:off x="4900983" y="4397696"/>
              <a:ext cx="32338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64">
            <a:extLst>
              <a:ext uri="{FF2B5EF4-FFF2-40B4-BE49-F238E27FC236}">
                <a16:creationId xmlns:a16="http://schemas.microsoft.com/office/drawing/2014/main" id="{090BC2ED-6168-E04B-AE37-061347CECFE1}"/>
              </a:ext>
            </a:extLst>
          </p:cNvPr>
          <p:cNvGrpSpPr/>
          <p:nvPr/>
        </p:nvGrpSpPr>
        <p:grpSpPr>
          <a:xfrm>
            <a:off x="358986" y="2744627"/>
            <a:ext cx="1212061" cy="400110"/>
            <a:chOff x="4027526" y="4274586"/>
            <a:chExt cx="1212061" cy="400110"/>
          </a:xfrm>
        </p:grpSpPr>
        <p:sp>
          <p:nvSpPr>
            <p:cNvPr id="206" name="TextBox 65">
              <a:extLst>
                <a:ext uri="{FF2B5EF4-FFF2-40B4-BE49-F238E27FC236}">
                  <a16:creationId xmlns:a16="http://schemas.microsoft.com/office/drawing/2014/main" id="{97FA2D02-B81B-CECF-C942-D2F8622CCD36}"/>
                </a:ext>
              </a:extLst>
            </p:cNvPr>
            <p:cNvSpPr txBox="1"/>
            <p:nvPr/>
          </p:nvSpPr>
          <p:spPr>
            <a:xfrm>
              <a:off x="4027526" y="4274586"/>
              <a:ext cx="873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Oxygen in the film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207" name="Straight Arrow Connector 66">
              <a:extLst>
                <a:ext uri="{FF2B5EF4-FFF2-40B4-BE49-F238E27FC236}">
                  <a16:creationId xmlns:a16="http://schemas.microsoft.com/office/drawing/2014/main" id="{672EC7EA-A4D3-4170-354F-E3F171DE1C81}"/>
                </a:ext>
              </a:extLst>
            </p:cNvPr>
            <p:cNvCxnSpPr>
              <a:cxnSpLocks/>
              <a:stCxn id="206" idx="3"/>
            </p:cNvCxnSpPr>
            <p:nvPr/>
          </p:nvCxnSpPr>
          <p:spPr>
            <a:xfrm flipV="1">
              <a:off x="4900983" y="4474640"/>
              <a:ext cx="338604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67">
            <a:extLst>
              <a:ext uri="{FF2B5EF4-FFF2-40B4-BE49-F238E27FC236}">
                <a16:creationId xmlns:a16="http://schemas.microsoft.com/office/drawing/2014/main" id="{F111FAB1-C551-C674-A5A7-F953052FB408}"/>
              </a:ext>
            </a:extLst>
          </p:cNvPr>
          <p:cNvGrpSpPr/>
          <p:nvPr/>
        </p:nvGrpSpPr>
        <p:grpSpPr>
          <a:xfrm>
            <a:off x="295341" y="2251166"/>
            <a:ext cx="1383433" cy="467757"/>
            <a:chOff x="3910006" y="4274585"/>
            <a:chExt cx="1383433" cy="467757"/>
          </a:xfrm>
        </p:grpSpPr>
        <p:sp>
          <p:nvSpPr>
            <p:cNvPr id="209" name="TextBox 68">
              <a:extLst>
                <a:ext uri="{FF2B5EF4-FFF2-40B4-BE49-F238E27FC236}">
                  <a16:creationId xmlns:a16="http://schemas.microsoft.com/office/drawing/2014/main" id="{C1C1F6C3-F4C4-A495-2CF3-6F89CBB3D0FF}"/>
                </a:ext>
              </a:extLst>
            </p:cNvPr>
            <p:cNvSpPr txBox="1"/>
            <p:nvPr/>
          </p:nvSpPr>
          <p:spPr>
            <a:xfrm>
              <a:off x="3910006" y="4274585"/>
              <a:ext cx="9909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Active surface for pumping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10" name="Straight Arrow Connector 69">
              <a:extLst>
                <a:ext uri="{FF2B5EF4-FFF2-40B4-BE49-F238E27FC236}">
                  <a16:creationId xmlns:a16="http://schemas.microsoft.com/office/drawing/2014/main" id="{2A5F6B64-9488-425D-C242-4228A3382D79}"/>
                </a:ext>
              </a:extLst>
            </p:cNvPr>
            <p:cNvCxnSpPr>
              <a:cxnSpLocks/>
              <a:stCxn id="209" idx="3"/>
            </p:cNvCxnSpPr>
            <p:nvPr/>
          </p:nvCxnSpPr>
          <p:spPr>
            <a:xfrm>
              <a:off x="4900983" y="4474640"/>
              <a:ext cx="392456" cy="267702"/>
            </a:xfrm>
            <a:prstGeom prst="straightConnector1">
              <a:avLst/>
            </a:prstGeom>
            <a:ln w="9525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1" name="Rectangle 210">
            <a:extLst>
              <a:ext uri="{FF2B5EF4-FFF2-40B4-BE49-F238E27FC236}">
                <a16:creationId xmlns:a16="http://schemas.microsoft.com/office/drawing/2014/main" id="{C28D4C91-A6BC-BDD4-343A-C468E4A5755A}"/>
              </a:ext>
            </a:extLst>
          </p:cNvPr>
          <p:cNvSpPr/>
          <p:nvPr/>
        </p:nvSpPr>
        <p:spPr>
          <a:xfrm>
            <a:off x="233732" y="4148437"/>
            <a:ext cx="558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altLang="en-US" sz="1400" dirty="0"/>
              <a:t>Chemically adsorbing gas molecules (</a:t>
            </a:r>
            <a:r>
              <a:rPr lang="en-US" sz="1400" dirty="0"/>
              <a:t>CO, O</a:t>
            </a:r>
            <a:r>
              <a:rPr lang="en-US" sz="1400" baseline="-25000" dirty="0"/>
              <a:t>2</a:t>
            </a:r>
            <a:r>
              <a:rPr lang="en-US" sz="1400" dirty="0"/>
              <a:t>, H</a:t>
            </a:r>
            <a:r>
              <a:rPr lang="en-US" sz="1400" baseline="-25000" dirty="0"/>
              <a:t>2</a:t>
            </a:r>
            <a:r>
              <a:rPr lang="en-US" sz="1400" dirty="0"/>
              <a:t>O, CO</a:t>
            </a:r>
            <a:r>
              <a:rPr lang="en-US" sz="1400" baseline="-25000" dirty="0"/>
              <a:t>2</a:t>
            </a:r>
            <a:r>
              <a:rPr lang="en-US" sz="1400" dirty="0"/>
              <a:t>, N</a:t>
            </a:r>
            <a:r>
              <a:rPr lang="en-US" sz="1400" baseline="-25000" dirty="0"/>
              <a:t>2</a:t>
            </a:r>
            <a:r>
              <a:rPr lang="en-US" sz="1400" dirty="0"/>
              <a:t>, H</a:t>
            </a:r>
            <a:r>
              <a:rPr lang="en-US" sz="1400" baseline="-25000" dirty="0"/>
              <a:t>2</a:t>
            </a:r>
            <a:r>
              <a:rPr lang="en-US" sz="1400" dirty="0"/>
              <a:t>)</a:t>
            </a:r>
            <a:r>
              <a:rPr lang="en-GB" altLang="en-US" sz="1400" dirty="0"/>
              <a:t>.</a:t>
            </a:r>
            <a:endParaRPr lang="en-US" sz="1400" dirty="0"/>
          </a:p>
        </p:txBody>
      </p:sp>
      <p:sp>
        <p:nvSpPr>
          <p:cNvPr id="212" name="TextBox 85">
            <a:extLst>
              <a:ext uri="{FF2B5EF4-FFF2-40B4-BE49-F238E27FC236}">
                <a16:creationId xmlns:a16="http://schemas.microsoft.com/office/drawing/2014/main" id="{357C48B8-77D8-E1CC-7CEE-3D763DA4B4DB}"/>
              </a:ext>
            </a:extLst>
          </p:cNvPr>
          <p:cNvSpPr txBox="1"/>
          <p:nvPr/>
        </p:nvSpPr>
        <p:spPr>
          <a:xfrm>
            <a:off x="249943" y="4504156"/>
            <a:ext cx="4735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 pumped: noble gases and CH</a:t>
            </a:r>
            <a:r>
              <a:rPr lang="en-US" sz="1400" baseline="-25000" dirty="0"/>
              <a:t>4</a:t>
            </a:r>
            <a:r>
              <a:rPr lang="en-US" sz="1400" dirty="0"/>
              <a:t> (at room temperature)</a:t>
            </a:r>
            <a:endParaRPr lang="en-GB" sz="1400" baseline="-25000" dirty="0"/>
          </a:p>
        </p:txBody>
      </p:sp>
      <p:sp>
        <p:nvSpPr>
          <p:cNvPr id="215" name="ZoneTexte 214">
            <a:extLst>
              <a:ext uri="{FF2B5EF4-FFF2-40B4-BE49-F238E27FC236}">
                <a16:creationId xmlns:a16="http://schemas.microsoft.com/office/drawing/2014/main" id="{C7EA108A-EFE6-43B7-F467-9F839DBB005F}"/>
              </a:ext>
            </a:extLst>
          </p:cNvPr>
          <p:cNvSpPr txBox="1"/>
          <p:nvPr/>
        </p:nvSpPr>
        <p:spPr>
          <a:xfrm>
            <a:off x="1482546" y="1247029"/>
            <a:ext cx="29146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Principle</a:t>
            </a:r>
            <a:endParaRPr lang="fr-FR" dirty="0"/>
          </a:p>
        </p:txBody>
      </p:sp>
      <p:sp>
        <p:nvSpPr>
          <p:cNvPr id="216" name="ZoneTexte 215">
            <a:extLst>
              <a:ext uri="{FF2B5EF4-FFF2-40B4-BE49-F238E27FC236}">
                <a16:creationId xmlns:a16="http://schemas.microsoft.com/office/drawing/2014/main" id="{2469FC27-4F2A-889C-31C5-BA54A1EE497E}"/>
              </a:ext>
            </a:extLst>
          </p:cNvPr>
          <p:cNvSpPr txBox="1"/>
          <p:nvPr/>
        </p:nvSpPr>
        <p:spPr>
          <a:xfrm>
            <a:off x="7772323" y="1247028"/>
            <a:ext cx="29146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Why is it interesting?</a:t>
            </a:r>
            <a:endParaRPr lang="fr-FR" dirty="0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B21C7ACE-3DAF-C6C9-0079-A37C72EC9AD8}"/>
              </a:ext>
            </a:extLst>
          </p:cNvPr>
          <p:cNvSpPr/>
          <p:nvPr/>
        </p:nvSpPr>
        <p:spPr>
          <a:xfrm>
            <a:off x="5961582" y="372148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49AA33CD-8716-E981-8EFF-71FB3D8BCAED}"/>
              </a:ext>
            </a:extLst>
          </p:cNvPr>
          <p:cNvSpPr/>
          <p:nvPr/>
        </p:nvSpPr>
        <p:spPr>
          <a:xfrm>
            <a:off x="8454484" y="372148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666EC900-2B9C-CB0D-B546-F737E2CCF673}"/>
              </a:ext>
            </a:extLst>
          </p:cNvPr>
          <p:cNvSpPr/>
          <p:nvPr/>
        </p:nvSpPr>
        <p:spPr>
          <a:xfrm>
            <a:off x="9173076" y="372148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FABCABEC-FA41-A40A-D405-A89F85F40509}"/>
              </a:ext>
            </a:extLst>
          </p:cNvPr>
          <p:cNvSpPr/>
          <p:nvPr/>
        </p:nvSpPr>
        <p:spPr>
          <a:xfrm>
            <a:off x="11658284" y="372383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131A21B0-EF96-080B-EF96-9EFFA8B33C14}"/>
              </a:ext>
            </a:extLst>
          </p:cNvPr>
          <p:cNvSpPr/>
          <p:nvPr/>
        </p:nvSpPr>
        <p:spPr>
          <a:xfrm>
            <a:off x="6138011" y="3814612"/>
            <a:ext cx="2325051" cy="376233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2" name="Rectangle 221">
            <a:extLst>
              <a:ext uri="{FF2B5EF4-FFF2-40B4-BE49-F238E27FC236}">
                <a16:creationId xmlns:a16="http://schemas.microsoft.com/office/drawing/2014/main" id="{6F30AE3D-613B-2912-EB22-5B3F2339A2CB}"/>
              </a:ext>
            </a:extLst>
          </p:cNvPr>
          <p:cNvSpPr/>
          <p:nvPr/>
        </p:nvSpPr>
        <p:spPr>
          <a:xfrm>
            <a:off x="9341369" y="3814612"/>
            <a:ext cx="2325051" cy="376233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3" name="ZoneTexte 222">
            <a:extLst>
              <a:ext uri="{FF2B5EF4-FFF2-40B4-BE49-F238E27FC236}">
                <a16:creationId xmlns:a16="http://schemas.microsoft.com/office/drawing/2014/main" id="{2622F131-CB4B-54EC-AA6B-2D25F831EC37}"/>
              </a:ext>
            </a:extLst>
          </p:cNvPr>
          <p:cNvSpPr txBox="1"/>
          <p:nvPr/>
        </p:nvSpPr>
        <p:spPr>
          <a:xfrm>
            <a:off x="5693281" y="3821611"/>
            <a:ext cx="7920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…</a:t>
            </a:r>
            <a:endParaRPr lang="fr-FR" dirty="0"/>
          </a:p>
        </p:txBody>
      </p:sp>
      <p:sp>
        <p:nvSpPr>
          <p:cNvPr id="224" name="ZoneTexte 223">
            <a:extLst>
              <a:ext uri="{FF2B5EF4-FFF2-40B4-BE49-F238E27FC236}">
                <a16:creationId xmlns:a16="http://schemas.microsoft.com/office/drawing/2014/main" id="{3E9EDA2B-5384-8EBE-92B2-FF049B29FB59}"/>
              </a:ext>
            </a:extLst>
          </p:cNvPr>
          <p:cNvSpPr txBox="1"/>
          <p:nvPr/>
        </p:nvSpPr>
        <p:spPr>
          <a:xfrm>
            <a:off x="11885923" y="3792770"/>
            <a:ext cx="3822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…</a:t>
            </a:r>
            <a:endParaRPr lang="fr-FR" dirty="0"/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5B6B5DA3-81A0-FFD6-B285-C243135F9BD6}"/>
              </a:ext>
            </a:extLst>
          </p:cNvPr>
          <p:cNvSpPr/>
          <p:nvPr/>
        </p:nvSpPr>
        <p:spPr>
          <a:xfrm rot="5400000">
            <a:off x="8822531" y="4487021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7" name="Connecteur droit 226">
            <a:extLst>
              <a:ext uri="{FF2B5EF4-FFF2-40B4-BE49-F238E27FC236}">
                <a16:creationId xmlns:a16="http://schemas.microsoft.com/office/drawing/2014/main" id="{F7D21616-66A7-39CE-8DC7-B3FD28178FBD}"/>
              </a:ext>
            </a:extLst>
          </p:cNvPr>
          <p:cNvCxnSpPr>
            <a:cxnSpLocks/>
          </p:cNvCxnSpPr>
          <p:nvPr/>
        </p:nvCxnSpPr>
        <p:spPr>
          <a:xfrm>
            <a:off x="8630913" y="3814612"/>
            <a:ext cx="559665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Connecteur droit 228">
            <a:extLst>
              <a:ext uri="{FF2B5EF4-FFF2-40B4-BE49-F238E27FC236}">
                <a16:creationId xmlns:a16="http://schemas.microsoft.com/office/drawing/2014/main" id="{D8A26E3B-B09B-71A3-6551-ADAD27B87625}"/>
              </a:ext>
            </a:extLst>
          </p:cNvPr>
          <p:cNvCxnSpPr>
            <a:cxnSpLocks/>
          </p:cNvCxnSpPr>
          <p:nvPr/>
        </p:nvCxnSpPr>
        <p:spPr>
          <a:xfrm>
            <a:off x="8630913" y="4193182"/>
            <a:ext cx="129383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738E707E-4B32-0771-A77C-5D49E406B0C6}"/>
              </a:ext>
            </a:extLst>
          </p:cNvPr>
          <p:cNvCxnSpPr>
            <a:cxnSpLocks/>
          </p:cNvCxnSpPr>
          <p:nvPr/>
        </p:nvCxnSpPr>
        <p:spPr>
          <a:xfrm>
            <a:off x="9043693" y="4197275"/>
            <a:ext cx="12387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70ECFBA5-0D5E-46F2-2E6A-3B55402CD1F9}"/>
              </a:ext>
            </a:extLst>
          </p:cNvPr>
          <p:cNvCxnSpPr>
            <a:cxnSpLocks/>
          </p:cNvCxnSpPr>
          <p:nvPr/>
        </p:nvCxnSpPr>
        <p:spPr>
          <a:xfrm>
            <a:off x="8760296" y="4190845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64FBBAE6-6724-F7E0-C6EA-B02A287B9D4B}"/>
              </a:ext>
            </a:extLst>
          </p:cNvPr>
          <p:cNvCxnSpPr>
            <a:cxnSpLocks/>
          </p:cNvCxnSpPr>
          <p:nvPr/>
        </p:nvCxnSpPr>
        <p:spPr>
          <a:xfrm>
            <a:off x="9043693" y="4197275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Rectangle : coins arrondis 238">
            <a:extLst>
              <a:ext uri="{FF2B5EF4-FFF2-40B4-BE49-F238E27FC236}">
                <a16:creationId xmlns:a16="http://schemas.microsoft.com/office/drawing/2014/main" id="{C0AE460B-D0A2-08F8-8EB9-ACC1A0ECC054}"/>
              </a:ext>
            </a:extLst>
          </p:cNvPr>
          <p:cNvSpPr/>
          <p:nvPr/>
        </p:nvSpPr>
        <p:spPr>
          <a:xfrm>
            <a:off x="8383071" y="4874198"/>
            <a:ext cx="1055347" cy="114709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PUMP</a:t>
            </a:r>
            <a:endParaRPr lang="fr-FR" dirty="0"/>
          </a:p>
        </p:txBody>
      </p: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6276891E-342C-0D77-2DDB-C2E8193D51D8}"/>
              </a:ext>
            </a:extLst>
          </p:cNvPr>
          <p:cNvCxnSpPr>
            <a:cxnSpLocks/>
          </p:cNvCxnSpPr>
          <p:nvPr/>
        </p:nvCxnSpPr>
        <p:spPr>
          <a:xfrm>
            <a:off x="5696844" y="3814612"/>
            <a:ext cx="26473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B4656F5B-E9D0-E17B-93B7-BB15763DBF9B}"/>
              </a:ext>
            </a:extLst>
          </p:cNvPr>
          <p:cNvCxnSpPr>
            <a:cxnSpLocks/>
          </p:cNvCxnSpPr>
          <p:nvPr/>
        </p:nvCxnSpPr>
        <p:spPr>
          <a:xfrm>
            <a:off x="5830506" y="4197275"/>
            <a:ext cx="12387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2DB8E454-377C-6C1F-2D89-F60D35564697}"/>
              </a:ext>
            </a:extLst>
          </p:cNvPr>
          <p:cNvCxnSpPr>
            <a:cxnSpLocks/>
          </p:cNvCxnSpPr>
          <p:nvPr/>
        </p:nvCxnSpPr>
        <p:spPr>
          <a:xfrm>
            <a:off x="5830506" y="4197275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D94DDC5F-9483-A235-05D3-2A67C783D547}"/>
              </a:ext>
            </a:extLst>
          </p:cNvPr>
          <p:cNvCxnSpPr>
            <a:cxnSpLocks/>
          </p:cNvCxnSpPr>
          <p:nvPr/>
        </p:nvCxnSpPr>
        <p:spPr>
          <a:xfrm>
            <a:off x="11839136" y="4192984"/>
            <a:ext cx="129383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CD06DAE1-0FC5-13F7-8A33-0C2952697CD7}"/>
              </a:ext>
            </a:extLst>
          </p:cNvPr>
          <p:cNvCxnSpPr>
            <a:cxnSpLocks/>
          </p:cNvCxnSpPr>
          <p:nvPr/>
        </p:nvCxnSpPr>
        <p:spPr>
          <a:xfrm>
            <a:off x="11968519" y="4190647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Connecteur droit 252">
            <a:extLst>
              <a:ext uri="{FF2B5EF4-FFF2-40B4-BE49-F238E27FC236}">
                <a16:creationId xmlns:a16="http://schemas.microsoft.com/office/drawing/2014/main" id="{DA227F9A-6B4F-FFEB-493E-832FE812A099}"/>
              </a:ext>
            </a:extLst>
          </p:cNvPr>
          <p:cNvCxnSpPr>
            <a:cxnSpLocks/>
          </p:cNvCxnSpPr>
          <p:nvPr/>
        </p:nvCxnSpPr>
        <p:spPr>
          <a:xfrm>
            <a:off x="11839136" y="3814612"/>
            <a:ext cx="26473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Rectangle : coins arrondis 253">
            <a:extLst>
              <a:ext uri="{FF2B5EF4-FFF2-40B4-BE49-F238E27FC236}">
                <a16:creationId xmlns:a16="http://schemas.microsoft.com/office/drawing/2014/main" id="{60FEE277-C85D-5BB8-986F-2899AE0A433C}"/>
              </a:ext>
            </a:extLst>
          </p:cNvPr>
          <p:cNvSpPr/>
          <p:nvPr/>
        </p:nvSpPr>
        <p:spPr>
          <a:xfrm>
            <a:off x="11576200" y="4855068"/>
            <a:ext cx="1055347" cy="114709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BFD9E551-080F-6A3C-E844-A77DA5CE184F}"/>
              </a:ext>
            </a:extLst>
          </p:cNvPr>
          <p:cNvSpPr/>
          <p:nvPr/>
        </p:nvSpPr>
        <p:spPr>
          <a:xfrm rot="5400000">
            <a:off x="12048693" y="4481760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856ADBA2-DFFF-9EAF-DE14-A35898CE4A67}"/>
              </a:ext>
            </a:extLst>
          </p:cNvPr>
          <p:cNvSpPr/>
          <p:nvPr/>
        </p:nvSpPr>
        <p:spPr>
          <a:xfrm>
            <a:off x="12066437" y="4402219"/>
            <a:ext cx="631178" cy="1730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8" name="Rectangle : coins arrondis 257">
            <a:extLst>
              <a:ext uri="{FF2B5EF4-FFF2-40B4-BE49-F238E27FC236}">
                <a16:creationId xmlns:a16="http://schemas.microsoft.com/office/drawing/2014/main" id="{28E8E877-B05C-BB93-0DFC-66D3BF9338BC}"/>
              </a:ext>
            </a:extLst>
          </p:cNvPr>
          <p:cNvSpPr/>
          <p:nvPr/>
        </p:nvSpPr>
        <p:spPr>
          <a:xfrm>
            <a:off x="5096434" y="4854867"/>
            <a:ext cx="1055347" cy="114709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9857BCE0-EBD9-0906-9213-CFDA6B9DC9F3}"/>
              </a:ext>
            </a:extLst>
          </p:cNvPr>
          <p:cNvSpPr/>
          <p:nvPr/>
        </p:nvSpPr>
        <p:spPr>
          <a:xfrm rot="5400000">
            <a:off x="5568927" y="4481559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3A11D050-F385-A64F-1530-1AA850E11B44}"/>
              </a:ext>
            </a:extLst>
          </p:cNvPr>
          <p:cNvSpPr/>
          <p:nvPr/>
        </p:nvSpPr>
        <p:spPr>
          <a:xfrm>
            <a:off x="4985535" y="4366960"/>
            <a:ext cx="788086" cy="1730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4" name="Connecteur droit 213">
            <a:extLst>
              <a:ext uri="{FF2B5EF4-FFF2-40B4-BE49-F238E27FC236}">
                <a16:creationId xmlns:a16="http://schemas.microsoft.com/office/drawing/2014/main" id="{162CE880-CAF7-C697-988A-D9813DA47794}"/>
              </a:ext>
            </a:extLst>
          </p:cNvPr>
          <p:cNvCxnSpPr/>
          <p:nvPr/>
        </p:nvCxnSpPr>
        <p:spPr>
          <a:xfrm>
            <a:off x="5519936" y="1813150"/>
            <a:ext cx="0" cy="432048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C1A920E-B701-A1F2-4CA8-428EAD346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32970331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coatings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grpSp>
        <p:nvGrpSpPr>
          <p:cNvPr id="171" name="Group 1">
            <a:extLst>
              <a:ext uri="{FF2B5EF4-FFF2-40B4-BE49-F238E27FC236}">
                <a16:creationId xmlns:a16="http://schemas.microsoft.com/office/drawing/2014/main" id="{ACB86EE6-B1A9-B0B1-ECF6-5CFA12A3B8A3}"/>
              </a:ext>
            </a:extLst>
          </p:cNvPr>
          <p:cNvGrpSpPr/>
          <p:nvPr/>
        </p:nvGrpSpPr>
        <p:grpSpPr>
          <a:xfrm>
            <a:off x="1604843" y="2834708"/>
            <a:ext cx="1252538" cy="1000266"/>
            <a:chOff x="5267325" y="4452938"/>
            <a:chExt cx="1252538" cy="1000266"/>
          </a:xfrm>
          <a:solidFill>
            <a:schemeClr val="tx2"/>
          </a:solidFill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16620D6C-4151-DFD3-E95C-7A9A29CBD093}"/>
                </a:ext>
              </a:extLst>
            </p:cNvPr>
            <p:cNvSpPr/>
            <p:nvPr/>
          </p:nvSpPr>
          <p:spPr>
            <a:xfrm>
              <a:off x="5267325" y="4452938"/>
              <a:ext cx="1252538" cy="100012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i="1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483C44BB-8B79-3CE3-1E66-23A9ABAA3E79}"/>
                </a:ext>
              </a:extLst>
            </p:cNvPr>
            <p:cNvSpPr/>
            <p:nvPr/>
          </p:nvSpPr>
          <p:spPr>
            <a:xfrm>
              <a:off x="5295378" y="5114650"/>
              <a:ext cx="628697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bg1"/>
                  </a:solidFill>
                </a:rPr>
                <a:t>NEG</a:t>
              </a:r>
              <a:endParaRPr lang="en-GB" sz="1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4" name="Oval 6">
            <a:extLst>
              <a:ext uri="{FF2B5EF4-FFF2-40B4-BE49-F238E27FC236}">
                <a16:creationId xmlns:a16="http://schemas.microsoft.com/office/drawing/2014/main" id="{01CE80F0-E561-BD86-AF77-D0A7CDCBEADA}"/>
              </a:ext>
            </a:extLst>
          </p:cNvPr>
          <p:cNvSpPr/>
          <p:nvPr/>
        </p:nvSpPr>
        <p:spPr>
          <a:xfrm>
            <a:off x="1604843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Oval 7">
            <a:extLst>
              <a:ext uri="{FF2B5EF4-FFF2-40B4-BE49-F238E27FC236}">
                <a16:creationId xmlns:a16="http://schemas.microsoft.com/office/drawing/2014/main" id="{1DE9E01E-55C4-D6F3-67BC-86E436CF257E}"/>
              </a:ext>
            </a:extLst>
          </p:cNvPr>
          <p:cNvSpPr/>
          <p:nvPr/>
        </p:nvSpPr>
        <p:spPr>
          <a:xfrm>
            <a:off x="1693564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val 8">
            <a:extLst>
              <a:ext uri="{FF2B5EF4-FFF2-40B4-BE49-F238E27FC236}">
                <a16:creationId xmlns:a16="http://schemas.microsoft.com/office/drawing/2014/main" id="{ADA343AF-BCF8-D64B-F5D1-C9F4EB681BD7}"/>
              </a:ext>
            </a:extLst>
          </p:cNvPr>
          <p:cNvSpPr/>
          <p:nvPr/>
        </p:nvSpPr>
        <p:spPr>
          <a:xfrm>
            <a:off x="178228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9">
            <a:extLst>
              <a:ext uri="{FF2B5EF4-FFF2-40B4-BE49-F238E27FC236}">
                <a16:creationId xmlns:a16="http://schemas.microsoft.com/office/drawing/2014/main" id="{FE03253B-5FD6-4D9C-13DE-2FDF16DA53CB}"/>
              </a:ext>
            </a:extLst>
          </p:cNvPr>
          <p:cNvSpPr/>
          <p:nvPr/>
        </p:nvSpPr>
        <p:spPr>
          <a:xfrm>
            <a:off x="1871006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0">
            <a:extLst>
              <a:ext uri="{FF2B5EF4-FFF2-40B4-BE49-F238E27FC236}">
                <a16:creationId xmlns:a16="http://schemas.microsoft.com/office/drawing/2014/main" id="{B4D950E0-F447-74AA-D679-30C5405EAD64}"/>
              </a:ext>
            </a:extLst>
          </p:cNvPr>
          <p:cNvSpPr/>
          <p:nvPr/>
        </p:nvSpPr>
        <p:spPr>
          <a:xfrm>
            <a:off x="1959727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1">
            <a:extLst>
              <a:ext uri="{FF2B5EF4-FFF2-40B4-BE49-F238E27FC236}">
                <a16:creationId xmlns:a16="http://schemas.microsoft.com/office/drawing/2014/main" id="{60FCECBE-B328-A948-DB56-52DD4C08FE56}"/>
              </a:ext>
            </a:extLst>
          </p:cNvPr>
          <p:cNvSpPr/>
          <p:nvPr/>
        </p:nvSpPr>
        <p:spPr>
          <a:xfrm>
            <a:off x="2048448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3">
            <a:extLst>
              <a:ext uri="{FF2B5EF4-FFF2-40B4-BE49-F238E27FC236}">
                <a16:creationId xmlns:a16="http://schemas.microsoft.com/office/drawing/2014/main" id="{D545EDDA-5FD2-39DB-99B2-3FA6C6F9258B}"/>
              </a:ext>
            </a:extLst>
          </p:cNvPr>
          <p:cNvSpPr/>
          <p:nvPr/>
        </p:nvSpPr>
        <p:spPr>
          <a:xfrm>
            <a:off x="2137169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4">
            <a:extLst>
              <a:ext uri="{FF2B5EF4-FFF2-40B4-BE49-F238E27FC236}">
                <a16:creationId xmlns:a16="http://schemas.microsoft.com/office/drawing/2014/main" id="{6E564824-3C28-56E4-E5C5-135026E96499}"/>
              </a:ext>
            </a:extLst>
          </p:cNvPr>
          <p:cNvSpPr/>
          <p:nvPr/>
        </p:nvSpPr>
        <p:spPr>
          <a:xfrm>
            <a:off x="2225890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5">
            <a:extLst>
              <a:ext uri="{FF2B5EF4-FFF2-40B4-BE49-F238E27FC236}">
                <a16:creationId xmlns:a16="http://schemas.microsoft.com/office/drawing/2014/main" id="{5A86C132-8A27-5D78-E39B-0F9E438C5D1F}"/>
              </a:ext>
            </a:extLst>
          </p:cNvPr>
          <p:cNvSpPr/>
          <p:nvPr/>
        </p:nvSpPr>
        <p:spPr>
          <a:xfrm>
            <a:off x="2314611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7">
            <a:extLst>
              <a:ext uri="{FF2B5EF4-FFF2-40B4-BE49-F238E27FC236}">
                <a16:creationId xmlns:a16="http://schemas.microsoft.com/office/drawing/2014/main" id="{7162B9C6-5B8E-6D42-1C09-A1BBB8AF4291}"/>
              </a:ext>
            </a:extLst>
          </p:cNvPr>
          <p:cNvSpPr/>
          <p:nvPr/>
        </p:nvSpPr>
        <p:spPr>
          <a:xfrm>
            <a:off x="2403332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val 18">
            <a:extLst>
              <a:ext uri="{FF2B5EF4-FFF2-40B4-BE49-F238E27FC236}">
                <a16:creationId xmlns:a16="http://schemas.microsoft.com/office/drawing/2014/main" id="{BA42F469-9B01-09AD-FC8A-4F3D401787D4}"/>
              </a:ext>
            </a:extLst>
          </p:cNvPr>
          <p:cNvSpPr/>
          <p:nvPr/>
        </p:nvSpPr>
        <p:spPr>
          <a:xfrm>
            <a:off x="2492053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9">
            <a:extLst>
              <a:ext uri="{FF2B5EF4-FFF2-40B4-BE49-F238E27FC236}">
                <a16:creationId xmlns:a16="http://schemas.microsoft.com/office/drawing/2014/main" id="{7C159078-6E83-FB0C-4B4C-59DFDD7853BD}"/>
              </a:ext>
            </a:extLst>
          </p:cNvPr>
          <p:cNvSpPr/>
          <p:nvPr/>
        </p:nvSpPr>
        <p:spPr>
          <a:xfrm>
            <a:off x="2580774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val 20">
            <a:extLst>
              <a:ext uri="{FF2B5EF4-FFF2-40B4-BE49-F238E27FC236}">
                <a16:creationId xmlns:a16="http://schemas.microsoft.com/office/drawing/2014/main" id="{7ECCE7C9-39F6-2D8E-7F85-41D243F9B4ED}"/>
              </a:ext>
            </a:extLst>
          </p:cNvPr>
          <p:cNvSpPr/>
          <p:nvPr/>
        </p:nvSpPr>
        <p:spPr>
          <a:xfrm>
            <a:off x="266949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Oval 21">
            <a:extLst>
              <a:ext uri="{FF2B5EF4-FFF2-40B4-BE49-F238E27FC236}">
                <a16:creationId xmlns:a16="http://schemas.microsoft.com/office/drawing/2014/main" id="{A0F11621-F07C-E40D-F02E-061AA361C48C}"/>
              </a:ext>
            </a:extLst>
          </p:cNvPr>
          <p:cNvSpPr/>
          <p:nvPr/>
        </p:nvSpPr>
        <p:spPr>
          <a:xfrm>
            <a:off x="275821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Oval 22">
            <a:extLst>
              <a:ext uri="{FF2B5EF4-FFF2-40B4-BE49-F238E27FC236}">
                <a16:creationId xmlns:a16="http://schemas.microsoft.com/office/drawing/2014/main" id="{71A89E37-4FF6-129E-7783-707ED09A4532}"/>
              </a:ext>
            </a:extLst>
          </p:cNvPr>
          <p:cNvSpPr/>
          <p:nvPr/>
        </p:nvSpPr>
        <p:spPr>
          <a:xfrm>
            <a:off x="1652194" y="2356976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Oval 23">
            <a:extLst>
              <a:ext uri="{FF2B5EF4-FFF2-40B4-BE49-F238E27FC236}">
                <a16:creationId xmlns:a16="http://schemas.microsoft.com/office/drawing/2014/main" id="{BA1ACC63-B4EF-3720-D0A1-25518F769FD2}"/>
              </a:ext>
            </a:extLst>
          </p:cNvPr>
          <p:cNvSpPr/>
          <p:nvPr/>
        </p:nvSpPr>
        <p:spPr>
          <a:xfrm>
            <a:off x="2793835" y="2334495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Oval 24">
            <a:extLst>
              <a:ext uri="{FF2B5EF4-FFF2-40B4-BE49-F238E27FC236}">
                <a16:creationId xmlns:a16="http://schemas.microsoft.com/office/drawing/2014/main" id="{CA5A24DD-2C53-C02E-6F05-193D6139A3B4}"/>
              </a:ext>
            </a:extLst>
          </p:cNvPr>
          <p:cNvSpPr/>
          <p:nvPr/>
        </p:nvSpPr>
        <p:spPr>
          <a:xfrm>
            <a:off x="2007078" y="2260416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Oval 25">
            <a:extLst>
              <a:ext uri="{FF2B5EF4-FFF2-40B4-BE49-F238E27FC236}">
                <a16:creationId xmlns:a16="http://schemas.microsoft.com/office/drawing/2014/main" id="{CE17F871-C38E-66A7-5B79-AAAF9CB808AF}"/>
              </a:ext>
            </a:extLst>
          </p:cNvPr>
          <p:cNvSpPr/>
          <p:nvPr/>
        </p:nvSpPr>
        <p:spPr>
          <a:xfrm>
            <a:off x="2415639" y="2270335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2" name="Group 26">
            <a:extLst>
              <a:ext uri="{FF2B5EF4-FFF2-40B4-BE49-F238E27FC236}">
                <a16:creationId xmlns:a16="http://schemas.microsoft.com/office/drawing/2014/main" id="{B0BF1BA0-E03F-628B-1F71-C93E03C66E42}"/>
              </a:ext>
            </a:extLst>
          </p:cNvPr>
          <p:cNvGrpSpPr/>
          <p:nvPr/>
        </p:nvGrpSpPr>
        <p:grpSpPr>
          <a:xfrm>
            <a:off x="2820415" y="2547392"/>
            <a:ext cx="990977" cy="1138988"/>
            <a:chOff x="6482897" y="4165622"/>
            <a:chExt cx="990977" cy="1138988"/>
          </a:xfrm>
        </p:grpSpPr>
        <p:cxnSp>
          <p:nvCxnSpPr>
            <p:cNvPr id="193" name="Straight Arrow Connector 27">
              <a:extLst>
                <a:ext uri="{FF2B5EF4-FFF2-40B4-BE49-F238E27FC236}">
                  <a16:creationId xmlns:a16="http://schemas.microsoft.com/office/drawing/2014/main" id="{1F31D842-FF24-8E91-854D-64E5FE449D96}"/>
                </a:ext>
              </a:extLst>
            </p:cNvPr>
            <p:cNvCxnSpPr/>
            <p:nvPr/>
          </p:nvCxnSpPr>
          <p:spPr>
            <a:xfrm flipV="1">
              <a:off x="6866624" y="4427232"/>
              <a:ext cx="0" cy="87737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28">
              <a:extLst>
                <a:ext uri="{FF2B5EF4-FFF2-40B4-BE49-F238E27FC236}">
                  <a16:creationId xmlns:a16="http://schemas.microsoft.com/office/drawing/2014/main" id="{C2B04B57-D52B-38FA-20CC-A238C5C10D76}"/>
                </a:ext>
              </a:extLst>
            </p:cNvPr>
            <p:cNvSpPr txBox="1"/>
            <p:nvPr/>
          </p:nvSpPr>
          <p:spPr>
            <a:xfrm>
              <a:off x="6482897" y="4165622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Temperature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95" name="Group 29">
            <a:extLst>
              <a:ext uri="{FF2B5EF4-FFF2-40B4-BE49-F238E27FC236}">
                <a16:creationId xmlns:a16="http://schemas.microsoft.com/office/drawing/2014/main" id="{2829E4BB-F715-62A2-B74F-F28A1C480A45}"/>
              </a:ext>
            </a:extLst>
          </p:cNvPr>
          <p:cNvGrpSpPr/>
          <p:nvPr/>
        </p:nvGrpSpPr>
        <p:grpSpPr>
          <a:xfrm>
            <a:off x="3127942" y="3610457"/>
            <a:ext cx="2223374" cy="301041"/>
            <a:chOff x="6790424" y="5228687"/>
            <a:chExt cx="2223374" cy="301041"/>
          </a:xfrm>
        </p:grpSpPr>
        <p:cxnSp>
          <p:nvCxnSpPr>
            <p:cNvPr id="196" name="Straight Arrow Connector 54">
              <a:extLst>
                <a:ext uri="{FF2B5EF4-FFF2-40B4-BE49-F238E27FC236}">
                  <a16:creationId xmlns:a16="http://schemas.microsoft.com/office/drawing/2014/main" id="{7D085C54-85A5-5CD2-B291-1C52223F6AB0}"/>
                </a:ext>
              </a:extLst>
            </p:cNvPr>
            <p:cNvCxnSpPr/>
            <p:nvPr/>
          </p:nvCxnSpPr>
          <p:spPr>
            <a:xfrm>
              <a:off x="6790424" y="5228687"/>
              <a:ext cx="2104711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56">
              <a:extLst>
                <a:ext uri="{FF2B5EF4-FFF2-40B4-BE49-F238E27FC236}">
                  <a16:creationId xmlns:a16="http://schemas.microsoft.com/office/drawing/2014/main" id="{DD0BD496-9602-8680-4F94-06250B5F7B17}"/>
                </a:ext>
              </a:extLst>
            </p:cNvPr>
            <p:cNvSpPr txBox="1"/>
            <p:nvPr/>
          </p:nvSpPr>
          <p:spPr>
            <a:xfrm>
              <a:off x="8514943" y="5268118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Time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98" name="Group 57">
            <a:extLst>
              <a:ext uri="{FF2B5EF4-FFF2-40B4-BE49-F238E27FC236}">
                <a16:creationId xmlns:a16="http://schemas.microsoft.com/office/drawing/2014/main" id="{EAA28768-1A5D-E6D0-18C1-E1059BDE590E}"/>
              </a:ext>
            </a:extLst>
          </p:cNvPr>
          <p:cNvGrpSpPr/>
          <p:nvPr/>
        </p:nvGrpSpPr>
        <p:grpSpPr>
          <a:xfrm>
            <a:off x="3169951" y="2809002"/>
            <a:ext cx="1891567" cy="733222"/>
            <a:chOff x="6832433" y="4427232"/>
            <a:chExt cx="1891567" cy="733222"/>
          </a:xfrm>
        </p:grpSpPr>
        <p:sp>
          <p:nvSpPr>
            <p:cNvPr id="199" name="Freeform 16">
              <a:extLst>
                <a:ext uri="{FF2B5EF4-FFF2-40B4-BE49-F238E27FC236}">
                  <a16:creationId xmlns:a16="http://schemas.microsoft.com/office/drawing/2014/main" id="{765D688C-CF88-D0EE-27A5-7DABC389A6E0}"/>
                </a:ext>
              </a:extLst>
            </p:cNvPr>
            <p:cNvSpPr/>
            <p:nvPr/>
          </p:nvSpPr>
          <p:spPr>
            <a:xfrm>
              <a:off x="6942825" y="4623841"/>
              <a:ext cx="1781175" cy="514350"/>
            </a:xfrm>
            <a:custGeom>
              <a:avLst/>
              <a:gdLst>
                <a:gd name="connsiteX0" fmla="*/ 0 w 1781175"/>
                <a:gd name="connsiteY0" fmla="*/ 514350 h 514350"/>
                <a:gd name="connsiteX1" fmla="*/ 357187 w 1781175"/>
                <a:gd name="connsiteY1" fmla="*/ 514350 h 514350"/>
                <a:gd name="connsiteX2" fmla="*/ 642937 w 1781175"/>
                <a:gd name="connsiteY2" fmla="*/ 0 h 514350"/>
                <a:gd name="connsiteX3" fmla="*/ 1123950 w 1781175"/>
                <a:gd name="connsiteY3" fmla="*/ 0 h 514350"/>
                <a:gd name="connsiteX4" fmla="*/ 1328737 w 1781175"/>
                <a:gd name="connsiteY4" fmla="*/ 514350 h 514350"/>
                <a:gd name="connsiteX5" fmla="*/ 1781175 w 1781175"/>
                <a:gd name="connsiteY5" fmla="*/ 51435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1175" h="514350">
                  <a:moveTo>
                    <a:pt x="0" y="514350"/>
                  </a:moveTo>
                  <a:lnTo>
                    <a:pt x="357187" y="514350"/>
                  </a:lnTo>
                  <a:lnTo>
                    <a:pt x="642937" y="0"/>
                  </a:lnTo>
                  <a:lnTo>
                    <a:pt x="1123950" y="0"/>
                  </a:lnTo>
                  <a:lnTo>
                    <a:pt x="1328737" y="514350"/>
                  </a:lnTo>
                  <a:lnTo>
                    <a:pt x="1781175" y="51435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TextBox 59">
              <a:extLst>
                <a:ext uri="{FF2B5EF4-FFF2-40B4-BE49-F238E27FC236}">
                  <a16:creationId xmlns:a16="http://schemas.microsoft.com/office/drawing/2014/main" id="{B7B7759A-8B07-6762-2DD9-D4C667AE4F93}"/>
                </a:ext>
              </a:extLst>
            </p:cNvPr>
            <p:cNvSpPr txBox="1"/>
            <p:nvPr/>
          </p:nvSpPr>
          <p:spPr>
            <a:xfrm>
              <a:off x="6832433" y="4945010"/>
              <a:ext cx="3208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RT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201" name="TextBox 60">
              <a:extLst>
                <a:ext uri="{FF2B5EF4-FFF2-40B4-BE49-F238E27FC236}">
                  <a16:creationId xmlns:a16="http://schemas.microsoft.com/office/drawing/2014/main" id="{F5B8C46B-D48D-9598-1780-2DFE8FF2AADE}"/>
                </a:ext>
              </a:extLst>
            </p:cNvPr>
            <p:cNvSpPr txBox="1"/>
            <p:nvPr/>
          </p:nvSpPr>
          <p:spPr>
            <a:xfrm>
              <a:off x="7205229" y="4427232"/>
              <a:ext cx="12429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Activation temperature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02" name="Group 61">
            <a:extLst>
              <a:ext uri="{FF2B5EF4-FFF2-40B4-BE49-F238E27FC236}">
                <a16:creationId xmlns:a16="http://schemas.microsoft.com/office/drawing/2014/main" id="{AFE44681-19D4-220C-4840-A4B9D4C390BD}"/>
              </a:ext>
            </a:extLst>
          </p:cNvPr>
          <p:cNvGrpSpPr/>
          <p:nvPr/>
        </p:nvGrpSpPr>
        <p:grpSpPr>
          <a:xfrm>
            <a:off x="365044" y="2656355"/>
            <a:ext cx="1196838" cy="246221"/>
            <a:chOff x="4027526" y="4274585"/>
            <a:chExt cx="1196838" cy="246221"/>
          </a:xfrm>
        </p:grpSpPr>
        <p:sp>
          <p:nvSpPr>
            <p:cNvPr id="203" name="TextBox 62">
              <a:extLst>
                <a:ext uri="{FF2B5EF4-FFF2-40B4-BE49-F238E27FC236}">
                  <a16:creationId xmlns:a16="http://schemas.microsoft.com/office/drawing/2014/main" id="{E1AE57EF-2093-DDB7-BBEB-C517ECC0F64C}"/>
                </a:ext>
              </a:extLst>
            </p:cNvPr>
            <p:cNvSpPr txBox="1"/>
            <p:nvPr/>
          </p:nvSpPr>
          <p:spPr>
            <a:xfrm>
              <a:off x="4027526" y="4274585"/>
              <a:ext cx="8734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Oxide layer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204" name="Straight Arrow Connector 63">
              <a:extLst>
                <a:ext uri="{FF2B5EF4-FFF2-40B4-BE49-F238E27FC236}">
                  <a16:creationId xmlns:a16="http://schemas.microsoft.com/office/drawing/2014/main" id="{63B11EA3-E8E3-171C-AB3A-9B37CF660C1C}"/>
                </a:ext>
              </a:extLst>
            </p:cNvPr>
            <p:cNvCxnSpPr>
              <a:stCxn id="203" idx="3"/>
            </p:cNvCxnSpPr>
            <p:nvPr/>
          </p:nvCxnSpPr>
          <p:spPr>
            <a:xfrm>
              <a:off x="4900983" y="4397696"/>
              <a:ext cx="32338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64">
            <a:extLst>
              <a:ext uri="{FF2B5EF4-FFF2-40B4-BE49-F238E27FC236}">
                <a16:creationId xmlns:a16="http://schemas.microsoft.com/office/drawing/2014/main" id="{090BC2ED-6168-E04B-AE37-061347CECFE1}"/>
              </a:ext>
            </a:extLst>
          </p:cNvPr>
          <p:cNvGrpSpPr/>
          <p:nvPr/>
        </p:nvGrpSpPr>
        <p:grpSpPr>
          <a:xfrm>
            <a:off x="358986" y="2744627"/>
            <a:ext cx="1212061" cy="400110"/>
            <a:chOff x="4027526" y="4274586"/>
            <a:chExt cx="1212061" cy="400110"/>
          </a:xfrm>
        </p:grpSpPr>
        <p:sp>
          <p:nvSpPr>
            <p:cNvPr id="206" name="TextBox 65">
              <a:extLst>
                <a:ext uri="{FF2B5EF4-FFF2-40B4-BE49-F238E27FC236}">
                  <a16:creationId xmlns:a16="http://schemas.microsoft.com/office/drawing/2014/main" id="{97FA2D02-B81B-CECF-C942-D2F8622CCD36}"/>
                </a:ext>
              </a:extLst>
            </p:cNvPr>
            <p:cNvSpPr txBox="1"/>
            <p:nvPr/>
          </p:nvSpPr>
          <p:spPr>
            <a:xfrm>
              <a:off x="4027526" y="4274586"/>
              <a:ext cx="873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Oxygen in the film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207" name="Straight Arrow Connector 66">
              <a:extLst>
                <a:ext uri="{FF2B5EF4-FFF2-40B4-BE49-F238E27FC236}">
                  <a16:creationId xmlns:a16="http://schemas.microsoft.com/office/drawing/2014/main" id="{672EC7EA-A4D3-4170-354F-E3F171DE1C81}"/>
                </a:ext>
              </a:extLst>
            </p:cNvPr>
            <p:cNvCxnSpPr>
              <a:cxnSpLocks/>
              <a:stCxn id="206" idx="3"/>
            </p:cNvCxnSpPr>
            <p:nvPr/>
          </p:nvCxnSpPr>
          <p:spPr>
            <a:xfrm flipV="1">
              <a:off x="4900983" y="4474640"/>
              <a:ext cx="338604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67">
            <a:extLst>
              <a:ext uri="{FF2B5EF4-FFF2-40B4-BE49-F238E27FC236}">
                <a16:creationId xmlns:a16="http://schemas.microsoft.com/office/drawing/2014/main" id="{F111FAB1-C551-C674-A5A7-F953052FB408}"/>
              </a:ext>
            </a:extLst>
          </p:cNvPr>
          <p:cNvGrpSpPr/>
          <p:nvPr/>
        </p:nvGrpSpPr>
        <p:grpSpPr>
          <a:xfrm>
            <a:off x="295341" y="2251166"/>
            <a:ext cx="1383433" cy="467757"/>
            <a:chOff x="3910006" y="4274585"/>
            <a:chExt cx="1383433" cy="467757"/>
          </a:xfrm>
        </p:grpSpPr>
        <p:sp>
          <p:nvSpPr>
            <p:cNvPr id="209" name="TextBox 68">
              <a:extLst>
                <a:ext uri="{FF2B5EF4-FFF2-40B4-BE49-F238E27FC236}">
                  <a16:creationId xmlns:a16="http://schemas.microsoft.com/office/drawing/2014/main" id="{C1C1F6C3-F4C4-A495-2CF3-6F89CBB3D0FF}"/>
                </a:ext>
              </a:extLst>
            </p:cNvPr>
            <p:cNvSpPr txBox="1"/>
            <p:nvPr/>
          </p:nvSpPr>
          <p:spPr>
            <a:xfrm>
              <a:off x="3910006" y="4274585"/>
              <a:ext cx="9909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Active surface for pumping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10" name="Straight Arrow Connector 69">
              <a:extLst>
                <a:ext uri="{FF2B5EF4-FFF2-40B4-BE49-F238E27FC236}">
                  <a16:creationId xmlns:a16="http://schemas.microsoft.com/office/drawing/2014/main" id="{2A5F6B64-9488-425D-C242-4228A3382D79}"/>
                </a:ext>
              </a:extLst>
            </p:cNvPr>
            <p:cNvCxnSpPr>
              <a:cxnSpLocks/>
              <a:stCxn id="209" idx="3"/>
            </p:cNvCxnSpPr>
            <p:nvPr/>
          </p:nvCxnSpPr>
          <p:spPr>
            <a:xfrm>
              <a:off x="4900983" y="4474640"/>
              <a:ext cx="392456" cy="267702"/>
            </a:xfrm>
            <a:prstGeom prst="straightConnector1">
              <a:avLst/>
            </a:prstGeom>
            <a:ln w="9525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1" name="Rectangle 210">
            <a:extLst>
              <a:ext uri="{FF2B5EF4-FFF2-40B4-BE49-F238E27FC236}">
                <a16:creationId xmlns:a16="http://schemas.microsoft.com/office/drawing/2014/main" id="{C28D4C91-A6BC-BDD4-343A-C468E4A5755A}"/>
              </a:ext>
            </a:extLst>
          </p:cNvPr>
          <p:cNvSpPr/>
          <p:nvPr/>
        </p:nvSpPr>
        <p:spPr>
          <a:xfrm>
            <a:off x="233732" y="4148437"/>
            <a:ext cx="558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altLang="en-US" sz="1400" dirty="0"/>
              <a:t>Chemically adsorbing gas molecules (</a:t>
            </a:r>
            <a:r>
              <a:rPr lang="en-US" sz="1400" dirty="0"/>
              <a:t>CO, O</a:t>
            </a:r>
            <a:r>
              <a:rPr lang="en-US" sz="1400" baseline="-25000" dirty="0"/>
              <a:t>2</a:t>
            </a:r>
            <a:r>
              <a:rPr lang="en-US" sz="1400" dirty="0"/>
              <a:t>, H</a:t>
            </a:r>
            <a:r>
              <a:rPr lang="en-US" sz="1400" baseline="-25000" dirty="0"/>
              <a:t>2</a:t>
            </a:r>
            <a:r>
              <a:rPr lang="en-US" sz="1400" dirty="0"/>
              <a:t>O, CO</a:t>
            </a:r>
            <a:r>
              <a:rPr lang="en-US" sz="1400" baseline="-25000" dirty="0"/>
              <a:t>2</a:t>
            </a:r>
            <a:r>
              <a:rPr lang="en-US" sz="1400" dirty="0"/>
              <a:t>, N</a:t>
            </a:r>
            <a:r>
              <a:rPr lang="en-US" sz="1400" baseline="-25000" dirty="0"/>
              <a:t>2</a:t>
            </a:r>
            <a:r>
              <a:rPr lang="en-US" sz="1400" dirty="0"/>
              <a:t>, H</a:t>
            </a:r>
            <a:r>
              <a:rPr lang="en-US" sz="1400" baseline="-25000" dirty="0"/>
              <a:t>2</a:t>
            </a:r>
            <a:r>
              <a:rPr lang="en-US" sz="1400" dirty="0"/>
              <a:t>)</a:t>
            </a:r>
            <a:r>
              <a:rPr lang="en-GB" altLang="en-US" sz="1400" dirty="0"/>
              <a:t>.</a:t>
            </a:r>
            <a:endParaRPr lang="en-US" sz="1400" dirty="0"/>
          </a:p>
        </p:txBody>
      </p:sp>
      <p:sp>
        <p:nvSpPr>
          <p:cNvPr id="212" name="TextBox 85">
            <a:extLst>
              <a:ext uri="{FF2B5EF4-FFF2-40B4-BE49-F238E27FC236}">
                <a16:creationId xmlns:a16="http://schemas.microsoft.com/office/drawing/2014/main" id="{357C48B8-77D8-E1CC-7CEE-3D763DA4B4DB}"/>
              </a:ext>
            </a:extLst>
          </p:cNvPr>
          <p:cNvSpPr txBox="1"/>
          <p:nvPr/>
        </p:nvSpPr>
        <p:spPr>
          <a:xfrm>
            <a:off x="249943" y="4504156"/>
            <a:ext cx="4735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 pumped: noble gases and CH</a:t>
            </a:r>
            <a:r>
              <a:rPr lang="en-US" sz="1400" baseline="-25000" dirty="0"/>
              <a:t>4</a:t>
            </a:r>
            <a:r>
              <a:rPr lang="en-US" sz="1400" dirty="0"/>
              <a:t> (at room temperature)</a:t>
            </a:r>
            <a:endParaRPr lang="en-GB" sz="1400" baseline="-25000" dirty="0"/>
          </a:p>
        </p:txBody>
      </p:sp>
      <p:sp>
        <p:nvSpPr>
          <p:cNvPr id="215" name="ZoneTexte 214">
            <a:extLst>
              <a:ext uri="{FF2B5EF4-FFF2-40B4-BE49-F238E27FC236}">
                <a16:creationId xmlns:a16="http://schemas.microsoft.com/office/drawing/2014/main" id="{C7EA108A-EFE6-43B7-F467-9F839DBB005F}"/>
              </a:ext>
            </a:extLst>
          </p:cNvPr>
          <p:cNvSpPr txBox="1"/>
          <p:nvPr/>
        </p:nvSpPr>
        <p:spPr>
          <a:xfrm>
            <a:off x="1482546" y="1247029"/>
            <a:ext cx="29146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Principle</a:t>
            </a:r>
            <a:endParaRPr lang="fr-FR" dirty="0"/>
          </a:p>
        </p:txBody>
      </p:sp>
      <p:sp>
        <p:nvSpPr>
          <p:cNvPr id="216" name="ZoneTexte 215">
            <a:extLst>
              <a:ext uri="{FF2B5EF4-FFF2-40B4-BE49-F238E27FC236}">
                <a16:creationId xmlns:a16="http://schemas.microsoft.com/office/drawing/2014/main" id="{2469FC27-4F2A-889C-31C5-BA54A1EE497E}"/>
              </a:ext>
            </a:extLst>
          </p:cNvPr>
          <p:cNvSpPr txBox="1"/>
          <p:nvPr/>
        </p:nvSpPr>
        <p:spPr>
          <a:xfrm>
            <a:off x="7772323" y="1247028"/>
            <a:ext cx="29146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Why is it interesting?</a:t>
            </a:r>
            <a:endParaRPr lang="fr-FR" dirty="0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B21C7ACE-3DAF-C6C9-0079-A37C72EC9AD8}"/>
              </a:ext>
            </a:extLst>
          </p:cNvPr>
          <p:cNvSpPr/>
          <p:nvPr/>
        </p:nvSpPr>
        <p:spPr>
          <a:xfrm>
            <a:off x="5961582" y="372148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49AA33CD-8716-E981-8EFF-71FB3D8BCAED}"/>
              </a:ext>
            </a:extLst>
          </p:cNvPr>
          <p:cNvSpPr/>
          <p:nvPr/>
        </p:nvSpPr>
        <p:spPr>
          <a:xfrm>
            <a:off x="8454484" y="372148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666EC900-2B9C-CB0D-B546-F737E2CCF673}"/>
              </a:ext>
            </a:extLst>
          </p:cNvPr>
          <p:cNvSpPr/>
          <p:nvPr/>
        </p:nvSpPr>
        <p:spPr>
          <a:xfrm>
            <a:off x="9173076" y="372148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FABCABEC-FA41-A40A-D405-A89F85F40509}"/>
              </a:ext>
            </a:extLst>
          </p:cNvPr>
          <p:cNvSpPr/>
          <p:nvPr/>
        </p:nvSpPr>
        <p:spPr>
          <a:xfrm>
            <a:off x="11658284" y="372383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131A21B0-EF96-080B-EF96-9EFFA8B33C14}"/>
              </a:ext>
            </a:extLst>
          </p:cNvPr>
          <p:cNvSpPr/>
          <p:nvPr/>
        </p:nvSpPr>
        <p:spPr>
          <a:xfrm>
            <a:off x="6138011" y="3814612"/>
            <a:ext cx="2325051" cy="376233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2" name="Rectangle 221">
            <a:extLst>
              <a:ext uri="{FF2B5EF4-FFF2-40B4-BE49-F238E27FC236}">
                <a16:creationId xmlns:a16="http://schemas.microsoft.com/office/drawing/2014/main" id="{6F30AE3D-613B-2912-EB22-5B3F2339A2CB}"/>
              </a:ext>
            </a:extLst>
          </p:cNvPr>
          <p:cNvSpPr/>
          <p:nvPr/>
        </p:nvSpPr>
        <p:spPr>
          <a:xfrm>
            <a:off x="9341369" y="3814612"/>
            <a:ext cx="2325051" cy="376233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3" name="ZoneTexte 222">
            <a:extLst>
              <a:ext uri="{FF2B5EF4-FFF2-40B4-BE49-F238E27FC236}">
                <a16:creationId xmlns:a16="http://schemas.microsoft.com/office/drawing/2014/main" id="{2622F131-CB4B-54EC-AA6B-2D25F831EC37}"/>
              </a:ext>
            </a:extLst>
          </p:cNvPr>
          <p:cNvSpPr txBox="1"/>
          <p:nvPr/>
        </p:nvSpPr>
        <p:spPr>
          <a:xfrm>
            <a:off x="5693281" y="3821611"/>
            <a:ext cx="7920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…</a:t>
            </a:r>
            <a:endParaRPr lang="fr-FR" dirty="0"/>
          </a:p>
        </p:txBody>
      </p:sp>
      <p:sp>
        <p:nvSpPr>
          <p:cNvPr id="224" name="ZoneTexte 223">
            <a:extLst>
              <a:ext uri="{FF2B5EF4-FFF2-40B4-BE49-F238E27FC236}">
                <a16:creationId xmlns:a16="http://schemas.microsoft.com/office/drawing/2014/main" id="{3E9EDA2B-5384-8EBE-92B2-FF049B29FB59}"/>
              </a:ext>
            </a:extLst>
          </p:cNvPr>
          <p:cNvSpPr txBox="1"/>
          <p:nvPr/>
        </p:nvSpPr>
        <p:spPr>
          <a:xfrm>
            <a:off x="11885923" y="3792770"/>
            <a:ext cx="3822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…</a:t>
            </a:r>
            <a:endParaRPr lang="fr-FR" dirty="0"/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5B6B5DA3-81A0-FFD6-B285-C243135F9BD6}"/>
              </a:ext>
            </a:extLst>
          </p:cNvPr>
          <p:cNvSpPr/>
          <p:nvPr/>
        </p:nvSpPr>
        <p:spPr>
          <a:xfrm rot="5400000">
            <a:off x="8822531" y="4487021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7" name="Connecteur droit 226">
            <a:extLst>
              <a:ext uri="{FF2B5EF4-FFF2-40B4-BE49-F238E27FC236}">
                <a16:creationId xmlns:a16="http://schemas.microsoft.com/office/drawing/2014/main" id="{F7D21616-66A7-39CE-8DC7-B3FD28178FBD}"/>
              </a:ext>
            </a:extLst>
          </p:cNvPr>
          <p:cNvCxnSpPr>
            <a:cxnSpLocks/>
          </p:cNvCxnSpPr>
          <p:nvPr/>
        </p:nvCxnSpPr>
        <p:spPr>
          <a:xfrm>
            <a:off x="8630913" y="3814612"/>
            <a:ext cx="559665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Connecteur droit 228">
            <a:extLst>
              <a:ext uri="{FF2B5EF4-FFF2-40B4-BE49-F238E27FC236}">
                <a16:creationId xmlns:a16="http://schemas.microsoft.com/office/drawing/2014/main" id="{D8A26E3B-B09B-71A3-6551-ADAD27B87625}"/>
              </a:ext>
            </a:extLst>
          </p:cNvPr>
          <p:cNvCxnSpPr>
            <a:cxnSpLocks/>
          </p:cNvCxnSpPr>
          <p:nvPr/>
        </p:nvCxnSpPr>
        <p:spPr>
          <a:xfrm>
            <a:off x="8630913" y="4193182"/>
            <a:ext cx="129383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738E707E-4B32-0771-A77C-5D49E406B0C6}"/>
              </a:ext>
            </a:extLst>
          </p:cNvPr>
          <p:cNvCxnSpPr>
            <a:cxnSpLocks/>
          </p:cNvCxnSpPr>
          <p:nvPr/>
        </p:nvCxnSpPr>
        <p:spPr>
          <a:xfrm>
            <a:off x="9043693" y="4197275"/>
            <a:ext cx="12387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70ECFBA5-0D5E-46F2-2E6A-3B55402CD1F9}"/>
              </a:ext>
            </a:extLst>
          </p:cNvPr>
          <p:cNvCxnSpPr>
            <a:cxnSpLocks/>
          </p:cNvCxnSpPr>
          <p:nvPr/>
        </p:nvCxnSpPr>
        <p:spPr>
          <a:xfrm>
            <a:off x="8760296" y="4190845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64FBBAE6-6724-F7E0-C6EA-B02A287B9D4B}"/>
              </a:ext>
            </a:extLst>
          </p:cNvPr>
          <p:cNvCxnSpPr>
            <a:cxnSpLocks/>
          </p:cNvCxnSpPr>
          <p:nvPr/>
        </p:nvCxnSpPr>
        <p:spPr>
          <a:xfrm>
            <a:off x="9043693" y="4197275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Rectangle : coins arrondis 238">
            <a:extLst>
              <a:ext uri="{FF2B5EF4-FFF2-40B4-BE49-F238E27FC236}">
                <a16:creationId xmlns:a16="http://schemas.microsoft.com/office/drawing/2014/main" id="{C0AE460B-D0A2-08F8-8EB9-ACC1A0ECC054}"/>
              </a:ext>
            </a:extLst>
          </p:cNvPr>
          <p:cNvSpPr/>
          <p:nvPr/>
        </p:nvSpPr>
        <p:spPr>
          <a:xfrm>
            <a:off x="8383071" y="4874198"/>
            <a:ext cx="1055347" cy="114709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PUMP</a:t>
            </a:r>
            <a:endParaRPr lang="fr-FR" dirty="0"/>
          </a:p>
        </p:txBody>
      </p:sp>
      <p:cxnSp>
        <p:nvCxnSpPr>
          <p:cNvPr id="241" name="Connecteur droit avec flèche 240">
            <a:extLst>
              <a:ext uri="{FF2B5EF4-FFF2-40B4-BE49-F238E27FC236}">
                <a16:creationId xmlns:a16="http://schemas.microsoft.com/office/drawing/2014/main" id="{B987562D-37E5-164F-9AE9-2AE3C92FC249}"/>
              </a:ext>
            </a:extLst>
          </p:cNvPr>
          <p:cNvCxnSpPr/>
          <p:nvPr/>
        </p:nvCxnSpPr>
        <p:spPr>
          <a:xfrm flipV="1">
            <a:off x="5693281" y="2070302"/>
            <a:ext cx="0" cy="13264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avec flèche 241">
            <a:extLst>
              <a:ext uri="{FF2B5EF4-FFF2-40B4-BE49-F238E27FC236}">
                <a16:creationId xmlns:a16="http://schemas.microsoft.com/office/drawing/2014/main" id="{6B889433-12C5-0BD2-A267-31BC1E2BB367}"/>
              </a:ext>
            </a:extLst>
          </p:cNvPr>
          <p:cNvCxnSpPr>
            <a:cxnSpLocks/>
          </p:cNvCxnSpPr>
          <p:nvPr/>
        </p:nvCxnSpPr>
        <p:spPr>
          <a:xfrm>
            <a:off x="5693281" y="3396779"/>
            <a:ext cx="6383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Arc 243">
            <a:extLst>
              <a:ext uri="{FF2B5EF4-FFF2-40B4-BE49-F238E27FC236}">
                <a16:creationId xmlns:a16="http://schemas.microsoft.com/office/drawing/2014/main" id="{EB1C01FC-F59F-9C8C-CC09-CDBD0D814BE2}"/>
              </a:ext>
            </a:extLst>
          </p:cNvPr>
          <p:cNvSpPr/>
          <p:nvPr/>
        </p:nvSpPr>
        <p:spPr>
          <a:xfrm flipH="1">
            <a:off x="5696844" y="2496715"/>
            <a:ext cx="3230493" cy="2091017"/>
          </a:xfrm>
          <a:prstGeom prst="arc">
            <a:avLst>
              <a:gd name="adj1" fmla="val 11335176"/>
              <a:gd name="adj2" fmla="val 20960250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245" name="Arc 244">
            <a:extLst>
              <a:ext uri="{FF2B5EF4-FFF2-40B4-BE49-F238E27FC236}">
                <a16:creationId xmlns:a16="http://schemas.microsoft.com/office/drawing/2014/main" id="{706E6FC6-9481-7BC0-FDD9-85B02F59D660}"/>
              </a:ext>
            </a:extLst>
          </p:cNvPr>
          <p:cNvSpPr/>
          <p:nvPr/>
        </p:nvSpPr>
        <p:spPr>
          <a:xfrm flipH="1">
            <a:off x="8816930" y="2522371"/>
            <a:ext cx="3230493" cy="2091017"/>
          </a:xfrm>
          <a:prstGeom prst="arc">
            <a:avLst>
              <a:gd name="adj1" fmla="val 11335176"/>
              <a:gd name="adj2" fmla="val 20960250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6276891E-342C-0D77-2DDB-C2E8193D51D8}"/>
              </a:ext>
            </a:extLst>
          </p:cNvPr>
          <p:cNvCxnSpPr>
            <a:cxnSpLocks/>
          </p:cNvCxnSpPr>
          <p:nvPr/>
        </p:nvCxnSpPr>
        <p:spPr>
          <a:xfrm>
            <a:off x="5696844" y="3814612"/>
            <a:ext cx="26473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B4656F5B-E9D0-E17B-93B7-BB15763DBF9B}"/>
              </a:ext>
            </a:extLst>
          </p:cNvPr>
          <p:cNvCxnSpPr>
            <a:cxnSpLocks/>
          </p:cNvCxnSpPr>
          <p:nvPr/>
        </p:nvCxnSpPr>
        <p:spPr>
          <a:xfrm>
            <a:off x="5830506" y="4197275"/>
            <a:ext cx="12387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2DB8E454-377C-6C1F-2D89-F60D35564697}"/>
              </a:ext>
            </a:extLst>
          </p:cNvPr>
          <p:cNvCxnSpPr>
            <a:cxnSpLocks/>
          </p:cNvCxnSpPr>
          <p:nvPr/>
        </p:nvCxnSpPr>
        <p:spPr>
          <a:xfrm>
            <a:off x="5830506" y="4197275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D94DDC5F-9483-A235-05D3-2A67C783D547}"/>
              </a:ext>
            </a:extLst>
          </p:cNvPr>
          <p:cNvCxnSpPr>
            <a:cxnSpLocks/>
          </p:cNvCxnSpPr>
          <p:nvPr/>
        </p:nvCxnSpPr>
        <p:spPr>
          <a:xfrm>
            <a:off x="11839136" y="4192984"/>
            <a:ext cx="129383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CD06DAE1-0FC5-13F7-8A33-0C2952697CD7}"/>
              </a:ext>
            </a:extLst>
          </p:cNvPr>
          <p:cNvCxnSpPr>
            <a:cxnSpLocks/>
          </p:cNvCxnSpPr>
          <p:nvPr/>
        </p:nvCxnSpPr>
        <p:spPr>
          <a:xfrm>
            <a:off x="11968519" y="4190647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Connecteur droit 252">
            <a:extLst>
              <a:ext uri="{FF2B5EF4-FFF2-40B4-BE49-F238E27FC236}">
                <a16:creationId xmlns:a16="http://schemas.microsoft.com/office/drawing/2014/main" id="{DA227F9A-6B4F-FFEB-493E-832FE812A099}"/>
              </a:ext>
            </a:extLst>
          </p:cNvPr>
          <p:cNvCxnSpPr>
            <a:cxnSpLocks/>
          </p:cNvCxnSpPr>
          <p:nvPr/>
        </p:nvCxnSpPr>
        <p:spPr>
          <a:xfrm>
            <a:off x="11839136" y="3814612"/>
            <a:ext cx="26473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Rectangle : coins arrondis 253">
            <a:extLst>
              <a:ext uri="{FF2B5EF4-FFF2-40B4-BE49-F238E27FC236}">
                <a16:creationId xmlns:a16="http://schemas.microsoft.com/office/drawing/2014/main" id="{60FEE277-C85D-5BB8-986F-2899AE0A433C}"/>
              </a:ext>
            </a:extLst>
          </p:cNvPr>
          <p:cNvSpPr/>
          <p:nvPr/>
        </p:nvSpPr>
        <p:spPr>
          <a:xfrm>
            <a:off x="11576200" y="4855068"/>
            <a:ext cx="1055347" cy="114709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BFD9E551-080F-6A3C-E844-A77DA5CE184F}"/>
              </a:ext>
            </a:extLst>
          </p:cNvPr>
          <p:cNvSpPr/>
          <p:nvPr/>
        </p:nvSpPr>
        <p:spPr>
          <a:xfrm rot="5400000">
            <a:off x="12048693" y="4481760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856ADBA2-DFFF-9EAF-DE14-A35898CE4A67}"/>
              </a:ext>
            </a:extLst>
          </p:cNvPr>
          <p:cNvSpPr/>
          <p:nvPr/>
        </p:nvSpPr>
        <p:spPr>
          <a:xfrm>
            <a:off x="12066437" y="4402219"/>
            <a:ext cx="631178" cy="1730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8" name="Rectangle : coins arrondis 257">
            <a:extLst>
              <a:ext uri="{FF2B5EF4-FFF2-40B4-BE49-F238E27FC236}">
                <a16:creationId xmlns:a16="http://schemas.microsoft.com/office/drawing/2014/main" id="{28E8E877-B05C-BB93-0DFC-66D3BF9338BC}"/>
              </a:ext>
            </a:extLst>
          </p:cNvPr>
          <p:cNvSpPr/>
          <p:nvPr/>
        </p:nvSpPr>
        <p:spPr>
          <a:xfrm>
            <a:off x="5096434" y="4854867"/>
            <a:ext cx="1055347" cy="114709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9857BCE0-EBD9-0906-9213-CFDA6B9DC9F3}"/>
              </a:ext>
            </a:extLst>
          </p:cNvPr>
          <p:cNvSpPr/>
          <p:nvPr/>
        </p:nvSpPr>
        <p:spPr>
          <a:xfrm rot="5400000">
            <a:off x="5568927" y="4481559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3A11D050-F385-A64F-1530-1AA850E11B44}"/>
              </a:ext>
            </a:extLst>
          </p:cNvPr>
          <p:cNvSpPr/>
          <p:nvPr/>
        </p:nvSpPr>
        <p:spPr>
          <a:xfrm>
            <a:off x="4985535" y="4366960"/>
            <a:ext cx="788086" cy="1730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4" name="Connecteur droit 213">
            <a:extLst>
              <a:ext uri="{FF2B5EF4-FFF2-40B4-BE49-F238E27FC236}">
                <a16:creationId xmlns:a16="http://schemas.microsoft.com/office/drawing/2014/main" id="{162CE880-CAF7-C697-988A-D9813DA47794}"/>
              </a:ext>
            </a:extLst>
          </p:cNvPr>
          <p:cNvCxnSpPr/>
          <p:nvPr/>
        </p:nvCxnSpPr>
        <p:spPr>
          <a:xfrm>
            <a:off x="5519936" y="1813150"/>
            <a:ext cx="0" cy="432048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ZoneTexte 260">
            <a:extLst>
              <a:ext uri="{FF2B5EF4-FFF2-40B4-BE49-F238E27FC236}">
                <a16:creationId xmlns:a16="http://schemas.microsoft.com/office/drawing/2014/main" id="{4E1D0190-98EB-A15A-970F-4E38E443ACA9}"/>
              </a:ext>
            </a:extLst>
          </p:cNvPr>
          <p:cNvSpPr txBox="1"/>
          <p:nvPr/>
        </p:nvSpPr>
        <p:spPr>
          <a:xfrm>
            <a:off x="5640725" y="1691025"/>
            <a:ext cx="511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P(x)</a:t>
            </a:r>
            <a:endParaRPr lang="fr-FR" dirty="0"/>
          </a:p>
        </p:txBody>
      </p:sp>
      <p:sp>
        <p:nvSpPr>
          <p:cNvPr id="262" name="ZoneTexte 261">
            <a:extLst>
              <a:ext uri="{FF2B5EF4-FFF2-40B4-BE49-F238E27FC236}">
                <a16:creationId xmlns:a16="http://schemas.microsoft.com/office/drawing/2014/main" id="{631B4F61-9ED9-D4CE-0077-2F2129A20039}"/>
              </a:ext>
            </a:extLst>
          </p:cNvPr>
          <p:cNvSpPr txBox="1"/>
          <p:nvPr/>
        </p:nvSpPr>
        <p:spPr>
          <a:xfrm>
            <a:off x="11994851" y="3403724"/>
            <a:ext cx="511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x</a:t>
            </a:r>
            <a:endParaRPr lang="fr-FR" dirty="0"/>
          </a:p>
        </p:txBody>
      </p:sp>
      <p:cxnSp>
        <p:nvCxnSpPr>
          <p:cNvPr id="264" name="Connecteur droit 263">
            <a:extLst>
              <a:ext uri="{FF2B5EF4-FFF2-40B4-BE49-F238E27FC236}">
                <a16:creationId xmlns:a16="http://schemas.microsoft.com/office/drawing/2014/main" id="{8E08F94F-0D0E-5DB1-5532-3D8FAA87564A}"/>
              </a:ext>
            </a:extLst>
          </p:cNvPr>
          <p:cNvCxnSpPr/>
          <p:nvPr/>
        </p:nvCxnSpPr>
        <p:spPr>
          <a:xfrm>
            <a:off x="5693281" y="2490987"/>
            <a:ext cx="6230015" cy="0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ZoneTexte 264">
            <a:extLst>
              <a:ext uri="{FF2B5EF4-FFF2-40B4-BE49-F238E27FC236}">
                <a16:creationId xmlns:a16="http://schemas.microsoft.com/office/drawing/2014/main" id="{6DCED6C5-231F-FE6D-15DA-65EC8F132480}"/>
              </a:ext>
            </a:extLst>
          </p:cNvPr>
          <p:cNvSpPr txBox="1"/>
          <p:nvPr/>
        </p:nvSpPr>
        <p:spPr>
          <a:xfrm>
            <a:off x="10546974" y="2123681"/>
            <a:ext cx="16193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P</a:t>
            </a:r>
            <a:r>
              <a:rPr lang="en-GB" baseline="-25000" dirty="0">
                <a:solidFill>
                  <a:srgbClr val="FF0000"/>
                </a:solidFill>
              </a:rPr>
              <a:t>max</a:t>
            </a:r>
            <a:r>
              <a:rPr lang="en-GB" dirty="0">
                <a:solidFill>
                  <a:srgbClr val="FF0000"/>
                </a:solidFill>
              </a:rPr>
              <a:t> (no NEG)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4164C3AA-4774-D9EF-A6C5-C830CA769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22709160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coatings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grpSp>
        <p:nvGrpSpPr>
          <p:cNvPr id="171" name="Group 1">
            <a:extLst>
              <a:ext uri="{FF2B5EF4-FFF2-40B4-BE49-F238E27FC236}">
                <a16:creationId xmlns:a16="http://schemas.microsoft.com/office/drawing/2014/main" id="{ACB86EE6-B1A9-B0B1-ECF6-5CFA12A3B8A3}"/>
              </a:ext>
            </a:extLst>
          </p:cNvPr>
          <p:cNvGrpSpPr/>
          <p:nvPr/>
        </p:nvGrpSpPr>
        <p:grpSpPr>
          <a:xfrm>
            <a:off x="1604843" y="2834708"/>
            <a:ext cx="1252538" cy="1000266"/>
            <a:chOff x="5267325" y="4452938"/>
            <a:chExt cx="1252538" cy="1000266"/>
          </a:xfrm>
          <a:solidFill>
            <a:schemeClr val="tx2"/>
          </a:solidFill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16620D6C-4151-DFD3-E95C-7A9A29CBD093}"/>
                </a:ext>
              </a:extLst>
            </p:cNvPr>
            <p:cNvSpPr/>
            <p:nvPr/>
          </p:nvSpPr>
          <p:spPr>
            <a:xfrm>
              <a:off x="5267325" y="4452938"/>
              <a:ext cx="1252538" cy="100012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i="1" dirty="0"/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483C44BB-8B79-3CE3-1E66-23A9ABAA3E79}"/>
                </a:ext>
              </a:extLst>
            </p:cNvPr>
            <p:cNvSpPr/>
            <p:nvPr/>
          </p:nvSpPr>
          <p:spPr>
            <a:xfrm>
              <a:off x="5295378" y="5114650"/>
              <a:ext cx="628697" cy="338554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bg1"/>
                  </a:solidFill>
                </a:rPr>
                <a:t>NEG</a:t>
              </a:r>
              <a:endParaRPr lang="en-GB" sz="1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4" name="Oval 6">
            <a:extLst>
              <a:ext uri="{FF2B5EF4-FFF2-40B4-BE49-F238E27FC236}">
                <a16:creationId xmlns:a16="http://schemas.microsoft.com/office/drawing/2014/main" id="{01CE80F0-E561-BD86-AF77-D0A7CDCBEADA}"/>
              </a:ext>
            </a:extLst>
          </p:cNvPr>
          <p:cNvSpPr/>
          <p:nvPr/>
        </p:nvSpPr>
        <p:spPr>
          <a:xfrm>
            <a:off x="1604843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Oval 7">
            <a:extLst>
              <a:ext uri="{FF2B5EF4-FFF2-40B4-BE49-F238E27FC236}">
                <a16:creationId xmlns:a16="http://schemas.microsoft.com/office/drawing/2014/main" id="{1DE9E01E-55C4-D6F3-67BC-86E436CF257E}"/>
              </a:ext>
            </a:extLst>
          </p:cNvPr>
          <p:cNvSpPr/>
          <p:nvPr/>
        </p:nvSpPr>
        <p:spPr>
          <a:xfrm>
            <a:off x="1693564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Oval 8">
            <a:extLst>
              <a:ext uri="{FF2B5EF4-FFF2-40B4-BE49-F238E27FC236}">
                <a16:creationId xmlns:a16="http://schemas.microsoft.com/office/drawing/2014/main" id="{ADA343AF-BCF8-D64B-F5D1-C9F4EB681BD7}"/>
              </a:ext>
            </a:extLst>
          </p:cNvPr>
          <p:cNvSpPr/>
          <p:nvPr/>
        </p:nvSpPr>
        <p:spPr>
          <a:xfrm>
            <a:off x="178228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9">
            <a:extLst>
              <a:ext uri="{FF2B5EF4-FFF2-40B4-BE49-F238E27FC236}">
                <a16:creationId xmlns:a16="http://schemas.microsoft.com/office/drawing/2014/main" id="{FE03253B-5FD6-4D9C-13DE-2FDF16DA53CB}"/>
              </a:ext>
            </a:extLst>
          </p:cNvPr>
          <p:cNvSpPr/>
          <p:nvPr/>
        </p:nvSpPr>
        <p:spPr>
          <a:xfrm>
            <a:off x="1871006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8" name="Oval 10">
            <a:extLst>
              <a:ext uri="{FF2B5EF4-FFF2-40B4-BE49-F238E27FC236}">
                <a16:creationId xmlns:a16="http://schemas.microsoft.com/office/drawing/2014/main" id="{B4D950E0-F447-74AA-D679-30C5405EAD64}"/>
              </a:ext>
            </a:extLst>
          </p:cNvPr>
          <p:cNvSpPr/>
          <p:nvPr/>
        </p:nvSpPr>
        <p:spPr>
          <a:xfrm>
            <a:off x="1959727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Oval 11">
            <a:extLst>
              <a:ext uri="{FF2B5EF4-FFF2-40B4-BE49-F238E27FC236}">
                <a16:creationId xmlns:a16="http://schemas.microsoft.com/office/drawing/2014/main" id="{60FCECBE-B328-A948-DB56-52DD4C08FE56}"/>
              </a:ext>
            </a:extLst>
          </p:cNvPr>
          <p:cNvSpPr/>
          <p:nvPr/>
        </p:nvSpPr>
        <p:spPr>
          <a:xfrm>
            <a:off x="2048448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3">
            <a:extLst>
              <a:ext uri="{FF2B5EF4-FFF2-40B4-BE49-F238E27FC236}">
                <a16:creationId xmlns:a16="http://schemas.microsoft.com/office/drawing/2014/main" id="{D545EDDA-5FD2-39DB-99B2-3FA6C6F9258B}"/>
              </a:ext>
            </a:extLst>
          </p:cNvPr>
          <p:cNvSpPr/>
          <p:nvPr/>
        </p:nvSpPr>
        <p:spPr>
          <a:xfrm>
            <a:off x="2137169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4">
            <a:extLst>
              <a:ext uri="{FF2B5EF4-FFF2-40B4-BE49-F238E27FC236}">
                <a16:creationId xmlns:a16="http://schemas.microsoft.com/office/drawing/2014/main" id="{6E564824-3C28-56E4-E5C5-135026E96499}"/>
              </a:ext>
            </a:extLst>
          </p:cNvPr>
          <p:cNvSpPr/>
          <p:nvPr/>
        </p:nvSpPr>
        <p:spPr>
          <a:xfrm>
            <a:off x="2225890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5">
            <a:extLst>
              <a:ext uri="{FF2B5EF4-FFF2-40B4-BE49-F238E27FC236}">
                <a16:creationId xmlns:a16="http://schemas.microsoft.com/office/drawing/2014/main" id="{5A86C132-8A27-5D78-E39B-0F9E438C5D1F}"/>
              </a:ext>
            </a:extLst>
          </p:cNvPr>
          <p:cNvSpPr/>
          <p:nvPr/>
        </p:nvSpPr>
        <p:spPr>
          <a:xfrm>
            <a:off x="2314611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7">
            <a:extLst>
              <a:ext uri="{FF2B5EF4-FFF2-40B4-BE49-F238E27FC236}">
                <a16:creationId xmlns:a16="http://schemas.microsoft.com/office/drawing/2014/main" id="{7162B9C6-5B8E-6D42-1C09-A1BBB8AF4291}"/>
              </a:ext>
            </a:extLst>
          </p:cNvPr>
          <p:cNvSpPr/>
          <p:nvPr/>
        </p:nvSpPr>
        <p:spPr>
          <a:xfrm>
            <a:off x="2403332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val 18">
            <a:extLst>
              <a:ext uri="{FF2B5EF4-FFF2-40B4-BE49-F238E27FC236}">
                <a16:creationId xmlns:a16="http://schemas.microsoft.com/office/drawing/2014/main" id="{BA42F469-9B01-09AD-FC8A-4F3D401787D4}"/>
              </a:ext>
            </a:extLst>
          </p:cNvPr>
          <p:cNvSpPr/>
          <p:nvPr/>
        </p:nvSpPr>
        <p:spPr>
          <a:xfrm>
            <a:off x="2492053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9">
            <a:extLst>
              <a:ext uri="{FF2B5EF4-FFF2-40B4-BE49-F238E27FC236}">
                <a16:creationId xmlns:a16="http://schemas.microsoft.com/office/drawing/2014/main" id="{7C159078-6E83-FB0C-4B4C-59DFDD7853BD}"/>
              </a:ext>
            </a:extLst>
          </p:cNvPr>
          <p:cNvSpPr/>
          <p:nvPr/>
        </p:nvSpPr>
        <p:spPr>
          <a:xfrm>
            <a:off x="2580774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val 20">
            <a:extLst>
              <a:ext uri="{FF2B5EF4-FFF2-40B4-BE49-F238E27FC236}">
                <a16:creationId xmlns:a16="http://schemas.microsoft.com/office/drawing/2014/main" id="{7ECCE7C9-39F6-2D8E-7F85-41D243F9B4ED}"/>
              </a:ext>
            </a:extLst>
          </p:cNvPr>
          <p:cNvSpPr/>
          <p:nvPr/>
        </p:nvSpPr>
        <p:spPr>
          <a:xfrm>
            <a:off x="266949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Oval 21">
            <a:extLst>
              <a:ext uri="{FF2B5EF4-FFF2-40B4-BE49-F238E27FC236}">
                <a16:creationId xmlns:a16="http://schemas.microsoft.com/office/drawing/2014/main" id="{A0F11621-F07C-E40D-F02E-061AA361C48C}"/>
              </a:ext>
            </a:extLst>
          </p:cNvPr>
          <p:cNvSpPr/>
          <p:nvPr/>
        </p:nvSpPr>
        <p:spPr>
          <a:xfrm>
            <a:off x="2758215" y="2760414"/>
            <a:ext cx="73931" cy="7267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Oval 22">
            <a:extLst>
              <a:ext uri="{FF2B5EF4-FFF2-40B4-BE49-F238E27FC236}">
                <a16:creationId xmlns:a16="http://schemas.microsoft.com/office/drawing/2014/main" id="{71A89E37-4FF6-129E-7783-707ED09A4532}"/>
              </a:ext>
            </a:extLst>
          </p:cNvPr>
          <p:cNvSpPr/>
          <p:nvPr/>
        </p:nvSpPr>
        <p:spPr>
          <a:xfrm>
            <a:off x="1652194" y="2356976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Oval 23">
            <a:extLst>
              <a:ext uri="{FF2B5EF4-FFF2-40B4-BE49-F238E27FC236}">
                <a16:creationId xmlns:a16="http://schemas.microsoft.com/office/drawing/2014/main" id="{BA1ACC63-B4EF-3720-D0A1-25518F769FD2}"/>
              </a:ext>
            </a:extLst>
          </p:cNvPr>
          <p:cNvSpPr/>
          <p:nvPr/>
        </p:nvSpPr>
        <p:spPr>
          <a:xfrm>
            <a:off x="2793835" y="2334495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Oval 24">
            <a:extLst>
              <a:ext uri="{FF2B5EF4-FFF2-40B4-BE49-F238E27FC236}">
                <a16:creationId xmlns:a16="http://schemas.microsoft.com/office/drawing/2014/main" id="{CA5A24DD-2C53-C02E-6F05-193D6139A3B4}"/>
              </a:ext>
            </a:extLst>
          </p:cNvPr>
          <p:cNvSpPr/>
          <p:nvPr/>
        </p:nvSpPr>
        <p:spPr>
          <a:xfrm>
            <a:off x="2007078" y="2260416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Oval 25">
            <a:extLst>
              <a:ext uri="{FF2B5EF4-FFF2-40B4-BE49-F238E27FC236}">
                <a16:creationId xmlns:a16="http://schemas.microsoft.com/office/drawing/2014/main" id="{CE17F871-C38E-66A7-5B79-AAAF9CB808AF}"/>
              </a:ext>
            </a:extLst>
          </p:cNvPr>
          <p:cNvSpPr/>
          <p:nvPr/>
        </p:nvSpPr>
        <p:spPr>
          <a:xfrm>
            <a:off x="2415639" y="2270335"/>
            <a:ext cx="73931" cy="7267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2" name="Group 26">
            <a:extLst>
              <a:ext uri="{FF2B5EF4-FFF2-40B4-BE49-F238E27FC236}">
                <a16:creationId xmlns:a16="http://schemas.microsoft.com/office/drawing/2014/main" id="{B0BF1BA0-E03F-628B-1F71-C93E03C66E42}"/>
              </a:ext>
            </a:extLst>
          </p:cNvPr>
          <p:cNvGrpSpPr/>
          <p:nvPr/>
        </p:nvGrpSpPr>
        <p:grpSpPr>
          <a:xfrm>
            <a:off x="2820415" y="2547392"/>
            <a:ext cx="990977" cy="1138988"/>
            <a:chOff x="6482897" y="4165622"/>
            <a:chExt cx="990977" cy="1138988"/>
          </a:xfrm>
        </p:grpSpPr>
        <p:cxnSp>
          <p:nvCxnSpPr>
            <p:cNvPr id="193" name="Straight Arrow Connector 27">
              <a:extLst>
                <a:ext uri="{FF2B5EF4-FFF2-40B4-BE49-F238E27FC236}">
                  <a16:creationId xmlns:a16="http://schemas.microsoft.com/office/drawing/2014/main" id="{1F31D842-FF24-8E91-854D-64E5FE449D96}"/>
                </a:ext>
              </a:extLst>
            </p:cNvPr>
            <p:cNvCxnSpPr/>
            <p:nvPr/>
          </p:nvCxnSpPr>
          <p:spPr>
            <a:xfrm flipV="1">
              <a:off x="6866624" y="4427232"/>
              <a:ext cx="0" cy="87737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TextBox 28">
              <a:extLst>
                <a:ext uri="{FF2B5EF4-FFF2-40B4-BE49-F238E27FC236}">
                  <a16:creationId xmlns:a16="http://schemas.microsoft.com/office/drawing/2014/main" id="{C2B04B57-D52B-38FA-20CC-A238C5C10D76}"/>
                </a:ext>
              </a:extLst>
            </p:cNvPr>
            <p:cNvSpPr txBox="1"/>
            <p:nvPr/>
          </p:nvSpPr>
          <p:spPr>
            <a:xfrm>
              <a:off x="6482897" y="4165622"/>
              <a:ext cx="9909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Temperature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95" name="Group 29">
            <a:extLst>
              <a:ext uri="{FF2B5EF4-FFF2-40B4-BE49-F238E27FC236}">
                <a16:creationId xmlns:a16="http://schemas.microsoft.com/office/drawing/2014/main" id="{2829E4BB-F715-62A2-B74F-F28A1C480A45}"/>
              </a:ext>
            </a:extLst>
          </p:cNvPr>
          <p:cNvGrpSpPr/>
          <p:nvPr/>
        </p:nvGrpSpPr>
        <p:grpSpPr>
          <a:xfrm>
            <a:off x="3127942" y="3610457"/>
            <a:ext cx="2223374" cy="301041"/>
            <a:chOff x="6790424" y="5228687"/>
            <a:chExt cx="2223374" cy="301041"/>
          </a:xfrm>
        </p:grpSpPr>
        <p:cxnSp>
          <p:nvCxnSpPr>
            <p:cNvPr id="196" name="Straight Arrow Connector 54">
              <a:extLst>
                <a:ext uri="{FF2B5EF4-FFF2-40B4-BE49-F238E27FC236}">
                  <a16:creationId xmlns:a16="http://schemas.microsoft.com/office/drawing/2014/main" id="{7D085C54-85A5-5CD2-B291-1C52223F6AB0}"/>
                </a:ext>
              </a:extLst>
            </p:cNvPr>
            <p:cNvCxnSpPr/>
            <p:nvPr/>
          </p:nvCxnSpPr>
          <p:spPr>
            <a:xfrm>
              <a:off x="6790424" y="5228687"/>
              <a:ext cx="2104711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56">
              <a:extLst>
                <a:ext uri="{FF2B5EF4-FFF2-40B4-BE49-F238E27FC236}">
                  <a16:creationId xmlns:a16="http://schemas.microsoft.com/office/drawing/2014/main" id="{DD0BD496-9602-8680-4F94-06250B5F7B17}"/>
                </a:ext>
              </a:extLst>
            </p:cNvPr>
            <p:cNvSpPr txBox="1"/>
            <p:nvPr/>
          </p:nvSpPr>
          <p:spPr>
            <a:xfrm>
              <a:off x="8514943" y="5268118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Time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98" name="Group 57">
            <a:extLst>
              <a:ext uri="{FF2B5EF4-FFF2-40B4-BE49-F238E27FC236}">
                <a16:creationId xmlns:a16="http://schemas.microsoft.com/office/drawing/2014/main" id="{EAA28768-1A5D-E6D0-18C1-E1059BDE590E}"/>
              </a:ext>
            </a:extLst>
          </p:cNvPr>
          <p:cNvGrpSpPr/>
          <p:nvPr/>
        </p:nvGrpSpPr>
        <p:grpSpPr>
          <a:xfrm>
            <a:off x="3169951" y="2809002"/>
            <a:ext cx="1891567" cy="733222"/>
            <a:chOff x="6832433" y="4427232"/>
            <a:chExt cx="1891567" cy="733222"/>
          </a:xfrm>
        </p:grpSpPr>
        <p:sp>
          <p:nvSpPr>
            <p:cNvPr id="199" name="Freeform 16">
              <a:extLst>
                <a:ext uri="{FF2B5EF4-FFF2-40B4-BE49-F238E27FC236}">
                  <a16:creationId xmlns:a16="http://schemas.microsoft.com/office/drawing/2014/main" id="{765D688C-CF88-D0EE-27A5-7DABC389A6E0}"/>
                </a:ext>
              </a:extLst>
            </p:cNvPr>
            <p:cNvSpPr/>
            <p:nvPr/>
          </p:nvSpPr>
          <p:spPr>
            <a:xfrm>
              <a:off x="6942825" y="4623841"/>
              <a:ext cx="1781175" cy="514350"/>
            </a:xfrm>
            <a:custGeom>
              <a:avLst/>
              <a:gdLst>
                <a:gd name="connsiteX0" fmla="*/ 0 w 1781175"/>
                <a:gd name="connsiteY0" fmla="*/ 514350 h 514350"/>
                <a:gd name="connsiteX1" fmla="*/ 357187 w 1781175"/>
                <a:gd name="connsiteY1" fmla="*/ 514350 h 514350"/>
                <a:gd name="connsiteX2" fmla="*/ 642937 w 1781175"/>
                <a:gd name="connsiteY2" fmla="*/ 0 h 514350"/>
                <a:gd name="connsiteX3" fmla="*/ 1123950 w 1781175"/>
                <a:gd name="connsiteY3" fmla="*/ 0 h 514350"/>
                <a:gd name="connsiteX4" fmla="*/ 1328737 w 1781175"/>
                <a:gd name="connsiteY4" fmla="*/ 514350 h 514350"/>
                <a:gd name="connsiteX5" fmla="*/ 1781175 w 1781175"/>
                <a:gd name="connsiteY5" fmla="*/ 51435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1175" h="514350">
                  <a:moveTo>
                    <a:pt x="0" y="514350"/>
                  </a:moveTo>
                  <a:lnTo>
                    <a:pt x="357187" y="514350"/>
                  </a:lnTo>
                  <a:lnTo>
                    <a:pt x="642937" y="0"/>
                  </a:lnTo>
                  <a:lnTo>
                    <a:pt x="1123950" y="0"/>
                  </a:lnTo>
                  <a:lnTo>
                    <a:pt x="1328737" y="514350"/>
                  </a:lnTo>
                  <a:lnTo>
                    <a:pt x="1781175" y="51435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TextBox 59">
              <a:extLst>
                <a:ext uri="{FF2B5EF4-FFF2-40B4-BE49-F238E27FC236}">
                  <a16:creationId xmlns:a16="http://schemas.microsoft.com/office/drawing/2014/main" id="{B7B7759A-8B07-6762-2DD9-D4C667AE4F93}"/>
                </a:ext>
              </a:extLst>
            </p:cNvPr>
            <p:cNvSpPr txBox="1"/>
            <p:nvPr/>
          </p:nvSpPr>
          <p:spPr>
            <a:xfrm>
              <a:off x="6832433" y="4945010"/>
              <a:ext cx="3208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RT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  <p:sp>
          <p:nvSpPr>
            <p:cNvPr id="201" name="TextBox 60">
              <a:extLst>
                <a:ext uri="{FF2B5EF4-FFF2-40B4-BE49-F238E27FC236}">
                  <a16:creationId xmlns:a16="http://schemas.microsoft.com/office/drawing/2014/main" id="{F5B8C46B-D48D-9598-1780-2DFE8FF2AADE}"/>
                </a:ext>
              </a:extLst>
            </p:cNvPr>
            <p:cNvSpPr txBox="1"/>
            <p:nvPr/>
          </p:nvSpPr>
          <p:spPr>
            <a:xfrm>
              <a:off x="7205229" y="4427232"/>
              <a:ext cx="124294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accent6"/>
                  </a:solidFill>
                </a:rPr>
                <a:t>Activation temperature</a:t>
              </a:r>
              <a:endParaRPr lang="en-GB" sz="8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02" name="Group 61">
            <a:extLst>
              <a:ext uri="{FF2B5EF4-FFF2-40B4-BE49-F238E27FC236}">
                <a16:creationId xmlns:a16="http://schemas.microsoft.com/office/drawing/2014/main" id="{AFE44681-19D4-220C-4840-A4B9D4C390BD}"/>
              </a:ext>
            </a:extLst>
          </p:cNvPr>
          <p:cNvGrpSpPr/>
          <p:nvPr/>
        </p:nvGrpSpPr>
        <p:grpSpPr>
          <a:xfrm>
            <a:off x="365044" y="2656355"/>
            <a:ext cx="1196838" cy="246221"/>
            <a:chOff x="4027526" y="4274585"/>
            <a:chExt cx="1196838" cy="246221"/>
          </a:xfrm>
        </p:grpSpPr>
        <p:sp>
          <p:nvSpPr>
            <p:cNvPr id="203" name="TextBox 62">
              <a:extLst>
                <a:ext uri="{FF2B5EF4-FFF2-40B4-BE49-F238E27FC236}">
                  <a16:creationId xmlns:a16="http://schemas.microsoft.com/office/drawing/2014/main" id="{E1AE57EF-2093-DDB7-BBEB-C517ECC0F64C}"/>
                </a:ext>
              </a:extLst>
            </p:cNvPr>
            <p:cNvSpPr txBox="1"/>
            <p:nvPr/>
          </p:nvSpPr>
          <p:spPr>
            <a:xfrm>
              <a:off x="4027526" y="4274585"/>
              <a:ext cx="8734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Oxide layer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204" name="Straight Arrow Connector 63">
              <a:extLst>
                <a:ext uri="{FF2B5EF4-FFF2-40B4-BE49-F238E27FC236}">
                  <a16:creationId xmlns:a16="http://schemas.microsoft.com/office/drawing/2014/main" id="{63B11EA3-E8E3-171C-AB3A-9B37CF660C1C}"/>
                </a:ext>
              </a:extLst>
            </p:cNvPr>
            <p:cNvCxnSpPr>
              <a:stCxn id="203" idx="3"/>
            </p:cNvCxnSpPr>
            <p:nvPr/>
          </p:nvCxnSpPr>
          <p:spPr>
            <a:xfrm>
              <a:off x="4900983" y="4397696"/>
              <a:ext cx="32338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Group 64">
            <a:extLst>
              <a:ext uri="{FF2B5EF4-FFF2-40B4-BE49-F238E27FC236}">
                <a16:creationId xmlns:a16="http://schemas.microsoft.com/office/drawing/2014/main" id="{090BC2ED-6168-E04B-AE37-061347CECFE1}"/>
              </a:ext>
            </a:extLst>
          </p:cNvPr>
          <p:cNvGrpSpPr/>
          <p:nvPr/>
        </p:nvGrpSpPr>
        <p:grpSpPr>
          <a:xfrm>
            <a:off x="358986" y="2744627"/>
            <a:ext cx="1212061" cy="400110"/>
            <a:chOff x="4027526" y="4274586"/>
            <a:chExt cx="1212061" cy="400110"/>
          </a:xfrm>
        </p:grpSpPr>
        <p:sp>
          <p:nvSpPr>
            <p:cNvPr id="206" name="TextBox 65">
              <a:extLst>
                <a:ext uri="{FF2B5EF4-FFF2-40B4-BE49-F238E27FC236}">
                  <a16:creationId xmlns:a16="http://schemas.microsoft.com/office/drawing/2014/main" id="{97FA2D02-B81B-CECF-C942-D2F8622CCD36}"/>
                </a:ext>
              </a:extLst>
            </p:cNvPr>
            <p:cNvSpPr txBox="1"/>
            <p:nvPr/>
          </p:nvSpPr>
          <p:spPr>
            <a:xfrm>
              <a:off x="4027526" y="4274586"/>
              <a:ext cx="873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Oxygen in the film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207" name="Straight Arrow Connector 66">
              <a:extLst>
                <a:ext uri="{FF2B5EF4-FFF2-40B4-BE49-F238E27FC236}">
                  <a16:creationId xmlns:a16="http://schemas.microsoft.com/office/drawing/2014/main" id="{672EC7EA-A4D3-4170-354F-E3F171DE1C81}"/>
                </a:ext>
              </a:extLst>
            </p:cNvPr>
            <p:cNvCxnSpPr>
              <a:cxnSpLocks/>
              <a:stCxn id="206" idx="3"/>
            </p:cNvCxnSpPr>
            <p:nvPr/>
          </p:nvCxnSpPr>
          <p:spPr>
            <a:xfrm flipV="1">
              <a:off x="4900983" y="4474640"/>
              <a:ext cx="338604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8" name="Group 67">
            <a:extLst>
              <a:ext uri="{FF2B5EF4-FFF2-40B4-BE49-F238E27FC236}">
                <a16:creationId xmlns:a16="http://schemas.microsoft.com/office/drawing/2014/main" id="{F111FAB1-C551-C674-A5A7-F953052FB408}"/>
              </a:ext>
            </a:extLst>
          </p:cNvPr>
          <p:cNvGrpSpPr/>
          <p:nvPr/>
        </p:nvGrpSpPr>
        <p:grpSpPr>
          <a:xfrm>
            <a:off x="295341" y="2251166"/>
            <a:ext cx="1383433" cy="467757"/>
            <a:chOff x="3910006" y="4274585"/>
            <a:chExt cx="1383433" cy="467757"/>
          </a:xfrm>
        </p:grpSpPr>
        <p:sp>
          <p:nvSpPr>
            <p:cNvPr id="209" name="TextBox 68">
              <a:extLst>
                <a:ext uri="{FF2B5EF4-FFF2-40B4-BE49-F238E27FC236}">
                  <a16:creationId xmlns:a16="http://schemas.microsoft.com/office/drawing/2014/main" id="{C1C1F6C3-F4C4-A495-2CF3-6F89CBB3D0FF}"/>
                </a:ext>
              </a:extLst>
            </p:cNvPr>
            <p:cNvSpPr txBox="1"/>
            <p:nvPr/>
          </p:nvSpPr>
          <p:spPr>
            <a:xfrm>
              <a:off x="3910006" y="4274585"/>
              <a:ext cx="9909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Active surface for pumping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10" name="Straight Arrow Connector 69">
              <a:extLst>
                <a:ext uri="{FF2B5EF4-FFF2-40B4-BE49-F238E27FC236}">
                  <a16:creationId xmlns:a16="http://schemas.microsoft.com/office/drawing/2014/main" id="{2A5F6B64-9488-425D-C242-4228A3382D79}"/>
                </a:ext>
              </a:extLst>
            </p:cNvPr>
            <p:cNvCxnSpPr>
              <a:cxnSpLocks/>
              <a:stCxn id="209" idx="3"/>
            </p:cNvCxnSpPr>
            <p:nvPr/>
          </p:nvCxnSpPr>
          <p:spPr>
            <a:xfrm>
              <a:off x="4900983" y="4474640"/>
              <a:ext cx="392456" cy="267702"/>
            </a:xfrm>
            <a:prstGeom prst="straightConnector1">
              <a:avLst/>
            </a:prstGeom>
            <a:ln w="9525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1" name="Rectangle 210">
            <a:extLst>
              <a:ext uri="{FF2B5EF4-FFF2-40B4-BE49-F238E27FC236}">
                <a16:creationId xmlns:a16="http://schemas.microsoft.com/office/drawing/2014/main" id="{C28D4C91-A6BC-BDD4-343A-C468E4A5755A}"/>
              </a:ext>
            </a:extLst>
          </p:cNvPr>
          <p:cNvSpPr/>
          <p:nvPr/>
        </p:nvSpPr>
        <p:spPr>
          <a:xfrm>
            <a:off x="233732" y="4148437"/>
            <a:ext cx="558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altLang="en-US" sz="1400" dirty="0"/>
              <a:t>Chemically adsorbing gas molecules (</a:t>
            </a:r>
            <a:r>
              <a:rPr lang="en-US" sz="1400" dirty="0"/>
              <a:t>CO, O</a:t>
            </a:r>
            <a:r>
              <a:rPr lang="en-US" sz="1400" baseline="-25000" dirty="0"/>
              <a:t>2</a:t>
            </a:r>
            <a:r>
              <a:rPr lang="en-US" sz="1400" dirty="0"/>
              <a:t>, H</a:t>
            </a:r>
            <a:r>
              <a:rPr lang="en-US" sz="1400" baseline="-25000" dirty="0"/>
              <a:t>2</a:t>
            </a:r>
            <a:r>
              <a:rPr lang="en-US" sz="1400" dirty="0"/>
              <a:t>O, CO</a:t>
            </a:r>
            <a:r>
              <a:rPr lang="en-US" sz="1400" baseline="-25000" dirty="0"/>
              <a:t>2</a:t>
            </a:r>
            <a:r>
              <a:rPr lang="en-US" sz="1400" dirty="0"/>
              <a:t>, N</a:t>
            </a:r>
            <a:r>
              <a:rPr lang="en-US" sz="1400" baseline="-25000" dirty="0"/>
              <a:t>2</a:t>
            </a:r>
            <a:r>
              <a:rPr lang="en-US" sz="1400" dirty="0"/>
              <a:t>, H</a:t>
            </a:r>
            <a:r>
              <a:rPr lang="en-US" sz="1400" baseline="-25000" dirty="0"/>
              <a:t>2</a:t>
            </a:r>
            <a:r>
              <a:rPr lang="en-US" sz="1400" dirty="0"/>
              <a:t>)</a:t>
            </a:r>
            <a:r>
              <a:rPr lang="en-GB" altLang="en-US" sz="1400" dirty="0"/>
              <a:t>.</a:t>
            </a:r>
            <a:endParaRPr lang="en-US" sz="1400" dirty="0"/>
          </a:p>
        </p:txBody>
      </p:sp>
      <p:sp>
        <p:nvSpPr>
          <p:cNvPr id="212" name="TextBox 85">
            <a:extLst>
              <a:ext uri="{FF2B5EF4-FFF2-40B4-BE49-F238E27FC236}">
                <a16:creationId xmlns:a16="http://schemas.microsoft.com/office/drawing/2014/main" id="{357C48B8-77D8-E1CC-7CEE-3D763DA4B4DB}"/>
              </a:ext>
            </a:extLst>
          </p:cNvPr>
          <p:cNvSpPr txBox="1"/>
          <p:nvPr/>
        </p:nvSpPr>
        <p:spPr>
          <a:xfrm>
            <a:off x="249943" y="4504156"/>
            <a:ext cx="4735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 pumped: noble gases and CH</a:t>
            </a:r>
            <a:r>
              <a:rPr lang="en-US" sz="1400" baseline="-25000" dirty="0"/>
              <a:t>4</a:t>
            </a:r>
            <a:r>
              <a:rPr lang="en-US" sz="1400" dirty="0"/>
              <a:t> (at room temperature)</a:t>
            </a:r>
            <a:endParaRPr lang="en-GB" sz="1400" baseline="-25000" dirty="0"/>
          </a:p>
        </p:txBody>
      </p:sp>
      <p:sp>
        <p:nvSpPr>
          <p:cNvPr id="215" name="ZoneTexte 214">
            <a:extLst>
              <a:ext uri="{FF2B5EF4-FFF2-40B4-BE49-F238E27FC236}">
                <a16:creationId xmlns:a16="http://schemas.microsoft.com/office/drawing/2014/main" id="{C7EA108A-EFE6-43B7-F467-9F839DBB005F}"/>
              </a:ext>
            </a:extLst>
          </p:cNvPr>
          <p:cNvSpPr txBox="1"/>
          <p:nvPr/>
        </p:nvSpPr>
        <p:spPr>
          <a:xfrm>
            <a:off x="1482546" y="1247029"/>
            <a:ext cx="29146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Principle</a:t>
            </a:r>
            <a:endParaRPr lang="fr-FR" dirty="0"/>
          </a:p>
        </p:txBody>
      </p:sp>
      <p:sp>
        <p:nvSpPr>
          <p:cNvPr id="216" name="ZoneTexte 215">
            <a:extLst>
              <a:ext uri="{FF2B5EF4-FFF2-40B4-BE49-F238E27FC236}">
                <a16:creationId xmlns:a16="http://schemas.microsoft.com/office/drawing/2014/main" id="{2469FC27-4F2A-889C-31C5-BA54A1EE497E}"/>
              </a:ext>
            </a:extLst>
          </p:cNvPr>
          <p:cNvSpPr txBox="1"/>
          <p:nvPr/>
        </p:nvSpPr>
        <p:spPr>
          <a:xfrm>
            <a:off x="7772323" y="1247028"/>
            <a:ext cx="29146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Why is it interesting?</a:t>
            </a:r>
            <a:endParaRPr lang="fr-FR" dirty="0"/>
          </a:p>
        </p:txBody>
      </p:sp>
      <p:sp>
        <p:nvSpPr>
          <p:cNvPr id="221" name="Rectangle 220">
            <a:extLst>
              <a:ext uri="{FF2B5EF4-FFF2-40B4-BE49-F238E27FC236}">
                <a16:creationId xmlns:a16="http://schemas.microsoft.com/office/drawing/2014/main" id="{131A21B0-EF96-080B-EF96-9EFFA8B33C14}"/>
              </a:ext>
            </a:extLst>
          </p:cNvPr>
          <p:cNvSpPr/>
          <p:nvPr/>
        </p:nvSpPr>
        <p:spPr>
          <a:xfrm>
            <a:off x="6138011" y="3814612"/>
            <a:ext cx="2325051" cy="376233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2" name="Rectangle 221">
            <a:extLst>
              <a:ext uri="{FF2B5EF4-FFF2-40B4-BE49-F238E27FC236}">
                <a16:creationId xmlns:a16="http://schemas.microsoft.com/office/drawing/2014/main" id="{6F30AE3D-613B-2912-EB22-5B3F2339A2CB}"/>
              </a:ext>
            </a:extLst>
          </p:cNvPr>
          <p:cNvSpPr/>
          <p:nvPr/>
        </p:nvSpPr>
        <p:spPr>
          <a:xfrm>
            <a:off x="9341369" y="3814612"/>
            <a:ext cx="2325051" cy="376233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3" name="ZoneTexte 222">
            <a:extLst>
              <a:ext uri="{FF2B5EF4-FFF2-40B4-BE49-F238E27FC236}">
                <a16:creationId xmlns:a16="http://schemas.microsoft.com/office/drawing/2014/main" id="{2622F131-CB4B-54EC-AA6B-2D25F831EC37}"/>
              </a:ext>
            </a:extLst>
          </p:cNvPr>
          <p:cNvSpPr txBox="1"/>
          <p:nvPr/>
        </p:nvSpPr>
        <p:spPr>
          <a:xfrm>
            <a:off x="5693281" y="3821611"/>
            <a:ext cx="7920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…</a:t>
            </a:r>
            <a:endParaRPr lang="fr-FR" dirty="0"/>
          </a:p>
        </p:txBody>
      </p:sp>
      <p:sp>
        <p:nvSpPr>
          <p:cNvPr id="224" name="ZoneTexte 223">
            <a:extLst>
              <a:ext uri="{FF2B5EF4-FFF2-40B4-BE49-F238E27FC236}">
                <a16:creationId xmlns:a16="http://schemas.microsoft.com/office/drawing/2014/main" id="{3E9EDA2B-5384-8EBE-92B2-FF049B29FB59}"/>
              </a:ext>
            </a:extLst>
          </p:cNvPr>
          <p:cNvSpPr txBox="1"/>
          <p:nvPr/>
        </p:nvSpPr>
        <p:spPr>
          <a:xfrm>
            <a:off x="11885923" y="3792770"/>
            <a:ext cx="38222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…</a:t>
            </a:r>
            <a:endParaRPr lang="fr-FR" dirty="0"/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5B6B5DA3-81A0-FFD6-B285-C243135F9BD6}"/>
              </a:ext>
            </a:extLst>
          </p:cNvPr>
          <p:cNvSpPr/>
          <p:nvPr/>
        </p:nvSpPr>
        <p:spPr>
          <a:xfrm rot="5400000">
            <a:off x="8822531" y="4487021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7" name="Connecteur droit 226">
            <a:extLst>
              <a:ext uri="{FF2B5EF4-FFF2-40B4-BE49-F238E27FC236}">
                <a16:creationId xmlns:a16="http://schemas.microsoft.com/office/drawing/2014/main" id="{F7D21616-66A7-39CE-8DC7-B3FD28178FBD}"/>
              </a:ext>
            </a:extLst>
          </p:cNvPr>
          <p:cNvCxnSpPr>
            <a:cxnSpLocks/>
          </p:cNvCxnSpPr>
          <p:nvPr/>
        </p:nvCxnSpPr>
        <p:spPr>
          <a:xfrm>
            <a:off x="8630913" y="3814612"/>
            <a:ext cx="559665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Connecteur droit 228">
            <a:extLst>
              <a:ext uri="{FF2B5EF4-FFF2-40B4-BE49-F238E27FC236}">
                <a16:creationId xmlns:a16="http://schemas.microsoft.com/office/drawing/2014/main" id="{D8A26E3B-B09B-71A3-6551-ADAD27B87625}"/>
              </a:ext>
            </a:extLst>
          </p:cNvPr>
          <p:cNvCxnSpPr>
            <a:cxnSpLocks/>
          </p:cNvCxnSpPr>
          <p:nvPr/>
        </p:nvCxnSpPr>
        <p:spPr>
          <a:xfrm>
            <a:off x="8630913" y="4193182"/>
            <a:ext cx="129383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738E707E-4B32-0771-A77C-5D49E406B0C6}"/>
              </a:ext>
            </a:extLst>
          </p:cNvPr>
          <p:cNvCxnSpPr>
            <a:cxnSpLocks/>
          </p:cNvCxnSpPr>
          <p:nvPr/>
        </p:nvCxnSpPr>
        <p:spPr>
          <a:xfrm>
            <a:off x="9043693" y="4197275"/>
            <a:ext cx="12387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Connecteur droit 234">
            <a:extLst>
              <a:ext uri="{FF2B5EF4-FFF2-40B4-BE49-F238E27FC236}">
                <a16:creationId xmlns:a16="http://schemas.microsoft.com/office/drawing/2014/main" id="{70ECFBA5-0D5E-46F2-2E6A-3B55402CD1F9}"/>
              </a:ext>
            </a:extLst>
          </p:cNvPr>
          <p:cNvCxnSpPr>
            <a:cxnSpLocks/>
          </p:cNvCxnSpPr>
          <p:nvPr/>
        </p:nvCxnSpPr>
        <p:spPr>
          <a:xfrm>
            <a:off x="8760296" y="4190845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Connecteur droit 237">
            <a:extLst>
              <a:ext uri="{FF2B5EF4-FFF2-40B4-BE49-F238E27FC236}">
                <a16:creationId xmlns:a16="http://schemas.microsoft.com/office/drawing/2014/main" id="{64FBBAE6-6724-F7E0-C6EA-B02A287B9D4B}"/>
              </a:ext>
            </a:extLst>
          </p:cNvPr>
          <p:cNvCxnSpPr>
            <a:cxnSpLocks/>
          </p:cNvCxnSpPr>
          <p:nvPr/>
        </p:nvCxnSpPr>
        <p:spPr>
          <a:xfrm>
            <a:off x="9043693" y="4197275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Rectangle : coins arrondis 238">
            <a:extLst>
              <a:ext uri="{FF2B5EF4-FFF2-40B4-BE49-F238E27FC236}">
                <a16:creationId xmlns:a16="http://schemas.microsoft.com/office/drawing/2014/main" id="{C0AE460B-D0A2-08F8-8EB9-ACC1A0ECC054}"/>
              </a:ext>
            </a:extLst>
          </p:cNvPr>
          <p:cNvSpPr/>
          <p:nvPr/>
        </p:nvSpPr>
        <p:spPr>
          <a:xfrm>
            <a:off x="8383071" y="4874198"/>
            <a:ext cx="1055347" cy="114709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PUMP</a:t>
            </a:r>
            <a:endParaRPr lang="fr-FR" dirty="0"/>
          </a:p>
        </p:txBody>
      </p:sp>
      <p:cxnSp>
        <p:nvCxnSpPr>
          <p:cNvPr id="241" name="Connecteur droit avec flèche 240">
            <a:extLst>
              <a:ext uri="{FF2B5EF4-FFF2-40B4-BE49-F238E27FC236}">
                <a16:creationId xmlns:a16="http://schemas.microsoft.com/office/drawing/2014/main" id="{B987562D-37E5-164F-9AE9-2AE3C92FC249}"/>
              </a:ext>
            </a:extLst>
          </p:cNvPr>
          <p:cNvCxnSpPr/>
          <p:nvPr/>
        </p:nvCxnSpPr>
        <p:spPr>
          <a:xfrm flipV="1">
            <a:off x="5693281" y="2070302"/>
            <a:ext cx="0" cy="13264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Connecteur droit avec flèche 241">
            <a:extLst>
              <a:ext uri="{FF2B5EF4-FFF2-40B4-BE49-F238E27FC236}">
                <a16:creationId xmlns:a16="http://schemas.microsoft.com/office/drawing/2014/main" id="{6B889433-12C5-0BD2-A267-31BC1E2BB367}"/>
              </a:ext>
            </a:extLst>
          </p:cNvPr>
          <p:cNvCxnSpPr>
            <a:cxnSpLocks/>
          </p:cNvCxnSpPr>
          <p:nvPr/>
        </p:nvCxnSpPr>
        <p:spPr>
          <a:xfrm>
            <a:off x="5693281" y="3396779"/>
            <a:ext cx="638375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Arc 243">
            <a:extLst>
              <a:ext uri="{FF2B5EF4-FFF2-40B4-BE49-F238E27FC236}">
                <a16:creationId xmlns:a16="http://schemas.microsoft.com/office/drawing/2014/main" id="{EB1C01FC-F59F-9C8C-CC09-CDBD0D814BE2}"/>
              </a:ext>
            </a:extLst>
          </p:cNvPr>
          <p:cNvSpPr/>
          <p:nvPr/>
        </p:nvSpPr>
        <p:spPr>
          <a:xfrm flipH="1" flipV="1">
            <a:off x="4893155" y="2581292"/>
            <a:ext cx="4641794" cy="709009"/>
          </a:xfrm>
          <a:prstGeom prst="arc">
            <a:avLst>
              <a:gd name="adj1" fmla="val 11257596"/>
              <a:gd name="adj2" fmla="val 20960250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cxnSp>
        <p:nvCxnSpPr>
          <p:cNvPr id="246" name="Connecteur droit 245">
            <a:extLst>
              <a:ext uri="{FF2B5EF4-FFF2-40B4-BE49-F238E27FC236}">
                <a16:creationId xmlns:a16="http://schemas.microsoft.com/office/drawing/2014/main" id="{6276891E-342C-0D77-2DDB-C2E8193D51D8}"/>
              </a:ext>
            </a:extLst>
          </p:cNvPr>
          <p:cNvCxnSpPr>
            <a:cxnSpLocks/>
          </p:cNvCxnSpPr>
          <p:nvPr/>
        </p:nvCxnSpPr>
        <p:spPr>
          <a:xfrm>
            <a:off x="5696844" y="3814612"/>
            <a:ext cx="26473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cteur droit 247">
            <a:extLst>
              <a:ext uri="{FF2B5EF4-FFF2-40B4-BE49-F238E27FC236}">
                <a16:creationId xmlns:a16="http://schemas.microsoft.com/office/drawing/2014/main" id="{B4656F5B-E9D0-E17B-93B7-BB15763DBF9B}"/>
              </a:ext>
            </a:extLst>
          </p:cNvPr>
          <p:cNvCxnSpPr>
            <a:cxnSpLocks/>
          </p:cNvCxnSpPr>
          <p:nvPr/>
        </p:nvCxnSpPr>
        <p:spPr>
          <a:xfrm>
            <a:off x="5830506" y="4197275"/>
            <a:ext cx="12387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cteur droit 248">
            <a:extLst>
              <a:ext uri="{FF2B5EF4-FFF2-40B4-BE49-F238E27FC236}">
                <a16:creationId xmlns:a16="http://schemas.microsoft.com/office/drawing/2014/main" id="{2DB8E454-377C-6C1F-2D89-F60D35564697}"/>
              </a:ext>
            </a:extLst>
          </p:cNvPr>
          <p:cNvCxnSpPr>
            <a:cxnSpLocks/>
          </p:cNvCxnSpPr>
          <p:nvPr/>
        </p:nvCxnSpPr>
        <p:spPr>
          <a:xfrm>
            <a:off x="5830506" y="4197275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eur droit 249">
            <a:extLst>
              <a:ext uri="{FF2B5EF4-FFF2-40B4-BE49-F238E27FC236}">
                <a16:creationId xmlns:a16="http://schemas.microsoft.com/office/drawing/2014/main" id="{D94DDC5F-9483-A235-05D3-2A67C783D547}"/>
              </a:ext>
            </a:extLst>
          </p:cNvPr>
          <p:cNvCxnSpPr>
            <a:cxnSpLocks/>
          </p:cNvCxnSpPr>
          <p:nvPr/>
        </p:nvCxnSpPr>
        <p:spPr>
          <a:xfrm>
            <a:off x="11839136" y="4192984"/>
            <a:ext cx="129383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eur droit 250">
            <a:extLst>
              <a:ext uri="{FF2B5EF4-FFF2-40B4-BE49-F238E27FC236}">
                <a16:creationId xmlns:a16="http://schemas.microsoft.com/office/drawing/2014/main" id="{CD06DAE1-0FC5-13F7-8A33-0C2952697CD7}"/>
              </a:ext>
            </a:extLst>
          </p:cNvPr>
          <p:cNvCxnSpPr>
            <a:cxnSpLocks/>
          </p:cNvCxnSpPr>
          <p:nvPr/>
        </p:nvCxnSpPr>
        <p:spPr>
          <a:xfrm>
            <a:off x="11968519" y="4190647"/>
            <a:ext cx="0" cy="480097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Connecteur droit 252">
            <a:extLst>
              <a:ext uri="{FF2B5EF4-FFF2-40B4-BE49-F238E27FC236}">
                <a16:creationId xmlns:a16="http://schemas.microsoft.com/office/drawing/2014/main" id="{DA227F9A-6B4F-FFEB-493E-832FE812A099}"/>
              </a:ext>
            </a:extLst>
          </p:cNvPr>
          <p:cNvCxnSpPr>
            <a:cxnSpLocks/>
          </p:cNvCxnSpPr>
          <p:nvPr/>
        </p:nvCxnSpPr>
        <p:spPr>
          <a:xfrm>
            <a:off x="11839136" y="3814612"/>
            <a:ext cx="264738" cy="0"/>
          </a:xfrm>
          <a:prstGeom prst="line">
            <a:avLst/>
          </a:prstGeom>
          <a:ln w="2222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Rectangle : coins arrondis 253">
            <a:extLst>
              <a:ext uri="{FF2B5EF4-FFF2-40B4-BE49-F238E27FC236}">
                <a16:creationId xmlns:a16="http://schemas.microsoft.com/office/drawing/2014/main" id="{60FEE277-C85D-5BB8-986F-2899AE0A433C}"/>
              </a:ext>
            </a:extLst>
          </p:cNvPr>
          <p:cNvSpPr/>
          <p:nvPr/>
        </p:nvSpPr>
        <p:spPr>
          <a:xfrm>
            <a:off x="11576200" y="4855068"/>
            <a:ext cx="1055347" cy="114709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BFD9E551-080F-6A3C-E844-A77DA5CE184F}"/>
              </a:ext>
            </a:extLst>
          </p:cNvPr>
          <p:cNvSpPr/>
          <p:nvPr/>
        </p:nvSpPr>
        <p:spPr>
          <a:xfrm rot="5400000">
            <a:off x="12048693" y="4481760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856ADBA2-DFFF-9EAF-DE14-A35898CE4A67}"/>
              </a:ext>
            </a:extLst>
          </p:cNvPr>
          <p:cNvSpPr/>
          <p:nvPr/>
        </p:nvSpPr>
        <p:spPr>
          <a:xfrm>
            <a:off x="12066437" y="4402219"/>
            <a:ext cx="631178" cy="1730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8" name="Rectangle : coins arrondis 257">
            <a:extLst>
              <a:ext uri="{FF2B5EF4-FFF2-40B4-BE49-F238E27FC236}">
                <a16:creationId xmlns:a16="http://schemas.microsoft.com/office/drawing/2014/main" id="{28E8E877-B05C-BB93-0DFC-66D3BF9338BC}"/>
              </a:ext>
            </a:extLst>
          </p:cNvPr>
          <p:cNvSpPr/>
          <p:nvPr/>
        </p:nvSpPr>
        <p:spPr>
          <a:xfrm>
            <a:off x="5096434" y="4854867"/>
            <a:ext cx="1055347" cy="114709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9857BCE0-EBD9-0906-9213-CFDA6B9DC9F3}"/>
              </a:ext>
            </a:extLst>
          </p:cNvPr>
          <p:cNvSpPr/>
          <p:nvPr/>
        </p:nvSpPr>
        <p:spPr>
          <a:xfrm rot="5400000">
            <a:off x="5568927" y="4481559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3A11D050-F385-A64F-1530-1AA850E11B44}"/>
              </a:ext>
            </a:extLst>
          </p:cNvPr>
          <p:cNvSpPr/>
          <p:nvPr/>
        </p:nvSpPr>
        <p:spPr>
          <a:xfrm>
            <a:off x="4985535" y="4366960"/>
            <a:ext cx="788086" cy="17304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4" name="Connecteur droit 213">
            <a:extLst>
              <a:ext uri="{FF2B5EF4-FFF2-40B4-BE49-F238E27FC236}">
                <a16:creationId xmlns:a16="http://schemas.microsoft.com/office/drawing/2014/main" id="{162CE880-CAF7-C697-988A-D9813DA47794}"/>
              </a:ext>
            </a:extLst>
          </p:cNvPr>
          <p:cNvCxnSpPr/>
          <p:nvPr/>
        </p:nvCxnSpPr>
        <p:spPr>
          <a:xfrm>
            <a:off x="5519936" y="1813150"/>
            <a:ext cx="0" cy="432048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1" name="ZoneTexte 260">
            <a:extLst>
              <a:ext uri="{FF2B5EF4-FFF2-40B4-BE49-F238E27FC236}">
                <a16:creationId xmlns:a16="http://schemas.microsoft.com/office/drawing/2014/main" id="{4E1D0190-98EB-A15A-970F-4E38E443ACA9}"/>
              </a:ext>
            </a:extLst>
          </p:cNvPr>
          <p:cNvSpPr txBox="1"/>
          <p:nvPr/>
        </p:nvSpPr>
        <p:spPr>
          <a:xfrm>
            <a:off x="5640725" y="1691025"/>
            <a:ext cx="511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P(x)</a:t>
            </a:r>
            <a:endParaRPr lang="fr-FR" dirty="0"/>
          </a:p>
        </p:txBody>
      </p:sp>
      <p:sp>
        <p:nvSpPr>
          <p:cNvPr id="262" name="ZoneTexte 261">
            <a:extLst>
              <a:ext uri="{FF2B5EF4-FFF2-40B4-BE49-F238E27FC236}">
                <a16:creationId xmlns:a16="http://schemas.microsoft.com/office/drawing/2014/main" id="{631B4F61-9ED9-D4CE-0077-2F2129A20039}"/>
              </a:ext>
            </a:extLst>
          </p:cNvPr>
          <p:cNvSpPr txBox="1"/>
          <p:nvPr/>
        </p:nvSpPr>
        <p:spPr>
          <a:xfrm>
            <a:off x="11994851" y="3403724"/>
            <a:ext cx="5110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x</a:t>
            </a:r>
            <a:endParaRPr lang="fr-FR" dirty="0"/>
          </a:p>
        </p:txBody>
      </p:sp>
      <p:cxnSp>
        <p:nvCxnSpPr>
          <p:cNvPr id="264" name="Connecteur droit 263">
            <a:extLst>
              <a:ext uri="{FF2B5EF4-FFF2-40B4-BE49-F238E27FC236}">
                <a16:creationId xmlns:a16="http://schemas.microsoft.com/office/drawing/2014/main" id="{8E08F94F-0D0E-5DB1-5532-3D8FAA87564A}"/>
              </a:ext>
            </a:extLst>
          </p:cNvPr>
          <p:cNvCxnSpPr/>
          <p:nvPr/>
        </p:nvCxnSpPr>
        <p:spPr>
          <a:xfrm>
            <a:off x="5693281" y="2490987"/>
            <a:ext cx="6230015" cy="0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ZoneTexte 264">
            <a:extLst>
              <a:ext uri="{FF2B5EF4-FFF2-40B4-BE49-F238E27FC236}">
                <a16:creationId xmlns:a16="http://schemas.microsoft.com/office/drawing/2014/main" id="{6DCED6C5-231F-FE6D-15DA-65EC8F132480}"/>
              </a:ext>
            </a:extLst>
          </p:cNvPr>
          <p:cNvSpPr txBox="1"/>
          <p:nvPr/>
        </p:nvSpPr>
        <p:spPr>
          <a:xfrm>
            <a:off x="10546974" y="2123681"/>
            <a:ext cx="16193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P</a:t>
            </a:r>
            <a:r>
              <a:rPr lang="en-GB" baseline="-25000" dirty="0">
                <a:solidFill>
                  <a:srgbClr val="FF0000"/>
                </a:solidFill>
              </a:rPr>
              <a:t>max</a:t>
            </a:r>
            <a:r>
              <a:rPr lang="en-GB" dirty="0">
                <a:solidFill>
                  <a:srgbClr val="FF0000"/>
                </a:solidFill>
              </a:rPr>
              <a:t> (no NEG)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7F10B1-7317-0E51-2A63-6F1B8E61E476}"/>
              </a:ext>
            </a:extLst>
          </p:cNvPr>
          <p:cNvSpPr/>
          <p:nvPr/>
        </p:nvSpPr>
        <p:spPr>
          <a:xfrm>
            <a:off x="6096000" y="3850370"/>
            <a:ext cx="2394499" cy="298067"/>
          </a:xfrm>
          <a:prstGeom prst="rect">
            <a:avLst/>
          </a:prstGeom>
          <a:noFill/>
          <a:ln w="47625">
            <a:solidFill>
              <a:srgbClr val="4BFF2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B21C7ACE-3DAF-C6C9-0079-A37C72EC9AD8}"/>
              </a:ext>
            </a:extLst>
          </p:cNvPr>
          <p:cNvSpPr/>
          <p:nvPr/>
        </p:nvSpPr>
        <p:spPr>
          <a:xfrm>
            <a:off x="5961582" y="372148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49AA33CD-8716-E981-8EFF-71FB3D8BCAED}"/>
              </a:ext>
            </a:extLst>
          </p:cNvPr>
          <p:cNvSpPr/>
          <p:nvPr/>
        </p:nvSpPr>
        <p:spPr>
          <a:xfrm>
            <a:off x="8454484" y="372148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B24C2C-6B8E-5E6C-9F06-11A69AF37B0C}"/>
              </a:ext>
            </a:extLst>
          </p:cNvPr>
          <p:cNvSpPr/>
          <p:nvPr/>
        </p:nvSpPr>
        <p:spPr>
          <a:xfrm>
            <a:off x="9349214" y="3850370"/>
            <a:ext cx="2394499" cy="298067"/>
          </a:xfrm>
          <a:prstGeom prst="rect">
            <a:avLst/>
          </a:prstGeom>
          <a:noFill/>
          <a:ln w="47625">
            <a:solidFill>
              <a:srgbClr val="4BFF2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666EC900-2B9C-CB0D-B546-F737E2CCF673}"/>
              </a:ext>
            </a:extLst>
          </p:cNvPr>
          <p:cNvSpPr/>
          <p:nvPr/>
        </p:nvSpPr>
        <p:spPr>
          <a:xfrm>
            <a:off x="9173076" y="372148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0" name="Rectangle 219">
            <a:extLst>
              <a:ext uri="{FF2B5EF4-FFF2-40B4-BE49-F238E27FC236}">
                <a16:creationId xmlns:a16="http://schemas.microsoft.com/office/drawing/2014/main" id="{FABCABEC-FA41-A40A-D405-A89F85F40509}"/>
              </a:ext>
            </a:extLst>
          </p:cNvPr>
          <p:cNvSpPr/>
          <p:nvPr/>
        </p:nvSpPr>
        <p:spPr>
          <a:xfrm>
            <a:off x="11658284" y="3723837"/>
            <a:ext cx="176429" cy="55966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6D1B3BF7-8D77-530A-24F2-BC185C17E4C9}"/>
              </a:ext>
            </a:extLst>
          </p:cNvPr>
          <p:cNvSpPr/>
          <p:nvPr/>
        </p:nvSpPr>
        <p:spPr>
          <a:xfrm flipH="1" flipV="1">
            <a:off x="8245900" y="2557262"/>
            <a:ext cx="4203644" cy="709009"/>
          </a:xfrm>
          <a:prstGeom prst="arc">
            <a:avLst>
              <a:gd name="adj1" fmla="val 11335176"/>
              <a:gd name="adj2" fmla="val 20960250"/>
            </a:avLst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 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8C213EA-EF25-B9CA-15FA-1D2038CF7861}"/>
              </a:ext>
            </a:extLst>
          </p:cNvPr>
          <p:cNvCxnSpPr/>
          <p:nvPr/>
        </p:nvCxnSpPr>
        <p:spPr>
          <a:xfrm>
            <a:off x="5693281" y="3121124"/>
            <a:ext cx="6230015" cy="0"/>
          </a:xfrm>
          <a:prstGeom prst="line">
            <a:avLst/>
          </a:prstGeom>
          <a:ln w="2222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2079F490-8D59-4EB6-70A0-1295A5F25756}"/>
              </a:ext>
            </a:extLst>
          </p:cNvPr>
          <p:cNvSpPr txBox="1"/>
          <p:nvPr/>
        </p:nvSpPr>
        <p:spPr>
          <a:xfrm>
            <a:off x="10616712" y="2744627"/>
            <a:ext cx="16193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P</a:t>
            </a:r>
            <a:r>
              <a:rPr lang="en-GB" baseline="-25000" dirty="0">
                <a:solidFill>
                  <a:srgbClr val="00B050"/>
                </a:solidFill>
              </a:rPr>
              <a:t>max</a:t>
            </a:r>
            <a:r>
              <a:rPr lang="en-GB" dirty="0">
                <a:solidFill>
                  <a:srgbClr val="00B050"/>
                </a:solidFill>
              </a:rPr>
              <a:t> (NEG)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2FB00A07-AE19-95A1-7DF3-32C1CD094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420410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8D668E-138B-C48A-3512-96D9F42914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Methods / Materials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461052-A640-2AB6-0837-9B29B4E65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DAC115-1738-C938-3605-E4EEB475A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799D76B-5796-98B3-6454-FDF874EEA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3885077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production at CERN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10808" y="6270773"/>
            <a:ext cx="1620788" cy="365125"/>
          </a:xfrm>
        </p:spPr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  <p:grpSp>
        <p:nvGrpSpPr>
          <p:cNvPr id="11" name="Group 7">
            <a:extLst>
              <a:ext uri="{FF2B5EF4-FFF2-40B4-BE49-F238E27FC236}">
                <a16:creationId xmlns:a16="http://schemas.microsoft.com/office/drawing/2014/main" id="{93C53165-E09A-97A3-D88A-D8525A15D66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6776" y="1066863"/>
            <a:ext cx="3693000" cy="5386473"/>
            <a:chOff x="3120" y="864"/>
            <a:chExt cx="2352" cy="3168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20768010-3454-030B-9C1E-20CBE53B1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864"/>
              <a:ext cx="2352" cy="3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pic>
          <p:nvPicPr>
            <p:cNvPr id="13" name="Picture 9" descr="sputtering">
              <a:extLst>
                <a:ext uri="{FF2B5EF4-FFF2-40B4-BE49-F238E27FC236}">
                  <a16:creationId xmlns:a16="http://schemas.microsoft.com/office/drawing/2014/main" id="{AB032D03-AE06-FD91-6A68-9073575954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010"/>
              <a:ext cx="2196" cy="2878"/>
            </a:xfrm>
            <a:prstGeom prst="rect">
              <a:avLst/>
            </a:prstGeom>
            <a:noFill/>
          </p:spPr>
        </p:pic>
      </p:grpSp>
      <p:grpSp>
        <p:nvGrpSpPr>
          <p:cNvPr id="14" name="Group 24">
            <a:extLst>
              <a:ext uri="{FF2B5EF4-FFF2-40B4-BE49-F238E27FC236}">
                <a16:creationId xmlns:a16="http://schemas.microsoft.com/office/drawing/2014/main" id="{D5218854-8EB0-F445-6225-6711C2A84C7A}"/>
              </a:ext>
            </a:extLst>
          </p:cNvPr>
          <p:cNvGrpSpPr>
            <a:grpSpLocks noChangeAspect="1"/>
          </p:cNvGrpSpPr>
          <p:nvPr/>
        </p:nvGrpSpPr>
        <p:grpSpPr>
          <a:xfrm>
            <a:off x="2512492" y="1914781"/>
            <a:ext cx="2334142" cy="2572362"/>
            <a:chOff x="6902446" y="1700213"/>
            <a:chExt cx="2179325" cy="2546350"/>
          </a:xfrm>
        </p:grpSpPr>
        <p:grpSp>
          <p:nvGrpSpPr>
            <p:cNvPr id="15" name="Group 10">
              <a:extLst>
                <a:ext uri="{FF2B5EF4-FFF2-40B4-BE49-F238E27FC236}">
                  <a16:creationId xmlns:a16="http://schemas.microsoft.com/office/drawing/2014/main" id="{8E074E61-3D7E-CE69-9F01-C9DA3CF610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02446" y="1700213"/>
              <a:ext cx="2179325" cy="2546350"/>
              <a:chOff x="4464" y="1152"/>
              <a:chExt cx="1696" cy="1815"/>
            </a:xfrm>
          </p:grpSpPr>
          <p:sp>
            <p:nvSpPr>
              <p:cNvPr id="17" name="Oval 11" descr="cathode2">
                <a:extLst>
                  <a:ext uri="{FF2B5EF4-FFF2-40B4-BE49-F238E27FC236}">
                    <a16:creationId xmlns:a16="http://schemas.microsoft.com/office/drawing/2014/main" id="{3E884A6B-EF0A-EB48-459A-1D16B3F06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" y="1152"/>
                <a:ext cx="1278" cy="1280"/>
              </a:xfrm>
              <a:prstGeom prst="ellipse">
                <a:avLst/>
              </a:prstGeom>
              <a:blipFill dpi="0" rotWithShape="0">
                <a:blip r:embed="rId3" cstate="print"/>
                <a:srcRect/>
                <a:stretch>
                  <a:fillRect/>
                </a:stretch>
              </a:blipFill>
              <a:ln w="28575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Line 12" descr="cathode2">
                <a:extLst>
                  <a:ext uri="{FF2B5EF4-FFF2-40B4-BE49-F238E27FC236}">
                    <a16:creationId xmlns:a16="http://schemas.microsoft.com/office/drawing/2014/main" id="{6D94EB62-5FD5-632D-BAAA-0D1981CC58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64" y="2208"/>
                <a:ext cx="576" cy="759"/>
              </a:xfrm>
              <a:prstGeom prst="line">
                <a:avLst/>
              </a:prstGeom>
              <a:noFill/>
              <a:ln w="28575">
                <a:solidFill>
                  <a:srgbClr val="0033C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" name="Text Box 13">
              <a:extLst>
                <a:ext uri="{FF2B5EF4-FFF2-40B4-BE49-F238E27FC236}">
                  <a16:creationId xmlns:a16="http://schemas.microsoft.com/office/drawing/2014/main" id="{67EFEC74-2BC2-C576-4FE9-6C14533B87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9567" y="2543111"/>
              <a:ext cx="1121842" cy="785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pt-PT" sz="1100" dirty="0">
                  <a:solidFill>
                    <a:schemeClr val="bg1"/>
                  </a:solidFill>
                  <a:latin typeface="+mn-lt"/>
                </a:rPr>
                <a:t>3mm wires of Ti, Zr and V</a:t>
              </a:r>
              <a:endParaRPr lang="en-US" sz="110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E45E9FD0-8C9E-FA4F-9714-E10CA8B9D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138505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4">
            <a:extLst>
              <a:ext uri="{FF2B5EF4-FFF2-40B4-BE49-F238E27FC236}">
                <a16:creationId xmlns:a16="http://schemas.microsoft.com/office/drawing/2014/main" id="{1EFDA596-1607-10B1-AB16-B51896E0F45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208256" y="1066863"/>
            <a:ext cx="3693001" cy="5386473"/>
            <a:chOff x="3120" y="864"/>
            <a:chExt cx="2352" cy="3168"/>
          </a:xfrm>
          <a:noFill/>
        </p:grpSpPr>
        <p:sp>
          <p:nvSpPr>
            <p:cNvPr id="20" name="Rectangle 5">
              <a:extLst>
                <a:ext uri="{FF2B5EF4-FFF2-40B4-BE49-F238E27FC236}">
                  <a16:creationId xmlns:a16="http://schemas.microsoft.com/office/drawing/2014/main" id="{B74C1B0C-0577-850B-969C-7B50D7AF1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864"/>
              <a:ext cx="2352" cy="3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pic>
          <p:nvPicPr>
            <p:cNvPr id="21" name="Picture 6" descr="DSCN1468">
              <a:extLst>
                <a:ext uri="{FF2B5EF4-FFF2-40B4-BE49-F238E27FC236}">
                  <a16:creationId xmlns:a16="http://schemas.microsoft.com/office/drawing/2014/main" id="{3BBD5FD1-86BC-DE97-23D9-920A02F907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008"/>
              <a:ext cx="2160" cy="2880"/>
            </a:xfrm>
            <a:prstGeom prst="rect">
              <a:avLst/>
            </a:prstGeom>
            <a:grpFill/>
            <a:ln>
              <a:noFill/>
            </a:ln>
          </p:spPr>
        </p:pic>
      </p:grp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production at CERN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10808" y="6270773"/>
            <a:ext cx="1620788" cy="365125"/>
          </a:xfrm>
        </p:spPr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  <p:grpSp>
        <p:nvGrpSpPr>
          <p:cNvPr id="11" name="Group 7">
            <a:extLst>
              <a:ext uri="{FF2B5EF4-FFF2-40B4-BE49-F238E27FC236}">
                <a16:creationId xmlns:a16="http://schemas.microsoft.com/office/drawing/2014/main" id="{93C53165-E09A-97A3-D88A-D8525A15D66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6776" y="1066863"/>
            <a:ext cx="3693000" cy="5386473"/>
            <a:chOff x="3120" y="864"/>
            <a:chExt cx="2352" cy="3168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20768010-3454-030B-9C1E-20CBE53B1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864"/>
              <a:ext cx="2352" cy="3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pic>
          <p:nvPicPr>
            <p:cNvPr id="13" name="Picture 9" descr="sputtering">
              <a:extLst>
                <a:ext uri="{FF2B5EF4-FFF2-40B4-BE49-F238E27FC236}">
                  <a16:creationId xmlns:a16="http://schemas.microsoft.com/office/drawing/2014/main" id="{AB032D03-AE06-FD91-6A68-9073575954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010"/>
              <a:ext cx="2196" cy="2878"/>
            </a:xfrm>
            <a:prstGeom prst="rect">
              <a:avLst/>
            </a:prstGeom>
            <a:noFill/>
          </p:spPr>
        </p:pic>
      </p:grpSp>
      <p:grpSp>
        <p:nvGrpSpPr>
          <p:cNvPr id="14" name="Group 24">
            <a:extLst>
              <a:ext uri="{FF2B5EF4-FFF2-40B4-BE49-F238E27FC236}">
                <a16:creationId xmlns:a16="http://schemas.microsoft.com/office/drawing/2014/main" id="{D5218854-8EB0-F445-6225-6711C2A84C7A}"/>
              </a:ext>
            </a:extLst>
          </p:cNvPr>
          <p:cNvGrpSpPr>
            <a:grpSpLocks noChangeAspect="1"/>
          </p:cNvGrpSpPr>
          <p:nvPr/>
        </p:nvGrpSpPr>
        <p:grpSpPr>
          <a:xfrm>
            <a:off x="2512492" y="1914781"/>
            <a:ext cx="2334142" cy="2572362"/>
            <a:chOff x="6902446" y="1700213"/>
            <a:chExt cx="2179325" cy="2546350"/>
          </a:xfrm>
        </p:grpSpPr>
        <p:grpSp>
          <p:nvGrpSpPr>
            <p:cNvPr id="15" name="Group 10">
              <a:extLst>
                <a:ext uri="{FF2B5EF4-FFF2-40B4-BE49-F238E27FC236}">
                  <a16:creationId xmlns:a16="http://schemas.microsoft.com/office/drawing/2014/main" id="{8E074E61-3D7E-CE69-9F01-C9DA3CF610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02446" y="1700213"/>
              <a:ext cx="2179325" cy="2546350"/>
              <a:chOff x="4464" y="1152"/>
              <a:chExt cx="1696" cy="1815"/>
            </a:xfrm>
          </p:grpSpPr>
          <p:sp>
            <p:nvSpPr>
              <p:cNvPr id="17" name="Oval 11" descr="cathode2">
                <a:extLst>
                  <a:ext uri="{FF2B5EF4-FFF2-40B4-BE49-F238E27FC236}">
                    <a16:creationId xmlns:a16="http://schemas.microsoft.com/office/drawing/2014/main" id="{3E884A6B-EF0A-EB48-459A-1D16B3F06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" y="1152"/>
                <a:ext cx="1278" cy="1280"/>
              </a:xfrm>
              <a:prstGeom prst="ellipse">
                <a:avLst/>
              </a:prstGeom>
              <a:blipFill dpi="0" rotWithShape="0">
                <a:blip r:embed="rId4" cstate="print"/>
                <a:srcRect/>
                <a:stretch>
                  <a:fillRect/>
                </a:stretch>
              </a:blipFill>
              <a:ln w="28575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Line 12" descr="cathode2">
                <a:extLst>
                  <a:ext uri="{FF2B5EF4-FFF2-40B4-BE49-F238E27FC236}">
                    <a16:creationId xmlns:a16="http://schemas.microsoft.com/office/drawing/2014/main" id="{6D94EB62-5FD5-632D-BAAA-0D1981CC58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64" y="2208"/>
                <a:ext cx="576" cy="759"/>
              </a:xfrm>
              <a:prstGeom prst="line">
                <a:avLst/>
              </a:prstGeom>
              <a:noFill/>
              <a:ln w="28575">
                <a:solidFill>
                  <a:srgbClr val="0033C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" name="Text Box 13">
              <a:extLst>
                <a:ext uri="{FF2B5EF4-FFF2-40B4-BE49-F238E27FC236}">
                  <a16:creationId xmlns:a16="http://schemas.microsoft.com/office/drawing/2014/main" id="{67EFEC74-2BC2-C576-4FE9-6C14533B87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9567" y="2543111"/>
              <a:ext cx="1121842" cy="785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pt-PT" sz="1100" dirty="0">
                  <a:solidFill>
                    <a:schemeClr val="bg1"/>
                  </a:solidFill>
                  <a:latin typeface="+mn-lt"/>
                </a:rPr>
                <a:t>3mm wires of Ti, Zr and V</a:t>
              </a:r>
              <a:endParaRPr lang="en-US" sz="110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E8A817E2-E34A-383E-BB74-E98C80FC8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1946392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4">
            <a:extLst>
              <a:ext uri="{FF2B5EF4-FFF2-40B4-BE49-F238E27FC236}">
                <a16:creationId xmlns:a16="http://schemas.microsoft.com/office/drawing/2014/main" id="{1EFDA596-1607-10B1-AB16-B51896E0F45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208256" y="1066863"/>
            <a:ext cx="3693001" cy="5386473"/>
            <a:chOff x="3120" y="864"/>
            <a:chExt cx="2352" cy="3168"/>
          </a:xfrm>
          <a:noFill/>
        </p:grpSpPr>
        <p:sp>
          <p:nvSpPr>
            <p:cNvPr id="20" name="Rectangle 5">
              <a:extLst>
                <a:ext uri="{FF2B5EF4-FFF2-40B4-BE49-F238E27FC236}">
                  <a16:creationId xmlns:a16="http://schemas.microsoft.com/office/drawing/2014/main" id="{B74C1B0C-0577-850B-969C-7B50D7AF1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864"/>
              <a:ext cx="2352" cy="3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pic>
          <p:nvPicPr>
            <p:cNvPr id="21" name="Picture 6" descr="DSCN1468">
              <a:extLst>
                <a:ext uri="{FF2B5EF4-FFF2-40B4-BE49-F238E27FC236}">
                  <a16:creationId xmlns:a16="http://schemas.microsoft.com/office/drawing/2014/main" id="{3BBD5FD1-86BC-DE97-23D9-920A02F907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008"/>
              <a:ext cx="2160" cy="2880"/>
            </a:xfrm>
            <a:prstGeom prst="rect">
              <a:avLst/>
            </a:prstGeom>
            <a:grpFill/>
            <a:ln>
              <a:noFill/>
            </a:ln>
          </p:spPr>
        </p:pic>
      </p:grp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production at CERN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10808" y="6270773"/>
            <a:ext cx="1620788" cy="365125"/>
          </a:xfrm>
        </p:spPr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  <p:grpSp>
        <p:nvGrpSpPr>
          <p:cNvPr id="11" name="Group 7">
            <a:extLst>
              <a:ext uri="{FF2B5EF4-FFF2-40B4-BE49-F238E27FC236}">
                <a16:creationId xmlns:a16="http://schemas.microsoft.com/office/drawing/2014/main" id="{93C53165-E09A-97A3-D88A-D8525A15D66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6776" y="1066863"/>
            <a:ext cx="3693000" cy="5386473"/>
            <a:chOff x="3120" y="864"/>
            <a:chExt cx="2352" cy="3168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20768010-3454-030B-9C1E-20CBE53B1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864"/>
              <a:ext cx="2352" cy="3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pic>
          <p:nvPicPr>
            <p:cNvPr id="13" name="Picture 9" descr="sputtering">
              <a:extLst>
                <a:ext uri="{FF2B5EF4-FFF2-40B4-BE49-F238E27FC236}">
                  <a16:creationId xmlns:a16="http://schemas.microsoft.com/office/drawing/2014/main" id="{AB032D03-AE06-FD91-6A68-9073575954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010"/>
              <a:ext cx="2196" cy="2878"/>
            </a:xfrm>
            <a:prstGeom prst="rect">
              <a:avLst/>
            </a:prstGeom>
            <a:noFill/>
          </p:spPr>
        </p:pic>
      </p:grpSp>
      <p:grpSp>
        <p:nvGrpSpPr>
          <p:cNvPr id="14" name="Group 24">
            <a:extLst>
              <a:ext uri="{FF2B5EF4-FFF2-40B4-BE49-F238E27FC236}">
                <a16:creationId xmlns:a16="http://schemas.microsoft.com/office/drawing/2014/main" id="{D5218854-8EB0-F445-6225-6711C2A84C7A}"/>
              </a:ext>
            </a:extLst>
          </p:cNvPr>
          <p:cNvGrpSpPr>
            <a:grpSpLocks noChangeAspect="1"/>
          </p:cNvGrpSpPr>
          <p:nvPr/>
        </p:nvGrpSpPr>
        <p:grpSpPr>
          <a:xfrm>
            <a:off x="2512492" y="1914781"/>
            <a:ext cx="2334142" cy="2572362"/>
            <a:chOff x="6902446" y="1700213"/>
            <a:chExt cx="2179325" cy="2546350"/>
          </a:xfrm>
        </p:grpSpPr>
        <p:grpSp>
          <p:nvGrpSpPr>
            <p:cNvPr id="15" name="Group 10">
              <a:extLst>
                <a:ext uri="{FF2B5EF4-FFF2-40B4-BE49-F238E27FC236}">
                  <a16:creationId xmlns:a16="http://schemas.microsoft.com/office/drawing/2014/main" id="{8E074E61-3D7E-CE69-9F01-C9DA3CF610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02446" y="1700213"/>
              <a:ext cx="2179325" cy="2546350"/>
              <a:chOff x="4464" y="1152"/>
              <a:chExt cx="1696" cy="1815"/>
            </a:xfrm>
          </p:grpSpPr>
          <p:sp>
            <p:nvSpPr>
              <p:cNvPr id="17" name="Oval 11" descr="cathode2">
                <a:extLst>
                  <a:ext uri="{FF2B5EF4-FFF2-40B4-BE49-F238E27FC236}">
                    <a16:creationId xmlns:a16="http://schemas.microsoft.com/office/drawing/2014/main" id="{3E884A6B-EF0A-EB48-459A-1D16B3F061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" y="1152"/>
                <a:ext cx="1278" cy="1280"/>
              </a:xfrm>
              <a:prstGeom prst="ellipse">
                <a:avLst/>
              </a:prstGeom>
              <a:blipFill dpi="0" rotWithShape="0">
                <a:blip r:embed="rId4" cstate="print"/>
                <a:srcRect/>
                <a:stretch>
                  <a:fillRect/>
                </a:stretch>
              </a:blipFill>
              <a:ln w="28575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Line 12" descr="cathode2">
                <a:extLst>
                  <a:ext uri="{FF2B5EF4-FFF2-40B4-BE49-F238E27FC236}">
                    <a16:creationId xmlns:a16="http://schemas.microsoft.com/office/drawing/2014/main" id="{6D94EB62-5FD5-632D-BAAA-0D1981CC58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64" y="2208"/>
                <a:ext cx="576" cy="759"/>
              </a:xfrm>
              <a:prstGeom prst="line">
                <a:avLst/>
              </a:prstGeom>
              <a:noFill/>
              <a:ln w="28575">
                <a:solidFill>
                  <a:srgbClr val="0033C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" name="Text Box 13">
              <a:extLst>
                <a:ext uri="{FF2B5EF4-FFF2-40B4-BE49-F238E27FC236}">
                  <a16:creationId xmlns:a16="http://schemas.microsoft.com/office/drawing/2014/main" id="{67EFEC74-2BC2-C576-4FE9-6C14533B87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9567" y="2543111"/>
              <a:ext cx="1121842" cy="785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pt-PT" sz="1100" dirty="0">
                  <a:solidFill>
                    <a:schemeClr val="bg1"/>
                  </a:solidFill>
                  <a:latin typeface="+mn-lt"/>
                </a:rPr>
                <a:t>3mm wires of Ti, Zr and V</a:t>
              </a:r>
              <a:endParaRPr lang="en-US" sz="110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D42E8F91-79BE-BD8C-B8C7-4CD0C96E4E3D}"/>
              </a:ext>
            </a:extLst>
          </p:cNvPr>
          <p:cNvGrpSpPr>
            <a:grpSpLocks noChangeAspect="1"/>
          </p:cNvGrpSpPr>
          <p:nvPr/>
        </p:nvGrpSpPr>
        <p:grpSpPr>
          <a:xfrm>
            <a:off x="8178709" y="1315103"/>
            <a:ext cx="3495028" cy="4896794"/>
            <a:chOff x="7699779" y="1081551"/>
            <a:chExt cx="2621176" cy="3672462"/>
          </a:xfrm>
        </p:grpSpPr>
        <p:pic>
          <p:nvPicPr>
            <p:cNvPr id="22" name="Picture 12" descr="DSCN1398">
              <a:extLst>
                <a:ext uri="{FF2B5EF4-FFF2-40B4-BE49-F238E27FC236}">
                  <a16:creationId xmlns:a16="http://schemas.microsoft.com/office/drawing/2014/main" id="{DEF48865-559A-8180-83BE-3BF592CEBECF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99779" y="1081551"/>
              <a:ext cx="2621176" cy="196406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23" name="Picture 85" descr="Immagine2 copy">
              <a:extLst>
                <a:ext uri="{FF2B5EF4-FFF2-40B4-BE49-F238E27FC236}">
                  <a16:creationId xmlns:a16="http://schemas.microsoft.com/office/drawing/2014/main" id="{109BA126-53DA-8DBD-59C0-BA99BCB0CB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 b="9857"/>
            <a:stretch>
              <a:fillRect/>
            </a:stretch>
          </p:blipFill>
          <p:spPr bwMode="auto">
            <a:xfrm>
              <a:off x="7699779" y="3154000"/>
              <a:ext cx="2621176" cy="160001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01FF70BC-F427-8419-8D47-158436E57BB5}"/>
              </a:ext>
            </a:extLst>
          </p:cNvPr>
          <p:cNvSpPr txBox="1"/>
          <p:nvPr/>
        </p:nvSpPr>
        <p:spPr>
          <a:xfrm>
            <a:off x="6564436" y="721798"/>
            <a:ext cx="507368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2400" dirty="0"/>
              <a:t>&gt;3km of beam pipes in the LHC</a:t>
            </a:r>
            <a:endParaRPr lang="fr-FR" sz="2400" dirty="0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4D84CE39-3196-E000-15BB-4D3680A8D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E04DDAF-1C6E-81CE-C32A-0730607E5078}"/>
              </a:ext>
            </a:extLst>
          </p:cNvPr>
          <p:cNvSpPr txBox="1"/>
          <p:nvPr/>
        </p:nvSpPr>
        <p:spPr>
          <a:xfrm>
            <a:off x="5326305" y="5966925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Courtesy P. Costa-Pinto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9161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production beyond CERN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10808" y="6270773"/>
            <a:ext cx="1620788" cy="365125"/>
          </a:xfrm>
        </p:spPr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A44094F-7C52-5DED-EAB6-72B582471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54" y="1124744"/>
            <a:ext cx="11385030" cy="4896544"/>
          </a:xfrm>
          <a:prstGeom prst="rect">
            <a:avLst/>
          </a:prstGeom>
        </p:spPr>
      </p:pic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13D51A59-AEC3-1552-215C-B9D13D3C0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41182574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production beyond CERN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10808" y="6270773"/>
            <a:ext cx="1620788" cy="365125"/>
          </a:xfrm>
        </p:spPr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pic>
        <p:nvPicPr>
          <p:cNvPr id="55" name="Image 54">
            <a:extLst>
              <a:ext uri="{FF2B5EF4-FFF2-40B4-BE49-F238E27FC236}">
                <a16:creationId xmlns:a16="http://schemas.microsoft.com/office/drawing/2014/main" id="{6D88DAEA-4B69-C7D9-A1B3-897DFD30A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21" y="1227957"/>
            <a:ext cx="11748357" cy="5042816"/>
          </a:xfrm>
          <a:prstGeom prst="rect">
            <a:avLst/>
          </a:prstGeom>
        </p:spPr>
      </p:pic>
      <p:sp>
        <p:nvSpPr>
          <p:cNvPr id="56" name="Espace réservé du pied de page 4">
            <a:extLst>
              <a:ext uri="{FF2B5EF4-FFF2-40B4-BE49-F238E27FC236}">
                <a16:creationId xmlns:a16="http://schemas.microsoft.com/office/drawing/2014/main" id="{1E024F9E-C79A-4BC3-B310-8151C7661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5B5311E6-CA51-FDC0-B945-79CFE21961B8}"/>
              </a:ext>
            </a:extLst>
          </p:cNvPr>
          <p:cNvSpPr txBox="1"/>
          <p:nvPr/>
        </p:nvSpPr>
        <p:spPr>
          <a:xfrm>
            <a:off x="10328926" y="1002142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/>
              <a:t>Courtesy P. Costa-Pinto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40897503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8D668E-138B-C48A-3512-96D9F42914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a-C coatings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461052-A640-2AB6-0837-9B29B4E65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DAC115-1738-C938-3605-E4EEB475A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F30B426E-39B1-8131-3A62-87D1F292A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7607621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767B75B-B922-41B1-F8F0-167B5CA18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 Cloud Problematic 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F66B6F-37FC-C11B-CB33-A36C8FBE9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B2F51A-DBB2-0469-C0A6-FF52E3C0E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grpSp>
        <p:nvGrpSpPr>
          <p:cNvPr id="61" name="Group 100">
            <a:extLst>
              <a:ext uri="{FF2B5EF4-FFF2-40B4-BE49-F238E27FC236}">
                <a16:creationId xmlns:a16="http://schemas.microsoft.com/office/drawing/2014/main" id="{1D4EC6F1-11C9-1EE5-9F48-5B10D6CE9C4A}"/>
              </a:ext>
            </a:extLst>
          </p:cNvPr>
          <p:cNvGrpSpPr/>
          <p:nvPr/>
        </p:nvGrpSpPr>
        <p:grpSpPr>
          <a:xfrm>
            <a:off x="1307781" y="1239693"/>
            <a:ext cx="3448545" cy="2203477"/>
            <a:chOff x="5636419" y="1216165"/>
            <a:chExt cx="3448545" cy="2203477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F5A9289-1F34-50F2-F00B-FC568A0F7345}"/>
                </a:ext>
              </a:extLst>
            </p:cNvPr>
            <p:cNvSpPr/>
            <p:nvPr/>
          </p:nvSpPr>
          <p:spPr>
            <a:xfrm>
              <a:off x="5636419" y="1216165"/>
              <a:ext cx="3448545" cy="2203477"/>
            </a:xfrm>
            <a:prstGeom prst="rect">
              <a:avLst/>
            </a:prstGeom>
            <a:solidFill>
              <a:schemeClr val="bg1"/>
            </a:solidFill>
            <a:effectLst>
              <a:softEdge rad="1270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39">
              <a:extLst>
                <a:ext uri="{FF2B5EF4-FFF2-40B4-BE49-F238E27FC236}">
                  <a16:creationId xmlns:a16="http://schemas.microsoft.com/office/drawing/2014/main" id="{BFF00038-675B-82D9-5FE9-714E261F96D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920633" y="2787357"/>
              <a:ext cx="3097870" cy="3210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64" name="Group 41">
              <a:extLst>
                <a:ext uri="{FF2B5EF4-FFF2-40B4-BE49-F238E27FC236}">
                  <a16:creationId xmlns:a16="http://schemas.microsoft.com/office/drawing/2014/main" id="{A4CBCDAB-D239-B74A-1EA8-0E1D57E69A3B}"/>
                </a:ext>
              </a:extLst>
            </p:cNvPr>
            <p:cNvGrpSpPr/>
            <p:nvPr/>
          </p:nvGrpSpPr>
          <p:grpSpPr>
            <a:xfrm>
              <a:off x="6166909" y="2139101"/>
              <a:ext cx="402322" cy="213286"/>
              <a:chOff x="9465545" y="2900389"/>
              <a:chExt cx="768065" cy="381594"/>
            </a:xfrm>
          </p:grpSpPr>
          <p:sp>
            <p:nvSpPr>
              <p:cNvPr id="79" name="Oval 42">
                <a:extLst>
                  <a:ext uri="{FF2B5EF4-FFF2-40B4-BE49-F238E27FC236}">
                    <a16:creationId xmlns:a16="http://schemas.microsoft.com/office/drawing/2014/main" id="{FABA7F90-FBEB-5F13-D867-1042F4AA4BFB}"/>
                  </a:ext>
                </a:extLst>
              </p:cNvPr>
              <p:cNvSpPr/>
              <p:nvPr/>
            </p:nvSpPr>
            <p:spPr>
              <a:xfrm>
                <a:off x="9465545" y="2900389"/>
                <a:ext cx="768065" cy="38159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80" name="Straight Arrow Connector 43">
                <a:extLst>
                  <a:ext uri="{FF2B5EF4-FFF2-40B4-BE49-F238E27FC236}">
                    <a16:creationId xmlns:a16="http://schemas.microsoft.com/office/drawing/2014/main" id="{2794F52B-14C6-5606-353B-D58B7FD1A3A7}"/>
                  </a:ext>
                </a:extLst>
              </p:cNvPr>
              <p:cNvCxnSpPr/>
              <p:nvPr/>
            </p:nvCxnSpPr>
            <p:spPr>
              <a:xfrm>
                <a:off x="9868328" y="3096947"/>
                <a:ext cx="243616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headEnd w="med" len="med"/>
                <a:tailEnd type="triangle" w="med" len="sm"/>
              </a:ln>
              <a:effectLst/>
            </p:spPr>
          </p:cxnSp>
        </p:grpSp>
        <p:grpSp>
          <p:nvGrpSpPr>
            <p:cNvPr id="65" name="Group 45">
              <a:extLst>
                <a:ext uri="{FF2B5EF4-FFF2-40B4-BE49-F238E27FC236}">
                  <a16:creationId xmlns:a16="http://schemas.microsoft.com/office/drawing/2014/main" id="{705F23C5-AF3D-8D04-8B43-E4D95795F6E8}"/>
                </a:ext>
              </a:extLst>
            </p:cNvPr>
            <p:cNvGrpSpPr/>
            <p:nvPr/>
          </p:nvGrpSpPr>
          <p:grpSpPr>
            <a:xfrm>
              <a:off x="6938985" y="2135291"/>
              <a:ext cx="402319" cy="213286"/>
              <a:chOff x="5297390" y="9361547"/>
              <a:chExt cx="454003" cy="231552"/>
            </a:xfrm>
          </p:grpSpPr>
          <p:sp>
            <p:nvSpPr>
              <p:cNvPr id="77" name="Oval 46">
                <a:extLst>
                  <a:ext uri="{FF2B5EF4-FFF2-40B4-BE49-F238E27FC236}">
                    <a16:creationId xmlns:a16="http://schemas.microsoft.com/office/drawing/2014/main" id="{2673F042-413E-545F-8953-0EE54BCB6442}"/>
                  </a:ext>
                </a:extLst>
              </p:cNvPr>
              <p:cNvSpPr/>
              <p:nvPr/>
            </p:nvSpPr>
            <p:spPr>
              <a:xfrm>
                <a:off x="5297390" y="9361547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8" name="Straight Arrow Connector 47">
                <a:extLst>
                  <a:ext uri="{FF2B5EF4-FFF2-40B4-BE49-F238E27FC236}">
                    <a16:creationId xmlns:a16="http://schemas.microsoft.com/office/drawing/2014/main" id="{09A95D0B-CD18-7B13-BDB0-0C097017BFC1}"/>
                  </a:ext>
                </a:extLst>
              </p:cNvPr>
              <p:cNvCxnSpPr/>
              <p:nvPr/>
            </p:nvCxnSpPr>
            <p:spPr>
              <a:xfrm>
                <a:off x="5540455" y="9479640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grpSp>
          <p:nvGrpSpPr>
            <p:cNvPr id="66" name="Group 48">
              <a:extLst>
                <a:ext uri="{FF2B5EF4-FFF2-40B4-BE49-F238E27FC236}">
                  <a16:creationId xmlns:a16="http://schemas.microsoft.com/office/drawing/2014/main" id="{8B6157E2-B8EB-89E4-2F6C-95969CC54630}"/>
                </a:ext>
              </a:extLst>
            </p:cNvPr>
            <p:cNvGrpSpPr/>
            <p:nvPr/>
          </p:nvGrpSpPr>
          <p:grpSpPr>
            <a:xfrm>
              <a:off x="7695274" y="2129609"/>
              <a:ext cx="402322" cy="213286"/>
              <a:chOff x="5288091" y="9361547"/>
              <a:chExt cx="454003" cy="231552"/>
            </a:xfrm>
          </p:grpSpPr>
          <p:sp>
            <p:nvSpPr>
              <p:cNvPr id="75" name="Oval 49">
                <a:extLst>
                  <a:ext uri="{FF2B5EF4-FFF2-40B4-BE49-F238E27FC236}">
                    <a16:creationId xmlns:a16="http://schemas.microsoft.com/office/drawing/2014/main" id="{7075CF48-1A52-E763-3623-9A49E6F5F74B}"/>
                  </a:ext>
                </a:extLst>
              </p:cNvPr>
              <p:cNvSpPr/>
              <p:nvPr/>
            </p:nvSpPr>
            <p:spPr>
              <a:xfrm>
                <a:off x="5288091" y="9361547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6" name="Straight Arrow Connector 50">
                <a:extLst>
                  <a:ext uri="{FF2B5EF4-FFF2-40B4-BE49-F238E27FC236}">
                    <a16:creationId xmlns:a16="http://schemas.microsoft.com/office/drawing/2014/main" id="{2F7723E5-0B91-52B0-457A-6606995FBE04}"/>
                  </a:ext>
                </a:extLst>
              </p:cNvPr>
              <p:cNvCxnSpPr/>
              <p:nvPr/>
            </p:nvCxnSpPr>
            <p:spPr>
              <a:xfrm>
                <a:off x="5538678" y="9479392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grpSp>
          <p:nvGrpSpPr>
            <p:cNvPr id="67" name="Group 51">
              <a:extLst>
                <a:ext uri="{FF2B5EF4-FFF2-40B4-BE49-F238E27FC236}">
                  <a16:creationId xmlns:a16="http://schemas.microsoft.com/office/drawing/2014/main" id="{AC081DB3-E4BC-83F0-1B96-64BA5433C4BD}"/>
                </a:ext>
              </a:extLst>
            </p:cNvPr>
            <p:cNvGrpSpPr/>
            <p:nvPr/>
          </p:nvGrpSpPr>
          <p:grpSpPr>
            <a:xfrm>
              <a:off x="8434590" y="2129612"/>
              <a:ext cx="402320" cy="213286"/>
              <a:chOff x="5288091" y="9361548"/>
              <a:chExt cx="454003" cy="231552"/>
            </a:xfrm>
          </p:grpSpPr>
          <p:sp>
            <p:nvSpPr>
              <p:cNvPr id="73" name="Oval 52">
                <a:extLst>
                  <a:ext uri="{FF2B5EF4-FFF2-40B4-BE49-F238E27FC236}">
                    <a16:creationId xmlns:a16="http://schemas.microsoft.com/office/drawing/2014/main" id="{58704719-EB91-76C2-C3DD-4C332BE60938}"/>
                  </a:ext>
                </a:extLst>
              </p:cNvPr>
              <p:cNvSpPr/>
              <p:nvPr/>
            </p:nvSpPr>
            <p:spPr>
              <a:xfrm>
                <a:off x="5288091" y="9361548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4" name="Straight Arrow Connector 53">
                <a:extLst>
                  <a:ext uri="{FF2B5EF4-FFF2-40B4-BE49-F238E27FC236}">
                    <a16:creationId xmlns:a16="http://schemas.microsoft.com/office/drawing/2014/main" id="{FFD0EC3F-50B7-750E-F89C-7033137F23E6}"/>
                  </a:ext>
                </a:extLst>
              </p:cNvPr>
              <p:cNvCxnSpPr/>
              <p:nvPr/>
            </p:nvCxnSpPr>
            <p:spPr>
              <a:xfrm>
                <a:off x="5533579" y="9475283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cxnSp>
          <p:nvCxnSpPr>
            <p:cNvPr id="68" name="Straight Connector 66">
              <a:extLst>
                <a:ext uri="{FF2B5EF4-FFF2-40B4-BE49-F238E27FC236}">
                  <a16:creationId xmlns:a16="http://schemas.microsoft.com/office/drawing/2014/main" id="{B1B27C95-214C-3134-3E4E-E84AA25D5104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5920631" y="1644170"/>
              <a:ext cx="3097870" cy="2033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9" name="TextBox 92">
              <a:extLst>
                <a:ext uri="{FF2B5EF4-FFF2-40B4-BE49-F238E27FC236}">
                  <a16:creationId xmlns:a16="http://schemas.microsoft.com/office/drawing/2014/main" id="{6054A4CF-5B92-B4BA-9271-0840F265B6C3}"/>
                </a:ext>
              </a:extLst>
            </p:cNvPr>
            <p:cNvSpPr txBox="1"/>
            <p:nvPr/>
          </p:nvSpPr>
          <p:spPr>
            <a:xfrm>
              <a:off x="8432153" y="2085632"/>
              <a:ext cx="321999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0" name="TextBox 93">
              <a:extLst>
                <a:ext uri="{FF2B5EF4-FFF2-40B4-BE49-F238E27FC236}">
                  <a16:creationId xmlns:a16="http://schemas.microsoft.com/office/drawing/2014/main" id="{16D1CEED-A40F-15E5-0304-9455315A1181}"/>
                </a:ext>
              </a:extLst>
            </p:cNvPr>
            <p:cNvSpPr txBox="1"/>
            <p:nvPr/>
          </p:nvSpPr>
          <p:spPr>
            <a:xfrm>
              <a:off x="7713207" y="2084598"/>
              <a:ext cx="318608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1" name="TextBox 94">
              <a:extLst>
                <a:ext uri="{FF2B5EF4-FFF2-40B4-BE49-F238E27FC236}">
                  <a16:creationId xmlns:a16="http://schemas.microsoft.com/office/drawing/2014/main" id="{FB54E541-9F4F-F6C8-0013-493A9051F376}"/>
                </a:ext>
              </a:extLst>
            </p:cNvPr>
            <p:cNvSpPr txBox="1"/>
            <p:nvPr/>
          </p:nvSpPr>
          <p:spPr>
            <a:xfrm>
              <a:off x="6939626" y="2088317"/>
              <a:ext cx="322466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2" name="TextBox 95">
              <a:extLst>
                <a:ext uri="{FF2B5EF4-FFF2-40B4-BE49-F238E27FC236}">
                  <a16:creationId xmlns:a16="http://schemas.microsoft.com/office/drawing/2014/main" id="{4D09F84A-DAE7-5A50-FFA6-C3972B09555D}"/>
                </a:ext>
              </a:extLst>
            </p:cNvPr>
            <p:cNvSpPr txBox="1"/>
            <p:nvPr/>
          </p:nvSpPr>
          <p:spPr>
            <a:xfrm>
              <a:off x="6167489" y="2090661"/>
              <a:ext cx="339293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</p:grpSp>
      <p:sp>
        <p:nvSpPr>
          <p:cNvPr id="81" name="Explosion 1 64">
            <a:extLst>
              <a:ext uri="{FF2B5EF4-FFF2-40B4-BE49-F238E27FC236}">
                <a16:creationId xmlns:a16="http://schemas.microsoft.com/office/drawing/2014/main" id="{A51765F1-0393-270D-461A-9AEC0FC43DDF}"/>
              </a:ext>
            </a:extLst>
          </p:cNvPr>
          <p:cNvSpPr/>
          <p:nvPr/>
        </p:nvSpPr>
        <p:spPr>
          <a:xfrm>
            <a:off x="2444295" y="1610865"/>
            <a:ext cx="138046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2" name="Explosion 1 65">
            <a:extLst>
              <a:ext uri="{FF2B5EF4-FFF2-40B4-BE49-F238E27FC236}">
                <a16:creationId xmlns:a16="http://schemas.microsoft.com/office/drawing/2014/main" id="{3B9E8F3C-8A2C-FF5A-95C6-584CE23A2BED}"/>
              </a:ext>
            </a:extLst>
          </p:cNvPr>
          <p:cNvSpPr/>
          <p:nvPr/>
        </p:nvSpPr>
        <p:spPr>
          <a:xfrm>
            <a:off x="2120407" y="1618083"/>
            <a:ext cx="138046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3" name="Explosion 1 66">
            <a:extLst>
              <a:ext uri="{FF2B5EF4-FFF2-40B4-BE49-F238E27FC236}">
                <a16:creationId xmlns:a16="http://schemas.microsoft.com/office/drawing/2014/main" id="{785F7656-8E54-4DE6-EF00-5FC439D59E99}"/>
              </a:ext>
            </a:extLst>
          </p:cNvPr>
          <p:cNvSpPr/>
          <p:nvPr/>
        </p:nvSpPr>
        <p:spPr>
          <a:xfrm>
            <a:off x="1838312" y="1618773"/>
            <a:ext cx="137868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84" name="Straight Arrow Connector 34">
            <a:extLst>
              <a:ext uri="{FF2B5EF4-FFF2-40B4-BE49-F238E27FC236}">
                <a16:creationId xmlns:a16="http://schemas.microsoft.com/office/drawing/2014/main" id="{02039ACB-6DB6-928F-4A23-CB7BE9A112D9}"/>
              </a:ext>
            </a:extLst>
          </p:cNvPr>
          <p:cNvCxnSpPr>
            <a:cxnSpLocks/>
          </p:cNvCxnSpPr>
          <p:nvPr/>
        </p:nvCxnSpPr>
        <p:spPr>
          <a:xfrm flipH="1">
            <a:off x="2568645" y="1681820"/>
            <a:ext cx="1000765" cy="1132871"/>
          </a:xfrm>
          <a:prstGeom prst="straightConnector1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5" name="Straight Arrow Connector 35">
            <a:extLst>
              <a:ext uri="{FF2B5EF4-FFF2-40B4-BE49-F238E27FC236}">
                <a16:creationId xmlns:a16="http://schemas.microsoft.com/office/drawing/2014/main" id="{672B7A0D-6DAF-F438-0DCA-388E9984CF2F}"/>
              </a:ext>
            </a:extLst>
          </p:cNvPr>
          <p:cNvCxnSpPr>
            <a:cxnSpLocks/>
          </p:cNvCxnSpPr>
          <p:nvPr/>
        </p:nvCxnSpPr>
        <p:spPr>
          <a:xfrm flipH="1">
            <a:off x="3152574" y="1681819"/>
            <a:ext cx="414083" cy="1121556"/>
          </a:xfrm>
          <a:prstGeom prst="straightConnector1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86" name="Group 98">
            <a:extLst>
              <a:ext uri="{FF2B5EF4-FFF2-40B4-BE49-F238E27FC236}">
                <a16:creationId xmlns:a16="http://schemas.microsoft.com/office/drawing/2014/main" id="{BBE4CA6F-F267-1DB4-3564-A815E6A3F0F9}"/>
              </a:ext>
            </a:extLst>
          </p:cNvPr>
          <p:cNvGrpSpPr/>
          <p:nvPr/>
        </p:nvGrpSpPr>
        <p:grpSpPr>
          <a:xfrm>
            <a:off x="3653490" y="2527482"/>
            <a:ext cx="448756" cy="268283"/>
            <a:chOff x="7982128" y="2503954"/>
            <a:chExt cx="448756" cy="268283"/>
          </a:xfrm>
        </p:grpSpPr>
        <p:sp>
          <p:nvSpPr>
            <p:cNvPr id="87" name="TextBox 36">
              <a:extLst>
                <a:ext uri="{FF2B5EF4-FFF2-40B4-BE49-F238E27FC236}">
                  <a16:creationId xmlns:a16="http://schemas.microsoft.com/office/drawing/2014/main" id="{05901898-C9F3-80CD-8C68-5302A8430AC5}"/>
                </a:ext>
              </a:extLst>
            </p:cNvPr>
            <p:cNvSpPr txBox="1"/>
            <p:nvPr/>
          </p:nvSpPr>
          <p:spPr>
            <a:xfrm>
              <a:off x="7982128" y="2503954"/>
              <a:ext cx="448756" cy="2265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defTabSz="2108515">
                <a:defRPr/>
              </a:pPr>
              <a:r>
                <a:rPr lang="en-GB" sz="1000" b="1" kern="0" dirty="0">
                  <a:solidFill>
                    <a:srgbClr val="45DB65"/>
                  </a:solidFill>
                  <a:latin typeface="Calibri" panose="020F0502020204030204"/>
                </a:rPr>
                <a:t>h</a:t>
              </a:r>
              <a:r>
                <a:rPr lang="el-GR" sz="1000" b="1" kern="0" dirty="0">
                  <a:solidFill>
                    <a:srgbClr val="45DB65"/>
                  </a:solidFill>
                  <a:latin typeface="Calibri" panose="020F0502020204030204"/>
                </a:rPr>
                <a:t>ν</a:t>
              </a:r>
              <a:endParaRPr lang="en-GB" sz="1000" b="1" kern="0" dirty="0">
                <a:solidFill>
                  <a:srgbClr val="45DB65"/>
                </a:solidFill>
                <a:latin typeface="Calibri" panose="020F0502020204030204"/>
              </a:endParaRPr>
            </a:p>
          </p:txBody>
        </p:sp>
        <p:cxnSp>
          <p:nvCxnSpPr>
            <p:cNvPr id="88" name="Curved Connector 104">
              <a:extLst>
                <a:ext uri="{FF2B5EF4-FFF2-40B4-BE49-F238E27FC236}">
                  <a16:creationId xmlns:a16="http://schemas.microsoft.com/office/drawing/2014/main" id="{23D4F135-EECD-CBED-303D-D11770664109}"/>
                </a:ext>
              </a:extLst>
            </p:cNvPr>
            <p:cNvCxnSpPr>
              <a:cxnSpLocks/>
            </p:cNvCxnSpPr>
            <p:nvPr/>
          </p:nvCxnSpPr>
          <p:spPr>
            <a:xfrm rot="10680000" flipH="1" flipV="1">
              <a:off x="8165346" y="2629836"/>
              <a:ext cx="199565" cy="142401"/>
            </a:xfrm>
            <a:prstGeom prst="curvedConnector3">
              <a:avLst>
                <a:gd name="adj1" fmla="val 42045"/>
              </a:avLst>
            </a:prstGeom>
            <a:noFill/>
            <a:ln w="19050" cap="flat" cmpd="sng" algn="ctr">
              <a:solidFill>
                <a:srgbClr val="45DB65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89" name="Straight Arrow Connector 38">
            <a:extLst>
              <a:ext uri="{FF2B5EF4-FFF2-40B4-BE49-F238E27FC236}">
                <a16:creationId xmlns:a16="http://schemas.microsoft.com/office/drawing/2014/main" id="{77DF76D0-A739-5755-C099-74ADDE93EA85}"/>
              </a:ext>
            </a:extLst>
          </p:cNvPr>
          <p:cNvCxnSpPr>
            <a:cxnSpLocks/>
          </p:cNvCxnSpPr>
          <p:nvPr/>
        </p:nvCxnSpPr>
        <p:spPr>
          <a:xfrm flipH="1" flipV="1">
            <a:off x="3569408" y="1680275"/>
            <a:ext cx="478478" cy="113061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0" name="TextBox 40">
            <a:extLst>
              <a:ext uri="{FF2B5EF4-FFF2-40B4-BE49-F238E27FC236}">
                <a16:creationId xmlns:a16="http://schemas.microsoft.com/office/drawing/2014/main" id="{2B498B2A-7FAE-E793-5C79-580C4EA83504}"/>
              </a:ext>
            </a:extLst>
          </p:cNvPr>
          <p:cNvSpPr txBox="1"/>
          <p:nvPr/>
        </p:nvSpPr>
        <p:spPr>
          <a:xfrm rot="18660000">
            <a:off x="2962785" y="1812621"/>
            <a:ext cx="544748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defTabSz="2108515">
              <a:defRPr/>
            </a:pPr>
            <a:r>
              <a:rPr lang="en-GB" sz="1000" b="1" kern="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Sec. e</a:t>
            </a:r>
            <a:r>
              <a:rPr lang="en-GB" sz="1000" b="1" kern="0" baseline="300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-</a:t>
            </a:r>
          </a:p>
        </p:txBody>
      </p:sp>
      <p:grpSp>
        <p:nvGrpSpPr>
          <p:cNvPr id="91" name="Group 54">
            <a:extLst>
              <a:ext uri="{FF2B5EF4-FFF2-40B4-BE49-F238E27FC236}">
                <a16:creationId xmlns:a16="http://schemas.microsoft.com/office/drawing/2014/main" id="{BCBD96AE-A508-EC0D-08F7-DFFC8A3EE3BC}"/>
              </a:ext>
            </a:extLst>
          </p:cNvPr>
          <p:cNvGrpSpPr/>
          <p:nvPr/>
        </p:nvGrpSpPr>
        <p:grpSpPr>
          <a:xfrm>
            <a:off x="1597469" y="1672931"/>
            <a:ext cx="1563655" cy="1137361"/>
            <a:chOff x="4300369" y="2376809"/>
            <a:chExt cx="1563655" cy="1137361"/>
          </a:xfrm>
        </p:grpSpPr>
        <p:cxnSp>
          <p:nvCxnSpPr>
            <p:cNvPr id="92" name="Straight Arrow Connector 55">
              <a:extLst>
                <a:ext uri="{FF2B5EF4-FFF2-40B4-BE49-F238E27FC236}">
                  <a16:creationId xmlns:a16="http://schemas.microsoft.com/office/drawing/2014/main" id="{F4872E35-77D1-EF0C-FF60-AE82053E36AC}"/>
                </a:ext>
              </a:extLst>
            </p:cNvPr>
            <p:cNvCxnSpPr/>
            <p:nvPr/>
          </p:nvCxnSpPr>
          <p:spPr>
            <a:xfrm flipH="1" flipV="1">
              <a:off x="4887108" y="2376809"/>
              <a:ext cx="406147" cy="1130445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3" name="Straight Arrow Connector 56">
              <a:extLst>
                <a:ext uri="{FF2B5EF4-FFF2-40B4-BE49-F238E27FC236}">
                  <a16:creationId xmlns:a16="http://schemas.microsoft.com/office/drawing/2014/main" id="{44214F57-FBF7-A6B6-0840-A07867CFACA7}"/>
                </a:ext>
              </a:extLst>
            </p:cNvPr>
            <p:cNvCxnSpPr/>
            <p:nvPr/>
          </p:nvCxnSpPr>
          <p:spPr>
            <a:xfrm flipH="1" flipV="1">
              <a:off x="5213809" y="2378262"/>
              <a:ext cx="79446" cy="1128992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4" name="Straight Arrow Connector 57">
              <a:extLst>
                <a:ext uri="{FF2B5EF4-FFF2-40B4-BE49-F238E27FC236}">
                  <a16:creationId xmlns:a16="http://schemas.microsoft.com/office/drawing/2014/main" id="{952D6AD8-736D-B3D4-5AE0-468FD6067738}"/>
                </a:ext>
              </a:extLst>
            </p:cNvPr>
            <p:cNvCxnSpPr/>
            <p:nvPr/>
          </p:nvCxnSpPr>
          <p:spPr>
            <a:xfrm flipH="1" flipV="1">
              <a:off x="4598242" y="2382347"/>
              <a:ext cx="1265782" cy="1124842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5" name="Straight Arrow Connector 58">
              <a:extLst>
                <a:ext uri="{FF2B5EF4-FFF2-40B4-BE49-F238E27FC236}">
                  <a16:creationId xmlns:a16="http://schemas.microsoft.com/office/drawing/2014/main" id="{B74349A5-4F7A-721C-9DEE-7EB667C8F031}"/>
                </a:ext>
              </a:extLst>
            </p:cNvPr>
            <p:cNvCxnSpPr/>
            <p:nvPr/>
          </p:nvCxnSpPr>
          <p:spPr>
            <a:xfrm flipH="1">
              <a:off x="4461460" y="2387476"/>
              <a:ext cx="142201" cy="1126694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6" name="Straight Arrow Connector 59">
              <a:extLst>
                <a:ext uri="{FF2B5EF4-FFF2-40B4-BE49-F238E27FC236}">
                  <a16:creationId xmlns:a16="http://schemas.microsoft.com/office/drawing/2014/main" id="{FEB4FC42-F444-9415-708A-D454DB6CC9C0}"/>
                </a:ext>
              </a:extLst>
            </p:cNvPr>
            <p:cNvCxnSpPr/>
            <p:nvPr/>
          </p:nvCxnSpPr>
          <p:spPr>
            <a:xfrm flipH="1">
              <a:off x="4464096" y="2388896"/>
              <a:ext cx="141946" cy="27334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7" name="Straight Arrow Connector 60">
              <a:extLst>
                <a:ext uri="{FF2B5EF4-FFF2-40B4-BE49-F238E27FC236}">
                  <a16:creationId xmlns:a16="http://schemas.microsoft.com/office/drawing/2014/main" id="{BEFA7D22-C184-49FB-EC0F-844C74604939}"/>
                </a:ext>
              </a:extLst>
            </p:cNvPr>
            <p:cNvCxnSpPr/>
            <p:nvPr/>
          </p:nvCxnSpPr>
          <p:spPr>
            <a:xfrm flipH="1">
              <a:off x="4762918" y="2382347"/>
              <a:ext cx="127403" cy="398418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8" name="Straight Arrow Connector 61">
              <a:extLst>
                <a:ext uri="{FF2B5EF4-FFF2-40B4-BE49-F238E27FC236}">
                  <a16:creationId xmlns:a16="http://schemas.microsoft.com/office/drawing/2014/main" id="{C795905F-8AF2-A0B8-ECF8-353BC9036FD8}"/>
                </a:ext>
              </a:extLst>
            </p:cNvPr>
            <p:cNvCxnSpPr/>
            <p:nvPr/>
          </p:nvCxnSpPr>
          <p:spPr>
            <a:xfrm>
              <a:off x="4887569" y="2378262"/>
              <a:ext cx="198526" cy="21393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9" name="Straight Arrow Connector 62">
              <a:extLst>
                <a:ext uri="{FF2B5EF4-FFF2-40B4-BE49-F238E27FC236}">
                  <a16:creationId xmlns:a16="http://schemas.microsoft.com/office/drawing/2014/main" id="{9AFBEAED-80D6-B8EA-D1FE-3C8FA3C11B39}"/>
                </a:ext>
              </a:extLst>
            </p:cNvPr>
            <p:cNvCxnSpPr/>
            <p:nvPr/>
          </p:nvCxnSpPr>
          <p:spPr>
            <a:xfrm>
              <a:off x="5208086" y="2407113"/>
              <a:ext cx="167163" cy="154794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0" name="Straight Arrow Connector 63">
              <a:extLst>
                <a:ext uri="{FF2B5EF4-FFF2-40B4-BE49-F238E27FC236}">
                  <a16:creationId xmlns:a16="http://schemas.microsoft.com/office/drawing/2014/main" id="{68EB58C0-C6E5-8E02-5483-D822A02037F5}"/>
                </a:ext>
              </a:extLst>
            </p:cNvPr>
            <p:cNvCxnSpPr/>
            <p:nvPr/>
          </p:nvCxnSpPr>
          <p:spPr>
            <a:xfrm flipH="1">
              <a:off x="5151958" y="2416882"/>
              <a:ext cx="56889" cy="189093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1" name="Straight Arrow Connector 64">
              <a:extLst>
                <a:ext uri="{FF2B5EF4-FFF2-40B4-BE49-F238E27FC236}">
                  <a16:creationId xmlns:a16="http://schemas.microsoft.com/office/drawing/2014/main" id="{57D81D7F-CCAF-0016-5EA1-8F9518B60D4A}"/>
                </a:ext>
              </a:extLst>
            </p:cNvPr>
            <p:cNvCxnSpPr/>
            <p:nvPr/>
          </p:nvCxnSpPr>
          <p:spPr>
            <a:xfrm flipH="1" flipV="1">
              <a:off x="4300369" y="3200861"/>
              <a:ext cx="161346" cy="304940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2" name="Straight Arrow Connector 65">
              <a:extLst>
                <a:ext uri="{FF2B5EF4-FFF2-40B4-BE49-F238E27FC236}">
                  <a16:creationId xmlns:a16="http://schemas.microsoft.com/office/drawing/2014/main" id="{2D286D1A-8C52-FD48-0B05-D1C2CE70A115}"/>
                </a:ext>
              </a:extLst>
            </p:cNvPr>
            <p:cNvCxnSpPr/>
            <p:nvPr/>
          </p:nvCxnSpPr>
          <p:spPr>
            <a:xfrm flipH="1" flipV="1">
              <a:off x="4320859" y="2842944"/>
              <a:ext cx="140601" cy="65688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03" name="Group 67">
            <a:extLst>
              <a:ext uri="{FF2B5EF4-FFF2-40B4-BE49-F238E27FC236}">
                <a16:creationId xmlns:a16="http://schemas.microsoft.com/office/drawing/2014/main" id="{C86659CB-6218-3DE1-C1CC-2F3492A22F6D}"/>
              </a:ext>
            </a:extLst>
          </p:cNvPr>
          <p:cNvGrpSpPr/>
          <p:nvPr/>
        </p:nvGrpSpPr>
        <p:grpSpPr>
          <a:xfrm>
            <a:off x="2299520" y="2465128"/>
            <a:ext cx="1706540" cy="872782"/>
            <a:chOff x="5002421" y="3169007"/>
            <a:chExt cx="1706540" cy="872782"/>
          </a:xfrm>
        </p:grpSpPr>
        <p:sp>
          <p:nvSpPr>
            <p:cNvPr id="104" name="Oval 68">
              <a:extLst>
                <a:ext uri="{FF2B5EF4-FFF2-40B4-BE49-F238E27FC236}">
                  <a16:creationId xmlns:a16="http://schemas.microsoft.com/office/drawing/2014/main" id="{436C8F13-3FA5-7DC4-502A-314499B563BD}"/>
                </a:ext>
              </a:extLst>
            </p:cNvPr>
            <p:cNvSpPr/>
            <p:nvPr/>
          </p:nvSpPr>
          <p:spPr>
            <a:xfrm>
              <a:off x="5864279" y="3250048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5" name="Oval 69">
              <a:extLst>
                <a:ext uri="{FF2B5EF4-FFF2-40B4-BE49-F238E27FC236}">
                  <a16:creationId xmlns:a16="http://schemas.microsoft.com/office/drawing/2014/main" id="{18F8FD44-3C3A-8E95-9F5D-8C06F39847CF}"/>
                </a:ext>
              </a:extLst>
            </p:cNvPr>
            <p:cNvSpPr/>
            <p:nvPr/>
          </p:nvSpPr>
          <p:spPr>
            <a:xfrm>
              <a:off x="6113553" y="3413938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6" name="Oval 70">
              <a:extLst>
                <a:ext uri="{FF2B5EF4-FFF2-40B4-BE49-F238E27FC236}">
                  <a16:creationId xmlns:a16="http://schemas.microsoft.com/office/drawing/2014/main" id="{575AC6A4-6E79-1740-AAED-2F475D225EF8}"/>
                </a:ext>
              </a:extLst>
            </p:cNvPr>
            <p:cNvSpPr/>
            <p:nvPr/>
          </p:nvSpPr>
          <p:spPr>
            <a:xfrm>
              <a:off x="6078563" y="3180740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7" name="Oval 71">
              <a:extLst>
                <a:ext uri="{FF2B5EF4-FFF2-40B4-BE49-F238E27FC236}">
                  <a16:creationId xmlns:a16="http://schemas.microsoft.com/office/drawing/2014/main" id="{5AB924F6-F821-129A-95AC-A08D57BD3CEA}"/>
                </a:ext>
              </a:extLst>
            </p:cNvPr>
            <p:cNvSpPr/>
            <p:nvPr/>
          </p:nvSpPr>
          <p:spPr>
            <a:xfrm>
              <a:off x="5626138" y="3416204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08" name="Straight Arrow Connector 72">
              <a:extLst>
                <a:ext uri="{FF2B5EF4-FFF2-40B4-BE49-F238E27FC236}">
                  <a16:creationId xmlns:a16="http://schemas.microsoft.com/office/drawing/2014/main" id="{FC06FB7A-8309-3833-E455-F95E4E673C0E}"/>
                </a:ext>
              </a:extLst>
            </p:cNvPr>
            <p:cNvCxnSpPr/>
            <p:nvPr/>
          </p:nvCxnSpPr>
          <p:spPr>
            <a:xfrm flipH="1" flipV="1">
              <a:off x="5778692" y="3290291"/>
              <a:ext cx="76781" cy="216961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9" name="Straight Arrow Connector 73">
              <a:extLst>
                <a:ext uri="{FF2B5EF4-FFF2-40B4-BE49-F238E27FC236}">
                  <a16:creationId xmlns:a16="http://schemas.microsoft.com/office/drawing/2014/main" id="{702F2033-5A79-8378-F6CF-A9E0653580FE}"/>
                </a:ext>
              </a:extLst>
            </p:cNvPr>
            <p:cNvCxnSpPr/>
            <p:nvPr/>
          </p:nvCxnSpPr>
          <p:spPr>
            <a:xfrm flipV="1">
              <a:off x="5855472" y="3263325"/>
              <a:ext cx="195114" cy="243929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0" name="Straight Arrow Connector 74">
              <a:extLst>
                <a:ext uri="{FF2B5EF4-FFF2-40B4-BE49-F238E27FC236}">
                  <a16:creationId xmlns:a16="http://schemas.microsoft.com/office/drawing/2014/main" id="{D8EE824A-11C4-F851-2D75-14D5165AA4DE}"/>
                </a:ext>
              </a:extLst>
            </p:cNvPr>
            <p:cNvCxnSpPr/>
            <p:nvPr/>
          </p:nvCxnSpPr>
          <p:spPr>
            <a:xfrm flipV="1">
              <a:off x="5855472" y="3446131"/>
              <a:ext cx="229057" cy="61122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1" name="TextBox 75">
              <a:extLst>
                <a:ext uri="{FF2B5EF4-FFF2-40B4-BE49-F238E27FC236}">
                  <a16:creationId xmlns:a16="http://schemas.microsoft.com/office/drawing/2014/main" id="{C01847A5-5938-CD63-4288-1705A23FBB4A}"/>
                </a:ext>
              </a:extLst>
            </p:cNvPr>
            <p:cNvSpPr txBox="1"/>
            <p:nvPr/>
          </p:nvSpPr>
          <p:spPr>
            <a:xfrm>
              <a:off x="5002421" y="3518569"/>
              <a:ext cx="1706540" cy="52322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noAutofit/>
            </a:bodyPr>
            <a:lstStyle/>
            <a:p>
              <a:pPr algn="ctr" defTabSz="2108515">
                <a:defRPr/>
              </a:pPr>
              <a:r>
                <a:rPr lang="en-GB" sz="1300" b="1" kern="0" dirty="0">
                  <a:solidFill>
                    <a:srgbClr val="7030A0"/>
                  </a:solidFill>
                  <a:latin typeface="Calibri" panose="020F0502020204030204"/>
                </a:rPr>
                <a:t>Electron Stimulated Desorption</a:t>
              </a:r>
            </a:p>
          </p:txBody>
        </p:sp>
        <p:sp>
          <p:nvSpPr>
            <p:cNvPr id="112" name="Oval 76">
              <a:extLst>
                <a:ext uri="{FF2B5EF4-FFF2-40B4-BE49-F238E27FC236}">
                  <a16:creationId xmlns:a16="http://schemas.microsoft.com/office/drawing/2014/main" id="{7259EFA9-E3A8-CEC3-298E-9DB616E7D779}"/>
                </a:ext>
              </a:extLst>
            </p:cNvPr>
            <p:cNvSpPr/>
            <p:nvPr/>
          </p:nvSpPr>
          <p:spPr>
            <a:xfrm>
              <a:off x="5721906" y="3229926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13" name="Straight Arrow Connector 77">
              <a:extLst>
                <a:ext uri="{FF2B5EF4-FFF2-40B4-BE49-F238E27FC236}">
                  <a16:creationId xmlns:a16="http://schemas.microsoft.com/office/drawing/2014/main" id="{320732AE-493D-06B6-6654-70F431346880}"/>
                </a:ext>
              </a:extLst>
            </p:cNvPr>
            <p:cNvCxnSpPr/>
            <p:nvPr/>
          </p:nvCxnSpPr>
          <p:spPr>
            <a:xfrm flipH="1" flipV="1">
              <a:off x="5679206" y="3456447"/>
              <a:ext cx="184489" cy="53978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4" name="Oval 78">
              <a:extLst>
                <a:ext uri="{FF2B5EF4-FFF2-40B4-BE49-F238E27FC236}">
                  <a16:creationId xmlns:a16="http://schemas.microsoft.com/office/drawing/2014/main" id="{D34E8678-D878-7861-E08F-6E046E7A06EE}"/>
                </a:ext>
              </a:extLst>
            </p:cNvPr>
            <p:cNvSpPr/>
            <p:nvPr/>
          </p:nvSpPr>
          <p:spPr>
            <a:xfrm>
              <a:off x="6113775" y="3169007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5" name="Oval 79">
              <a:extLst>
                <a:ext uri="{FF2B5EF4-FFF2-40B4-BE49-F238E27FC236}">
                  <a16:creationId xmlns:a16="http://schemas.microsoft.com/office/drawing/2014/main" id="{7C437559-329B-E4DE-003D-D10A1A5214AA}"/>
                </a:ext>
              </a:extLst>
            </p:cNvPr>
            <p:cNvSpPr/>
            <p:nvPr/>
          </p:nvSpPr>
          <p:spPr>
            <a:xfrm>
              <a:off x="6138347" y="3441926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6" name="Oval 80">
              <a:extLst>
                <a:ext uri="{FF2B5EF4-FFF2-40B4-BE49-F238E27FC236}">
                  <a16:creationId xmlns:a16="http://schemas.microsoft.com/office/drawing/2014/main" id="{7B1A7D6E-0DED-FE5D-1CBC-22DB5671701B}"/>
                </a:ext>
              </a:extLst>
            </p:cNvPr>
            <p:cNvSpPr/>
            <p:nvPr/>
          </p:nvSpPr>
          <p:spPr>
            <a:xfrm>
              <a:off x="5866776" y="3209250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7" name="Oval 81">
              <a:extLst>
                <a:ext uri="{FF2B5EF4-FFF2-40B4-BE49-F238E27FC236}">
                  <a16:creationId xmlns:a16="http://schemas.microsoft.com/office/drawing/2014/main" id="{E8B111E7-7BF7-3AD0-F302-A9DFF25C5C8F}"/>
                </a:ext>
              </a:extLst>
            </p:cNvPr>
            <p:cNvSpPr/>
            <p:nvPr/>
          </p:nvSpPr>
          <p:spPr>
            <a:xfrm>
              <a:off x="5688022" y="3244487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8" name="Oval 82">
              <a:extLst>
                <a:ext uri="{FF2B5EF4-FFF2-40B4-BE49-F238E27FC236}">
                  <a16:creationId xmlns:a16="http://schemas.microsoft.com/office/drawing/2014/main" id="{1957E208-D501-29B9-62A7-CA848A29C502}"/>
                </a:ext>
              </a:extLst>
            </p:cNvPr>
            <p:cNvSpPr/>
            <p:nvPr/>
          </p:nvSpPr>
          <p:spPr>
            <a:xfrm>
              <a:off x="5591138" y="3429082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cxnSp>
        <p:nvCxnSpPr>
          <p:cNvPr id="119" name="Curved Connector 232">
            <a:extLst>
              <a:ext uri="{FF2B5EF4-FFF2-40B4-BE49-F238E27FC236}">
                <a16:creationId xmlns:a16="http://schemas.microsoft.com/office/drawing/2014/main" id="{44E583C2-B24E-00FF-EAAF-07B3261ECF13}"/>
              </a:ext>
            </a:extLst>
          </p:cNvPr>
          <p:cNvCxnSpPr>
            <a:cxnSpLocks/>
          </p:cNvCxnSpPr>
          <p:nvPr/>
        </p:nvCxnSpPr>
        <p:spPr>
          <a:xfrm rot="7800000" flipH="1">
            <a:off x="1748574" y="1547310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0" name="Curved Connector 233">
            <a:extLst>
              <a:ext uri="{FF2B5EF4-FFF2-40B4-BE49-F238E27FC236}">
                <a16:creationId xmlns:a16="http://schemas.microsoft.com/office/drawing/2014/main" id="{1326A088-BC3D-843B-EBB4-ED2C822E5C47}"/>
              </a:ext>
            </a:extLst>
          </p:cNvPr>
          <p:cNvCxnSpPr>
            <a:cxnSpLocks/>
          </p:cNvCxnSpPr>
          <p:nvPr/>
        </p:nvCxnSpPr>
        <p:spPr>
          <a:xfrm rot="7800000" flipH="1">
            <a:off x="1852754" y="1547311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1" name="Curved Connector 234">
            <a:extLst>
              <a:ext uri="{FF2B5EF4-FFF2-40B4-BE49-F238E27FC236}">
                <a16:creationId xmlns:a16="http://schemas.microsoft.com/office/drawing/2014/main" id="{CC5DB504-74B3-DEEB-7287-DDC3C864A52E}"/>
              </a:ext>
            </a:extLst>
          </p:cNvPr>
          <p:cNvCxnSpPr>
            <a:cxnSpLocks/>
          </p:cNvCxnSpPr>
          <p:nvPr/>
        </p:nvCxnSpPr>
        <p:spPr>
          <a:xfrm rot="7800000" flipH="1">
            <a:off x="1956934" y="1547312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2" name="Curved Connector 235">
            <a:extLst>
              <a:ext uri="{FF2B5EF4-FFF2-40B4-BE49-F238E27FC236}">
                <a16:creationId xmlns:a16="http://schemas.microsoft.com/office/drawing/2014/main" id="{08EF065A-1AD1-7B45-EF04-8C772872AF8D}"/>
              </a:ext>
            </a:extLst>
          </p:cNvPr>
          <p:cNvCxnSpPr>
            <a:cxnSpLocks/>
          </p:cNvCxnSpPr>
          <p:nvPr/>
        </p:nvCxnSpPr>
        <p:spPr>
          <a:xfrm rot="7800000" flipH="1">
            <a:off x="2061114" y="1547313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3" name="Curved Connector 236">
            <a:extLst>
              <a:ext uri="{FF2B5EF4-FFF2-40B4-BE49-F238E27FC236}">
                <a16:creationId xmlns:a16="http://schemas.microsoft.com/office/drawing/2014/main" id="{A81CB57A-D1DE-53CB-E33D-649236B398FA}"/>
              </a:ext>
            </a:extLst>
          </p:cNvPr>
          <p:cNvCxnSpPr>
            <a:cxnSpLocks/>
          </p:cNvCxnSpPr>
          <p:nvPr/>
        </p:nvCxnSpPr>
        <p:spPr>
          <a:xfrm rot="7800000" flipH="1">
            <a:off x="2165294" y="1547314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4" name="Curved Connector 237">
            <a:extLst>
              <a:ext uri="{FF2B5EF4-FFF2-40B4-BE49-F238E27FC236}">
                <a16:creationId xmlns:a16="http://schemas.microsoft.com/office/drawing/2014/main" id="{6BFF8CD9-1DF3-6B88-F44B-CE785A3968BD}"/>
              </a:ext>
            </a:extLst>
          </p:cNvPr>
          <p:cNvCxnSpPr>
            <a:cxnSpLocks/>
          </p:cNvCxnSpPr>
          <p:nvPr/>
        </p:nvCxnSpPr>
        <p:spPr>
          <a:xfrm rot="7800000" flipH="1">
            <a:off x="2269474" y="1547315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5" name="Curved Connector 238">
            <a:extLst>
              <a:ext uri="{FF2B5EF4-FFF2-40B4-BE49-F238E27FC236}">
                <a16:creationId xmlns:a16="http://schemas.microsoft.com/office/drawing/2014/main" id="{2D32342B-C241-43B3-98E5-4F1F46C5CE27}"/>
              </a:ext>
            </a:extLst>
          </p:cNvPr>
          <p:cNvCxnSpPr>
            <a:cxnSpLocks/>
          </p:cNvCxnSpPr>
          <p:nvPr/>
        </p:nvCxnSpPr>
        <p:spPr>
          <a:xfrm rot="7800000" flipH="1">
            <a:off x="2373654" y="1547316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6" name="Curved Connector 239">
            <a:extLst>
              <a:ext uri="{FF2B5EF4-FFF2-40B4-BE49-F238E27FC236}">
                <a16:creationId xmlns:a16="http://schemas.microsoft.com/office/drawing/2014/main" id="{8472D243-AC3E-4FF1-E056-243E38AFB766}"/>
              </a:ext>
            </a:extLst>
          </p:cNvPr>
          <p:cNvCxnSpPr>
            <a:cxnSpLocks/>
          </p:cNvCxnSpPr>
          <p:nvPr/>
        </p:nvCxnSpPr>
        <p:spPr>
          <a:xfrm rot="7800000" flipH="1">
            <a:off x="2477834" y="1547317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7" name="Curved Connector 240">
            <a:extLst>
              <a:ext uri="{FF2B5EF4-FFF2-40B4-BE49-F238E27FC236}">
                <a16:creationId xmlns:a16="http://schemas.microsoft.com/office/drawing/2014/main" id="{B7492A54-6556-724B-4BED-BE7A5C51283F}"/>
              </a:ext>
            </a:extLst>
          </p:cNvPr>
          <p:cNvCxnSpPr>
            <a:cxnSpLocks/>
          </p:cNvCxnSpPr>
          <p:nvPr/>
        </p:nvCxnSpPr>
        <p:spPr>
          <a:xfrm rot="7800000" flipH="1">
            <a:off x="2582012" y="1547319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grpSp>
        <p:nvGrpSpPr>
          <p:cNvPr id="128" name="Group 99">
            <a:extLst>
              <a:ext uri="{FF2B5EF4-FFF2-40B4-BE49-F238E27FC236}">
                <a16:creationId xmlns:a16="http://schemas.microsoft.com/office/drawing/2014/main" id="{CC208867-D52D-C06D-9D49-4D1949101DAA}"/>
              </a:ext>
            </a:extLst>
          </p:cNvPr>
          <p:cNvGrpSpPr/>
          <p:nvPr/>
        </p:nvGrpSpPr>
        <p:grpSpPr>
          <a:xfrm>
            <a:off x="3861406" y="2302944"/>
            <a:ext cx="338993" cy="632075"/>
            <a:chOff x="8190044" y="2279416"/>
            <a:chExt cx="338993" cy="632075"/>
          </a:xfrm>
        </p:grpSpPr>
        <p:sp>
          <p:nvSpPr>
            <p:cNvPr id="129" name="TextBox 33">
              <a:extLst>
                <a:ext uri="{FF2B5EF4-FFF2-40B4-BE49-F238E27FC236}">
                  <a16:creationId xmlns:a16="http://schemas.microsoft.com/office/drawing/2014/main" id="{B28407F2-FBA6-D274-C815-BBEEABBC3FDC}"/>
                </a:ext>
              </a:extLst>
            </p:cNvPr>
            <p:cNvSpPr txBox="1"/>
            <p:nvPr/>
          </p:nvSpPr>
          <p:spPr>
            <a:xfrm rot="4020000">
              <a:off x="8089889" y="2472343"/>
              <a:ext cx="632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00" b="1" kern="0" dirty="0">
                  <a:solidFill>
                    <a:srgbClr val="FF0000"/>
                  </a:solidFill>
                  <a:latin typeface="Calibri" panose="020F0502020204030204"/>
                </a:rPr>
                <a:t>Prim. e</a:t>
              </a:r>
              <a:r>
                <a:rPr lang="en-GB" sz="1000" b="1" kern="0" baseline="30000" dirty="0">
                  <a:solidFill>
                    <a:srgbClr val="FF0000"/>
                  </a:solidFill>
                  <a:latin typeface="Calibri" panose="020F0502020204030204"/>
                </a:rPr>
                <a:t>-</a:t>
              </a:r>
            </a:p>
          </p:txBody>
        </p:sp>
        <p:cxnSp>
          <p:nvCxnSpPr>
            <p:cNvPr id="130" name="Straight Arrow Connector 96">
              <a:extLst>
                <a:ext uri="{FF2B5EF4-FFF2-40B4-BE49-F238E27FC236}">
                  <a16:creationId xmlns:a16="http://schemas.microsoft.com/office/drawing/2014/main" id="{62BAFCDE-10EF-60BA-EBD8-C9E51CA6A5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90044" y="2340064"/>
              <a:ext cx="191366" cy="447295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31" name="TextBox 102">
            <a:extLst>
              <a:ext uri="{FF2B5EF4-FFF2-40B4-BE49-F238E27FC236}">
                <a16:creationId xmlns:a16="http://schemas.microsoft.com/office/drawing/2014/main" id="{AD8A422A-0FD6-E5FC-C075-9FDE22C2AEDA}"/>
              </a:ext>
            </a:extLst>
          </p:cNvPr>
          <p:cNvSpPr txBox="1"/>
          <p:nvPr/>
        </p:nvSpPr>
        <p:spPr>
          <a:xfrm>
            <a:off x="1605676" y="1268858"/>
            <a:ext cx="12600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108515">
              <a:defRPr/>
            </a:pPr>
            <a:r>
              <a:rPr lang="en-GB" sz="1300" b="1" kern="0" dirty="0">
                <a:solidFill>
                  <a:srgbClr val="FF0000"/>
                </a:solidFill>
                <a:latin typeface="Calibri" panose="020F0502020204030204"/>
              </a:rPr>
              <a:t>Thermal load</a:t>
            </a:r>
          </a:p>
        </p:txBody>
      </p:sp>
      <p:sp>
        <p:nvSpPr>
          <p:cNvPr id="139" name="Espace réservé du pied de page 4">
            <a:extLst>
              <a:ext uri="{FF2B5EF4-FFF2-40B4-BE49-F238E27FC236}">
                <a16:creationId xmlns:a16="http://schemas.microsoft.com/office/drawing/2014/main" id="{A7BE0601-2F8A-3275-CE79-75C19FCB2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140" name="ZoneTexte 139">
            <a:extLst>
              <a:ext uri="{FF2B5EF4-FFF2-40B4-BE49-F238E27FC236}">
                <a16:creationId xmlns:a16="http://schemas.microsoft.com/office/drawing/2014/main" id="{D98500CE-FB03-3FC7-5D2C-D0E173EE76F2}"/>
              </a:ext>
            </a:extLst>
          </p:cNvPr>
          <p:cNvSpPr txBox="1"/>
          <p:nvPr/>
        </p:nvSpPr>
        <p:spPr>
          <a:xfrm>
            <a:off x="9967387" y="6391634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/>
              <a:t>Courtesy P. Costa-Pinto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7291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83" grpId="0" animBg="1"/>
      <p:bldP spid="90" grpId="0"/>
      <p:bldP spid="13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273BC5F-04F8-CE76-E4D0-15E819635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1535" y="1603131"/>
            <a:ext cx="5399979" cy="1406661"/>
          </a:xfrm>
        </p:spPr>
        <p:txBody>
          <a:bodyPr/>
          <a:lstStyle/>
          <a:p>
            <a:pPr algn="ctr"/>
            <a:r>
              <a:rPr lang="en-GB" dirty="0"/>
              <a:t>Mitigation</a:t>
            </a:r>
          </a:p>
          <a:p>
            <a:pPr algn="ctr"/>
            <a:r>
              <a:rPr lang="en-GB" dirty="0"/>
              <a:t>Reduce </a:t>
            </a:r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dirty="0"/>
              <a:t>econdary </a:t>
            </a:r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/>
              <a:t>lectron </a:t>
            </a:r>
            <a:r>
              <a:rPr lang="en-GB" dirty="0">
                <a:solidFill>
                  <a:srgbClr val="FF0000"/>
                </a:solidFill>
              </a:rPr>
              <a:t>Y</a:t>
            </a:r>
            <a:r>
              <a:rPr lang="en-GB" dirty="0"/>
              <a:t>ield of the surfaces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767B75B-B922-41B1-F8F0-167B5CA18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 Cloud Problematic 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F66B6F-37FC-C11B-CB33-A36C8FBE9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B2F51A-DBB2-0469-C0A6-FF52E3C0E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grpSp>
        <p:nvGrpSpPr>
          <p:cNvPr id="61" name="Group 100">
            <a:extLst>
              <a:ext uri="{FF2B5EF4-FFF2-40B4-BE49-F238E27FC236}">
                <a16:creationId xmlns:a16="http://schemas.microsoft.com/office/drawing/2014/main" id="{1D4EC6F1-11C9-1EE5-9F48-5B10D6CE9C4A}"/>
              </a:ext>
            </a:extLst>
          </p:cNvPr>
          <p:cNvGrpSpPr/>
          <p:nvPr/>
        </p:nvGrpSpPr>
        <p:grpSpPr>
          <a:xfrm>
            <a:off x="1307781" y="1239693"/>
            <a:ext cx="3448545" cy="2203477"/>
            <a:chOff x="5636419" y="1216165"/>
            <a:chExt cx="3448545" cy="2203477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F5A9289-1F34-50F2-F00B-FC568A0F7345}"/>
                </a:ext>
              </a:extLst>
            </p:cNvPr>
            <p:cNvSpPr/>
            <p:nvPr/>
          </p:nvSpPr>
          <p:spPr>
            <a:xfrm>
              <a:off x="5636419" y="1216165"/>
              <a:ext cx="3448545" cy="2203477"/>
            </a:xfrm>
            <a:prstGeom prst="rect">
              <a:avLst/>
            </a:prstGeom>
            <a:solidFill>
              <a:schemeClr val="bg1"/>
            </a:solidFill>
            <a:effectLst>
              <a:softEdge rad="1270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39">
              <a:extLst>
                <a:ext uri="{FF2B5EF4-FFF2-40B4-BE49-F238E27FC236}">
                  <a16:creationId xmlns:a16="http://schemas.microsoft.com/office/drawing/2014/main" id="{BFF00038-675B-82D9-5FE9-714E261F96D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920633" y="2787357"/>
              <a:ext cx="3097870" cy="3210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64" name="Group 41">
              <a:extLst>
                <a:ext uri="{FF2B5EF4-FFF2-40B4-BE49-F238E27FC236}">
                  <a16:creationId xmlns:a16="http://schemas.microsoft.com/office/drawing/2014/main" id="{A4CBCDAB-D239-B74A-1EA8-0E1D57E69A3B}"/>
                </a:ext>
              </a:extLst>
            </p:cNvPr>
            <p:cNvGrpSpPr/>
            <p:nvPr/>
          </p:nvGrpSpPr>
          <p:grpSpPr>
            <a:xfrm>
              <a:off x="6166909" y="2139101"/>
              <a:ext cx="402322" cy="213286"/>
              <a:chOff x="9465545" y="2900389"/>
              <a:chExt cx="768065" cy="381594"/>
            </a:xfrm>
          </p:grpSpPr>
          <p:sp>
            <p:nvSpPr>
              <p:cNvPr id="79" name="Oval 42">
                <a:extLst>
                  <a:ext uri="{FF2B5EF4-FFF2-40B4-BE49-F238E27FC236}">
                    <a16:creationId xmlns:a16="http://schemas.microsoft.com/office/drawing/2014/main" id="{FABA7F90-FBEB-5F13-D867-1042F4AA4BFB}"/>
                  </a:ext>
                </a:extLst>
              </p:cNvPr>
              <p:cNvSpPr/>
              <p:nvPr/>
            </p:nvSpPr>
            <p:spPr>
              <a:xfrm>
                <a:off x="9465545" y="2900389"/>
                <a:ext cx="768065" cy="38159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80" name="Straight Arrow Connector 43">
                <a:extLst>
                  <a:ext uri="{FF2B5EF4-FFF2-40B4-BE49-F238E27FC236}">
                    <a16:creationId xmlns:a16="http://schemas.microsoft.com/office/drawing/2014/main" id="{2794F52B-14C6-5606-353B-D58B7FD1A3A7}"/>
                  </a:ext>
                </a:extLst>
              </p:cNvPr>
              <p:cNvCxnSpPr/>
              <p:nvPr/>
            </p:nvCxnSpPr>
            <p:spPr>
              <a:xfrm>
                <a:off x="9868328" y="3096947"/>
                <a:ext cx="243616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headEnd w="med" len="med"/>
                <a:tailEnd type="triangle" w="med" len="sm"/>
              </a:ln>
              <a:effectLst/>
            </p:spPr>
          </p:cxnSp>
        </p:grpSp>
        <p:grpSp>
          <p:nvGrpSpPr>
            <p:cNvPr id="65" name="Group 45">
              <a:extLst>
                <a:ext uri="{FF2B5EF4-FFF2-40B4-BE49-F238E27FC236}">
                  <a16:creationId xmlns:a16="http://schemas.microsoft.com/office/drawing/2014/main" id="{705F23C5-AF3D-8D04-8B43-E4D95795F6E8}"/>
                </a:ext>
              </a:extLst>
            </p:cNvPr>
            <p:cNvGrpSpPr/>
            <p:nvPr/>
          </p:nvGrpSpPr>
          <p:grpSpPr>
            <a:xfrm>
              <a:off x="6938985" y="2135291"/>
              <a:ext cx="402319" cy="213286"/>
              <a:chOff x="5297390" y="9361547"/>
              <a:chExt cx="454003" cy="231552"/>
            </a:xfrm>
          </p:grpSpPr>
          <p:sp>
            <p:nvSpPr>
              <p:cNvPr id="77" name="Oval 46">
                <a:extLst>
                  <a:ext uri="{FF2B5EF4-FFF2-40B4-BE49-F238E27FC236}">
                    <a16:creationId xmlns:a16="http://schemas.microsoft.com/office/drawing/2014/main" id="{2673F042-413E-545F-8953-0EE54BCB6442}"/>
                  </a:ext>
                </a:extLst>
              </p:cNvPr>
              <p:cNvSpPr/>
              <p:nvPr/>
            </p:nvSpPr>
            <p:spPr>
              <a:xfrm>
                <a:off x="5297390" y="9361547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8" name="Straight Arrow Connector 47">
                <a:extLst>
                  <a:ext uri="{FF2B5EF4-FFF2-40B4-BE49-F238E27FC236}">
                    <a16:creationId xmlns:a16="http://schemas.microsoft.com/office/drawing/2014/main" id="{09A95D0B-CD18-7B13-BDB0-0C097017BFC1}"/>
                  </a:ext>
                </a:extLst>
              </p:cNvPr>
              <p:cNvCxnSpPr/>
              <p:nvPr/>
            </p:nvCxnSpPr>
            <p:spPr>
              <a:xfrm>
                <a:off x="5540455" y="9479640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grpSp>
          <p:nvGrpSpPr>
            <p:cNvPr id="66" name="Group 48">
              <a:extLst>
                <a:ext uri="{FF2B5EF4-FFF2-40B4-BE49-F238E27FC236}">
                  <a16:creationId xmlns:a16="http://schemas.microsoft.com/office/drawing/2014/main" id="{8B6157E2-B8EB-89E4-2F6C-95969CC54630}"/>
                </a:ext>
              </a:extLst>
            </p:cNvPr>
            <p:cNvGrpSpPr/>
            <p:nvPr/>
          </p:nvGrpSpPr>
          <p:grpSpPr>
            <a:xfrm>
              <a:off x="7695274" y="2129609"/>
              <a:ext cx="402322" cy="213286"/>
              <a:chOff x="5288091" y="9361547"/>
              <a:chExt cx="454003" cy="231552"/>
            </a:xfrm>
          </p:grpSpPr>
          <p:sp>
            <p:nvSpPr>
              <p:cNvPr id="75" name="Oval 49">
                <a:extLst>
                  <a:ext uri="{FF2B5EF4-FFF2-40B4-BE49-F238E27FC236}">
                    <a16:creationId xmlns:a16="http://schemas.microsoft.com/office/drawing/2014/main" id="{7075CF48-1A52-E763-3623-9A49E6F5F74B}"/>
                  </a:ext>
                </a:extLst>
              </p:cNvPr>
              <p:cNvSpPr/>
              <p:nvPr/>
            </p:nvSpPr>
            <p:spPr>
              <a:xfrm>
                <a:off x="5288091" y="9361547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6" name="Straight Arrow Connector 50">
                <a:extLst>
                  <a:ext uri="{FF2B5EF4-FFF2-40B4-BE49-F238E27FC236}">
                    <a16:creationId xmlns:a16="http://schemas.microsoft.com/office/drawing/2014/main" id="{2F7723E5-0B91-52B0-457A-6606995FBE04}"/>
                  </a:ext>
                </a:extLst>
              </p:cNvPr>
              <p:cNvCxnSpPr/>
              <p:nvPr/>
            </p:nvCxnSpPr>
            <p:spPr>
              <a:xfrm>
                <a:off x="5538678" y="9479392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grpSp>
          <p:nvGrpSpPr>
            <p:cNvPr id="67" name="Group 51">
              <a:extLst>
                <a:ext uri="{FF2B5EF4-FFF2-40B4-BE49-F238E27FC236}">
                  <a16:creationId xmlns:a16="http://schemas.microsoft.com/office/drawing/2014/main" id="{AC081DB3-E4BC-83F0-1B96-64BA5433C4BD}"/>
                </a:ext>
              </a:extLst>
            </p:cNvPr>
            <p:cNvGrpSpPr/>
            <p:nvPr/>
          </p:nvGrpSpPr>
          <p:grpSpPr>
            <a:xfrm>
              <a:off x="8434590" y="2129612"/>
              <a:ext cx="402320" cy="213286"/>
              <a:chOff x="5288091" y="9361548"/>
              <a:chExt cx="454003" cy="231552"/>
            </a:xfrm>
          </p:grpSpPr>
          <p:sp>
            <p:nvSpPr>
              <p:cNvPr id="73" name="Oval 52">
                <a:extLst>
                  <a:ext uri="{FF2B5EF4-FFF2-40B4-BE49-F238E27FC236}">
                    <a16:creationId xmlns:a16="http://schemas.microsoft.com/office/drawing/2014/main" id="{58704719-EB91-76C2-C3DD-4C332BE60938}"/>
                  </a:ext>
                </a:extLst>
              </p:cNvPr>
              <p:cNvSpPr/>
              <p:nvPr/>
            </p:nvSpPr>
            <p:spPr>
              <a:xfrm>
                <a:off x="5288091" y="9361548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4" name="Straight Arrow Connector 53">
                <a:extLst>
                  <a:ext uri="{FF2B5EF4-FFF2-40B4-BE49-F238E27FC236}">
                    <a16:creationId xmlns:a16="http://schemas.microsoft.com/office/drawing/2014/main" id="{FFD0EC3F-50B7-750E-F89C-7033137F23E6}"/>
                  </a:ext>
                </a:extLst>
              </p:cNvPr>
              <p:cNvCxnSpPr/>
              <p:nvPr/>
            </p:nvCxnSpPr>
            <p:spPr>
              <a:xfrm>
                <a:off x="5533579" y="9475283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cxnSp>
          <p:nvCxnSpPr>
            <p:cNvPr id="68" name="Straight Connector 66">
              <a:extLst>
                <a:ext uri="{FF2B5EF4-FFF2-40B4-BE49-F238E27FC236}">
                  <a16:creationId xmlns:a16="http://schemas.microsoft.com/office/drawing/2014/main" id="{B1B27C95-214C-3134-3E4E-E84AA25D5104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5920631" y="1644170"/>
              <a:ext cx="3097870" cy="2033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9" name="TextBox 92">
              <a:extLst>
                <a:ext uri="{FF2B5EF4-FFF2-40B4-BE49-F238E27FC236}">
                  <a16:creationId xmlns:a16="http://schemas.microsoft.com/office/drawing/2014/main" id="{6054A4CF-5B92-B4BA-9271-0840F265B6C3}"/>
                </a:ext>
              </a:extLst>
            </p:cNvPr>
            <p:cNvSpPr txBox="1"/>
            <p:nvPr/>
          </p:nvSpPr>
          <p:spPr>
            <a:xfrm>
              <a:off x="8432153" y="2085632"/>
              <a:ext cx="321999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0" name="TextBox 93">
              <a:extLst>
                <a:ext uri="{FF2B5EF4-FFF2-40B4-BE49-F238E27FC236}">
                  <a16:creationId xmlns:a16="http://schemas.microsoft.com/office/drawing/2014/main" id="{16D1CEED-A40F-15E5-0304-9455315A1181}"/>
                </a:ext>
              </a:extLst>
            </p:cNvPr>
            <p:cNvSpPr txBox="1"/>
            <p:nvPr/>
          </p:nvSpPr>
          <p:spPr>
            <a:xfrm>
              <a:off x="7713207" y="2084598"/>
              <a:ext cx="318608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1" name="TextBox 94">
              <a:extLst>
                <a:ext uri="{FF2B5EF4-FFF2-40B4-BE49-F238E27FC236}">
                  <a16:creationId xmlns:a16="http://schemas.microsoft.com/office/drawing/2014/main" id="{FB54E541-9F4F-F6C8-0013-493A9051F376}"/>
                </a:ext>
              </a:extLst>
            </p:cNvPr>
            <p:cNvSpPr txBox="1"/>
            <p:nvPr/>
          </p:nvSpPr>
          <p:spPr>
            <a:xfrm>
              <a:off x="6939626" y="2088317"/>
              <a:ext cx="322466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2" name="TextBox 95">
              <a:extLst>
                <a:ext uri="{FF2B5EF4-FFF2-40B4-BE49-F238E27FC236}">
                  <a16:creationId xmlns:a16="http://schemas.microsoft.com/office/drawing/2014/main" id="{4D09F84A-DAE7-5A50-FFA6-C3972B09555D}"/>
                </a:ext>
              </a:extLst>
            </p:cNvPr>
            <p:cNvSpPr txBox="1"/>
            <p:nvPr/>
          </p:nvSpPr>
          <p:spPr>
            <a:xfrm>
              <a:off x="6167489" y="2090661"/>
              <a:ext cx="339293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</p:grpSp>
      <p:sp>
        <p:nvSpPr>
          <p:cNvPr id="81" name="Explosion 1 64">
            <a:extLst>
              <a:ext uri="{FF2B5EF4-FFF2-40B4-BE49-F238E27FC236}">
                <a16:creationId xmlns:a16="http://schemas.microsoft.com/office/drawing/2014/main" id="{A51765F1-0393-270D-461A-9AEC0FC43DDF}"/>
              </a:ext>
            </a:extLst>
          </p:cNvPr>
          <p:cNvSpPr/>
          <p:nvPr/>
        </p:nvSpPr>
        <p:spPr>
          <a:xfrm>
            <a:off x="2444295" y="1610865"/>
            <a:ext cx="138046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2" name="Explosion 1 65">
            <a:extLst>
              <a:ext uri="{FF2B5EF4-FFF2-40B4-BE49-F238E27FC236}">
                <a16:creationId xmlns:a16="http://schemas.microsoft.com/office/drawing/2014/main" id="{3B9E8F3C-8A2C-FF5A-95C6-584CE23A2BED}"/>
              </a:ext>
            </a:extLst>
          </p:cNvPr>
          <p:cNvSpPr/>
          <p:nvPr/>
        </p:nvSpPr>
        <p:spPr>
          <a:xfrm>
            <a:off x="2120407" y="1618083"/>
            <a:ext cx="138046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3" name="Explosion 1 66">
            <a:extLst>
              <a:ext uri="{FF2B5EF4-FFF2-40B4-BE49-F238E27FC236}">
                <a16:creationId xmlns:a16="http://schemas.microsoft.com/office/drawing/2014/main" id="{785F7656-8E54-4DE6-EF00-5FC439D59E99}"/>
              </a:ext>
            </a:extLst>
          </p:cNvPr>
          <p:cNvSpPr/>
          <p:nvPr/>
        </p:nvSpPr>
        <p:spPr>
          <a:xfrm>
            <a:off x="1838312" y="1618773"/>
            <a:ext cx="137868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84" name="Straight Arrow Connector 34">
            <a:extLst>
              <a:ext uri="{FF2B5EF4-FFF2-40B4-BE49-F238E27FC236}">
                <a16:creationId xmlns:a16="http://schemas.microsoft.com/office/drawing/2014/main" id="{02039ACB-6DB6-928F-4A23-CB7BE9A112D9}"/>
              </a:ext>
            </a:extLst>
          </p:cNvPr>
          <p:cNvCxnSpPr>
            <a:cxnSpLocks/>
          </p:cNvCxnSpPr>
          <p:nvPr/>
        </p:nvCxnSpPr>
        <p:spPr>
          <a:xfrm flipH="1">
            <a:off x="2568645" y="1681820"/>
            <a:ext cx="1000765" cy="1132871"/>
          </a:xfrm>
          <a:prstGeom prst="straightConnector1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5" name="Straight Arrow Connector 35">
            <a:extLst>
              <a:ext uri="{FF2B5EF4-FFF2-40B4-BE49-F238E27FC236}">
                <a16:creationId xmlns:a16="http://schemas.microsoft.com/office/drawing/2014/main" id="{672B7A0D-6DAF-F438-0DCA-388E9984CF2F}"/>
              </a:ext>
            </a:extLst>
          </p:cNvPr>
          <p:cNvCxnSpPr>
            <a:cxnSpLocks/>
          </p:cNvCxnSpPr>
          <p:nvPr/>
        </p:nvCxnSpPr>
        <p:spPr>
          <a:xfrm flipH="1">
            <a:off x="3152574" y="1681819"/>
            <a:ext cx="414083" cy="1121556"/>
          </a:xfrm>
          <a:prstGeom prst="straightConnector1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86" name="Group 98">
            <a:extLst>
              <a:ext uri="{FF2B5EF4-FFF2-40B4-BE49-F238E27FC236}">
                <a16:creationId xmlns:a16="http://schemas.microsoft.com/office/drawing/2014/main" id="{BBE4CA6F-F267-1DB4-3564-A815E6A3F0F9}"/>
              </a:ext>
            </a:extLst>
          </p:cNvPr>
          <p:cNvGrpSpPr/>
          <p:nvPr/>
        </p:nvGrpSpPr>
        <p:grpSpPr>
          <a:xfrm>
            <a:off x="3653490" y="2527482"/>
            <a:ext cx="448756" cy="268283"/>
            <a:chOff x="7982128" y="2503954"/>
            <a:chExt cx="448756" cy="268283"/>
          </a:xfrm>
        </p:grpSpPr>
        <p:sp>
          <p:nvSpPr>
            <p:cNvPr id="87" name="TextBox 36">
              <a:extLst>
                <a:ext uri="{FF2B5EF4-FFF2-40B4-BE49-F238E27FC236}">
                  <a16:creationId xmlns:a16="http://schemas.microsoft.com/office/drawing/2014/main" id="{05901898-C9F3-80CD-8C68-5302A8430AC5}"/>
                </a:ext>
              </a:extLst>
            </p:cNvPr>
            <p:cNvSpPr txBox="1"/>
            <p:nvPr/>
          </p:nvSpPr>
          <p:spPr>
            <a:xfrm>
              <a:off x="7982128" y="2503954"/>
              <a:ext cx="448756" cy="2265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defTabSz="2108515">
                <a:defRPr/>
              </a:pPr>
              <a:r>
                <a:rPr lang="en-GB" sz="1000" b="1" kern="0" dirty="0">
                  <a:solidFill>
                    <a:srgbClr val="45DB65"/>
                  </a:solidFill>
                  <a:latin typeface="Calibri" panose="020F0502020204030204"/>
                </a:rPr>
                <a:t>h</a:t>
              </a:r>
              <a:r>
                <a:rPr lang="el-GR" sz="1000" b="1" kern="0" dirty="0">
                  <a:solidFill>
                    <a:srgbClr val="45DB65"/>
                  </a:solidFill>
                  <a:latin typeface="Calibri" panose="020F0502020204030204"/>
                </a:rPr>
                <a:t>ν</a:t>
              </a:r>
              <a:endParaRPr lang="en-GB" sz="1000" b="1" kern="0" dirty="0">
                <a:solidFill>
                  <a:srgbClr val="45DB65"/>
                </a:solidFill>
                <a:latin typeface="Calibri" panose="020F0502020204030204"/>
              </a:endParaRPr>
            </a:p>
          </p:txBody>
        </p:sp>
        <p:cxnSp>
          <p:nvCxnSpPr>
            <p:cNvPr id="88" name="Curved Connector 104">
              <a:extLst>
                <a:ext uri="{FF2B5EF4-FFF2-40B4-BE49-F238E27FC236}">
                  <a16:creationId xmlns:a16="http://schemas.microsoft.com/office/drawing/2014/main" id="{23D4F135-EECD-CBED-303D-D11770664109}"/>
                </a:ext>
              </a:extLst>
            </p:cNvPr>
            <p:cNvCxnSpPr>
              <a:cxnSpLocks/>
            </p:cNvCxnSpPr>
            <p:nvPr/>
          </p:nvCxnSpPr>
          <p:spPr>
            <a:xfrm rot="10680000" flipH="1" flipV="1">
              <a:off x="8165346" y="2629836"/>
              <a:ext cx="199565" cy="142401"/>
            </a:xfrm>
            <a:prstGeom prst="curvedConnector3">
              <a:avLst>
                <a:gd name="adj1" fmla="val 42045"/>
              </a:avLst>
            </a:prstGeom>
            <a:noFill/>
            <a:ln w="19050" cap="flat" cmpd="sng" algn="ctr">
              <a:solidFill>
                <a:srgbClr val="45DB65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89" name="Straight Arrow Connector 38">
            <a:extLst>
              <a:ext uri="{FF2B5EF4-FFF2-40B4-BE49-F238E27FC236}">
                <a16:creationId xmlns:a16="http://schemas.microsoft.com/office/drawing/2014/main" id="{77DF76D0-A739-5755-C099-74ADDE93EA85}"/>
              </a:ext>
            </a:extLst>
          </p:cNvPr>
          <p:cNvCxnSpPr>
            <a:cxnSpLocks/>
          </p:cNvCxnSpPr>
          <p:nvPr/>
        </p:nvCxnSpPr>
        <p:spPr>
          <a:xfrm flipH="1" flipV="1">
            <a:off x="3569408" y="1680275"/>
            <a:ext cx="478478" cy="113061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0" name="TextBox 40">
            <a:extLst>
              <a:ext uri="{FF2B5EF4-FFF2-40B4-BE49-F238E27FC236}">
                <a16:creationId xmlns:a16="http://schemas.microsoft.com/office/drawing/2014/main" id="{2B498B2A-7FAE-E793-5C79-580C4EA83504}"/>
              </a:ext>
            </a:extLst>
          </p:cNvPr>
          <p:cNvSpPr txBox="1"/>
          <p:nvPr/>
        </p:nvSpPr>
        <p:spPr>
          <a:xfrm rot="18660000">
            <a:off x="2962785" y="1812621"/>
            <a:ext cx="544748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defTabSz="2108515">
              <a:defRPr/>
            </a:pPr>
            <a:r>
              <a:rPr lang="en-GB" sz="1000" b="1" kern="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Sec. e</a:t>
            </a:r>
            <a:r>
              <a:rPr lang="en-GB" sz="1000" b="1" kern="0" baseline="300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-</a:t>
            </a:r>
          </a:p>
        </p:txBody>
      </p:sp>
      <p:grpSp>
        <p:nvGrpSpPr>
          <p:cNvPr id="91" name="Group 54">
            <a:extLst>
              <a:ext uri="{FF2B5EF4-FFF2-40B4-BE49-F238E27FC236}">
                <a16:creationId xmlns:a16="http://schemas.microsoft.com/office/drawing/2014/main" id="{BCBD96AE-A508-EC0D-08F7-DFFC8A3EE3BC}"/>
              </a:ext>
            </a:extLst>
          </p:cNvPr>
          <p:cNvGrpSpPr/>
          <p:nvPr/>
        </p:nvGrpSpPr>
        <p:grpSpPr>
          <a:xfrm>
            <a:off x="1597469" y="1672931"/>
            <a:ext cx="1563655" cy="1137361"/>
            <a:chOff x="4300369" y="2376809"/>
            <a:chExt cx="1563655" cy="1137361"/>
          </a:xfrm>
        </p:grpSpPr>
        <p:cxnSp>
          <p:nvCxnSpPr>
            <p:cNvPr id="92" name="Straight Arrow Connector 55">
              <a:extLst>
                <a:ext uri="{FF2B5EF4-FFF2-40B4-BE49-F238E27FC236}">
                  <a16:creationId xmlns:a16="http://schemas.microsoft.com/office/drawing/2014/main" id="{F4872E35-77D1-EF0C-FF60-AE82053E36AC}"/>
                </a:ext>
              </a:extLst>
            </p:cNvPr>
            <p:cNvCxnSpPr/>
            <p:nvPr/>
          </p:nvCxnSpPr>
          <p:spPr>
            <a:xfrm flipH="1" flipV="1">
              <a:off x="4887108" y="2376809"/>
              <a:ext cx="406147" cy="1130445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3" name="Straight Arrow Connector 56">
              <a:extLst>
                <a:ext uri="{FF2B5EF4-FFF2-40B4-BE49-F238E27FC236}">
                  <a16:creationId xmlns:a16="http://schemas.microsoft.com/office/drawing/2014/main" id="{44214F57-FBF7-A6B6-0840-A07867CFACA7}"/>
                </a:ext>
              </a:extLst>
            </p:cNvPr>
            <p:cNvCxnSpPr/>
            <p:nvPr/>
          </p:nvCxnSpPr>
          <p:spPr>
            <a:xfrm flipH="1" flipV="1">
              <a:off x="5213809" y="2378262"/>
              <a:ext cx="79446" cy="1128992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4" name="Straight Arrow Connector 57">
              <a:extLst>
                <a:ext uri="{FF2B5EF4-FFF2-40B4-BE49-F238E27FC236}">
                  <a16:creationId xmlns:a16="http://schemas.microsoft.com/office/drawing/2014/main" id="{952D6AD8-736D-B3D4-5AE0-468FD6067738}"/>
                </a:ext>
              </a:extLst>
            </p:cNvPr>
            <p:cNvCxnSpPr/>
            <p:nvPr/>
          </p:nvCxnSpPr>
          <p:spPr>
            <a:xfrm flipH="1" flipV="1">
              <a:off x="4598242" y="2382347"/>
              <a:ext cx="1265782" cy="1124842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5" name="Straight Arrow Connector 58">
              <a:extLst>
                <a:ext uri="{FF2B5EF4-FFF2-40B4-BE49-F238E27FC236}">
                  <a16:creationId xmlns:a16="http://schemas.microsoft.com/office/drawing/2014/main" id="{B74349A5-4F7A-721C-9DEE-7EB667C8F031}"/>
                </a:ext>
              </a:extLst>
            </p:cNvPr>
            <p:cNvCxnSpPr/>
            <p:nvPr/>
          </p:nvCxnSpPr>
          <p:spPr>
            <a:xfrm flipH="1">
              <a:off x="4461460" y="2387476"/>
              <a:ext cx="142201" cy="1126694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6" name="Straight Arrow Connector 59">
              <a:extLst>
                <a:ext uri="{FF2B5EF4-FFF2-40B4-BE49-F238E27FC236}">
                  <a16:creationId xmlns:a16="http://schemas.microsoft.com/office/drawing/2014/main" id="{FEB4FC42-F444-9415-708A-D454DB6CC9C0}"/>
                </a:ext>
              </a:extLst>
            </p:cNvPr>
            <p:cNvCxnSpPr/>
            <p:nvPr/>
          </p:nvCxnSpPr>
          <p:spPr>
            <a:xfrm flipH="1">
              <a:off x="4464096" y="2388896"/>
              <a:ext cx="141946" cy="27334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7" name="Straight Arrow Connector 60">
              <a:extLst>
                <a:ext uri="{FF2B5EF4-FFF2-40B4-BE49-F238E27FC236}">
                  <a16:creationId xmlns:a16="http://schemas.microsoft.com/office/drawing/2014/main" id="{BEFA7D22-C184-49FB-EC0F-844C74604939}"/>
                </a:ext>
              </a:extLst>
            </p:cNvPr>
            <p:cNvCxnSpPr/>
            <p:nvPr/>
          </p:nvCxnSpPr>
          <p:spPr>
            <a:xfrm flipH="1">
              <a:off x="4762918" y="2382347"/>
              <a:ext cx="127403" cy="398418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8" name="Straight Arrow Connector 61">
              <a:extLst>
                <a:ext uri="{FF2B5EF4-FFF2-40B4-BE49-F238E27FC236}">
                  <a16:creationId xmlns:a16="http://schemas.microsoft.com/office/drawing/2014/main" id="{C795905F-8AF2-A0B8-ECF8-353BC9036FD8}"/>
                </a:ext>
              </a:extLst>
            </p:cNvPr>
            <p:cNvCxnSpPr/>
            <p:nvPr/>
          </p:nvCxnSpPr>
          <p:spPr>
            <a:xfrm>
              <a:off x="4887569" y="2378262"/>
              <a:ext cx="198526" cy="21393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9" name="Straight Arrow Connector 62">
              <a:extLst>
                <a:ext uri="{FF2B5EF4-FFF2-40B4-BE49-F238E27FC236}">
                  <a16:creationId xmlns:a16="http://schemas.microsoft.com/office/drawing/2014/main" id="{9AFBEAED-80D6-B8EA-D1FE-3C8FA3C11B39}"/>
                </a:ext>
              </a:extLst>
            </p:cNvPr>
            <p:cNvCxnSpPr/>
            <p:nvPr/>
          </p:nvCxnSpPr>
          <p:spPr>
            <a:xfrm>
              <a:off x="5208086" y="2407113"/>
              <a:ext cx="167163" cy="154794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0" name="Straight Arrow Connector 63">
              <a:extLst>
                <a:ext uri="{FF2B5EF4-FFF2-40B4-BE49-F238E27FC236}">
                  <a16:creationId xmlns:a16="http://schemas.microsoft.com/office/drawing/2014/main" id="{68EB58C0-C6E5-8E02-5483-D822A02037F5}"/>
                </a:ext>
              </a:extLst>
            </p:cNvPr>
            <p:cNvCxnSpPr/>
            <p:nvPr/>
          </p:nvCxnSpPr>
          <p:spPr>
            <a:xfrm flipH="1">
              <a:off x="5151958" y="2416882"/>
              <a:ext cx="56889" cy="189093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1" name="Straight Arrow Connector 64">
              <a:extLst>
                <a:ext uri="{FF2B5EF4-FFF2-40B4-BE49-F238E27FC236}">
                  <a16:creationId xmlns:a16="http://schemas.microsoft.com/office/drawing/2014/main" id="{57D81D7F-CCAF-0016-5EA1-8F9518B60D4A}"/>
                </a:ext>
              </a:extLst>
            </p:cNvPr>
            <p:cNvCxnSpPr/>
            <p:nvPr/>
          </p:nvCxnSpPr>
          <p:spPr>
            <a:xfrm flipH="1" flipV="1">
              <a:off x="4300369" y="3200861"/>
              <a:ext cx="161346" cy="304940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2" name="Straight Arrow Connector 65">
              <a:extLst>
                <a:ext uri="{FF2B5EF4-FFF2-40B4-BE49-F238E27FC236}">
                  <a16:creationId xmlns:a16="http://schemas.microsoft.com/office/drawing/2014/main" id="{2D286D1A-8C52-FD48-0B05-D1C2CE70A115}"/>
                </a:ext>
              </a:extLst>
            </p:cNvPr>
            <p:cNvCxnSpPr/>
            <p:nvPr/>
          </p:nvCxnSpPr>
          <p:spPr>
            <a:xfrm flipH="1" flipV="1">
              <a:off x="4320859" y="2842944"/>
              <a:ext cx="140601" cy="65688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03" name="Group 67">
            <a:extLst>
              <a:ext uri="{FF2B5EF4-FFF2-40B4-BE49-F238E27FC236}">
                <a16:creationId xmlns:a16="http://schemas.microsoft.com/office/drawing/2014/main" id="{C86659CB-6218-3DE1-C1CC-2F3492A22F6D}"/>
              </a:ext>
            </a:extLst>
          </p:cNvPr>
          <p:cNvGrpSpPr/>
          <p:nvPr/>
        </p:nvGrpSpPr>
        <p:grpSpPr>
          <a:xfrm>
            <a:off x="2299520" y="2465128"/>
            <a:ext cx="1706540" cy="872782"/>
            <a:chOff x="5002421" y="3169007"/>
            <a:chExt cx="1706540" cy="872782"/>
          </a:xfrm>
        </p:grpSpPr>
        <p:sp>
          <p:nvSpPr>
            <p:cNvPr id="104" name="Oval 68">
              <a:extLst>
                <a:ext uri="{FF2B5EF4-FFF2-40B4-BE49-F238E27FC236}">
                  <a16:creationId xmlns:a16="http://schemas.microsoft.com/office/drawing/2014/main" id="{436C8F13-3FA5-7DC4-502A-314499B563BD}"/>
                </a:ext>
              </a:extLst>
            </p:cNvPr>
            <p:cNvSpPr/>
            <p:nvPr/>
          </p:nvSpPr>
          <p:spPr>
            <a:xfrm>
              <a:off x="5864279" y="3250048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5" name="Oval 69">
              <a:extLst>
                <a:ext uri="{FF2B5EF4-FFF2-40B4-BE49-F238E27FC236}">
                  <a16:creationId xmlns:a16="http://schemas.microsoft.com/office/drawing/2014/main" id="{18F8FD44-3C3A-8E95-9F5D-8C06F39847CF}"/>
                </a:ext>
              </a:extLst>
            </p:cNvPr>
            <p:cNvSpPr/>
            <p:nvPr/>
          </p:nvSpPr>
          <p:spPr>
            <a:xfrm>
              <a:off x="6113553" y="3413938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6" name="Oval 70">
              <a:extLst>
                <a:ext uri="{FF2B5EF4-FFF2-40B4-BE49-F238E27FC236}">
                  <a16:creationId xmlns:a16="http://schemas.microsoft.com/office/drawing/2014/main" id="{575AC6A4-6E79-1740-AAED-2F475D225EF8}"/>
                </a:ext>
              </a:extLst>
            </p:cNvPr>
            <p:cNvSpPr/>
            <p:nvPr/>
          </p:nvSpPr>
          <p:spPr>
            <a:xfrm>
              <a:off x="6078563" y="3180740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7" name="Oval 71">
              <a:extLst>
                <a:ext uri="{FF2B5EF4-FFF2-40B4-BE49-F238E27FC236}">
                  <a16:creationId xmlns:a16="http://schemas.microsoft.com/office/drawing/2014/main" id="{5AB924F6-F821-129A-95AC-A08D57BD3CEA}"/>
                </a:ext>
              </a:extLst>
            </p:cNvPr>
            <p:cNvSpPr/>
            <p:nvPr/>
          </p:nvSpPr>
          <p:spPr>
            <a:xfrm>
              <a:off x="5626138" y="3416204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08" name="Straight Arrow Connector 72">
              <a:extLst>
                <a:ext uri="{FF2B5EF4-FFF2-40B4-BE49-F238E27FC236}">
                  <a16:creationId xmlns:a16="http://schemas.microsoft.com/office/drawing/2014/main" id="{FC06FB7A-8309-3833-E455-F95E4E673C0E}"/>
                </a:ext>
              </a:extLst>
            </p:cNvPr>
            <p:cNvCxnSpPr/>
            <p:nvPr/>
          </p:nvCxnSpPr>
          <p:spPr>
            <a:xfrm flipH="1" flipV="1">
              <a:off x="5778692" y="3290291"/>
              <a:ext cx="76781" cy="216961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9" name="Straight Arrow Connector 73">
              <a:extLst>
                <a:ext uri="{FF2B5EF4-FFF2-40B4-BE49-F238E27FC236}">
                  <a16:creationId xmlns:a16="http://schemas.microsoft.com/office/drawing/2014/main" id="{702F2033-5A79-8378-F6CF-A9E0653580FE}"/>
                </a:ext>
              </a:extLst>
            </p:cNvPr>
            <p:cNvCxnSpPr/>
            <p:nvPr/>
          </p:nvCxnSpPr>
          <p:spPr>
            <a:xfrm flipV="1">
              <a:off x="5855472" y="3263325"/>
              <a:ext cx="195114" cy="243929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0" name="Straight Arrow Connector 74">
              <a:extLst>
                <a:ext uri="{FF2B5EF4-FFF2-40B4-BE49-F238E27FC236}">
                  <a16:creationId xmlns:a16="http://schemas.microsoft.com/office/drawing/2014/main" id="{D8EE824A-11C4-F851-2D75-14D5165AA4DE}"/>
                </a:ext>
              </a:extLst>
            </p:cNvPr>
            <p:cNvCxnSpPr/>
            <p:nvPr/>
          </p:nvCxnSpPr>
          <p:spPr>
            <a:xfrm flipV="1">
              <a:off x="5855472" y="3446131"/>
              <a:ext cx="229057" cy="61122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1" name="TextBox 75">
              <a:extLst>
                <a:ext uri="{FF2B5EF4-FFF2-40B4-BE49-F238E27FC236}">
                  <a16:creationId xmlns:a16="http://schemas.microsoft.com/office/drawing/2014/main" id="{C01847A5-5938-CD63-4288-1705A23FBB4A}"/>
                </a:ext>
              </a:extLst>
            </p:cNvPr>
            <p:cNvSpPr txBox="1"/>
            <p:nvPr/>
          </p:nvSpPr>
          <p:spPr>
            <a:xfrm>
              <a:off x="5002421" y="3518569"/>
              <a:ext cx="1706540" cy="52322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noAutofit/>
            </a:bodyPr>
            <a:lstStyle/>
            <a:p>
              <a:pPr algn="ctr" defTabSz="2108515">
                <a:defRPr/>
              </a:pPr>
              <a:r>
                <a:rPr lang="en-GB" sz="1300" b="1" kern="0" dirty="0">
                  <a:solidFill>
                    <a:srgbClr val="7030A0"/>
                  </a:solidFill>
                  <a:latin typeface="Calibri" panose="020F0502020204030204"/>
                </a:rPr>
                <a:t>Electron Stimulated Desorption</a:t>
              </a:r>
            </a:p>
          </p:txBody>
        </p:sp>
        <p:sp>
          <p:nvSpPr>
            <p:cNvPr id="112" name="Oval 76">
              <a:extLst>
                <a:ext uri="{FF2B5EF4-FFF2-40B4-BE49-F238E27FC236}">
                  <a16:creationId xmlns:a16="http://schemas.microsoft.com/office/drawing/2014/main" id="{7259EFA9-E3A8-CEC3-298E-9DB616E7D779}"/>
                </a:ext>
              </a:extLst>
            </p:cNvPr>
            <p:cNvSpPr/>
            <p:nvPr/>
          </p:nvSpPr>
          <p:spPr>
            <a:xfrm>
              <a:off x="5721906" y="3229926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13" name="Straight Arrow Connector 77">
              <a:extLst>
                <a:ext uri="{FF2B5EF4-FFF2-40B4-BE49-F238E27FC236}">
                  <a16:creationId xmlns:a16="http://schemas.microsoft.com/office/drawing/2014/main" id="{320732AE-493D-06B6-6654-70F431346880}"/>
                </a:ext>
              </a:extLst>
            </p:cNvPr>
            <p:cNvCxnSpPr/>
            <p:nvPr/>
          </p:nvCxnSpPr>
          <p:spPr>
            <a:xfrm flipH="1" flipV="1">
              <a:off x="5679206" y="3456447"/>
              <a:ext cx="184489" cy="53978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4" name="Oval 78">
              <a:extLst>
                <a:ext uri="{FF2B5EF4-FFF2-40B4-BE49-F238E27FC236}">
                  <a16:creationId xmlns:a16="http://schemas.microsoft.com/office/drawing/2014/main" id="{D34E8678-D878-7861-E08F-6E046E7A06EE}"/>
                </a:ext>
              </a:extLst>
            </p:cNvPr>
            <p:cNvSpPr/>
            <p:nvPr/>
          </p:nvSpPr>
          <p:spPr>
            <a:xfrm>
              <a:off x="6113775" y="3169007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5" name="Oval 79">
              <a:extLst>
                <a:ext uri="{FF2B5EF4-FFF2-40B4-BE49-F238E27FC236}">
                  <a16:creationId xmlns:a16="http://schemas.microsoft.com/office/drawing/2014/main" id="{7C437559-329B-E4DE-003D-D10A1A5214AA}"/>
                </a:ext>
              </a:extLst>
            </p:cNvPr>
            <p:cNvSpPr/>
            <p:nvPr/>
          </p:nvSpPr>
          <p:spPr>
            <a:xfrm>
              <a:off x="6138347" y="3441926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6" name="Oval 80">
              <a:extLst>
                <a:ext uri="{FF2B5EF4-FFF2-40B4-BE49-F238E27FC236}">
                  <a16:creationId xmlns:a16="http://schemas.microsoft.com/office/drawing/2014/main" id="{7B1A7D6E-0DED-FE5D-1CBC-22DB5671701B}"/>
                </a:ext>
              </a:extLst>
            </p:cNvPr>
            <p:cNvSpPr/>
            <p:nvPr/>
          </p:nvSpPr>
          <p:spPr>
            <a:xfrm>
              <a:off x="5866776" y="3209250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7" name="Oval 81">
              <a:extLst>
                <a:ext uri="{FF2B5EF4-FFF2-40B4-BE49-F238E27FC236}">
                  <a16:creationId xmlns:a16="http://schemas.microsoft.com/office/drawing/2014/main" id="{E8B111E7-7BF7-3AD0-F302-A9DFF25C5C8F}"/>
                </a:ext>
              </a:extLst>
            </p:cNvPr>
            <p:cNvSpPr/>
            <p:nvPr/>
          </p:nvSpPr>
          <p:spPr>
            <a:xfrm>
              <a:off x="5688022" y="3244487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8" name="Oval 82">
              <a:extLst>
                <a:ext uri="{FF2B5EF4-FFF2-40B4-BE49-F238E27FC236}">
                  <a16:creationId xmlns:a16="http://schemas.microsoft.com/office/drawing/2014/main" id="{1957E208-D501-29B9-62A7-CA848A29C502}"/>
                </a:ext>
              </a:extLst>
            </p:cNvPr>
            <p:cNvSpPr/>
            <p:nvPr/>
          </p:nvSpPr>
          <p:spPr>
            <a:xfrm>
              <a:off x="5591138" y="3429082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cxnSp>
        <p:nvCxnSpPr>
          <p:cNvPr id="119" name="Curved Connector 232">
            <a:extLst>
              <a:ext uri="{FF2B5EF4-FFF2-40B4-BE49-F238E27FC236}">
                <a16:creationId xmlns:a16="http://schemas.microsoft.com/office/drawing/2014/main" id="{44E583C2-B24E-00FF-EAAF-07B3261ECF13}"/>
              </a:ext>
            </a:extLst>
          </p:cNvPr>
          <p:cNvCxnSpPr>
            <a:cxnSpLocks/>
          </p:cNvCxnSpPr>
          <p:nvPr/>
        </p:nvCxnSpPr>
        <p:spPr>
          <a:xfrm rot="7800000" flipH="1">
            <a:off x="1748574" y="1547310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0" name="Curved Connector 233">
            <a:extLst>
              <a:ext uri="{FF2B5EF4-FFF2-40B4-BE49-F238E27FC236}">
                <a16:creationId xmlns:a16="http://schemas.microsoft.com/office/drawing/2014/main" id="{1326A088-BC3D-843B-EBB4-ED2C822E5C47}"/>
              </a:ext>
            </a:extLst>
          </p:cNvPr>
          <p:cNvCxnSpPr>
            <a:cxnSpLocks/>
          </p:cNvCxnSpPr>
          <p:nvPr/>
        </p:nvCxnSpPr>
        <p:spPr>
          <a:xfrm rot="7800000" flipH="1">
            <a:off x="1852754" y="1547311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1" name="Curved Connector 234">
            <a:extLst>
              <a:ext uri="{FF2B5EF4-FFF2-40B4-BE49-F238E27FC236}">
                <a16:creationId xmlns:a16="http://schemas.microsoft.com/office/drawing/2014/main" id="{CC5DB504-74B3-DEEB-7287-DDC3C864A52E}"/>
              </a:ext>
            </a:extLst>
          </p:cNvPr>
          <p:cNvCxnSpPr>
            <a:cxnSpLocks/>
          </p:cNvCxnSpPr>
          <p:nvPr/>
        </p:nvCxnSpPr>
        <p:spPr>
          <a:xfrm rot="7800000" flipH="1">
            <a:off x="1956934" y="1547312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2" name="Curved Connector 235">
            <a:extLst>
              <a:ext uri="{FF2B5EF4-FFF2-40B4-BE49-F238E27FC236}">
                <a16:creationId xmlns:a16="http://schemas.microsoft.com/office/drawing/2014/main" id="{08EF065A-1AD1-7B45-EF04-8C772872AF8D}"/>
              </a:ext>
            </a:extLst>
          </p:cNvPr>
          <p:cNvCxnSpPr>
            <a:cxnSpLocks/>
          </p:cNvCxnSpPr>
          <p:nvPr/>
        </p:nvCxnSpPr>
        <p:spPr>
          <a:xfrm rot="7800000" flipH="1">
            <a:off x="2061114" y="1547313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3" name="Curved Connector 236">
            <a:extLst>
              <a:ext uri="{FF2B5EF4-FFF2-40B4-BE49-F238E27FC236}">
                <a16:creationId xmlns:a16="http://schemas.microsoft.com/office/drawing/2014/main" id="{A81CB57A-D1DE-53CB-E33D-649236B398FA}"/>
              </a:ext>
            </a:extLst>
          </p:cNvPr>
          <p:cNvCxnSpPr>
            <a:cxnSpLocks/>
          </p:cNvCxnSpPr>
          <p:nvPr/>
        </p:nvCxnSpPr>
        <p:spPr>
          <a:xfrm rot="7800000" flipH="1">
            <a:off x="2165294" y="1547314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4" name="Curved Connector 237">
            <a:extLst>
              <a:ext uri="{FF2B5EF4-FFF2-40B4-BE49-F238E27FC236}">
                <a16:creationId xmlns:a16="http://schemas.microsoft.com/office/drawing/2014/main" id="{6BFF8CD9-1DF3-6B88-F44B-CE785A3968BD}"/>
              </a:ext>
            </a:extLst>
          </p:cNvPr>
          <p:cNvCxnSpPr>
            <a:cxnSpLocks/>
          </p:cNvCxnSpPr>
          <p:nvPr/>
        </p:nvCxnSpPr>
        <p:spPr>
          <a:xfrm rot="7800000" flipH="1">
            <a:off x="2269474" y="1547315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5" name="Curved Connector 238">
            <a:extLst>
              <a:ext uri="{FF2B5EF4-FFF2-40B4-BE49-F238E27FC236}">
                <a16:creationId xmlns:a16="http://schemas.microsoft.com/office/drawing/2014/main" id="{2D32342B-C241-43B3-98E5-4F1F46C5CE27}"/>
              </a:ext>
            </a:extLst>
          </p:cNvPr>
          <p:cNvCxnSpPr>
            <a:cxnSpLocks/>
          </p:cNvCxnSpPr>
          <p:nvPr/>
        </p:nvCxnSpPr>
        <p:spPr>
          <a:xfrm rot="7800000" flipH="1">
            <a:off x="2373654" y="1547316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6" name="Curved Connector 239">
            <a:extLst>
              <a:ext uri="{FF2B5EF4-FFF2-40B4-BE49-F238E27FC236}">
                <a16:creationId xmlns:a16="http://schemas.microsoft.com/office/drawing/2014/main" id="{8472D243-AC3E-4FF1-E056-243E38AFB766}"/>
              </a:ext>
            </a:extLst>
          </p:cNvPr>
          <p:cNvCxnSpPr>
            <a:cxnSpLocks/>
          </p:cNvCxnSpPr>
          <p:nvPr/>
        </p:nvCxnSpPr>
        <p:spPr>
          <a:xfrm rot="7800000" flipH="1">
            <a:off x="2477834" y="1547317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7" name="Curved Connector 240">
            <a:extLst>
              <a:ext uri="{FF2B5EF4-FFF2-40B4-BE49-F238E27FC236}">
                <a16:creationId xmlns:a16="http://schemas.microsoft.com/office/drawing/2014/main" id="{B7492A54-6556-724B-4BED-BE7A5C51283F}"/>
              </a:ext>
            </a:extLst>
          </p:cNvPr>
          <p:cNvCxnSpPr>
            <a:cxnSpLocks/>
          </p:cNvCxnSpPr>
          <p:nvPr/>
        </p:nvCxnSpPr>
        <p:spPr>
          <a:xfrm rot="7800000" flipH="1">
            <a:off x="2582012" y="1547319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grpSp>
        <p:nvGrpSpPr>
          <p:cNvPr id="128" name="Group 99">
            <a:extLst>
              <a:ext uri="{FF2B5EF4-FFF2-40B4-BE49-F238E27FC236}">
                <a16:creationId xmlns:a16="http://schemas.microsoft.com/office/drawing/2014/main" id="{CC208867-D52D-C06D-9D49-4D1949101DAA}"/>
              </a:ext>
            </a:extLst>
          </p:cNvPr>
          <p:cNvGrpSpPr/>
          <p:nvPr/>
        </p:nvGrpSpPr>
        <p:grpSpPr>
          <a:xfrm>
            <a:off x="3861406" y="2302944"/>
            <a:ext cx="338993" cy="632075"/>
            <a:chOff x="8190044" y="2279416"/>
            <a:chExt cx="338993" cy="632075"/>
          </a:xfrm>
        </p:grpSpPr>
        <p:sp>
          <p:nvSpPr>
            <p:cNvPr id="129" name="TextBox 33">
              <a:extLst>
                <a:ext uri="{FF2B5EF4-FFF2-40B4-BE49-F238E27FC236}">
                  <a16:creationId xmlns:a16="http://schemas.microsoft.com/office/drawing/2014/main" id="{B28407F2-FBA6-D274-C815-BBEEABBC3FDC}"/>
                </a:ext>
              </a:extLst>
            </p:cNvPr>
            <p:cNvSpPr txBox="1"/>
            <p:nvPr/>
          </p:nvSpPr>
          <p:spPr>
            <a:xfrm rot="4020000">
              <a:off x="8089889" y="2472343"/>
              <a:ext cx="632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00" b="1" kern="0" dirty="0">
                  <a:solidFill>
                    <a:srgbClr val="FF0000"/>
                  </a:solidFill>
                  <a:latin typeface="Calibri" panose="020F0502020204030204"/>
                </a:rPr>
                <a:t>Prim. e</a:t>
              </a:r>
              <a:r>
                <a:rPr lang="en-GB" sz="1000" b="1" kern="0" baseline="30000" dirty="0">
                  <a:solidFill>
                    <a:srgbClr val="FF0000"/>
                  </a:solidFill>
                  <a:latin typeface="Calibri" panose="020F0502020204030204"/>
                </a:rPr>
                <a:t>-</a:t>
              </a:r>
            </a:p>
          </p:txBody>
        </p:sp>
        <p:cxnSp>
          <p:nvCxnSpPr>
            <p:cNvPr id="130" name="Straight Arrow Connector 96">
              <a:extLst>
                <a:ext uri="{FF2B5EF4-FFF2-40B4-BE49-F238E27FC236}">
                  <a16:creationId xmlns:a16="http://schemas.microsoft.com/office/drawing/2014/main" id="{62BAFCDE-10EF-60BA-EBD8-C9E51CA6A5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90044" y="2340064"/>
              <a:ext cx="191366" cy="447295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31" name="TextBox 102">
            <a:extLst>
              <a:ext uri="{FF2B5EF4-FFF2-40B4-BE49-F238E27FC236}">
                <a16:creationId xmlns:a16="http://schemas.microsoft.com/office/drawing/2014/main" id="{AD8A422A-0FD6-E5FC-C075-9FDE22C2AEDA}"/>
              </a:ext>
            </a:extLst>
          </p:cNvPr>
          <p:cNvSpPr txBox="1"/>
          <p:nvPr/>
        </p:nvSpPr>
        <p:spPr>
          <a:xfrm>
            <a:off x="1605676" y="1268858"/>
            <a:ext cx="12600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108515">
              <a:defRPr/>
            </a:pPr>
            <a:r>
              <a:rPr lang="en-GB" sz="1300" b="1" kern="0" dirty="0">
                <a:solidFill>
                  <a:srgbClr val="FF0000"/>
                </a:solidFill>
                <a:latin typeface="Calibri" panose="020F0502020204030204"/>
              </a:rPr>
              <a:t>Thermal load</a:t>
            </a:r>
          </a:p>
        </p:txBody>
      </p:sp>
      <p:pic>
        <p:nvPicPr>
          <p:cNvPr id="134" name="Image 133">
            <a:extLst>
              <a:ext uri="{FF2B5EF4-FFF2-40B4-BE49-F238E27FC236}">
                <a16:creationId xmlns:a16="http://schemas.microsoft.com/office/drawing/2014/main" id="{605A08D2-28F6-4602-548B-F7AFBDC64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222" y="3388306"/>
            <a:ext cx="2960030" cy="2766861"/>
          </a:xfrm>
          <a:prstGeom prst="rect">
            <a:avLst/>
          </a:prstGeom>
        </p:spPr>
      </p:pic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C46E270F-244B-D7D6-5D2F-93CCCDB08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3923B99-B2C2-217F-D1B2-878B220D1753}"/>
              </a:ext>
            </a:extLst>
          </p:cNvPr>
          <p:cNvSpPr txBox="1"/>
          <p:nvPr/>
        </p:nvSpPr>
        <p:spPr>
          <a:xfrm>
            <a:off x="9967387" y="6391634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/>
              <a:t>Courtesy P. Costa-Pinto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7296878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273BC5F-04F8-CE76-E4D0-15E819635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1535" y="1603131"/>
            <a:ext cx="5399979" cy="1406661"/>
          </a:xfrm>
        </p:spPr>
        <p:txBody>
          <a:bodyPr/>
          <a:lstStyle/>
          <a:p>
            <a:pPr algn="ctr"/>
            <a:r>
              <a:rPr lang="en-GB" dirty="0"/>
              <a:t>Mitigation</a:t>
            </a:r>
          </a:p>
          <a:p>
            <a:pPr algn="ctr"/>
            <a:r>
              <a:rPr lang="en-GB" dirty="0"/>
              <a:t>Reduce </a:t>
            </a:r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dirty="0"/>
              <a:t>econdary </a:t>
            </a:r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/>
              <a:t>lectron </a:t>
            </a:r>
            <a:r>
              <a:rPr lang="en-GB" dirty="0">
                <a:solidFill>
                  <a:srgbClr val="FF0000"/>
                </a:solidFill>
              </a:rPr>
              <a:t>Y</a:t>
            </a:r>
            <a:r>
              <a:rPr lang="en-GB" dirty="0"/>
              <a:t>ield of the surfaces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767B75B-B922-41B1-F8F0-167B5CA18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 Cloud Problematic 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F66B6F-37FC-C11B-CB33-A36C8FBE9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B2F51A-DBB2-0469-C0A6-FF52E3C0E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grpSp>
        <p:nvGrpSpPr>
          <p:cNvPr id="61" name="Group 100">
            <a:extLst>
              <a:ext uri="{FF2B5EF4-FFF2-40B4-BE49-F238E27FC236}">
                <a16:creationId xmlns:a16="http://schemas.microsoft.com/office/drawing/2014/main" id="{1D4EC6F1-11C9-1EE5-9F48-5B10D6CE9C4A}"/>
              </a:ext>
            </a:extLst>
          </p:cNvPr>
          <p:cNvGrpSpPr/>
          <p:nvPr/>
        </p:nvGrpSpPr>
        <p:grpSpPr>
          <a:xfrm>
            <a:off x="1307781" y="1239693"/>
            <a:ext cx="3448545" cy="2203477"/>
            <a:chOff x="5636419" y="1216165"/>
            <a:chExt cx="3448545" cy="2203477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F5A9289-1F34-50F2-F00B-FC568A0F7345}"/>
                </a:ext>
              </a:extLst>
            </p:cNvPr>
            <p:cNvSpPr/>
            <p:nvPr/>
          </p:nvSpPr>
          <p:spPr>
            <a:xfrm>
              <a:off x="5636419" y="1216165"/>
              <a:ext cx="3448545" cy="2203477"/>
            </a:xfrm>
            <a:prstGeom prst="rect">
              <a:avLst/>
            </a:prstGeom>
            <a:solidFill>
              <a:schemeClr val="bg1"/>
            </a:solidFill>
            <a:effectLst>
              <a:softEdge rad="1270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39">
              <a:extLst>
                <a:ext uri="{FF2B5EF4-FFF2-40B4-BE49-F238E27FC236}">
                  <a16:creationId xmlns:a16="http://schemas.microsoft.com/office/drawing/2014/main" id="{BFF00038-675B-82D9-5FE9-714E261F96D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920633" y="2787357"/>
              <a:ext cx="3097870" cy="3210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64" name="Group 41">
              <a:extLst>
                <a:ext uri="{FF2B5EF4-FFF2-40B4-BE49-F238E27FC236}">
                  <a16:creationId xmlns:a16="http://schemas.microsoft.com/office/drawing/2014/main" id="{A4CBCDAB-D239-B74A-1EA8-0E1D57E69A3B}"/>
                </a:ext>
              </a:extLst>
            </p:cNvPr>
            <p:cNvGrpSpPr/>
            <p:nvPr/>
          </p:nvGrpSpPr>
          <p:grpSpPr>
            <a:xfrm>
              <a:off x="6166909" y="2139101"/>
              <a:ext cx="402322" cy="213286"/>
              <a:chOff x="9465545" y="2900389"/>
              <a:chExt cx="768065" cy="381594"/>
            </a:xfrm>
          </p:grpSpPr>
          <p:sp>
            <p:nvSpPr>
              <p:cNvPr id="79" name="Oval 42">
                <a:extLst>
                  <a:ext uri="{FF2B5EF4-FFF2-40B4-BE49-F238E27FC236}">
                    <a16:creationId xmlns:a16="http://schemas.microsoft.com/office/drawing/2014/main" id="{FABA7F90-FBEB-5F13-D867-1042F4AA4BFB}"/>
                  </a:ext>
                </a:extLst>
              </p:cNvPr>
              <p:cNvSpPr/>
              <p:nvPr/>
            </p:nvSpPr>
            <p:spPr>
              <a:xfrm>
                <a:off x="9465545" y="2900389"/>
                <a:ext cx="768065" cy="38159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80" name="Straight Arrow Connector 43">
                <a:extLst>
                  <a:ext uri="{FF2B5EF4-FFF2-40B4-BE49-F238E27FC236}">
                    <a16:creationId xmlns:a16="http://schemas.microsoft.com/office/drawing/2014/main" id="{2794F52B-14C6-5606-353B-D58B7FD1A3A7}"/>
                  </a:ext>
                </a:extLst>
              </p:cNvPr>
              <p:cNvCxnSpPr/>
              <p:nvPr/>
            </p:nvCxnSpPr>
            <p:spPr>
              <a:xfrm>
                <a:off x="9868328" y="3096947"/>
                <a:ext cx="243616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headEnd w="med" len="med"/>
                <a:tailEnd type="triangle" w="med" len="sm"/>
              </a:ln>
              <a:effectLst/>
            </p:spPr>
          </p:cxnSp>
        </p:grpSp>
        <p:grpSp>
          <p:nvGrpSpPr>
            <p:cNvPr id="65" name="Group 45">
              <a:extLst>
                <a:ext uri="{FF2B5EF4-FFF2-40B4-BE49-F238E27FC236}">
                  <a16:creationId xmlns:a16="http://schemas.microsoft.com/office/drawing/2014/main" id="{705F23C5-AF3D-8D04-8B43-E4D95795F6E8}"/>
                </a:ext>
              </a:extLst>
            </p:cNvPr>
            <p:cNvGrpSpPr/>
            <p:nvPr/>
          </p:nvGrpSpPr>
          <p:grpSpPr>
            <a:xfrm>
              <a:off x="6938985" y="2135291"/>
              <a:ext cx="402319" cy="213286"/>
              <a:chOff x="5297390" y="9361547"/>
              <a:chExt cx="454003" cy="231552"/>
            </a:xfrm>
          </p:grpSpPr>
          <p:sp>
            <p:nvSpPr>
              <p:cNvPr id="77" name="Oval 46">
                <a:extLst>
                  <a:ext uri="{FF2B5EF4-FFF2-40B4-BE49-F238E27FC236}">
                    <a16:creationId xmlns:a16="http://schemas.microsoft.com/office/drawing/2014/main" id="{2673F042-413E-545F-8953-0EE54BCB6442}"/>
                  </a:ext>
                </a:extLst>
              </p:cNvPr>
              <p:cNvSpPr/>
              <p:nvPr/>
            </p:nvSpPr>
            <p:spPr>
              <a:xfrm>
                <a:off x="5297390" y="9361547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8" name="Straight Arrow Connector 47">
                <a:extLst>
                  <a:ext uri="{FF2B5EF4-FFF2-40B4-BE49-F238E27FC236}">
                    <a16:creationId xmlns:a16="http://schemas.microsoft.com/office/drawing/2014/main" id="{09A95D0B-CD18-7B13-BDB0-0C097017BFC1}"/>
                  </a:ext>
                </a:extLst>
              </p:cNvPr>
              <p:cNvCxnSpPr/>
              <p:nvPr/>
            </p:nvCxnSpPr>
            <p:spPr>
              <a:xfrm>
                <a:off x="5540455" y="9479640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grpSp>
          <p:nvGrpSpPr>
            <p:cNvPr id="66" name="Group 48">
              <a:extLst>
                <a:ext uri="{FF2B5EF4-FFF2-40B4-BE49-F238E27FC236}">
                  <a16:creationId xmlns:a16="http://schemas.microsoft.com/office/drawing/2014/main" id="{8B6157E2-B8EB-89E4-2F6C-95969CC54630}"/>
                </a:ext>
              </a:extLst>
            </p:cNvPr>
            <p:cNvGrpSpPr/>
            <p:nvPr/>
          </p:nvGrpSpPr>
          <p:grpSpPr>
            <a:xfrm>
              <a:off x="7695274" y="2129609"/>
              <a:ext cx="402322" cy="213286"/>
              <a:chOff x="5288091" y="9361547"/>
              <a:chExt cx="454003" cy="231552"/>
            </a:xfrm>
          </p:grpSpPr>
          <p:sp>
            <p:nvSpPr>
              <p:cNvPr id="75" name="Oval 49">
                <a:extLst>
                  <a:ext uri="{FF2B5EF4-FFF2-40B4-BE49-F238E27FC236}">
                    <a16:creationId xmlns:a16="http://schemas.microsoft.com/office/drawing/2014/main" id="{7075CF48-1A52-E763-3623-9A49E6F5F74B}"/>
                  </a:ext>
                </a:extLst>
              </p:cNvPr>
              <p:cNvSpPr/>
              <p:nvPr/>
            </p:nvSpPr>
            <p:spPr>
              <a:xfrm>
                <a:off x="5288091" y="9361547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6" name="Straight Arrow Connector 50">
                <a:extLst>
                  <a:ext uri="{FF2B5EF4-FFF2-40B4-BE49-F238E27FC236}">
                    <a16:creationId xmlns:a16="http://schemas.microsoft.com/office/drawing/2014/main" id="{2F7723E5-0B91-52B0-457A-6606995FBE04}"/>
                  </a:ext>
                </a:extLst>
              </p:cNvPr>
              <p:cNvCxnSpPr/>
              <p:nvPr/>
            </p:nvCxnSpPr>
            <p:spPr>
              <a:xfrm>
                <a:off x="5538678" y="9479392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grpSp>
          <p:nvGrpSpPr>
            <p:cNvPr id="67" name="Group 51">
              <a:extLst>
                <a:ext uri="{FF2B5EF4-FFF2-40B4-BE49-F238E27FC236}">
                  <a16:creationId xmlns:a16="http://schemas.microsoft.com/office/drawing/2014/main" id="{AC081DB3-E4BC-83F0-1B96-64BA5433C4BD}"/>
                </a:ext>
              </a:extLst>
            </p:cNvPr>
            <p:cNvGrpSpPr/>
            <p:nvPr/>
          </p:nvGrpSpPr>
          <p:grpSpPr>
            <a:xfrm>
              <a:off x="8434590" y="2129612"/>
              <a:ext cx="402320" cy="213286"/>
              <a:chOff x="5288091" y="9361548"/>
              <a:chExt cx="454003" cy="231552"/>
            </a:xfrm>
          </p:grpSpPr>
          <p:sp>
            <p:nvSpPr>
              <p:cNvPr id="73" name="Oval 52">
                <a:extLst>
                  <a:ext uri="{FF2B5EF4-FFF2-40B4-BE49-F238E27FC236}">
                    <a16:creationId xmlns:a16="http://schemas.microsoft.com/office/drawing/2014/main" id="{58704719-EB91-76C2-C3DD-4C332BE60938}"/>
                  </a:ext>
                </a:extLst>
              </p:cNvPr>
              <p:cNvSpPr/>
              <p:nvPr/>
            </p:nvSpPr>
            <p:spPr>
              <a:xfrm>
                <a:off x="5288091" y="9361548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4" name="Straight Arrow Connector 53">
                <a:extLst>
                  <a:ext uri="{FF2B5EF4-FFF2-40B4-BE49-F238E27FC236}">
                    <a16:creationId xmlns:a16="http://schemas.microsoft.com/office/drawing/2014/main" id="{FFD0EC3F-50B7-750E-F89C-7033137F23E6}"/>
                  </a:ext>
                </a:extLst>
              </p:cNvPr>
              <p:cNvCxnSpPr/>
              <p:nvPr/>
            </p:nvCxnSpPr>
            <p:spPr>
              <a:xfrm>
                <a:off x="5533579" y="9475283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cxnSp>
          <p:nvCxnSpPr>
            <p:cNvPr id="68" name="Straight Connector 66">
              <a:extLst>
                <a:ext uri="{FF2B5EF4-FFF2-40B4-BE49-F238E27FC236}">
                  <a16:creationId xmlns:a16="http://schemas.microsoft.com/office/drawing/2014/main" id="{B1B27C95-214C-3134-3E4E-E84AA25D5104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5920631" y="1644170"/>
              <a:ext cx="3097870" cy="2033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9" name="TextBox 92">
              <a:extLst>
                <a:ext uri="{FF2B5EF4-FFF2-40B4-BE49-F238E27FC236}">
                  <a16:creationId xmlns:a16="http://schemas.microsoft.com/office/drawing/2014/main" id="{6054A4CF-5B92-B4BA-9271-0840F265B6C3}"/>
                </a:ext>
              </a:extLst>
            </p:cNvPr>
            <p:cNvSpPr txBox="1"/>
            <p:nvPr/>
          </p:nvSpPr>
          <p:spPr>
            <a:xfrm>
              <a:off x="8432153" y="2085632"/>
              <a:ext cx="321999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0" name="TextBox 93">
              <a:extLst>
                <a:ext uri="{FF2B5EF4-FFF2-40B4-BE49-F238E27FC236}">
                  <a16:creationId xmlns:a16="http://schemas.microsoft.com/office/drawing/2014/main" id="{16D1CEED-A40F-15E5-0304-9455315A1181}"/>
                </a:ext>
              </a:extLst>
            </p:cNvPr>
            <p:cNvSpPr txBox="1"/>
            <p:nvPr/>
          </p:nvSpPr>
          <p:spPr>
            <a:xfrm>
              <a:off x="7713207" y="2084598"/>
              <a:ext cx="318608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1" name="TextBox 94">
              <a:extLst>
                <a:ext uri="{FF2B5EF4-FFF2-40B4-BE49-F238E27FC236}">
                  <a16:creationId xmlns:a16="http://schemas.microsoft.com/office/drawing/2014/main" id="{FB54E541-9F4F-F6C8-0013-493A9051F376}"/>
                </a:ext>
              </a:extLst>
            </p:cNvPr>
            <p:cNvSpPr txBox="1"/>
            <p:nvPr/>
          </p:nvSpPr>
          <p:spPr>
            <a:xfrm>
              <a:off x="6939626" y="2088317"/>
              <a:ext cx="322466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2" name="TextBox 95">
              <a:extLst>
                <a:ext uri="{FF2B5EF4-FFF2-40B4-BE49-F238E27FC236}">
                  <a16:creationId xmlns:a16="http://schemas.microsoft.com/office/drawing/2014/main" id="{4D09F84A-DAE7-5A50-FFA6-C3972B09555D}"/>
                </a:ext>
              </a:extLst>
            </p:cNvPr>
            <p:cNvSpPr txBox="1"/>
            <p:nvPr/>
          </p:nvSpPr>
          <p:spPr>
            <a:xfrm>
              <a:off x="6167489" y="2090661"/>
              <a:ext cx="339293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</p:grpSp>
      <p:sp>
        <p:nvSpPr>
          <p:cNvPr id="81" name="Explosion 1 64">
            <a:extLst>
              <a:ext uri="{FF2B5EF4-FFF2-40B4-BE49-F238E27FC236}">
                <a16:creationId xmlns:a16="http://schemas.microsoft.com/office/drawing/2014/main" id="{A51765F1-0393-270D-461A-9AEC0FC43DDF}"/>
              </a:ext>
            </a:extLst>
          </p:cNvPr>
          <p:cNvSpPr/>
          <p:nvPr/>
        </p:nvSpPr>
        <p:spPr>
          <a:xfrm>
            <a:off x="2444295" y="1610865"/>
            <a:ext cx="138046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2" name="Explosion 1 65">
            <a:extLst>
              <a:ext uri="{FF2B5EF4-FFF2-40B4-BE49-F238E27FC236}">
                <a16:creationId xmlns:a16="http://schemas.microsoft.com/office/drawing/2014/main" id="{3B9E8F3C-8A2C-FF5A-95C6-584CE23A2BED}"/>
              </a:ext>
            </a:extLst>
          </p:cNvPr>
          <p:cNvSpPr/>
          <p:nvPr/>
        </p:nvSpPr>
        <p:spPr>
          <a:xfrm>
            <a:off x="2120407" y="1618083"/>
            <a:ext cx="138046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3" name="Explosion 1 66">
            <a:extLst>
              <a:ext uri="{FF2B5EF4-FFF2-40B4-BE49-F238E27FC236}">
                <a16:creationId xmlns:a16="http://schemas.microsoft.com/office/drawing/2014/main" id="{785F7656-8E54-4DE6-EF00-5FC439D59E99}"/>
              </a:ext>
            </a:extLst>
          </p:cNvPr>
          <p:cNvSpPr/>
          <p:nvPr/>
        </p:nvSpPr>
        <p:spPr>
          <a:xfrm>
            <a:off x="1838312" y="1618773"/>
            <a:ext cx="137868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84" name="Straight Arrow Connector 34">
            <a:extLst>
              <a:ext uri="{FF2B5EF4-FFF2-40B4-BE49-F238E27FC236}">
                <a16:creationId xmlns:a16="http://schemas.microsoft.com/office/drawing/2014/main" id="{02039ACB-6DB6-928F-4A23-CB7BE9A112D9}"/>
              </a:ext>
            </a:extLst>
          </p:cNvPr>
          <p:cNvCxnSpPr>
            <a:cxnSpLocks/>
          </p:cNvCxnSpPr>
          <p:nvPr/>
        </p:nvCxnSpPr>
        <p:spPr>
          <a:xfrm flipH="1">
            <a:off x="2568645" y="1681820"/>
            <a:ext cx="1000765" cy="1132871"/>
          </a:xfrm>
          <a:prstGeom prst="straightConnector1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5" name="Straight Arrow Connector 35">
            <a:extLst>
              <a:ext uri="{FF2B5EF4-FFF2-40B4-BE49-F238E27FC236}">
                <a16:creationId xmlns:a16="http://schemas.microsoft.com/office/drawing/2014/main" id="{672B7A0D-6DAF-F438-0DCA-388E9984CF2F}"/>
              </a:ext>
            </a:extLst>
          </p:cNvPr>
          <p:cNvCxnSpPr>
            <a:cxnSpLocks/>
          </p:cNvCxnSpPr>
          <p:nvPr/>
        </p:nvCxnSpPr>
        <p:spPr>
          <a:xfrm flipH="1">
            <a:off x="3152574" y="1681819"/>
            <a:ext cx="414083" cy="1121556"/>
          </a:xfrm>
          <a:prstGeom prst="straightConnector1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86" name="Group 98">
            <a:extLst>
              <a:ext uri="{FF2B5EF4-FFF2-40B4-BE49-F238E27FC236}">
                <a16:creationId xmlns:a16="http://schemas.microsoft.com/office/drawing/2014/main" id="{BBE4CA6F-F267-1DB4-3564-A815E6A3F0F9}"/>
              </a:ext>
            </a:extLst>
          </p:cNvPr>
          <p:cNvGrpSpPr/>
          <p:nvPr/>
        </p:nvGrpSpPr>
        <p:grpSpPr>
          <a:xfrm>
            <a:off x="3653490" y="2527482"/>
            <a:ext cx="448756" cy="268283"/>
            <a:chOff x="7982128" y="2503954"/>
            <a:chExt cx="448756" cy="268283"/>
          </a:xfrm>
        </p:grpSpPr>
        <p:sp>
          <p:nvSpPr>
            <p:cNvPr id="87" name="TextBox 36">
              <a:extLst>
                <a:ext uri="{FF2B5EF4-FFF2-40B4-BE49-F238E27FC236}">
                  <a16:creationId xmlns:a16="http://schemas.microsoft.com/office/drawing/2014/main" id="{05901898-C9F3-80CD-8C68-5302A8430AC5}"/>
                </a:ext>
              </a:extLst>
            </p:cNvPr>
            <p:cNvSpPr txBox="1"/>
            <p:nvPr/>
          </p:nvSpPr>
          <p:spPr>
            <a:xfrm>
              <a:off x="7982128" y="2503954"/>
              <a:ext cx="448756" cy="2265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defTabSz="2108515">
                <a:defRPr/>
              </a:pPr>
              <a:r>
                <a:rPr lang="en-GB" sz="1000" b="1" kern="0" dirty="0">
                  <a:solidFill>
                    <a:srgbClr val="45DB65"/>
                  </a:solidFill>
                  <a:latin typeface="Calibri" panose="020F0502020204030204"/>
                </a:rPr>
                <a:t>h</a:t>
              </a:r>
              <a:r>
                <a:rPr lang="el-GR" sz="1000" b="1" kern="0" dirty="0">
                  <a:solidFill>
                    <a:srgbClr val="45DB65"/>
                  </a:solidFill>
                  <a:latin typeface="Calibri" panose="020F0502020204030204"/>
                </a:rPr>
                <a:t>ν</a:t>
              </a:r>
              <a:endParaRPr lang="en-GB" sz="1000" b="1" kern="0" dirty="0">
                <a:solidFill>
                  <a:srgbClr val="45DB65"/>
                </a:solidFill>
                <a:latin typeface="Calibri" panose="020F0502020204030204"/>
              </a:endParaRPr>
            </a:p>
          </p:txBody>
        </p:sp>
        <p:cxnSp>
          <p:nvCxnSpPr>
            <p:cNvPr id="88" name="Curved Connector 104">
              <a:extLst>
                <a:ext uri="{FF2B5EF4-FFF2-40B4-BE49-F238E27FC236}">
                  <a16:creationId xmlns:a16="http://schemas.microsoft.com/office/drawing/2014/main" id="{23D4F135-EECD-CBED-303D-D11770664109}"/>
                </a:ext>
              </a:extLst>
            </p:cNvPr>
            <p:cNvCxnSpPr>
              <a:cxnSpLocks/>
            </p:cNvCxnSpPr>
            <p:nvPr/>
          </p:nvCxnSpPr>
          <p:spPr>
            <a:xfrm rot="10680000" flipH="1" flipV="1">
              <a:off x="8165346" y="2629836"/>
              <a:ext cx="199565" cy="142401"/>
            </a:xfrm>
            <a:prstGeom prst="curvedConnector3">
              <a:avLst>
                <a:gd name="adj1" fmla="val 42045"/>
              </a:avLst>
            </a:prstGeom>
            <a:noFill/>
            <a:ln w="19050" cap="flat" cmpd="sng" algn="ctr">
              <a:solidFill>
                <a:srgbClr val="45DB65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89" name="Straight Arrow Connector 38">
            <a:extLst>
              <a:ext uri="{FF2B5EF4-FFF2-40B4-BE49-F238E27FC236}">
                <a16:creationId xmlns:a16="http://schemas.microsoft.com/office/drawing/2014/main" id="{77DF76D0-A739-5755-C099-74ADDE93EA85}"/>
              </a:ext>
            </a:extLst>
          </p:cNvPr>
          <p:cNvCxnSpPr>
            <a:cxnSpLocks/>
          </p:cNvCxnSpPr>
          <p:nvPr/>
        </p:nvCxnSpPr>
        <p:spPr>
          <a:xfrm flipH="1" flipV="1">
            <a:off x="3569408" y="1680275"/>
            <a:ext cx="478478" cy="113061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0" name="TextBox 40">
            <a:extLst>
              <a:ext uri="{FF2B5EF4-FFF2-40B4-BE49-F238E27FC236}">
                <a16:creationId xmlns:a16="http://schemas.microsoft.com/office/drawing/2014/main" id="{2B498B2A-7FAE-E793-5C79-580C4EA83504}"/>
              </a:ext>
            </a:extLst>
          </p:cNvPr>
          <p:cNvSpPr txBox="1"/>
          <p:nvPr/>
        </p:nvSpPr>
        <p:spPr>
          <a:xfrm rot="18660000">
            <a:off x="2962785" y="1812621"/>
            <a:ext cx="544748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defTabSz="2108515">
              <a:defRPr/>
            </a:pPr>
            <a:r>
              <a:rPr lang="en-GB" sz="1000" b="1" kern="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Sec. e</a:t>
            </a:r>
            <a:r>
              <a:rPr lang="en-GB" sz="1000" b="1" kern="0" baseline="300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-</a:t>
            </a:r>
          </a:p>
        </p:txBody>
      </p:sp>
      <p:grpSp>
        <p:nvGrpSpPr>
          <p:cNvPr id="91" name="Group 54">
            <a:extLst>
              <a:ext uri="{FF2B5EF4-FFF2-40B4-BE49-F238E27FC236}">
                <a16:creationId xmlns:a16="http://schemas.microsoft.com/office/drawing/2014/main" id="{BCBD96AE-A508-EC0D-08F7-DFFC8A3EE3BC}"/>
              </a:ext>
            </a:extLst>
          </p:cNvPr>
          <p:cNvGrpSpPr/>
          <p:nvPr/>
        </p:nvGrpSpPr>
        <p:grpSpPr>
          <a:xfrm>
            <a:off x="1597469" y="1672931"/>
            <a:ext cx="1563655" cy="1137361"/>
            <a:chOff x="4300369" y="2376809"/>
            <a:chExt cx="1563655" cy="1137361"/>
          </a:xfrm>
        </p:grpSpPr>
        <p:cxnSp>
          <p:nvCxnSpPr>
            <p:cNvPr id="92" name="Straight Arrow Connector 55">
              <a:extLst>
                <a:ext uri="{FF2B5EF4-FFF2-40B4-BE49-F238E27FC236}">
                  <a16:creationId xmlns:a16="http://schemas.microsoft.com/office/drawing/2014/main" id="{F4872E35-77D1-EF0C-FF60-AE82053E36AC}"/>
                </a:ext>
              </a:extLst>
            </p:cNvPr>
            <p:cNvCxnSpPr/>
            <p:nvPr/>
          </p:nvCxnSpPr>
          <p:spPr>
            <a:xfrm flipH="1" flipV="1">
              <a:off x="4887108" y="2376809"/>
              <a:ext cx="406147" cy="1130445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3" name="Straight Arrow Connector 56">
              <a:extLst>
                <a:ext uri="{FF2B5EF4-FFF2-40B4-BE49-F238E27FC236}">
                  <a16:creationId xmlns:a16="http://schemas.microsoft.com/office/drawing/2014/main" id="{44214F57-FBF7-A6B6-0840-A07867CFACA7}"/>
                </a:ext>
              </a:extLst>
            </p:cNvPr>
            <p:cNvCxnSpPr/>
            <p:nvPr/>
          </p:nvCxnSpPr>
          <p:spPr>
            <a:xfrm flipH="1" flipV="1">
              <a:off x="5213809" y="2378262"/>
              <a:ext cx="79446" cy="1128992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4" name="Straight Arrow Connector 57">
              <a:extLst>
                <a:ext uri="{FF2B5EF4-FFF2-40B4-BE49-F238E27FC236}">
                  <a16:creationId xmlns:a16="http://schemas.microsoft.com/office/drawing/2014/main" id="{952D6AD8-736D-B3D4-5AE0-468FD6067738}"/>
                </a:ext>
              </a:extLst>
            </p:cNvPr>
            <p:cNvCxnSpPr/>
            <p:nvPr/>
          </p:nvCxnSpPr>
          <p:spPr>
            <a:xfrm flipH="1" flipV="1">
              <a:off x="4598242" y="2382347"/>
              <a:ext cx="1265782" cy="1124842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5" name="Straight Arrow Connector 58">
              <a:extLst>
                <a:ext uri="{FF2B5EF4-FFF2-40B4-BE49-F238E27FC236}">
                  <a16:creationId xmlns:a16="http://schemas.microsoft.com/office/drawing/2014/main" id="{B74349A5-4F7A-721C-9DEE-7EB667C8F031}"/>
                </a:ext>
              </a:extLst>
            </p:cNvPr>
            <p:cNvCxnSpPr/>
            <p:nvPr/>
          </p:nvCxnSpPr>
          <p:spPr>
            <a:xfrm flipH="1">
              <a:off x="4461460" y="2387476"/>
              <a:ext cx="142201" cy="1126694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6" name="Straight Arrow Connector 59">
              <a:extLst>
                <a:ext uri="{FF2B5EF4-FFF2-40B4-BE49-F238E27FC236}">
                  <a16:creationId xmlns:a16="http://schemas.microsoft.com/office/drawing/2014/main" id="{FEB4FC42-F444-9415-708A-D454DB6CC9C0}"/>
                </a:ext>
              </a:extLst>
            </p:cNvPr>
            <p:cNvCxnSpPr/>
            <p:nvPr/>
          </p:nvCxnSpPr>
          <p:spPr>
            <a:xfrm flipH="1">
              <a:off x="4464096" y="2388896"/>
              <a:ext cx="141946" cy="27334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7" name="Straight Arrow Connector 60">
              <a:extLst>
                <a:ext uri="{FF2B5EF4-FFF2-40B4-BE49-F238E27FC236}">
                  <a16:creationId xmlns:a16="http://schemas.microsoft.com/office/drawing/2014/main" id="{BEFA7D22-C184-49FB-EC0F-844C74604939}"/>
                </a:ext>
              </a:extLst>
            </p:cNvPr>
            <p:cNvCxnSpPr/>
            <p:nvPr/>
          </p:nvCxnSpPr>
          <p:spPr>
            <a:xfrm flipH="1">
              <a:off x="4762918" y="2382347"/>
              <a:ext cx="127403" cy="398418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8" name="Straight Arrow Connector 61">
              <a:extLst>
                <a:ext uri="{FF2B5EF4-FFF2-40B4-BE49-F238E27FC236}">
                  <a16:creationId xmlns:a16="http://schemas.microsoft.com/office/drawing/2014/main" id="{C795905F-8AF2-A0B8-ECF8-353BC9036FD8}"/>
                </a:ext>
              </a:extLst>
            </p:cNvPr>
            <p:cNvCxnSpPr/>
            <p:nvPr/>
          </p:nvCxnSpPr>
          <p:spPr>
            <a:xfrm>
              <a:off x="4887569" y="2378262"/>
              <a:ext cx="198526" cy="21393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9" name="Straight Arrow Connector 62">
              <a:extLst>
                <a:ext uri="{FF2B5EF4-FFF2-40B4-BE49-F238E27FC236}">
                  <a16:creationId xmlns:a16="http://schemas.microsoft.com/office/drawing/2014/main" id="{9AFBEAED-80D6-B8EA-D1FE-3C8FA3C11B39}"/>
                </a:ext>
              </a:extLst>
            </p:cNvPr>
            <p:cNvCxnSpPr/>
            <p:nvPr/>
          </p:nvCxnSpPr>
          <p:spPr>
            <a:xfrm>
              <a:off x="5208086" y="2407113"/>
              <a:ext cx="167163" cy="154794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0" name="Straight Arrow Connector 63">
              <a:extLst>
                <a:ext uri="{FF2B5EF4-FFF2-40B4-BE49-F238E27FC236}">
                  <a16:creationId xmlns:a16="http://schemas.microsoft.com/office/drawing/2014/main" id="{68EB58C0-C6E5-8E02-5483-D822A02037F5}"/>
                </a:ext>
              </a:extLst>
            </p:cNvPr>
            <p:cNvCxnSpPr/>
            <p:nvPr/>
          </p:nvCxnSpPr>
          <p:spPr>
            <a:xfrm flipH="1">
              <a:off x="5151958" y="2416882"/>
              <a:ext cx="56889" cy="189093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1" name="Straight Arrow Connector 64">
              <a:extLst>
                <a:ext uri="{FF2B5EF4-FFF2-40B4-BE49-F238E27FC236}">
                  <a16:creationId xmlns:a16="http://schemas.microsoft.com/office/drawing/2014/main" id="{57D81D7F-CCAF-0016-5EA1-8F9518B60D4A}"/>
                </a:ext>
              </a:extLst>
            </p:cNvPr>
            <p:cNvCxnSpPr/>
            <p:nvPr/>
          </p:nvCxnSpPr>
          <p:spPr>
            <a:xfrm flipH="1" flipV="1">
              <a:off x="4300369" y="3200861"/>
              <a:ext cx="161346" cy="304940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2" name="Straight Arrow Connector 65">
              <a:extLst>
                <a:ext uri="{FF2B5EF4-FFF2-40B4-BE49-F238E27FC236}">
                  <a16:creationId xmlns:a16="http://schemas.microsoft.com/office/drawing/2014/main" id="{2D286D1A-8C52-FD48-0B05-D1C2CE70A115}"/>
                </a:ext>
              </a:extLst>
            </p:cNvPr>
            <p:cNvCxnSpPr/>
            <p:nvPr/>
          </p:nvCxnSpPr>
          <p:spPr>
            <a:xfrm flipH="1" flipV="1">
              <a:off x="4320859" y="2842944"/>
              <a:ext cx="140601" cy="65688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03" name="Group 67">
            <a:extLst>
              <a:ext uri="{FF2B5EF4-FFF2-40B4-BE49-F238E27FC236}">
                <a16:creationId xmlns:a16="http://schemas.microsoft.com/office/drawing/2014/main" id="{C86659CB-6218-3DE1-C1CC-2F3492A22F6D}"/>
              </a:ext>
            </a:extLst>
          </p:cNvPr>
          <p:cNvGrpSpPr/>
          <p:nvPr/>
        </p:nvGrpSpPr>
        <p:grpSpPr>
          <a:xfrm>
            <a:off x="2299520" y="2465128"/>
            <a:ext cx="1706540" cy="872782"/>
            <a:chOff x="5002421" y="3169007"/>
            <a:chExt cx="1706540" cy="872782"/>
          </a:xfrm>
        </p:grpSpPr>
        <p:sp>
          <p:nvSpPr>
            <p:cNvPr id="104" name="Oval 68">
              <a:extLst>
                <a:ext uri="{FF2B5EF4-FFF2-40B4-BE49-F238E27FC236}">
                  <a16:creationId xmlns:a16="http://schemas.microsoft.com/office/drawing/2014/main" id="{436C8F13-3FA5-7DC4-502A-314499B563BD}"/>
                </a:ext>
              </a:extLst>
            </p:cNvPr>
            <p:cNvSpPr/>
            <p:nvPr/>
          </p:nvSpPr>
          <p:spPr>
            <a:xfrm>
              <a:off x="5864279" y="3250048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5" name="Oval 69">
              <a:extLst>
                <a:ext uri="{FF2B5EF4-FFF2-40B4-BE49-F238E27FC236}">
                  <a16:creationId xmlns:a16="http://schemas.microsoft.com/office/drawing/2014/main" id="{18F8FD44-3C3A-8E95-9F5D-8C06F39847CF}"/>
                </a:ext>
              </a:extLst>
            </p:cNvPr>
            <p:cNvSpPr/>
            <p:nvPr/>
          </p:nvSpPr>
          <p:spPr>
            <a:xfrm>
              <a:off x="6113553" y="3413938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6" name="Oval 70">
              <a:extLst>
                <a:ext uri="{FF2B5EF4-FFF2-40B4-BE49-F238E27FC236}">
                  <a16:creationId xmlns:a16="http://schemas.microsoft.com/office/drawing/2014/main" id="{575AC6A4-6E79-1740-AAED-2F475D225EF8}"/>
                </a:ext>
              </a:extLst>
            </p:cNvPr>
            <p:cNvSpPr/>
            <p:nvPr/>
          </p:nvSpPr>
          <p:spPr>
            <a:xfrm>
              <a:off x="6078563" y="3180740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7" name="Oval 71">
              <a:extLst>
                <a:ext uri="{FF2B5EF4-FFF2-40B4-BE49-F238E27FC236}">
                  <a16:creationId xmlns:a16="http://schemas.microsoft.com/office/drawing/2014/main" id="{5AB924F6-F821-129A-95AC-A08D57BD3CEA}"/>
                </a:ext>
              </a:extLst>
            </p:cNvPr>
            <p:cNvSpPr/>
            <p:nvPr/>
          </p:nvSpPr>
          <p:spPr>
            <a:xfrm>
              <a:off x="5626138" y="3416204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08" name="Straight Arrow Connector 72">
              <a:extLst>
                <a:ext uri="{FF2B5EF4-FFF2-40B4-BE49-F238E27FC236}">
                  <a16:creationId xmlns:a16="http://schemas.microsoft.com/office/drawing/2014/main" id="{FC06FB7A-8309-3833-E455-F95E4E673C0E}"/>
                </a:ext>
              </a:extLst>
            </p:cNvPr>
            <p:cNvCxnSpPr/>
            <p:nvPr/>
          </p:nvCxnSpPr>
          <p:spPr>
            <a:xfrm flipH="1" flipV="1">
              <a:off x="5778692" y="3290291"/>
              <a:ext cx="76781" cy="216961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9" name="Straight Arrow Connector 73">
              <a:extLst>
                <a:ext uri="{FF2B5EF4-FFF2-40B4-BE49-F238E27FC236}">
                  <a16:creationId xmlns:a16="http://schemas.microsoft.com/office/drawing/2014/main" id="{702F2033-5A79-8378-F6CF-A9E0653580FE}"/>
                </a:ext>
              </a:extLst>
            </p:cNvPr>
            <p:cNvCxnSpPr/>
            <p:nvPr/>
          </p:nvCxnSpPr>
          <p:spPr>
            <a:xfrm flipV="1">
              <a:off x="5855472" y="3263325"/>
              <a:ext cx="195114" cy="243929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0" name="Straight Arrow Connector 74">
              <a:extLst>
                <a:ext uri="{FF2B5EF4-FFF2-40B4-BE49-F238E27FC236}">
                  <a16:creationId xmlns:a16="http://schemas.microsoft.com/office/drawing/2014/main" id="{D8EE824A-11C4-F851-2D75-14D5165AA4DE}"/>
                </a:ext>
              </a:extLst>
            </p:cNvPr>
            <p:cNvCxnSpPr/>
            <p:nvPr/>
          </p:nvCxnSpPr>
          <p:spPr>
            <a:xfrm flipV="1">
              <a:off x="5855472" y="3446131"/>
              <a:ext cx="229057" cy="61122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1" name="TextBox 75">
              <a:extLst>
                <a:ext uri="{FF2B5EF4-FFF2-40B4-BE49-F238E27FC236}">
                  <a16:creationId xmlns:a16="http://schemas.microsoft.com/office/drawing/2014/main" id="{C01847A5-5938-CD63-4288-1705A23FBB4A}"/>
                </a:ext>
              </a:extLst>
            </p:cNvPr>
            <p:cNvSpPr txBox="1"/>
            <p:nvPr/>
          </p:nvSpPr>
          <p:spPr>
            <a:xfrm>
              <a:off x="5002421" y="3518569"/>
              <a:ext cx="1706540" cy="52322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noAutofit/>
            </a:bodyPr>
            <a:lstStyle/>
            <a:p>
              <a:pPr algn="ctr" defTabSz="2108515">
                <a:defRPr/>
              </a:pPr>
              <a:r>
                <a:rPr lang="en-GB" sz="1300" b="1" kern="0" dirty="0">
                  <a:solidFill>
                    <a:srgbClr val="7030A0"/>
                  </a:solidFill>
                  <a:latin typeface="Calibri" panose="020F0502020204030204"/>
                </a:rPr>
                <a:t>Electron Stimulated Desorption</a:t>
              </a:r>
            </a:p>
          </p:txBody>
        </p:sp>
        <p:sp>
          <p:nvSpPr>
            <p:cNvPr id="112" name="Oval 76">
              <a:extLst>
                <a:ext uri="{FF2B5EF4-FFF2-40B4-BE49-F238E27FC236}">
                  <a16:creationId xmlns:a16="http://schemas.microsoft.com/office/drawing/2014/main" id="{7259EFA9-E3A8-CEC3-298E-9DB616E7D779}"/>
                </a:ext>
              </a:extLst>
            </p:cNvPr>
            <p:cNvSpPr/>
            <p:nvPr/>
          </p:nvSpPr>
          <p:spPr>
            <a:xfrm>
              <a:off x="5721906" y="3229926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13" name="Straight Arrow Connector 77">
              <a:extLst>
                <a:ext uri="{FF2B5EF4-FFF2-40B4-BE49-F238E27FC236}">
                  <a16:creationId xmlns:a16="http://schemas.microsoft.com/office/drawing/2014/main" id="{320732AE-493D-06B6-6654-70F431346880}"/>
                </a:ext>
              </a:extLst>
            </p:cNvPr>
            <p:cNvCxnSpPr/>
            <p:nvPr/>
          </p:nvCxnSpPr>
          <p:spPr>
            <a:xfrm flipH="1" flipV="1">
              <a:off x="5679206" y="3456447"/>
              <a:ext cx="184489" cy="53978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4" name="Oval 78">
              <a:extLst>
                <a:ext uri="{FF2B5EF4-FFF2-40B4-BE49-F238E27FC236}">
                  <a16:creationId xmlns:a16="http://schemas.microsoft.com/office/drawing/2014/main" id="{D34E8678-D878-7861-E08F-6E046E7A06EE}"/>
                </a:ext>
              </a:extLst>
            </p:cNvPr>
            <p:cNvSpPr/>
            <p:nvPr/>
          </p:nvSpPr>
          <p:spPr>
            <a:xfrm>
              <a:off x="6113775" y="3169007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5" name="Oval 79">
              <a:extLst>
                <a:ext uri="{FF2B5EF4-FFF2-40B4-BE49-F238E27FC236}">
                  <a16:creationId xmlns:a16="http://schemas.microsoft.com/office/drawing/2014/main" id="{7C437559-329B-E4DE-003D-D10A1A5214AA}"/>
                </a:ext>
              </a:extLst>
            </p:cNvPr>
            <p:cNvSpPr/>
            <p:nvPr/>
          </p:nvSpPr>
          <p:spPr>
            <a:xfrm>
              <a:off x="6138347" y="3441926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6" name="Oval 80">
              <a:extLst>
                <a:ext uri="{FF2B5EF4-FFF2-40B4-BE49-F238E27FC236}">
                  <a16:creationId xmlns:a16="http://schemas.microsoft.com/office/drawing/2014/main" id="{7B1A7D6E-0DED-FE5D-1CBC-22DB5671701B}"/>
                </a:ext>
              </a:extLst>
            </p:cNvPr>
            <p:cNvSpPr/>
            <p:nvPr/>
          </p:nvSpPr>
          <p:spPr>
            <a:xfrm>
              <a:off x="5866776" y="3209250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7" name="Oval 81">
              <a:extLst>
                <a:ext uri="{FF2B5EF4-FFF2-40B4-BE49-F238E27FC236}">
                  <a16:creationId xmlns:a16="http://schemas.microsoft.com/office/drawing/2014/main" id="{E8B111E7-7BF7-3AD0-F302-A9DFF25C5C8F}"/>
                </a:ext>
              </a:extLst>
            </p:cNvPr>
            <p:cNvSpPr/>
            <p:nvPr/>
          </p:nvSpPr>
          <p:spPr>
            <a:xfrm>
              <a:off x="5688022" y="3244487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8" name="Oval 82">
              <a:extLst>
                <a:ext uri="{FF2B5EF4-FFF2-40B4-BE49-F238E27FC236}">
                  <a16:creationId xmlns:a16="http://schemas.microsoft.com/office/drawing/2014/main" id="{1957E208-D501-29B9-62A7-CA848A29C502}"/>
                </a:ext>
              </a:extLst>
            </p:cNvPr>
            <p:cNvSpPr/>
            <p:nvPr/>
          </p:nvSpPr>
          <p:spPr>
            <a:xfrm>
              <a:off x="5591138" y="3429082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cxnSp>
        <p:nvCxnSpPr>
          <p:cNvPr id="119" name="Curved Connector 232">
            <a:extLst>
              <a:ext uri="{FF2B5EF4-FFF2-40B4-BE49-F238E27FC236}">
                <a16:creationId xmlns:a16="http://schemas.microsoft.com/office/drawing/2014/main" id="{44E583C2-B24E-00FF-EAAF-07B3261ECF13}"/>
              </a:ext>
            </a:extLst>
          </p:cNvPr>
          <p:cNvCxnSpPr>
            <a:cxnSpLocks/>
          </p:cNvCxnSpPr>
          <p:nvPr/>
        </p:nvCxnSpPr>
        <p:spPr>
          <a:xfrm rot="7800000" flipH="1">
            <a:off x="1748574" y="1547310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0" name="Curved Connector 233">
            <a:extLst>
              <a:ext uri="{FF2B5EF4-FFF2-40B4-BE49-F238E27FC236}">
                <a16:creationId xmlns:a16="http://schemas.microsoft.com/office/drawing/2014/main" id="{1326A088-BC3D-843B-EBB4-ED2C822E5C47}"/>
              </a:ext>
            </a:extLst>
          </p:cNvPr>
          <p:cNvCxnSpPr>
            <a:cxnSpLocks/>
          </p:cNvCxnSpPr>
          <p:nvPr/>
        </p:nvCxnSpPr>
        <p:spPr>
          <a:xfrm rot="7800000" flipH="1">
            <a:off x="1852754" y="1547311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1" name="Curved Connector 234">
            <a:extLst>
              <a:ext uri="{FF2B5EF4-FFF2-40B4-BE49-F238E27FC236}">
                <a16:creationId xmlns:a16="http://schemas.microsoft.com/office/drawing/2014/main" id="{CC5DB504-74B3-DEEB-7287-DDC3C864A52E}"/>
              </a:ext>
            </a:extLst>
          </p:cNvPr>
          <p:cNvCxnSpPr>
            <a:cxnSpLocks/>
          </p:cNvCxnSpPr>
          <p:nvPr/>
        </p:nvCxnSpPr>
        <p:spPr>
          <a:xfrm rot="7800000" flipH="1">
            <a:off x="1956934" y="1547312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2" name="Curved Connector 235">
            <a:extLst>
              <a:ext uri="{FF2B5EF4-FFF2-40B4-BE49-F238E27FC236}">
                <a16:creationId xmlns:a16="http://schemas.microsoft.com/office/drawing/2014/main" id="{08EF065A-1AD1-7B45-EF04-8C772872AF8D}"/>
              </a:ext>
            </a:extLst>
          </p:cNvPr>
          <p:cNvCxnSpPr>
            <a:cxnSpLocks/>
          </p:cNvCxnSpPr>
          <p:nvPr/>
        </p:nvCxnSpPr>
        <p:spPr>
          <a:xfrm rot="7800000" flipH="1">
            <a:off x="2061114" y="1547313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3" name="Curved Connector 236">
            <a:extLst>
              <a:ext uri="{FF2B5EF4-FFF2-40B4-BE49-F238E27FC236}">
                <a16:creationId xmlns:a16="http://schemas.microsoft.com/office/drawing/2014/main" id="{A81CB57A-D1DE-53CB-E33D-649236B398FA}"/>
              </a:ext>
            </a:extLst>
          </p:cNvPr>
          <p:cNvCxnSpPr>
            <a:cxnSpLocks/>
          </p:cNvCxnSpPr>
          <p:nvPr/>
        </p:nvCxnSpPr>
        <p:spPr>
          <a:xfrm rot="7800000" flipH="1">
            <a:off x="2165294" y="1547314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4" name="Curved Connector 237">
            <a:extLst>
              <a:ext uri="{FF2B5EF4-FFF2-40B4-BE49-F238E27FC236}">
                <a16:creationId xmlns:a16="http://schemas.microsoft.com/office/drawing/2014/main" id="{6BFF8CD9-1DF3-6B88-F44B-CE785A3968BD}"/>
              </a:ext>
            </a:extLst>
          </p:cNvPr>
          <p:cNvCxnSpPr>
            <a:cxnSpLocks/>
          </p:cNvCxnSpPr>
          <p:nvPr/>
        </p:nvCxnSpPr>
        <p:spPr>
          <a:xfrm rot="7800000" flipH="1">
            <a:off x="2269474" y="1547315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5" name="Curved Connector 238">
            <a:extLst>
              <a:ext uri="{FF2B5EF4-FFF2-40B4-BE49-F238E27FC236}">
                <a16:creationId xmlns:a16="http://schemas.microsoft.com/office/drawing/2014/main" id="{2D32342B-C241-43B3-98E5-4F1F46C5CE27}"/>
              </a:ext>
            </a:extLst>
          </p:cNvPr>
          <p:cNvCxnSpPr>
            <a:cxnSpLocks/>
          </p:cNvCxnSpPr>
          <p:nvPr/>
        </p:nvCxnSpPr>
        <p:spPr>
          <a:xfrm rot="7800000" flipH="1">
            <a:off x="2373654" y="1547316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6" name="Curved Connector 239">
            <a:extLst>
              <a:ext uri="{FF2B5EF4-FFF2-40B4-BE49-F238E27FC236}">
                <a16:creationId xmlns:a16="http://schemas.microsoft.com/office/drawing/2014/main" id="{8472D243-AC3E-4FF1-E056-243E38AFB766}"/>
              </a:ext>
            </a:extLst>
          </p:cNvPr>
          <p:cNvCxnSpPr>
            <a:cxnSpLocks/>
          </p:cNvCxnSpPr>
          <p:nvPr/>
        </p:nvCxnSpPr>
        <p:spPr>
          <a:xfrm rot="7800000" flipH="1">
            <a:off x="2477834" y="1547317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7" name="Curved Connector 240">
            <a:extLst>
              <a:ext uri="{FF2B5EF4-FFF2-40B4-BE49-F238E27FC236}">
                <a16:creationId xmlns:a16="http://schemas.microsoft.com/office/drawing/2014/main" id="{B7492A54-6556-724B-4BED-BE7A5C51283F}"/>
              </a:ext>
            </a:extLst>
          </p:cNvPr>
          <p:cNvCxnSpPr>
            <a:cxnSpLocks/>
          </p:cNvCxnSpPr>
          <p:nvPr/>
        </p:nvCxnSpPr>
        <p:spPr>
          <a:xfrm rot="7800000" flipH="1">
            <a:off x="2582012" y="1547319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grpSp>
        <p:nvGrpSpPr>
          <p:cNvPr id="128" name="Group 99">
            <a:extLst>
              <a:ext uri="{FF2B5EF4-FFF2-40B4-BE49-F238E27FC236}">
                <a16:creationId xmlns:a16="http://schemas.microsoft.com/office/drawing/2014/main" id="{CC208867-D52D-C06D-9D49-4D1949101DAA}"/>
              </a:ext>
            </a:extLst>
          </p:cNvPr>
          <p:cNvGrpSpPr/>
          <p:nvPr/>
        </p:nvGrpSpPr>
        <p:grpSpPr>
          <a:xfrm>
            <a:off x="3861406" y="2302944"/>
            <a:ext cx="338993" cy="632075"/>
            <a:chOff x="8190044" y="2279416"/>
            <a:chExt cx="338993" cy="632075"/>
          </a:xfrm>
        </p:grpSpPr>
        <p:sp>
          <p:nvSpPr>
            <p:cNvPr id="129" name="TextBox 33">
              <a:extLst>
                <a:ext uri="{FF2B5EF4-FFF2-40B4-BE49-F238E27FC236}">
                  <a16:creationId xmlns:a16="http://schemas.microsoft.com/office/drawing/2014/main" id="{B28407F2-FBA6-D274-C815-BBEEABBC3FDC}"/>
                </a:ext>
              </a:extLst>
            </p:cNvPr>
            <p:cNvSpPr txBox="1"/>
            <p:nvPr/>
          </p:nvSpPr>
          <p:spPr>
            <a:xfrm rot="4020000">
              <a:off x="8089889" y="2472343"/>
              <a:ext cx="632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00" b="1" kern="0" dirty="0">
                  <a:solidFill>
                    <a:srgbClr val="FF0000"/>
                  </a:solidFill>
                  <a:latin typeface="Calibri" panose="020F0502020204030204"/>
                </a:rPr>
                <a:t>Prim. e</a:t>
              </a:r>
              <a:r>
                <a:rPr lang="en-GB" sz="1000" b="1" kern="0" baseline="30000" dirty="0">
                  <a:solidFill>
                    <a:srgbClr val="FF0000"/>
                  </a:solidFill>
                  <a:latin typeface="Calibri" panose="020F0502020204030204"/>
                </a:rPr>
                <a:t>-</a:t>
              </a:r>
            </a:p>
          </p:txBody>
        </p:sp>
        <p:cxnSp>
          <p:nvCxnSpPr>
            <p:cNvPr id="130" name="Straight Arrow Connector 96">
              <a:extLst>
                <a:ext uri="{FF2B5EF4-FFF2-40B4-BE49-F238E27FC236}">
                  <a16:creationId xmlns:a16="http://schemas.microsoft.com/office/drawing/2014/main" id="{62BAFCDE-10EF-60BA-EBD8-C9E51CA6A5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90044" y="2340064"/>
              <a:ext cx="191366" cy="447295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31" name="TextBox 102">
            <a:extLst>
              <a:ext uri="{FF2B5EF4-FFF2-40B4-BE49-F238E27FC236}">
                <a16:creationId xmlns:a16="http://schemas.microsoft.com/office/drawing/2014/main" id="{AD8A422A-0FD6-E5FC-C075-9FDE22C2AEDA}"/>
              </a:ext>
            </a:extLst>
          </p:cNvPr>
          <p:cNvSpPr txBox="1"/>
          <p:nvPr/>
        </p:nvSpPr>
        <p:spPr>
          <a:xfrm>
            <a:off x="1605676" y="1268858"/>
            <a:ext cx="12600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108515">
              <a:defRPr/>
            </a:pPr>
            <a:r>
              <a:rPr lang="en-GB" sz="1300" b="1" kern="0" dirty="0">
                <a:solidFill>
                  <a:srgbClr val="FF0000"/>
                </a:solidFill>
                <a:latin typeface="Calibri" panose="020F0502020204030204"/>
              </a:rPr>
              <a:t>Thermal load</a:t>
            </a:r>
          </a:p>
        </p:txBody>
      </p:sp>
      <p:pic>
        <p:nvPicPr>
          <p:cNvPr id="134" name="Image 133">
            <a:extLst>
              <a:ext uri="{FF2B5EF4-FFF2-40B4-BE49-F238E27FC236}">
                <a16:creationId xmlns:a16="http://schemas.microsoft.com/office/drawing/2014/main" id="{605A08D2-28F6-4602-548B-F7AFBDC64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222" y="3388306"/>
            <a:ext cx="2960030" cy="276686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4D48F47-B68A-A978-FCA9-520285546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530" y="3386478"/>
            <a:ext cx="2961676" cy="27684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E41F86C-6883-E41A-346D-0ED0AC3E26BF}"/>
              </a:ext>
            </a:extLst>
          </p:cNvPr>
          <p:cNvSpPr/>
          <p:nvPr/>
        </p:nvSpPr>
        <p:spPr>
          <a:xfrm>
            <a:off x="1978290" y="4158605"/>
            <a:ext cx="2261922" cy="435244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1B163F53-03AA-B8E2-3C4A-366D16A73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BE833F5-CAB7-64CA-1796-73C5DAE15A6D}"/>
              </a:ext>
            </a:extLst>
          </p:cNvPr>
          <p:cNvSpPr txBox="1"/>
          <p:nvPr/>
        </p:nvSpPr>
        <p:spPr>
          <a:xfrm>
            <a:off x="9967387" y="6391634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/>
              <a:t>Courtesy P. Costa-Pinto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9131851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273BC5F-04F8-CE76-E4D0-15E819635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1535" y="1603131"/>
            <a:ext cx="5399979" cy="1406661"/>
          </a:xfrm>
        </p:spPr>
        <p:txBody>
          <a:bodyPr/>
          <a:lstStyle/>
          <a:p>
            <a:pPr algn="ctr"/>
            <a:r>
              <a:rPr lang="en-GB" dirty="0"/>
              <a:t>Mitigation</a:t>
            </a:r>
          </a:p>
          <a:p>
            <a:pPr algn="ctr"/>
            <a:r>
              <a:rPr lang="en-GB" dirty="0"/>
              <a:t>Reduce </a:t>
            </a:r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dirty="0"/>
              <a:t>econdary </a:t>
            </a:r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/>
              <a:t>lectron </a:t>
            </a:r>
            <a:r>
              <a:rPr lang="en-GB" dirty="0">
                <a:solidFill>
                  <a:srgbClr val="FF0000"/>
                </a:solidFill>
              </a:rPr>
              <a:t>Y</a:t>
            </a:r>
            <a:r>
              <a:rPr lang="en-GB" dirty="0"/>
              <a:t>ield of the surfaces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767B75B-B922-41B1-F8F0-167B5CA18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 Cloud Problematic 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F66B6F-37FC-C11B-CB33-A36C8FBE9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B2F51A-DBB2-0469-C0A6-FF52E3C0E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grpSp>
        <p:nvGrpSpPr>
          <p:cNvPr id="61" name="Group 100">
            <a:extLst>
              <a:ext uri="{FF2B5EF4-FFF2-40B4-BE49-F238E27FC236}">
                <a16:creationId xmlns:a16="http://schemas.microsoft.com/office/drawing/2014/main" id="{1D4EC6F1-11C9-1EE5-9F48-5B10D6CE9C4A}"/>
              </a:ext>
            </a:extLst>
          </p:cNvPr>
          <p:cNvGrpSpPr/>
          <p:nvPr/>
        </p:nvGrpSpPr>
        <p:grpSpPr>
          <a:xfrm>
            <a:off x="1307781" y="1239693"/>
            <a:ext cx="3448545" cy="2203477"/>
            <a:chOff x="5636419" y="1216165"/>
            <a:chExt cx="3448545" cy="2203477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F5A9289-1F34-50F2-F00B-FC568A0F7345}"/>
                </a:ext>
              </a:extLst>
            </p:cNvPr>
            <p:cNvSpPr/>
            <p:nvPr/>
          </p:nvSpPr>
          <p:spPr>
            <a:xfrm>
              <a:off x="5636419" y="1216165"/>
              <a:ext cx="3448545" cy="2203477"/>
            </a:xfrm>
            <a:prstGeom prst="rect">
              <a:avLst/>
            </a:prstGeom>
            <a:solidFill>
              <a:schemeClr val="bg1"/>
            </a:solidFill>
            <a:effectLst>
              <a:softEdge rad="1270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39">
              <a:extLst>
                <a:ext uri="{FF2B5EF4-FFF2-40B4-BE49-F238E27FC236}">
                  <a16:creationId xmlns:a16="http://schemas.microsoft.com/office/drawing/2014/main" id="{BFF00038-675B-82D9-5FE9-714E261F96D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920633" y="2787357"/>
              <a:ext cx="3097870" cy="3210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64" name="Group 41">
              <a:extLst>
                <a:ext uri="{FF2B5EF4-FFF2-40B4-BE49-F238E27FC236}">
                  <a16:creationId xmlns:a16="http://schemas.microsoft.com/office/drawing/2014/main" id="{A4CBCDAB-D239-B74A-1EA8-0E1D57E69A3B}"/>
                </a:ext>
              </a:extLst>
            </p:cNvPr>
            <p:cNvGrpSpPr/>
            <p:nvPr/>
          </p:nvGrpSpPr>
          <p:grpSpPr>
            <a:xfrm>
              <a:off x="6166909" y="2139101"/>
              <a:ext cx="402322" cy="213286"/>
              <a:chOff x="9465545" y="2900389"/>
              <a:chExt cx="768065" cy="381594"/>
            </a:xfrm>
          </p:grpSpPr>
          <p:sp>
            <p:nvSpPr>
              <p:cNvPr id="79" name="Oval 42">
                <a:extLst>
                  <a:ext uri="{FF2B5EF4-FFF2-40B4-BE49-F238E27FC236}">
                    <a16:creationId xmlns:a16="http://schemas.microsoft.com/office/drawing/2014/main" id="{FABA7F90-FBEB-5F13-D867-1042F4AA4BFB}"/>
                  </a:ext>
                </a:extLst>
              </p:cNvPr>
              <p:cNvSpPr/>
              <p:nvPr/>
            </p:nvSpPr>
            <p:spPr>
              <a:xfrm>
                <a:off x="9465545" y="2900389"/>
                <a:ext cx="768065" cy="38159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80" name="Straight Arrow Connector 43">
                <a:extLst>
                  <a:ext uri="{FF2B5EF4-FFF2-40B4-BE49-F238E27FC236}">
                    <a16:creationId xmlns:a16="http://schemas.microsoft.com/office/drawing/2014/main" id="{2794F52B-14C6-5606-353B-D58B7FD1A3A7}"/>
                  </a:ext>
                </a:extLst>
              </p:cNvPr>
              <p:cNvCxnSpPr/>
              <p:nvPr/>
            </p:nvCxnSpPr>
            <p:spPr>
              <a:xfrm>
                <a:off x="9868328" y="3096947"/>
                <a:ext cx="243616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headEnd w="med" len="med"/>
                <a:tailEnd type="triangle" w="med" len="sm"/>
              </a:ln>
              <a:effectLst/>
            </p:spPr>
          </p:cxnSp>
        </p:grpSp>
        <p:grpSp>
          <p:nvGrpSpPr>
            <p:cNvPr id="65" name="Group 45">
              <a:extLst>
                <a:ext uri="{FF2B5EF4-FFF2-40B4-BE49-F238E27FC236}">
                  <a16:creationId xmlns:a16="http://schemas.microsoft.com/office/drawing/2014/main" id="{705F23C5-AF3D-8D04-8B43-E4D95795F6E8}"/>
                </a:ext>
              </a:extLst>
            </p:cNvPr>
            <p:cNvGrpSpPr/>
            <p:nvPr/>
          </p:nvGrpSpPr>
          <p:grpSpPr>
            <a:xfrm>
              <a:off x="6938985" y="2135291"/>
              <a:ext cx="402319" cy="213286"/>
              <a:chOff x="5297390" y="9361547"/>
              <a:chExt cx="454003" cy="231552"/>
            </a:xfrm>
          </p:grpSpPr>
          <p:sp>
            <p:nvSpPr>
              <p:cNvPr id="77" name="Oval 46">
                <a:extLst>
                  <a:ext uri="{FF2B5EF4-FFF2-40B4-BE49-F238E27FC236}">
                    <a16:creationId xmlns:a16="http://schemas.microsoft.com/office/drawing/2014/main" id="{2673F042-413E-545F-8953-0EE54BCB6442}"/>
                  </a:ext>
                </a:extLst>
              </p:cNvPr>
              <p:cNvSpPr/>
              <p:nvPr/>
            </p:nvSpPr>
            <p:spPr>
              <a:xfrm>
                <a:off x="5297390" y="9361547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8" name="Straight Arrow Connector 47">
                <a:extLst>
                  <a:ext uri="{FF2B5EF4-FFF2-40B4-BE49-F238E27FC236}">
                    <a16:creationId xmlns:a16="http://schemas.microsoft.com/office/drawing/2014/main" id="{09A95D0B-CD18-7B13-BDB0-0C097017BFC1}"/>
                  </a:ext>
                </a:extLst>
              </p:cNvPr>
              <p:cNvCxnSpPr/>
              <p:nvPr/>
            </p:nvCxnSpPr>
            <p:spPr>
              <a:xfrm>
                <a:off x="5540455" y="9479640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grpSp>
          <p:nvGrpSpPr>
            <p:cNvPr id="66" name="Group 48">
              <a:extLst>
                <a:ext uri="{FF2B5EF4-FFF2-40B4-BE49-F238E27FC236}">
                  <a16:creationId xmlns:a16="http://schemas.microsoft.com/office/drawing/2014/main" id="{8B6157E2-B8EB-89E4-2F6C-95969CC54630}"/>
                </a:ext>
              </a:extLst>
            </p:cNvPr>
            <p:cNvGrpSpPr/>
            <p:nvPr/>
          </p:nvGrpSpPr>
          <p:grpSpPr>
            <a:xfrm>
              <a:off x="7695274" y="2129609"/>
              <a:ext cx="402322" cy="213286"/>
              <a:chOff x="5288091" y="9361547"/>
              <a:chExt cx="454003" cy="231552"/>
            </a:xfrm>
          </p:grpSpPr>
          <p:sp>
            <p:nvSpPr>
              <p:cNvPr id="75" name="Oval 49">
                <a:extLst>
                  <a:ext uri="{FF2B5EF4-FFF2-40B4-BE49-F238E27FC236}">
                    <a16:creationId xmlns:a16="http://schemas.microsoft.com/office/drawing/2014/main" id="{7075CF48-1A52-E763-3623-9A49E6F5F74B}"/>
                  </a:ext>
                </a:extLst>
              </p:cNvPr>
              <p:cNvSpPr/>
              <p:nvPr/>
            </p:nvSpPr>
            <p:spPr>
              <a:xfrm>
                <a:off x="5288091" y="9361547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6" name="Straight Arrow Connector 50">
                <a:extLst>
                  <a:ext uri="{FF2B5EF4-FFF2-40B4-BE49-F238E27FC236}">
                    <a16:creationId xmlns:a16="http://schemas.microsoft.com/office/drawing/2014/main" id="{2F7723E5-0B91-52B0-457A-6606995FBE04}"/>
                  </a:ext>
                </a:extLst>
              </p:cNvPr>
              <p:cNvCxnSpPr/>
              <p:nvPr/>
            </p:nvCxnSpPr>
            <p:spPr>
              <a:xfrm>
                <a:off x="5538678" y="9479392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grpSp>
          <p:nvGrpSpPr>
            <p:cNvPr id="67" name="Group 51">
              <a:extLst>
                <a:ext uri="{FF2B5EF4-FFF2-40B4-BE49-F238E27FC236}">
                  <a16:creationId xmlns:a16="http://schemas.microsoft.com/office/drawing/2014/main" id="{AC081DB3-E4BC-83F0-1B96-64BA5433C4BD}"/>
                </a:ext>
              </a:extLst>
            </p:cNvPr>
            <p:cNvGrpSpPr/>
            <p:nvPr/>
          </p:nvGrpSpPr>
          <p:grpSpPr>
            <a:xfrm>
              <a:off x="8434590" y="2129612"/>
              <a:ext cx="402320" cy="213286"/>
              <a:chOff x="5288091" y="9361548"/>
              <a:chExt cx="454003" cy="231552"/>
            </a:xfrm>
          </p:grpSpPr>
          <p:sp>
            <p:nvSpPr>
              <p:cNvPr id="73" name="Oval 52">
                <a:extLst>
                  <a:ext uri="{FF2B5EF4-FFF2-40B4-BE49-F238E27FC236}">
                    <a16:creationId xmlns:a16="http://schemas.microsoft.com/office/drawing/2014/main" id="{58704719-EB91-76C2-C3DD-4C332BE60938}"/>
                  </a:ext>
                </a:extLst>
              </p:cNvPr>
              <p:cNvSpPr/>
              <p:nvPr/>
            </p:nvSpPr>
            <p:spPr>
              <a:xfrm>
                <a:off x="5288091" y="9361548"/>
                <a:ext cx="454003" cy="23155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2108515">
                  <a:defRPr/>
                </a:pPr>
                <a:endParaRPr lang="en-GB" sz="4151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74" name="Straight Arrow Connector 53">
                <a:extLst>
                  <a:ext uri="{FF2B5EF4-FFF2-40B4-BE49-F238E27FC236}">
                    <a16:creationId xmlns:a16="http://schemas.microsoft.com/office/drawing/2014/main" id="{FFD0EC3F-50B7-750E-F89C-7033137F23E6}"/>
                  </a:ext>
                </a:extLst>
              </p:cNvPr>
              <p:cNvCxnSpPr/>
              <p:nvPr/>
            </p:nvCxnSpPr>
            <p:spPr>
              <a:xfrm>
                <a:off x="5533579" y="9475283"/>
                <a:ext cx="14399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bg1"/>
                </a:solidFill>
                <a:prstDash val="solid"/>
                <a:miter lim="800000"/>
                <a:tailEnd type="triangle" w="med" len="sm"/>
              </a:ln>
              <a:effectLst/>
            </p:spPr>
          </p:cxnSp>
        </p:grpSp>
        <p:cxnSp>
          <p:nvCxnSpPr>
            <p:cNvPr id="68" name="Straight Connector 66">
              <a:extLst>
                <a:ext uri="{FF2B5EF4-FFF2-40B4-BE49-F238E27FC236}">
                  <a16:creationId xmlns:a16="http://schemas.microsoft.com/office/drawing/2014/main" id="{B1B27C95-214C-3134-3E4E-E84AA25D5104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5920631" y="1644170"/>
              <a:ext cx="3097870" cy="2033"/>
            </a:xfrm>
            <a:prstGeom prst="line">
              <a:avLst/>
            </a:prstGeom>
            <a:noFill/>
            <a:ln w="222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9" name="TextBox 92">
              <a:extLst>
                <a:ext uri="{FF2B5EF4-FFF2-40B4-BE49-F238E27FC236}">
                  <a16:creationId xmlns:a16="http://schemas.microsoft.com/office/drawing/2014/main" id="{6054A4CF-5B92-B4BA-9271-0840F265B6C3}"/>
                </a:ext>
              </a:extLst>
            </p:cNvPr>
            <p:cNvSpPr txBox="1"/>
            <p:nvPr/>
          </p:nvSpPr>
          <p:spPr>
            <a:xfrm>
              <a:off x="8432153" y="2085632"/>
              <a:ext cx="321999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0" name="TextBox 93">
              <a:extLst>
                <a:ext uri="{FF2B5EF4-FFF2-40B4-BE49-F238E27FC236}">
                  <a16:creationId xmlns:a16="http://schemas.microsoft.com/office/drawing/2014/main" id="{16D1CEED-A40F-15E5-0304-9455315A1181}"/>
                </a:ext>
              </a:extLst>
            </p:cNvPr>
            <p:cNvSpPr txBox="1"/>
            <p:nvPr/>
          </p:nvSpPr>
          <p:spPr>
            <a:xfrm>
              <a:off x="7713207" y="2084598"/>
              <a:ext cx="318608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1" name="TextBox 94">
              <a:extLst>
                <a:ext uri="{FF2B5EF4-FFF2-40B4-BE49-F238E27FC236}">
                  <a16:creationId xmlns:a16="http://schemas.microsoft.com/office/drawing/2014/main" id="{FB54E541-9F4F-F6C8-0013-493A9051F376}"/>
                </a:ext>
              </a:extLst>
            </p:cNvPr>
            <p:cNvSpPr txBox="1"/>
            <p:nvPr/>
          </p:nvSpPr>
          <p:spPr>
            <a:xfrm>
              <a:off x="6939626" y="2088317"/>
              <a:ext cx="322466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  <p:sp>
          <p:nvSpPr>
            <p:cNvPr id="72" name="TextBox 95">
              <a:extLst>
                <a:ext uri="{FF2B5EF4-FFF2-40B4-BE49-F238E27FC236}">
                  <a16:creationId xmlns:a16="http://schemas.microsoft.com/office/drawing/2014/main" id="{4D09F84A-DAE7-5A50-FFA6-C3972B09555D}"/>
                </a:ext>
              </a:extLst>
            </p:cNvPr>
            <p:cNvSpPr txBox="1"/>
            <p:nvPr/>
          </p:nvSpPr>
          <p:spPr>
            <a:xfrm>
              <a:off x="6167489" y="2090661"/>
              <a:ext cx="339293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50" b="1" kern="0" dirty="0">
                  <a:solidFill>
                    <a:schemeClr val="bg1"/>
                  </a:solidFill>
                  <a:latin typeface="Calibri" panose="020F0502020204030204"/>
                </a:rPr>
                <a:t>p</a:t>
              </a:r>
              <a:r>
                <a:rPr lang="en-GB" sz="1050" b="1" kern="0" baseline="30000" dirty="0">
                  <a:solidFill>
                    <a:schemeClr val="bg1"/>
                  </a:solidFill>
                  <a:latin typeface="Calibri" panose="020F0502020204030204"/>
                </a:rPr>
                <a:t>+</a:t>
              </a:r>
            </a:p>
          </p:txBody>
        </p:sp>
      </p:grpSp>
      <p:sp>
        <p:nvSpPr>
          <p:cNvPr id="81" name="Explosion 1 64">
            <a:extLst>
              <a:ext uri="{FF2B5EF4-FFF2-40B4-BE49-F238E27FC236}">
                <a16:creationId xmlns:a16="http://schemas.microsoft.com/office/drawing/2014/main" id="{A51765F1-0393-270D-461A-9AEC0FC43DDF}"/>
              </a:ext>
            </a:extLst>
          </p:cNvPr>
          <p:cNvSpPr/>
          <p:nvPr/>
        </p:nvSpPr>
        <p:spPr>
          <a:xfrm>
            <a:off x="2444295" y="1610865"/>
            <a:ext cx="138046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2" name="Explosion 1 65">
            <a:extLst>
              <a:ext uri="{FF2B5EF4-FFF2-40B4-BE49-F238E27FC236}">
                <a16:creationId xmlns:a16="http://schemas.microsoft.com/office/drawing/2014/main" id="{3B9E8F3C-8A2C-FF5A-95C6-584CE23A2BED}"/>
              </a:ext>
            </a:extLst>
          </p:cNvPr>
          <p:cNvSpPr/>
          <p:nvPr/>
        </p:nvSpPr>
        <p:spPr>
          <a:xfrm>
            <a:off x="2120407" y="1618083"/>
            <a:ext cx="138046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3" name="Explosion 1 66">
            <a:extLst>
              <a:ext uri="{FF2B5EF4-FFF2-40B4-BE49-F238E27FC236}">
                <a16:creationId xmlns:a16="http://schemas.microsoft.com/office/drawing/2014/main" id="{785F7656-8E54-4DE6-EF00-5FC439D59E99}"/>
              </a:ext>
            </a:extLst>
          </p:cNvPr>
          <p:cNvSpPr/>
          <p:nvPr/>
        </p:nvSpPr>
        <p:spPr>
          <a:xfrm>
            <a:off x="1838312" y="1618773"/>
            <a:ext cx="137868" cy="176505"/>
          </a:xfrm>
          <a:prstGeom prst="irregularSeal1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2108515">
              <a:defRPr/>
            </a:pPr>
            <a:endParaRPr lang="en-GB" sz="4151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84" name="Straight Arrow Connector 34">
            <a:extLst>
              <a:ext uri="{FF2B5EF4-FFF2-40B4-BE49-F238E27FC236}">
                <a16:creationId xmlns:a16="http://schemas.microsoft.com/office/drawing/2014/main" id="{02039ACB-6DB6-928F-4A23-CB7BE9A112D9}"/>
              </a:ext>
            </a:extLst>
          </p:cNvPr>
          <p:cNvCxnSpPr>
            <a:cxnSpLocks/>
          </p:cNvCxnSpPr>
          <p:nvPr/>
        </p:nvCxnSpPr>
        <p:spPr>
          <a:xfrm flipH="1">
            <a:off x="2568645" y="1681820"/>
            <a:ext cx="1000765" cy="1132871"/>
          </a:xfrm>
          <a:prstGeom prst="straightConnector1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5" name="Straight Arrow Connector 35">
            <a:extLst>
              <a:ext uri="{FF2B5EF4-FFF2-40B4-BE49-F238E27FC236}">
                <a16:creationId xmlns:a16="http://schemas.microsoft.com/office/drawing/2014/main" id="{672B7A0D-6DAF-F438-0DCA-388E9984CF2F}"/>
              </a:ext>
            </a:extLst>
          </p:cNvPr>
          <p:cNvCxnSpPr>
            <a:cxnSpLocks/>
          </p:cNvCxnSpPr>
          <p:nvPr/>
        </p:nvCxnSpPr>
        <p:spPr>
          <a:xfrm flipH="1">
            <a:off x="3152574" y="1681819"/>
            <a:ext cx="414083" cy="1121556"/>
          </a:xfrm>
          <a:prstGeom prst="straightConnector1">
            <a:avLst/>
          </a:prstGeom>
          <a:noFill/>
          <a:ln w="12700" cap="flat" cmpd="sng" algn="ctr">
            <a:solidFill>
              <a:srgbClr val="A5A5A5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86" name="Group 98">
            <a:extLst>
              <a:ext uri="{FF2B5EF4-FFF2-40B4-BE49-F238E27FC236}">
                <a16:creationId xmlns:a16="http://schemas.microsoft.com/office/drawing/2014/main" id="{BBE4CA6F-F267-1DB4-3564-A815E6A3F0F9}"/>
              </a:ext>
            </a:extLst>
          </p:cNvPr>
          <p:cNvGrpSpPr/>
          <p:nvPr/>
        </p:nvGrpSpPr>
        <p:grpSpPr>
          <a:xfrm>
            <a:off x="3653490" y="2527482"/>
            <a:ext cx="448756" cy="268283"/>
            <a:chOff x="7982128" y="2503954"/>
            <a:chExt cx="448756" cy="268283"/>
          </a:xfrm>
        </p:grpSpPr>
        <p:sp>
          <p:nvSpPr>
            <p:cNvPr id="87" name="TextBox 36">
              <a:extLst>
                <a:ext uri="{FF2B5EF4-FFF2-40B4-BE49-F238E27FC236}">
                  <a16:creationId xmlns:a16="http://schemas.microsoft.com/office/drawing/2014/main" id="{05901898-C9F3-80CD-8C68-5302A8430AC5}"/>
                </a:ext>
              </a:extLst>
            </p:cNvPr>
            <p:cNvSpPr txBox="1"/>
            <p:nvPr/>
          </p:nvSpPr>
          <p:spPr>
            <a:xfrm>
              <a:off x="7982128" y="2503954"/>
              <a:ext cx="448756" cy="2265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defTabSz="2108515">
                <a:defRPr/>
              </a:pPr>
              <a:r>
                <a:rPr lang="en-GB" sz="1000" b="1" kern="0" dirty="0">
                  <a:solidFill>
                    <a:srgbClr val="45DB65"/>
                  </a:solidFill>
                  <a:latin typeface="Calibri" panose="020F0502020204030204"/>
                </a:rPr>
                <a:t>h</a:t>
              </a:r>
              <a:r>
                <a:rPr lang="el-GR" sz="1000" b="1" kern="0" dirty="0">
                  <a:solidFill>
                    <a:srgbClr val="45DB65"/>
                  </a:solidFill>
                  <a:latin typeface="Calibri" panose="020F0502020204030204"/>
                </a:rPr>
                <a:t>ν</a:t>
              </a:r>
              <a:endParaRPr lang="en-GB" sz="1000" b="1" kern="0" dirty="0">
                <a:solidFill>
                  <a:srgbClr val="45DB65"/>
                </a:solidFill>
                <a:latin typeface="Calibri" panose="020F0502020204030204"/>
              </a:endParaRPr>
            </a:p>
          </p:txBody>
        </p:sp>
        <p:cxnSp>
          <p:nvCxnSpPr>
            <p:cNvPr id="88" name="Curved Connector 104">
              <a:extLst>
                <a:ext uri="{FF2B5EF4-FFF2-40B4-BE49-F238E27FC236}">
                  <a16:creationId xmlns:a16="http://schemas.microsoft.com/office/drawing/2014/main" id="{23D4F135-EECD-CBED-303D-D11770664109}"/>
                </a:ext>
              </a:extLst>
            </p:cNvPr>
            <p:cNvCxnSpPr>
              <a:cxnSpLocks/>
            </p:cNvCxnSpPr>
            <p:nvPr/>
          </p:nvCxnSpPr>
          <p:spPr>
            <a:xfrm rot="10680000" flipH="1" flipV="1">
              <a:off x="8165346" y="2629836"/>
              <a:ext cx="199565" cy="142401"/>
            </a:xfrm>
            <a:prstGeom prst="curvedConnector3">
              <a:avLst>
                <a:gd name="adj1" fmla="val 42045"/>
              </a:avLst>
            </a:prstGeom>
            <a:noFill/>
            <a:ln w="19050" cap="flat" cmpd="sng" algn="ctr">
              <a:solidFill>
                <a:srgbClr val="45DB65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89" name="Straight Arrow Connector 38">
            <a:extLst>
              <a:ext uri="{FF2B5EF4-FFF2-40B4-BE49-F238E27FC236}">
                <a16:creationId xmlns:a16="http://schemas.microsoft.com/office/drawing/2014/main" id="{77DF76D0-A739-5755-C099-74ADDE93EA85}"/>
              </a:ext>
            </a:extLst>
          </p:cNvPr>
          <p:cNvCxnSpPr>
            <a:cxnSpLocks/>
          </p:cNvCxnSpPr>
          <p:nvPr/>
        </p:nvCxnSpPr>
        <p:spPr>
          <a:xfrm flipH="1" flipV="1">
            <a:off x="3569408" y="1680275"/>
            <a:ext cx="478478" cy="113061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0" name="TextBox 40">
            <a:extLst>
              <a:ext uri="{FF2B5EF4-FFF2-40B4-BE49-F238E27FC236}">
                <a16:creationId xmlns:a16="http://schemas.microsoft.com/office/drawing/2014/main" id="{2B498B2A-7FAE-E793-5C79-580C4EA83504}"/>
              </a:ext>
            </a:extLst>
          </p:cNvPr>
          <p:cNvSpPr txBox="1"/>
          <p:nvPr/>
        </p:nvSpPr>
        <p:spPr>
          <a:xfrm rot="18660000">
            <a:off x="2962785" y="1812621"/>
            <a:ext cx="544748" cy="22659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defTabSz="2108515">
              <a:defRPr/>
            </a:pPr>
            <a:r>
              <a:rPr lang="en-GB" sz="1000" b="1" kern="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Sec. e</a:t>
            </a:r>
            <a:r>
              <a:rPr lang="en-GB" sz="1000" b="1" kern="0" baseline="30000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</a:rPr>
              <a:t>-</a:t>
            </a:r>
          </a:p>
        </p:txBody>
      </p:sp>
      <p:grpSp>
        <p:nvGrpSpPr>
          <p:cNvPr id="91" name="Group 54">
            <a:extLst>
              <a:ext uri="{FF2B5EF4-FFF2-40B4-BE49-F238E27FC236}">
                <a16:creationId xmlns:a16="http://schemas.microsoft.com/office/drawing/2014/main" id="{BCBD96AE-A508-EC0D-08F7-DFFC8A3EE3BC}"/>
              </a:ext>
            </a:extLst>
          </p:cNvPr>
          <p:cNvGrpSpPr/>
          <p:nvPr/>
        </p:nvGrpSpPr>
        <p:grpSpPr>
          <a:xfrm>
            <a:off x="1597469" y="1672931"/>
            <a:ext cx="1563655" cy="1137361"/>
            <a:chOff x="4300369" y="2376809"/>
            <a:chExt cx="1563655" cy="1137361"/>
          </a:xfrm>
        </p:grpSpPr>
        <p:cxnSp>
          <p:nvCxnSpPr>
            <p:cNvPr id="92" name="Straight Arrow Connector 55">
              <a:extLst>
                <a:ext uri="{FF2B5EF4-FFF2-40B4-BE49-F238E27FC236}">
                  <a16:creationId xmlns:a16="http://schemas.microsoft.com/office/drawing/2014/main" id="{F4872E35-77D1-EF0C-FF60-AE82053E36AC}"/>
                </a:ext>
              </a:extLst>
            </p:cNvPr>
            <p:cNvCxnSpPr/>
            <p:nvPr/>
          </p:nvCxnSpPr>
          <p:spPr>
            <a:xfrm flipH="1" flipV="1">
              <a:off x="4887108" y="2376809"/>
              <a:ext cx="406147" cy="1130445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3" name="Straight Arrow Connector 56">
              <a:extLst>
                <a:ext uri="{FF2B5EF4-FFF2-40B4-BE49-F238E27FC236}">
                  <a16:creationId xmlns:a16="http://schemas.microsoft.com/office/drawing/2014/main" id="{44214F57-FBF7-A6B6-0840-A07867CFACA7}"/>
                </a:ext>
              </a:extLst>
            </p:cNvPr>
            <p:cNvCxnSpPr/>
            <p:nvPr/>
          </p:nvCxnSpPr>
          <p:spPr>
            <a:xfrm flipH="1" flipV="1">
              <a:off x="5213809" y="2378262"/>
              <a:ext cx="79446" cy="1128992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4" name="Straight Arrow Connector 57">
              <a:extLst>
                <a:ext uri="{FF2B5EF4-FFF2-40B4-BE49-F238E27FC236}">
                  <a16:creationId xmlns:a16="http://schemas.microsoft.com/office/drawing/2014/main" id="{952D6AD8-736D-B3D4-5AE0-468FD6067738}"/>
                </a:ext>
              </a:extLst>
            </p:cNvPr>
            <p:cNvCxnSpPr/>
            <p:nvPr/>
          </p:nvCxnSpPr>
          <p:spPr>
            <a:xfrm flipH="1" flipV="1">
              <a:off x="4598242" y="2382347"/>
              <a:ext cx="1265782" cy="1124842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5" name="Straight Arrow Connector 58">
              <a:extLst>
                <a:ext uri="{FF2B5EF4-FFF2-40B4-BE49-F238E27FC236}">
                  <a16:creationId xmlns:a16="http://schemas.microsoft.com/office/drawing/2014/main" id="{B74349A5-4F7A-721C-9DEE-7EB667C8F031}"/>
                </a:ext>
              </a:extLst>
            </p:cNvPr>
            <p:cNvCxnSpPr/>
            <p:nvPr/>
          </p:nvCxnSpPr>
          <p:spPr>
            <a:xfrm flipH="1">
              <a:off x="4461460" y="2387476"/>
              <a:ext cx="142201" cy="1126694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6" name="Straight Arrow Connector 59">
              <a:extLst>
                <a:ext uri="{FF2B5EF4-FFF2-40B4-BE49-F238E27FC236}">
                  <a16:creationId xmlns:a16="http://schemas.microsoft.com/office/drawing/2014/main" id="{FEB4FC42-F444-9415-708A-D454DB6CC9C0}"/>
                </a:ext>
              </a:extLst>
            </p:cNvPr>
            <p:cNvCxnSpPr/>
            <p:nvPr/>
          </p:nvCxnSpPr>
          <p:spPr>
            <a:xfrm flipH="1">
              <a:off x="4464096" y="2388896"/>
              <a:ext cx="141946" cy="27334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7" name="Straight Arrow Connector 60">
              <a:extLst>
                <a:ext uri="{FF2B5EF4-FFF2-40B4-BE49-F238E27FC236}">
                  <a16:creationId xmlns:a16="http://schemas.microsoft.com/office/drawing/2014/main" id="{BEFA7D22-C184-49FB-EC0F-844C74604939}"/>
                </a:ext>
              </a:extLst>
            </p:cNvPr>
            <p:cNvCxnSpPr/>
            <p:nvPr/>
          </p:nvCxnSpPr>
          <p:spPr>
            <a:xfrm flipH="1">
              <a:off x="4762918" y="2382347"/>
              <a:ext cx="127403" cy="398418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8" name="Straight Arrow Connector 61">
              <a:extLst>
                <a:ext uri="{FF2B5EF4-FFF2-40B4-BE49-F238E27FC236}">
                  <a16:creationId xmlns:a16="http://schemas.microsoft.com/office/drawing/2014/main" id="{C795905F-8AF2-A0B8-ECF8-353BC9036FD8}"/>
                </a:ext>
              </a:extLst>
            </p:cNvPr>
            <p:cNvCxnSpPr/>
            <p:nvPr/>
          </p:nvCxnSpPr>
          <p:spPr>
            <a:xfrm>
              <a:off x="4887569" y="2378262"/>
              <a:ext cx="198526" cy="21393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9" name="Straight Arrow Connector 62">
              <a:extLst>
                <a:ext uri="{FF2B5EF4-FFF2-40B4-BE49-F238E27FC236}">
                  <a16:creationId xmlns:a16="http://schemas.microsoft.com/office/drawing/2014/main" id="{9AFBEAED-80D6-B8EA-D1FE-3C8FA3C11B39}"/>
                </a:ext>
              </a:extLst>
            </p:cNvPr>
            <p:cNvCxnSpPr/>
            <p:nvPr/>
          </p:nvCxnSpPr>
          <p:spPr>
            <a:xfrm>
              <a:off x="5208086" y="2407113"/>
              <a:ext cx="167163" cy="154794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0" name="Straight Arrow Connector 63">
              <a:extLst>
                <a:ext uri="{FF2B5EF4-FFF2-40B4-BE49-F238E27FC236}">
                  <a16:creationId xmlns:a16="http://schemas.microsoft.com/office/drawing/2014/main" id="{68EB58C0-C6E5-8E02-5483-D822A02037F5}"/>
                </a:ext>
              </a:extLst>
            </p:cNvPr>
            <p:cNvCxnSpPr/>
            <p:nvPr/>
          </p:nvCxnSpPr>
          <p:spPr>
            <a:xfrm flipH="1">
              <a:off x="5151958" y="2416882"/>
              <a:ext cx="56889" cy="189093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1" name="Straight Arrow Connector 64">
              <a:extLst>
                <a:ext uri="{FF2B5EF4-FFF2-40B4-BE49-F238E27FC236}">
                  <a16:creationId xmlns:a16="http://schemas.microsoft.com/office/drawing/2014/main" id="{57D81D7F-CCAF-0016-5EA1-8F9518B60D4A}"/>
                </a:ext>
              </a:extLst>
            </p:cNvPr>
            <p:cNvCxnSpPr/>
            <p:nvPr/>
          </p:nvCxnSpPr>
          <p:spPr>
            <a:xfrm flipH="1" flipV="1">
              <a:off x="4300369" y="3200861"/>
              <a:ext cx="161346" cy="304940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2" name="Straight Arrow Connector 65">
              <a:extLst>
                <a:ext uri="{FF2B5EF4-FFF2-40B4-BE49-F238E27FC236}">
                  <a16:creationId xmlns:a16="http://schemas.microsoft.com/office/drawing/2014/main" id="{2D286D1A-8C52-FD48-0B05-D1C2CE70A115}"/>
                </a:ext>
              </a:extLst>
            </p:cNvPr>
            <p:cNvCxnSpPr/>
            <p:nvPr/>
          </p:nvCxnSpPr>
          <p:spPr>
            <a:xfrm flipH="1" flipV="1">
              <a:off x="4320859" y="2842944"/>
              <a:ext cx="140601" cy="656889"/>
            </a:xfrm>
            <a:prstGeom prst="straightConnector1">
              <a:avLst/>
            </a:prstGeom>
            <a:noFill/>
            <a:ln w="12700" cap="flat" cmpd="sng" algn="ctr">
              <a:solidFill>
                <a:srgbClr val="A5A5A5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03" name="Group 67">
            <a:extLst>
              <a:ext uri="{FF2B5EF4-FFF2-40B4-BE49-F238E27FC236}">
                <a16:creationId xmlns:a16="http://schemas.microsoft.com/office/drawing/2014/main" id="{C86659CB-6218-3DE1-C1CC-2F3492A22F6D}"/>
              </a:ext>
            </a:extLst>
          </p:cNvPr>
          <p:cNvGrpSpPr/>
          <p:nvPr/>
        </p:nvGrpSpPr>
        <p:grpSpPr>
          <a:xfrm>
            <a:off x="2299520" y="2465128"/>
            <a:ext cx="1706540" cy="872782"/>
            <a:chOff x="5002421" y="3169007"/>
            <a:chExt cx="1706540" cy="872782"/>
          </a:xfrm>
        </p:grpSpPr>
        <p:sp>
          <p:nvSpPr>
            <p:cNvPr id="104" name="Oval 68">
              <a:extLst>
                <a:ext uri="{FF2B5EF4-FFF2-40B4-BE49-F238E27FC236}">
                  <a16:creationId xmlns:a16="http://schemas.microsoft.com/office/drawing/2014/main" id="{436C8F13-3FA5-7DC4-502A-314499B563BD}"/>
                </a:ext>
              </a:extLst>
            </p:cNvPr>
            <p:cNvSpPr/>
            <p:nvPr/>
          </p:nvSpPr>
          <p:spPr>
            <a:xfrm>
              <a:off x="5864279" y="3250048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5" name="Oval 69">
              <a:extLst>
                <a:ext uri="{FF2B5EF4-FFF2-40B4-BE49-F238E27FC236}">
                  <a16:creationId xmlns:a16="http://schemas.microsoft.com/office/drawing/2014/main" id="{18F8FD44-3C3A-8E95-9F5D-8C06F39847CF}"/>
                </a:ext>
              </a:extLst>
            </p:cNvPr>
            <p:cNvSpPr/>
            <p:nvPr/>
          </p:nvSpPr>
          <p:spPr>
            <a:xfrm>
              <a:off x="6113553" y="3413938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6" name="Oval 70">
              <a:extLst>
                <a:ext uri="{FF2B5EF4-FFF2-40B4-BE49-F238E27FC236}">
                  <a16:creationId xmlns:a16="http://schemas.microsoft.com/office/drawing/2014/main" id="{575AC6A4-6E79-1740-AAED-2F475D225EF8}"/>
                </a:ext>
              </a:extLst>
            </p:cNvPr>
            <p:cNvSpPr/>
            <p:nvPr/>
          </p:nvSpPr>
          <p:spPr>
            <a:xfrm>
              <a:off x="6078563" y="3180740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7" name="Oval 71">
              <a:extLst>
                <a:ext uri="{FF2B5EF4-FFF2-40B4-BE49-F238E27FC236}">
                  <a16:creationId xmlns:a16="http://schemas.microsoft.com/office/drawing/2014/main" id="{5AB924F6-F821-129A-95AC-A08D57BD3CEA}"/>
                </a:ext>
              </a:extLst>
            </p:cNvPr>
            <p:cNvSpPr/>
            <p:nvPr/>
          </p:nvSpPr>
          <p:spPr>
            <a:xfrm>
              <a:off x="5626138" y="3416204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08" name="Straight Arrow Connector 72">
              <a:extLst>
                <a:ext uri="{FF2B5EF4-FFF2-40B4-BE49-F238E27FC236}">
                  <a16:creationId xmlns:a16="http://schemas.microsoft.com/office/drawing/2014/main" id="{FC06FB7A-8309-3833-E455-F95E4E673C0E}"/>
                </a:ext>
              </a:extLst>
            </p:cNvPr>
            <p:cNvCxnSpPr/>
            <p:nvPr/>
          </p:nvCxnSpPr>
          <p:spPr>
            <a:xfrm flipH="1" flipV="1">
              <a:off x="5778692" y="3290291"/>
              <a:ext cx="76781" cy="216961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9" name="Straight Arrow Connector 73">
              <a:extLst>
                <a:ext uri="{FF2B5EF4-FFF2-40B4-BE49-F238E27FC236}">
                  <a16:creationId xmlns:a16="http://schemas.microsoft.com/office/drawing/2014/main" id="{702F2033-5A79-8378-F6CF-A9E0653580FE}"/>
                </a:ext>
              </a:extLst>
            </p:cNvPr>
            <p:cNvCxnSpPr/>
            <p:nvPr/>
          </p:nvCxnSpPr>
          <p:spPr>
            <a:xfrm flipV="1">
              <a:off x="5855472" y="3263325"/>
              <a:ext cx="195114" cy="243929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0" name="Straight Arrow Connector 74">
              <a:extLst>
                <a:ext uri="{FF2B5EF4-FFF2-40B4-BE49-F238E27FC236}">
                  <a16:creationId xmlns:a16="http://schemas.microsoft.com/office/drawing/2014/main" id="{D8EE824A-11C4-F851-2D75-14D5165AA4DE}"/>
                </a:ext>
              </a:extLst>
            </p:cNvPr>
            <p:cNvCxnSpPr/>
            <p:nvPr/>
          </p:nvCxnSpPr>
          <p:spPr>
            <a:xfrm flipV="1">
              <a:off x="5855472" y="3446131"/>
              <a:ext cx="229057" cy="61122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1" name="TextBox 75">
              <a:extLst>
                <a:ext uri="{FF2B5EF4-FFF2-40B4-BE49-F238E27FC236}">
                  <a16:creationId xmlns:a16="http://schemas.microsoft.com/office/drawing/2014/main" id="{C01847A5-5938-CD63-4288-1705A23FBB4A}"/>
                </a:ext>
              </a:extLst>
            </p:cNvPr>
            <p:cNvSpPr txBox="1"/>
            <p:nvPr/>
          </p:nvSpPr>
          <p:spPr>
            <a:xfrm>
              <a:off x="5002421" y="3518569"/>
              <a:ext cx="1706540" cy="523220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noAutofit/>
            </a:bodyPr>
            <a:lstStyle/>
            <a:p>
              <a:pPr algn="ctr" defTabSz="2108515">
                <a:defRPr/>
              </a:pPr>
              <a:r>
                <a:rPr lang="en-GB" sz="1300" b="1" kern="0" dirty="0">
                  <a:solidFill>
                    <a:srgbClr val="7030A0"/>
                  </a:solidFill>
                  <a:latin typeface="Calibri" panose="020F0502020204030204"/>
                </a:rPr>
                <a:t>Electron Stimulated Desorption</a:t>
              </a:r>
            </a:p>
          </p:txBody>
        </p:sp>
        <p:sp>
          <p:nvSpPr>
            <p:cNvPr id="112" name="Oval 76">
              <a:extLst>
                <a:ext uri="{FF2B5EF4-FFF2-40B4-BE49-F238E27FC236}">
                  <a16:creationId xmlns:a16="http://schemas.microsoft.com/office/drawing/2014/main" id="{7259EFA9-E3A8-CEC3-298E-9DB616E7D779}"/>
                </a:ext>
              </a:extLst>
            </p:cNvPr>
            <p:cNvSpPr/>
            <p:nvPr/>
          </p:nvSpPr>
          <p:spPr>
            <a:xfrm>
              <a:off x="5721906" y="3229926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113" name="Straight Arrow Connector 77">
              <a:extLst>
                <a:ext uri="{FF2B5EF4-FFF2-40B4-BE49-F238E27FC236}">
                  <a16:creationId xmlns:a16="http://schemas.microsoft.com/office/drawing/2014/main" id="{320732AE-493D-06B6-6654-70F431346880}"/>
                </a:ext>
              </a:extLst>
            </p:cNvPr>
            <p:cNvCxnSpPr/>
            <p:nvPr/>
          </p:nvCxnSpPr>
          <p:spPr>
            <a:xfrm flipH="1" flipV="1">
              <a:off x="5679206" y="3456447"/>
              <a:ext cx="184489" cy="53978"/>
            </a:xfrm>
            <a:prstGeom prst="straightConnector1">
              <a:avLst/>
            </a:prstGeom>
            <a:noFill/>
            <a:ln w="12700" cap="flat" cmpd="sng" algn="ctr">
              <a:solidFill>
                <a:srgbClr val="7030A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4" name="Oval 78">
              <a:extLst>
                <a:ext uri="{FF2B5EF4-FFF2-40B4-BE49-F238E27FC236}">
                  <a16:creationId xmlns:a16="http://schemas.microsoft.com/office/drawing/2014/main" id="{D34E8678-D878-7861-E08F-6E046E7A06EE}"/>
                </a:ext>
              </a:extLst>
            </p:cNvPr>
            <p:cNvSpPr/>
            <p:nvPr/>
          </p:nvSpPr>
          <p:spPr>
            <a:xfrm>
              <a:off x="6113775" y="3169007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5" name="Oval 79">
              <a:extLst>
                <a:ext uri="{FF2B5EF4-FFF2-40B4-BE49-F238E27FC236}">
                  <a16:creationId xmlns:a16="http://schemas.microsoft.com/office/drawing/2014/main" id="{7C437559-329B-E4DE-003D-D10A1A5214AA}"/>
                </a:ext>
              </a:extLst>
            </p:cNvPr>
            <p:cNvSpPr/>
            <p:nvPr/>
          </p:nvSpPr>
          <p:spPr>
            <a:xfrm>
              <a:off x="6138347" y="3441926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6" name="Oval 80">
              <a:extLst>
                <a:ext uri="{FF2B5EF4-FFF2-40B4-BE49-F238E27FC236}">
                  <a16:creationId xmlns:a16="http://schemas.microsoft.com/office/drawing/2014/main" id="{7B1A7D6E-0DED-FE5D-1CBC-22DB5671701B}"/>
                </a:ext>
              </a:extLst>
            </p:cNvPr>
            <p:cNvSpPr/>
            <p:nvPr/>
          </p:nvSpPr>
          <p:spPr>
            <a:xfrm>
              <a:off x="5866776" y="3209250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7" name="Oval 81">
              <a:extLst>
                <a:ext uri="{FF2B5EF4-FFF2-40B4-BE49-F238E27FC236}">
                  <a16:creationId xmlns:a16="http://schemas.microsoft.com/office/drawing/2014/main" id="{E8B111E7-7BF7-3AD0-F302-A9DFF25C5C8F}"/>
                </a:ext>
              </a:extLst>
            </p:cNvPr>
            <p:cNvSpPr/>
            <p:nvPr/>
          </p:nvSpPr>
          <p:spPr>
            <a:xfrm>
              <a:off x="5688022" y="3244487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8" name="Oval 82">
              <a:extLst>
                <a:ext uri="{FF2B5EF4-FFF2-40B4-BE49-F238E27FC236}">
                  <a16:creationId xmlns:a16="http://schemas.microsoft.com/office/drawing/2014/main" id="{1957E208-D501-29B9-62A7-CA848A29C502}"/>
                </a:ext>
              </a:extLst>
            </p:cNvPr>
            <p:cNvSpPr/>
            <p:nvPr/>
          </p:nvSpPr>
          <p:spPr>
            <a:xfrm>
              <a:off x="5591138" y="3429082"/>
              <a:ext cx="37714" cy="40243"/>
            </a:xfrm>
            <a:prstGeom prst="ellipse">
              <a:avLst/>
            </a:prstGeom>
            <a:solidFill>
              <a:srgbClr val="7030A0"/>
            </a:solidFill>
            <a:ln w="127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2108515">
                <a:defRPr/>
              </a:pPr>
              <a:endParaRPr lang="en-GB" sz="4151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cxnSp>
        <p:nvCxnSpPr>
          <p:cNvPr id="119" name="Curved Connector 232">
            <a:extLst>
              <a:ext uri="{FF2B5EF4-FFF2-40B4-BE49-F238E27FC236}">
                <a16:creationId xmlns:a16="http://schemas.microsoft.com/office/drawing/2014/main" id="{44E583C2-B24E-00FF-EAAF-07B3261ECF13}"/>
              </a:ext>
            </a:extLst>
          </p:cNvPr>
          <p:cNvCxnSpPr>
            <a:cxnSpLocks/>
          </p:cNvCxnSpPr>
          <p:nvPr/>
        </p:nvCxnSpPr>
        <p:spPr>
          <a:xfrm rot="7800000" flipH="1">
            <a:off x="1748574" y="1547310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0" name="Curved Connector 233">
            <a:extLst>
              <a:ext uri="{FF2B5EF4-FFF2-40B4-BE49-F238E27FC236}">
                <a16:creationId xmlns:a16="http://schemas.microsoft.com/office/drawing/2014/main" id="{1326A088-BC3D-843B-EBB4-ED2C822E5C47}"/>
              </a:ext>
            </a:extLst>
          </p:cNvPr>
          <p:cNvCxnSpPr>
            <a:cxnSpLocks/>
          </p:cNvCxnSpPr>
          <p:nvPr/>
        </p:nvCxnSpPr>
        <p:spPr>
          <a:xfrm rot="7800000" flipH="1">
            <a:off x="1852754" y="1547311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1" name="Curved Connector 234">
            <a:extLst>
              <a:ext uri="{FF2B5EF4-FFF2-40B4-BE49-F238E27FC236}">
                <a16:creationId xmlns:a16="http://schemas.microsoft.com/office/drawing/2014/main" id="{CC5DB504-74B3-DEEB-7287-DDC3C864A52E}"/>
              </a:ext>
            </a:extLst>
          </p:cNvPr>
          <p:cNvCxnSpPr>
            <a:cxnSpLocks/>
          </p:cNvCxnSpPr>
          <p:nvPr/>
        </p:nvCxnSpPr>
        <p:spPr>
          <a:xfrm rot="7800000" flipH="1">
            <a:off x="1956934" y="1547312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2" name="Curved Connector 235">
            <a:extLst>
              <a:ext uri="{FF2B5EF4-FFF2-40B4-BE49-F238E27FC236}">
                <a16:creationId xmlns:a16="http://schemas.microsoft.com/office/drawing/2014/main" id="{08EF065A-1AD1-7B45-EF04-8C772872AF8D}"/>
              </a:ext>
            </a:extLst>
          </p:cNvPr>
          <p:cNvCxnSpPr>
            <a:cxnSpLocks/>
          </p:cNvCxnSpPr>
          <p:nvPr/>
        </p:nvCxnSpPr>
        <p:spPr>
          <a:xfrm rot="7800000" flipH="1">
            <a:off x="2061114" y="1547313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3" name="Curved Connector 236">
            <a:extLst>
              <a:ext uri="{FF2B5EF4-FFF2-40B4-BE49-F238E27FC236}">
                <a16:creationId xmlns:a16="http://schemas.microsoft.com/office/drawing/2014/main" id="{A81CB57A-D1DE-53CB-E33D-649236B398FA}"/>
              </a:ext>
            </a:extLst>
          </p:cNvPr>
          <p:cNvCxnSpPr>
            <a:cxnSpLocks/>
          </p:cNvCxnSpPr>
          <p:nvPr/>
        </p:nvCxnSpPr>
        <p:spPr>
          <a:xfrm rot="7800000" flipH="1">
            <a:off x="2165294" y="1547314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4" name="Curved Connector 237">
            <a:extLst>
              <a:ext uri="{FF2B5EF4-FFF2-40B4-BE49-F238E27FC236}">
                <a16:creationId xmlns:a16="http://schemas.microsoft.com/office/drawing/2014/main" id="{6BFF8CD9-1DF3-6B88-F44B-CE785A3968BD}"/>
              </a:ext>
            </a:extLst>
          </p:cNvPr>
          <p:cNvCxnSpPr>
            <a:cxnSpLocks/>
          </p:cNvCxnSpPr>
          <p:nvPr/>
        </p:nvCxnSpPr>
        <p:spPr>
          <a:xfrm rot="7800000" flipH="1">
            <a:off x="2269474" y="1547315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5" name="Curved Connector 238">
            <a:extLst>
              <a:ext uri="{FF2B5EF4-FFF2-40B4-BE49-F238E27FC236}">
                <a16:creationId xmlns:a16="http://schemas.microsoft.com/office/drawing/2014/main" id="{2D32342B-C241-43B3-98E5-4F1F46C5CE27}"/>
              </a:ext>
            </a:extLst>
          </p:cNvPr>
          <p:cNvCxnSpPr>
            <a:cxnSpLocks/>
          </p:cNvCxnSpPr>
          <p:nvPr/>
        </p:nvCxnSpPr>
        <p:spPr>
          <a:xfrm rot="7800000" flipH="1">
            <a:off x="2373654" y="1547316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6" name="Curved Connector 239">
            <a:extLst>
              <a:ext uri="{FF2B5EF4-FFF2-40B4-BE49-F238E27FC236}">
                <a16:creationId xmlns:a16="http://schemas.microsoft.com/office/drawing/2014/main" id="{8472D243-AC3E-4FF1-E056-243E38AFB766}"/>
              </a:ext>
            </a:extLst>
          </p:cNvPr>
          <p:cNvCxnSpPr>
            <a:cxnSpLocks/>
          </p:cNvCxnSpPr>
          <p:nvPr/>
        </p:nvCxnSpPr>
        <p:spPr>
          <a:xfrm rot="7800000" flipH="1">
            <a:off x="2477834" y="1547317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cxnSp>
        <p:nvCxnSpPr>
          <p:cNvPr id="127" name="Curved Connector 240">
            <a:extLst>
              <a:ext uri="{FF2B5EF4-FFF2-40B4-BE49-F238E27FC236}">
                <a16:creationId xmlns:a16="http://schemas.microsoft.com/office/drawing/2014/main" id="{B7492A54-6556-724B-4BED-BE7A5C51283F}"/>
              </a:ext>
            </a:extLst>
          </p:cNvPr>
          <p:cNvCxnSpPr>
            <a:cxnSpLocks/>
          </p:cNvCxnSpPr>
          <p:nvPr/>
        </p:nvCxnSpPr>
        <p:spPr>
          <a:xfrm rot="7800000" flipH="1">
            <a:off x="2582012" y="1547319"/>
            <a:ext cx="140851" cy="75429"/>
          </a:xfrm>
          <a:prstGeom prst="curvedConnector3">
            <a:avLst>
              <a:gd name="adj1" fmla="val 27983"/>
            </a:avLst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 w="med" len="sm"/>
          </a:ln>
          <a:effectLst/>
        </p:spPr>
      </p:cxnSp>
      <p:grpSp>
        <p:nvGrpSpPr>
          <p:cNvPr id="128" name="Group 99">
            <a:extLst>
              <a:ext uri="{FF2B5EF4-FFF2-40B4-BE49-F238E27FC236}">
                <a16:creationId xmlns:a16="http://schemas.microsoft.com/office/drawing/2014/main" id="{CC208867-D52D-C06D-9D49-4D1949101DAA}"/>
              </a:ext>
            </a:extLst>
          </p:cNvPr>
          <p:cNvGrpSpPr/>
          <p:nvPr/>
        </p:nvGrpSpPr>
        <p:grpSpPr>
          <a:xfrm>
            <a:off x="3861406" y="2302944"/>
            <a:ext cx="338993" cy="632075"/>
            <a:chOff x="8190044" y="2279416"/>
            <a:chExt cx="338993" cy="632075"/>
          </a:xfrm>
        </p:grpSpPr>
        <p:sp>
          <p:nvSpPr>
            <p:cNvPr id="129" name="TextBox 33">
              <a:extLst>
                <a:ext uri="{FF2B5EF4-FFF2-40B4-BE49-F238E27FC236}">
                  <a16:creationId xmlns:a16="http://schemas.microsoft.com/office/drawing/2014/main" id="{B28407F2-FBA6-D274-C815-BBEEABBC3FDC}"/>
                </a:ext>
              </a:extLst>
            </p:cNvPr>
            <p:cNvSpPr txBox="1"/>
            <p:nvPr/>
          </p:nvSpPr>
          <p:spPr>
            <a:xfrm rot="4020000">
              <a:off x="8089889" y="2472343"/>
              <a:ext cx="632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2108515">
                <a:defRPr/>
              </a:pPr>
              <a:r>
                <a:rPr lang="en-GB" sz="1000" b="1" kern="0" dirty="0">
                  <a:solidFill>
                    <a:srgbClr val="FF0000"/>
                  </a:solidFill>
                  <a:latin typeface="Calibri" panose="020F0502020204030204"/>
                </a:rPr>
                <a:t>Prim. e</a:t>
              </a:r>
              <a:r>
                <a:rPr lang="en-GB" sz="1000" b="1" kern="0" baseline="30000" dirty="0">
                  <a:solidFill>
                    <a:srgbClr val="FF0000"/>
                  </a:solidFill>
                  <a:latin typeface="Calibri" panose="020F0502020204030204"/>
                </a:rPr>
                <a:t>-</a:t>
              </a:r>
            </a:p>
          </p:txBody>
        </p:sp>
        <p:cxnSp>
          <p:nvCxnSpPr>
            <p:cNvPr id="130" name="Straight Arrow Connector 96">
              <a:extLst>
                <a:ext uri="{FF2B5EF4-FFF2-40B4-BE49-F238E27FC236}">
                  <a16:creationId xmlns:a16="http://schemas.microsoft.com/office/drawing/2014/main" id="{62BAFCDE-10EF-60BA-EBD8-C9E51CA6A5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90044" y="2340064"/>
              <a:ext cx="191366" cy="447295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31" name="TextBox 102">
            <a:extLst>
              <a:ext uri="{FF2B5EF4-FFF2-40B4-BE49-F238E27FC236}">
                <a16:creationId xmlns:a16="http://schemas.microsoft.com/office/drawing/2014/main" id="{AD8A422A-0FD6-E5FC-C075-9FDE22C2AEDA}"/>
              </a:ext>
            </a:extLst>
          </p:cNvPr>
          <p:cNvSpPr txBox="1"/>
          <p:nvPr/>
        </p:nvSpPr>
        <p:spPr>
          <a:xfrm>
            <a:off x="1605676" y="1268858"/>
            <a:ext cx="12600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108515">
              <a:defRPr/>
            </a:pPr>
            <a:r>
              <a:rPr lang="en-GB" sz="1300" b="1" kern="0" dirty="0">
                <a:solidFill>
                  <a:srgbClr val="FF0000"/>
                </a:solidFill>
                <a:latin typeface="Calibri" panose="020F0502020204030204"/>
              </a:rPr>
              <a:t>Thermal load</a:t>
            </a:r>
          </a:p>
        </p:txBody>
      </p:sp>
      <p:pic>
        <p:nvPicPr>
          <p:cNvPr id="134" name="Image 133">
            <a:extLst>
              <a:ext uri="{FF2B5EF4-FFF2-40B4-BE49-F238E27FC236}">
                <a16:creationId xmlns:a16="http://schemas.microsoft.com/office/drawing/2014/main" id="{605A08D2-28F6-4602-548B-F7AFBDC64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222" y="3388306"/>
            <a:ext cx="2960030" cy="276686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4D48F47-B68A-A978-FCA9-520285546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530" y="3386478"/>
            <a:ext cx="2961676" cy="2768400"/>
          </a:xfrm>
          <a:prstGeom prst="rect">
            <a:avLst/>
          </a:prstGeom>
        </p:spPr>
      </p:pic>
      <p:grpSp>
        <p:nvGrpSpPr>
          <p:cNvPr id="8" name="Group 36">
            <a:extLst>
              <a:ext uri="{FF2B5EF4-FFF2-40B4-BE49-F238E27FC236}">
                <a16:creationId xmlns:a16="http://schemas.microsoft.com/office/drawing/2014/main" id="{72CC0B6F-D55C-6DA0-721F-9FCA775E3EF7}"/>
              </a:ext>
            </a:extLst>
          </p:cNvPr>
          <p:cNvGrpSpPr/>
          <p:nvPr/>
        </p:nvGrpSpPr>
        <p:grpSpPr>
          <a:xfrm>
            <a:off x="6177994" y="2924543"/>
            <a:ext cx="4536504" cy="3049541"/>
            <a:chOff x="4243333" y="3512888"/>
            <a:chExt cx="3868206" cy="2638948"/>
          </a:xfrm>
        </p:grpSpPr>
        <p:pic>
          <p:nvPicPr>
            <p:cNvPr id="9" name="Picture 37">
              <a:extLst>
                <a:ext uri="{FF2B5EF4-FFF2-40B4-BE49-F238E27FC236}">
                  <a16:creationId xmlns:a16="http://schemas.microsoft.com/office/drawing/2014/main" id="{56D28136-EAA3-5D04-4D5F-23FFFE892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3333" y="3512888"/>
              <a:ext cx="3868206" cy="2417151"/>
            </a:xfrm>
            <a:prstGeom prst="rect">
              <a:avLst/>
            </a:prstGeom>
          </p:spPr>
        </p:pic>
        <p:pic>
          <p:nvPicPr>
            <p:cNvPr id="10" name="Picture 38">
              <a:extLst>
                <a:ext uri="{FF2B5EF4-FFF2-40B4-BE49-F238E27FC236}">
                  <a16:creationId xmlns:a16="http://schemas.microsoft.com/office/drawing/2014/main" id="{81BB19B6-16D9-284A-1237-B79464DF9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85828" y="6007059"/>
              <a:ext cx="3383215" cy="144777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1E41F86C-6883-E41A-346D-0ED0AC3E26BF}"/>
              </a:ext>
            </a:extLst>
          </p:cNvPr>
          <p:cNvSpPr/>
          <p:nvPr/>
        </p:nvSpPr>
        <p:spPr>
          <a:xfrm>
            <a:off x="1978290" y="4158605"/>
            <a:ext cx="2261922" cy="435244"/>
          </a:xfrm>
          <a:prstGeom prst="rect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777579CD-BB8C-B25E-E81D-4EBEB70A1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7AC326E-2863-225D-8A67-0A33F0D1764C}"/>
              </a:ext>
            </a:extLst>
          </p:cNvPr>
          <p:cNvSpPr txBox="1"/>
          <p:nvPr/>
        </p:nvSpPr>
        <p:spPr>
          <a:xfrm>
            <a:off x="9967387" y="6391634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/>
              <a:t>Courtesy P. Costa-Pinto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79875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Espace réservé du pied de page 4">
            <a:extLst>
              <a:ext uri="{FF2B5EF4-FFF2-40B4-BE49-F238E27FC236}">
                <a16:creationId xmlns:a16="http://schemas.microsoft.com/office/drawing/2014/main" id="{9BCE22F5-35CE-F01E-49C3-2D2114558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14271845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767B75B-B922-41B1-F8F0-167B5CA18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Coatings for our machines (in-situ)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F66B6F-37FC-C11B-CB33-A36C8FBE9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B2F51A-DBB2-0469-C0A6-FF52E3C0E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pic>
        <p:nvPicPr>
          <p:cNvPr id="14" name="Picture 21" descr="IMG_0538.jpg">
            <a:extLst>
              <a:ext uri="{FF2B5EF4-FFF2-40B4-BE49-F238E27FC236}">
                <a16:creationId xmlns:a16="http://schemas.microsoft.com/office/drawing/2014/main" id="{F35554D8-41AF-4B3A-73B8-C13B7C04F0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83" t="16616" r="2970" b="23915"/>
          <a:stretch/>
        </p:blipFill>
        <p:spPr>
          <a:xfrm>
            <a:off x="435844" y="1193440"/>
            <a:ext cx="3456385" cy="16296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66" descr="A diagram of a complex&#10;&#10;Description automatically generated">
            <a:extLst>
              <a:ext uri="{FF2B5EF4-FFF2-40B4-BE49-F238E27FC236}">
                <a16:creationId xmlns:a16="http://schemas.microsoft.com/office/drawing/2014/main" id="{9FBB91CA-5A12-6A88-C6C0-307B1820DE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8302"/>
          <a:stretch/>
        </p:blipFill>
        <p:spPr>
          <a:xfrm>
            <a:off x="5237196" y="1587268"/>
            <a:ext cx="5608723" cy="3126564"/>
          </a:xfrm>
          <a:prstGeom prst="rect">
            <a:avLst/>
          </a:prstGeom>
        </p:spPr>
      </p:pic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DCF6A3E2-0F3B-D0F5-E855-E0C113A6885B}"/>
              </a:ext>
            </a:extLst>
          </p:cNvPr>
          <p:cNvCxnSpPr>
            <a:cxnSpLocks/>
            <a:endCxn id="18" idx="2"/>
          </p:cNvCxnSpPr>
          <p:nvPr/>
        </p:nvCxnSpPr>
        <p:spPr>
          <a:xfrm>
            <a:off x="4259262" y="2785315"/>
            <a:ext cx="2688943" cy="0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617DDCB6-A249-6130-FD01-63E380ED5D8B}"/>
              </a:ext>
            </a:extLst>
          </p:cNvPr>
          <p:cNvSpPr/>
          <p:nvPr/>
        </p:nvSpPr>
        <p:spPr>
          <a:xfrm>
            <a:off x="6948205" y="2461279"/>
            <a:ext cx="2041564" cy="648072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30A27A-3AC5-AC90-46E2-62D8B1D29073}"/>
              </a:ext>
            </a:extLst>
          </p:cNvPr>
          <p:cNvSpPr txBox="1"/>
          <p:nvPr/>
        </p:nvSpPr>
        <p:spPr>
          <a:xfrm>
            <a:off x="2855640" y="5696435"/>
            <a:ext cx="72728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&gt; 200 components coated in the SPS tunnel</a:t>
            </a:r>
            <a:endParaRPr lang="fr-FR" sz="2800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961A25E1-E929-801D-850C-12097B9D20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2872624"/>
            <a:ext cx="3527772" cy="2880162"/>
          </a:xfrm>
          <a:prstGeom prst="rect">
            <a:avLst/>
          </a:prstGeom>
        </p:spPr>
      </p:pic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E4B815C7-8917-32B5-F971-F198783A8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6303A9B-DECB-0487-B906-F3B0274BBB55}"/>
              </a:ext>
            </a:extLst>
          </p:cNvPr>
          <p:cNvSpPr txBox="1"/>
          <p:nvPr/>
        </p:nvSpPr>
        <p:spPr>
          <a:xfrm>
            <a:off x="481985" y="2616038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Courtesy P. Costa-Pinto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00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767B75B-B922-41B1-F8F0-167B5CA18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Coatings for our machines (in-situ)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F66B6F-37FC-C11B-CB33-A36C8FBE9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B2F51A-DBB2-0469-C0A6-FF52E3C0E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16</a:t>
            </a:r>
          </a:p>
        </p:txBody>
      </p:sp>
      <p:pic>
        <p:nvPicPr>
          <p:cNvPr id="14" name="Picture 21" descr="IMG_0538.jpg">
            <a:extLst>
              <a:ext uri="{FF2B5EF4-FFF2-40B4-BE49-F238E27FC236}">
                <a16:creationId xmlns:a16="http://schemas.microsoft.com/office/drawing/2014/main" id="{F35554D8-41AF-4B3A-73B8-C13B7C04F0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83" t="16616" r="2970" b="23915"/>
          <a:stretch/>
        </p:blipFill>
        <p:spPr>
          <a:xfrm>
            <a:off x="435844" y="1193440"/>
            <a:ext cx="3456385" cy="16296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30A27A-3AC5-AC90-46E2-62D8B1D29073}"/>
              </a:ext>
            </a:extLst>
          </p:cNvPr>
          <p:cNvSpPr txBox="1"/>
          <p:nvPr/>
        </p:nvSpPr>
        <p:spPr>
          <a:xfrm>
            <a:off x="2855640" y="5696435"/>
            <a:ext cx="727280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&gt; 200 components coated in the SPS tunnel</a:t>
            </a:r>
            <a:endParaRPr lang="fr-FR" sz="2800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961A25E1-E929-801D-850C-12097B9D2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2872624"/>
            <a:ext cx="3527772" cy="2880162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1EA2EDA0-4EE7-A9A2-9170-D5A2162BCE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3832" y="1107881"/>
            <a:ext cx="6120680" cy="446870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CE26CC5-461E-9FC8-6D4E-0DDE8DBBDF40}"/>
              </a:ext>
            </a:extLst>
          </p:cNvPr>
          <p:cNvSpPr txBox="1"/>
          <p:nvPr/>
        </p:nvSpPr>
        <p:spPr>
          <a:xfrm>
            <a:off x="8882303" y="5359511"/>
            <a:ext cx="32833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doi:10.18429/JACoW-IPAC2021-WEPAB338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FFA2EE8E-19D1-FEAC-4FBA-D428DE2E5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0E99B14-DC9E-3BC0-C0F4-B758808A6630}"/>
              </a:ext>
            </a:extLst>
          </p:cNvPr>
          <p:cNvSpPr txBox="1"/>
          <p:nvPr/>
        </p:nvSpPr>
        <p:spPr>
          <a:xfrm>
            <a:off x="481985" y="2616038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Courtesy P. Costa-Pinto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2680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767B75B-B922-41B1-F8F0-167B5CA18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Coatings for our machines (ex-situ)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F66B6F-37FC-C11B-CB33-A36C8FBE9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B2F51A-DBB2-0469-C0A6-FF52E3C0E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D48F23A-A88E-3AAD-8A9C-0E4F0D934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99" y="1124744"/>
            <a:ext cx="4984800" cy="384456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513FF1A-D920-DF32-18D9-C30910F94C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410" y="1041827"/>
            <a:ext cx="6299618" cy="401039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B411A19-4D93-FA8C-DD96-43088A9EF1DC}"/>
              </a:ext>
            </a:extLst>
          </p:cNvPr>
          <p:cNvSpPr txBox="1"/>
          <p:nvPr/>
        </p:nvSpPr>
        <p:spPr>
          <a:xfrm>
            <a:off x="407988" y="581986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doi:10.18429/JACoW-IPAC2021-WEPAB338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A9618301-282D-2466-3750-F9377DC63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5856A88-1142-1BD2-2FCF-EA0E53EBD1B6}"/>
              </a:ext>
            </a:extLst>
          </p:cNvPr>
          <p:cNvSpPr txBox="1"/>
          <p:nvPr/>
        </p:nvSpPr>
        <p:spPr>
          <a:xfrm>
            <a:off x="623392" y="1266721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Courtesy W. Vollenberg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5175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8D668E-138B-C48A-3512-96D9F42914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Superconducting thin films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461052-A640-2AB6-0837-9B29B4E65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DAC115-1738-C938-3605-E4EEB475A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18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6672489D-FFC8-39D7-BCA8-936140B21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35969857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F067CF3-5D8E-CF22-AB71-F8B8B03E7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Accelerating cavities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C60EC4-1BD9-0A42-9DEF-DD1E8421A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17127F-B55C-816A-E779-5FBAEE747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19</a:t>
            </a:r>
          </a:p>
        </p:txBody>
      </p:sp>
      <p:pic>
        <p:nvPicPr>
          <p:cNvPr id="8" name="CERN-VIDEORUSH-2014-024-005-3000-kbps-1280x720-audio-64-kbps-stereo">
            <a:extLst>
              <a:ext uri="{FF2B5EF4-FFF2-40B4-BE49-F238E27FC236}">
                <a16:creationId xmlns:a16="http://schemas.microsoft.com/office/drawing/2014/main" id="{BAAF81E1-22BB-15B5-F1E4-78A6E33960E8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6280.9999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47528" y="1090329"/>
            <a:ext cx="8315276" cy="4677341"/>
          </a:xfrm>
          <a:prstGeom prst="rect">
            <a:avLst/>
          </a:prstGeom>
        </p:spPr>
      </p:pic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8F55816B-75EA-C92D-09DD-C0EFD8E4C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307060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7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0">
                <p:cTn id="1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BA915B3-B1E1-54AA-4214-CBF2A56C4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Superconducting thin film (Nb)</a:t>
            </a:r>
          </a:p>
          <a:p>
            <a:r>
              <a:rPr lang="en-GB" dirty="0"/>
              <a:t>Low surface resistance (</a:t>
            </a:r>
            <a:r>
              <a:rPr lang="en-GB" dirty="0" err="1"/>
              <a:t>nOhms</a:t>
            </a:r>
            <a:r>
              <a:rPr lang="en-GB" dirty="0"/>
              <a:t>)</a:t>
            </a:r>
          </a:p>
          <a:p>
            <a:r>
              <a:rPr lang="en-GB" dirty="0"/>
              <a:t>Low power consumption (high quality factor)</a:t>
            </a:r>
          </a:p>
          <a:p>
            <a:r>
              <a:rPr lang="en-GB" dirty="0"/>
              <a:t>High accelerating fields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PURITY AND CLEANLINESS ARE CRITICAL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50FC2E0-A9BE-1A79-B41D-A9BEA5D80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003" y="334345"/>
            <a:ext cx="11376025" cy="1065742"/>
          </a:xfrm>
        </p:spPr>
        <p:txBody>
          <a:bodyPr/>
          <a:lstStyle/>
          <a:p>
            <a:r>
              <a:rPr lang="en-GB" dirty="0"/>
              <a:t>Needs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8B7BDA-B55F-9E49-3769-572DF425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EB45D0-34C4-A5CF-F7CF-ACC0F2847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20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6C15BDB-447D-EC26-A955-96FAF6E65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27004107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50FC2E0-A9BE-1A79-B41D-A9BEA5D80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003" y="334345"/>
            <a:ext cx="11376025" cy="1065742"/>
          </a:xfrm>
        </p:spPr>
        <p:txBody>
          <a:bodyPr/>
          <a:lstStyle/>
          <a:p>
            <a:r>
              <a:rPr lang="en-GB" dirty="0"/>
              <a:t>Activities overview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8B7BDA-B55F-9E49-3769-572DF425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EB45D0-34C4-A5CF-F7CF-ACC0F2847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172AFD-4EC2-14BC-11B5-74E8DD2884CE}"/>
              </a:ext>
            </a:extLst>
          </p:cNvPr>
          <p:cNvSpPr/>
          <p:nvPr/>
        </p:nvSpPr>
        <p:spPr>
          <a:xfrm>
            <a:off x="2063552" y="1018086"/>
            <a:ext cx="8366715" cy="500769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2"/>
                </a:solidFill>
              </a:rPr>
              <a:t>LEP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216 elliptical cavities (352 MHz) coated in industry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1400" b="1" dirty="0">
                <a:solidFill>
                  <a:schemeClr val="tx1"/>
                </a:solidFill>
              </a:rPr>
              <a:t>LHC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21 elliptical cavities (400MHz) coated in industry</a:t>
            </a:r>
          </a:p>
          <a:p>
            <a:r>
              <a:rPr lang="en-GB" sz="1400" b="1" dirty="0">
                <a:solidFill>
                  <a:srgbClr val="00B050"/>
                </a:solidFill>
              </a:rPr>
              <a:t>8 new spares to be manufactured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1400" b="1" dirty="0">
                <a:solidFill>
                  <a:schemeClr val="tx2"/>
                </a:solidFill>
              </a:rPr>
              <a:t>SOLEIL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2 elliptical cavities (352 MHz) coated at CERN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1400" b="1" dirty="0">
                <a:solidFill>
                  <a:schemeClr val="tx2"/>
                </a:solidFill>
              </a:rPr>
              <a:t>HIE-ISOLDE</a:t>
            </a:r>
            <a:endParaRPr lang="en-GB" sz="1400" b="1" dirty="0">
              <a:solidFill>
                <a:srgbClr val="00B050"/>
              </a:solidFill>
            </a:endParaRPr>
          </a:p>
          <a:p>
            <a:r>
              <a:rPr lang="en-GB" sz="1400" b="1" dirty="0">
                <a:solidFill>
                  <a:srgbClr val="00B050"/>
                </a:solidFill>
              </a:rPr>
              <a:t>23 quarter wave cavities (101 MHz) coated at CERN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1400" b="1" dirty="0">
                <a:solidFill>
                  <a:schemeClr val="tx2"/>
                </a:solidFill>
              </a:rPr>
              <a:t>R&amp;D Programs</a:t>
            </a:r>
          </a:p>
          <a:p>
            <a:r>
              <a:rPr lang="en-GB" sz="1400" b="1" dirty="0">
                <a:solidFill>
                  <a:srgbClr val="00B050"/>
                </a:solidFill>
              </a:rPr>
              <a:t>1.3 / 1.5 GHz / low beta 704MHz Cu cavities</a:t>
            </a:r>
          </a:p>
          <a:p>
            <a:endParaRPr lang="en-GB" sz="1400" b="1" dirty="0">
              <a:solidFill>
                <a:schemeClr val="tx1"/>
              </a:solidFill>
            </a:endParaRPr>
          </a:p>
          <a:p>
            <a:r>
              <a:rPr lang="en-GB" sz="1400" b="1" dirty="0">
                <a:solidFill>
                  <a:schemeClr val="tx2"/>
                </a:solidFill>
              </a:rPr>
              <a:t>Others</a:t>
            </a:r>
          </a:p>
          <a:p>
            <a:r>
              <a:rPr lang="en-GB" sz="1400" b="1" dirty="0">
                <a:solidFill>
                  <a:srgbClr val="FF0000"/>
                </a:solidFill>
              </a:rPr>
              <a:t>Cornell Cavity (200MHz), Super-3HC cavities (double cell 1.5 GHz)</a:t>
            </a:r>
          </a:p>
          <a:p>
            <a:endParaRPr lang="en-GB" sz="1400" b="1" dirty="0">
              <a:solidFill>
                <a:srgbClr val="FF0000"/>
              </a:solidFill>
            </a:endParaRPr>
          </a:p>
          <a:p>
            <a:r>
              <a:rPr lang="en-GB" sz="1400" b="1" dirty="0">
                <a:solidFill>
                  <a:schemeClr val="tx2"/>
                </a:solidFill>
              </a:rPr>
              <a:t>FCC</a:t>
            </a:r>
          </a:p>
          <a:p>
            <a:r>
              <a:rPr lang="en-GB" sz="1400" b="1" dirty="0">
                <a:solidFill>
                  <a:srgbClr val="00B050"/>
                </a:solidFill>
              </a:rPr>
              <a:t>400/800 MHz elliptical cavities</a:t>
            </a:r>
          </a:p>
          <a:p>
            <a:r>
              <a:rPr lang="en-GB" sz="1400" b="1" dirty="0">
                <a:solidFill>
                  <a:srgbClr val="00B050"/>
                </a:solidFill>
              </a:rPr>
              <a:t>WOW (</a:t>
            </a:r>
            <a:r>
              <a:rPr lang="en-GB" sz="1400" b="1" dirty="0" err="1">
                <a:solidFill>
                  <a:srgbClr val="00B050"/>
                </a:solidFill>
              </a:rPr>
              <a:t>Nb</a:t>
            </a:r>
            <a:r>
              <a:rPr lang="en-GB" sz="1400" b="1" dirty="0">
                <a:solidFill>
                  <a:srgbClr val="00B050"/>
                </a:solidFill>
              </a:rPr>
              <a:t>/Cu crabbing cavities)</a:t>
            </a:r>
          </a:p>
        </p:txBody>
      </p:sp>
      <p:sp>
        <p:nvSpPr>
          <p:cNvPr id="10" name="Oval 8">
            <a:extLst>
              <a:ext uri="{FF2B5EF4-FFF2-40B4-BE49-F238E27FC236}">
                <a16:creationId xmlns:a16="http://schemas.microsoft.com/office/drawing/2014/main" id="{3D72B46D-7F9A-2C0C-CF39-712C65DBCC92}"/>
              </a:ext>
            </a:extLst>
          </p:cNvPr>
          <p:cNvSpPr>
            <a:spLocks noChangeAspect="1"/>
          </p:cNvSpPr>
          <p:nvPr/>
        </p:nvSpPr>
        <p:spPr>
          <a:xfrm>
            <a:off x="8767643" y="1151436"/>
            <a:ext cx="1510581" cy="108556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9">
            <a:extLst>
              <a:ext uri="{FF2B5EF4-FFF2-40B4-BE49-F238E27FC236}">
                <a16:creationId xmlns:a16="http://schemas.microsoft.com/office/drawing/2014/main" id="{37C89FA0-87EC-C4B2-A6A2-C6047013835D}"/>
              </a:ext>
            </a:extLst>
          </p:cNvPr>
          <p:cNvSpPr>
            <a:spLocks noChangeAspect="1"/>
          </p:cNvSpPr>
          <p:nvPr/>
        </p:nvSpPr>
        <p:spPr>
          <a:xfrm>
            <a:off x="7424000" y="1694219"/>
            <a:ext cx="1191600" cy="1434871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0">
            <a:extLst>
              <a:ext uri="{FF2B5EF4-FFF2-40B4-BE49-F238E27FC236}">
                <a16:creationId xmlns:a16="http://schemas.microsoft.com/office/drawing/2014/main" id="{9D09F467-93B7-7469-A110-3B8459A77DAC}"/>
              </a:ext>
            </a:extLst>
          </p:cNvPr>
          <p:cNvSpPr>
            <a:spLocks noChangeAspect="1"/>
          </p:cNvSpPr>
          <p:nvPr/>
        </p:nvSpPr>
        <p:spPr>
          <a:xfrm>
            <a:off x="8767643" y="2432387"/>
            <a:ext cx="1462228" cy="1393405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1">
            <a:extLst>
              <a:ext uri="{FF2B5EF4-FFF2-40B4-BE49-F238E27FC236}">
                <a16:creationId xmlns:a16="http://schemas.microsoft.com/office/drawing/2014/main" id="{10F38BEC-72D7-B44E-8DBA-56A53C30A2E9}"/>
              </a:ext>
            </a:extLst>
          </p:cNvPr>
          <p:cNvSpPr>
            <a:spLocks noChangeAspect="1"/>
          </p:cNvSpPr>
          <p:nvPr/>
        </p:nvSpPr>
        <p:spPr>
          <a:xfrm>
            <a:off x="7142618" y="3310165"/>
            <a:ext cx="1754364" cy="1310655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B04F498-6C03-E282-A3F6-CEF32AF1062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93" t="1406" r="723" b="1324"/>
          <a:stretch/>
        </p:blipFill>
        <p:spPr>
          <a:xfrm rot="5400000">
            <a:off x="7050403" y="4373201"/>
            <a:ext cx="961978" cy="201601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A0AECBE-7F8A-1DF9-5347-7DB1C75EB89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3" t="3555" r="26676" b="5185"/>
          <a:stretch/>
        </p:blipFill>
        <p:spPr>
          <a:xfrm>
            <a:off x="8981494" y="3952368"/>
            <a:ext cx="1296729" cy="2022242"/>
          </a:xfrm>
          <a:prstGeom prst="rect">
            <a:avLst/>
          </a:prstGeom>
        </p:spPr>
      </p:pic>
      <p:sp>
        <p:nvSpPr>
          <p:cNvPr id="23" name="Espace réservé du pied de page 4">
            <a:extLst>
              <a:ext uri="{FF2B5EF4-FFF2-40B4-BE49-F238E27FC236}">
                <a16:creationId xmlns:a16="http://schemas.microsoft.com/office/drawing/2014/main" id="{E957FBAC-F888-F8E2-7EBD-61CBAB275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2823776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50FC2E0-A9BE-1A79-B41D-A9BEA5D80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003" y="334345"/>
            <a:ext cx="11376025" cy="1065742"/>
          </a:xfrm>
        </p:spPr>
        <p:txBody>
          <a:bodyPr/>
          <a:lstStyle/>
          <a:p>
            <a:r>
              <a:rPr lang="en-GB" dirty="0"/>
              <a:t>Methods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8B7BDA-B55F-9E49-3769-572DF425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EB45D0-34C4-A5CF-F7CF-ACC0F2847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22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7A69310-C7A2-FA7E-6545-77317DA46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937119"/>
            <a:ext cx="3065194" cy="519689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A9AEF71-E338-B01B-47A6-6F462375E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712" y="4111977"/>
            <a:ext cx="8517577" cy="1991846"/>
          </a:xfrm>
          <a:prstGeom prst="rect">
            <a:avLst/>
          </a:prstGeom>
        </p:spPr>
      </p:pic>
      <p:sp>
        <p:nvSpPr>
          <p:cNvPr id="24" name="Espace réservé du pied de page 4">
            <a:extLst>
              <a:ext uri="{FF2B5EF4-FFF2-40B4-BE49-F238E27FC236}">
                <a16:creationId xmlns:a16="http://schemas.microsoft.com/office/drawing/2014/main" id="{00C8965E-6182-A6FA-7B27-FEE249C05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1673562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50FC2E0-A9BE-1A79-B41D-A9BEA5D80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003" y="334345"/>
            <a:ext cx="11376025" cy="1065742"/>
          </a:xfrm>
        </p:spPr>
        <p:txBody>
          <a:bodyPr/>
          <a:lstStyle/>
          <a:p>
            <a:r>
              <a:rPr lang="en-GB" dirty="0"/>
              <a:t>Methods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8B7BDA-B55F-9E49-3769-572DF425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EB45D0-34C4-A5CF-F7CF-ACC0F2847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22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7A69310-C7A2-FA7E-6545-77317DA46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937119"/>
            <a:ext cx="3065194" cy="5196897"/>
          </a:xfrm>
          <a:prstGeom prst="rect">
            <a:avLst/>
          </a:prstGeom>
        </p:spPr>
      </p:pic>
      <p:pic>
        <p:nvPicPr>
          <p:cNvPr id="2" name="Picture 32">
            <a:extLst>
              <a:ext uri="{FF2B5EF4-FFF2-40B4-BE49-F238E27FC236}">
                <a16:creationId xmlns:a16="http://schemas.microsoft.com/office/drawing/2014/main" id="{D1DFA1EB-015B-AA64-9278-B1C867A2E3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922" y="909685"/>
            <a:ext cx="2901126" cy="5205082"/>
          </a:xfrm>
          <a:prstGeom prst="rect">
            <a:avLst/>
          </a:prstGeom>
        </p:spPr>
      </p:pic>
      <p:sp>
        <p:nvSpPr>
          <p:cNvPr id="7" name="Oval 11">
            <a:extLst>
              <a:ext uri="{FF2B5EF4-FFF2-40B4-BE49-F238E27FC236}">
                <a16:creationId xmlns:a16="http://schemas.microsoft.com/office/drawing/2014/main" id="{937552E9-D138-B18B-766B-634D62B1A12B}"/>
              </a:ext>
            </a:extLst>
          </p:cNvPr>
          <p:cNvSpPr>
            <a:spLocks noChangeAspect="1"/>
          </p:cNvSpPr>
          <p:nvPr/>
        </p:nvSpPr>
        <p:spPr>
          <a:xfrm>
            <a:off x="7008976" y="1730485"/>
            <a:ext cx="4631640" cy="346021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DD807F49-94B7-901A-9E38-C38D71CA6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40579809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50FC2E0-A9BE-1A79-B41D-A9BEA5D80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003" y="334345"/>
            <a:ext cx="11376025" cy="1065742"/>
          </a:xfrm>
        </p:spPr>
        <p:txBody>
          <a:bodyPr/>
          <a:lstStyle/>
          <a:p>
            <a:r>
              <a:rPr lang="en-GB" dirty="0"/>
              <a:t>Methods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8B7BDA-B55F-9E49-3769-572DF425B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EB45D0-34C4-A5CF-F7CF-ACC0F2847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22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F7A69310-C7A2-FA7E-6545-77317DA46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937119"/>
            <a:ext cx="3065194" cy="5196897"/>
          </a:xfrm>
          <a:prstGeom prst="rect">
            <a:avLst/>
          </a:prstGeom>
        </p:spPr>
      </p:pic>
      <p:pic>
        <p:nvPicPr>
          <p:cNvPr id="2" name="Picture 32">
            <a:extLst>
              <a:ext uri="{FF2B5EF4-FFF2-40B4-BE49-F238E27FC236}">
                <a16:creationId xmlns:a16="http://schemas.microsoft.com/office/drawing/2014/main" id="{D1DFA1EB-015B-AA64-9278-B1C867A2E3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922" y="909685"/>
            <a:ext cx="2901126" cy="5205082"/>
          </a:xfrm>
          <a:prstGeom prst="rect">
            <a:avLst/>
          </a:prstGeom>
        </p:spPr>
      </p:pic>
      <p:pic>
        <p:nvPicPr>
          <p:cNvPr id="9" name="Image 8" descr="Une image contenant machine, fils électriques, intérieur, ingénierie&#10;&#10;Description générée automatiquement">
            <a:extLst>
              <a:ext uri="{FF2B5EF4-FFF2-40B4-BE49-F238E27FC236}">
                <a16:creationId xmlns:a16="http://schemas.microsoft.com/office/drawing/2014/main" id="{22911F60-E9FB-6FAD-B6BD-0031207CA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125822" y="1112481"/>
            <a:ext cx="5693398" cy="4270049"/>
          </a:xfrm>
          <a:prstGeom prst="rect">
            <a:avLst/>
          </a:prstGeom>
        </p:spPr>
      </p:pic>
      <p:sp>
        <p:nvSpPr>
          <p:cNvPr id="12" name="Ellipse 11">
            <a:extLst>
              <a:ext uri="{FF2B5EF4-FFF2-40B4-BE49-F238E27FC236}">
                <a16:creationId xmlns:a16="http://schemas.microsoft.com/office/drawing/2014/main" id="{A788E097-34F9-AC91-B7C8-611F8687B29E}"/>
              </a:ext>
            </a:extLst>
          </p:cNvPr>
          <p:cNvSpPr/>
          <p:nvPr/>
        </p:nvSpPr>
        <p:spPr>
          <a:xfrm>
            <a:off x="8957266" y="3140967"/>
            <a:ext cx="3065194" cy="3041055"/>
          </a:xfrm>
          <a:prstGeom prst="ellipse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AAAE16A2-BEEE-E30A-642E-2C42CC405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3550581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5E8324-D03C-5B42-A497-25A59402E742}"/>
              </a:ext>
            </a:extLst>
          </p:cNvPr>
          <p:cNvSpPr/>
          <p:nvPr/>
        </p:nvSpPr>
        <p:spPr>
          <a:xfrm>
            <a:off x="1338615" y="3208065"/>
            <a:ext cx="237893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673954-5905-DEC5-31F8-7F62ED5D89EC}"/>
              </a:ext>
            </a:extLst>
          </p:cNvPr>
          <p:cNvSpPr/>
          <p:nvPr/>
        </p:nvSpPr>
        <p:spPr>
          <a:xfrm>
            <a:off x="3812185" y="3208065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22">
            <a:extLst>
              <a:ext uri="{FF2B5EF4-FFF2-40B4-BE49-F238E27FC236}">
                <a16:creationId xmlns:a16="http://schemas.microsoft.com/office/drawing/2014/main" id="{EE77F32C-9B16-5948-6E3A-74622C152AD6}"/>
              </a:ext>
            </a:extLst>
          </p:cNvPr>
          <p:cNvSpPr txBox="1"/>
          <p:nvPr/>
        </p:nvSpPr>
        <p:spPr>
          <a:xfrm>
            <a:off x="1832268" y="3235471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solidFill>
                  <a:srgbClr val="2F2F2F"/>
                </a:solidFill>
              </a:rPr>
              <a:t>Ar</a:t>
            </a:r>
            <a:r>
              <a:rPr lang="en-GB" sz="1400" b="1" dirty="0">
                <a:solidFill>
                  <a:srgbClr val="2F2F2F"/>
                </a:solidFill>
              </a:rPr>
              <a:t> (10</a:t>
            </a:r>
            <a:r>
              <a:rPr lang="en-GB" sz="1400" b="1" baseline="30000" dirty="0">
                <a:solidFill>
                  <a:srgbClr val="2F2F2F"/>
                </a:solidFill>
              </a:rPr>
              <a:t>-1</a:t>
            </a:r>
            <a:r>
              <a:rPr lang="en-GB" sz="1400" b="1" dirty="0">
                <a:solidFill>
                  <a:srgbClr val="2F2F2F"/>
                </a:solidFill>
              </a:rPr>
              <a:t> mbar)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25715E-9D9D-6F48-7A11-FA06A6EC1224}"/>
              </a:ext>
            </a:extLst>
          </p:cNvPr>
          <p:cNvSpPr/>
          <p:nvPr/>
        </p:nvSpPr>
        <p:spPr>
          <a:xfrm>
            <a:off x="1199456" y="3044783"/>
            <a:ext cx="3014086" cy="183868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18323398-7D79-8763-5E14-8221A8EA4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147700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8D668E-138B-C48A-3512-96D9F4291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4946" y="1340768"/>
            <a:ext cx="9972600" cy="2387600"/>
          </a:xfrm>
        </p:spPr>
        <p:txBody>
          <a:bodyPr/>
          <a:lstStyle/>
          <a:p>
            <a:r>
              <a:rPr lang="en-GB" dirty="0"/>
              <a:t>Challenges / Opportunities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461052-A640-2AB6-0837-9B29B4E65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DAC115-1738-C938-3605-E4EEB475A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23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5A33C54-B68B-AC43-1AAB-98161D22B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250373335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A978071-D0FB-86E9-9196-E2E28115C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636039"/>
            <a:ext cx="11376024" cy="4608512"/>
          </a:xfrm>
        </p:spPr>
        <p:txBody>
          <a:bodyPr/>
          <a:lstStyle/>
          <a:p>
            <a:r>
              <a:rPr lang="en-GB" dirty="0"/>
              <a:t>ELETTRA Chambers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500F010-BB8E-C8C3-229F-7C8D0B8B9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NEG coatings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5F7C37-533D-1B60-F3D2-E6EF6F29C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A1BF48-3472-D22F-6EE4-0C325869A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24</a:t>
            </a:r>
          </a:p>
        </p:txBody>
      </p:sp>
      <p:grpSp>
        <p:nvGrpSpPr>
          <p:cNvPr id="7" name="Group 119">
            <a:extLst>
              <a:ext uri="{FF2B5EF4-FFF2-40B4-BE49-F238E27FC236}">
                <a16:creationId xmlns:a16="http://schemas.microsoft.com/office/drawing/2014/main" id="{487CD572-8234-8941-6411-0CFD89F84D9C}"/>
              </a:ext>
            </a:extLst>
          </p:cNvPr>
          <p:cNvGrpSpPr/>
          <p:nvPr/>
        </p:nvGrpSpPr>
        <p:grpSpPr>
          <a:xfrm>
            <a:off x="3544284" y="1208709"/>
            <a:ext cx="3831087" cy="4896544"/>
            <a:chOff x="4167188" y="1607344"/>
            <a:chExt cx="2325274" cy="3372504"/>
          </a:xfrm>
        </p:grpSpPr>
        <p:sp>
          <p:nvSpPr>
            <p:cNvPr id="8" name="TextBox 112">
              <a:extLst>
                <a:ext uri="{FF2B5EF4-FFF2-40B4-BE49-F238E27FC236}">
                  <a16:creationId xmlns:a16="http://schemas.microsoft.com/office/drawing/2014/main" id="{4B6602B0-A2CB-2233-977B-58F7DA33716C}"/>
                </a:ext>
              </a:extLst>
            </p:cNvPr>
            <p:cNvSpPr txBox="1"/>
            <p:nvPr/>
          </p:nvSpPr>
          <p:spPr>
            <a:xfrm>
              <a:off x="4167188" y="2218800"/>
              <a:ext cx="7540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100" dirty="0">
                  <a:solidFill>
                    <a:schemeClr val="accent6">
                      <a:lumMod val="50000"/>
                    </a:schemeClr>
                  </a:solidFill>
                </a:rPr>
                <a:t>927 mm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grpSp>
          <p:nvGrpSpPr>
            <p:cNvPr id="9" name="Group 117">
              <a:extLst>
                <a:ext uri="{FF2B5EF4-FFF2-40B4-BE49-F238E27FC236}">
                  <a16:creationId xmlns:a16="http://schemas.microsoft.com/office/drawing/2014/main" id="{9E525B77-0204-E782-300F-E475D02574FC}"/>
                </a:ext>
              </a:extLst>
            </p:cNvPr>
            <p:cNvGrpSpPr/>
            <p:nvPr/>
          </p:nvGrpSpPr>
          <p:grpSpPr>
            <a:xfrm>
              <a:off x="4751478" y="1607344"/>
              <a:ext cx="1740984" cy="3372504"/>
              <a:chOff x="4751478" y="1607344"/>
              <a:chExt cx="1740984" cy="3372504"/>
            </a:xfrm>
          </p:grpSpPr>
          <p:pic>
            <p:nvPicPr>
              <p:cNvPr id="10" name="Picture 100">
                <a:extLst>
                  <a:ext uri="{FF2B5EF4-FFF2-40B4-BE49-F238E27FC236}">
                    <a16:creationId xmlns:a16="http://schemas.microsoft.com/office/drawing/2014/main" id="{D913E4BC-331F-3A19-AD6D-E7B1BA3C2C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51478" y="1607344"/>
                <a:ext cx="1340561" cy="3372504"/>
              </a:xfrm>
              <a:prstGeom prst="rect">
                <a:avLst/>
              </a:prstGeom>
            </p:spPr>
          </p:pic>
          <p:cxnSp>
            <p:nvCxnSpPr>
              <p:cNvPr id="11" name="Straight Connector 108">
                <a:extLst>
                  <a:ext uri="{FF2B5EF4-FFF2-40B4-BE49-F238E27FC236}">
                    <a16:creationId xmlns:a16="http://schemas.microsoft.com/office/drawing/2014/main" id="{DA62A81E-192C-0E36-1EA1-3F6749717B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36182" y="1732624"/>
                <a:ext cx="27423" cy="3117982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3">
                <a:extLst>
                  <a:ext uri="{FF2B5EF4-FFF2-40B4-BE49-F238E27FC236}">
                    <a16:creationId xmlns:a16="http://schemas.microsoft.com/office/drawing/2014/main" id="{687A10A4-2FC2-86AF-5654-E5CF35D2CAC0}"/>
                  </a:ext>
                </a:extLst>
              </p:cNvPr>
              <p:cNvCxnSpPr>
                <a:cxnSpLocks/>
                <a:endCxn id="10" idx="3"/>
              </p:cNvCxnSpPr>
              <p:nvPr/>
            </p:nvCxnSpPr>
            <p:spPr>
              <a:xfrm>
                <a:off x="5636128" y="3226366"/>
                <a:ext cx="455911" cy="6723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16">
                <a:extLst>
                  <a:ext uri="{FF2B5EF4-FFF2-40B4-BE49-F238E27FC236}">
                    <a16:creationId xmlns:a16="http://schemas.microsoft.com/office/drawing/2014/main" id="{9B98489C-0EC8-8539-E5F5-49075517BAA0}"/>
                  </a:ext>
                </a:extLst>
              </p:cNvPr>
              <p:cNvSpPr txBox="1"/>
              <p:nvPr/>
            </p:nvSpPr>
            <p:spPr>
              <a:xfrm>
                <a:off x="6036551" y="3193057"/>
                <a:ext cx="45591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>
                    <a:solidFill>
                      <a:schemeClr val="accent6">
                        <a:lumMod val="50000"/>
                      </a:schemeClr>
                    </a:solidFill>
                  </a:rPr>
                  <a:t>6.5</a:t>
                </a:r>
                <a:r>
                  <a:rPr lang="fr-CH" sz="1100" baseline="30000" dirty="0">
                    <a:solidFill>
                      <a:schemeClr val="accent6">
                        <a:lumMod val="50000"/>
                      </a:schemeClr>
                    </a:solidFill>
                  </a:rPr>
                  <a:t>o</a:t>
                </a:r>
                <a:endParaRPr lang="en-GB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4" name="Group 135">
            <a:extLst>
              <a:ext uri="{FF2B5EF4-FFF2-40B4-BE49-F238E27FC236}">
                <a16:creationId xmlns:a16="http://schemas.microsoft.com/office/drawing/2014/main" id="{ADC4CB8A-CFB3-A000-BFED-FCCE28A5DE6B}"/>
              </a:ext>
            </a:extLst>
          </p:cNvPr>
          <p:cNvGrpSpPr/>
          <p:nvPr/>
        </p:nvGrpSpPr>
        <p:grpSpPr>
          <a:xfrm>
            <a:off x="6624219" y="1576080"/>
            <a:ext cx="5393783" cy="1983290"/>
            <a:chOff x="2123242" y="3005661"/>
            <a:chExt cx="4507314" cy="1591462"/>
          </a:xfrm>
        </p:grpSpPr>
        <p:grpSp>
          <p:nvGrpSpPr>
            <p:cNvPr id="15" name="Group 118">
              <a:extLst>
                <a:ext uri="{FF2B5EF4-FFF2-40B4-BE49-F238E27FC236}">
                  <a16:creationId xmlns:a16="http://schemas.microsoft.com/office/drawing/2014/main" id="{6D8A622A-F78B-E8F5-D563-84913768F79D}"/>
                </a:ext>
              </a:extLst>
            </p:cNvPr>
            <p:cNvGrpSpPr/>
            <p:nvPr/>
          </p:nvGrpSpPr>
          <p:grpSpPr>
            <a:xfrm>
              <a:off x="2123242" y="3320532"/>
              <a:ext cx="4507314" cy="1276591"/>
              <a:chOff x="0" y="2864075"/>
              <a:chExt cx="4507314" cy="1276591"/>
            </a:xfrm>
          </p:grpSpPr>
          <p:pic>
            <p:nvPicPr>
              <p:cNvPr id="18" name="Picture 77">
                <a:extLst>
                  <a:ext uri="{FF2B5EF4-FFF2-40B4-BE49-F238E27FC236}">
                    <a16:creationId xmlns:a16="http://schemas.microsoft.com/office/drawing/2014/main" id="{2322F0BB-44AC-7A34-0F4B-C564CB141D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4136" y="2864075"/>
                <a:ext cx="4053178" cy="908392"/>
              </a:xfrm>
              <a:prstGeom prst="rect">
                <a:avLst/>
              </a:prstGeom>
            </p:spPr>
          </p:pic>
          <p:cxnSp>
            <p:nvCxnSpPr>
              <p:cNvPr id="19" name="Straight Connector 79">
                <a:extLst>
                  <a:ext uri="{FF2B5EF4-FFF2-40B4-BE49-F238E27FC236}">
                    <a16:creationId xmlns:a16="http://schemas.microsoft.com/office/drawing/2014/main" id="{D0E68126-A6FA-F338-4C01-39B97A0D6D57}"/>
                  </a:ext>
                </a:extLst>
              </p:cNvPr>
              <p:cNvCxnSpPr/>
              <p:nvPr/>
            </p:nvCxnSpPr>
            <p:spPr>
              <a:xfrm flipH="1">
                <a:off x="314214" y="3200400"/>
                <a:ext cx="828675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80">
                <a:extLst>
                  <a:ext uri="{FF2B5EF4-FFF2-40B4-BE49-F238E27FC236}">
                    <a16:creationId xmlns:a16="http://schemas.microsoft.com/office/drawing/2014/main" id="{BE77562A-2CE5-67B6-425D-EBBF854B7F44}"/>
                  </a:ext>
                </a:extLst>
              </p:cNvPr>
              <p:cNvCxnSpPr/>
              <p:nvPr/>
            </p:nvCxnSpPr>
            <p:spPr>
              <a:xfrm flipH="1">
                <a:off x="330882" y="3631406"/>
                <a:ext cx="828675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81">
                <a:extLst>
                  <a:ext uri="{FF2B5EF4-FFF2-40B4-BE49-F238E27FC236}">
                    <a16:creationId xmlns:a16="http://schemas.microsoft.com/office/drawing/2014/main" id="{DC37D2AE-D698-57CA-D97E-00A6AE0393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83271" y="3200400"/>
                <a:ext cx="0" cy="431006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84">
                <a:extLst>
                  <a:ext uri="{FF2B5EF4-FFF2-40B4-BE49-F238E27FC236}">
                    <a16:creationId xmlns:a16="http://schemas.microsoft.com/office/drawing/2014/main" id="{C0859E45-67E7-8100-7B91-8631A9004813}"/>
                  </a:ext>
                </a:extLst>
              </p:cNvPr>
              <p:cNvSpPr txBox="1"/>
              <p:nvPr/>
            </p:nvSpPr>
            <p:spPr>
              <a:xfrm>
                <a:off x="0" y="3200519"/>
                <a:ext cx="41870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CH" sz="1100" dirty="0">
                    <a:solidFill>
                      <a:schemeClr val="accent6">
                        <a:lumMod val="50000"/>
                      </a:schemeClr>
                    </a:solidFill>
                  </a:rPr>
                  <a:t>17</a:t>
                </a:r>
              </a:p>
              <a:p>
                <a:pPr algn="ctr"/>
                <a:r>
                  <a:rPr lang="fr-CH" sz="1100" dirty="0">
                    <a:solidFill>
                      <a:schemeClr val="accent6">
                        <a:lumMod val="50000"/>
                      </a:schemeClr>
                    </a:solidFill>
                  </a:rPr>
                  <a:t>mm</a:t>
                </a:r>
                <a:endParaRPr lang="en-GB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3" name="Straight Connector 85">
                <a:extLst>
                  <a:ext uri="{FF2B5EF4-FFF2-40B4-BE49-F238E27FC236}">
                    <a16:creationId xmlns:a16="http://schemas.microsoft.com/office/drawing/2014/main" id="{9F898DC6-5DFF-CA5A-385E-0265F40285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43063" y="3631406"/>
                <a:ext cx="0" cy="336326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88">
                <a:extLst>
                  <a:ext uri="{FF2B5EF4-FFF2-40B4-BE49-F238E27FC236}">
                    <a16:creationId xmlns:a16="http://schemas.microsoft.com/office/drawing/2014/main" id="{EF1FEFD2-D266-1A28-7B66-96839DB1CE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67188" y="3631406"/>
                <a:ext cx="0" cy="336326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89">
                <a:extLst>
                  <a:ext uri="{FF2B5EF4-FFF2-40B4-BE49-F238E27FC236}">
                    <a16:creationId xmlns:a16="http://schemas.microsoft.com/office/drawing/2014/main" id="{C748C83E-E5BB-CE0B-5358-A0F6CFFC08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43063" y="3879056"/>
                <a:ext cx="2524125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headEnd type="triangl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92">
                <a:extLst>
                  <a:ext uri="{FF2B5EF4-FFF2-40B4-BE49-F238E27FC236}">
                    <a16:creationId xmlns:a16="http://schemas.microsoft.com/office/drawing/2014/main" id="{213C7C70-7C26-3A1D-5924-18FEFB6AACBF}"/>
                  </a:ext>
                </a:extLst>
              </p:cNvPr>
              <p:cNvSpPr txBox="1"/>
              <p:nvPr/>
            </p:nvSpPr>
            <p:spPr>
              <a:xfrm>
                <a:off x="2528115" y="3879056"/>
                <a:ext cx="75402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100" dirty="0">
                    <a:solidFill>
                      <a:schemeClr val="accent6">
                        <a:lumMod val="50000"/>
                      </a:schemeClr>
                    </a:solidFill>
                  </a:rPr>
                  <a:t>110 mm</a:t>
                </a:r>
                <a:endParaRPr lang="en-GB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6" name="TextBox 132">
              <a:extLst>
                <a:ext uri="{FF2B5EF4-FFF2-40B4-BE49-F238E27FC236}">
                  <a16:creationId xmlns:a16="http://schemas.microsoft.com/office/drawing/2014/main" id="{271116E2-B664-BACA-766B-A9D1F6764DC8}"/>
                </a:ext>
              </a:extLst>
            </p:cNvPr>
            <p:cNvSpPr txBox="1"/>
            <p:nvPr/>
          </p:nvSpPr>
          <p:spPr>
            <a:xfrm>
              <a:off x="2876030" y="3005661"/>
              <a:ext cx="77296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100" dirty="0">
                  <a:solidFill>
                    <a:schemeClr val="accent6">
                      <a:lumMod val="50000"/>
                    </a:schemeClr>
                  </a:solidFill>
                </a:rPr>
                <a:t>Electrons</a:t>
              </a:r>
            </a:p>
            <a:p>
              <a:pPr algn="ctr"/>
              <a:r>
                <a:rPr lang="fr-CH" sz="1100" dirty="0" err="1">
                  <a:solidFill>
                    <a:schemeClr val="accent6">
                      <a:lumMod val="50000"/>
                    </a:schemeClr>
                  </a:solidFill>
                </a:rPr>
                <a:t>chamber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TextBox 133">
              <a:extLst>
                <a:ext uri="{FF2B5EF4-FFF2-40B4-BE49-F238E27FC236}">
                  <a16:creationId xmlns:a16="http://schemas.microsoft.com/office/drawing/2014/main" id="{634233C8-20F9-79D8-9530-BE6CBE837E65}"/>
                </a:ext>
              </a:extLst>
            </p:cNvPr>
            <p:cNvSpPr txBox="1"/>
            <p:nvPr/>
          </p:nvSpPr>
          <p:spPr>
            <a:xfrm>
              <a:off x="4790541" y="3005661"/>
              <a:ext cx="73289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100" dirty="0">
                  <a:solidFill>
                    <a:schemeClr val="accent6">
                      <a:lumMod val="50000"/>
                    </a:schemeClr>
                  </a:solidFill>
                </a:rPr>
                <a:t>photons</a:t>
              </a:r>
            </a:p>
            <a:p>
              <a:pPr algn="ctr"/>
              <a:r>
                <a:rPr lang="fr-CH" sz="1100" dirty="0" err="1">
                  <a:solidFill>
                    <a:schemeClr val="accent6">
                      <a:lumMod val="50000"/>
                    </a:schemeClr>
                  </a:solidFill>
                </a:rPr>
                <a:t>chamber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39" name="Image 38">
            <a:extLst>
              <a:ext uri="{FF2B5EF4-FFF2-40B4-BE49-F238E27FC236}">
                <a16:creationId xmlns:a16="http://schemas.microsoft.com/office/drawing/2014/main" id="{9F18FC96-4D12-B75E-CB39-0D4D3BB02C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48" y="2190029"/>
            <a:ext cx="3275418" cy="3915224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CFA39251-0A79-140C-2C72-43A0239ED9C4}"/>
              </a:ext>
            </a:extLst>
          </p:cNvPr>
          <p:cNvSpPr txBox="1"/>
          <p:nvPr/>
        </p:nvSpPr>
        <p:spPr>
          <a:xfrm>
            <a:off x="6357207" y="4167050"/>
            <a:ext cx="549335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Defining 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coating method</a:t>
            </a:r>
          </a:p>
          <a:p>
            <a:pPr marL="285750" indent="-285750" algn="l">
              <a:buFontTx/>
              <a:buChar char="-"/>
            </a:pPr>
            <a:r>
              <a:rPr lang="en-GB" dirty="0"/>
              <a:t>Coating recipe</a:t>
            </a:r>
          </a:p>
          <a:p>
            <a:pPr marL="285750" indent="-285750" algn="l">
              <a:buFontTx/>
              <a:buChar char="-"/>
            </a:pPr>
            <a:endParaRPr lang="en-GB" dirty="0"/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Transfer to industry for production (72 chambers)</a:t>
            </a:r>
          </a:p>
          <a:p>
            <a:pPr algn="l"/>
            <a:endParaRPr lang="fr-FR" dirty="0"/>
          </a:p>
        </p:txBody>
      </p:sp>
      <p:sp>
        <p:nvSpPr>
          <p:cNvPr id="41" name="Espace réservé du pied de page 4">
            <a:extLst>
              <a:ext uri="{FF2B5EF4-FFF2-40B4-BE49-F238E27FC236}">
                <a16:creationId xmlns:a16="http://schemas.microsoft.com/office/drawing/2014/main" id="{7758BFD3-074E-9387-A3C2-8C2ACEFA8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70C4F49-C121-0725-24CD-2DF068398B3E}"/>
              </a:ext>
            </a:extLst>
          </p:cNvPr>
          <p:cNvSpPr txBox="1"/>
          <p:nvPr/>
        </p:nvSpPr>
        <p:spPr>
          <a:xfrm>
            <a:off x="434555" y="2947791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Courtesy S. Saroglia</a:t>
            </a:r>
            <a:endParaRPr lang="fr-FR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0516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9D9E6B4-B277-B062-D658-6B91E3DE2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68760"/>
            <a:ext cx="6408093" cy="4608512"/>
          </a:xfrm>
        </p:spPr>
        <p:txBody>
          <a:bodyPr/>
          <a:lstStyle/>
          <a:p>
            <a:pPr algn="just"/>
            <a:r>
              <a:rPr lang="en-GB" sz="1800" dirty="0"/>
              <a:t>LHC </a:t>
            </a:r>
            <a:r>
              <a:rPr lang="en-GB" sz="1800" dirty="0">
                <a:solidFill>
                  <a:srgbClr val="FF0000"/>
                </a:solidFill>
              </a:rPr>
              <a:t>in-situ </a:t>
            </a:r>
            <a:r>
              <a:rPr lang="en-GB" sz="1800" dirty="0"/>
              <a:t>coating of the </a:t>
            </a:r>
            <a:r>
              <a:rPr lang="en-GB" sz="1800" dirty="0" err="1"/>
              <a:t>cryomagnets</a:t>
            </a:r>
            <a:endParaRPr lang="en-GB" sz="1800" dirty="0"/>
          </a:p>
          <a:p>
            <a:pPr algn="just"/>
            <a:r>
              <a:rPr lang="fr-FR" sz="1800" dirty="0"/>
              <a:t>Goal: </a:t>
            </a:r>
            <a:r>
              <a:rPr lang="fr-FR" sz="1800" dirty="0" err="1"/>
              <a:t>reduce</a:t>
            </a:r>
            <a:r>
              <a:rPr lang="fr-FR" sz="1800" dirty="0"/>
              <a:t> </a:t>
            </a:r>
            <a:r>
              <a:rPr lang="fr-FR" sz="1800" dirty="0" err="1"/>
              <a:t>overall</a:t>
            </a:r>
            <a:r>
              <a:rPr lang="fr-FR" sz="1800" dirty="0"/>
              <a:t> e-cloud </a:t>
            </a:r>
            <a:r>
              <a:rPr lang="fr-FR" sz="1800" dirty="0" err="1"/>
              <a:t>induced</a:t>
            </a:r>
            <a:r>
              <a:rPr lang="fr-FR" sz="1800" dirty="0"/>
              <a:t> </a:t>
            </a:r>
            <a:r>
              <a:rPr lang="fr-FR" sz="1800" dirty="0" err="1"/>
              <a:t>heat</a:t>
            </a:r>
            <a:r>
              <a:rPr lang="fr-FR" sz="1800" dirty="0"/>
              <a:t> </a:t>
            </a:r>
            <a:r>
              <a:rPr lang="fr-FR" sz="1800" dirty="0" err="1"/>
              <a:t>load</a:t>
            </a:r>
            <a:endParaRPr lang="fr-FR" sz="1800" dirty="0"/>
          </a:p>
          <a:p>
            <a:pPr algn="just"/>
            <a:r>
              <a:rPr lang="fr-FR" sz="1800" dirty="0"/>
              <a:t>In total: </a:t>
            </a:r>
            <a:r>
              <a:rPr lang="fr-FR" sz="1800" dirty="0">
                <a:solidFill>
                  <a:srgbClr val="FF0000"/>
                </a:solidFill>
              </a:rPr>
              <a:t>10.6 km </a:t>
            </a:r>
            <a:r>
              <a:rPr lang="fr-FR" sz="1800" dirty="0"/>
              <a:t>of </a:t>
            </a:r>
            <a:r>
              <a:rPr lang="fr-FR" sz="1800" dirty="0" err="1"/>
              <a:t>beam</a:t>
            </a:r>
            <a:r>
              <a:rPr lang="fr-FR" sz="1800" dirty="0"/>
              <a:t> screen to </a:t>
            </a:r>
            <a:r>
              <a:rPr lang="fr-FR" sz="1800" dirty="0" err="1"/>
              <a:t>be</a:t>
            </a:r>
            <a:r>
              <a:rPr lang="fr-FR" sz="1800" dirty="0"/>
              <a:t> </a:t>
            </a:r>
            <a:r>
              <a:rPr lang="fr-FR" sz="1800" dirty="0" err="1"/>
              <a:t>coated</a:t>
            </a:r>
            <a:r>
              <a:rPr lang="fr-FR" sz="1800" dirty="0"/>
              <a:t> (2026-2028)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A2A131E-09E3-7331-50FF-6EEB75F44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a-C coatings: </a:t>
            </a:r>
            <a:r>
              <a:rPr lang="en-GB" sz="3600" dirty="0">
                <a:solidFill>
                  <a:srgbClr val="FF0000"/>
                </a:solidFill>
              </a:rPr>
              <a:t>B</a:t>
            </a:r>
            <a:r>
              <a:rPr lang="en-GB" sz="3600" dirty="0"/>
              <a:t>eam </a:t>
            </a:r>
            <a:r>
              <a:rPr lang="en-GB" sz="3600" dirty="0">
                <a:solidFill>
                  <a:srgbClr val="FF0000"/>
                </a:solidFill>
              </a:rPr>
              <a:t>S</a:t>
            </a:r>
            <a:r>
              <a:rPr lang="en-GB" sz="3600" dirty="0"/>
              <a:t>creens </a:t>
            </a:r>
            <a:r>
              <a:rPr lang="en-GB" sz="3600" dirty="0">
                <a:solidFill>
                  <a:srgbClr val="FF0000"/>
                </a:solidFill>
              </a:rPr>
              <a:t>T</a:t>
            </a:r>
            <a:r>
              <a:rPr lang="en-GB" sz="3600" dirty="0"/>
              <a:t>reatment project</a:t>
            </a:r>
            <a:br>
              <a:rPr lang="en-GB" sz="3600" dirty="0"/>
            </a:b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E0702D-E1AB-9F35-BB70-264D8A625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2C58E1-69C9-57D2-EF8A-19C045E39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25</a:t>
            </a:r>
          </a:p>
        </p:txBody>
      </p:sp>
      <p:pic>
        <p:nvPicPr>
          <p:cNvPr id="7" name="Image 6" descr="Une image contenant intérieur, bâtiment, ingénierie, plafond&#10;&#10;Description générée automatiquement">
            <a:extLst>
              <a:ext uri="{FF2B5EF4-FFF2-40B4-BE49-F238E27FC236}">
                <a16:creationId xmlns:a16="http://schemas.microsoft.com/office/drawing/2014/main" id="{FEF25743-6689-314E-E9E1-FB47450CB8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490" b="18463"/>
          <a:stretch/>
        </p:blipFill>
        <p:spPr>
          <a:xfrm>
            <a:off x="790910" y="2834287"/>
            <a:ext cx="5642245" cy="329077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6130279-B61D-68AF-69FA-899E51D96334}"/>
              </a:ext>
            </a:extLst>
          </p:cNvPr>
          <p:cNvSpPr txBox="1"/>
          <p:nvPr/>
        </p:nvSpPr>
        <p:spPr>
          <a:xfrm>
            <a:off x="6528048" y="1178016"/>
            <a:ext cx="507625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dirty="0"/>
              <a:t>Coating by sections of 53m</a:t>
            </a:r>
          </a:p>
          <a:p>
            <a:pPr algn="ctr"/>
            <a:r>
              <a:rPr lang="en-GB" sz="2000" dirty="0"/>
              <a:t>Full mock-up to be built</a:t>
            </a:r>
          </a:p>
          <a:p>
            <a:pPr algn="ctr"/>
            <a:r>
              <a:rPr lang="en-GB" sz="2000" dirty="0"/>
              <a:t>Coating robots to be designed and built </a:t>
            </a:r>
            <a:endParaRPr lang="fr-FR" sz="2000" dirty="0"/>
          </a:p>
        </p:txBody>
      </p:sp>
      <p:grpSp>
        <p:nvGrpSpPr>
          <p:cNvPr id="9" name="Group 2">
            <a:extLst>
              <a:ext uri="{FF2B5EF4-FFF2-40B4-BE49-F238E27FC236}">
                <a16:creationId xmlns:a16="http://schemas.microsoft.com/office/drawing/2014/main" id="{1921B495-E457-C44D-9FAA-37322B64D1E6}"/>
              </a:ext>
            </a:extLst>
          </p:cNvPr>
          <p:cNvGrpSpPr>
            <a:grpSpLocks noChangeAspect="1"/>
          </p:cNvGrpSpPr>
          <p:nvPr/>
        </p:nvGrpSpPr>
        <p:grpSpPr>
          <a:xfrm>
            <a:off x="6619134" y="2252939"/>
            <a:ext cx="3049714" cy="3851830"/>
            <a:chOff x="5632698" y="2286984"/>
            <a:chExt cx="2452115" cy="3035238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339DE6EE-8B43-4764-BF76-EA220A7243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" r="15664"/>
            <a:stretch/>
          </p:blipFill>
          <p:spPr>
            <a:xfrm rot="5400000">
              <a:off x="5489012" y="2749221"/>
              <a:ext cx="2723583" cy="2422420"/>
            </a:xfrm>
            <a:prstGeom prst="rect">
              <a:avLst/>
            </a:prstGeom>
          </p:spPr>
        </p:pic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89967C14-4F83-2702-71F7-AD41FB37BA88}"/>
                </a:ext>
              </a:extLst>
            </p:cNvPr>
            <p:cNvSpPr txBox="1"/>
            <p:nvPr/>
          </p:nvSpPr>
          <p:spPr>
            <a:xfrm>
              <a:off x="5632698" y="2286984"/>
              <a:ext cx="2452115" cy="311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Limited space &lt; 250 mm</a:t>
              </a:r>
              <a:endParaRPr lang="en-GB" sz="1200" dirty="0"/>
            </a:p>
          </p:txBody>
        </p:sp>
      </p:grp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BDD9CABB-C11E-B679-CACF-CEF7F7C24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18F5FF91-65DC-9CB8-85B3-233E08DD3F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7394" y="3021369"/>
            <a:ext cx="2329464" cy="2468697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0991B4B-74EE-39A4-5049-8CFD686815EC}"/>
              </a:ext>
            </a:extLst>
          </p:cNvPr>
          <p:cNvSpPr txBox="1"/>
          <p:nvPr/>
        </p:nvSpPr>
        <p:spPr>
          <a:xfrm>
            <a:off x="905420" y="2852092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Courtesy V. Petit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357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9D9E6B4-B277-B062-D658-6B91E3DE2A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68760"/>
            <a:ext cx="6408093" cy="4608512"/>
          </a:xfrm>
        </p:spPr>
        <p:txBody>
          <a:bodyPr/>
          <a:lstStyle/>
          <a:p>
            <a:pPr algn="just"/>
            <a:r>
              <a:rPr lang="en-GB" sz="1800" dirty="0"/>
              <a:t>LHC </a:t>
            </a:r>
            <a:r>
              <a:rPr lang="en-GB" sz="1800" dirty="0">
                <a:solidFill>
                  <a:srgbClr val="FF0000"/>
                </a:solidFill>
              </a:rPr>
              <a:t>in-situ </a:t>
            </a:r>
            <a:r>
              <a:rPr lang="en-GB" sz="1800" dirty="0"/>
              <a:t>coating of the </a:t>
            </a:r>
            <a:r>
              <a:rPr lang="en-GB" sz="1800" dirty="0" err="1"/>
              <a:t>cryomagnets</a:t>
            </a:r>
            <a:endParaRPr lang="en-GB" sz="1800" dirty="0"/>
          </a:p>
          <a:p>
            <a:pPr algn="just"/>
            <a:r>
              <a:rPr lang="fr-FR" sz="1800" dirty="0"/>
              <a:t>Goal: </a:t>
            </a:r>
            <a:r>
              <a:rPr lang="fr-FR" sz="1800" dirty="0" err="1"/>
              <a:t>reduce</a:t>
            </a:r>
            <a:r>
              <a:rPr lang="fr-FR" sz="1800" dirty="0"/>
              <a:t> </a:t>
            </a:r>
            <a:r>
              <a:rPr lang="fr-FR" sz="1800" dirty="0" err="1"/>
              <a:t>overall</a:t>
            </a:r>
            <a:r>
              <a:rPr lang="fr-FR" sz="1800" dirty="0"/>
              <a:t> e-cloud </a:t>
            </a:r>
            <a:r>
              <a:rPr lang="fr-FR" sz="1800" dirty="0" err="1"/>
              <a:t>induced</a:t>
            </a:r>
            <a:r>
              <a:rPr lang="fr-FR" sz="1800" dirty="0"/>
              <a:t> </a:t>
            </a:r>
            <a:r>
              <a:rPr lang="fr-FR" sz="1800" dirty="0" err="1"/>
              <a:t>heat</a:t>
            </a:r>
            <a:r>
              <a:rPr lang="fr-FR" sz="1800" dirty="0"/>
              <a:t> </a:t>
            </a:r>
            <a:r>
              <a:rPr lang="fr-FR" sz="1800" dirty="0" err="1"/>
              <a:t>load</a:t>
            </a:r>
            <a:endParaRPr lang="fr-FR" sz="1800" dirty="0"/>
          </a:p>
          <a:p>
            <a:pPr algn="just"/>
            <a:r>
              <a:rPr lang="fr-FR" sz="1800" dirty="0"/>
              <a:t>In total: </a:t>
            </a:r>
            <a:r>
              <a:rPr lang="fr-FR" sz="1800" dirty="0">
                <a:solidFill>
                  <a:srgbClr val="FF0000"/>
                </a:solidFill>
              </a:rPr>
              <a:t>10.6 km </a:t>
            </a:r>
            <a:r>
              <a:rPr lang="fr-FR" sz="1800" dirty="0"/>
              <a:t>of </a:t>
            </a:r>
            <a:r>
              <a:rPr lang="fr-FR" sz="1800" dirty="0" err="1"/>
              <a:t>beam</a:t>
            </a:r>
            <a:r>
              <a:rPr lang="fr-FR" sz="1800" dirty="0"/>
              <a:t> screen to </a:t>
            </a:r>
            <a:r>
              <a:rPr lang="fr-FR" sz="1800" dirty="0" err="1"/>
              <a:t>be</a:t>
            </a:r>
            <a:r>
              <a:rPr lang="fr-FR" sz="1800" dirty="0"/>
              <a:t> </a:t>
            </a:r>
            <a:r>
              <a:rPr lang="fr-FR" sz="1800" dirty="0" err="1"/>
              <a:t>coated</a:t>
            </a:r>
            <a:r>
              <a:rPr lang="fr-FR" sz="1800" dirty="0"/>
              <a:t> (2026-2028)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A2A131E-09E3-7331-50FF-6EEB75F44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a-C coatings: </a:t>
            </a:r>
            <a:r>
              <a:rPr lang="en-GB" sz="3600" dirty="0">
                <a:solidFill>
                  <a:srgbClr val="FF0000"/>
                </a:solidFill>
              </a:rPr>
              <a:t>B</a:t>
            </a:r>
            <a:r>
              <a:rPr lang="en-GB" sz="3600" dirty="0"/>
              <a:t>eam </a:t>
            </a:r>
            <a:r>
              <a:rPr lang="en-GB" sz="3600" dirty="0">
                <a:solidFill>
                  <a:srgbClr val="FF0000"/>
                </a:solidFill>
              </a:rPr>
              <a:t>S</a:t>
            </a:r>
            <a:r>
              <a:rPr lang="en-GB" sz="3600" dirty="0"/>
              <a:t>creens </a:t>
            </a:r>
            <a:r>
              <a:rPr lang="en-GB" sz="3600" dirty="0">
                <a:solidFill>
                  <a:srgbClr val="FF0000"/>
                </a:solidFill>
              </a:rPr>
              <a:t>T</a:t>
            </a:r>
            <a:r>
              <a:rPr lang="en-GB" sz="3600" dirty="0"/>
              <a:t>reatment project</a:t>
            </a:r>
            <a:br>
              <a:rPr lang="en-GB" sz="3600" dirty="0"/>
            </a:b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E0702D-E1AB-9F35-BB70-264D8A625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2C58E1-69C9-57D2-EF8A-19C045E39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25</a:t>
            </a:r>
          </a:p>
        </p:txBody>
      </p:sp>
      <p:pic>
        <p:nvPicPr>
          <p:cNvPr id="7" name="Image 6" descr="Une image contenant intérieur, bâtiment, ingénierie, plafond&#10;&#10;Description générée automatiquement">
            <a:extLst>
              <a:ext uri="{FF2B5EF4-FFF2-40B4-BE49-F238E27FC236}">
                <a16:creationId xmlns:a16="http://schemas.microsoft.com/office/drawing/2014/main" id="{FEF25743-6689-314E-E9E1-FB47450CB8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490" b="18463"/>
          <a:stretch/>
        </p:blipFill>
        <p:spPr>
          <a:xfrm>
            <a:off x="790910" y="2834287"/>
            <a:ext cx="5642245" cy="329077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6130279-B61D-68AF-69FA-899E51D96334}"/>
              </a:ext>
            </a:extLst>
          </p:cNvPr>
          <p:cNvSpPr txBox="1"/>
          <p:nvPr/>
        </p:nvSpPr>
        <p:spPr>
          <a:xfrm>
            <a:off x="6528048" y="1178016"/>
            <a:ext cx="507625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dirty="0"/>
              <a:t>Coating by sections of 53m</a:t>
            </a:r>
          </a:p>
          <a:p>
            <a:pPr algn="ctr"/>
            <a:r>
              <a:rPr lang="en-GB" sz="2000" dirty="0"/>
              <a:t>Full mock-up to be built</a:t>
            </a:r>
          </a:p>
          <a:p>
            <a:pPr algn="ctr"/>
            <a:r>
              <a:rPr lang="en-GB" sz="2000" dirty="0"/>
              <a:t>Coating robots to be designed and built </a:t>
            </a:r>
            <a:endParaRPr lang="fr-FR" sz="2000" dirty="0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BDD9CABB-C11E-B679-CACF-CEF7F7C24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6AB0E107-D811-9A0D-15A6-B22DDDD38749}"/>
              </a:ext>
            </a:extLst>
          </p:cNvPr>
          <p:cNvGrpSpPr>
            <a:grpSpLocks noChangeAspect="1"/>
          </p:cNvGrpSpPr>
          <p:nvPr/>
        </p:nvGrpSpPr>
        <p:grpSpPr>
          <a:xfrm>
            <a:off x="7663131" y="2382864"/>
            <a:ext cx="3168352" cy="3816912"/>
            <a:chOff x="7536160" y="2816574"/>
            <a:chExt cx="2282505" cy="2749732"/>
          </a:xfrm>
        </p:grpSpPr>
        <p:grpSp>
          <p:nvGrpSpPr>
            <p:cNvPr id="5" name="Group 9">
              <a:extLst>
                <a:ext uri="{FF2B5EF4-FFF2-40B4-BE49-F238E27FC236}">
                  <a16:creationId xmlns:a16="http://schemas.microsoft.com/office/drawing/2014/main" id="{5A4EB302-014D-A587-A304-D4C2E6D25DA0}"/>
                </a:ext>
              </a:extLst>
            </p:cNvPr>
            <p:cNvGrpSpPr/>
            <p:nvPr/>
          </p:nvGrpSpPr>
          <p:grpSpPr>
            <a:xfrm>
              <a:off x="7536160" y="2816574"/>
              <a:ext cx="2282505" cy="2009091"/>
              <a:chOff x="6651173" y="1654056"/>
              <a:chExt cx="2282505" cy="2009091"/>
            </a:xfrm>
          </p:grpSpPr>
          <p:pic>
            <p:nvPicPr>
              <p:cNvPr id="13" name="Picture 18">
                <a:extLst>
                  <a:ext uri="{FF2B5EF4-FFF2-40B4-BE49-F238E27FC236}">
                    <a16:creationId xmlns:a16="http://schemas.microsoft.com/office/drawing/2014/main" id="{559DD3CE-0841-3463-75A8-EED99A675A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1000" contrast="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51173" y="1987456"/>
                <a:ext cx="2282505" cy="1675691"/>
              </a:xfrm>
              <a:prstGeom prst="rect">
                <a:avLst/>
              </a:prstGeom>
            </p:spPr>
          </p:pic>
          <p:sp>
            <p:nvSpPr>
              <p:cNvPr id="14" name="TextBox 21">
                <a:extLst>
                  <a:ext uri="{FF2B5EF4-FFF2-40B4-BE49-F238E27FC236}">
                    <a16:creationId xmlns:a16="http://schemas.microsoft.com/office/drawing/2014/main" id="{B55BD732-C47D-3096-765E-A09C288EB37F}"/>
                  </a:ext>
                </a:extLst>
              </p:cNvPr>
              <p:cNvSpPr txBox="1"/>
              <p:nvPr/>
            </p:nvSpPr>
            <p:spPr>
              <a:xfrm>
                <a:off x="6651173" y="1654056"/>
                <a:ext cx="2279072" cy="332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/>
                  <a:t>Modular sputtering source displaced by cables</a:t>
                </a:r>
                <a:endParaRPr lang="en-GB" sz="1200" b="1" dirty="0"/>
              </a:p>
            </p:txBody>
          </p:sp>
        </p:grpSp>
        <p:pic>
          <p:nvPicPr>
            <p:cNvPr id="15" name="Picture 39">
              <a:extLst>
                <a:ext uri="{FF2B5EF4-FFF2-40B4-BE49-F238E27FC236}">
                  <a16:creationId xmlns:a16="http://schemas.microsoft.com/office/drawing/2014/main" id="{0984ED17-1174-346C-CBD4-08C45905A6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7023" b="11152"/>
            <a:stretch/>
          </p:blipFill>
          <p:spPr>
            <a:xfrm rot="16200000">
              <a:off x="8317602" y="4068676"/>
              <a:ext cx="716189" cy="2279072"/>
            </a:xfrm>
            <a:prstGeom prst="rect">
              <a:avLst/>
            </a:prstGeom>
          </p:spPr>
        </p:pic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3768319C-0108-01E6-B828-4938D3478B68}"/>
              </a:ext>
            </a:extLst>
          </p:cNvPr>
          <p:cNvSpPr txBox="1"/>
          <p:nvPr/>
        </p:nvSpPr>
        <p:spPr>
          <a:xfrm>
            <a:off x="905420" y="2852092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Courtesy V. Petit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35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6B5DE60-1E74-F2E5-8089-1D258A73C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340768"/>
            <a:ext cx="11376024" cy="4608512"/>
          </a:xfrm>
        </p:spPr>
        <p:txBody>
          <a:bodyPr/>
          <a:lstStyle/>
          <a:p>
            <a:r>
              <a:rPr lang="en-GB" dirty="0"/>
              <a:t>Reduce surface resistance</a:t>
            </a:r>
          </a:p>
          <a:p>
            <a:r>
              <a:rPr lang="en-GB" dirty="0"/>
              <a:t>Increase maximum reachable field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886695C-E807-77BA-E997-6E1820094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 coatings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5B7A55-8A4E-C682-6F16-26D0E900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0BFD61-2F8B-C185-06DC-65311CAA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26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5AD5A3DE-EFFC-E9F3-6024-D5D3684E5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2636912"/>
            <a:ext cx="5184576" cy="3558505"/>
          </a:xfrm>
          <a:prstGeom prst="rect">
            <a:avLst/>
          </a:prstGeom>
        </p:spPr>
      </p:pic>
      <p:sp>
        <p:nvSpPr>
          <p:cNvPr id="35" name="Espace réservé du pied de page 4">
            <a:extLst>
              <a:ext uri="{FF2B5EF4-FFF2-40B4-BE49-F238E27FC236}">
                <a16:creationId xmlns:a16="http://schemas.microsoft.com/office/drawing/2014/main" id="{861ECCAA-0B27-B7C1-640B-9B7CB2AC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41094765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6B5DE60-1E74-F2E5-8089-1D258A73C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340768"/>
            <a:ext cx="11376024" cy="4608512"/>
          </a:xfrm>
        </p:spPr>
        <p:txBody>
          <a:bodyPr/>
          <a:lstStyle/>
          <a:p>
            <a:r>
              <a:rPr lang="en-GB" dirty="0"/>
              <a:t>Reduce surface resistance</a:t>
            </a:r>
          </a:p>
          <a:p>
            <a:r>
              <a:rPr lang="en-GB" dirty="0"/>
              <a:t>Increase maximum reachable field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886695C-E807-77BA-E997-6E1820094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 coatings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5B7A55-8A4E-C682-6F16-26D0E900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0BFD61-2F8B-C185-06DC-65311CAA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26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5AD5A3DE-EFFC-E9F3-6024-D5D3684E5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2636912"/>
            <a:ext cx="5184576" cy="3558505"/>
          </a:xfrm>
          <a:prstGeom prst="rect">
            <a:avLst/>
          </a:prstGeom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5FC36DC5-6E67-B0FD-4201-9C0692A0E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527" y="491717"/>
            <a:ext cx="7162857" cy="5482681"/>
          </a:xfrm>
          <a:prstGeom prst="rect">
            <a:avLst/>
          </a:prstGeom>
        </p:spPr>
      </p:pic>
      <p:pic>
        <p:nvPicPr>
          <p:cNvPr id="23" name="LHC target">
            <a:extLst>
              <a:ext uri="{FF2B5EF4-FFF2-40B4-BE49-F238E27FC236}">
                <a16:creationId xmlns:a16="http://schemas.microsoft.com/office/drawing/2014/main" id="{315BC8E7-CF90-5DA8-717D-2E4A73AAB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6957" y="487667"/>
            <a:ext cx="7163711" cy="5483333"/>
          </a:xfrm>
          <a:prstGeom prst="rect">
            <a:avLst/>
          </a:prstGeom>
        </p:spPr>
      </p:pic>
      <p:sp>
        <p:nvSpPr>
          <p:cNvPr id="24" name="TextBox 9">
            <a:extLst>
              <a:ext uri="{FF2B5EF4-FFF2-40B4-BE49-F238E27FC236}">
                <a16:creationId xmlns:a16="http://schemas.microsoft.com/office/drawing/2014/main" id="{E326928A-4754-A6CF-95CE-C4E7BDB0F4D7}"/>
              </a:ext>
            </a:extLst>
          </p:cNvPr>
          <p:cNvSpPr txBox="1"/>
          <p:nvPr/>
        </p:nvSpPr>
        <p:spPr>
          <a:xfrm>
            <a:off x="8244439" y="4338855"/>
            <a:ext cx="74687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867" dirty="0">
                <a:solidFill>
                  <a:srgbClr val="0F124A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LHC</a:t>
            </a:r>
            <a:endParaRPr lang="en-GB" sz="1867" dirty="0">
              <a:solidFill>
                <a:srgbClr val="0F124A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25" name="TextBox 10">
            <a:extLst>
              <a:ext uri="{FF2B5EF4-FFF2-40B4-BE49-F238E27FC236}">
                <a16:creationId xmlns:a16="http://schemas.microsoft.com/office/drawing/2014/main" id="{7C5B6A32-69FB-7D98-2264-9923224A00C6}"/>
              </a:ext>
            </a:extLst>
          </p:cNvPr>
          <p:cNvSpPr txBox="1"/>
          <p:nvPr/>
        </p:nvSpPr>
        <p:spPr>
          <a:xfrm>
            <a:off x="9699470" y="3198075"/>
            <a:ext cx="143657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867" dirty="0">
                <a:solidFill>
                  <a:srgbClr val="0F124A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FCC-</a:t>
            </a:r>
            <a:r>
              <a:rPr lang="en-US" sz="1867" dirty="0" err="1">
                <a:solidFill>
                  <a:srgbClr val="0F124A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ee</a:t>
            </a:r>
            <a:endParaRPr lang="en-GB" sz="1867" dirty="0">
              <a:solidFill>
                <a:srgbClr val="0F124A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26" name="TextBox 11">
            <a:extLst>
              <a:ext uri="{FF2B5EF4-FFF2-40B4-BE49-F238E27FC236}">
                <a16:creationId xmlns:a16="http://schemas.microsoft.com/office/drawing/2014/main" id="{E59A7235-6341-9440-0794-D90AAA333987}"/>
              </a:ext>
            </a:extLst>
          </p:cNvPr>
          <p:cNvSpPr txBox="1"/>
          <p:nvPr/>
        </p:nvSpPr>
        <p:spPr>
          <a:xfrm>
            <a:off x="10600256" y="3486154"/>
            <a:ext cx="102982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867" dirty="0">
                <a:solidFill>
                  <a:srgbClr val="0F124A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2-cell</a:t>
            </a:r>
            <a:endParaRPr lang="en-GB" sz="1867" dirty="0">
              <a:solidFill>
                <a:srgbClr val="0F124A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8AA028-43F2-9D48-0B3F-496A78E926AA}"/>
              </a:ext>
            </a:extLst>
          </p:cNvPr>
          <p:cNvSpPr/>
          <p:nvPr/>
        </p:nvSpPr>
        <p:spPr>
          <a:xfrm>
            <a:off x="9046545" y="3631705"/>
            <a:ext cx="652925" cy="1714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0"/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TextBox 13">
            <a:extLst>
              <a:ext uri="{FF2B5EF4-FFF2-40B4-BE49-F238E27FC236}">
                <a16:creationId xmlns:a16="http://schemas.microsoft.com/office/drawing/2014/main" id="{CC375A79-AF44-8342-54E2-7D18E552EA00}"/>
              </a:ext>
            </a:extLst>
          </p:cNvPr>
          <p:cNvSpPr txBox="1"/>
          <p:nvPr/>
        </p:nvSpPr>
        <p:spPr>
          <a:xfrm>
            <a:off x="9062526" y="3537227"/>
            <a:ext cx="900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600" dirty="0">
                <a:solidFill>
                  <a:srgbClr val="0F124A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1-cell</a:t>
            </a:r>
            <a:endParaRPr lang="en-GB" sz="1600" dirty="0">
              <a:solidFill>
                <a:srgbClr val="0F124A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pic>
        <p:nvPicPr>
          <p:cNvPr id="29" name="FCC target">
            <a:extLst>
              <a:ext uri="{FF2B5EF4-FFF2-40B4-BE49-F238E27FC236}">
                <a16:creationId xmlns:a16="http://schemas.microsoft.com/office/drawing/2014/main" id="{B87E75E4-3351-8056-1D85-3470ADC60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3527" y="485590"/>
            <a:ext cx="7163711" cy="5483333"/>
          </a:xfrm>
          <a:prstGeom prst="rect">
            <a:avLst/>
          </a:prstGeom>
        </p:spPr>
      </p:pic>
      <p:sp>
        <p:nvSpPr>
          <p:cNvPr id="30" name="TextBox 19">
            <a:extLst>
              <a:ext uri="{FF2B5EF4-FFF2-40B4-BE49-F238E27FC236}">
                <a16:creationId xmlns:a16="http://schemas.microsoft.com/office/drawing/2014/main" id="{C6A667EC-D3FF-7677-2A52-EB385595CA5C}"/>
              </a:ext>
            </a:extLst>
          </p:cNvPr>
          <p:cNvSpPr txBox="1"/>
          <p:nvPr/>
        </p:nvSpPr>
        <p:spPr>
          <a:xfrm>
            <a:off x="9451180" y="4612813"/>
            <a:ext cx="74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600" b="1" dirty="0">
                <a:solidFill>
                  <a:srgbClr val="8E0F04"/>
                </a:solidFill>
                <a:latin typeface="DM Sans" pitchFamily="2" charset="0"/>
              </a:rPr>
              <a:t>4.5 K</a:t>
            </a:r>
            <a:endParaRPr lang="en-GB" sz="1600" b="1" dirty="0">
              <a:solidFill>
                <a:srgbClr val="8E0F04"/>
              </a:solidFill>
              <a:latin typeface="DM Sans" pitchFamily="2" charset="0"/>
            </a:endParaRPr>
          </a:p>
        </p:txBody>
      </p:sp>
      <p:sp>
        <p:nvSpPr>
          <p:cNvPr id="31" name="TextBox 20">
            <a:extLst>
              <a:ext uri="{FF2B5EF4-FFF2-40B4-BE49-F238E27FC236}">
                <a16:creationId xmlns:a16="http://schemas.microsoft.com/office/drawing/2014/main" id="{29ABE1EF-82E5-22E9-644E-AECD2275B108}"/>
              </a:ext>
            </a:extLst>
          </p:cNvPr>
          <p:cNvSpPr txBox="1"/>
          <p:nvPr/>
        </p:nvSpPr>
        <p:spPr>
          <a:xfrm>
            <a:off x="8337999" y="2089676"/>
            <a:ext cx="653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600" b="1" dirty="0">
                <a:solidFill>
                  <a:srgbClr val="FABB92"/>
                </a:solidFill>
                <a:latin typeface="DM Sans" pitchFamily="2" charset="0"/>
              </a:rPr>
              <a:t>2 K</a:t>
            </a:r>
            <a:endParaRPr lang="en-GB" sz="1600" b="1" dirty="0">
              <a:solidFill>
                <a:srgbClr val="FABB92"/>
              </a:solidFill>
              <a:latin typeface="DM Sans" pitchFamily="2" charset="0"/>
            </a:endParaRPr>
          </a:p>
        </p:txBody>
      </p:sp>
      <p:sp>
        <p:nvSpPr>
          <p:cNvPr id="32" name="TextBox 21">
            <a:extLst>
              <a:ext uri="{FF2B5EF4-FFF2-40B4-BE49-F238E27FC236}">
                <a16:creationId xmlns:a16="http://schemas.microsoft.com/office/drawing/2014/main" id="{289869DD-8D3C-7542-8C33-3A3CB1924D56}"/>
              </a:ext>
            </a:extLst>
          </p:cNvPr>
          <p:cNvSpPr txBox="1"/>
          <p:nvPr/>
        </p:nvSpPr>
        <p:spPr>
          <a:xfrm>
            <a:off x="9709598" y="1888826"/>
            <a:ext cx="16848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600" b="1" dirty="0">
                <a:solidFill>
                  <a:srgbClr val="6ACFFF"/>
                </a:solidFill>
                <a:latin typeface="DM Sans" pitchFamily="2" charset="0"/>
              </a:rPr>
              <a:t>1.7 K</a:t>
            </a:r>
            <a:endParaRPr lang="en-GB" sz="1600" b="1" dirty="0">
              <a:solidFill>
                <a:srgbClr val="6ACFFF"/>
              </a:solidFill>
              <a:latin typeface="DM Sans" pitchFamily="2" charset="0"/>
            </a:endParaRPr>
          </a:p>
        </p:txBody>
      </p:sp>
      <p:sp>
        <p:nvSpPr>
          <p:cNvPr id="33" name="TextBox 22">
            <a:extLst>
              <a:ext uri="{FF2B5EF4-FFF2-40B4-BE49-F238E27FC236}">
                <a16:creationId xmlns:a16="http://schemas.microsoft.com/office/drawing/2014/main" id="{84143167-B87B-C945-827E-812F31C83F70}"/>
              </a:ext>
            </a:extLst>
          </p:cNvPr>
          <p:cNvSpPr txBox="1"/>
          <p:nvPr/>
        </p:nvSpPr>
        <p:spPr>
          <a:xfrm>
            <a:off x="9583684" y="4031786"/>
            <a:ext cx="900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600" b="1" dirty="0">
                <a:solidFill>
                  <a:srgbClr val="004080"/>
                </a:solidFill>
                <a:latin typeface="DM Sans" pitchFamily="2" charset="0"/>
              </a:rPr>
              <a:t>4.5 K</a:t>
            </a:r>
            <a:endParaRPr lang="en-GB" sz="1600" b="1" dirty="0">
              <a:solidFill>
                <a:srgbClr val="004080"/>
              </a:solidFill>
              <a:latin typeface="DM Sans" pitchFamily="2" charset="0"/>
            </a:endParaRP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7C5486E1-AFA5-B036-6435-952E070B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D555A87-B110-3D2C-DA9A-7DC2356B00D5}"/>
              </a:ext>
            </a:extLst>
          </p:cNvPr>
          <p:cNvSpPr txBox="1"/>
          <p:nvPr/>
        </p:nvSpPr>
        <p:spPr>
          <a:xfrm>
            <a:off x="7104112" y="1166016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Courtesy F. Peauger</a:t>
            </a:r>
            <a:endParaRPr lang="fr-FR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50752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6B5DE60-1E74-F2E5-8089-1D258A73C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340768"/>
            <a:ext cx="11376024" cy="4608512"/>
          </a:xfrm>
        </p:spPr>
        <p:txBody>
          <a:bodyPr/>
          <a:lstStyle/>
          <a:p>
            <a:r>
              <a:rPr lang="en-GB" dirty="0"/>
              <a:t>Reduce surface resistance</a:t>
            </a:r>
          </a:p>
          <a:p>
            <a:r>
              <a:rPr lang="en-GB" dirty="0"/>
              <a:t>Increase maximum reachable field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886695C-E807-77BA-E997-6E1820094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 coatings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5B7A55-8A4E-C682-6F16-26D0E900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0BFD61-2F8B-C185-06DC-65311CAA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27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5AD5A3DE-EFFC-E9F3-6024-D5D3684E5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2636912"/>
            <a:ext cx="5184576" cy="3558505"/>
          </a:xfrm>
          <a:prstGeom prst="rect">
            <a:avLst/>
          </a:prstGeom>
        </p:spPr>
      </p:pic>
      <p:pic>
        <p:nvPicPr>
          <p:cNvPr id="21" name="Picture 4">
            <a:extLst>
              <a:ext uri="{FF2B5EF4-FFF2-40B4-BE49-F238E27FC236}">
                <a16:creationId xmlns:a16="http://schemas.microsoft.com/office/drawing/2014/main" id="{5FC36DC5-6E67-B0FD-4201-9C0692A0E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527" y="491717"/>
            <a:ext cx="7162857" cy="5482681"/>
          </a:xfrm>
          <a:prstGeom prst="rect">
            <a:avLst/>
          </a:prstGeom>
        </p:spPr>
      </p:pic>
      <p:pic>
        <p:nvPicPr>
          <p:cNvPr id="22" name="Picture 5">
            <a:extLst>
              <a:ext uri="{FF2B5EF4-FFF2-40B4-BE49-F238E27FC236}">
                <a16:creationId xmlns:a16="http://schemas.microsoft.com/office/drawing/2014/main" id="{C222E103-F53B-71A2-7E1B-62293DFB87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3527" y="491717"/>
            <a:ext cx="7162857" cy="5482681"/>
          </a:xfrm>
          <a:prstGeom prst="rect">
            <a:avLst/>
          </a:prstGeom>
        </p:spPr>
      </p:pic>
      <p:pic>
        <p:nvPicPr>
          <p:cNvPr id="23" name="LHC target">
            <a:extLst>
              <a:ext uri="{FF2B5EF4-FFF2-40B4-BE49-F238E27FC236}">
                <a16:creationId xmlns:a16="http://schemas.microsoft.com/office/drawing/2014/main" id="{315BC8E7-CF90-5DA8-717D-2E4A73AAB4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0832" y="491065"/>
            <a:ext cx="7163711" cy="5483333"/>
          </a:xfrm>
          <a:prstGeom prst="rect">
            <a:avLst/>
          </a:prstGeom>
        </p:spPr>
      </p:pic>
      <p:sp>
        <p:nvSpPr>
          <p:cNvPr id="24" name="TextBox 9">
            <a:extLst>
              <a:ext uri="{FF2B5EF4-FFF2-40B4-BE49-F238E27FC236}">
                <a16:creationId xmlns:a16="http://schemas.microsoft.com/office/drawing/2014/main" id="{E326928A-4754-A6CF-95CE-C4E7BDB0F4D7}"/>
              </a:ext>
            </a:extLst>
          </p:cNvPr>
          <p:cNvSpPr txBox="1"/>
          <p:nvPr/>
        </p:nvSpPr>
        <p:spPr>
          <a:xfrm>
            <a:off x="8244439" y="4338855"/>
            <a:ext cx="74687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867" dirty="0">
                <a:solidFill>
                  <a:srgbClr val="0F124A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LHC</a:t>
            </a:r>
            <a:endParaRPr lang="en-GB" sz="1867" dirty="0">
              <a:solidFill>
                <a:srgbClr val="0F124A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25" name="TextBox 10">
            <a:extLst>
              <a:ext uri="{FF2B5EF4-FFF2-40B4-BE49-F238E27FC236}">
                <a16:creationId xmlns:a16="http://schemas.microsoft.com/office/drawing/2014/main" id="{7C5B6A32-69FB-7D98-2264-9923224A00C6}"/>
              </a:ext>
            </a:extLst>
          </p:cNvPr>
          <p:cNvSpPr txBox="1"/>
          <p:nvPr/>
        </p:nvSpPr>
        <p:spPr>
          <a:xfrm>
            <a:off x="9699470" y="3198075"/>
            <a:ext cx="143657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867" dirty="0">
                <a:solidFill>
                  <a:srgbClr val="0F124A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FCC-</a:t>
            </a:r>
            <a:r>
              <a:rPr lang="en-US" sz="1867" dirty="0" err="1">
                <a:solidFill>
                  <a:srgbClr val="0F124A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ee</a:t>
            </a:r>
            <a:endParaRPr lang="en-GB" sz="1867" dirty="0">
              <a:solidFill>
                <a:srgbClr val="0F124A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26" name="TextBox 11">
            <a:extLst>
              <a:ext uri="{FF2B5EF4-FFF2-40B4-BE49-F238E27FC236}">
                <a16:creationId xmlns:a16="http://schemas.microsoft.com/office/drawing/2014/main" id="{E59A7235-6341-9440-0794-D90AAA333987}"/>
              </a:ext>
            </a:extLst>
          </p:cNvPr>
          <p:cNvSpPr txBox="1"/>
          <p:nvPr/>
        </p:nvSpPr>
        <p:spPr>
          <a:xfrm>
            <a:off x="10600256" y="3486154"/>
            <a:ext cx="102982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867" dirty="0">
                <a:solidFill>
                  <a:srgbClr val="0F124A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2-cell</a:t>
            </a:r>
            <a:endParaRPr lang="en-GB" sz="1867" dirty="0">
              <a:solidFill>
                <a:srgbClr val="0F124A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8AA028-43F2-9D48-0B3F-496A78E926AA}"/>
              </a:ext>
            </a:extLst>
          </p:cNvPr>
          <p:cNvSpPr/>
          <p:nvPr/>
        </p:nvSpPr>
        <p:spPr>
          <a:xfrm>
            <a:off x="9046545" y="3631705"/>
            <a:ext cx="652925" cy="1714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80"/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TextBox 13">
            <a:extLst>
              <a:ext uri="{FF2B5EF4-FFF2-40B4-BE49-F238E27FC236}">
                <a16:creationId xmlns:a16="http://schemas.microsoft.com/office/drawing/2014/main" id="{CC375A79-AF44-8342-54E2-7D18E552EA00}"/>
              </a:ext>
            </a:extLst>
          </p:cNvPr>
          <p:cNvSpPr txBox="1"/>
          <p:nvPr/>
        </p:nvSpPr>
        <p:spPr>
          <a:xfrm>
            <a:off x="9062526" y="3537227"/>
            <a:ext cx="900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600" dirty="0">
                <a:solidFill>
                  <a:srgbClr val="0F124A"/>
                </a:solidFill>
                <a:latin typeface="Open Sans Bold" pitchFamily="2" charset="0"/>
                <a:ea typeface="Open Sans Bold" pitchFamily="2" charset="0"/>
                <a:cs typeface="Open Sans Bold" pitchFamily="2" charset="0"/>
              </a:rPr>
              <a:t>1-cell</a:t>
            </a:r>
            <a:endParaRPr lang="en-GB" sz="1600" dirty="0">
              <a:solidFill>
                <a:srgbClr val="0F124A"/>
              </a:solidFill>
              <a:latin typeface="Open Sans Bold" pitchFamily="2" charset="0"/>
              <a:ea typeface="Open Sans Bold" pitchFamily="2" charset="0"/>
              <a:cs typeface="Open Sans Bold" pitchFamily="2" charset="0"/>
            </a:endParaRPr>
          </a:p>
        </p:txBody>
      </p:sp>
      <p:pic>
        <p:nvPicPr>
          <p:cNvPr id="29" name="FCC target">
            <a:extLst>
              <a:ext uri="{FF2B5EF4-FFF2-40B4-BE49-F238E27FC236}">
                <a16:creationId xmlns:a16="http://schemas.microsoft.com/office/drawing/2014/main" id="{B87E75E4-3351-8056-1D85-3470ADC60E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3527" y="491717"/>
            <a:ext cx="7163711" cy="5483333"/>
          </a:xfrm>
          <a:prstGeom prst="rect">
            <a:avLst/>
          </a:prstGeom>
        </p:spPr>
      </p:pic>
      <p:sp>
        <p:nvSpPr>
          <p:cNvPr id="30" name="TextBox 19">
            <a:extLst>
              <a:ext uri="{FF2B5EF4-FFF2-40B4-BE49-F238E27FC236}">
                <a16:creationId xmlns:a16="http://schemas.microsoft.com/office/drawing/2014/main" id="{C6A667EC-D3FF-7677-2A52-EB385595CA5C}"/>
              </a:ext>
            </a:extLst>
          </p:cNvPr>
          <p:cNvSpPr txBox="1"/>
          <p:nvPr/>
        </p:nvSpPr>
        <p:spPr>
          <a:xfrm>
            <a:off x="9451180" y="4612813"/>
            <a:ext cx="746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600" b="1" dirty="0">
                <a:solidFill>
                  <a:srgbClr val="8E0F04"/>
                </a:solidFill>
                <a:latin typeface="DM Sans" pitchFamily="2" charset="0"/>
              </a:rPr>
              <a:t>4.5 K</a:t>
            </a:r>
            <a:endParaRPr lang="en-GB" sz="1600" b="1" dirty="0">
              <a:solidFill>
                <a:srgbClr val="8E0F04"/>
              </a:solidFill>
              <a:latin typeface="DM Sans" pitchFamily="2" charset="0"/>
            </a:endParaRPr>
          </a:p>
        </p:txBody>
      </p:sp>
      <p:sp>
        <p:nvSpPr>
          <p:cNvPr id="31" name="TextBox 20">
            <a:extLst>
              <a:ext uri="{FF2B5EF4-FFF2-40B4-BE49-F238E27FC236}">
                <a16:creationId xmlns:a16="http://schemas.microsoft.com/office/drawing/2014/main" id="{29ABE1EF-82E5-22E9-644E-AECD2275B108}"/>
              </a:ext>
            </a:extLst>
          </p:cNvPr>
          <p:cNvSpPr txBox="1"/>
          <p:nvPr/>
        </p:nvSpPr>
        <p:spPr>
          <a:xfrm>
            <a:off x="8337999" y="2089676"/>
            <a:ext cx="653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600" b="1" dirty="0">
                <a:solidFill>
                  <a:srgbClr val="FABB92"/>
                </a:solidFill>
                <a:latin typeface="DM Sans" pitchFamily="2" charset="0"/>
              </a:rPr>
              <a:t>2 K</a:t>
            </a:r>
            <a:endParaRPr lang="en-GB" sz="1600" b="1" dirty="0">
              <a:solidFill>
                <a:srgbClr val="FABB92"/>
              </a:solidFill>
              <a:latin typeface="DM Sans" pitchFamily="2" charset="0"/>
            </a:endParaRPr>
          </a:p>
        </p:txBody>
      </p:sp>
      <p:sp>
        <p:nvSpPr>
          <p:cNvPr id="32" name="TextBox 21">
            <a:extLst>
              <a:ext uri="{FF2B5EF4-FFF2-40B4-BE49-F238E27FC236}">
                <a16:creationId xmlns:a16="http://schemas.microsoft.com/office/drawing/2014/main" id="{289869DD-8D3C-7542-8C33-3A3CB1924D56}"/>
              </a:ext>
            </a:extLst>
          </p:cNvPr>
          <p:cNvSpPr txBox="1"/>
          <p:nvPr/>
        </p:nvSpPr>
        <p:spPr>
          <a:xfrm>
            <a:off x="9709598" y="1888826"/>
            <a:ext cx="16848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600" b="1" dirty="0">
                <a:solidFill>
                  <a:srgbClr val="6ACFFF"/>
                </a:solidFill>
                <a:latin typeface="DM Sans" pitchFamily="2" charset="0"/>
              </a:rPr>
              <a:t>1.7 K</a:t>
            </a:r>
            <a:endParaRPr lang="en-GB" sz="1600" b="1" dirty="0">
              <a:solidFill>
                <a:srgbClr val="6ACFFF"/>
              </a:solidFill>
              <a:latin typeface="DM Sans" pitchFamily="2" charset="0"/>
            </a:endParaRPr>
          </a:p>
        </p:txBody>
      </p:sp>
      <p:sp>
        <p:nvSpPr>
          <p:cNvPr id="33" name="TextBox 22">
            <a:extLst>
              <a:ext uri="{FF2B5EF4-FFF2-40B4-BE49-F238E27FC236}">
                <a16:creationId xmlns:a16="http://schemas.microsoft.com/office/drawing/2014/main" id="{84143167-B87B-C945-827E-812F31C83F70}"/>
              </a:ext>
            </a:extLst>
          </p:cNvPr>
          <p:cNvSpPr txBox="1"/>
          <p:nvPr/>
        </p:nvSpPr>
        <p:spPr>
          <a:xfrm>
            <a:off x="9583684" y="4031786"/>
            <a:ext cx="900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80"/>
            <a:r>
              <a:rPr lang="en-US" sz="1600" b="1" dirty="0">
                <a:solidFill>
                  <a:srgbClr val="004080"/>
                </a:solidFill>
                <a:latin typeface="DM Sans" pitchFamily="2" charset="0"/>
              </a:rPr>
              <a:t>4.5 K</a:t>
            </a:r>
            <a:endParaRPr lang="en-GB" sz="1600" b="1" dirty="0">
              <a:solidFill>
                <a:srgbClr val="004080"/>
              </a:solidFill>
              <a:latin typeface="DM Sans" pitchFamily="2" charset="0"/>
            </a:endParaRP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2C7575CD-CF6C-1592-ED3E-60604D4C4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49B0383-132D-1175-3C53-4782BD89BFE4}"/>
              </a:ext>
            </a:extLst>
          </p:cNvPr>
          <p:cNvSpPr txBox="1"/>
          <p:nvPr/>
        </p:nvSpPr>
        <p:spPr>
          <a:xfrm>
            <a:off x="7104112" y="1166016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accent6">
                    <a:lumMod val="50000"/>
                  </a:schemeClr>
                </a:solidFill>
              </a:rPr>
              <a:t>Courtesy F. Peauger</a:t>
            </a:r>
            <a:endParaRPr lang="fr-FR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10858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6B5DE60-1E74-F2E5-8089-1D258A73C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340768"/>
            <a:ext cx="11376024" cy="4608512"/>
          </a:xfrm>
        </p:spPr>
        <p:txBody>
          <a:bodyPr/>
          <a:lstStyle/>
          <a:p>
            <a:r>
              <a:rPr lang="en-GB" dirty="0"/>
              <a:t>Reduce surface resistance</a:t>
            </a:r>
          </a:p>
          <a:p>
            <a:r>
              <a:rPr lang="en-GB" dirty="0"/>
              <a:t>Increase maximum reachable field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886695C-E807-77BA-E997-6E1820094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 coatings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5B7A55-8A4E-C682-6F16-26D0E900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0BFD61-2F8B-C185-06DC-65311CAA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27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5AD5A3DE-EFFC-E9F3-6024-D5D3684E5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2636912"/>
            <a:ext cx="5184576" cy="3558505"/>
          </a:xfrm>
          <a:prstGeom prst="rect">
            <a:avLst/>
          </a:prstGeom>
        </p:spPr>
      </p:pic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2C7575CD-CF6C-1592-ED3E-60604D4C4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B73A034-1618-661A-CABA-5D59B2182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457151">
            <a:off x="3768067" y="2592056"/>
            <a:ext cx="8453846" cy="163838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4DC1215A-373B-00B2-8D41-5544F31E7784}"/>
              </a:ext>
            </a:extLst>
          </p:cNvPr>
          <p:cNvSpPr txBox="1"/>
          <p:nvPr/>
        </p:nvSpPr>
        <p:spPr>
          <a:xfrm>
            <a:off x="7684820" y="1899624"/>
            <a:ext cx="43198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Mobile and compact sputtering source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95642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F18DC2D-79DC-CB18-521B-F771BED2F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Trending up field</a:t>
            </a:r>
          </a:p>
          <a:p>
            <a:r>
              <a:rPr lang="en-GB" dirty="0"/>
              <a:t>New investments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78BBA79-A8F1-92B7-D36C-A7B32F24C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 coatings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F1EBB4-A132-C372-AA94-9A3968E1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A43971-0628-9E64-3276-6F4B58571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5CED03A-D98F-1FEB-9B20-4C60DCDA9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1001" y="81196"/>
            <a:ext cx="8296983" cy="435591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6859C6C-D21A-39A5-5D3A-35EE56F6F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309" y="2476087"/>
            <a:ext cx="7051836" cy="3810726"/>
          </a:xfrm>
          <a:prstGeom prst="rect">
            <a:avLst/>
          </a:prstGeom>
        </p:spPr>
      </p:pic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A59EDE1-1264-7B51-CE9D-201E9ED66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91CD6EC-DC18-79FD-F73B-9E4BE132E154}"/>
              </a:ext>
            </a:extLst>
          </p:cNvPr>
          <p:cNvSpPr txBox="1"/>
          <p:nvPr/>
        </p:nvSpPr>
        <p:spPr>
          <a:xfrm>
            <a:off x="10187807" y="268450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Courtesy D. Smekens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2579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67A8DD8-ECF4-D314-DCF8-8ACFF042F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Wide use of surface modification by thin film coating</a:t>
            </a:r>
          </a:p>
          <a:p>
            <a:r>
              <a:rPr lang="en-GB" dirty="0"/>
              <a:t>Broad range of applications / materials / substrates</a:t>
            </a:r>
          </a:p>
          <a:p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Short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term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future of CERN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strongly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relies on </a:t>
            </a:r>
            <a:r>
              <a:rPr lang="fr-FR" dirty="0" err="1">
                <a:solidFill>
                  <a:schemeClr val="accent6">
                    <a:lumMod val="50000"/>
                  </a:schemeClr>
                </a:solidFill>
              </a:rPr>
              <a:t>that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 expertise</a:t>
            </a:r>
          </a:p>
          <a:p>
            <a:r>
              <a:rPr lang="fr-FR" dirty="0">
                <a:solidFill>
                  <a:srgbClr val="FF0000"/>
                </a:solidFill>
              </a:rPr>
              <a:t>Worldwide </a:t>
            </a:r>
            <a:r>
              <a:rPr lang="fr-FR" dirty="0" err="1">
                <a:solidFill>
                  <a:srgbClr val="FF0000"/>
                </a:solidFill>
              </a:rPr>
              <a:t>demand</a:t>
            </a:r>
            <a:r>
              <a:rPr lang="fr-FR" dirty="0">
                <a:solidFill>
                  <a:srgbClr val="FF0000"/>
                </a:solidFill>
              </a:rPr>
              <a:t> for </a:t>
            </a:r>
            <a:r>
              <a:rPr lang="fr-FR" dirty="0" err="1">
                <a:solidFill>
                  <a:srgbClr val="FF0000"/>
                </a:solidFill>
              </a:rPr>
              <a:t>coatings</a:t>
            </a:r>
            <a:r>
              <a:rPr lang="fr-FR" dirty="0">
                <a:solidFill>
                  <a:srgbClr val="FF0000"/>
                </a:solidFill>
              </a:rPr>
              <a:t> for </a:t>
            </a:r>
            <a:r>
              <a:rPr lang="fr-FR" dirty="0" err="1">
                <a:solidFill>
                  <a:srgbClr val="FF0000"/>
                </a:solidFill>
              </a:rPr>
              <a:t>accelerators</a:t>
            </a:r>
            <a:endParaRPr lang="fr-FR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CUSTOM COATING SETUPS : industry support needed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dirty="0">
                <a:solidFill>
                  <a:srgbClr val="FF0000"/>
                </a:solidFill>
              </a:rPr>
              <a:t>	- Setup manufacturing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dirty="0">
                <a:solidFill>
                  <a:srgbClr val="FF0000"/>
                </a:solidFill>
              </a:rPr>
              <a:t>	- Targets procurement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dirty="0">
                <a:solidFill>
                  <a:srgbClr val="FF0000"/>
                </a:solidFill>
              </a:rPr>
              <a:t>	- Large productions (outsourcing)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CA068DC-DF3C-27A4-50E5-4C2CA9AD9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2DEF60-1FB1-8044-AA7D-A877B1BD2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5EC818-8D11-F3F3-AF40-36316EC9B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29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6B4808BA-9DFF-5A60-DC8C-F249D5031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419364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6DB189-5A17-E44F-9E52-1C25F1EC4170}"/>
              </a:ext>
            </a:extLst>
          </p:cNvPr>
          <p:cNvSpPr/>
          <p:nvPr/>
        </p:nvSpPr>
        <p:spPr>
          <a:xfrm>
            <a:off x="3812185" y="3208065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C9E9BD-9181-46AC-D3D2-06FF09ED3F35}"/>
              </a:ext>
            </a:extLst>
          </p:cNvPr>
          <p:cNvSpPr/>
          <p:nvPr/>
        </p:nvSpPr>
        <p:spPr>
          <a:xfrm>
            <a:off x="2599548" y="5035007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FE95F9-7435-7848-AA53-E553AA39E8F3}"/>
              </a:ext>
            </a:extLst>
          </p:cNvPr>
          <p:cNvSpPr/>
          <p:nvPr/>
        </p:nvSpPr>
        <p:spPr>
          <a:xfrm flipH="1">
            <a:off x="2731944" y="4947655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C77388-4D53-6C96-EE3C-E5384A52CEA8}"/>
              </a:ext>
            </a:extLst>
          </p:cNvPr>
          <p:cNvSpPr/>
          <p:nvPr/>
        </p:nvSpPr>
        <p:spPr>
          <a:xfrm flipV="1">
            <a:off x="2746780" y="5151536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93A42CB-19DE-8C33-A072-FCF7170B5264}"/>
              </a:ext>
            </a:extLst>
          </p:cNvPr>
          <p:cNvSpPr/>
          <p:nvPr/>
        </p:nvSpPr>
        <p:spPr>
          <a:xfrm flipV="1">
            <a:off x="1443504" y="5151536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261E88-6D88-B1DD-F121-6C62BF2EE347}"/>
              </a:ext>
            </a:extLst>
          </p:cNvPr>
          <p:cNvSpPr/>
          <p:nvPr/>
        </p:nvSpPr>
        <p:spPr>
          <a:xfrm>
            <a:off x="1446394" y="4732066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2421B0-C230-CE1F-BD2C-49C11000970F}"/>
              </a:ext>
            </a:extLst>
          </p:cNvPr>
          <p:cNvSpPr/>
          <p:nvPr/>
        </p:nvSpPr>
        <p:spPr>
          <a:xfrm>
            <a:off x="3910241" y="4806407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21">
            <a:extLst>
              <a:ext uri="{FF2B5EF4-FFF2-40B4-BE49-F238E27FC236}">
                <a16:creationId xmlns:a16="http://schemas.microsoft.com/office/drawing/2014/main" id="{1EC27CA4-6C2A-4912-C702-EB043882A51A}"/>
              </a:ext>
            </a:extLst>
          </p:cNvPr>
          <p:cNvSpPr/>
          <p:nvPr/>
        </p:nvSpPr>
        <p:spPr>
          <a:xfrm>
            <a:off x="1893628" y="3342852"/>
            <a:ext cx="1676632" cy="1293541"/>
          </a:xfrm>
          <a:prstGeom prst="roundRect">
            <a:avLst/>
          </a:prstGeom>
          <a:solidFill>
            <a:srgbClr val="CBA9E5"/>
          </a:solidFill>
          <a:ln>
            <a:noFill/>
          </a:ln>
          <a:effectLst>
            <a:glow rad="228600">
              <a:srgbClr val="8439BD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22">
            <a:extLst>
              <a:ext uri="{FF2B5EF4-FFF2-40B4-BE49-F238E27FC236}">
                <a16:creationId xmlns:a16="http://schemas.microsoft.com/office/drawing/2014/main" id="{F88F4692-4B44-FDF3-C304-91DF741B9365}"/>
              </a:ext>
            </a:extLst>
          </p:cNvPr>
          <p:cNvSpPr txBox="1"/>
          <p:nvPr/>
        </p:nvSpPr>
        <p:spPr>
          <a:xfrm>
            <a:off x="1832268" y="3235471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Ar</a:t>
            </a:r>
            <a:r>
              <a:rPr lang="en-GB" sz="1400" b="1" dirty="0">
                <a:solidFill>
                  <a:schemeClr val="bg1"/>
                </a:solidFill>
              </a:rPr>
              <a:t> (10</a:t>
            </a:r>
            <a:r>
              <a:rPr lang="en-GB" sz="1400" b="1" baseline="30000" dirty="0">
                <a:solidFill>
                  <a:schemeClr val="bg1"/>
                </a:solidFill>
              </a:rPr>
              <a:t>-1</a:t>
            </a:r>
            <a:r>
              <a:rPr lang="en-GB" sz="1400" b="1" dirty="0">
                <a:solidFill>
                  <a:schemeClr val="bg1"/>
                </a:solidFill>
              </a:rPr>
              <a:t> mbar)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88F7B0-0C11-A862-F574-C6AE8254EDF9}"/>
              </a:ext>
            </a:extLst>
          </p:cNvPr>
          <p:cNvSpPr/>
          <p:nvPr/>
        </p:nvSpPr>
        <p:spPr>
          <a:xfrm>
            <a:off x="1338615" y="3208065"/>
            <a:ext cx="237893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7CBFFE-287C-824B-6C06-BF1DFA1C5D61}"/>
              </a:ext>
            </a:extLst>
          </p:cNvPr>
          <p:cNvSpPr/>
          <p:nvPr/>
        </p:nvSpPr>
        <p:spPr>
          <a:xfrm>
            <a:off x="1199456" y="3044783"/>
            <a:ext cx="3014086" cy="183868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space réservé du pied de page 4">
            <a:extLst>
              <a:ext uri="{FF2B5EF4-FFF2-40B4-BE49-F238E27FC236}">
                <a16:creationId xmlns:a16="http://schemas.microsoft.com/office/drawing/2014/main" id="{533B6233-C990-398A-A6D3-96ACED573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75186000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FB5E37-657F-74AF-80F1-B86FCE5B72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Thank you for your attention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4909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6DB189-5A17-E44F-9E52-1C25F1EC4170}"/>
              </a:ext>
            </a:extLst>
          </p:cNvPr>
          <p:cNvSpPr/>
          <p:nvPr/>
        </p:nvSpPr>
        <p:spPr>
          <a:xfrm>
            <a:off x="3812185" y="3208065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C9E9BD-9181-46AC-D3D2-06FF09ED3F35}"/>
              </a:ext>
            </a:extLst>
          </p:cNvPr>
          <p:cNvSpPr/>
          <p:nvPr/>
        </p:nvSpPr>
        <p:spPr>
          <a:xfrm>
            <a:off x="2599548" y="5035007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FE95F9-7435-7848-AA53-E553AA39E8F3}"/>
              </a:ext>
            </a:extLst>
          </p:cNvPr>
          <p:cNvSpPr/>
          <p:nvPr/>
        </p:nvSpPr>
        <p:spPr>
          <a:xfrm flipH="1">
            <a:off x="2731944" y="4947655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C77388-4D53-6C96-EE3C-E5384A52CEA8}"/>
              </a:ext>
            </a:extLst>
          </p:cNvPr>
          <p:cNvSpPr/>
          <p:nvPr/>
        </p:nvSpPr>
        <p:spPr>
          <a:xfrm flipV="1">
            <a:off x="2746780" y="5151536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93A42CB-19DE-8C33-A072-FCF7170B5264}"/>
              </a:ext>
            </a:extLst>
          </p:cNvPr>
          <p:cNvSpPr/>
          <p:nvPr/>
        </p:nvSpPr>
        <p:spPr>
          <a:xfrm flipV="1">
            <a:off x="1443504" y="5151536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261E88-6D88-B1DD-F121-6C62BF2EE347}"/>
              </a:ext>
            </a:extLst>
          </p:cNvPr>
          <p:cNvSpPr/>
          <p:nvPr/>
        </p:nvSpPr>
        <p:spPr>
          <a:xfrm>
            <a:off x="1446394" y="4732066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2421B0-C230-CE1F-BD2C-49C11000970F}"/>
              </a:ext>
            </a:extLst>
          </p:cNvPr>
          <p:cNvSpPr/>
          <p:nvPr/>
        </p:nvSpPr>
        <p:spPr>
          <a:xfrm>
            <a:off x="3910241" y="4806407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21">
            <a:extLst>
              <a:ext uri="{FF2B5EF4-FFF2-40B4-BE49-F238E27FC236}">
                <a16:creationId xmlns:a16="http://schemas.microsoft.com/office/drawing/2014/main" id="{1EC27CA4-6C2A-4912-C702-EB043882A51A}"/>
              </a:ext>
            </a:extLst>
          </p:cNvPr>
          <p:cNvSpPr/>
          <p:nvPr/>
        </p:nvSpPr>
        <p:spPr>
          <a:xfrm>
            <a:off x="1893628" y="3342852"/>
            <a:ext cx="1676632" cy="1293541"/>
          </a:xfrm>
          <a:prstGeom prst="roundRect">
            <a:avLst/>
          </a:prstGeom>
          <a:solidFill>
            <a:srgbClr val="CBA9E5"/>
          </a:solidFill>
          <a:ln>
            <a:noFill/>
          </a:ln>
          <a:effectLst>
            <a:glow rad="228600">
              <a:srgbClr val="8439BD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22">
            <a:extLst>
              <a:ext uri="{FF2B5EF4-FFF2-40B4-BE49-F238E27FC236}">
                <a16:creationId xmlns:a16="http://schemas.microsoft.com/office/drawing/2014/main" id="{F88F4692-4B44-FDF3-C304-91DF741B9365}"/>
              </a:ext>
            </a:extLst>
          </p:cNvPr>
          <p:cNvSpPr txBox="1"/>
          <p:nvPr/>
        </p:nvSpPr>
        <p:spPr>
          <a:xfrm>
            <a:off x="1832268" y="3235471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Ar</a:t>
            </a:r>
            <a:r>
              <a:rPr lang="en-GB" sz="1400" b="1" dirty="0">
                <a:solidFill>
                  <a:schemeClr val="bg1"/>
                </a:solidFill>
              </a:rPr>
              <a:t> (10</a:t>
            </a:r>
            <a:r>
              <a:rPr lang="en-GB" sz="1400" b="1" baseline="30000" dirty="0">
                <a:solidFill>
                  <a:schemeClr val="bg1"/>
                </a:solidFill>
              </a:rPr>
              <a:t>-1</a:t>
            </a:r>
            <a:r>
              <a:rPr lang="en-GB" sz="1400" b="1" dirty="0">
                <a:solidFill>
                  <a:schemeClr val="bg1"/>
                </a:solidFill>
              </a:rPr>
              <a:t> mbar)</a:t>
            </a:r>
          </a:p>
        </p:txBody>
      </p:sp>
      <p:sp>
        <p:nvSpPr>
          <p:cNvPr id="7" name="Oval 23">
            <a:extLst>
              <a:ext uri="{FF2B5EF4-FFF2-40B4-BE49-F238E27FC236}">
                <a16:creationId xmlns:a16="http://schemas.microsoft.com/office/drawing/2014/main" id="{8A794D9E-430C-91A1-7135-7642A6D05F59}"/>
              </a:ext>
            </a:extLst>
          </p:cNvPr>
          <p:cNvSpPr/>
          <p:nvPr/>
        </p:nvSpPr>
        <p:spPr>
          <a:xfrm>
            <a:off x="2021327" y="433918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24">
            <a:extLst>
              <a:ext uri="{FF2B5EF4-FFF2-40B4-BE49-F238E27FC236}">
                <a16:creationId xmlns:a16="http://schemas.microsoft.com/office/drawing/2014/main" id="{3B7040E7-625A-071A-8E4C-02FBEC00AF07}"/>
              </a:ext>
            </a:extLst>
          </p:cNvPr>
          <p:cNvSpPr/>
          <p:nvPr/>
        </p:nvSpPr>
        <p:spPr>
          <a:xfrm>
            <a:off x="1809734" y="407412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25">
            <a:extLst>
              <a:ext uri="{FF2B5EF4-FFF2-40B4-BE49-F238E27FC236}">
                <a16:creationId xmlns:a16="http://schemas.microsoft.com/office/drawing/2014/main" id="{5EE4913D-3506-9E08-CA81-C11C2F032393}"/>
              </a:ext>
            </a:extLst>
          </p:cNvPr>
          <p:cNvSpPr/>
          <p:nvPr/>
        </p:nvSpPr>
        <p:spPr>
          <a:xfrm>
            <a:off x="2029961" y="377829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id="{71E5ED22-5CDF-682F-3E4B-17E578189623}"/>
              </a:ext>
            </a:extLst>
          </p:cNvPr>
          <p:cNvSpPr/>
          <p:nvPr/>
        </p:nvSpPr>
        <p:spPr>
          <a:xfrm>
            <a:off x="1809734" y="353942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8">
            <a:extLst>
              <a:ext uri="{FF2B5EF4-FFF2-40B4-BE49-F238E27FC236}">
                <a16:creationId xmlns:a16="http://schemas.microsoft.com/office/drawing/2014/main" id="{25372CA4-DE5C-F785-B188-3201A990E3CD}"/>
              </a:ext>
            </a:extLst>
          </p:cNvPr>
          <p:cNvCxnSpPr>
            <a:stCxn id="8" idx="2"/>
          </p:cNvCxnSpPr>
          <p:nvPr/>
        </p:nvCxnSpPr>
        <p:spPr>
          <a:xfrm flipH="1">
            <a:off x="1561171" y="412812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9">
            <a:extLst>
              <a:ext uri="{FF2B5EF4-FFF2-40B4-BE49-F238E27FC236}">
                <a16:creationId xmlns:a16="http://schemas.microsoft.com/office/drawing/2014/main" id="{59ADFD04-2E22-A81D-D499-6D0B17377CED}"/>
              </a:ext>
            </a:extLst>
          </p:cNvPr>
          <p:cNvCxnSpPr/>
          <p:nvPr/>
        </p:nvCxnSpPr>
        <p:spPr>
          <a:xfrm flipH="1">
            <a:off x="1568368" y="359342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30">
            <a:extLst>
              <a:ext uri="{FF2B5EF4-FFF2-40B4-BE49-F238E27FC236}">
                <a16:creationId xmlns:a16="http://schemas.microsoft.com/office/drawing/2014/main" id="{84446CE5-E1C8-351A-C1CB-F3D0CCE45B3A}"/>
              </a:ext>
            </a:extLst>
          </p:cNvPr>
          <p:cNvCxnSpPr/>
          <p:nvPr/>
        </p:nvCxnSpPr>
        <p:spPr>
          <a:xfrm flipH="1">
            <a:off x="1568368" y="383818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32">
            <a:extLst>
              <a:ext uri="{FF2B5EF4-FFF2-40B4-BE49-F238E27FC236}">
                <a16:creationId xmlns:a16="http://schemas.microsoft.com/office/drawing/2014/main" id="{5F88E66E-1F2C-7173-1A11-24E254481F5D}"/>
              </a:ext>
            </a:extLst>
          </p:cNvPr>
          <p:cNvCxnSpPr/>
          <p:nvPr/>
        </p:nvCxnSpPr>
        <p:spPr>
          <a:xfrm flipH="1">
            <a:off x="1559734" y="439163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9">
            <a:extLst>
              <a:ext uri="{FF2B5EF4-FFF2-40B4-BE49-F238E27FC236}">
                <a16:creationId xmlns:a16="http://schemas.microsoft.com/office/drawing/2014/main" id="{296B9F1B-8942-2355-D804-B590E4DE69C7}"/>
              </a:ext>
            </a:extLst>
          </p:cNvPr>
          <p:cNvCxnSpPr/>
          <p:nvPr/>
        </p:nvCxnSpPr>
        <p:spPr>
          <a:xfrm>
            <a:off x="1568368" y="360200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42">
            <a:extLst>
              <a:ext uri="{FF2B5EF4-FFF2-40B4-BE49-F238E27FC236}">
                <a16:creationId xmlns:a16="http://schemas.microsoft.com/office/drawing/2014/main" id="{F9D18A22-1DE4-0A4C-6D87-CF491082AB0D}"/>
              </a:ext>
            </a:extLst>
          </p:cNvPr>
          <p:cNvCxnSpPr/>
          <p:nvPr/>
        </p:nvCxnSpPr>
        <p:spPr>
          <a:xfrm>
            <a:off x="1565681" y="390427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44">
            <a:extLst>
              <a:ext uri="{FF2B5EF4-FFF2-40B4-BE49-F238E27FC236}">
                <a16:creationId xmlns:a16="http://schemas.microsoft.com/office/drawing/2014/main" id="{D5381A50-9BF5-22B4-CFF6-984A2B3FDD08}"/>
              </a:ext>
            </a:extLst>
          </p:cNvPr>
          <p:cNvCxnSpPr/>
          <p:nvPr/>
        </p:nvCxnSpPr>
        <p:spPr>
          <a:xfrm>
            <a:off x="1568368" y="388183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46">
            <a:extLst>
              <a:ext uri="{FF2B5EF4-FFF2-40B4-BE49-F238E27FC236}">
                <a16:creationId xmlns:a16="http://schemas.microsoft.com/office/drawing/2014/main" id="{B5DA6853-6B96-CDB5-116E-67C726A23626}"/>
              </a:ext>
            </a:extLst>
          </p:cNvPr>
          <p:cNvCxnSpPr/>
          <p:nvPr/>
        </p:nvCxnSpPr>
        <p:spPr>
          <a:xfrm flipV="1">
            <a:off x="1572292" y="422860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48">
            <a:extLst>
              <a:ext uri="{FF2B5EF4-FFF2-40B4-BE49-F238E27FC236}">
                <a16:creationId xmlns:a16="http://schemas.microsoft.com/office/drawing/2014/main" id="{88FFDCD1-05CB-BFB1-D4DE-54F90E6BAC1B}"/>
              </a:ext>
            </a:extLst>
          </p:cNvPr>
          <p:cNvCxnSpPr>
            <a:cxnSpLocks/>
          </p:cNvCxnSpPr>
          <p:nvPr/>
        </p:nvCxnSpPr>
        <p:spPr>
          <a:xfrm>
            <a:off x="1584305" y="416426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50">
            <a:extLst>
              <a:ext uri="{FF2B5EF4-FFF2-40B4-BE49-F238E27FC236}">
                <a16:creationId xmlns:a16="http://schemas.microsoft.com/office/drawing/2014/main" id="{2198E563-B83C-F016-D804-3A380F6CEFD7}"/>
              </a:ext>
            </a:extLst>
          </p:cNvPr>
          <p:cNvCxnSpPr/>
          <p:nvPr/>
        </p:nvCxnSpPr>
        <p:spPr>
          <a:xfrm flipV="1">
            <a:off x="1573380" y="362936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8F8BE6FE-F0A6-5326-DBD0-FB286BDB4E47}"/>
              </a:ext>
            </a:extLst>
          </p:cNvPr>
          <p:cNvSpPr/>
          <p:nvPr/>
        </p:nvSpPr>
        <p:spPr>
          <a:xfrm>
            <a:off x="1338615" y="3208065"/>
            <a:ext cx="237893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3">
            <a:extLst>
              <a:ext uri="{FF2B5EF4-FFF2-40B4-BE49-F238E27FC236}">
                <a16:creationId xmlns:a16="http://schemas.microsoft.com/office/drawing/2014/main" id="{501BF785-F02B-F189-8377-7CEE89FB4AC2}"/>
              </a:ext>
            </a:extLst>
          </p:cNvPr>
          <p:cNvSpPr/>
          <p:nvPr/>
        </p:nvSpPr>
        <p:spPr>
          <a:xfrm>
            <a:off x="2157018" y="403869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4">
            <a:extLst>
              <a:ext uri="{FF2B5EF4-FFF2-40B4-BE49-F238E27FC236}">
                <a16:creationId xmlns:a16="http://schemas.microsoft.com/office/drawing/2014/main" id="{23409501-3AD5-887F-BE35-402D14B45220}"/>
              </a:ext>
            </a:extLst>
          </p:cNvPr>
          <p:cNvSpPr/>
          <p:nvPr/>
        </p:nvSpPr>
        <p:spPr>
          <a:xfrm>
            <a:off x="2249859" y="3691353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5">
            <a:extLst>
              <a:ext uri="{FF2B5EF4-FFF2-40B4-BE49-F238E27FC236}">
                <a16:creationId xmlns:a16="http://schemas.microsoft.com/office/drawing/2014/main" id="{1671DE96-7E27-C457-7D2F-A27C482652E7}"/>
              </a:ext>
            </a:extLst>
          </p:cNvPr>
          <p:cNvSpPr/>
          <p:nvPr/>
        </p:nvSpPr>
        <p:spPr>
          <a:xfrm>
            <a:off x="2294402" y="443452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36">
            <a:extLst>
              <a:ext uri="{FF2B5EF4-FFF2-40B4-BE49-F238E27FC236}">
                <a16:creationId xmlns:a16="http://schemas.microsoft.com/office/drawing/2014/main" id="{828C147A-9DD4-5378-3377-2D67F3CBB5FC}"/>
              </a:ext>
            </a:extLst>
          </p:cNvPr>
          <p:cNvSpPr/>
          <p:nvPr/>
        </p:nvSpPr>
        <p:spPr>
          <a:xfrm>
            <a:off x="2417418" y="419109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37">
            <a:extLst>
              <a:ext uri="{FF2B5EF4-FFF2-40B4-BE49-F238E27FC236}">
                <a16:creationId xmlns:a16="http://schemas.microsoft.com/office/drawing/2014/main" id="{F5697CB0-713F-3051-0688-AF8B03AED828}"/>
              </a:ext>
            </a:extLst>
          </p:cNvPr>
          <p:cNvSpPr/>
          <p:nvPr/>
        </p:nvSpPr>
        <p:spPr>
          <a:xfrm>
            <a:off x="2492870" y="3905974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38">
            <a:extLst>
              <a:ext uri="{FF2B5EF4-FFF2-40B4-BE49-F238E27FC236}">
                <a16:creationId xmlns:a16="http://schemas.microsoft.com/office/drawing/2014/main" id="{4AD2E454-7534-C2CA-B8F1-4982105BEB17}"/>
              </a:ext>
            </a:extLst>
          </p:cNvPr>
          <p:cNvSpPr/>
          <p:nvPr/>
        </p:nvSpPr>
        <p:spPr>
          <a:xfrm>
            <a:off x="2525418" y="3566421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6ACE7D1-6D56-F4E2-9662-B7EC0F7626F3}"/>
              </a:ext>
            </a:extLst>
          </p:cNvPr>
          <p:cNvSpPr/>
          <p:nvPr/>
        </p:nvSpPr>
        <p:spPr>
          <a:xfrm>
            <a:off x="1199456" y="3044783"/>
            <a:ext cx="3014086" cy="183868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space réservé du pied de page 4">
            <a:extLst>
              <a:ext uri="{FF2B5EF4-FFF2-40B4-BE49-F238E27FC236}">
                <a16:creationId xmlns:a16="http://schemas.microsoft.com/office/drawing/2014/main" id="{33AAC7F2-368E-6BE4-C0A8-D35D77FEF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1871131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6DB189-5A17-E44F-9E52-1C25F1EC4170}"/>
              </a:ext>
            </a:extLst>
          </p:cNvPr>
          <p:cNvSpPr/>
          <p:nvPr/>
        </p:nvSpPr>
        <p:spPr>
          <a:xfrm>
            <a:off x="3812185" y="3208065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C9E9BD-9181-46AC-D3D2-06FF09ED3F35}"/>
              </a:ext>
            </a:extLst>
          </p:cNvPr>
          <p:cNvSpPr/>
          <p:nvPr/>
        </p:nvSpPr>
        <p:spPr>
          <a:xfrm>
            <a:off x="2599548" y="5035007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FE95F9-7435-7848-AA53-E553AA39E8F3}"/>
              </a:ext>
            </a:extLst>
          </p:cNvPr>
          <p:cNvSpPr/>
          <p:nvPr/>
        </p:nvSpPr>
        <p:spPr>
          <a:xfrm flipH="1">
            <a:off x="2731944" y="4947655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C77388-4D53-6C96-EE3C-E5384A52CEA8}"/>
              </a:ext>
            </a:extLst>
          </p:cNvPr>
          <p:cNvSpPr/>
          <p:nvPr/>
        </p:nvSpPr>
        <p:spPr>
          <a:xfrm flipV="1">
            <a:off x="2746780" y="5151536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93A42CB-19DE-8C33-A072-FCF7170B5264}"/>
              </a:ext>
            </a:extLst>
          </p:cNvPr>
          <p:cNvSpPr/>
          <p:nvPr/>
        </p:nvSpPr>
        <p:spPr>
          <a:xfrm flipV="1">
            <a:off x="1443504" y="5151536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261E88-6D88-B1DD-F121-6C62BF2EE347}"/>
              </a:ext>
            </a:extLst>
          </p:cNvPr>
          <p:cNvSpPr/>
          <p:nvPr/>
        </p:nvSpPr>
        <p:spPr>
          <a:xfrm>
            <a:off x="1446394" y="4732066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2421B0-C230-CE1F-BD2C-49C11000970F}"/>
              </a:ext>
            </a:extLst>
          </p:cNvPr>
          <p:cNvSpPr/>
          <p:nvPr/>
        </p:nvSpPr>
        <p:spPr>
          <a:xfrm>
            <a:off x="3910241" y="4806407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21">
            <a:extLst>
              <a:ext uri="{FF2B5EF4-FFF2-40B4-BE49-F238E27FC236}">
                <a16:creationId xmlns:a16="http://schemas.microsoft.com/office/drawing/2014/main" id="{1EC27CA4-6C2A-4912-C702-EB043882A51A}"/>
              </a:ext>
            </a:extLst>
          </p:cNvPr>
          <p:cNvSpPr/>
          <p:nvPr/>
        </p:nvSpPr>
        <p:spPr>
          <a:xfrm>
            <a:off x="1893628" y="3342852"/>
            <a:ext cx="1676632" cy="1293541"/>
          </a:xfrm>
          <a:prstGeom prst="roundRect">
            <a:avLst/>
          </a:prstGeom>
          <a:solidFill>
            <a:srgbClr val="CBA9E5"/>
          </a:solidFill>
          <a:ln>
            <a:noFill/>
          </a:ln>
          <a:effectLst>
            <a:glow rad="228600">
              <a:srgbClr val="8439BD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22">
            <a:extLst>
              <a:ext uri="{FF2B5EF4-FFF2-40B4-BE49-F238E27FC236}">
                <a16:creationId xmlns:a16="http://schemas.microsoft.com/office/drawing/2014/main" id="{F88F4692-4B44-FDF3-C304-91DF741B9365}"/>
              </a:ext>
            </a:extLst>
          </p:cNvPr>
          <p:cNvSpPr txBox="1"/>
          <p:nvPr/>
        </p:nvSpPr>
        <p:spPr>
          <a:xfrm>
            <a:off x="1832268" y="3235471"/>
            <a:ext cx="1845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>
                <a:solidFill>
                  <a:schemeClr val="bg1"/>
                </a:solidFill>
              </a:rPr>
              <a:t>Ar</a:t>
            </a:r>
            <a:r>
              <a:rPr lang="en-GB" sz="1400" b="1" dirty="0">
                <a:solidFill>
                  <a:schemeClr val="bg1"/>
                </a:solidFill>
              </a:rPr>
              <a:t> (10</a:t>
            </a:r>
            <a:r>
              <a:rPr lang="en-GB" sz="1400" b="1" baseline="30000" dirty="0">
                <a:solidFill>
                  <a:schemeClr val="bg1"/>
                </a:solidFill>
              </a:rPr>
              <a:t>-1</a:t>
            </a:r>
            <a:r>
              <a:rPr lang="en-GB" sz="1400" b="1" dirty="0">
                <a:solidFill>
                  <a:schemeClr val="bg1"/>
                </a:solidFill>
              </a:rPr>
              <a:t> mbar)</a:t>
            </a:r>
          </a:p>
        </p:txBody>
      </p:sp>
      <p:sp>
        <p:nvSpPr>
          <p:cNvPr id="7" name="Oval 23">
            <a:extLst>
              <a:ext uri="{FF2B5EF4-FFF2-40B4-BE49-F238E27FC236}">
                <a16:creationId xmlns:a16="http://schemas.microsoft.com/office/drawing/2014/main" id="{8A794D9E-430C-91A1-7135-7642A6D05F59}"/>
              </a:ext>
            </a:extLst>
          </p:cNvPr>
          <p:cNvSpPr/>
          <p:nvPr/>
        </p:nvSpPr>
        <p:spPr>
          <a:xfrm>
            <a:off x="2021327" y="4339185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24">
            <a:extLst>
              <a:ext uri="{FF2B5EF4-FFF2-40B4-BE49-F238E27FC236}">
                <a16:creationId xmlns:a16="http://schemas.microsoft.com/office/drawing/2014/main" id="{3B7040E7-625A-071A-8E4C-02FBEC00AF07}"/>
              </a:ext>
            </a:extLst>
          </p:cNvPr>
          <p:cNvSpPr/>
          <p:nvPr/>
        </p:nvSpPr>
        <p:spPr>
          <a:xfrm>
            <a:off x="1809734" y="4074122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25">
            <a:extLst>
              <a:ext uri="{FF2B5EF4-FFF2-40B4-BE49-F238E27FC236}">
                <a16:creationId xmlns:a16="http://schemas.microsoft.com/office/drawing/2014/main" id="{5EE4913D-3506-9E08-CA81-C11C2F032393}"/>
              </a:ext>
            </a:extLst>
          </p:cNvPr>
          <p:cNvSpPr/>
          <p:nvPr/>
        </p:nvSpPr>
        <p:spPr>
          <a:xfrm>
            <a:off x="2029961" y="3778297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26">
            <a:extLst>
              <a:ext uri="{FF2B5EF4-FFF2-40B4-BE49-F238E27FC236}">
                <a16:creationId xmlns:a16="http://schemas.microsoft.com/office/drawing/2014/main" id="{71E5ED22-5CDF-682F-3E4B-17E578189623}"/>
              </a:ext>
            </a:extLst>
          </p:cNvPr>
          <p:cNvSpPr/>
          <p:nvPr/>
        </p:nvSpPr>
        <p:spPr>
          <a:xfrm>
            <a:off x="1809734" y="3539421"/>
            <a:ext cx="108000" cy="108000"/>
          </a:xfrm>
          <a:prstGeom prst="ellipse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8">
            <a:extLst>
              <a:ext uri="{FF2B5EF4-FFF2-40B4-BE49-F238E27FC236}">
                <a16:creationId xmlns:a16="http://schemas.microsoft.com/office/drawing/2014/main" id="{25372CA4-DE5C-F785-B188-3201A990E3CD}"/>
              </a:ext>
            </a:extLst>
          </p:cNvPr>
          <p:cNvCxnSpPr>
            <a:stCxn id="8" idx="2"/>
          </p:cNvCxnSpPr>
          <p:nvPr/>
        </p:nvCxnSpPr>
        <p:spPr>
          <a:xfrm flipH="1">
            <a:off x="1561171" y="4128122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9">
            <a:extLst>
              <a:ext uri="{FF2B5EF4-FFF2-40B4-BE49-F238E27FC236}">
                <a16:creationId xmlns:a16="http://schemas.microsoft.com/office/drawing/2014/main" id="{59ADFD04-2E22-A81D-D499-6D0B17377CED}"/>
              </a:ext>
            </a:extLst>
          </p:cNvPr>
          <p:cNvCxnSpPr/>
          <p:nvPr/>
        </p:nvCxnSpPr>
        <p:spPr>
          <a:xfrm flipH="1">
            <a:off x="1568368" y="3593421"/>
            <a:ext cx="24856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30">
            <a:extLst>
              <a:ext uri="{FF2B5EF4-FFF2-40B4-BE49-F238E27FC236}">
                <a16:creationId xmlns:a16="http://schemas.microsoft.com/office/drawing/2014/main" id="{84446CE5-E1C8-351A-C1CB-F3D0CCE45B3A}"/>
              </a:ext>
            </a:extLst>
          </p:cNvPr>
          <p:cNvCxnSpPr/>
          <p:nvPr/>
        </p:nvCxnSpPr>
        <p:spPr>
          <a:xfrm flipH="1">
            <a:off x="1568368" y="3838185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32">
            <a:extLst>
              <a:ext uri="{FF2B5EF4-FFF2-40B4-BE49-F238E27FC236}">
                <a16:creationId xmlns:a16="http://schemas.microsoft.com/office/drawing/2014/main" id="{5F88E66E-1F2C-7173-1A11-24E254481F5D}"/>
              </a:ext>
            </a:extLst>
          </p:cNvPr>
          <p:cNvCxnSpPr/>
          <p:nvPr/>
        </p:nvCxnSpPr>
        <p:spPr>
          <a:xfrm flipH="1">
            <a:off x="1559734" y="4391633"/>
            <a:ext cx="46159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33">
            <a:extLst>
              <a:ext uri="{FF2B5EF4-FFF2-40B4-BE49-F238E27FC236}">
                <a16:creationId xmlns:a16="http://schemas.microsoft.com/office/drawing/2014/main" id="{EC02F750-7086-72BE-F40D-DD0898CAC771}"/>
              </a:ext>
            </a:extLst>
          </p:cNvPr>
          <p:cNvSpPr/>
          <p:nvPr/>
        </p:nvSpPr>
        <p:spPr>
          <a:xfrm>
            <a:off x="2157018" y="403869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34">
            <a:extLst>
              <a:ext uri="{FF2B5EF4-FFF2-40B4-BE49-F238E27FC236}">
                <a16:creationId xmlns:a16="http://schemas.microsoft.com/office/drawing/2014/main" id="{EC1F96DC-0060-DEF1-C832-0F3DF82325B0}"/>
              </a:ext>
            </a:extLst>
          </p:cNvPr>
          <p:cNvSpPr/>
          <p:nvPr/>
        </p:nvSpPr>
        <p:spPr>
          <a:xfrm>
            <a:off x="2249859" y="3691353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35">
            <a:extLst>
              <a:ext uri="{FF2B5EF4-FFF2-40B4-BE49-F238E27FC236}">
                <a16:creationId xmlns:a16="http://schemas.microsoft.com/office/drawing/2014/main" id="{BB897878-53CF-624D-2C17-E4848A5CA1D7}"/>
              </a:ext>
            </a:extLst>
          </p:cNvPr>
          <p:cNvSpPr/>
          <p:nvPr/>
        </p:nvSpPr>
        <p:spPr>
          <a:xfrm>
            <a:off x="2294402" y="443452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36">
            <a:extLst>
              <a:ext uri="{FF2B5EF4-FFF2-40B4-BE49-F238E27FC236}">
                <a16:creationId xmlns:a16="http://schemas.microsoft.com/office/drawing/2014/main" id="{0A356EEA-D5F7-A02B-BFA3-761705724A43}"/>
              </a:ext>
            </a:extLst>
          </p:cNvPr>
          <p:cNvSpPr/>
          <p:nvPr/>
        </p:nvSpPr>
        <p:spPr>
          <a:xfrm>
            <a:off x="2417418" y="4191097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37">
            <a:extLst>
              <a:ext uri="{FF2B5EF4-FFF2-40B4-BE49-F238E27FC236}">
                <a16:creationId xmlns:a16="http://schemas.microsoft.com/office/drawing/2014/main" id="{7B59152A-5FE8-B71D-E3EC-893344223B2D}"/>
              </a:ext>
            </a:extLst>
          </p:cNvPr>
          <p:cNvSpPr/>
          <p:nvPr/>
        </p:nvSpPr>
        <p:spPr>
          <a:xfrm>
            <a:off x="2492870" y="3905974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38">
            <a:extLst>
              <a:ext uri="{FF2B5EF4-FFF2-40B4-BE49-F238E27FC236}">
                <a16:creationId xmlns:a16="http://schemas.microsoft.com/office/drawing/2014/main" id="{30569212-3E92-01DD-F6CA-244CFE24541F}"/>
              </a:ext>
            </a:extLst>
          </p:cNvPr>
          <p:cNvSpPr/>
          <p:nvPr/>
        </p:nvSpPr>
        <p:spPr>
          <a:xfrm>
            <a:off x="2525418" y="3566421"/>
            <a:ext cx="108000" cy="108000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9">
            <a:extLst>
              <a:ext uri="{FF2B5EF4-FFF2-40B4-BE49-F238E27FC236}">
                <a16:creationId xmlns:a16="http://schemas.microsoft.com/office/drawing/2014/main" id="{296B9F1B-8942-2355-D804-B590E4DE69C7}"/>
              </a:ext>
            </a:extLst>
          </p:cNvPr>
          <p:cNvCxnSpPr/>
          <p:nvPr/>
        </p:nvCxnSpPr>
        <p:spPr>
          <a:xfrm>
            <a:off x="1568368" y="3602009"/>
            <a:ext cx="681491" cy="14745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42">
            <a:extLst>
              <a:ext uri="{FF2B5EF4-FFF2-40B4-BE49-F238E27FC236}">
                <a16:creationId xmlns:a16="http://schemas.microsoft.com/office/drawing/2014/main" id="{F9D18A22-1DE4-0A4C-6D87-CF491082AB0D}"/>
              </a:ext>
            </a:extLst>
          </p:cNvPr>
          <p:cNvCxnSpPr/>
          <p:nvPr/>
        </p:nvCxnSpPr>
        <p:spPr>
          <a:xfrm>
            <a:off x="1565681" y="3904273"/>
            <a:ext cx="563646" cy="169849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44">
            <a:extLst>
              <a:ext uri="{FF2B5EF4-FFF2-40B4-BE49-F238E27FC236}">
                <a16:creationId xmlns:a16="http://schemas.microsoft.com/office/drawing/2014/main" id="{D5381A50-9BF5-22B4-CFF6-984A2B3FDD08}"/>
              </a:ext>
            </a:extLst>
          </p:cNvPr>
          <p:cNvCxnSpPr/>
          <p:nvPr/>
        </p:nvCxnSpPr>
        <p:spPr>
          <a:xfrm>
            <a:off x="1568368" y="3881831"/>
            <a:ext cx="903050" cy="6122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46">
            <a:extLst>
              <a:ext uri="{FF2B5EF4-FFF2-40B4-BE49-F238E27FC236}">
                <a16:creationId xmlns:a16="http://schemas.microsoft.com/office/drawing/2014/main" id="{B5DA6853-6B96-CDB5-116E-67C726A23626}"/>
              </a:ext>
            </a:extLst>
          </p:cNvPr>
          <p:cNvCxnSpPr/>
          <p:nvPr/>
        </p:nvCxnSpPr>
        <p:spPr>
          <a:xfrm flipV="1">
            <a:off x="1572292" y="4228601"/>
            <a:ext cx="830110" cy="160853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48">
            <a:extLst>
              <a:ext uri="{FF2B5EF4-FFF2-40B4-BE49-F238E27FC236}">
                <a16:creationId xmlns:a16="http://schemas.microsoft.com/office/drawing/2014/main" id="{88FFDCD1-05CB-BFB1-D4DE-54F90E6BAC1B}"/>
              </a:ext>
            </a:extLst>
          </p:cNvPr>
          <p:cNvCxnSpPr>
            <a:endCxn id="27" idx="2"/>
          </p:cNvCxnSpPr>
          <p:nvPr/>
        </p:nvCxnSpPr>
        <p:spPr>
          <a:xfrm>
            <a:off x="1584305" y="4164266"/>
            <a:ext cx="710097" cy="324261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50">
            <a:extLst>
              <a:ext uri="{FF2B5EF4-FFF2-40B4-BE49-F238E27FC236}">
                <a16:creationId xmlns:a16="http://schemas.microsoft.com/office/drawing/2014/main" id="{2198E563-B83C-F016-D804-3A380F6CEFD7}"/>
              </a:ext>
            </a:extLst>
          </p:cNvPr>
          <p:cNvCxnSpPr/>
          <p:nvPr/>
        </p:nvCxnSpPr>
        <p:spPr>
          <a:xfrm flipV="1">
            <a:off x="1573380" y="3629368"/>
            <a:ext cx="919490" cy="22216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D7EB66DB-8E36-E569-C1DB-E532B4A0B1B6}"/>
              </a:ext>
            </a:extLst>
          </p:cNvPr>
          <p:cNvSpPr/>
          <p:nvPr/>
        </p:nvSpPr>
        <p:spPr>
          <a:xfrm>
            <a:off x="3739787" y="3204566"/>
            <a:ext cx="72818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54A6F8-4CD3-D68D-FDBB-5DEAA4166A96}"/>
              </a:ext>
            </a:extLst>
          </p:cNvPr>
          <p:cNvSpPr/>
          <p:nvPr/>
        </p:nvSpPr>
        <p:spPr>
          <a:xfrm>
            <a:off x="1338615" y="3208065"/>
            <a:ext cx="237893" cy="159834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27A1CB5-9F9F-92D1-F4D0-58B1E487982D}"/>
              </a:ext>
            </a:extLst>
          </p:cNvPr>
          <p:cNvSpPr/>
          <p:nvPr/>
        </p:nvSpPr>
        <p:spPr>
          <a:xfrm>
            <a:off x="1199456" y="3044783"/>
            <a:ext cx="3014086" cy="183868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B0D1244D-48D9-2BCE-72C3-7BF4C8FB0D05}"/>
              </a:ext>
            </a:extLst>
          </p:cNvPr>
          <p:cNvSpPr txBox="1"/>
          <p:nvPr/>
        </p:nvSpPr>
        <p:spPr>
          <a:xfrm>
            <a:off x="1144869" y="5604583"/>
            <a:ext cx="3203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Diode Sputtering</a:t>
            </a:r>
            <a:endParaRPr lang="fr-FR" dirty="0"/>
          </a:p>
        </p:txBody>
      </p:sp>
      <p:pic>
        <p:nvPicPr>
          <p:cNvPr id="41" name="Picture 23">
            <a:extLst>
              <a:ext uri="{FF2B5EF4-FFF2-40B4-BE49-F238E27FC236}">
                <a16:creationId xmlns:a16="http://schemas.microsoft.com/office/drawing/2014/main" id="{E129F8B3-A37F-A909-265C-34F26981AB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231" y="1022038"/>
            <a:ext cx="2810464" cy="5042420"/>
          </a:xfrm>
          <a:prstGeom prst="rect">
            <a:avLst/>
          </a:prstGeom>
        </p:spPr>
      </p:pic>
      <p:pic>
        <p:nvPicPr>
          <p:cNvPr id="42" name="Picture 18" descr="IMG_0538.jpg">
            <a:extLst>
              <a:ext uri="{FF2B5EF4-FFF2-40B4-BE49-F238E27FC236}">
                <a16:creationId xmlns:a16="http://schemas.microsoft.com/office/drawing/2014/main" id="{F63432C8-CD2C-29AF-DF0B-7F883BF05E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66" t="13904" r="1587" b="26197"/>
          <a:stretch/>
        </p:blipFill>
        <p:spPr>
          <a:xfrm>
            <a:off x="8603460" y="1453892"/>
            <a:ext cx="3456384" cy="16302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E630BF76-C30B-2965-506B-4A1BCA14D196}"/>
              </a:ext>
            </a:extLst>
          </p:cNvPr>
          <p:cNvSpPr txBox="1"/>
          <p:nvPr/>
        </p:nvSpPr>
        <p:spPr>
          <a:xfrm>
            <a:off x="8648347" y="3339189"/>
            <a:ext cx="33240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Simple set-up</a:t>
            </a:r>
          </a:p>
          <a:p>
            <a:pPr algn="l"/>
            <a:r>
              <a:rPr lang="en-GB" dirty="0">
                <a:solidFill>
                  <a:srgbClr val="FF0000"/>
                </a:solidFill>
              </a:rPr>
              <a:t>High working pressure</a:t>
            </a:r>
          </a:p>
          <a:p>
            <a:pPr algn="l"/>
            <a:r>
              <a:rPr lang="en-GB" dirty="0"/>
              <a:t>	</a:t>
            </a:r>
            <a:r>
              <a:rPr lang="en-GB" sz="1600" dirty="0"/>
              <a:t>higher contamination</a:t>
            </a:r>
          </a:p>
          <a:p>
            <a:pPr algn="l"/>
            <a:r>
              <a:rPr lang="en-GB" sz="1600" dirty="0"/>
              <a:t>	low energy </a:t>
            </a:r>
            <a:endParaRPr lang="fr-FR" dirty="0"/>
          </a:p>
        </p:txBody>
      </p: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68031667-2D04-39EC-22EF-7ECF57D97314}"/>
              </a:ext>
            </a:extLst>
          </p:cNvPr>
          <p:cNvCxnSpPr>
            <a:cxnSpLocks/>
          </p:cNvCxnSpPr>
          <p:nvPr/>
        </p:nvCxnSpPr>
        <p:spPr>
          <a:xfrm>
            <a:off x="7896200" y="1794053"/>
            <a:ext cx="0" cy="3153602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22754875-7990-8327-CFA4-79A1F9E453E1}"/>
              </a:ext>
            </a:extLst>
          </p:cNvPr>
          <p:cNvSpPr txBox="1"/>
          <p:nvPr/>
        </p:nvSpPr>
        <p:spPr>
          <a:xfrm>
            <a:off x="9802368" y="1162336"/>
            <a:ext cx="9021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~20cm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A67EA912-D514-8427-8F03-53CB7CEE4D45}"/>
              </a:ext>
            </a:extLst>
          </p:cNvPr>
          <p:cNvCxnSpPr>
            <a:cxnSpLocks/>
          </p:cNvCxnSpPr>
          <p:nvPr/>
        </p:nvCxnSpPr>
        <p:spPr>
          <a:xfrm>
            <a:off x="9120336" y="1746303"/>
            <a:ext cx="2232248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space réservé du pied de page 4">
            <a:extLst>
              <a:ext uri="{FF2B5EF4-FFF2-40B4-BE49-F238E27FC236}">
                <a16:creationId xmlns:a16="http://schemas.microsoft.com/office/drawing/2014/main" id="{55635068-76AF-6AD0-3C58-D3473CFC9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55CD57B3-19B9-F983-3866-8727B802B211}"/>
              </a:ext>
            </a:extLst>
          </p:cNvPr>
          <p:cNvSpPr txBox="1"/>
          <p:nvPr/>
        </p:nvSpPr>
        <p:spPr>
          <a:xfrm>
            <a:off x="10328926" y="3127034"/>
            <a:ext cx="172819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dirty="0"/>
              <a:t>Courtesy P. Costa-Pinto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312992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68E0F11-F37A-9AE9-BCDC-ED9F02B19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Main requirements: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metallic thin films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1800" dirty="0"/>
              <a:t>Ultra-pure (UHV compatibility)</a:t>
            </a:r>
            <a:endParaRPr lang="fr-FR" sz="18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FR" sz="18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1800" dirty="0" err="1"/>
              <a:t>Technological</a:t>
            </a:r>
            <a:r>
              <a:rPr lang="fr-FR" sz="1800" dirty="0"/>
              <a:t> </a:t>
            </a:r>
            <a:r>
              <a:rPr lang="fr-FR" sz="1800" dirty="0" err="1"/>
              <a:t>choice</a:t>
            </a:r>
            <a:r>
              <a:rPr lang="fr-FR" sz="1800" dirty="0"/>
              <a:t>: </a:t>
            </a:r>
            <a:r>
              <a:rPr lang="fr-FR" sz="1800" dirty="0">
                <a:solidFill>
                  <a:srgbClr val="FF0000"/>
                </a:solidFill>
              </a:rPr>
              <a:t>P</a:t>
            </a:r>
            <a:r>
              <a:rPr lang="fr-FR" sz="1800" b="0" dirty="0"/>
              <a:t>hysical </a:t>
            </a:r>
            <a:r>
              <a:rPr lang="fr-FR" sz="1800" dirty="0" err="1">
                <a:solidFill>
                  <a:srgbClr val="FF0000"/>
                </a:solidFill>
              </a:rPr>
              <a:t>V</a:t>
            </a:r>
            <a:r>
              <a:rPr lang="fr-FR" sz="1800" b="0" dirty="0" err="1"/>
              <a:t>apor</a:t>
            </a:r>
            <a:r>
              <a:rPr lang="fr-FR" sz="1800" b="0" dirty="0"/>
              <a:t> </a:t>
            </a:r>
            <a:r>
              <a:rPr lang="fr-FR" sz="1800" dirty="0" err="1">
                <a:solidFill>
                  <a:srgbClr val="FF0000"/>
                </a:solidFill>
              </a:rPr>
              <a:t>D</a:t>
            </a:r>
            <a:r>
              <a:rPr lang="fr-FR" sz="1800" b="0" dirty="0" err="1"/>
              <a:t>eposition</a:t>
            </a:r>
            <a:endParaRPr lang="fr-FR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CCF07A5-4CB3-5FB8-011D-E4CF51901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Needs and technological solutions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204E54-EA4C-4292-068B-D965FD90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05.10.2023</a:t>
            </a:fld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1B796A-7096-42B7-8F0D-67E8046AC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57B3D8D-35D6-C74D-5314-522FEC9D4963}"/>
              </a:ext>
            </a:extLst>
          </p:cNvPr>
          <p:cNvSpPr/>
          <p:nvPr/>
        </p:nvSpPr>
        <p:spPr>
          <a:xfrm>
            <a:off x="407988" y="3013251"/>
            <a:ext cx="4391868" cy="232737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26398F-2F5A-6E6A-A7F8-C117C22EF7FF}"/>
              </a:ext>
            </a:extLst>
          </p:cNvPr>
          <p:cNvSpPr/>
          <p:nvPr/>
        </p:nvSpPr>
        <p:spPr>
          <a:xfrm>
            <a:off x="3638028" y="3109298"/>
            <a:ext cx="237893" cy="15983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594D9A-50D9-ECCB-D99F-00A9138E268C}"/>
              </a:ext>
            </a:extLst>
          </p:cNvPr>
          <p:cNvSpPr/>
          <p:nvPr/>
        </p:nvSpPr>
        <p:spPr>
          <a:xfrm>
            <a:off x="2425391" y="4936240"/>
            <a:ext cx="45719" cy="2787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5FED52-D747-4EDD-EC15-FF40CE795376}"/>
              </a:ext>
            </a:extLst>
          </p:cNvPr>
          <p:cNvSpPr/>
          <p:nvPr/>
        </p:nvSpPr>
        <p:spPr>
          <a:xfrm flipH="1">
            <a:off x="2557787" y="4848888"/>
            <a:ext cx="45720" cy="45348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190FBD-C35E-0B36-21FE-91B9B669549C}"/>
              </a:ext>
            </a:extLst>
          </p:cNvPr>
          <p:cNvSpPr/>
          <p:nvPr/>
        </p:nvSpPr>
        <p:spPr>
          <a:xfrm flipV="1">
            <a:off x="2572623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699301-63A4-1421-FAEE-20BF0984C53D}"/>
              </a:ext>
            </a:extLst>
          </p:cNvPr>
          <p:cNvSpPr/>
          <p:nvPr/>
        </p:nvSpPr>
        <p:spPr>
          <a:xfrm flipV="1">
            <a:off x="1269347" y="5052769"/>
            <a:ext cx="1186321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08338A-70AC-88DA-E1D4-AC135D545F3A}"/>
              </a:ext>
            </a:extLst>
          </p:cNvPr>
          <p:cNvSpPr/>
          <p:nvPr/>
        </p:nvSpPr>
        <p:spPr>
          <a:xfrm>
            <a:off x="1272237" y="4633299"/>
            <a:ext cx="45719" cy="455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127C16-BB86-ABB7-243A-10E7D41A377C}"/>
              </a:ext>
            </a:extLst>
          </p:cNvPr>
          <p:cNvSpPr/>
          <p:nvPr/>
        </p:nvSpPr>
        <p:spPr>
          <a:xfrm>
            <a:off x="3736084" y="4707640"/>
            <a:ext cx="45719" cy="39259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63">
            <a:extLst>
              <a:ext uri="{FF2B5EF4-FFF2-40B4-BE49-F238E27FC236}">
                <a16:creationId xmlns:a16="http://schemas.microsoft.com/office/drawing/2014/main" id="{2BE8D739-EF5B-B81E-1F99-CA6C1B622DBC}"/>
              </a:ext>
            </a:extLst>
          </p:cNvPr>
          <p:cNvSpPr txBox="1"/>
          <p:nvPr/>
        </p:nvSpPr>
        <p:spPr>
          <a:xfrm>
            <a:off x="2076273" y="3098524"/>
            <a:ext cx="159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/>
              <a:t>Ar</a:t>
            </a:r>
            <a:r>
              <a:rPr lang="en-GB" sz="1400" b="1" dirty="0"/>
              <a:t> (10</a:t>
            </a:r>
            <a:r>
              <a:rPr lang="en-GB" sz="1400" b="1" baseline="30000" dirty="0"/>
              <a:t>-4/-3</a:t>
            </a:r>
            <a:r>
              <a:rPr lang="en-GB" sz="1400" b="1" dirty="0"/>
              <a:t> mbar)</a:t>
            </a:r>
            <a:r>
              <a:rPr lang="en-GB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7BA5A0A3-17A0-3821-1D10-8E85F14DA841}"/>
              </a:ext>
            </a:extLst>
          </p:cNvPr>
          <p:cNvSpPr/>
          <p:nvPr/>
        </p:nvSpPr>
        <p:spPr>
          <a:xfrm>
            <a:off x="762355" y="3337191"/>
            <a:ext cx="1207577" cy="1179576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C044FC94-3CE0-944B-B753-AA5E1E030863}"/>
              </a:ext>
            </a:extLst>
          </p:cNvPr>
          <p:cNvSpPr/>
          <p:nvPr/>
        </p:nvSpPr>
        <p:spPr>
          <a:xfrm>
            <a:off x="843162" y="3364400"/>
            <a:ext cx="1035994" cy="113646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5C785292-2713-90F2-2B70-0239C7C8E935}"/>
              </a:ext>
            </a:extLst>
          </p:cNvPr>
          <p:cNvSpPr/>
          <p:nvPr/>
        </p:nvSpPr>
        <p:spPr>
          <a:xfrm>
            <a:off x="883906" y="3399786"/>
            <a:ext cx="919849" cy="105438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4C401ACB-2F2D-12F9-10B8-2CCEB862E99A}"/>
              </a:ext>
            </a:extLst>
          </p:cNvPr>
          <p:cNvSpPr/>
          <p:nvPr/>
        </p:nvSpPr>
        <p:spPr>
          <a:xfrm>
            <a:off x="972703" y="3479346"/>
            <a:ext cx="767449" cy="894675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D52A5578-89BD-4AB4-C986-E6070023A691}"/>
              </a:ext>
            </a:extLst>
          </p:cNvPr>
          <p:cNvSpPr/>
          <p:nvPr/>
        </p:nvSpPr>
        <p:spPr>
          <a:xfrm>
            <a:off x="972703" y="3537683"/>
            <a:ext cx="682672" cy="797781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83DFD30A-5E02-3C28-303A-2F5FCEF155B4}"/>
              </a:ext>
            </a:extLst>
          </p:cNvPr>
          <p:cNvSpPr/>
          <p:nvPr/>
        </p:nvSpPr>
        <p:spPr>
          <a:xfrm>
            <a:off x="1058117" y="3604132"/>
            <a:ext cx="523250" cy="700112"/>
          </a:xfrm>
          <a:prstGeom prst="arc">
            <a:avLst>
              <a:gd name="adj1" fmla="val 16200000"/>
              <a:gd name="adj2" fmla="val 5260865"/>
            </a:avLst>
          </a:prstGeom>
          <a:ln w="952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8BCD80-C053-FAAA-8697-F224B1FF6430}"/>
              </a:ext>
            </a:extLst>
          </p:cNvPr>
          <p:cNvSpPr/>
          <p:nvPr/>
        </p:nvSpPr>
        <p:spPr>
          <a:xfrm>
            <a:off x="1164458" y="3109298"/>
            <a:ext cx="237893" cy="1598342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07B5047-4B0C-2069-73E4-75F222244CE7}"/>
              </a:ext>
            </a:extLst>
          </p:cNvPr>
          <p:cNvSpPr/>
          <p:nvPr/>
        </p:nvSpPr>
        <p:spPr>
          <a:xfrm>
            <a:off x="771549" y="3321101"/>
            <a:ext cx="361564" cy="31165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016AB0D-B993-548A-9BB3-38837198B7D0}"/>
              </a:ext>
            </a:extLst>
          </p:cNvPr>
          <p:cNvSpPr/>
          <p:nvPr/>
        </p:nvSpPr>
        <p:spPr>
          <a:xfrm>
            <a:off x="771549" y="4232323"/>
            <a:ext cx="361564" cy="31165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Espace réservé du pied de page 4">
            <a:extLst>
              <a:ext uri="{FF2B5EF4-FFF2-40B4-BE49-F238E27FC236}">
                <a16:creationId xmlns:a16="http://schemas.microsoft.com/office/drawing/2014/main" id="{BC2831F9-C538-E90E-F664-30E087A34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G. Rosaz | UHV training @ CERN</a:t>
            </a:r>
          </a:p>
        </p:txBody>
      </p:sp>
    </p:spTree>
    <p:extLst>
      <p:ext uri="{BB962C8B-B14F-4D97-AF65-F5344CB8AC3E}">
        <p14:creationId xmlns:p14="http://schemas.microsoft.com/office/powerpoint/2010/main" val="1369402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29312</TotalTime>
  <Words>2222</Words>
  <Application>Microsoft Office PowerPoint</Application>
  <PresentationFormat>Grand écran</PresentationFormat>
  <Paragraphs>631</Paragraphs>
  <Slides>60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60</vt:i4>
      </vt:variant>
    </vt:vector>
  </HeadingPairs>
  <TitlesOfParts>
    <vt:vector size="67" baseType="lpstr">
      <vt:lpstr>Arial</vt:lpstr>
      <vt:lpstr>Calibri</vt:lpstr>
      <vt:lpstr>Comic Sans MS</vt:lpstr>
      <vt:lpstr>DM Sans</vt:lpstr>
      <vt:lpstr>Open Sans Bold</vt:lpstr>
      <vt:lpstr>Times New Roman</vt:lpstr>
      <vt:lpstr>Office Theme</vt:lpstr>
      <vt:lpstr>Thin Films for Accelerator Components</vt:lpstr>
      <vt:lpstr>Outline</vt:lpstr>
      <vt:lpstr>Methods / Materials</vt:lpstr>
      <vt:lpstr>Needs and technological solutions</vt:lpstr>
      <vt:lpstr>Needs and technological solutions</vt:lpstr>
      <vt:lpstr>Needs and technological solutions</vt:lpstr>
      <vt:lpstr>Needs and technological solutions</vt:lpstr>
      <vt:lpstr>Needs and technological solutions</vt:lpstr>
      <vt:lpstr>Needs and technological solutions</vt:lpstr>
      <vt:lpstr>Needs and technological solutions</vt:lpstr>
      <vt:lpstr>Needs and technological solutions</vt:lpstr>
      <vt:lpstr>Needs and technological solutions</vt:lpstr>
      <vt:lpstr>Needs and technological solutions</vt:lpstr>
      <vt:lpstr>Needs and technological solutions</vt:lpstr>
      <vt:lpstr>Needs and technological solutions</vt:lpstr>
      <vt:lpstr>Needs and technological solutions</vt:lpstr>
      <vt:lpstr>Needs and technological solutions</vt:lpstr>
      <vt:lpstr>Main Applications</vt:lpstr>
      <vt:lpstr>Thin films for accelerator complex</vt:lpstr>
      <vt:lpstr>Thin films for accelerator complex</vt:lpstr>
      <vt:lpstr>Thin films for accelerator complex</vt:lpstr>
      <vt:lpstr>Thin films for accelerator complex</vt:lpstr>
      <vt:lpstr>Thin films for accelerator complex</vt:lpstr>
      <vt:lpstr>Thin films for accelerator complex</vt:lpstr>
      <vt:lpstr>Non Evaporable Getters</vt:lpstr>
      <vt:lpstr>NEG coatings</vt:lpstr>
      <vt:lpstr>NEG coatings</vt:lpstr>
      <vt:lpstr>NEG coatings</vt:lpstr>
      <vt:lpstr>NEG coatings</vt:lpstr>
      <vt:lpstr>NEG production at CERN</vt:lpstr>
      <vt:lpstr>NEG production at CERN</vt:lpstr>
      <vt:lpstr>NEG production at CERN</vt:lpstr>
      <vt:lpstr>NEG production beyond CERN</vt:lpstr>
      <vt:lpstr>NEG production beyond CERN</vt:lpstr>
      <vt:lpstr>a-C coatings</vt:lpstr>
      <vt:lpstr>e- Cloud Problematic </vt:lpstr>
      <vt:lpstr>e- Cloud Problematic </vt:lpstr>
      <vt:lpstr>e- Cloud Problematic </vt:lpstr>
      <vt:lpstr>e- Cloud Problematic </vt:lpstr>
      <vt:lpstr>Coatings for our machines (in-situ)</vt:lpstr>
      <vt:lpstr>Coatings for our machines (in-situ)</vt:lpstr>
      <vt:lpstr>Coatings for our machines (ex-situ)</vt:lpstr>
      <vt:lpstr>Superconducting thin films</vt:lpstr>
      <vt:lpstr>Accelerating cavities</vt:lpstr>
      <vt:lpstr>Needs</vt:lpstr>
      <vt:lpstr>Activities overview</vt:lpstr>
      <vt:lpstr>Methods</vt:lpstr>
      <vt:lpstr>Methods</vt:lpstr>
      <vt:lpstr>Methods</vt:lpstr>
      <vt:lpstr>Challenges / Opportunities</vt:lpstr>
      <vt:lpstr>NEG coatings</vt:lpstr>
      <vt:lpstr>a-C coatings: Beam Screens Treatment project </vt:lpstr>
      <vt:lpstr>a-C coatings: Beam Screens Treatment project </vt:lpstr>
      <vt:lpstr>SC coatings</vt:lpstr>
      <vt:lpstr>SC coatings</vt:lpstr>
      <vt:lpstr>SC coatings</vt:lpstr>
      <vt:lpstr>SC coatings</vt:lpstr>
      <vt:lpstr>SC coatings</vt:lpstr>
      <vt:lpstr>Conclusion</vt:lpstr>
      <vt:lpstr>Thank you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Guillaume Jonathan Rosaz</dc:creator>
  <cp:lastModifiedBy>Guillaume Jonathan Rosaz</cp:lastModifiedBy>
  <cp:revision>474</cp:revision>
  <cp:lastPrinted>2020-01-30T13:49:18Z</cp:lastPrinted>
  <dcterms:created xsi:type="dcterms:W3CDTF">2022-11-01T13:51:57Z</dcterms:created>
  <dcterms:modified xsi:type="dcterms:W3CDTF">2023-10-05T13:08:54Z</dcterms:modified>
</cp:coreProperties>
</file>