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662" r:id="rId2"/>
  </p:sldMasterIdLst>
  <p:notesMasterIdLst>
    <p:notesMasterId r:id="rId59"/>
  </p:notesMasterIdLst>
  <p:handoutMasterIdLst>
    <p:handoutMasterId r:id="rId60"/>
  </p:handoutMasterIdLst>
  <p:sldIdLst>
    <p:sldId id="258" r:id="rId3"/>
    <p:sldId id="257" r:id="rId4"/>
    <p:sldId id="259" r:id="rId5"/>
    <p:sldId id="264" r:id="rId6"/>
    <p:sldId id="295" r:id="rId7"/>
    <p:sldId id="321" r:id="rId8"/>
    <p:sldId id="296" r:id="rId9"/>
    <p:sldId id="265" r:id="rId10"/>
    <p:sldId id="266" r:id="rId11"/>
    <p:sldId id="267" r:id="rId12"/>
    <p:sldId id="268" r:id="rId13"/>
    <p:sldId id="320" r:id="rId14"/>
    <p:sldId id="269" r:id="rId15"/>
    <p:sldId id="270" r:id="rId16"/>
    <p:sldId id="271" r:id="rId17"/>
    <p:sldId id="319" r:id="rId18"/>
    <p:sldId id="300" r:id="rId19"/>
    <p:sldId id="326" r:id="rId20"/>
    <p:sldId id="272" r:id="rId21"/>
    <p:sldId id="261" r:id="rId22"/>
    <p:sldId id="322" r:id="rId23"/>
    <p:sldId id="333" r:id="rId24"/>
    <p:sldId id="274" r:id="rId25"/>
    <p:sldId id="275" r:id="rId26"/>
    <p:sldId id="277" r:id="rId27"/>
    <p:sldId id="278" r:id="rId28"/>
    <p:sldId id="329" r:id="rId29"/>
    <p:sldId id="330" r:id="rId30"/>
    <p:sldId id="332" r:id="rId31"/>
    <p:sldId id="325" r:id="rId32"/>
    <p:sldId id="288" r:id="rId33"/>
    <p:sldId id="280" r:id="rId34"/>
    <p:sldId id="281" r:id="rId35"/>
    <p:sldId id="334" r:id="rId36"/>
    <p:sldId id="284" r:id="rId37"/>
    <p:sldId id="286" r:id="rId38"/>
    <p:sldId id="262" r:id="rId39"/>
    <p:sldId id="301" r:id="rId40"/>
    <p:sldId id="302" r:id="rId41"/>
    <p:sldId id="303" r:id="rId42"/>
    <p:sldId id="304" r:id="rId43"/>
    <p:sldId id="305" r:id="rId44"/>
    <p:sldId id="306" r:id="rId45"/>
    <p:sldId id="307" r:id="rId46"/>
    <p:sldId id="308" r:id="rId47"/>
    <p:sldId id="309" r:id="rId48"/>
    <p:sldId id="310" r:id="rId49"/>
    <p:sldId id="311" r:id="rId50"/>
    <p:sldId id="312" r:id="rId51"/>
    <p:sldId id="313" r:id="rId52"/>
    <p:sldId id="314" r:id="rId53"/>
    <p:sldId id="263" r:id="rId54"/>
    <p:sldId id="315" r:id="rId55"/>
    <p:sldId id="317" r:id="rId56"/>
    <p:sldId id="316" r:id="rId57"/>
    <p:sldId id="318" r:id="rId5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3093" autoAdjust="0"/>
    <p:restoredTop sz="75430" autoAdjust="0"/>
  </p:normalViewPr>
  <p:slideViewPr>
    <p:cSldViewPr snapToGrid="0">
      <p:cViewPr varScale="1">
        <p:scale>
          <a:sx n="63" d="100"/>
          <a:sy n="63" d="100"/>
        </p:scale>
        <p:origin x="1008" y="4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64" d="100"/>
          <a:sy n="64" d="100"/>
        </p:scale>
        <p:origin x="3115" y="72"/>
      </p:cViewPr>
      <p:guideLst/>
    </p:cSldViewPr>
  </p:notesViewPr>
  <p:gridSpacing cx="45000" cy="450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63" Type="http://schemas.openxmlformats.org/officeDocument/2006/relationships/theme" Target="theme/them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5" Type="http://schemas.openxmlformats.org/officeDocument/2006/relationships/slide" Target="slides/slide3.xml"/><Relationship Id="rId61" Type="http://schemas.openxmlformats.org/officeDocument/2006/relationships/presProps" Target="presProps.xml"/><Relationship Id="rId19" Type="http://schemas.openxmlformats.org/officeDocument/2006/relationships/slide" Target="slides/slide1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tableStyles" Target="tableStyles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notesMaster" Target="notesMasters/notesMaster1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CC79600-1773-42D0-9448-73657EA534DA}" type="doc">
      <dgm:prSet loTypeId="urn:microsoft.com/office/officeart/2005/8/layout/cycle5" loCatId="cycle" qsTypeId="urn:microsoft.com/office/officeart/2005/8/quickstyle/simple5" qsCatId="simple" csTypeId="urn:microsoft.com/office/officeart/2005/8/colors/accent0_2" csCatId="mainScheme" phldr="1"/>
      <dgm:spPr/>
      <dgm:t>
        <a:bodyPr/>
        <a:lstStyle/>
        <a:p>
          <a:endParaRPr lang="en-US"/>
        </a:p>
      </dgm:t>
    </dgm:pt>
    <dgm:pt modelId="{54E85113-5C4E-4E03-ABC6-423C227777F7}">
      <dgm:prSet phldrT="[Text]" custT="1"/>
      <dgm:spPr/>
      <dgm:t>
        <a:bodyPr lIns="0" tIns="0" rIns="0" bIns="0"/>
        <a:lstStyle/>
        <a:p>
          <a:r>
            <a:rPr lang="en-US" sz="1000" b="1" i="0">
              <a:solidFill>
                <a:schemeClr val="accent1">
                  <a:lumMod val="50000"/>
                </a:schemeClr>
              </a:solidFill>
            </a:rPr>
            <a:t>Electron energy modulation</a:t>
          </a:r>
        </a:p>
      </dgm:t>
    </dgm:pt>
    <dgm:pt modelId="{DFB2116A-B9CA-47B0-BBC9-F899BA4839A8}" type="parTrans" cxnId="{9E16315E-EA7D-42A1-B9D1-E02F46A1B40C}">
      <dgm:prSet/>
      <dgm:spPr/>
      <dgm:t>
        <a:bodyPr/>
        <a:lstStyle/>
        <a:p>
          <a:endParaRPr lang="en-US" sz="1000" b="1" i="0">
            <a:solidFill>
              <a:schemeClr val="accent1">
                <a:lumMod val="50000"/>
              </a:schemeClr>
            </a:solidFill>
          </a:endParaRPr>
        </a:p>
      </dgm:t>
    </dgm:pt>
    <dgm:pt modelId="{E40BC944-3828-4495-A527-D7E47743DB26}" type="sibTrans" cxnId="{9E16315E-EA7D-42A1-B9D1-E02F46A1B40C}">
      <dgm:prSet/>
      <dgm:spPr/>
      <dgm:t>
        <a:bodyPr/>
        <a:lstStyle/>
        <a:p>
          <a:endParaRPr lang="en-US" sz="1000" b="1" i="0">
            <a:solidFill>
              <a:schemeClr val="accent1">
                <a:lumMod val="50000"/>
              </a:schemeClr>
            </a:solidFill>
          </a:endParaRPr>
        </a:p>
      </dgm:t>
    </dgm:pt>
    <dgm:pt modelId="{CB224C14-5DF8-48A0-A8B0-3985C4E5D303}">
      <dgm:prSet phldrT="[Text]" custT="1"/>
      <dgm:spPr/>
      <dgm:t>
        <a:bodyPr lIns="0" tIns="0" rIns="0" bIns="0"/>
        <a:lstStyle/>
        <a:p>
          <a:r>
            <a:rPr lang="en-US" sz="1000" b="1" i="0">
              <a:solidFill>
                <a:schemeClr val="accent1">
                  <a:lumMod val="50000"/>
                </a:schemeClr>
              </a:solidFill>
            </a:rPr>
            <a:t>Electron micro-bunching</a:t>
          </a:r>
        </a:p>
      </dgm:t>
    </dgm:pt>
    <dgm:pt modelId="{EEE934F8-2DDF-4D04-9DB2-2DA3148BCCD0}" type="parTrans" cxnId="{138F79E8-6BB0-48B8-B0EC-0DAAA1DC273B}">
      <dgm:prSet/>
      <dgm:spPr/>
      <dgm:t>
        <a:bodyPr/>
        <a:lstStyle/>
        <a:p>
          <a:endParaRPr lang="en-US" sz="1000" b="1" i="0">
            <a:solidFill>
              <a:schemeClr val="accent1">
                <a:lumMod val="50000"/>
              </a:schemeClr>
            </a:solidFill>
          </a:endParaRPr>
        </a:p>
      </dgm:t>
    </dgm:pt>
    <dgm:pt modelId="{36B5D5F8-C4C2-419F-A437-7BAD0E89C3AA}" type="sibTrans" cxnId="{138F79E8-6BB0-48B8-B0EC-0DAAA1DC273B}">
      <dgm:prSet/>
      <dgm:spPr/>
      <dgm:t>
        <a:bodyPr/>
        <a:lstStyle/>
        <a:p>
          <a:endParaRPr lang="en-US" sz="1000" b="1" i="0">
            <a:solidFill>
              <a:schemeClr val="accent1">
                <a:lumMod val="50000"/>
              </a:schemeClr>
            </a:solidFill>
          </a:endParaRPr>
        </a:p>
      </dgm:t>
    </dgm:pt>
    <dgm:pt modelId="{35138D78-42A0-4D0C-AC91-5BF52BF47CBF}">
      <dgm:prSet phldrT="[Text]" custT="1"/>
      <dgm:spPr/>
      <dgm:t>
        <a:bodyPr lIns="0" tIns="0" rIns="0" bIns="0"/>
        <a:lstStyle/>
        <a:p>
          <a:r>
            <a:rPr lang="en-US" sz="1000" b="1" i="0">
              <a:solidFill>
                <a:schemeClr val="accent1">
                  <a:lumMod val="50000"/>
                </a:schemeClr>
              </a:solidFill>
            </a:rPr>
            <a:t>Radiation emission</a:t>
          </a:r>
        </a:p>
      </dgm:t>
    </dgm:pt>
    <dgm:pt modelId="{4AF6CE0E-169E-48D1-9EC9-E83CD78FF9EC}" type="parTrans" cxnId="{539E2C12-9F55-4A2D-979A-660785D54413}">
      <dgm:prSet/>
      <dgm:spPr/>
      <dgm:t>
        <a:bodyPr/>
        <a:lstStyle/>
        <a:p>
          <a:endParaRPr lang="en-US" sz="1000" b="1" i="0">
            <a:solidFill>
              <a:schemeClr val="accent1">
                <a:lumMod val="50000"/>
              </a:schemeClr>
            </a:solidFill>
          </a:endParaRPr>
        </a:p>
      </dgm:t>
    </dgm:pt>
    <dgm:pt modelId="{BB5E478C-72BF-4C58-9B6D-7BF1B34195BC}" type="sibTrans" cxnId="{539E2C12-9F55-4A2D-979A-660785D54413}">
      <dgm:prSet/>
      <dgm:spPr/>
      <dgm:t>
        <a:bodyPr/>
        <a:lstStyle/>
        <a:p>
          <a:endParaRPr lang="en-US" sz="1000" b="1" i="0">
            <a:solidFill>
              <a:schemeClr val="accent1">
                <a:lumMod val="50000"/>
              </a:schemeClr>
            </a:solidFill>
          </a:endParaRPr>
        </a:p>
      </dgm:t>
    </dgm:pt>
    <dgm:pt modelId="{FD21B02F-BCE5-4936-BC66-86969CEBC187}" type="pres">
      <dgm:prSet presAssocID="{BCC79600-1773-42D0-9448-73657EA534DA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DFEE333-A8E4-4F4A-9404-E1EA21152532}" type="pres">
      <dgm:prSet presAssocID="{54E85113-5C4E-4E03-ABC6-423C227777F7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925B405-2811-44A1-BDB4-BFDC25066BDE}" type="pres">
      <dgm:prSet presAssocID="{54E85113-5C4E-4E03-ABC6-423C227777F7}" presName="spNode" presStyleCnt="0"/>
      <dgm:spPr/>
    </dgm:pt>
    <dgm:pt modelId="{04D1A17E-4FFB-4814-86C1-12A1A2C96385}" type="pres">
      <dgm:prSet presAssocID="{E40BC944-3828-4495-A527-D7E47743DB26}" presName="sibTrans" presStyleLbl="sibTrans1D1" presStyleIdx="0" presStyleCnt="3"/>
      <dgm:spPr/>
      <dgm:t>
        <a:bodyPr/>
        <a:lstStyle/>
        <a:p>
          <a:endParaRPr lang="en-US"/>
        </a:p>
      </dgm:t>
    </dgm:pt>
    <dgm:pt modelId="{87DB362E-820B-44BF-8A08-6EA39B17CBBF}" type="pres">
      <dgm:prSet presAssocID="{CB224C14-5DF8-48A0-A8B0-3985C4E5D303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E67F23D-3220-45AF-85A8-5C9B310684D4}" type="pres">
      <dgm:prSet presAssocID="{CB224C14-5DF8-48A0-A8B0-3985C4E5D303}" presName="spNode" presStyleCnt="0"/>
      <dgm:spPr/>
    </dgm:pt>
    <dgm:pt modelId="{FF5D6343-D17B-493C-A1B2-0B21DCF213D8}" type="pres">
      <dgm:prSet presAssocID="{36B5D5F8-C4C2-419F-A437-7BAD0E89C3AA}" presName="sibTrans" presStyleLbl="sibTrans1D1" presStyleIdx="1" presStyleCnt="3"/>
      <dgm:spPr/>
      <dgm:t>
        <a:bodyPr/>
        <a:lstStyle/>
        <a:p>
          <a:endParaRPr lang="en-US"/>
        </a:p>
      </dgm:t>
    </dgm:pt>
    <dgm:pt modelId="{2D5D1A1A-89EE-46B5-9E4E-0BD2C528CB7F}" type="pres">
      <dgm:prSet presAssocID="{35138D78-42A0-4D0C-AC91-5BF52BF47CBF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379E2CA-3460-4B87-83AF-E6BFD4E60B90}" type="pres">
      <dgm:prSet presAssocID="{35138D78-42A0-4D0C-AC91-5BF52BF47CBF}" presName="spNode" presStyleCnt="0"/>
      <dgm:spPr/>
    </dgm:pt>
    <dgm:pt modelId="{1857FD3E-0DEE-49D4-9622-3FF108B6CB04}" type="pres">
      <dgm:prSet presAssocID="{BB5E478C-72BF-4C58-9B6D-7BF1B34195BC}" presName="sibTrans" presStyleLbl="sibTrans1D1" presStyleIdx="2" presStyleCnt="3"/>
      <dgm:spPr/>
      <dgm:t>
        <a:bodyPr/>
        <a:lstStyle/>
        <a:p>
          <a:endParaRPr lang="en-US"/>
        </a:p>
      </dgm:t>
    </dgm:pt>
  </dgm:ptLst>
  <dgm:cxnLst>
    <dgm:cxn modelId="{4D89865C-50A3-40B0-B8E4-21AB4437E78E}" type="presOf" srcId="{BCC79600-1773-42D0-9448-73657EA534DA}" destId="{FD21B02F-BCE5-4936-BC66-86969CEBC187}" srcOrd="0" destOrd="0" presId="urn:microsoft.com/office/officeart/2005/8/layout/cycle5"/>
    <dgm:cxn modelId="{F804C1B2-971B-4C29-8450-DED1A25CC382}" type="presOf" srcId="{36B5D5F8-C4C2-419F-A437-7BAD0E89C3AA}" destId="{FF5D6343-D17B-493C-A1B2-0B21DCF213D8}" srcOrd="0" destOrd="0" presId="urn:microsoft.com/office/officeart/2005/8/layout/cycle5"/>
    <dgm:cxn modelId="{48528337-2620-418B-8CA6-17CA4322EDEB}" type="presOf" srcId="{35138D78-42A0-4D0C-AC91-5BF52BF47CBF}" destId="{2D5D1A1A-89EE-46B5-9E4E-0BD2C528CB7F}" srcOrd="0" destOrd="0" presId="urn:microsoft.com/office/officeart/2005/8/layout/cycle5"/>
    <dgm:cxn modelId="{138F79E8-6BB0-48B8-B0EC-0DAAA1DC273B}" srcId="{BCC79600-1773-42D0-9448-73657EA534DA}" destId="{CB224C14-5DF8-48A0-A8B0-3985C4E5D303}" srcOrd="1" destOrd="0" parTransId="{EEE934F8-2DDF-4D04-9DB2-2DA3148BCCD0}" sibTransId="{36B5D5F8-C4C2-419F-A437-7BAD0E89C3AA}"/>
    <dgm:cxn modelId="{9E16315E-EA7D-42A1-B9D1-E02F46A1B40C}" srcId="{BCC79600-1773-42D0-9448-73657EA534DA}" destId="{54E85113-5C4E-4E03-ABC6-423C227777F7}" srcOrd="0" destOrd="0" parTransId="{DFB2116A-B9CA-47B0-BBC9-F899BA4839A8}" sibTransId="{E40BC944-3828-4495-A527-D7E47743DB26}"/>
    <dgm:cxn modelId="{539E2C12-9F55-4A2D-979A-660785D54413}" srcId="{BCC79600-1773-42D0-9448-73657EA534DA}" destId="{35138D78-42A0-4D0C-AC91-5BF52BF47CBF}" srcOrd="2" destOrd="0" parTransId="{4AF6CE0E-169E-48D1-9EC9-E83CD78FF9EC}" sibTransId="{BB5E478C-72BF-4C58-9B6D-7BF1B34195BC}"/>
    <dgm:cxn modelId="{2E618E4D-EADC-4476-BE2D-AAC9A2CB42EF}" type="presOf" srcId="{E40BC944-3828-4495-A527-D7E47743DB26}" destId="{04D1A17E-4FFB-4814-86C1-12A1A2C96385}" srcOrd="0" destOrd="0" presId="urn:microsoft.com/office/officeart/2005/8/layout/cycle5"/>
    <dgm:cxn modelId="{4602A9BF-F800-4369-9B4C-DCCB67792F46}" type="presOf" srcId="{CB224C14-5DF8-48A0-A8B0-3985C4E5D303}" destId="{87DB362E-820B-44BF-8A08-6EA39B17CBBF}" srcOrd="0" destOrd="0" presId="urn:microsoft.com/office/officeart/2005/8/layout/cycle5"/>
    <dgm:cxn modelId="{D853010D-5258-4D80-84F7-46AD54F61C46}" type="presOf" srcId="{54E85113-5C4E-4E03-ABC6-423C227777F7}" destId="{BDFEE333-A8E4-4F4A-9404-E1EA21152532}" srcOrd="0" destOrd="0" presId="urn:microsoft.com/office/officeart/2005/8/layout/cycle5"/>
    <dgm:cxn modelId="{6AF7E7EA-7426-4BE3-B0D2-8F184911DC97}" type="presOf" srcId="{BB5E478C-72BF-4C58-9B6D-7BF1B34195BC}" destId="{1857FD3E-0DEE-49D4-9622-3FF108B6CB04}" srcOrd="0" destOrd="0" presId="urn:microsoft.com/office/officeart/2005/8/layout/cycle5"/>
    <dgm:cxn modelId="{1B11D4D3-AF95-48A2-A6DD-B5D4C33D884A}" type="presParOf" srcId="{FD21B02F-BCE5-4936-BC66-86969CEBC187}" destId="{BDFEE333-A8E4-4F4A-9404-E1EA21152532}" srcOrd="0" destOrd="0" presId="urn:microsoft.com/office/officeart/2005/8/layout/cycle5"/>
    <dgm:cxn modelId="{1153FFD8-A789-498F-BC8F-774EA379F608}" type="presParOf" srcId="{FD21B02F-BCE5-4936-BC66-86969CEBC187}" destId="{1925B405-2811-44A1-BDB4-BFDC25066BDE}" srcOrd="1" destOrd="0" presId="urn:microsoft.com/office/officeart/2005/8/layout/cycle5"/>
    <dgm:cxn modelId="{F76F39DB-E250-4DFA-9F8F-BAFCF352E725}" type="presParOf" srcId="{FD21B02F-BCE5-4936-BC66-86969CEBC187}" destId="{04D1A17E-4FFB-4814-86C1-12A1A2C96385}" srcOrd="2" destOrd="0" presId="urn:microsoft.com/office/officeart/2005/8/layout/cycle5"/>
    <dgm:cxn modelId="{99E0BC79-238D-4BDA-9112-434B99B01BBF}" type="presParOf" srcId="{FD21B02F-BCE5-4936-BC66-86969CEBC187}" destId="{87DB362E-820B-44BF-8A08-6EA39B17CBBF}" srcOrd="3" destOrd="0" presId="urn:microsoft.com/office/officeart/2005/8/layout/cycle5"/>
    <dgm:cxn modelId="{1CA0B264-6C59-4689-B53E-0EDC8CD13E74}" type="presParOf" srcId="{FD21B02F-BCE5-4936-BC66-86969CEBC187}" destId="{EE67F23D-3220-45AF-85A8-5C9B310684D4}" srcOrd="4" destOrd="0" presId="urn:microsoft.com/office/officeart/2005/8/layout/cycle5"/>
    <dgm:cxn modelId="{471A177F-E100-4B61-83D4-7BD8FA0BDD1D}" type="presParOf" srcId="{FD21B02F-BCE5-4936-BC66-86969CEBC187}" destId="{FF5D6343-D17B-493C-A1B2-0B21DCF213D8}" srcOrd="5" destOrd="0" presId="urn:microsoft.com/office/officeart/2005/8/layout/cycle5"/>
    <dgm:cxn modelId="{B894ADE7-A9A3-4B6A-817B-0095AF58EDEF}" type="presParOf" srcId="{FD21B02F-BCE5-4936-BC66-86969CEBC187}" destId="{2D5D1A1A-89EE-46B5-9E4E-0BD2C528CB7F}" srcOrd="6" destOrd="0" presId="urn:microsoft.com/office/officeart/2005/8/layout/cycle5"/>
    <dgm:cxn modelId="{13467B20-3826-43AA-90B3-796D15E81461}" type="presParOf" srcId="{FD21B02F-BCE5-4936-BC66-86969CEBC187}" destId="{A379E2CA-3460-4B87-83AF-E6BFD4E60B90}" srcOrd="7" destOrd="0" presId="urn:microsoft.com/office/officeart/2005/8/layout/cycle5"/>
    <dgm:cxn modelId="{1C41E305-4234-4DC8-9768-91E99A1369AB}" type="presParOf" srcId="{FD21B02F-BCE5-4936-BC66-86969CEBC187}" destId="{1857FD3E-0DEE-49D4-9622-3FF108B6CB04}" srcOrd="8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3B91CD4-5AE6-443E-B6E0-5DFBC30BE2DA}" type="doc">
      <dgm:prSet loTypeId="urn:microsoft.com/office/officeart/2005/8/layout/hProcess7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020CD5EE-C0F5-4A63-AD46-85EE57B1634F}">
      <dgm:prSet phldrT="[Text]"/>
      <dgm:spPr/>
      <dgm:t>
        <a:bodyPr/>
        <a:lstStyle/>
        <a:p>
          <a:r>
            <a:rPr lang="en-US" b="1"/>
            <a:t>Year 1</a:t>
          </a:r>
        </a:p>
      </dgm:t>
    </dgm:pt>
    <dgm:pt modelId="{04B521BD-3C97-45D1-9AFD-0198FB7EFE50}" type="parTrans" cxnId="{ADC3112A-4030-4ECC-B513-36451FAA209F}">
      <dgm:prSet/>
      <dgm:spPr/>
      <dgm:t>
        <a:bodyPr/>
        <a:lstStyle/>
        <a:p>
          <a:endParaRPr lang="en-US"/>
        </a:p>
      </dgm:t>
    </dgm:pt>
    <dgm:pt modelId="{0C71B4E9-4E87-467C-ACE3-57D7BA8B9AAB}" type="sibTrans" cxnId="{ADC3112A-4030-4ECC-B513-36451FAA209F}">
      <dgm:prSet/>
      <dgm:spPr/>
      <dgm:t>
        <a:bodyPr/>
        <a:lstStyle/>
        <a:p>
          <a:endParaRPr lang="en-US"/>
        </a:p>
      </dgm:t>
    </dgm:pt>
    <dgm:pt modelId="{E3E3CA52-E39C-42BC-A8EE-26388D453CEC}">
      <dgm:prSet phldrT="[Text]"/>
      <dgm:spPr/>
      <dgm:t>
        <a:bodyPr anchor="ctr"/>
        <a:lstStyle/>
        <a:p>
          <a:r>
            <a:rPr lang="en-US"/>
            <a:t/>
          </a:r>
          <a:br>
            <a:rPr lang="en-US"/>
          </a:br>
          <a:r>
            <a:rPr lang="en-US"/>
            <a:t>Project launch event January 2023</a:t>
          </a:r>
        </a:p>
        <a:p>
          <a:r>
            <a:rPr lang="en-US"/>
            <a:t>Initial conceptual design and layout</a:t>
          </a:r>
        </a:p>
        <a:p>
          <a:r>
            <a:rPr lang="en-US"/>
            <a:t>Preliminary engagement with overseas XFEL facilities</a:t>
          </a:r>
        </a:p>
        <a:p>
          <a:r>
            <a:rPr lang="en-US"/>
            <a:t>Survey of the science team, workshops and town halls meetings begin</a:t>
          </a:r>
        </a:p>
        <a:p>
          <a:endParaRPr lang="en-US"/>
        </a:p>
      </dgm:t>
    </dgm:pt>
    <dgm:pt modelId="{26F8B73B-5D8F-4CA3-ACE4-ACB05A829C97}" type="parTrans" cxnId="{7B7EE19E-3975-4EDF-976F-98A4A2F49D78}">
      <dgm:prSet/>
      <dgm:spPr/>
      <dgm:t>
        <a:bodyPr/>
        <a:lstStyle/>
        <a:p>
          <a:endParaRPr lang="en-US"/>
        </a:p>
      </dgm:t>
    </dgm:pt>
    <dgm:pt modelId="{9F9321F8-8EAC-4692-A3A4-18AA782D618F}" type="sibTrans" cxnId="{7B7EE19E-3975-4EDF-976F-98A4A2F49D78}">
      <dgm:prSet/>
      <dgm:spPr/>
      <dgm:t>
        <a:bodyPr/>
        <a:lstStyle/>
        <a:p>
          <a:endParaRPr lang="en-US"/>
        </a:p>
      </dgm:t>
    </dgm:pt>
    <dgm:pt modelId="{0662B8EA-2116-4E9D-AEAB-B9AECC67BE13}">
      <dgm:prSet phldrT="[Text]"/>
      <dgm:spPr/>
      <dgm:t>
        <a:bodyPr/>
        <a:lstStyle/>
        <a:p>
          <a:r>
            <a:rPr lang="en-US" b="1"/>
            <a:t>Year 2</a:t>
          </a:r>
        </a:p>
      </dgm:t>
    </dgm:pt>
    <dgm:pt modelId="{E860D332-A663-45E1-B746-B3C3DEE5CD8E}" type="parTrans" cxnId="{54106935-6B41-4CC8-83AA-F8FC52E69977}">
      <dgm:prSet/>
      <dgm:spPr/>
      <dgm:t>
        <a:bodyPr/>
        <a:lstStyle/>
        <a:p>
          <a:endParaRPr lang="en-US"/>
        </a:p>
      </dgm:t>
    </dgm:pt>
    <dgm:pt modelId="{8043A035-07F0-4E12-93F1-9A340B84B3D6}" type="sibTrans" cxnId="{54106935-6B41-4CC8-83AA-F8FC52E69977}">
      <dgm:prSet/>
      <dgm:spPr/>
      <dgm:t>
        <a:bodyPr/>
        <a:lstStyle/>
        <a:p>
          <a:endParaRPr lang="en-US"/>
        </a:p>
      </dgm:t>
    </dgm:pt>
    <dgm:pt modelId="{334C7184-4828-4BFD-8518-44560E371AE3}">
      <dgm:prSet phldrT="[Text]"/>
      <dgm:spPr/>
      <dgm:t>
        <a:bodyPr/>
        <a:lstStyle/>
        <a:p>
          <a:r>
            <a:rPr lang="en-US" dirty="0"/>
            <a:t/>
          </a:r>
          <a:br>
            <a:rPr lang="en-US" dirty="0"/>
          </a:br>
          <a:r>
            <a:rPr lang="en-US" dirty="0" smtClean="0"/>
            <a:t>Developing the concepts</a:t>
          </a:r>
        </a:p>
        <a:p>
          <a:r>
            <a:rPr lang="en-US" dirty="0" smtClean="0"/>
            <a:t>R&amp;D </a:t>
          </a:r>
          <a:r>
            <a:rPr lang="en-US" dirty="0"/>
            <a:t>targeting gaps in key physics and technology areas</a:t>
          </a:r>
        </a:p>
        <a:p>
          <a:r>
            <a:rPr lang="en-US" dirty="0"/>
            <a:t>Collaborative activities and working groups with overseas XFEL facilities</a:t>
          </a:r>
        </a:p>
        <a:p>
          <a:r>
            <a:rPr lang="en-US" dirty="0"/>
            <a:t>Workshops and town hall meetings continue</a:t>
          </a:r>
        </a:p>
      </dgm:t>
    </dgm:pt>
    <dgm:pt modelId="{6CCB34CA-3D48-4F09-9045-3AC60E7418E1}" type="parTrans" cxnId="{13EF6CA0-DF95-4B38-9E2C-758831E0B3FD}">
      <dgm:prSet/>
      <dgm:spPr/>
      <dgm:t>
        <a:bodyPr/>
        <a:lstStyle/>
        <a:p>
          <a:endParaRPr lang="en-US"/>
        </a:p>
      </dgm:t>
    </dgm:pt>
    <dgm:pt modelId="{7B4BAE7E-3FCA-4949-AD7C-368734AC81A0}" type="sibTrans" cxnId="{13EF6CA0-DF95-4B38-9E2C-758831E0B3FD}">
      <dgm:prSet/>
      <dgm:spPr/>
      <dgm:t>
        <a:bodyPr/>
        <a:lstStyle/>
        <a:p>
          <a:endParaRPr lang="en-US"/>
        </a:p>
      </dgm:t>
    </dgm:pt>
    <dgm:pt modelId="{19E4EC02-B81D-4B19-A7B4-23FB61D7A9D2}">
      <dgm:prSet phldrT="[Text]"/>
      <dgm:spPr/>
      <dgm:t>
        <a:bodyPr/>
        <a:lstStyle/>
        <a:p>
          <a:r>
            <a:rPr lang="en-US" b="1"/>
            <a:t>Year 3</a:t>
          </a:r>
        </a:p>
      </dgm:t>
    </dgm:pt>
    <dgm:pt modelId="{F0A2E445-4C47-4276-8E08-721019EB6948}" type="parTrans" cxnId="{86C7A65E-38EC-4C12-8168-C189CC4E8F23}">
      <dgm:prSet/>
      <dgm:spPr/>
      <dgm:t>
        <a:bodyPr/>
        <a:lstStyle/>
        <a:p>
          <a:endParaRPr lang="en-US"/>
        </a:p>
      </dgm:t>
    </dgm:pt>
    <dgm:pt modelId="{85D2B040-2629-4813-BAA0-67E4C2F6A97E}" type="sibTrans" cxnId="{86C7A65E-38EC-4C12-8168-C189CC4E8F23}">
      <dgm:prSet/>
      <dgm:spPr/>
      <dgm:t>
        <a:bodyPr/>
        <a:lstStyle/>
        <a:p>
          <a:endParaRPr lang="en-US"/>
        </a:p>
      </dgm:t>
    </dgm:pt>
    <dgm:pt modelId="{E5B8D3BD-DE99-4E12-892F-341C6B88C3AA}">
      <dgm:prSet phldrT="[Text]"/>
      <dgm:spPr/>
      <dgm:t>
        <a:bodyPr/>
        <a:lstStyle/>
        <a:p>
          <a:r>
            <a:rPr lang="en-US"/>
            <a:t/>
          </a:r>
          <a:br>
            <a:rPr lang="en-US"/>
          </a:br>
          <a:r>
            <a:rPr lang="en-US"/>
            <a:t>Summary of R&amp;D activities</a:t>
          </a:r>
        </a:p>
        <a:p>
          <a:r>
            <a:rPr lang="en-US"/>
            <a:t>Preferred options identified, socio-economic analysis</a:t>
          </a:r>
        </a:p>
        <a:p>
          <a:r>
            <a:rPr lang="en-US"/>
            <a:t>Revision to science case published</a:t>
          </a:r>
        </a:p>
        <a:p>
          <a:r>
            <a:rPr lang="en-US"/>
            <a:t>CDOA phase completed September 2025</a:t>
          </a:r>
        </a:p>
      </dgm:t>
    </dgm:pt>
    <dgm:pt modelId="{65FAB671-2323-4C70-843E-BA682C3B831C}" type="parTrans" cxnId="{89A549E6-9553-4DBD-822A-3F5618EE5E90}">
      <dgm:prSet/>
      <dgm:spPr/>
      <dgm:t>
        <a:bodyPr/>
        <a:lstStyle/>
        <a:p>
          <a:endParaRPr lang="en-US"/>
        </a:p>
      </dgm:t>
    </dgm:pt>
    <dgm:pt modelId="{BFB51E59-243D-4340-8056-61B2A9C37B9F}" type="sibTrans" cxnId="{89A549E6-9553-4DBD-822A-3F5618EE5E90}">
      <dgm:prSet/>
      <dgm:spPr/>
      <dgm:t>
        <a:bodyPr/>
        <a:lstStyle/>
        <a:p>
          <a:endParaRPr lang="en-US"/>
        </a:p>
      </dgm:t>
    </dgm:pt>
    <dgm:pt modelId="{D40FC6AF-DFDC-4BA5-B9C0-67B0541CD522}" type="pres">
      <dgm:prSet presAssocID="{63B91CD4-5AE6-443E-B6E0-5DFBC30BE2DA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207B443-BCA3-4941-B945-BBDF7D7687A8}" type="pres">
      <dgm:prSet presAssocID="{020CD5EE-C0F5-4A63-AD46-85EE57B1634F}" presName="compositeNode" presStyleCnt="0">
        <dgm:presLayoutVars>
          <dgm:bulletEnabled val="1"/>
        </dgm:presLayoutVars>
      </dgm:prSet>
      <dgm:spPr/>
    </dgm:pt>
    <dgm:pt modelId="{77DA3487-39A6-45C6-997C-453DE884BB29}" type="pres">
      <dgm:prSet presAssocID="{020CD5EE-C0F5-4A63-AD46-85EE57B1634F}" presName="bgRect" presStyleLbl="node1" presStyleIdx="0" presStyleCnt="3"/>
      <dgm:spPr/>
      <dgm:t>
        <a:bodyPr/>
        <a:lstStyle/>
        <a:p>
          <a:endParaRPr lang="en-US"/>
        </a:p>
      </dgm:t>
    </dgm:pt>
    <dgm:pt modelId="{EDD151C5-7129-4A2B-A79C-AE8B4DF1FF83}" type="pres">
      <dgm:prSet presAssocID="{020CD5EE-C0F5-4A63-AD46-85EE57B1634F}" presName="parentNode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1757DFE-0AEC-4B39-A28F-17E2027A6562}" type="pres">
      <dgm:prSet presAssocID="{020CD5EE-C0F5-4A63-AD46-85EE57B1634F}" presName="child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AF0FD95-6429-4B6C-B4C0-1D57901B2CFF}" type="pres">
      <dgm:prSet presAssocID="{0C71B4E9-4E87-467C-ACE3-57D7BA8B9AAB}" presName="hSp" presStyleCnt="0"/>
      <dgm:spPr/>
    </dgm:pt>
    <dgm:pt modelId="{74EAECDF-C816-40EB-BC68-F6A138FA9AD5}" type="pres">
      <dgm:prSet presAssocID="{0C71B4E9-4E87-467C-ACE3-57D7BA8B9AAB}" presName="vProcSp" presStyleCnt="0"/>
      <dgm:spPr/>
    </dgm:pt>
    <dgm:pt modelId="{EB8084DF-22E6-4B89-8250-3353408A54A9}" type="pres">
      <dgm:prSet presAssocID="{0C71B4E9-4E87-467C-ACE3-57D7BA8B9AAB}" presName="vSp1" presStyleCnt="0"/>
      <dgm:spPr/>
    </dgm:pt>
    <dgm:pt modelId="{9698308C-0C8D-4BF9-BA92-65DBA558F337}" type="pres">
      <dgm:prSet presAssocID="{0C71B4E9-4E87-467C-ACE3-57D7BA8B9AAB}" presName="simulatedConn" presStyleLbl="solidFgAcc1" presStyleIdx="0" presStyleCnt="2"/>
      <dgm:spPr/>
    </dgm:pt>
    <dgm:pt modelId="{6CA326EE-D33D-431D-BA19-74E240098924}" type="pres">
      <dgm:prSet presAssocID="{0C71B4E9-4E87-467C-ACE3-57D7BA8B9AAB}" presName="vSp2" presStyleCnt="0"/>
      <dgm:spPr/>
    </dgm:pt>
    <dgm:pt modelId="{7085C2C2-FE18-4B26-8C47-8235C91AD94B}" type="pres">
      <dgm:prSet presAssocID="{0C71B4E9-4E87-467C-ACE3-57D7BA8B9AAB}" presName="sibTrans" presStyleCnt="0"/>
      <dgm:spPr/>
    </dgm:pt>
    <dgm:pt modelId="{C7348CF7-9E16-4F97-814C-0C668B27E4E7}" type="pres">
      <dgm:prSet presAssocID="{0662B8EA-2116-4E9D-AEAB-B9AECC67BE13}" presName="compositeNode" presStyleCnt="0">
        <dgm:presLayoutVars>
          <dgm:bulletEnabled val="1"/>
        </dgm:presLayoutVars>
      </dgm:prSet>
      <dgm:spPr/>
    </dgm:pt>
    <dgm:pt modelId="{3EC346FB-CD27-4FDF-BB56-27D0EC6A2793}" type="pres">
      <dgm:prSet presAssocID="{0662B8EA-2116-4E9D-AEAB-B9AECC67BE13}" presName="bgRect" presStyleLbl="node1" presStyleIdx="1" presStyleCnt="3"/>
      <dgm:spPr/>
      <dgm:t>
        <a:bodyPr/>
        <a:lstStyle/>
        <a:p>
          <a:endParaRPr lang="en-US"/>
        </a:p>
      </dgm:t>
    </dgm:pt>
    <dgm:pt modelId="{49D7FF0C-712C-442D-A9D9-CB1185F57A15}" type="pres">
      <dgm:prSet presAssocID="{0662B8EA-2116-4E9D-AEAB-B9AECC67BE13}" presName="parentNode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0623065-01FD-41FE-9F72-8D76165EA0D5}" type="pres">
      <dgm:prSet presAssocID="{0662B8EA-2116-4E9D-AEAB-B9AECC67BE13}" presName="child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BA9BAEB-C17E-4005-BAA8-C849B0FA0B38}" type="pres">
      <dgm:prSet presAssocID="{8043A035-07F0-4E12-93F1-9A340B84B3D6}" presName="hSp" presStyleCnt="0"/>
      <dgm:spPr/>
    </dgm:pt>
    <dgm:pt modelId="{E1F3A76B-B0C9-4599-98CB-2742F46B54AF}" type="pres">
      <dgm:prSet presAssocID="{8043A035-07F0-4E12-93F1-9A340B84B3D6}" presName="vProcSp" presStyleCnt="0"/>
      <dgm:spPr/>
    </dgm:pt>
    <dgm:pt modelId="{C27EC115-6FF0-4B2D-82D7-0D1CC0E2F25E}" type="pres">
      <dgm:prSet presAssocID="{8043A035-07F0-4E12-93F1-9A340B84B3D6}" presName="vSp1" presStyleCnt="0"/>
      <dgm:spPr/>
    </dgm:pt>
    <dgm:pt modelId="{D55D74EA-9182-46FC-A53C-38EEB7FF606F}" type="pres">
      <dgm:prSet presAssocID="{8043A035-07F0-4E12-93F1-9A340B84B3D6}" presName="simulatedConn" presStyleLbl="solidFgAcc1" presStyleIdx="1" presStyleCnt="2"/>
      <dgm:spPr/>
    </dgm:pt>
    <dgm:pt modelId="{B354BAD8-314D-4594-9A6F-4A3923C10E24}" type="pres">
      <dgm:prSet presAssocID="{8043A035-07F0-4E12-93F1-9A340B84B3D6}" presName="vSp2" presStyleCnt="0"/>
      <dgm:spPr/>
    </dgm:pt>
    <dgm:pt modelId="{075B1814-7F4F-449A-B3B1-31E76CA01916}" type="pres">
      <dgm:prSet presAssocID="{8043A035-07F0-4E12-93F1-9A340B84B3D6}" presName="sibTrans" presStyleCnt="0"/>
      <dgm:spPr/>
    </dgm:pt>
    <dgm:pt modelId="{1A929A1B-1158-4912-93E3-402258BE8687}" type="pres">
      <dgm:prSet presAssocID="{19E4EC02-B81D-4B19-A7B4-23FB61D7A9D2}" presName="compositeNode" presStyleCnt="0">
        <dgm:presLayoutVars>
          <dgm:bulletEnabled val="1"/>
        </dgm:presLayoutVars>
      </dgm:prSet>
      <dgm:spPr/>
    </dgm:pt>
    <dgm:pt modelId="{C7CA0EAD-E924-4BFE-987B-929B37BFB1E0}" type="pres">
      <dgm:prSet presAssocID="{19E4EC02-B81D-4B19-A7B4-23FB61D7A9D2}" presName="bgRect" presStyleLbl="node1" presStyleIdx="2" presStyleCnt="3"/>
      <dgm:spPr/>
      <dgm:t>
        <a:bodyPr/>
        <a:lstStyle/>
        <a:p>
          <a:endParaRPr lang="en-US"/>
        </a:p>
      </dgm:t>
    </dgm:pt>
    <dgm:pt modelId="{52A8E5F9-2634-4BEA-A36A-5238B3872BD1}" type="pres">
      <dgm:prSet presAssocID="{19E4EC02-B81D-4B19-A7B4-23FB61D7A9D2}" presName="parentNode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D8C6120-D3E1-4E41-9D6D-AA47E951E4A1}" type="pres">
      <dgm:prSet presAssocID="{19E4EC02-B81D-4B19-A7B4-23FB61D7A9D2}" presName="child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B7EE19E-3975-4EDF-976F-98A4A2F49D78}" srcId="{020CD5EE-C0F5-4A63-AD46-85EE57B1634F}" destId="{E3E3CA52-E39C-42BC-A8EE-26388D453CEC}" srcOrd="0" destOrd="0" parTransId="{26F8B73B-5D8F-4CA3-ACE4-ACB05A829C97}" sibTransId="{9F9321F8-8EAC-4692-A3A4-18AA782D618F}"/>
    <dgm:cxn modelId="{86C7A65E-38EC-4C12-8168-C189CC4E8F23}" srcId="{63B91CD4-5AE6-443E-B6E0-5DFBC30BE2DA}" destId="{19E4EC02-B81D-4B19-A7B4-23FB61D7A9D2}" srcOrd="2" destOrd="0" parTransId="{F0A2E445-4C47-4276-8E08-721019EB6948}" sibTransId="{85D2B040-2629-4813-BAA0-67E4C2F6A97E}"/>
    <dgm:cxn modelId="{3B410DC9-6139-441E-B12F-40B6A182A32D}" type="presOf" srcId="{020CD5EE-C0F5-4A63-AD46-85EE57B1634F}" destId="{77DA3487-39A6-45C6-997C-453DE884BB29}" srcOrd="0" destOrd="0" presId="urn:microsoft.com/office/officeart/2005/8/layout/hProcess7"/>
    <dgm:cxn modelId="{ADC3112A-4030-4ECC-B513-36451FAA209F}" srcId="{63B91CD4-5AE6-443E-B6E0-5DFBC30BE2DA}" destId="{020CD5EE-C0F5-4A63-AD46-85EE57B1634F}" srcOrd="0" destOrd="0" parTransId="{04B521BD-3C97-45D1-9AFD-0198FB7EFE50}" sibTransId="{0C71B4E9-4E87-467C-ACE3-57D7BA8B9AAB}"/>
    <dgm:cxn modelId="{54106935-6B41-4CC8-83AA-F8FC52E69977}" srcId="{63B91CD4-5AE6-443E-B6E0-5DFBC30BE2DA}" destId="{0662B8EA-2116-4E9D-AEAB-B9AECC67BE13}" srcOrd="1" destOrd="0" parTransId="{E860D332-A663-45E1-B746-B3C3DEE5CD8E}" sibTransId="{8043A035-07F0-4E12-93F1-9A340B84B3D6}"/>
    <dgm:cxn modelId="{4CFF6B74-DF9D-43AB-A413-9984174CEADE}" type="presOf" srcId="{19E4EC02-B81D-4B19-A7B4-23FB61D7A9D2}" destId="{52A8E5F9-2634-4BEA-A36A-5238B3872BD1}" srcOrd="1" destOrd="0" presId="urn:microsoft.com/office/officeart/2005/8/layout/hProcess7"/>
    <dgm:cxn modelId="{5C5AA9AB-A2FC-4767-A58A-2011F56024FA}" type="presOf" srcId="{334C7184-4828-4BFD-8518-44560E371AE3}" destId="{10623065-01FD-41FE-9F72-8D76165EA0D5}" srcOrd="0" destOrd="0" presId="urn:microsoft.com/office/officeart/2005/8/layout/hProcess7"/>
    <dgm:cxn modelId="{13EF6CA0-DF95-4B38-9E2C-758831E0B3FD}" srcId="{0662B8EA-2116-4E9D-AEAB-B9AECC67BE13}" destId="{334C7184-4828-4BFD-8518-44560E371AE3}" srcOrd="0" destOrd="0" parTransId="{6CCB34CA-3D48-4F09-9045-3AC60E7418E1}" sibTransId="{7B4BAE7E-3FCA-4949-AD7C-368734AC81A0}"/>
    <dgm:cxn modelId="{999304C4-B9B6-4DF7-8C29-AB5C1652B62C}" type="presOf" srcId="{E3E3CA52-E39C-42BC-A8EE-26388D453CEC}" destId="{C1757DFE-0AEC-4B39-A28F-17E2027A6562}" srcOrd="0" destOrd="0" presId="urn:microsoft.com/office/officeart/2005/8/layout/hProcess7"/>
    <dgm:cxn modelId="{3145D533-B54D-4D54-8542-F0BD48CFF445}" type="presOf" srcId="{63B91CD4-5AE6-443E-B6E0-5DFBC30BE2DA}" destId="{D40FC6AF-DFDC-4BA5-B9C0-67B0541CD522}" srcOrd="0" destOrd="0" presId="urn:microsoft.com/office/officeart/2005/8/layout/hProcess7"/>
    <dgm:cxn modelId="{BE8F4F64-AB3D-43B7-BA1A-9E5638285B6F}" type="presOf" srcId="{020CD5EE-C0F5-4A63-AD46-85EE57B1634F}" destId="{EDD151C5-7129-4A2B-A79C-AE8B4DF1FF83}" srcOrd="1" destOrd="0" presId="urn:microsoft.com/office/officeart/2005/8/layout/hProcess7"/>
    <dgm:cxn modelId="{F681EF16-84A4-408E-9744-144D947BFC19}" type="presOf" srcId="{E5B8D3BD-DE99-4E12-892F-341C6B88C3AA}" destId="{9D8C6120-D3E1-4E41-9D6D-AA47E951E4A1}" srcOrd="0" destOrd="0" presId="urn:microsoft.com/office/officeart/2005/8/layout/hProcess7"/>
    <dgm:cxn modelId="{1821873C-4B7A-4608-9011-04E2BC840181}" type="presOf" srcId="{0662B8EA-2116-4E9D-AEAB-B9AECC67BE13}" destId="{3EC346FB-CD27-4FDF-BB56-27D0EC6A2793}" srcOrd="0" destOrd="0" presId="urn:microsoft.com/office/officeart/2005/8/layout/hProcess7"/>
    <dgm:cxn modelId="{89A549E6-9553-4DBD-822A-3F5618EE5E90}" srcId="{19E4EC02-B81D-4B19-A7B4-23FB61D7A9D2}" destId="{E5B8D3BD-DE99-4E12-892F-341C6B88C3AA}" srcOrd="0" destOrd="0" parTransId="{65FAB671-2323-4C70-843E-BA682C3B831C}" sibTransId="{BFB51E59-243D-4340-8056-61B2A9C37B9F}"/>
    <dgm:cxn modelId="{B590D455-6104-4A47-BB2D-CDABA9BD0074}" type="presOf" srcId="{19E4EC02-B81D-4B19-A7B4-23FB61D7A9D2}" destId="{C7CA0EAD-E924-4BFE-987B-929B37BFB1E0}" srcOrd="0" destOrd="0" presId="urn:microsoft.com/office/officeart/2005/8/layout/hProcess7"/>
    <dgm:cxn modelId="{7C6B9B33-FBA4-449F-8135-F28A6ADC4CAE}" type="presOf" srcId="{0662B8EA-2116-4E9D-AEAB-B9AECC67BE13}" destId="{49D7FF0C-712C-442D-A9D9-CB1185F57A15}" srcOrd="1" destOrd="0" presId="urn:microsoft.com/office/officeart/2005/8/layout/hProcess7"/>
    <dgm:cxn modelId="{8F601C57-8408-499E-9A4B-594266F98555}" type="presParOf" srcId="{D40FC6AF-DFDC-4BA5-B9C0-67B0541CD522}" destId="{2207B443-BCA3-4941-B945-BBDF7D7687A8}" srcOrd="0" destOrd="0" presId="urn:microsoft.com/office/officeart/2005/8/layout/hProcess7"/>
    <dgm:cxn modelId="{9BF412FA-517C-44ED-B233-BC3118BAAFB1}" type="presParOf" srcId="{2207B443-BCA3-4941-B945-BBDF7D7687A8}" destId="{77DA3487-39A6-45C6-997C-453DE884BB29}" srcOrd="0" destOrd="0" presId="urn:microsoft.com/office/officeart/2005/8/layout/hProcess7"/>
    <dgm:cxn modelId="{4E67D7DE-3EFF-4ADC-9820-F27B7408A91D}" type="presParOf" srcId="{2207B443-BCA3-4941-B945-BBDF7D7687A8}" destId="{EDD151C5-7129-4A2B-A79C-AE8B4DF1FF83}" srcOrd="1" destOrd="0" presId="urn:microsoft.com/office/officeart/2005/8/layout/hProcess7"/>
    <dgm:cxn modelId="{C4333071-0AD9-43D3-B98B-B8A5DF8709DD}" type="presParOf" srcId="{2207B443-BCA3-4941-B945-BBDF7D7687A8}" destId="{C1757DFE-0AEC-4B39-A28F-17E2027A6562}" srcOrd="2" destOrd="0" presId="urn:microsoft.com/office/officeart/2005/8/layout/hProcess7"/>
    <dgm:cxn modelId="{D39ABCD0-681B-40A1-940F-427DEE88A9E9}" type="presParOf" srcId="{D40FC6AF-DFDC-4BA5-B9C0-67B0541CD522}" destId="{DAF0FD95-6429-4B6C-B4C0-1D57901B2CFF}" srcOrd="1" destOrd="0" presId="urn:microsoft.com/office/officeart/2005/8/layout/hProcess7"/>
    <dgm:cxn modelId="{8D293FA1-9BBC-4A1F-93AB-3FAE204B6104}" type="presParOf" srcId="{D40FC6AF-DFDC-4BA5-B9C0-67B0541CD522}" destId="{74EAECDF-C816-40EB-BC68-F6A138FA9AD5}" srcOrd="2" destOrd="0" presId="urn:microsoft.com/office/officeart/2005/8/layout/hProcess7"/>
    <dgm:cxn modelId="{5268F571-7604-4598-9204-0EB002EAAE11}" type="presParOf" srcId="{74EAECDF-C816-40EB-BC68-F6A138FA9AD5}" destId="{EB8084DF-22E6-4B89-8250-3353408A54A9}" srcOrd="0" destOrd="0" presId="urn:microsoft.com/office/officeart/2005/8/layout/hProcess7"/>
    <dgm:cxn modelId="{3C3DF1F0-DA23-4C36-9C29-D6613FC6459B}" type="presParOf" srcId="{74EAECDF-C816-40EB-BC68-F6A138FA9AD5}" destId="{9698308C-0C8D-4BF9-BA92-65DBA558F337}" srcOrd="1" destOrd="0" presId="urn:microsoft.com/office/officeart/2005/8/layout/hProcess7"/>
    <dgm:cxn modelId="{E518D898-9CAE-4188-805B-E09CC5988A49}" type="presParOf" srcId="{74EAECDF-C816-40EB-BC68-F6A138FA9AD5}" destId="{6CA326EE-D33D-431D-BA19-74E240098924}" srcOrd="2" destOrd="0" presId="urn:microsoft.com/office/officeart/2005/8/layout/hProcess7"/>
    <dgm:cxn modelId="{B77E6D1E-C72E-44A2-9EAE-E33705D69076}" type="presParOf" srcId="{D40FC6AF-DFDC-4BA5-B9C0-67B0541CD522}" destId="{7085C2C2-FE18-4B26-8C47-8235C91AD94B}" srcOrd="3" destOrd="0" presId="urn:microsoft.com/office/officeart/2005/8/layout/hProcess7"/>
    <dgm:cxn modelId="{D8E3EDF9-8746-479B-B2D6-594CAFA01006}" type="presParOf" srcId="{D40FC6AF-DFDC-4BA5-B9C0-67B0541CD522}" destId="{C7348CF7-9E16-4F97-814C-0C668B27E4E7}" srcOrd="4" destOrd="0" presId="urn:microsoft.com/office/officeart/2005/8/layout/hProcess7"/>
    <dgm:cxn modelId="{B891B9EB-FA9A-4992-9503-61EE813D85A7}" type="presParOf" srcId="{C7348CF7-9E16-4F97-814C-0C668B27E4E7}" destId="{3EC346FB-CD27-4FDF-BB56-27D0EC6A2793}" srcOrd="0" destOrd="0" presId="urn:microsoft.com/office/officeart/2005/8/layout/hProcess7"/>
    <dgm:cxn modelId="{878D8A59-A90F-4FE4-93DC-2F3E4828D1CA}" type="presParOf" srcId="{C7348CF7-9E16-4F97-814C-0C668B27E4E7}" destId="{49D7FF0C-712C-442D-A9D9-CB1185F57A15}" srcOrd="1" destOrd="0" presId="urn:microsoft.com/office/officeart/2005/8/layout/hProcess7"/>
    <dgm:cxn modelId="{72EB6C7A-6016-43B7-8168-DB66A88D9F29}" type="presParOf" srcId="{C7348CF7-9E16-4F97-814C-0C668B27E4E7}" destId="{10623065-01FD-41FE-9F72-8D76165EA0D5}" srcOrd="2" destOrd="0" presId="urn:microsoft.com/office/officeart/2005/8/layout/hProcess7"/>
    <dgm:cxn modelId="{4715709B-EBD3-457B-B87F-5376B7461A25}" type="presParOf" srcId="{D40FC6AF-DFDC-4BA5-B9C0-67B0541CD522}" destId="{CBA9BAEB-C17E-4005-BAA8-C849B0FA0B38}" srcOrd="5" destOrd="0" presId="urn:microsoft.com/office/officeart/2005/8/layout/hProcess7"/>
    <dgm:cxn modelId="{07B9ABC7-E1A4-45FB-9FA5-F4C5B35AD4C9}" type="presParOf" srcId="{D40FC6AF-DFDC-4BA5-B9C0-67B0541CD522}" destId="{E1F3A76B-B0C9-4599-98CB-2742F46B54AF}" srcOrd="6" destOrd="0" presId="urn:microsoft.com/office/officeart/2005/8/layout/hProcess7"/>
    <dgm:cxn modelId="{4ABA4434-EFC3-4D5E-8D7A-B531AFD20374}" type="presParOf" srcId="{E1F3A76B-B0C9-4599-98CB-2742F46B54AF}" destId="{C27EC115-6FF0-4B2D-82D7-0D1CC0E2F25E}" srcOrd="0" destOrd="0" presId="urn:microsoft.com/office/officeart/2005/8/layout/hProcess7"/>
    <dgm:cxn modelId="{50C5D240-3B17-4F82-9C5A-6DA3E80C1A73}" type="presParOf" srcId="{E1F3A76B-B0C9-4599-98CB-2742F46B54AF}" destId="{D55D74EA-9182-46FC-A53C-38EEB7FF606F}" srcOrd="1" destOrd="0" presId="urn:microsoft.com/office/officeart/2005/8/layout/hProcess7"/>
    <dgm:cxn modelId="{70BC66BB-15B3-4DA7-92A4-B5FEBD231021}" type="presParOf" srcId="{E1F3A76B-B0C9-4599-98CB-2742F46B54AF}" destId="{B354BAD8-314D-4594-9A6F-4A3923C10E24}" srcOrd="2" destOrd="0" presId="urn:microsoft.com/office/officeart/2005/8/layout/hProcess7"/>
    <dgm:cxn modelId="{6C30164C-44F9-4999-B301-77C4C7CED03C}" type="presParOf" srcId="{D40FC6AF-DFDC-4BA5-B9C0-67B0541CD522}" destId="{075B1814-7F4F-449A-B3B1-31E76CA01916}" srcOrd="7" destOrd="0" presId="urn:microsoft.com/office/officeart/2005/8/layout/hProcess7"/>
    <dgm:cxn modelId="{9D3811F6-B363-4331-832D-4E0AEB7C8B7D}" type="presParOf" srcId="{D40FC6AF-DFDC-4BA5-B9C0-67B0541CD522}" destId="{1A929A1B-1158-4912-93E3-402258BE8687}" srcOrd="8" destOrd="0" presId="urn:microsoft.com/office/officeart/2005/8/layout/hProcess7"/>
    <dgm:cxn modelId="{928D2E29-E094-4471-AFF4-ED2F18CE9321}" type="presParOf" srcId="{1A929A1B-1158-4912-93E3-402258BE8687}" destId="{C7CA0EAD-E924-4BFE-987B-929B37BFB1E0}" srcOrd="0" destOrd="0" presId="urn:microsoft.com/office/officeart/2005/8/layout/hProcess7"/>
    <dgm:cxn modelId="{42946BB8-9B6E-44C2-B07A-5757D7E3761C}" type="presParOf" srcId="{1A929A1B-1158-4912-93E3-402258BE8687}" destId="{52A8E5F9-2634-4BEA-A36A-5238B3872BD1}" srcOrd="1" destOrd="0" presId="urn:microsoft.com/office/officeart/2005/8/layout/hProcess7"/>
    <dgm:cxn modelId="{56884869-0BB0-4922-B566-4CB78EA45170}" type="presParOf" srcId="{1A929A1B-1158-4912-93E3-402258BE8687}" destId="{9D8C6120-D3E1-4E41-9D6D-AA47E951E4A1}" srcOrd="2" destOrd="0" presId="urn:microsoft.com/office/officeart/2005/8/layout/hProcess7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9DC335E-3A82-4199-9BE6-D0EB472FBF01}" type="doc">
      <dgm:prSet loTypeId="urn:microsoft.com/office/officeart/2005/8/layout/cycle7" loCatId="cycle" qsTypeId="urn:microsoft.com/office/officeart/2005/8/quickstyle/simple5" qsCatId="simple" csTypeId="urn:microsoft.com/office/officeart/2005/8/colors/colorful5" csCatId="colorful" phldr="1"/>
      <dgm:spPr/>
    </dgm:pt>
    <dgm:pt modelId="{3A77E6BE-45A8-4CDA-BD2F-702788762B6F}">
      <dgm:prSet phldrT="[Text]" custT="1"/>
      <dgm:spPr>
        <a:xfrm>
          <a:off x="1742335" y="412357"/>
          <a:ext cx="2108280" cy="1054140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247BE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rgbClr>
            </a:gs>
            <a:gs pos="50000">
              <a:srgbClr val="247BE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rgbClr>
            </a:gs>
            <a:gs pos="100000">
              <a:srgbClr val="247BE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gm:spPr>
      <dgm:t>
        <a:bodyPr/>
        <a:lstStyle/>
        <a:p>
          <a:r>
            <a:rPr lang="en-US" sz="1800" b="1">
              <a:solidFill>
                <a:srgbClr val="FFFFFF"/>
              </a:solidFill>
              <a:latin typeface="Calibri" panose="020F0502020204030204"/>
              <a:ea typeface="+mn-ea"/>
              <a:cs typeface="+mn-cs"/>
            </a:rPr>
            <a:t>Understanding/ Defining the Specification </a:t>
          </a:r>
        </a:p>
      </dgm:t>
    </dgm:pt>
    <dgm:pt modelId="{CDE3065F-5DCC-4DE6-985A-B8D2383CE40D}" type="parTrans" cxnId="{DB0C2345-CE02-4759-8CC8-6D74FCBD9BAD}">
      <dgm:prSet/>
      <dgm:spPr/>
      <dgm:t>
        <a:bodyPr/>
        <a:lstStyle/>
        <a:p>
          <a:endParaRPr lang="en-US" sz="2800" b="1"/>
        </a:p>
      </dgm:t>
    </dgm:pt>
    <dgm:pt modelId="{C619E1B9-B417-4930-B791-FA90BD9008AE}" type="sibTrans" cxnId="{DB0C2345-CE02-4759-8CC8-6D74FCBD9BAD}">
      <dgm:prSet/>
      <dgm:spPr>
        <a:xfrm rot="3600000">
          <a:off x="3117231" y="2263442"/>
          <a:ext cx="1100342" cy="368949"/>
        </a:xfrm>
        <a:prstGeom prst="leftRightArrow">
          <a:avLst>
            <a:gd name="adj1" fmla="val 60000"/>
            <a:gd name="adj2" fmla="val 50000"/>
          </a:avLst>
        </a:prstGeom>
        <a:gradFill rotWithShape="0">
          <a:gsLst>
            <a:gs pos="0">
              <a:srgbClr val="247BE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rgbClr>
            </a:gs>
            <a:gs pos="50000">
              <a:srgbClr val="247BE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rgbClr>
            </a:gs>
            <a:gs pos="100000">
              <a:srgbClr val="247BE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gm:spPr>
      <dgm:t>
        <a:bodyPr/>
        <a:lstStyle/>
        <a:p>
          <a:endParaRPr lang="en-US" sz="2800" b="1">
            <a:solidFill>
              <a:srgbClr val="FFFFFF"/>
            </a:solidFill>
            <a:latin typeface="Calibri" panose="020F0502020204030204"/>
            <a:ea typeface="+mn-ea"/>
            <a:cs typeface="+mn-cs"/>
          </a:endParaRPr>
        </a:p>
      </dgm:t>
    </dgm:pt>
    <dgm:pt modelId="{3D757F44-F540-4885-95CB-4ACECA23F9F2}">
      <dgm:prSet phldrT="[Text]" custT="1"/>
      <dgm:spPr>
        <a:xfrm>
          <a:off x="3484189" y="3429337"/>
          <a:ext cx="2108280" cy="1054140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247BE1">
                <a:hueOff val="2664349"/>
                <a:satOff val="-5268"/>
                <a:lumOff val="-2941"/>
                <a:alphaOff val="0"/>
                <a:satMod val="103000"/>
                <a:lumMod val="102000"/>
                <a:tint val="94000"/>
              </a:srgbClr>
            </a:gs>
            <a:gs pos="50000">
              <a:srgbClr val="247BE1">
                <a:hueOff val="2664349"/>
                <a:satOff val="-5268"/>
                <a:lumOff val="-2941"/>
                <a:alphaOff val="0"/>
                <a:satMod val="110000"/>
                <a:lumMod val="100000"/>
                <a:shade val="100000"/>
              </a:srgbClr>
            </a:gs>
            <a:gs pos="100000">
              <a:srgbClr val="247BE1">
                <a:hueOff val="2664349"/>
                <a:satOff val="-5268"/>
                <a:lumOff val="-2941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gm:spPr>
      <dgm:t>
        <a:bodyPr/>
        <a:lstStyle/>
        <a:p>
          <a:r>
            <a:rPr lang="en-US" sz="1800" b="1">
              <a:solidFill>
                <a:srgbClr val="FFFFFF"/>
              </a:solidFill>
              <a:latin typeface="Calibri" panose="020F0502020204030204"/>
              <a:ea typeface="+mn-ea"/>
              <a:cs typeface="+mn-cs"/>
            </a:rPr>
            <a:t>Specific Technical Solutions</a:t>
          </a:r>
        </a:p>
      </dgm:t>
    </dgm:pt>
    <dgm:pt modelId="{EE9670F8-451B-45A6-ACDA-5ED99626A6BF}" type="parTrans" cxnId="{387C1A7A-45A1-46FC-9A8B-ABADEF37AEE7}">
      <dgm:prSet/>
      <dgm:spPr/>
      <dgm:t>
        <a:bodyPr/>
        <a:lstStyle/>
        <a:p>
          <a:endParaRPr lang="en-US" sz="2800" b="1"/>
        </a:p>
      </dgm:t>
    </dgm:pt>
    <dgm:pt modelId="{19D9E9C2-7EA7-4C8F-81A4-37C0E4DC84E3}" type="sibTrans" cxnId="{387C1A7A-45A1-46FC-9A8B-ABADEF37AEE7}">
      <dgm:prSet/>
      <dgm:spPr>
        <a:xfrm rot="10800000">
          <a:off x="2246304" y="3771932"/>
          <a:ext cx="1100342" cy="368949"/>
        </a:xfrm>
        <a:prstGeom prst="leftRightArrow">
          <a:avLst>
            <a:gd name="adj1" fmla="val 60000"/>
            <a:gd name="adj2" fmla="val 50000"/>
          </a:avLst>
        </a:prstGeom>
        <a:gradFill rotWithShape="0">
          <a:gsLst>
            <a:gs pos="0">
              <a:srgbClr val="247BE1">
                <a:hueOff val="2664349"/>
                <a:satOff val="-5268"/>
                <a:lumOff val="-2941"/>
                <a:alphaOff val="0"/>
                <a:satMod val="103000"/>
                <a:lumMod val="102000"/>
                <a:tint val="94000"/>
              </a:srgbClr>
            </a:gs>
            <a:gs pos="50000">
              <a:srgbClr val="247BE1">
                <a:hueOff val="2664349"/>
                <a:satOff val="-5268"/>
                <a:lumOff val="-2941"/>
                <a:alphaOff val="0"/>
                <a:satMod val="110000"/>
                <a:lumMod val="100000"/>
                <a:shade val="100000"/>
              </a:srgbClr>
            </a:gs>
            <a:gs pos="100000">
              <a:srgbClr val="247BE1">
                <a:hueOff val="2664349"/>
                <a:satOff val="-5268"/>
                <a:lumOff val="-2941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gm:spPr>
      <dgm:t>
        <a:bodyPr/>
        <a:lstStyle/>
        <a:p>
          <a:endParaRPr lang="en-US" sz="2800" b="1">
            <a:solidFill>
              <a:srgbClr val="FFFFFF"/>
            </a:solidFill>
            <a:latin typeface="Calibri" panose="020F0502020204030204"/>
            <a:ea typeface="+mn-ea"/>
            <a:cs typeface="+mn-cs"/>
          </a:endParaRPr>
        </a:p>
      </dgm:t>
    </dgm:pt>
    <dgm:pt modelId="{FE00A766-8137-484F-9042-09654346CD9E}">
      <dgm:prSet phldrT="[Text]" custT="1"/>
      <dgm:spPr>
        <a:xfrm>
          <a:off x="481" y="3429337"/>
          <a:ext cx="2108280" cy="1054140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247BE1">
                <a:hueOff val="5328699"/>
                <a:satOff val="-10537"/>
                <a:lumOff val="-5882"/>
                <a:alphaOff val="0"/>
                <a:satMod val="103000"/>
                <a:lumMod val="102000"/>
                <a:tint val="94000"/>
              </a:srgbClr>
            </a:gs>
            <a:gs pos="50000">
              <a:srgbClr val="247BE1">
                <a:hueOff val="5328699"/>
                <a:satOff val="-10537"/>
                <a:lumOff val="-5882"/>
                <a:alphaOff val="0"/>
                <a:satMod val="110000"/>
                <a:lumMod val="100000"/>
                <a:shade val="100000"/>
              </a:srgbClr>
            </a:gs>
            <a:gs pos="100000">
              <a:srgbClr val="247BE1">
                <a:hueOff val="5328699"/>
                <a:satOff val="-10537"/>
                <a:lumOff val="-5882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gm:spPr>
      <dgm:t>
        <a:bodyPr/>
        <a:lstStyle/>
        <a:p>
          <a:r>
            <a:rPr lang="en-US" sz="1800" b="1">
              <a:solidFill>
                <a:srgbClr val="FFFFFF"/>
              </a:solidFill>
              <a:latin typeface="Calibri" panose="020F0502020204030204"/>
              <a:ea typeface="+mn-ea"/>
              <a:cs typeface="+mn-cs"/>
            </a:rPr>
            <a:t>Compelling Facility Concepts</a:t>
          </a:r>
        </a:p>
      </dgm:t>
    </dgm:pt>
    <dgm:pt modelId="{271A303D-ED23-4CC0-BF0D-6B8B7E9C0305}" type="parTrans" cxnId="{D789E84B-9E9D-4F12-B01E-A56F04BACFB3}">
      <dgm:prSet/>
      <dgm:spPr/>
      <dgm:t>
        <a:bodyPr/>
        <a:lstStyle/>
        <a:p>
          <a:endParaRPr lang="en-US" sz="2800" b="1"/>
        </a:p>
      </dgm:t>
    </dgm:pt>
    <dgm:pt modelId="{50759EE7-2970-4B73-9671-748B1DFCC114}" type="sibTrans" cxnId="{D789E84B-9E9D-4F12-B01E-A56F04BACFB3}">
      <dgm:prSet/>
      <dgm:spPr>
        <a:xfrm rot="18000000">
          <a:off x="1375377" y="2263442"/>
          <a:ext cx="1100342" cy="368949"/>
        </a:xfrm>
        <a:prstGeom prst="leftRightArrow">
          <a:avLst>
            <a:gd name="adj1" fmla="val 60000"/>
            <a:gd name="adj2" fmla="val 50000"/>
          </a:avLst>
        </a:prstGeom>
        <a:gradFill rotWithShape="0">
          <a:gsLst>
            <a:gs pos="0">
              <a:srgbClr val="247BE1">
                <a:hueOff val="5328699"/>
                <a:satOff val="-10537"/>
                <a:lumOff val="-5882"/>
                <a:alphaOff val="0"/>
                <a:satMod val="103000"/>
                <a:lumMod val="102000"/>
                <a:tint val="94000"/>
              </a:srgbClr>
            </a:gs>
            <a:gs pos="50000">
              <a:srgbClr val="247BE1">
                <a:hueOff val="5328699"/>
                <a:satOff val="-10537"/>
                <a:lumOff val="-5882"/>
                <a:alphaOff val="0"/>
                <a:satMod val="110000"/>
                <a:lumMod val="100000"/>
                <a:shade val="100000"/>
              </a:srgbClr>
            </a:gs>
            <a:gs pos="100000">
              <a:srgbClr val="247BE1">
                <a:hueOff val="5328699"/>
                <a:satOff val="-10537"/>
                <a:lumOff val="-5882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gm:spPr>
      <dgm:t>
        <a:bodyPr/>
        <a:lstStyle/>
        <a:p>
          <a:endParaRPr lang="en-US" sz="2800" b="1">
            <a:solidFill>
              <a:srgbClr val="FFFFFF"/>
            </a:solidFill>
            <a:latin typeface="Calibri" panose="020F0502020204030204"/>
            <a:ea typeface="+mn-ea"/>
            <a:cs typeface="+mn-cs"/>
          </a:endParaRPr>
        </a:p>
      </dgm:t>
    </dgm:pt>
    <dgm:pt modelId="{B165EAE4-1C51-4658-81D0-37275EB0E76F}" type="pres">
      <dgm:prSet presAssocID="{49DC335E-3A82-4199-9BE6-D0EB472FBF01}" presName="Name0" presStyleCnt="0">
        <dgm:presLayoutVars>
          <dgm:dir/>
          <dgm:resizeHandles val="exact"/>
        </dgm:presLayoutVars>
      </dgm:prSet>
      <dgm:spPr/>
    </dgm:pt>
    <dgm:pt modelId="{12161E5A-E907-409B-AC28-F09EA0E084AD}" type="pres">
      <dgm:prSet presAssocID="{3A77E6BE-45A8-4CDA-BD2F-702788762B6F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16BA56B-B0A6-451F-AC22-76A43656BB55}" type="pres">
      <dgm:prSet presAssocID="{C619E1B9-B417-4930-B791-FA90BD9008AE}" presName="sibTrans" presStyleLbl="sibTrans2D1" presStyleIdx="0" presStyleCnt="3"/>
      <dgm:spPr/>
      <dgm:t>
        <a:bodyPr/>
        <a:lstStyle/>
        <a:p>
          <a:endParaRPr lang="en-US"/>
        </a:p>
      </dgm:t>
    </dgm:pt>
    <dgm:pt modelId="{EC3BD30E-CCD5-4A98-9E14-7005B8C4AB1C}" type="pres">
      <dgm:prSet presAssocID="{C619E1B9-B417-4930-B791-FA90BD9008AE}" presName="connectorText" presStyleLbl="sibTrans2D1" presStyleIdx="0" presStyleCnt="3"/>
      <dgm:spPr/>
      <dgm:t>
        <a:bodyPr/>
        <a:lstStyle/>
        <a:p>
          <a:endParaRPr lang="en-US"/>
        </a:p>
      </dgm:t>
    </dgm:pt>
    <dgm:pt modelId="{E73D9A05-8E0C-4711-AA31-40AD2618FBC2}" type="pres">
      <dgm:prSet presAssocID="{3D757F44-F540-4885-95CB-4ACECA23F9F2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6B7B413-5D6F-42CE-AA70-8E9DAE401577}" type="pres">
      <dgm:prSet presAssocID="{19D9E9C2-7EA7-4C8F-81A4-37C0E4DC84E3}" presName="sibTrans" presStyleLbl="sibTrans2D1" presStyleIdx="1" presStyleCnt="3"/>
      <dgm:spPr/>
      <dgm:t>
        <a:bodyPr/>
        <a:lstStyle/>
        <a:p>
          <a:endParaRPr lang="en-US"/>
        </a:p>
      </dgm:t>
    </dgm:pt>
    <dgm:pt modelId="{3F08B37B-0269-424B-A9AE-6F6E5D97E46F}" type="pres">
      <dgm:prSet presAssocID="{19D9E9C2-7EA7-4C8F-81A4-37C0E4DC84E3}" presName="connectorText" presStyleLbl="sibTrans2D1" presStyleIdx="1" presStyleCnt="3"/>
      <dgm:spPr/>
      <dgm:t>
        <a:bodyPr/>
        <a:lstStyle/>
        <a:p>
          <a:endParaRPr lang="en-US"/>
        </a:p>
      </dgm:t>
    </dgm:pt>
    <dgm:pt modelId="{3F41F771-DCE0-4323-9DBC-D12718071EA1}" type="pres">
      <dgm:prSet presAssocID="{FE00A766-8137-484F-9042-09654346CD9E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6CFF35E-1CC1-4D7A-9B4E-6FCC785EE48B}" type="pres">
      <dgm:prSet presAssocID="{50759EE7-2970-4B73-9671-748B1DFCC114}" presName="sibTrans" presStyleLbl="sibTrans2D1" presStyleIdx="2" presStyleCnt="3"/>
      <dgm:spPr/>
      <dgm:t>
        <a:bodyPr/>
        <a:lstStyle/>
        <a:p>
          <a:endParaRPr lang="en-US"/>
        </a:p>
      </dgm:t>
    </dgm:pt>
    <dgm:pt modelId="{2C5A0CF2-2375-4DC0-A977-529D9C75596B}" type="pres">
      <dgm:prSet presAssocID="{50759EE7-2970-4B73-9671-748B1DFCC114}" presName="connectorText" presStyleLbl="sibTrans2D1" presStyleIdx="2" presStyleCnt="3"/>
      <dgm:spPr/>
      <dgm:t>
        <a:bodyPr/>
        <a:lstStyle/>
        <a:p>
          <a:endParaRPr lang="en-US"/>
        </a:p>
      </dgm:t>
    </dgm:pt>
  </dgm:ptLst>
  <dgm:cxnLst>
    <dgm:cxn modelId="{D2EABD77-9C90-40B1-B46C-8A361DAFAE87}" type="presOf" srcId="{50759EE7-2970-4B73-9671-748B1DFCC114}" destId="{E6CFF35E-1CC1-4D7A-9B4E-6FCC785EE48B}" srcOrd="0" destOrd="0" presId="urn:microsoft.com/office/officeart/2005/8/layout/cycle7"/>
    <dgm:cxn modelId="{64AF09C6-EC20-4C4F-A93C-63EDC82CD75D}" type="presOf" srcId="{FE00A766-8137-484F-9042-09654346CD9E}" destId="{3F41F771-DCE0-4323-9DBC-D12718071EA1}" srcOrd="0" destOrd="0" presId="urn:microsoft.com/office/officeart/2005/8/layout/cycle7"/>
    <dgm:cxn modelId="{387C1A7A-45A1-46FC-9A8B-ABADEF37AEE7}" srcId="{49DC335E-3A82-4199-9BE6-D0EB472FBF01}" destId="{3D757F44-F540-4885-95CB-4ACECA23F9F2}" srcOrd="1" destOrd="0" parTransId="{EE9670F8-451B-45A6-ACDA-5ED99626A6BF}" sibTransId="{19D9E9C2-7EA7-4C8F-81A4-37C0E4DC84E3}"/>
    <dgm:cxn modelId="{E49C1C4A-858E-43BA-90E0-5DB0F4643842}" type="presOf" srcId="{50759EE7-2970-4B73-9671-748B1DFCC114}" destId="{2C5A0CF2-2375-4DC0-A977-529D9C75596B}" srcOrd="1" destOrd="0" presId="urn:microsoft.com/office/officeart/2005/8/layout/cycle7"/>
    <dgm:cxn modelId="{41AB649E-F62A-4D69-B398-E7A4159E4897}" type="presOf" srcId="{C619E1B9-B417-4930-B791-FA90BD9008AE}" destId="{EC3BD30E-CCD5-4A98-9E14-7005B8C4AB1C}" srcOrd="1" destOrd="0" presId="urn:microsoft.com/office/officeart/2005/8/layout/cycle7"/>
    <dgm:cxn modelId="{B2BAE199-4F84-4D38-A826-6A9D42504EE4}" type="presOf" srcId="{C619E1B9-B417-4930-B791-FA90BD9008AE}" destId="{B16BA56B-B0A6-451F-AC22-76A43656BB55}" srcOrd="0" destOrd="0" presId="urn:microsoft.com/office/officeart/2005/8/layout/cycle7"/>
    <dgm:cxn modelId="{C01F2691-1065-4487-9DB3-7CCD16961EFF}" type="presOf" srcId="{49DC335E-3A82-4199-9BE6-D0EB472FBF01}" destId="{B165EAE4-1C51-4658-81D0-37275EB0E76F}" srcOrd="0" destOrd="0" presId="urn:microsoft.com/office/officeart/2005/8/layout/cycle7"/>
    <dgm:cxn modelId="{B99967E4-2617-42D8-B385-EA93FC569C2B}" type="presOf" srcId="{19D9E9C2-7EA7-4C8F-81A4-37C0E4DC84E3}" destId="{86B7B413-5D6F-42CE-AA70-8E9DAE401577}" srcOrd="0" destOrd="0" presId="urn:microsoft.com/office/officeart/2005/8/layout/cycle7"/>
    <dgm:cxn modelId="{8571D3E5-8E74-4041-9E0B-A926F375B51B}" type="presOf" srcId="{3A77E6BE-45A8-4CDA-BD2F-702788762B6F}" destId="{12161E5A-E907-409B-AC28-F09EA0E084AD}" srcOrd="0" destOrd="0" presId="urn:microsoft.com/office/officeart/2005/8/layout/cycle7"/>
    <dgm:cxn modelId="{DB0C2345-CE02-4759-8CC8-6D74FCBD9BAD}" srcId="{49DC335E-3A82-4199-9BE6-D0EB472FBF01}" destId="{3A77E6BE-45A8-4CDA-BD2F-702788762B6F}" srcOrd="0" destOrd="0" parTransId="{CDE3065F-5DCC-4DE6-985A-B8D2383CE40D}" sibTransId="{C619E1B9-B417-4930-B791-FA90BD9008AE}"/>
    <dgm:cxn modelId="{8C9424E5-3381-45C5-8140-9D283FC1FAFE}" type="presOf" srcId="{3D757F44-F540-4885-95CB-4ACECA23F9F2}" destId="{E73D9A05-8E0C-4711-AA31-40AD2618FBC2}" srcOrd="0" destOrd="0" presId="urn:microsoft.com/office/officeart/2005/8/layout/cycle7"/>
    <dgm:cxn modelId="{DE298F3C-F023-412C-B453-62F04F2D6B3A}" type="presOf" srcId="{19D9E9C2-7EA7-4C8F-81A4-37C0E4DC84E3}" destId="{3F08B37B-0269-424B-A9AE-6F6E5D97E46F}" srcOrd="1" destOrd="0" presId="urn:microsoft.com/office/officeart/2005/8/layout/cycle7"/>
    <dgm:cxn modelId="{D789E84B-9E9D-4F12-B01E-A56F04BACFB3}" srcId="{49DC335E-3A82-4199-9BE6-D0EB472FBF01}" destId="{FE00A766-8137-484F-9042-09654346CD9E}" srcOrd="2" destOrd="0" parTransId="{271A303D-ED23-4CC0-BF0D-6B8B7E9C0305}" sibTransId="{50759EE7-2970-4B73-9671-748B1DFCC114}"/>
    <dgm:cxn modelId="{812F900D-33BD-4024-A692-02FCE61ACAC1}" type="presParOf" srcId="{B165EAE4-1C51-4658-81D0-37275EB0E76F}" destId="{12161E5A-E907-409B-AC28-F09EA0E084AD}" srcOrd="0" destOrd="0" presId="urn:microsoft.com/office/officeart/2005/8/layout/cycle7"/>
    <dgm:cxn modelId="{6E6E1473-5ADC-4D72-87DB-A95E68C67EAA}" type="presParOf" srcId="{B165EAE4-1C51-4658-81D0-37275EB0E76F}" destId="{B16BA56B-B0A6-451F-AC22-76A43656BB55}" srcOrd="1" destOrd="0" presId="urn:microsoft.com/office/officeart/2005/8/layout/cycle7"/>
    <dgm:cxn modelId="{2CA2334B-72C9-4259-A35E-ADC534DA92D4}" type="presParOf" srcId="{B16BA56B-B0A6-451F-AC22-76A43656BB55}" destId="{EC3BD30E-CCD5-4A98-9E14-7005B8C4AB1C}" srcOrd="0" destOrd="0" presId="urn:microsoft.com/office/officeart/2005/8/layout/cycle7"/>
    <dgm:cxn modelId="{B4726B52-DB84-4F5D-BF33-A93A82487588}" type="presParOf" srcId="{B165EAE4-1C51-4658-81D0-37275EB0E76F}" destId="{E73D9A05-8E0C-4711-AA31-40AD2618FBC2}" srcOrd="2" destOrd="0" presId="urn:microsoft.com/office/officeart/2005/8/layout/cycle7"/>
    <dgm:cxn modelId="{E234D564-3C76-455A-950A-EA99E4CB1F8B}" type="presParOf" srcId="{B165EAE4-1C51-4658-81D0-37275EB0E76F}" destId="{86B7B413-5D6F-42CE-AA70-8E9DAE401577}" srcOrd="3" destOrd="0" presId="urn:microsoft.com/office/officeart/2005/8/layout/cycle7"/>
    <dgm:cxn modelId="{E2FE86BE-875C-4B7C-98C6-FFE8C9350582}" type="presParOf" srcId="{86B7B413-5D6F-42CE-AA70-8E9DAE401577}" destId="{3F08B37B-0269-424B-A9AE-6F6E5D97E46F}" srcOrd="0" destOrd="0" presId="urn:microsoft.com/office/officeart/2005/8/layout/cycle7"/>
    <dgm:cxn modelId="{D55A22FF-5CF2-4327-AD29-F56525522E4F}" type="presParOf" srcId="{B165EAE4-1C51-4658-81D0-37275EB0E76F}" destId="{3F41F771-DCE0-4323-9DBC-D12718071EA1}" srcOrd="4" destOrd="0" presId="urn:microsoft.com/office/officeart/2005/8/layout/cycle7"/>
    <dgm:cxn modelId="{C3A0E5E5-BC01-4E3E-8F5B-8B7623FDADA7}" type="presParOf" srcId="{B165EAE4-1C51-4658-81D0-37275EB0E76F}" destId="{E6CFF35E-1CC1-4D7A-9B4E-6FCC785EE48B}" srcOrd="5" destOrd="0" presId="urn:microsoft.com/office/officeart/2005/8/layout/cycle7"/>
    <dgm:cxn modelId="{810A39C3-E42F-4CC4-BB27-6C16BE0A0178}" type="presParOf" srcId="{E6CFF35E-1CC1-4D7A-9B4E-6FCC785EE48B}" destId="{2C5A0CF2-2375-4DC0-A977-529D9C75596B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FF6255B7-B40B-43AF-9102-F16DD4CB8235}" type="doc">
      <dgm:prSet loTypeId="urn:microsoft.com/office/officeart/2005/8/layout/hList1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B66D0D35-62F2-4115-89B6-443E9804C306}">
      <dgm:prSet phldrT="[Text]"/>
      <dgm:spPr>
        <a:xfrm>
          <a:off x="1796" y="269834"/>
          <a:ext cx="1751759" cy="667292"/>
        </a:xfrm>
        <a:prstGeom prst="rect">
          <a:avLst/>
        </a:prstGeom>
        <a:solidFill>
          <a:srgbClr val="F08900"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F08900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r>
            <a:rPr lang="en-US">
              <a:solidFill>
                <a:srgbClr val="FFFFFF"/>
              </a:solidFill>
              <a:latin typeface="Arial" panose="020B0604020202020204"/>
              <a:ea typeface="+mn-ea"/>
              <a:cs typeface="+mn-cs"/>
            </a:rPr>
            <a:t>Very high pulse energy (~10s-100s </a:t>
          </a:r>
          <a:r>
            <a:rPr lang="en-US" err="1">
              <a:solidFill>
                <a:srgbClr val="FFFFFF"/>
              </a:solidFill>
              <a:latin typeface="Arial" panose="020B0604020202020204"/>
              <a:ea typeface="+mn-ea"/>
              <a:cs typeface="+mn-cs"/>
            </a:rPr>
            <a:t>mJ</a:t>
          </a:r>
          <a:r>
            <a:rPr lang="en-US">
              <a:solidFill>
                <a:srgbClr val="FFFFFF"/>
              </a:solidFill>
              <a:latin typeface="Arial" panose="020B0604020202020204"/>
              <a:ea typeface="+mn-ea"/>
              <a:cs typeface="+mn-cs"/>
            </a:rPr>
            <a:t>)</a:t>
          </a:r>
        </a:p>
      </dgm:t>
    </dgm:pt>
    <dgm:pt modelId="{EE26B6B5-0A54-4B28-AEDF-EE6156E91B15}" type="parTrans" cxnId="{A49E5C91-8EE9-4E63-A6FF-03AC2F750900}">
      <dgm:prSet/>
      <dgm:spPr/>
      <dgm:t>
        <a:bodyPr/>
        <a:lstStyle/>
        <a:p>
          <a:endParaRPr lang="en-US"/>
        </a:p>
      </dgm:t>
    </dgm:pt>
    <dgm:pt modelId="{F29302FC-965F-4E5E-AF99-340872AEA743}" type="sibTrans" cxnId="{A49E5C91-8EE9-4E63-A6FF-03AC2F750900}">
      <dgm:prSet/>
      <dgm:spPr/>
      <dgm:t>
        <a:bodyPr/>
        <a:lstStyle/>
        <a:p>
          <a:endParaRPr lang="en-US"/>
        </a:p>
      </dgm:t>
    </dgm:pt>
    <dgm:pt modelId="{20F39072-12E3-45B8-9C7B-087901F8BC5E}">
      <dgm:prSet phldrT="[Text]"/>
      <dgm:spPr>
        <a:xfrm>
          <a:off x="1796" y="937126"/>
          <a:ext cx="1751759" cy="3458699"/>
        </a:xfrm>
        <a:prstGeom prst="rect">
          <a:avLst/>
        </a:prstGeom>
        <a:solidFill>
          <a:srgbClr val="F08900">
            <a:tint val="40000"/>
            <a:alpha val="90000"/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F08900">
              <a:tint val="40000"/>
              <a:alpha val="9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r>
            <a:rPr lang="en-US">
              <a:solidFill>
                <a:srgbClr val="2E2C61">
                  <a:hueOff val="0"/>
                  <a:satOff val="0"/>
                  <a:lumOff val="0"/>
                  <a:alphaOff val="0"/>
                </a:srgbClr>
              </a:solidFill>
              <a:latin typeface="Arial" panose="020B0604020202020204"/>
              <a:ea typeface="+mn-ea"/>
              <a:cs typeface="+mn-cs"/>
            </a:rPr>
            <a:t>To consider: an additional feature of UK XFEL, or delivered at another facility?</a:t>
          </a:r>
        </a:p>
      </dgm:t>
    </dgm:pt>
    <dgm:pt modelId="{D7874BEE-803A-411A-9D28-AE425889342F}" type="parTrans" cxnId="{4947103B-CA3F-43BA-BCA6-0B0461082FF8}">
      <dgm:prSet/>
      <dgm:spPr/>
      <dgm:t>
        <a:bodyPr/>
        <a:lstStyle/>
        <a:p>
          <a:endParaRPr lang="en-US"/>
        </a:p>
      </dgm:t>
    </dgm:pt>
    <dgm:pt modelId="{4BAA7313-7AB6-49A2-8C07-549A2EC05069}" type="sibTrans" cxnId="{4947103B-CA3F-43BA-BCA6-0B0461082FF8}">
      <dgm:prSet/>
      <dgm:spPr/>
      <dgm:t>
        <a:bodyPr/>
        <a:lstStyle/>
        <a:p>
          <a:endParaRPr lang="en-US"/>
        </a:p>
      </dgm:t>
    </dgm:pt>
    <dgm:pt modelId="{23EE8BDF-18BC-459E-ABCD-C09C7F45F4E4}">
      <dgm:prSet phldrT="[Text]"/>
      <dgm:spPr>
        <a:xfrm>
          <a:off x="1998802" y="269834"/>
          <a:ext cx="1751759" cy="667292"/>
        </a:xfrm>
        <a:prstGeom prst="rect">
          <a:avLst/>
        </a:prstGeom>
        <a:solidFill>
          <a:srgbClr val="F08900">
            <a:hueOff val="-1027502"/>
            <a:satOff val="-50000"/>
            <a:lumOff val="-4510"/>
            <a:alphaOff val="0"/>
          </a:srgbClr>
        </a:solidFill>
        <a:ln w="12700" cap="flat" cmpd="sng" algn="ctr">
          <a:solidFill>
            <a:srgbClr val="F08900">
              <a:hueOff val="-1027502"/>
              <a:satOff val="-50000"/>
              <a:lumOff val="-451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r>
            <a:rPr lang="en-US">
              <a:solidFill>
                <a:srgbClr val="FFFFFF"/>
              </a:solidFill>
              <a:latin typeface="Arial" panose="020B0604020202020204"/>
              <a:ea typeface="+mn-ea"/>
              <a:cs typeface="+mn-cs"/>
            </a:rPr>
            <a:t>Very high photon energy </a:t>
          </a:r>
          <a:br>
            <a:rPr lang="en-US">
              <a:solidFill>
                <a:srgbClr val="FFFFFF"/>
              </a:solidFill>
              <a:latin typeface="Arial" panose="020B0604020202020204"/>
              <a:ea typeface="+mn-ea"/>
              <a:cs typeface="+mn-cs"/>
            </a:rPr>
          </a:br>
          <a:r>
            <a:rPr lang="en-US">
              <a:solidFill>
                <a:srgbClr val="FFFFFF"/>
              </a:solidFill>
              <a:latin typeface="Arial" panose="020B0604020202020204"/>
              <a:ea typeface="+mn-ea"/>
              <a:cs typeface="+mn-cs"/>
            </a:rPr>
            <a:t>(&gt;20 </a:t>
          </a:r>
          <a:r>
            <a:rPr lang="en-US" err="1">
              <a:solidFill>
                <a:srgbClr val="FFFFFF"/>
              </a:solidFill>
              <a:latin typeface="Arial" panose="020B0604020202020204"/>
              <a:ea typeface="+mn-ea"/>
              <a:cs typeface="+mn-cs"/>
            </a:rPr>
            <a:t>keV</a:t>
          </a:r>
          <a:r>
            <a:rPr lang="en-US">
              <a:solidFill>
                <a:srgbClr val="FFFFFF"/>
              </a:solidFill>
              <a:latin typeface="Arial" panose="020B0604020202020204"/>
              <a:ea typeface="+mn-ea"/>
              <a:cs typeface="+mn-cs"/>
            </a:rPr>
            <a:t>, to 50-100 </a:t>
          </a:r>
          <a:r>
            <a:rPr lang="en-US" err="1">
              <a:solidFill>
                <a:srgbClr val="FFFFFF"/>
              </a:solidFill>
              <a:latin typeface="Arial" panose="020B0604020202020204"/>
              <a:ea typeface="+mn-ea"/>
              <a:cs typeface="+mn-cs"/>
            </a:rPr>
            <a:t>keV</a:t>
          </a:r>
          <a:r>
            <a:rPr lang="en-US">
              <a:solidFill>
                <a:srgbClr val="FFFFFF"/>
              </a:solidFill>
              <a:latin typeface="Arial" panose="020B0604020202020204"/>
              <a:ea typeface="+mn-ea"/>
              <a:cs typeface="+mn-cs"/>
            </a:rPr>
            <a:t>)</a:t>
          </a:r>
        </a:p>
      </dgm:t>
    </dgm:pt>
    <dgm:pt modelId="{1DD5A6BF-59C1-4272-BFDE-B813FC8EC703}" type="parTrans" cxnId="{A9FC656E-06A9-4076-91B0-95AB44C09376}">
      <dgm:prSet/>
      <dgm:spPr/>
      <dgm:t>
        <a:bodyPr/>
        <a:lstStyle/>
        <a:p>
          <a:endParaRPr lang="en-US"/>
        </a:p>
      </dgm:t>
    </dgm:pt>
    <dgm:pt modelId="{347FFAF2-ABE0-4D2D-8E12-FD2F887790A0}" type="sibTrans" cxnId="{A9FC656E-06A9-4076-91B0-95AB44C09376}">
      <dgm:prSet/>
      <dgm:spPr/>
      <dgm:t>
        <a:bodyPr/>
        <a:lstStyle/>
        <a:p>
          <a:endParaRPr lang="en-US"/>
        </a:p>
      </dgm:t>
    </dgm:pt>
    <dgm:pt modelId="{91B3B03B-3ADD-4728-9A4B-864CEF168C86}">
      <dgm:prSet phldrT="[Text]"/>
      <dgm:spPr>
        <a:xfrm>
          <a:off x="1998802" y="937126"/>
          <a:ext cx="1751759" cy="3458699"/>
        </a:xfrm>
        <a:prstGeom prst="rect">
          <a:avLst/>
        </a:prstGeom>
        <a:solidFill>
          <a:srgbClr val="F08900">
            <a:tint val="40000"/>
            <a:alpha val="90000"/>
            <a:hueOff val="-568225"/>
            <a:satOff val="-39803"/>
            <a:lumOff val="-3098"/>
            <a:alphaOff val="0"/>
          </a:srgbClr>
        </a:solidFill>
        <a:ln w="12700" cap="flat" cmpd="sng" algn="ctr">
          <a:solidFill>
            <a:srgbClr val="F08900">
              <a:tint val="40000"/>
              <a:alpha val="90000"/>
              <a:hueOff val="-568225"/>
              <a:satOff val="-39803"/>
              <a:lumOff val="-3098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r>
            <a:rPr lang="en-US">
              <a:solidFill>
                <a:srgbClr val="2E2C61">
                  <a:hueOff val="0"/>
                  <a:satOff val="0"/>
                  <a:lumOff val="0"/>
                  <a:alphaOff val="0"/>
                </a:srgbClr>
              </a:solidFill>
              <a:latin typeface="Arial" panose="020B0604020202020204"/>
              <a:ea typeface="+mn-ea"/>
              <a:cs typeface="+mn-cs"/>
            </a:rPr>
            <a:t>To consider: an additional feature of UK XFEL, or delivered at another facility?</a:t>
          </a:r>
        </a:p>
      </dgm:t>
    </dgm:pt>
    <dgm:pt modelId="{450AE3B6-1336-461E-8036-14698CC8020B}" type="parTrans" cxnId="{137250A6-2E44-4311-A912-BA5B009AB899}">
      <dgm:prSet/>
      <dgm:spPr/>
      <dgm:t>
        <a:bodyPr/>
        <a:lstStyle/>
        <a:p>
          <a:endParaRPr lang="en-US"/>
        </a:p>
      </dgm:t>
    </dgm:pt>
    <dgm:pt modelId="{FA5C25F1-DDA6-4DE4-A830-F3C3899F8290}" type="sibTrans" cxnId="{137250A6-2E44-4311-A912-BA5B009AB899}">
      <dgm:prSet/>
      <dgm:spPr/>
      <dgm:t>
        <a:bodyPr/>
        <a:lstStyle/>
        <a:p>
          <a:endParaRPr lang="en-US"/>
        </a:p>
      </dgm:t>
    </dgm:pt>
    <dgm:pt modelId="{85F51DED-A70B-4A93-941D-BE40E378B261}">
      <dgm:prSet phldrT="[Text]"/>
      <dgm:spPr>
        <a:xfrm>
          <a:off x="1998802" y="937126"/>
          <a:ext cx="1751759" cy="3458699"/>
        </a:xfrm>
        <a:prstGeom prst="rect">
          <a:avLst/>
        </a:prstGeom>
        <a:solidFill>
          <a:srgbClr val="F08900">
            <a:tint val="40000"/>
            <a:alpha val="90000"/>
            <a:hueOff val="-568225"/>
            <a:satOff val="-39803"/>
            <a:lumOff val="-3098"/>
            <a:alphaOff val="0"/>
          </a:srgbClr>
        </a:solidFill>
        <a:ln w="12700" cap="flat" cmpd="sng" algn="ctr">
          <a:solidFill>
            <a:srgbClr val="F08900">
              <a:tint val="40000"/>
              <a:alpha val="90000"/>
              <a:hueOff val="-568225"/>
              <a:satOff val="-39803"/>
              <a:lumOff val="-3098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r>
            <a:rPr lang="en-US">
              <a:solidFill>
                <a:srgbClr val="2E2C61">
                  <a:hueOff val="0"/>
                  <a:satOff val="0"/>
                  <a:lumOff val="0"/>
                  <a:alphaOff val="0"/>
                </a:srgbClr>
              </a:solidFill>
              <a:latin typeface="Arial" panose="020B0604020202020204"/>
              <a:ea typeface="+mn-ea"/>
              <a:cs typeface="+mn-cs"/>
            </a:rPr>
            <a:t>Transform-limited pulses not necessary.</a:t>
          </a:r>
        </a:p>
      </dgm:t>
    </dgm:pt>
    <dgm:pt modelId="{D9EDD466-8CBD-4832-8B5C-8584E80E73FF}" type="parTrans" cxnId="{0E59867B-5A4F-4D1C-B6BD-71AAF6BB34AE}">
      <dgm:prSet/>
      <dgm:spPr/>
      <dgm:t>
        <a:bodyPr/>
        <a:lstStyle/>
        <a:p>
          <a:endParaRPr lang="en-US"/>
        </a:p>
      </dgm:t>
    </dgm:pt>
    <dgm:pt modelId="{7E14BFA4-5C02-4827-A0C9-A9249F643EEA}" type="sibTrans" cxnId="{0E59867B-5A4F-4D1C-B6BD-71AAF6BB34AE}">
      <dgm:prSet/>
      <dgm:spPr/>
      <dgm:t>
        <a:bodyPr/>
        <a:lstStyle/>
        <a:p>
          <a:endParaRPr lang="en-US"/>
        </a:p>
      </dgm:t>
    </dgm:pt>
    <dgm:pt modelId="{7B73540A-8FDC-4483-B134-BDBC2C9105B8}">
      <dgm:prSet phldrT="[Text]"/>
      <dgm:spPr>
        <a:xfrm>
          <a:off x="3995807" y="269834"/>
          <a:ext cx="1751759" cy="667292"/>
        </a:xfrm>
        <a:prstGeom prst="rect">
          <a:avLst/>
        </a:prstGeom>
        <a:solidFill>
          <a:srgbClr val="F08900">
            <a:hueOff val="-2055004"/>
            <a:satOff val="-100000"/>
            <a:lumOff val="-9020"/>
            <a:alphaOff val="0"/>
          </a:srgbClr>
        </a:solidFill>
        <a:ln w="12700" cap="flat" cmpd="sng" algn="ctr">
          <a:solidFill>
            <a:srgbClr val="F08900">
              <a:hueOff val="-2055004"/>
              <a:satOff val="-100000"/>
              <a:lumOff val="-902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r>
            <a:rPr lang="en-US">
              <a:solidFill>
                <a:srgbClr val="FFFFFF"/>
              </a:solidFill>
              <a:latin typeface="Arial" panose="020B0604020202020204"/>
              <a:ea typeface="+mn-ea"/>
              <a:cs typeface="+mn-cs"/>
            </a:rPr>
            <a:t>Synchronous sources</a:t>
          </a:r>
        </a:p>
      </dgm:t>
    </dgm:pt>
    <dgm:pt modelId="{C13EC4C7-1AA7-46D7-9FBC-5A339DB7DC3E}" type="parTrans" cxnId="{28ACA48D-0932-486F-8862-C5585689DF6E}">
      <dgm:prSet/>
      <dgm:spPr/>
      <dgm:t>
        <a:bodyPr/>
        <a:lstStyle/>
        <a:p>
          <a:endParaRPr lang="en-US"/>
        </a:p>
      </dgm:t>
    </dgm:pt>
    <dgm:pt modelId="{FB457FB1-F752-4327-BE39-144920BB14D1}" type="sibTrans" cxnId="{28ACA48D-0932-486F-8862-C5585689DF6E}">
      <dgm:prSet/>
      <dgm:spPr/>
      <dgm:t>
        <a:bodyPr/>
        <a:lstStyle/>
        <a:p>
          <a:endParaRPr lang="en-US"/>
        </a:p>
      </dgm:t>
    </dgm:pt>
    <dgm:pt modelId="{6413071B-D27E-49E5-ADEB-4D1703C48833}">
      <dgm:prSet phldrT="[Text]"/>
      <dgm:spPr>
        <a:xfrm>
          <a:off x="3995807" y="937126"/>
          <a:ext cx="1751759" cy="3458699"/>
        </a:xfrm>
        <a:prstGeom prst="rect">
          <a:avLst/>
        </a:prstGeom>
        <a:solidFill>
          <a:srgbClr val="F08900">
            <a:tint val="40000"/>
            <a:alpha val="90000"/>
            <a:hueOff val="-1136450"/>
            <a:satOff val="-79607"/>
            <a:lumOff val="-6197"/>
            <a:alphaOff val="0"/>
          </a:srgbClr>
        </a:solidFill>
        <a:ln w="12700" cap="flat" cmpd="sng" algn="ctr">
          <a:solidFill>
            <a:srgbClr val="F08900">
              <a:tint val="40000"/>
              <a:alpha val="90000"/>
              <a:hueOff val="-1136450"/>
              <a:satOff val="-79607"/>
              <a:lumOff val="-6197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r>
            <a:rPr lang="en-US">
              <a:solidFill>
                <a:srgbClr val="2E2C61">
                  <a:hueOff val="0"/>
                  <a:satOff val="0"/>
                  <a:lumOff val="0"/>
                  <a:alphaOff val="0"/>
                </a:srgbClr>
              </a:solidFill>
              <a:latin typeface="Arial" panose="020B0604020202020204"/>
              <a:ea typeface="+mn-ea"/>
              <a:cs typeface="+mn-cs"/>
            </a:rPr>
            <a:t>After NIR/ Visible lasers, terahertz is the most requested synchronous source.</a:t>
          </a:r>
        </a:p>
      </dgm:t>
    </dgm:pt>
    <dgm:pt modelId="{28745AB5-BF8E-4779-8433-9C435BD80836}" type="parTrans" cxnId="{F5F27B63-5141-48AF-A5D4-BCE05F129878}">
      <dgm:prSet/>
      <dgm:spPr/>
      <dgm:t>
        <a:bodyPr/>
        <a:lstStyle/>
        <a:p>
          <a:endParaRPr lang="en-US"/>
        </a:p>
      </dgm:t>
    </dgm:pt>
    <dgm:pt modelId="{59EF1DE3-F389-4F9B-9C68-4E4A78F817ED}" type="sibTrans" cxnId="{F5F27B63-5141-48AF-A5D4-BCE05F129878}">
      <dgm:prSet/>
      <dgm:spPr/>
      <dgm:t>
        <a:bodyPr/>
        <a:lstStyle/>
        <a:p>
          <a:endParaRPr lang="en-US"/>
        </a:p>
      </dgm:t>
    </dgm:pt>
    <dgm:pt modelId="{AF0B3087-5390-4456-89DD-64158BA9B310}">
      <dgm:prSet phldrT="[Text]"/>
      <dgm:spPr>
        <a:xfrm>
          <a:off x="1796" y="937126"/>
          <a:ext cx="1751759" cy="3458699"/>
        </a:xfrm>
        <a:prstGeom prst="rect">
          <a:avLst/>
        </a:prstGeom>
        <a:solidFill>
          <a:srgbClr val="F08900">
            <a:tint val="40000"/>
            <a:alpha val="90000"/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F08900">
              <a:tint val="40000"/>
              <a:alpha val="9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r>
            <a:rPr lang="en-US">
              <a:solidFill>
                <a:srgbClr val="2E2C61">
                  <a:hueOff val="0"/>
                  <a:satOff val="0"/>
                  <a:lumOff val="0"/>
                  <a:alphaOff val="0"/>
                </a:srgbClr>
              </a:solidFill>
              <a:latin typeface="Arial" panose="020B0604020202020204"/>
              <a:ea typeface="+mn-ea"/>
              <a:cs typeface="+mn-cs"/>
            </a:rPr>
            <a:t>Transform-limited pulses not necessary.</a:t>
          </a:r>
        </a:p>
      </dgm:t>
    </dgm:pt>
    <dgm:pt modelId="{B61B5B22-6B7F-4DD7-AE99-93CC6215809D}" type="parTrans" cxnId="{02D3C9C1-AB60-4DED-98D6-745B80FBE7AA}">
      <dgm:prSet/>
      <dgm:spPr/>
      <dgm:t>
        <a:bodyPr/>
        <a:lstStyle/>
        <a:p>
          <a:endParaRPr lang="en-US"/>
        </a:p>
      </dgm:t>
    </dgm:pt>
    <dgm:pt modelId="{D00AD0BA-B50B-4911-AE3F-374637EDCDC2}" type="sibTrans" cxnId="{02D3C9C1-AB60-4DED-98D6-745B80FBE7AA}">
      <dgm:prSet/>
      <dgm:spPr/>
      <dgm:t>
        <a:bodyPr/>
        <a:lstStyle/>
        <a:p>
          <a:endParaRPr lang="en-US"/>
        </a:p>
      </dgm:t>
    </dgm:pt>
    <dgm:pt modelId="{8B0EC349-FFFB-40D2-AA0C-124D226DAC9B}">
      <dgm:prSet phldrT="[Text]"/>
      <dgm:spPr>
        <a:xfrm>
          <a:off x="1796" y="937126"/>
          <a:ext cx="1751759" cy="3458699"/>
        </a:xfrm>
        <a:prstGeom prst="rect">
          <a:avLst/>
        </a:prstGeom>
        <a:solidFill>
          <a:srgbClr val="F08900">
            <a:tint val="40000"/>
            <a:alpha val="90000"/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F08900">
              <a:tint val="40000"/>
              <a:alpha val="9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r>
            <a:rPr lang="en-US">
              <a:solidFill>
                <a:srgbClr val="2E2C61">
                  <a:hueOff val="0"/>
                  <a:satOff val="0"/>
                  <a:lumOff val="0"/>
                  <a:alphaOff val="0"/>
                </a:srgbClr>
              </a:solidFill>
              <a:latin typeface="Arial" panose="020B0604020202020204"/>
              <a:ea typeface="+mn-ea"/>
              <a:cs typeface="+mn-cs"/>
            </a:rPr>
            <a:t>Potentially low repetition rate, matched to high power lasers</a:t>
          </a:r>
        </a:p>
      </dgm:t>
    </dgm:pt>
    <dgm:pt modelId="{EF9F1067-FCC3-4337-BAF0-A513C90394E4}" type="parTrans" cxnId="{C20BFF6F-1958-4A35-96F1-2EBB52AAC931}">
      <dgm:prSet/>
      <dgm:spPr/>
      <dgm:t>
        <a:bodyPr/>
        <a:lstStyle/>
        <a:p>
          <a:endParaRPr lang="en-US"/>
        </a:p>
      </dgm:t>
    </dgm:pt>
    <dgm:pt modelId="{C1B036B2-5F0E-41AE-8F84-C8FA3FD38A8C}" type="sibTrans" cxnId="{C20BFF6F-1958-4A35-96F1-2EBB52AAC931}">
      <dgm:prSet/>
      <dgm:spPr/>
      <dgm:t>
        <a:bodyPr/>
        <a:lstStyle/>
        <a:p>
          <a:endParaRPr lang="en-US"/>
        </a:p>
      </dgm:t>
    </dgm:pt>
    <dgm:pt modelId="{1194FDEF-37CD-4A3D-AA22-3BAB27342433}">
      <dgm:prSet phldrT="[Text]"/>
      <dgm:spPr>
        <a:xfrm>
          <a:off x="1796" y="937126"/>
          <a:ext cx="1751759" cy="3458699"/>
        </a:xfrm>
        <a:prstGeom prst="rect">
          <a:avLst/>
        </a:prstGeom>
        <a:solidFill>
          <a:srgbClr val="F08900">
            <a:tint val="40000"/>
            <a:alpha val="90000"/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F08900">
              <a:tint val="40000"/>
              <a:alpha val="9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r>
            <a:rPr lang="en-US">
              <a:solidFill>
                <a:srgbClr val="2E2C61">
                  <a:hueOff val="0"/>
                  <a:satOff val="0"/>
                  <a:lumOff val="0"/>
                  <a:alphaOff val="0"/>
                </a:srgbClr>
              </a:solidFill>
              <a:latin typeface="Arial" panose="020B0604020202020204"/>
              <a:ea typeface="+mn-ea"/>
              <a:cs typeface="+mn-cs"/>
            </a:rPr>
            <a:t>What photon energy? High pulse energy more readily accessible &lt;&lt;20 </a:t>
          </a:r>
          <a:r>
            <a:rPr lang="en-US" err="1">
              <a:solidFill>
                <a:srgbClr val="2E2C61">
                  <a:hueOff val="0"/>
                  <a:satOff val="0"/>
                  <a:lumOff val="0"/>
                  <a:alphaOff val="0"/>
                </a:srgbClr>
              </a:solidFill>
              <a:latin typeface="Arial" panose="020B0604020202020204"/>
              <a:ea typeface="+mn-ea"/>
              <a:cs typeface="+mn-cs"/>
            </a:rPr>
            <a:t>keV</a:t>
          </a:r>
          <a:endParaRPr lang="en-US">
            <a:solidFill>
              <a:srgbClr val="2E2C61">
                <a:hueOff val="0"/>
                <a:satOff val="0"/>
                <a:lumOff val="0"/>
                <a:alphaOff val="0"/>
              </a:srgbClr>
            </a:solidFill>
            <a:latin typeface="Arial" panose="020B0604020202020204"/>
            <a:ea typeface="+mn-ea"/>
            <a:cs typeface="+mn-cs"/>
          </a:endParaRPr>
        </a:p>
      </dgm:t>
    </dgm:pt>
    <dgm:pt modelId="{8B048CDA-E6F6-4186-9FB9-7BBE1DD26ABB}" type="parTrans" cxnId="{6BF82F08-232A-4BD5-9A14-C48693774E01}">
      <dgm:prSet/>
      <dgm:spPr/>
      <dgm:t>
        <a:bodyPr/>
        <a:lstStyle/>
        <a:p>
          <a:endParaRPr lang="en-US"/>
        </a:p>
      </dgm:t>
    </dgm:pt>
    <dgm:pt modelId="{F5AB0CA6-9C56-42E2-98CC-95B5FE4B9806}" type="sibTrans" cxnId="{6BF82F08-232A-4BD5-9A14-C48693774E01}">
      <dgm:prSet/>
      <dgm:spPr/>
      <dgm:t>
        <a:bodyPr/>
        <a:lstStyle/>
        <a:p>
          <a:endParaRPr lang="en-US"/>
        </a:p>
      </dgm:t>
    </dgm:pt>
    <dgm:pt modelId="{28FE83C0-C776-44D2-AAE4-FDC56D7E389E}">
      <dgm:prSet/>
      <dgm:spPr/>
      <dgm:t>
        <a:bodyPr/>
        <a:lstStyle/>
        <a:p>
          <a:r>
            <a:rPr lang="en-US">
              <a:solidFill>
                <a:srgbClr val="2E2C61">
                  <a:hueOff val="0"/>
                  <a:satOff val="0"/>
                  <a:lumOff val="0"/>
                  <a:alphaOff val="0"/>
                </a:srgbClr>
              </a:solidFill>
              <a:latin typeface="Arial" panose="020B0604020202020204"/>
              <a:ea typeface="+mn-ea"/>
              <a:cs typeface="+mn-cs"/>
            </a:rPr>
            <a:t>Beam based sources have potential implications for machine layout.</a:t>
          </a:r>
        </a:p>
      </dgm:t>
    </dgm:pt>
    <dgm:pt modelId="{D756920E-FDE6-4BFB-96C6-F45F744D3BED}" type="parTrans" cxnId="{6E28D8D2-568E-4B11-8F5D-4D247A047789}">
      <dgm:prSet/>
      <dgm:spPr/>
      <dgm:t>
        <a:bodyPr/>
        <a:lstStyle/>
        <a:p>
          <a:endParaRPr lang="en-US"/>
        </a:p>
      </dgm:t>
    </dgm:pt>
    <dgm:pt modelId="{A4A7131B-5999-4F03-8498-7F0D3EB2E3EE}" type="sibTrans" cxnId="{6E28D8D2-568E-4B11-8F5D-4D247A047789}">
      <dgm:prSet/>
      <dgm:spPr/>
      <dgm:t>
        <a:bodyPr/>
        <a:lstStyle/>
        <a:p>
          <a:endParaRPr lang="en-US"/>
        </a:p>
      </dgm:t>
    </dgm:pt>
    <dgm:pt modelId="{F89669A1-C72A-43C7-BD41-79363F3793F8}">
      <dgm:prSet/>
      <dgm:spPr/>
      <dgm:t>
        <a:bodyPr/>
        <a:lstStyle/>
        <a:p>
          <a:r>
            <a:rPr lang="en-US">
              <a:solidFill>
                <a:srgbClr val="2E2C61">
                  <a:hueOff val="0"/>
                  <a:satOff val="0"/>
                  <a:lumOff val="0"/>
                  <a:alphaOff val="0"/>
                </a:srgbClr>
              </a:solidFill>
              <a:latin typeface="Arial" panose="020B0604020202020204"/>
              <a:ea typeface="+mn-ea"/>
              <a:cs typeface="+mn-cs"/>
            </a:rPr>
            <a:t>Requests for protons, ions and gamma sources need further exploration with Science Team.</a:t>
          </a:r>
        </a:p>
      </dgm:t>
    </dgm:pt>
    <dgm:pt modelId="{C5558137-9A38-42CF-87F2-79A38009FD31}" type="parTrans" cxnId="{398D33A4-606B-4A5A-B149-0871637B0344}">
      <dgm:prSet/>
      <dgm:spPr/>
      <dgm:t>
        <a:bodyPr/>
        <a:lstStyle/>
        <a:p>
          <a:endParaRPr lang="en-US"/>
        </a:p>
      </dgm:t>
    </dgm:pt>
    <dgm:pt modelId="{4C52BDB3-5BFC-48F7-92C1-774EAFCEA9F0}" type="sibTrans" cxnId="{398D33A4-606B-4A5A-B149-0871637B0344}">
      <dgm:prSet/>
      <dgm:spPr/>
      <dgm:t>
        <a:bodyPr/>
        <a:lstStyle/>
        <a:p>
          <a:endParaRPr lang="en-US"/>
        </a:p>
      </dgm:t>
    </dgm:pt>
    <dgm:pt modelId="{E9BA3335-EAFC-44D0-842B-F3BFA4944537}">
      <dgm:prSet phldrT="[Text]"/>
      <dgm:spPr>
        <a:xfrm>
          <a:off x="1998802" y="937126"/>
          <a:ext cx="1751759" cy="3458699"/>
        </a:xfrm>
        <a:solidFill>
          <a:srgbClr val="F08900">
            <a:tint val="40000"/>
            <a:alpha val="90000"/>
            <a:hueOff val="-568225"/>
            <a:satOff val="-39803"/>
            <a:lumOff val="-3098"/>
            <a:alphaOff val="0"/>
          </a:srgbClr>
        </a:solidFill>
        <a:ln w="12700" cap="flat" cmpd="sng" algn="ctr">
          <a:solidFill>
            <a:srgbClr val="F08900">
              <a:tint val="40000"/>
              <a:alpha val="90000"/>
              <a:hueOff val="-568225"/>
              <a:satOff val="-39803"/>
              <a:lumOff val="-3098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r>
            <a:rPr lang="en-US">
              <a:solidFill>
                <a:srgbClr val="2E2C61">
                  <a:hueOff val="0"/>
                  <a:satOff val="0"/>
                  <a:lumOff val="0"/>
                  <a:alphaOff val="0"/>
                </a:srgbClr>
              </a:solidFill>
              <a:latin typeface="Arial" panose="020B0604020202020204"/>
              <a:ea typeface="+mn-ea"/>
              <a:cs typeface="+mn-cs"/>
            </a:rPr>
            <a:t>Considering a booster section in FEL-1 line (conventional or plasma)</a:t>
          </a:r>
        </a:p>
      </dgm:t>
    </dgm:pt>
    <dgm:pt modelId="{500F1A83-B39D-4A50-AB63-19C052716A24}" type="parTrans" cxnId="{7371237A-2A27-44C3-A05B-582714228A71}">
      <dgm:prSet/>
      <dgm:spPr/>
      <dgm:t>
        <a:bodyPr/>
        <a:lstStyle/>
        <a:p>
          <a:endParaRPr lang="en-GB"/>
        </a:p>
      </dgm:t>
    </dgm:pt>
    <dgm:pt modelId="{85C49E25-CF76-468F-B196-037804ADDDD8}" type="sibTrans" cxnId="{7371237A-2A27-44C3-A05B-582714228A71}">
      <dgm:prSet/>
      <dgm:spPr/>
      <dgm:t>
        <a:bodyPr/>
        <a:lstStyle/>
        <a:p>
          <a:endParaRPr lang="en-GB"/>
        </a:p>
      </dgm:t>
    </dgm:pt>
    <dgm:pt modelId="{51947640-6244-4ECD-8DE9-465635CB5FBD}">
      <dgm:prSet phldrT="[Text]"/>
      <dgm:spPr>
        <a:xfrm>
          <a:off x="1998802" y="937126"/>
          <a:ext cx="1751759" cy="3458699"/>
        </a:xfrm>
        <a:solidFill>
          <a:srgbClr val="F08900">
            <a:tint val="40000"/>
            <a:alpha val="90000"/>
            <a:hueOff val="-568225"/>
            <a:satOff val="-39803"/>
            <a:lumOff val="-3098"/>
            <a:alphaOff val="0"/>
          </a:srgbClr>
        </a:solidFill>
        <a:ln w="12700" cap="flat" cmpd="sng" algn="ctr">
          <a:solidFill>
            <a:srgbClr val="F08900">
              <a:tint val="40000"/>
              <a:alpha val="90000"/>
              <a:hueOff val="-568225"/>
              <a:satOff val="-39803"/>
              <a:lumOff val="-3098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r>
            <a:rPr lang="en-US">
              <a:solidFill>
                <a:srgbClr val="2E2C61">
                  <a:hueOff val="0"/>
                  <a:satOff val="0"/>
                  <a:lumOff val="0"/>
                  <a:alphaOff val="0"/>
                </a:srgbClr>
              </a:solidFill>
              <a:latin typeface="Arial" panose="020B0604020202020204"/>
              <a:ea typeface="+mn-ea"/>
              <a:cs typeface="+mn-cs"/>
            </a:rPr>
            <a:t>Low repetition rate, matched to high power lasers (for some applications)</a:t>
          </a:r>
        </a:p>
      </dgm:t>
    </dgm:pt>
    <dgm:pt modelId="{FA64F791-F379-4185-9B5A-D4C231C4286A}" type="parTrans" cxnId="{345BA491-2489-4DB4-A45F-3201724CA641}">
      <dgm:prSet/>
      <dgm:spPr/>
      <dgm:t>
        <a:bodyPr/>
        <a:lstStyle/>
        <a:p>
          <a:endParaRPr lang="en-US"/>
        </a:p>
      </dgm:t>
    </dgm:pt>
    <dgm:pt modelId="{9C362D8D-70CD-48E2-A790-8A503DE1A238}" type="sibTrans" cxnId="{345BA491-2489-4DB4-A45F-3201724CA641}">
      <dgm:prSet/>
      <dgm:spPr/>
      <dgm:t>
        <a:bodyPr/>
        <a:lstStyle/>
        <a:p>
          <a:endParaRPr lang="en-US"/>
        </a:p>
      </dgm:t>
    </dgm:pt>
    <dgm:pt modelId="{301AA9D6-9A95-4D4C-83D8-6EA3E3EEA362}" type="pres">
      <dgm:prSet presAssocID="{FF6255B7-B40B-43AF-9102-F16DD4CB8235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538B948B-F2E6-44B1-94E5-B90FF7259A4D}" type="pres">
      <dgm:prSet presAssocID="{B66D0D35-62F2-4115-89B6-443E9804C306}" presName="composite" presStyleCnt="0"/>
      <dgm:spPr/>
    </dgm:pt>
    <dgm:pt modelId="{70B3C36D-D8E0-49B0-8AA0-49950CB28DC3}" type="pres">
      <dgm:prSet presAssocID="{B66D0D35-62F2-4115-89B6-443E9804C306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6566134-109E-4C71-98DF-B93AE25C150C}" type="pres">
      <dgm:prSet presAssocID="{B66D0D35-62F2-4115-89B6-443E9804C306}" presName="desTx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CCEC71B-964E-44CC-8D00-0931DE6E83B0}" type="pres">
      <dgm:prSet presAssocID="{F29302FC-965F-4E5E-AF99-340872AEA743}" presName="space" presStyleCnt="0"/>
      <dgm:spPr/>
    </dgm:pt>
    <dgm:pt modelId="{732C67E8-56DF-4CC5-94B8-214AA7850AEC}" type="pres">
      <dgm:prSet presAssocID="{23EE8BDF-18BC-459E-ABCD-C09C7F45F4E4}" presName="composite" presStyleCnt="0"/>
      <dgm:spPr/>
    </dgm:pt>
    <dgm:pt modelId="{29318C02-5626-43EB-A0C9-E5F1BA3152B5}" type="pres">
      <dgm:prSet presAssocID="{23EE8BDF-18BC-459E-ABCD-C09C7F45F4E4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6C09229-A98C-484B-9993-D9BA931DC4C3}" type="pres">
      <dgm:prSet presAssocID="{23EE8BDF-18BC-459E-ABCD-C09C7F45F4E4}" presName="desTx" presStyleLbl="alignAccFollowNode1" presStyleIdx="1" presStyleCnt="3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en-US"/>
        </a:p>
      </dgm:t>
    </dgm:pt>
    <dgm:pt modelId="{F7B1C84E-DFC4-4159-B8F6-A4D019867F57}" type="pres">
      <dgm:prSet presAssocID="{347FFAF2-ABE0-4D2D-8E12-FD2F887790A0}" presName="space" presStyleCnt="0"/>
      <dgm:spPr/>
    </dgm:pt>
    <dgm:pt modelId="{F1D40D20-B9BB-4D4E-92B7-8596DA6B38BB}" type="pres">
      <dgm:prSet presAssocID="{7B73540A-8FDC-4483-B134-BDBC2C9105B8}" presName="composite" presStyleCnt="0"/>
      <dgm:spPr/>
    </dgm:pt>
    <dgm:pt modelId="{BE3D5BA3-F980-4406-AFF0-A08137F3DE3A}" type="pres">
      <dgm:prSet presAssocID="{7B73540A-8FDC-4483-B134-BDBC2C9105B8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BB1D213-BAFA-4AD2-8E45-F40871D27FDE}" type="pres">
      <dgm:prSet presAssocID="{7B73540A-8FDC-4483-B134-BDBC2C9105B8}" presName="desTx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36C894B-726C-408D-A86E-55EB3366514A}" type="presOf" srcId="{20F39072-12E3-45B8-9C7B-087901F8BC5E}" destId="{46566134-109E-4C71-98DF-B93AE25C150C}" srcOrd="0" destOrd="0" presId="urn:microsoft.com/office/officeart/2005/8/layout/hList1"/>
    <dgm:cxn modelId="{6E28D8D2-568E-4B11-8F5D-4D247A047789}" srcId="{7B73540A-8FDC-4483-B134-BDBC2C9105B8}" destId="{28FE83C0-C776-44D2-AAE4-FDC56D7E389E}" srcOrd="1" destOrd="0" parTransId="{D756920E-FDE6-4BFB-96C6-F45F744D3BED}" sibTransId="{A4A7131B-5999-4F03-8498-7F0D3EB2E3EE}"/>
    <dgm:cxn modelId="{6208F326-0FB2-4DE8-A7B9-AFD895204A06}" type="presOf" srcId="{1194FDEF-37CD-4A3D-AA22-3BAB27342433}" destId="{46566134-109E-4C71-98DF-B93AE25C150C}" srcOrd="0" destOrd="3" presId="urn:microsoft.com/office/officeart/2005/8/layout/hList1"/>
    <dgm:cxn modelId="{4568A2A6-A5D6-4717-A0E8-BCEB21FBC185}" type="presOf" srcId="{F89669A1-C72A-43C7-BD41-79363F3793F8}" destId="{2BB1D213-BAFA-4AD2-8E45-F40871D27FDE}" srcOrd="0" destOrd="2" presId="urn:microsoft.com/office/officeart/2005/8/layout/hList1"/>
    <dgm:cxn modelId="{6BF82F08-232A-4BD5-9A14-C48693774E01}" srcId="{20F39072-12E3-45B8-9C7B-087901F8BC5E}" destId="{1194FDEF-37CD-4A3D-AA22-3BAB27342433}" srcOrd="2" destOrd="0" parTransId="{8B048CDA-E6F6-4186-9FB9-7BBE1DD26ABB}" sibTransId="{F5AB0CA6-9C56-42E2-98CC-95B5FE4B9806}"/>
    <dgm:cxn modelId="{137250A6-2E44-4311-A912-BA5B009AB899}" srcId="{23EE8BDF-18BC-459E-ABCD-C09C7F45F4E4}" destId="{91B3B03B-3ADD-4728-9A4B-864CEF168C86}" srcOrd="0" destOrd="0" parTransId="{450AE3B6-1336-461E-8036-14698CC8020B}" sibTransId="{FA5C25F1-DDA6-4DE4-A830-F3C3899F8290}"/>
    <dgm:cxn modelId="{28ACA48D-0932-486F-8862-C5585689DF6E}" srcId="{FF6255B7-B40B-43AF-9102-F16DD4CB8235}" destId="{7B73540A-8FDC-4483-B134-BDBC2C9105B8}" srcOrd="2" destOrd="0" parTransId="{C13EC4C7-1AA7-46D7-9FBC-5A339DB7DC3E}" sibTransId="{FB457FB1-F752-4327-BE39-144920BB14D1}"/>
    <dgm:cxn modelId="{18363862-D8A2-4836-885B-824A1525E583}" type="presOf" srcId="{E9BA3335-EAFC-44D0-842B-F3BFA4944537}" destId="{26C09229-A98C-484B-9993-D9BA931DC4C3}" srcOrd="0" destOrd="3" presId="urn:microsoft.com/office/officeart/2005/8/layout/hList1"/>
    <dgm:cxn modelId="{83854B4B-7D82-4D97-B17D-553A8FDD5307}" type="presOf" srcId="{B66D0D35-62F2-4115-89B6-443E9804C306}" destId="{70B3C36D-D8E0-49B0-8AA0-49950CB28DC3}" srcOrd="0" destOrd="0" presId="urn:microsoft.com/office/officeart/2005/8/layout/hList1"/>
    <dgm:cxn modelId="{A49E5C91-8EE9-4E63-A6FF-03AC2F750900}" srcId="{FF6255B7-B40B-43AF-9102-F16DD4CB8235}" destId="{B66D0D35-62F2-4115-89B6-443E9804C306}" srcOrd="0" destOrd="0" parTransId="{EE26B6B5-0A54-4B28-AEDF-EE6156E91B15}" sibTransId="{F29302FC-965F-4E5E-AF99-340872AEA743}"/>
    <dgm:cxn modelId="{CC28F92F-50E1-46DC-9A6A-7BF1F862AB67}" type="presOf" srcId="{51947640-6244-4ECD-8DE9-465635CB5FBD}" destId="{26C09229-A98C-484B-9993-D9BA931DC4C3}" srcOrd="0" destOrd="2" presId="urn:microsoft.com/office/officeart/2005/8/layout/hList1"/>
    <dgm:cxn modelId="{0E59867B-5A4F-4D1C-B6BD-71AAF6BB34AE}" srcId="{91B3B03B-3ADD-4728-9A4B-864CEF168C86}" destId="{85F51DED-A70B-4A93-941D-BE40E378B261}" srcOrd="0" destOrd="0" parTransId="{D9EDD466-8CBD-4832-8B5C-8584E80E73FF}" sibTransId="{7E14BFA4-5C02-4827-A0C9-A9249F643EEA}"/>
    <dgm:cxn modelId="{7371237A-2A27-44C3-A05B-582714228A71}" srcId="{91B3B03B-3ADD-4728-9A4B-864CEF168C86}" destId="{E9BA3335-EAFC-44D0-842B-F3BFA4944537}" srcOrd="2" destOrd="0" parTransId="{500F1A83-B39D-4A50-AB63-19C052716A24}" sibTransId="{85C49E25-CF76-468F-B196-037804ADDDD8}"/>
    <dgm:cxn modelId="{D1018360-A65D-4D38-A002-3C507ADE7BAE}" type="presOf" srcId="{FF6255B7-B40B-43AF-9102-F16DD4CB8235}" destId="{301AA9D6-9A95-4D4C-83D8-6EA3E3EEA362}" srcOrd="0" destOrd="0" presId="urn:microsoft.com/office/officeart/2005/8/layout/hList1"/>
    <dgm:cxn modelId="{02D3C9C1-AB60-4DED-98D6-745B80FBE7AA}" srcId="{20F39072-12E3-45B8-9C7B-087901F8BC5E}" destId="{AF0B3087-5390-4456-89DD-64158BA9B310}" srcOrd="0" destOrd="0" parTransId="{B61B5B22-6B7F-4DD7-AE99-93CC6215809D}" sibTransId="{D00AD0BA-B50B-4911-AE3F-374637EDCDC2}"/>
    <dgm:cxn modelId="{54050984-7495-41FE-8728-D8BC65121124}" type="presOf" srcId="{28FE83C0-C776-44D2-AAE4-FDC56D7E389E}" destId="{2BB1D213-BAFA-4AD2-8E45-F40871D27FDE}" srcOrd="0" destOrd="1" presId="urn:microsoft.com/office/officeart/2005/8/layout/hList1"/>
    <dgm:cxn modelId="{E9E99ABA-E08D-499B-A63E-3EA3CB0B38DD}" type="presOf" srcId="{7B73540A-8FDC-4483-B134-BDBC2C9105B8}" destId="{BE3D5BA3-F980-4406-AFF0-A08137F3DE3A}" srcOrd="0" destOrd="0" presId="urn:microsoft.com/office/officeart/2005/8/layout/hList1"/>
    <dgm:cxn modelId="{F5F27B63-5141-48AF-A5D4-BCE05F129878}" srcId="{7B73540A-8FDC-4483-B134-BDBC2C9105B8}" destId="{6413071B-D27E-49E5-ADEB-4D1703C48833}" srcOrd="0" destOrd="0" parTransId="{28745AB5-BF8E-4779-8433-9C435BD80836}" sibTransId="{59EF1DE3-F389-4F9B-9C68-4E4A78F817ED}"/>
    <dgm:cxn modelId="{345BA491-2489-4DB4-A45F-3201724CA641}" srcId="{91B3B03B-3ADD-4728-9A4B-864CEF168C86}" destId="{51947640-6244-4ECD-8DE9-465635CB5FBD}" srcOrd="1" destOrd="0" parTransId="{FA64F791-F379-4185-9B5A-D4C231C4286A}" sibTransId="{9C362D8D-70CD-48E2-A790-8A503DE1A238}"/>
    <dgm:cxn modelId="{163F9D5A-53E3-4906-BF87-74D8B5527D0C}" type="presOf" srcId="{91B3B03B-3ADD-4728-9A4B-864CEF168C86}" destId="{26C09229-A98C-484B-9993-D9BA931DC4C3}" srcOrd="0" destOrd="0" presId="urn:microsoft.com/office/officeart/2005/8/layout/hList1"/>
    <dgm:cxn modelId="{E14D3F36-68B2-4D51-865B-094307C97E6E}" type="presOf" srcId="{AF0B3087-5390-4456-89DD-64158BA9B310}" destId="{46566134-109E-4C71-98DF-B93AE25C150C}" srcOrd="0" destOrd="1" presId="urn:microsoft.com/office/officeart/2005/8/layout/hList1"/>
    <dgm:cxn modelId="{C20BFF6F-1958-4A35-96F1-2EBB52AAC931}" srcId="{20F39072-12E3-45B8-9C7B-087901F8BC5E}" destId="{8B0EC349-FFFB-40D2-AA0C-124D226DAC9B}" srcOrd="1" destOrd="0" parTransId="{EF9F1067-FCC3-4337-BAF0-A513C90394E4}" sibTransId="{C1B036B2-5F0E-41AE-8F84-C8FA3FD38A8C}"/>
    <dgm:cxn modelId="{4947103B-CA3F-43BA-BCA6-0B0461082FF8}" srcId="{B66D0D35-62F2-4115-89B6-443E9804C306}" destId="{20F39072-12E3-45B8-9C7B-087901F8BC5E}" srcOrd="0" destOrd="0" parTransId="{D7874BEE-803A-411A-9D28-AE425889342F}" sibTransId="{4BAA7313-7AB6-49A2-8C07-549A2EC05069}"/>
    <dgm:cxn modelId="{7B527C77-35E9-44D0-9B2E-B50A0A4B8D0B}" type="presOf" srcId="{23EE8BDF-18BC-459E-ABCD-C09C7F45F4E4}" destId="{29318C02-5626-43EB-A0C9-E5F1BA3152B5}" srcOrd="0" destOrd="0" presId="urn:microsoft.com/office/officeart/2005/8/layout/hList1"/>
    <dgm:cxn modelId="{AF2DEF36-163B-4741-AF61-8EEE7D5CFCAB}" type="presOf" srcId="{6413071B-D27E-49E5-ADEB-4D1703C48833}" destId="{2BB1D213-BAFA-4AD2-8E45-F40871D27FDE}" srcOrd="0" destOrd="0" presId="urn:microsoft.com/office/officeart/2005/8/layout/hList1"/>
    <dgm:cxn modelId="{9F633877-2784-4EFF-AC06-3A964EF2C044}" type="presOf" srcId="{85F51DED-A70B-4A93-941D-BE40E378B261}" destId="{26C09229-A98C-484B-9993-D9BA931DC4C3}" srcOrd="0" destOrd="1" presId="urn:microsoft.com/office/officeart/2005/8/layout/hList1"/>
    <dgm:cxn modelId="{817AFD0A-0D9B-4DEB-A910-48A3E38E098A}" type="presOf" srcId="{8B0EC349-FFFB-40D2-AA0C-124D226DAC9B}" destId="{46566134-109E-4C71-98DF-B93AE25C150C}" srcOrd="0" destOrd="2" presId="urn:microsoft.com/office/officeart/2005/8/layout/hList1"/>
    <dgm:cxn modelId="{A9FC656E-06A9-4076-91B0-95AB44C09376}" srcId="{FF6255B7-B40B-43AF-9102-F16DD4CB8235}" destId="{23EE8BDF-18BC-459E-ABCD-C09C7F45F4E4}" srcOrd="1" destOrd="0" parTransId="{1DD5A6BF-59C1-4272-BFDE-B813FC8EC703}" sibTransId="{347FFAF2-ABE0-4D2D-8E12-FD2F887790A0}"/>
    <dgm:cxn modelId="{398D33A4-606B-4A5A-B149-0871637B0344}" srcId="{7B73540A-8FDC-4483-B134-BDBC2C9105B8}" destId="{F89669A1-C72A-43C7-BD41-79363F3793F8}" srcOrd="2" destOrd="0" parTransId="{C5558137-9A38-42CF-87F2-79A38009FD31}" sibTransId="{4C52BDB3-5BFC-48F7-92C1-774EAFCEA9F0}"/>
    <dgm:cxn modelId="{8241A02E-6377-488E-B5FB-D06B9E4FCB28}" type="presParOf" srcId="{301AA9D6-9A95-4D4C-83D8-6EA3E3EEA362}" destId="{538B948B-F2E6-44B1-94E5-B90FF7259A4D}" srcOrd="0" destOrd="0" presId="urn:microsoft.com/office/officeart/2005/8/layout/hList1"/>
    <dgm:cxn modelId="{374C3FB2-32CB-4497-BFC8-3A123B4EABCF}" type="presParOf" srcId="{538B948B-F2E6-44B1-94E5-B90FF7259A4D}" destId="{70B3C36D-D8E0-49B0-8AA0-49950CB28DC3}" srcOrd="0" destOrd="0" presId="urn:microsoft.com/office/officeart/2005/8/layout/hList1"/>
    <dgm:cxn modelId="{AACEA342-2BDA-4290-A7D3-47125AEF1A5A}" type="presParOf" srcId="{538B948B-F2E6-44B1-94E5-B90FF7259A4D}" destId="{46566134-109E-4C71-98DF-B93AE25C150C}" srcOrd="1" destOrd="0" presId="urn:microsoft.com/office/officeart/2005/8/layout/hList1"/>
    <dgm:cxn modelId="{0A77D6DC-52FE-4F1D-AD95-A2E484616B83}" type="presParOf" srcId="{301AA9D6-9A95-4D4C-83D8-6EA3E3EEA362}" destId="{ACCEC71B-964E-44CC-8D00-0931DE6E83B0}" srcOrd="1" destOrd="0" presId="urn:microsoft.com/office/officeart/2005/8/layout/hList1"/>
    <dgm:cxn modelId="{00AC71B4-15E6-4B11-91BF-6F879F33910B}" type="presParOf" srcId="{301AA9D6-9A95-4D4C-83D8-6EA3E3EEA362}" destId="{732C67E8-56DF-4CC5-94B8-214AA7850AEC}" srcOrd="2" destOrd="0" presId="urn:microsoft.com/office/officeart/2005/8/layout/hList1"/>
    <dgm:cxn modelId="{9AB87DD9-1935-49D6-89C8-AE9E94BEA55D}" type="presParOf" srcId="{732C67E8-56DF-4CC5-94B8-214AA7850AEC}" destId="{29318C02-5626-43EB-A0C9-E5F1BA3152B5}" srcOrd="0" destOrd="0" presId="urn:microsoft.com/office/officeart/2005/8/layout/hList1"/>
    <dgm:cxn modelId="{E45B83CF-7427-4A54-AF05-4AE57A053547}" type="presParOf" srcId="{732C67E8-56DF-4CC5-94B8-214AA7850AEC}" destId="{26C09229-A98C-484B-9993-D9BA931DC4C3}" srcOrd="1" destOrd="0" presId="urn:microsoft.com/office/officeart/2005/8/layout/hList1"/>
    <dgm:cxn modelId="{0E5A35A0-9AE3-4EC4-8D4C-0867D5DDCE79}" type="presParOf" srcId="{301AA9D6-9A95-4D4C-83D8-6EA3E3EEA362}" destId="{F7B1C84E-DFC4-4159-B8F6-A4D019867F57}" srcOrd="3" destOrd="0" presId="urn:microsoft.com/office/officeart/2005/8/layout/hList1"/>
    <dgm:cxn modelId="{B79D0EA7-B7B4-49CF-92B5-FAA9154434F4}" type="presParOf" srcId="{301AA9D6-9A95-4D4C-83D8-6EA3E3EEA362}" destId="{F1D40D20-B9BB-4D4E-92B7-8596DA6B38BB}" srcOrd="4" destOrd="0" presId="urn:microsoft.com/office/officeart/2005/8/layout/hList1"/>
    <dgm:cxn modelId="{781DB03A-2AFB-4D73-84C8-F2396FE4B80A}" type="presParOf" srcId="{F1D40D20-B9BB-4D4E-92B7-8596DA6B38BB}" destId="{BE3D5BA3-F980-4406-AFF0-A08137F3DE3A}" srcOrd="0" destOrd="0" presId="urn:microsoft.com/office/officeart/2005/8/layout/hList1"/>
    <dgm:cxn modelId="{A3D82687-C162-4927-BE7F-E45B25D962A0}" type="presParOf" srcId="{F1D40D20-B9BB-4D4E-92B7-8596DA6B38BB}" destId="{2BB1D213-BAFA-4AD2-8E45-F40871D27FDE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DFEE333-A8E4-4F4A-9404-E1EA21152532}">
      <dsp:nvSpPr>
        <dsp:cNvPr id="0" name=""/>
        <dsp:cNvSpPr/>
      </dsp:nvSpPr>
      <dsp:spPr>
        <a:xfrm>
          <a:off x="502087" y="53668"/>
          <a:ext cx="669177" cy="434965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b="1" i="0" kern="1200">
              <a:solidFill>
                <a:schemeClr val="accent1">
                  <a:lumMod val="50000"/>
                </a:schemeClr>
              </a:solidFill>
            </a:rPr>
            <a:t>Electron energy modulation</a:t>
          </a:r>
        </a:p>
      </dsp:txBody>
      <dsp:txXfrm>
        <a:off x="523320" y="74901"/>
        <a:ext cx="626711" cy="392499"/>
      </dsp:txXfrm>
    </dsp:sp>
    <dsp:sp modelId="{04D1A17E-4FFB-4814-86C1-12A1A2C96385}">
      <dsp:nvSpPr>
        <dsp:cNvPr id="0" name=""/>
        <dsp:cNvSpPr/>
      </dsp:nvSpPr>
      <dsp:spPr>
        <a:xfrm>
          <a:off x="257076" y="271151"/>
          <a:ext cx="1159198" cy="1159198"/>
        </a:xfrm>
        <a:custGeom>
          <a:avLst/>
          <a:gdLst/>
          <a:ahLst/>
          <a:cxnLst/>
          <a:rect l="0" t="0" r="0" b="0"/>
          <a:pathLst>
            <a:path>
              <a:moveTo>
                <a:pt x="1003817" y="184663"/>
              </a:moveTo>
              <a:arcTo wR="579599" hR="579599" stAng="19022836" swAng="2299930"/>
            </a:path>
          </a:pathLst>
        </a:custGeom>
        <a:noFill/>
        <a:ln w="63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7DB362E-820B-44BF-8A08-6EA39B17CBBF}">
      <dsp:nvSpPr>
        <dsp:cNvPr id="0" name=""/>
        <dsp:cNvSpPr/>
      </dsp:nvSpPr>
      <dsp:spPr>
        <a:xfrm>
          <a:off x="1004034" y="923067"/>
          <a:ext cx="669177" cy="434965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b="1" i="0" kern="1200">
              <a:solidFill>
                <a:schemeClr val="accent1">
                  <a:lumMod val="50000"/>
                </a:schemeClr>
              </a:solidFill>
            </a:rPr>
            <a:t>Electron micro-bunching</a:t>
          </a:r>
        </a:p>
      </dsp:txBody>
      <dsp:txXfrm>
        <a:off x="1025267" y="944300"/>
        <a:ext cx="626711" cy="392499"/>
      </dsp:txXfrm>
    </dsp:sp>
    <dsp:sp modelId="{FF5D6343-D17B-493C-A1B2-0B21DCF213D8}">
      <dsp:nvSpPr>
        <dsp:cNvPr id="0" name=""/>
        <dsp:cNvSpPr/>
      </dsp:nvSpPr>
      <dsp:spPr>
        <a:xfrm>
          <a:off x="257076" y="271151"/>
          <a:ext cx="1159198" cy="1159198"/>
        </a:xfrm>
        <a:custGeom>
          <a:avLst/>
          <a:gdLst/>
          <a:ahLst/>
          <a:cxnLst/>
          <a:rect l="0" t="0" r="0" b="0"/>
          <a:pathLst>
            <a:path>
              <a:moveTo>
                <a:pt x="757185" y="1131322"/>
              </a:moveTo>
              <a:arcTo wR="579599" hR="579599" stAng="4329474" swAng="2141051"/>
            </a:path>
          </a:pathLst>
        </a:custGeom>
        <a:noFill/>
        <a:ln w="63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D5D1A1A-89EE-46B5-9E4E-0BD2C528CB7F}">
      <dsp:nvSpPr>
        <dsp:cNvPr id="0" name=""/>
        <dsp:cNvSpPr/>
      </dsp:nvSpPr>
      <dsp:spPr>
        <a:xfrm>
          <a:off x="139" y="923067"/>
          <a:ext cx="669177" cy="434965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b="1" i="0" kern="1200">
              <a:solidFill>
                <a:schemeClr val="accent1">
                  <a:lumMod val="50000"/>
                </a:schemeClr>
              </a:solidFill>
            </a:rPr>
            <a:t>Radiation emission</a:t>
          </a:r>
        </a:p>
      </dsp:txBody>
      <dsp:txXfrm>
        <a:off x="21372" y="944300"/>
        <a:ext cx="626711" cy="392499"/>
      </dsp:txXfrm>
    </dsp:sp>
    <dsp:sp modelId="{1857FD3E-0DEE-49D4-9622-3FF108B6CB04}">
      <dsp:nvSpPr>
        <dsp:cNvPr id="0" name=""/>
        <dsp:cNvSpPr/>
      </dsp:nvSpPr>
      <dsp:spPr>
        <a:xfrm>
          <a:off x="257076" y="271151"/>
          <a:ext cx="1159198" cy="1159198"/>
        </a:xfrm>
        <a:custGeom>
          <a:avLst/>
          <a:gdLst/>
          <a:ahLst/>
          <a:cxnLst/>
          <a:rect l="0" t="0" r="0" b="0"/>
          <a:pathLst>
            <a:path>
              <a:moveTo>
                <a:pt x="1883" y="532908"/>
              </a:moveTo>
              <a:arcTo wR="579599" hR="579599" stAng="11077234" swAng="2299930"/>
            </a:path>
          </a:pathLst>
        </a:custGeom>
        <a:noFill/>
        <a:ln w="63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7DA3487-39A6-45C6-997C-453DE884BB29}">
      <dsp:nvSpPr>
        <dsp:cNvPr id="0" name=""/>
        <dsp:cNvSpPr/>
      </dsp:nvSpPr>
      <dsp:spPr>
        <a:xfrm>
          <a:off x="655" y="843160"/>
          <a:ext cx="2820369" cy="3384442"/>
        </a:xfrm>
        <a:prstGeom prst="roundRect">
          <a:avLst>
            <a:gd name="adj" fmla="val 5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09728" rIns="142240" bIns="0" numCol="1" spcCol="1270" anchor="t" anchorCtr="0">
          <a:noAutofit/>
        </a:bodyPr>
        <a:lstStyle/>
        <a:p>
          <a:pPr lvl="0" algn="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b="1" kern="1200"/>
            <a:t>Year 1</a:t>
          </a:r>
        </a:p>
      </dsp:txBody>
      <dsp:txXfrm rot="16200000">
        <a:off x="-1104929" y="1948744"/>
        <a:ext cx="2775243" cy="564073"/>
      </dsp:txXfrm>
    </dsp:sp>
    <dsp:sp modelId="{C1757DFE-0AEC-4B39-A28F-17E2027A6562}">
      <dsp:nvSpPr>
        <dsp:cNvPr id="0" name=""/>
        <dsp:cNvSpPr/>
      </dsp:nvSpPr>
      <dsp:spPr>
        <a:xfrm>
          <a:off x="564729" y="843160"/>
          <a:ext cx="2101174" cy="3384442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54864" rIns="0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/>
            <a:t/>
          </a:r>
          <a:br>
            <a:rPr lang="en-US" sz="1600" kern="1200"/>
          </a:br>
          <a:r>
            <a:rPr lang="en-US" sz="1600" kern="1200"/>
            <a:t>Project launch event January 2023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/>
            <a:t>Initial conceptual design and layout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/>
            <a:t>Preliminary engagement with overseas XFEL facilities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/>
            <a:t>Survey of the science team, workshops and town halls meetings begin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600" kern="1200"/>
        </a:p>
      </dsp:txBody>
      <dsp:txXfrm>
        <a:off x="564729" y="843160"/>
        <a:ext cx="2101174" cy="3384442"/>
      </dsp:txXfrm>
    </dsp:sp>
    <dsp:sp modelId="{3EC346FB-CD27-4FDF-BB56-27D0EC6A2793}">
      <dsp:nvSpPr>
        <dsp:cNvPr id="0" name=""/>
        <dsp:cNvSpPr/>
      </dsp:nvSpPr>
      <dsp:spPr>
        <a:xfrm>
          <a:off x="2919737" y="843160"/>
          <a:ext cx="2820369" cy="3384442"/>
        </a:xfrm>
        <a:prstGeom prst="roundRect">
          <a:avLst>
            <a:gd name="adj" fmla="val 5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09728" rIns="142240" bIns="0" numCol="1" spcCol="1270" anchor="t" anchorCtr="0">
          <a:noAutofit/>
        </a:bodyPr>
        <a:lstStyle/>
        <a:p>
          <a:pPr lvl="0" algn="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b="1" kern="1200"/>
            <a:t>Year 2</a:t>
          </a:r>
        </a:p>
      </dsp:txBody>
      <dsp:txXfrm rot="16200000">
        <a:off x="1814152" y="1948744"/>
        <a:ext cx="2775243" cy="564073"/>
      </dsp:txXfrm>
    </dsp:sp>
    <dsp:sp modelId="{9698308C-0C8D-4BF9-BA92-65DBA558F337}">
      <dsp:nvSpPr>
        <dsp:cNvPr id="0" name=""/>
        <dsp:cNvSpPr/>
      </dsp:nvSpPr>
      <dsp:spPr>
        <a:xfrm rot="5400000">
          <a:off x="2685145" y="3533064"/>
          <a:ext cx="497388" cy="423055"/>
        </a:xfrm>
        <a:prstGeom prst="flowChartExtra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0623065-01FD-41FE-9F72-8D76165EA0D5}">
      <dsp:nvSpPr>
        <dsp:cNvPr id="0" name=""/>
        <dsp:cNvSpPr/>
      </dsp:nvSpPr>
      <dsp:spPr>
        <a:xfrm>
          <a:off x="3483811" y="843160"/>
          <a:ext cx="2101174" cy="3384442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54864" rIns="0" bIns="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/>
            <a:t/>
          </a:r>
          <a:br>
            <a:rPr lang="en-US" sz="1600" kern="1200" dirty="0"/>
          </a:br>
          <a:r>
            <a:rPr lang="en-US" sz="1600" kern="1200" dirty="0" smtClean="0"/>
            <a:t>Developing the concepts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R&amp;D </a:t>
          </a:r>
          <a:r>
            <a:rPr lang="en-US" sz="1600" kern="1200" dirty="0"/>
            <a:t>targeting gaps in key physics and technology areas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/>
            <a:t>Collaborative activities and working groups with overseas XFEL facilities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/>
            <a:t>Workshops and town hall meetings continue</a:t>
          </a:r>
        </a:p>
      </dsp:txBody>
      <dsp:txXfrm>
        <a:off x="3483811" y="843160"/>
        <a:ext cx="2101174" cy="3384442"/>
      </dsp:txXfrm>
    </dsp:sp>
    <dsp:sp modelId="{C7CA0EAD-E924-4BFE-987B-929B37BFB1E0}">
      <dsp:nvSpPr>
        <dsp:cNvPr id="0" name=""/>
        <dsp:cNvSpPr/>
      </dsp:nvSpPr>
      <dsp:spPr>
        <a:xfrm>
          <a:off x="5838819" y="843160"/>
          <a:ext cx="2820369" cy="3384442"/>
        </a:xfrm>
        <a:prstGeom prst="roundRect">
          <a:avLst>
            <a:gd name="adj" fmla="val 5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09728" rIns="142240" bIns="0" numCol="1" spcCol="1270" anchor="t" anchorCtr="0">
          <a:noAutofit/>
        </a:bodyPr>
        <a:lstStyle/>
        <a:p>
          <a:pPr lvl="0" algn="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b="1" kern="1200"/>
            <a:t>Year 3</a:t>
          </a:r>
        </a:p>
      </dsp:txBody>
      <dsp:txXfrm rot="16200000">
        <a:off x="4733234" y="1948744"/>
        <a:ext cx="2775243" cy="564073"/>
      </dsp:txXfrm>
    </dsp:sp>
    <dsp:sp modelId="{D55D74EA-9182-46FC-A53C-38EEB7FF606F}">
      <dsp:nvSpPr>
        <dsp:cNvPr id="0" name=""/>
        <dsp:cNvSpPr/>
      </dsp:nvSpPr>
      <dsp:spPr>
        <a:xfrm rot="5400000">
          <a:off x="5604227" y="3533064"/>
          <a:ext cx="497388" cy="423055"/>
        </a:xfrm>
        <a:prstGeom prst="flowChartExtra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D8C6120-D3E1-4E41-9D6D-AA47E951E4A1}">
      <dsp:nvSpPr>
        <dsp:cNvPr id="0" name=""/>
        <dsp:cNvSpPr/>
      </dsp:nvSpPr>
      <dsp:spPr>
        <a:xfrm>
          <a:off x="6402893" y="843160"/>
          <a:ext cx="2101174" cy="3384442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54864" rIns="0" bIns="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/>
            <a:t/>
          </a:r>
          <a:br>
            <a:rPr lang="en-US" sz="1600" kern="1200"/>
          </a:br>
          <a:r>
            <a:rPr lang="en-US" sz="1600" kern="1200"/>
            <a:t>Summary of R&amp;D activities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/>
            <a:t>Preferred options identified, socio-economic analysis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/>
            <a:t>Revision to science case published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/>
            <a:t>CDOA phase completed September 2025</a:t>
          </a:r>
        </a:p>
      </dsp:txBody>
      <dsp:txXfrm>
        <a:off x="6402893" y="843160"/>
        <a:ext cx="2101174" cy="338444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2161E5A-E907-409B-AC28-F09EA0E084AD}">
      <dsp:nvSpPr>
        <dsp:cNvPr id="0" name=""/>
        <dsp:cNvSpPr/>
      </dsp:nvSpPr>
      <dsp:spPr>
        <a:xfrm>
          <a:off x="1742335" y="412357"/>
          <a:ext cx="2108280" cy="1054140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247BE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rgbClr>
            </a:gs>
            <a:gs pos="50000">
              <a:srgbClr val="247BE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rgbClr>
            </a:gs>
            <a:gs pos="100000">
              <a:srgbClr val="247BE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>
              <a:solidFill>
                <a:srgbClr val="FFFFFF"/>
              </a:solidFill>
              <a:latin typeface="Calibri" panose="020F0502020204030204"/>
              <a:ea typeface="+mn-ea"/>
              <a:cs typeface="+mn-cs"/>
            </a:rPr>
            <a:t>Understanding/ Defining the Specification </a:t>
          </a:r>
        </a:p>
      </dsp:txBody>
      <dsp:txXfrm>
        <a:off x="1773210" y="443232"/>
        <a:ext cx="2046530" cy="992390"/>
      </dsp:txXfrm>
    </dsp:sp>
    <dsp:sp modelId="{B16BA56B-B0A6-451F-AC22-76A43656BB55}">
      <dsp:nvSpPr>
        <dsp:cNvPr id="0" name=""/>
        <dsp:cNvSpPr/>
      </dsp:nvSpPr>
      <dsp:spPr>
        <a:xfrm rot="3600000">
          <a:off x="3117231" y="2263442"/>
          <a:ext cx="1100342" cy="368949"/>
        </a:xfrm>
        <a:prstGeom prst="leftRightArrow">
          <a:avLst>
            <a:gd name="adj1" fmla="val 60000"/>
            <a:gd name="adj2" fmla="val 50000"/>
          </a:avLst>
        </a:prstGeom>
        <a:gradFill rotWithShape="0">
          <a:gsLst>
            <a:gs pos="0">
              <a:srgbClr val="247BE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rgbClr>
            </a:gs>
            <a:gs pos="50000">
              <a:srgbClr val="247BE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rgbClr>
            </a:gs>
            <a:gs pos="100000">
              <a:srgbClr val="247BE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500" b="1" kern="1200">
            <a:solidFill>
              <a:srgbClr val="FFFFFF"/>
            </a:solidFill>
            <a:latin typeface="Calibri" panose="020F0502020204030204"/>
            <a:ea typeface="+mn-ea"/>
            <a:cs typeface="+mn-cs"/>
          </a:endParaRPr>
        </a:p>
      </dsp:txBody>
      <dsp:txXfrm>
        <a:off x="3227916" y="2337232"/>
        <a:ext cx="878972" cy="221369"/>
      </dsp:txXfrm>
    </dsp:sp>
    <dsp:sp modelId="{E73D9A05-8E0C-4711-AA31-40AD2618FBC2}">
      <dsp:nvSpPr>
        <dsp:cNvPr id="0" name=""/>
        <dsp:cNvSpPr/>
      </dsp:nvSpPr>
      <dsp:spPr>
        <a:xfrm>
          <a:off x="3484189" y="3429337"/>
          <a:ext cx="2108280" cy="1054140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247BE1">
                <a:hueOff val="2664349"/>
                <a:satOff val="-5268"/>
                <a:lumOff val="-2941"/>
                <a:alphaOff val="0"/>
                <a:satMod val="103000"/>
                <a:lumMod val="102000"/>
                <a:tint val="94000"/>
              </a:srgbClr>
            </a:gs>
            <a:gs pos="50000">
              <a:srgbClr val="247BE1">
                <a:hueOff val="2664349"/>
                <a:satOff val="-5268"/>
                <a:lumOff val="-2941"/>
                <a:alphaOff val="0"/>
                <a:satMod val="110000"/>
                <a:lumMod val="100000"/>
                <a:shade val="100000"/>
              </a:srgbClr>
            </a:gs>
            <a:gs pos="100000">
              <a:srgbClr val="247BE1">
                <a:hueOff val="2664349"/>
                <a:satOff val="-5268"/>
                <a:lumOff val="-2941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>
              <a:solidFill>
                <a:srgbClr val="FFFFFF"/>
              </a:solidFill>
              <a:latin typeface="Calibri" panose="020F0502020204030204"/>
              <a:ea typeface="+mn-ea"/>
              <a:cs typeface="+mn-cs"/>
            </a:rPr>
            <a:t>Specific Technical Solutions</a:t>
          </a:r>
        </a:p>
      </dsp:txBody>
      <dsp:txXfrm>
        <a:off x="3515064" y="3460212"/>
        <a:ext cx="2046530" cy="992390"/>
      </dsp:txXfrm>
    </dsp:sp>
    <dsp:sp modelId="{86B7B413-5D6F-42CE-AA70-8E9DAE401577}">
      <dsp:nvSpPr>
        <dsp:cNvPr id="0" name=""/>
        <dsp:cNvSpPr/>
      </dsp:nvSpPr>
      <dsp:spPr>
        <a:xfrm rot="10800000">
          <a:off x="2246304" y="3771932"/>
          <a:ext cx="1100342" cy="368949"/>
        </a:xfrm>
        <a:prstGeom prst="leftRightArrow">
          <a:avLst>
            <a:gd name="adj1" fmla="val 60000"/>
            <a:gd name="adj2" fmla="val 50000"/>
          </a:avLst>
        </a:prstGeom>
        <a:gradFill rotWithShape="0">
          <a:gsLst>
            <a:gs pos="0">
              <a:srgbClr val="247BE1">
                <a:hueOff val="2664349"/>
                <a:satOff val="-5268"/>
                <a:lumOff val="-2941"/>
                <a:alphaOff val="0"/>
                <a:satMod val="103000"/>
                <a:lumMod val="102000"/>
                <a:tint val="94000"/>
              </a:srgbClr>
            </a:gs>
            <a:gs pos="50000">
              <a:srgbClr val="247BE1">
                <a:hueOff val="2664349"/>
                <a:satOff val="-5268"/>
                <a:lumOff val="-2941"/>
                <a:alphaOff val="0"/>
                <a:satMod val="110000"/>
                <a:lumMod val="100000"/>
                <a:shade val="100000"/>
              </a:srgbClr>
            </a:gs>
            <a:gs pos="100000">
              <a:srgbClr val="247BE1">
                <a:hueOff val="2664349"/>
                <a:satOff val="-5268"/>
                <a:lumOff val="-2941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500" b="1" kern="1200">
            <a:solidFill>
              <a:srgbClr val="FFFFFF"/>
            </a:solidFill>
            <a:latin typeface="Calibri" panose="020F0502020204030204"/>
            <a:ea typeface="+mn-ea"/>
            <a:cs typeface="+mn-cs"/>
          </a:endParaRPr>
        </a:p>
      </dsp:txBody>
      <dsp:txXfrm rot="10800000">
        <a:off x="2356989" y="3845722"/>
        <a:ext cx="878972" cy="221369"/>
      </dsp:txXfrm>
    </dsp:sp>
    <dsp:sp modelId="{3F41F771-DCE0-4323-9DBC-D12718071EA1}">
      <dsp:nvSpPr>
        <dsp:cNvPr id="0" name=""/>
        <dsp:cNvSpPr/>
      </dsp:nvSpPr>
      <dsp:spPr>
        <a:xfrm>
          <a:off x="481" y="3429337"/>
          <a:ext cx="2108280" cy="1054140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247BE1">
                <a:hueOff val="5328699"/>
                <a:satOff val="-10537"/>
                <a:lumOff val="-5882"/>
                <a:alphaOff val="0"/>
                <a:satMod val="103000"/>
                <a:lumMod val="102000"/>
                <a:tint val="94000"/>
              </a:srgbClr>
            </a:gs>
            <a:gs pos="50000">
              <a:srgbClr val="247BE1">
                <a:hueOff val="5328699"/>
                <a:satOff val="-10537"/>
                <a:lumOff val="-5882"/>
                <a:alphaOff val="0"/>
                <a:satMod val="110000"/>
                <a:lumMod val="100000"/>
                <a:shade val="100000"/>
              </a:srgbClr>
            </a:gs>
            <a:gs pos="100000">
              <a:srgbClr val="247BE1">
                <a:hueOff val="5328699"/>
                <a:satOff val="-10537"/>
                <a:lumOff val="-5882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>
              <a:solidFill>
                <a:srgbClr val="FFFFFF"/>
              </a:solidFill>
              <a:latin typeface="Calibri" panose="020F0502020204030204"/>
              <a:ea typeface="+mn-ea"/>
              <a:cs typeface="+mn-cs"/>
            </a:rPr>
            <a:t>Compelling Facility Concepts</a:t>
          </a:r>
        </a:p>
      </dsp:txBody>
      <dsp:txXfrm>
        <a:off x="31356" y="3460212"/>
        <a:ext cx="2046530" cy="992390"/>
      </dsp:txXfrm>
    </dsp:sp>
    <dsp:sp modelId="{E6CFF35E-1CC1-4D7A-9B4E-6FCC785EE48B}">
      <dsp:nvSpPr>
        <dsp:cNvPr id="0" name=""/>
        <dsp:cNvSpPr/>
      </dsp:nvSpPr>
      <dsp:spPr>
        <a:xfrm rot="18000000">
          <a:off x="1375377" y="2263442"/>
          <a:ext cx="1100342" cy="368949"/>
        </a:xfrm>
        <a:prstGeom prst="leftRightArrow">
          <a:avLst>
            <a:gd name="adj1" fmla="val 60000"/>
            <a:gd name="adj2" fmla="val 50000"/>
          </a:avLst>
        </a:prstGeom>
        <a:gradFill rotWithShape="0">
          <a:gsLst>
            <a:gs pos="0">
              <a:srgbClr val="247BE1">
                <a:hueOff val="5328699"/>
                <a:satOff val="-10537"/>
                <a:lumOff val="-5882"/>
                <a:alphaOff val="0"/>
                <a:satMod val="103000"/>
                <a:lumMod val="102000"/>
                <a:tint val="94000"/>
              </a:srgbClr>
            </a:gs>
            <a:gs pos="50000">
              <a:srgbClr val="247BE1">
                <a:hueOff val="5328699"/>
                <a:satOff val="-10537"/>
                <a:lumOff val="-5882"/>
                <a:alphaOff val="0"/>
                <a:satMod val="110000"/>
                <a:lumMod val="100000"/>
                <a:shade val="100000"/>
              </a:srgbClr>
            </a:gs>
            <a:gs pos="100000">
              <a:srgbClr val="247BE1">
                <a:hueOff val="5328699"/>
                <a:satOff val="-10537"/>
                <a:lumOff val="-5882"/>
                <a:alphaOff val="0"/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500" b="1" kern="1200">
            <a:solidFill>
              <a:srgbClr val="FFFFFF"/>
            </a:solidFill>
            <a:latin typeface="Calibri" panose="020F0502020204030204"/>
            <a:ea typeface="+mn-ea"/>
            <a:cs typeface="+mn-cs"/>
          </a:endParaRPr>
        </a:p>
      </dsp:txBody>
      <dsp:txXfrm>
        <a:off x="1486062" y="2337232"/>
        <a:ext cx="878972" cy="221369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0B3C36D-D8E0-49B0-8AA0-49950CB28DC3}">
      <dsp:nvSpPr>
        <dsp:cNvPr id="0" name=""/>
        <dsp:cNvSpPr/>
      </dsp:nvSpPr>
      <dsp:spPr>
        <a:xfrm>
          <a:off x="3759" y="158348"/>
          <a:ext cx="3665219" cy="502845"/>
        </a:xfrm>
        <a:prstGeom prst="rect">
          <a:avLst/>
        </a:prstGeom>
        <a:solidFill>
          <a:srgbClr val="F08900"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F08900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56896" rIns="99568" bIns="56896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>
              <a:solidFill>
                <a:srgbClr val="FFFFFF"/>
              </a:solidFill>
              <a:latin typeface="Arial" panose="020B0604020202020204"/>
              <a:ea typeface="+mn-ea"/>
              <a:cs typeface="+mn-cs"/>
            </a:rPr>
            <a:t>Very high pulse energy (~10s-100s </a:t>
          </a:r>
          <a:r>
            <a:rPr lang="en-US" sz="1400" kern="1200" err="1">
              <a:solidFill>
                <a:srgbClr val="FFFFFF"/>
              </a:solidFill>
              <a:latin typeface="Arial" panose="020B0604020202020204"/>
              <a:ea typeface="+mn-ea"/>
              <a:cs typeface="+mn-cs"/>
            </a:rPr>
            <a:t>mJ</a:t>
          </a:r>
          <a:r>
            <a:rPr lang="en-US" sz="1400" kern="1200">
              <a:solidFill>
                <a:srgbClr val="FFFFFF"/>
              </a:solidFill>
              <a:latin typeface="Arial" panose="020B0604020202020204"/>
              <a:ea typeface="+mn-ea"/>
              <a:cs typeface="+mn-cs"/>
            </a:rPr>
            <a:t>)</a:t>
          </a:r>
        </a:p>
      </dsp:txBody>
      <dsp:txXfrm>
        <a:off x="3759" y="158348"/>
        <a:ext cx="3665219" cy="502845"/>
      </dsp:txXfrm>
    </dsp:sp>
    <dsp:sp modelId="{46566134-109E-4C71-98DF-B93AE25C150C}">
      <dsp:nvSpPr>
        <dsp:cNvPr id="0" name=""/>
        <dsp:cNvSpPr/>
      </dsp:nvSpPr>
      <dsp:spPr>
        <a:xfrm>
          <a:off x="3759" y="661193"/>
          <a:ext cx="3665219" cy="1575630"/>
        </a:xfrm>
        <a:prstGeom prst="rect">
          <a:avLst/>
        </a:prstGeom>
        <a:solidFill>
          <a:srgbClr val="F08900">
            <a:tint val="40000"/>
            <a:alpha val="90000"/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F08900">
              <a:tint val="40000"/>
              <a:alpha val="9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4676" tIns="74676" rIns="99568" bIns="112014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>
              <a:solidFill>
                <a:srgbClr val="2E2C61">
                  <a:hueOff val="0"/>
                  <a:satOff val="0"/>
                  <a:lumOff val="0"/>
                  <a:alphaOff val="0"/>
                </a:srgbClr>
              </a:solidFill>
              <a:latin typeface="Arial" panose="020B0604020202020204"/>
              <a:ea typeface="+mn-ea"/>
              <a:cs typeface="+mn-cs"/>
            </a:rPr>
            <a:t>To consider: an additional feature of UK XFEL, or delivered at another facility?</a:t>
          </a:r>
        </a:p>
        <a:p>
          <a:pPr marL="228600" lvl="2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>
              <a:solidFill>
                <a:srgbClr val="2E2C61">
                  <a:hueOff val="0"/>
                  <a:satOff val="0"/>
                  <a:lumOff val="0"/>
                  <a:alphaOff val="0"/>
                </a:srgbClr>
              </a:solidFill>
              <a:latin typeface="Arial" panose="020B0604020202020204"/>
              <a:ea typeface="+mn-ea"/>
              <a:cs typeface="+mn-cs"/>
            </a:rPr>
            <a:t>Transform-limited pulses not necessary.</a:t>
          </a:r>
        </a:p>
        <a:p>
          <a:pPr marL="228600" lvl="2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>
              <a:solidFill>
                <a:srgbClr val="2E2C61">
                  <a:hueOff val="0"/>
                  <a:satOff val="0"/>
                  <a:lumOff val="0"/>
                  <a:alphaOff val="0"/>
                </a:srgbClr>
              </a:solidFill>
              <a:latin typeface="Arial" panose="020B0604020202020204"/>
              <a:ea typeface="+mn-ea"/>
              <a:cs typeface="+mn-cs"/>
            </a:rPr>
            <a:t>Potentially low repetition rate, matched to high power lasers</a:t>
          </a:r>
        </a:p>
        <a:p>
          <a:pPr marL="228600" lvl="2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>
              <a:solidFill>
                <a:srgbClr val="2E2C61">
                  <a:hueOff val="0"/>
                  <a:satOff val="0"/>
                  <a:lumOff val="0"/>
                  <a:alphaOff val="0"/>
                </a:srgbClr>
              </a:solidFill>
              <a:latin typeface="Arial" panose="020B0604020202020204"/>
              <a:ea typeface="+mn-ea"/>
              <a:cs typeface="+mn-cs"/>
            </a:rPr>
            <a:t>What photon energy? High pulse energy more readily accessible &lt;&lt;20 </a:t>
          </a:r>
          <a:r>
            <a:rPr lang="en-US" sz="1400" kern="1200" err="1">
              <a:solidFill>
                <a:srgbClr val="2E2C61">
                  <a:hueOff val="0"/>
                  <a:satOff val="0"/>
                  <a:lumOff val="0"/>
                  <a:alphaOff val="0"/>
                </a:srgbClr>
              </a:solidFill>
              <a:latin typeface="Arial" panose="020B0604020202020204"/>
              <a:ea typeface="+mn-ea"/>
              <a:cs typeface="+mn-cs"/>
            </a:rPr>
            <a:t>keV</a:t>
          </a:r>
          <a:endParaRPr lang="en-US" sz="1400" kern="1200">
            <a:solidFill>
              <a:srgbClr val="2E2C61">
                <a:hueOff val="0"/>
                <a:satOff val="0"/>
                <a:lumOff val="0"/>
                <a:alphaOff val="0"/>
              </a:srgbClr>
            </a:solidFill>
            <a:latin typeface="Arial" panose="020B0604020202020204"/>
            <a:ea typeface="+mn-ea"/>
            <a:cs typeface="+mn-cs"/>
          </a:endParaRPr>
        </a:p>
      </dsp:txBody>
      <dsp:txXfrm>
        <a:off x="3759" y="661193"/>
        <a:ext cx="3665219" cy="1575630"/>
      </dsp:txXfrm>
    </dsp:sp>
    <dsp:sp modelId="{29318C02-5626-43EB-A0C9-E5F1BA3152B5}">
      <dsp:nvSpPr>
        <dsp:cNvPr id="0" name=""/>
        <dsp:cNvSpPr/>
      </dsp:nvSpPr>
      <dsp:spPr>
        <a:xfrm>
          <a:off x="4182110" y="158348"/>
          <a:ext cx="3665219" cy="502845"/>
        </a:xfrm>
        <a:prstGeom prst="rect">
          <a:avLst/>
        </a:prstGeom>
        <a:solidFill>
          <a:srgbClr val="F08900">
            <a:hueOff val="-1027502"/>
            <a:satOff val="-50000"/>
            <a:lumOff val="-4510"/>
            <a:alphaOff val="0"/>
          </a:srgbClr>
        </a:solidFill>
        <a:ln w="12700" cap="flat" cmpd="sng" algn="ctr">
          <a:solidFill>
            <a:srgbClr val="F08900">
              <a:hueOff val="-1027502"/>
              <a:satOff val="-50000"/>
              <a:lumOff val="-451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56896" rIns="99568" bIns="56896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>
              <a:solidFill>
                <a:srgbClr val="FFFFFF"/>
              </a:solidFill>
              <a:latin typeface="Arial" panose="020B0604020202020204"/>
              <a:ea typeface="+mn-ea"/>
              <a:cs typeface="+mn-cs"/>
            </a:rPr>
            <a:t>Very high photon energy </a:t>
          </a:r>
          <a:br>
            <a:rPr lang="en-US" sz="1400" kern="1200">
              <a:solidFill>
                <a:srgbClr val="FFFFFF"/>
              </a:solidFill>
              <a:latin typeface="Arial" panose="020B0604020202020204"/>
              <a:ea typeface="+mn-ea"/>
              <a:cs typeface="+mn-cs"/>
            </a:rPr>
          </a:br>
          <a:r>
            <a:rPr lang="en-US" sz="1400" kern="1200">
              <a:solidFill>
                <a:srgbClr val="FFFFFF"/>
              </a:solidFill>
              <a:latin typeface="Arial" panose="020B0604020202020204"/>
              <a:ea typeface="+mn-ea"/>
              <a:cs typeface="+mn-cs"/>
            </a:rPr>
            <a:t>(&gt;20 </a:t>
          </a:r>
          <a:r>
            <a:rPr lang="en-US" sz="1400" kern="1200" err="1">
              <a:solidFill>
                <a:srgbClr val="FFFFFF"/>
              </a:solidFill>
              <a:latin typeface="Arial" panose="020B0604020202020204"/>
              <a:ea typeface="+mn-ea"/>
              <a:cs typeface="+mn-cs"/>
            </a:rPr>
            <a:t>keV</a:t>
          </a:r>
          <a:r>
            <a:rPr lang="en-US" sz="1400" kern="1200">
              <a:solidFill>
                <a:srgbClr val="FFFFFF"/>
              </a:solidFill>
              <a:latin typeface="Arial" panose="020B0604020202020204"/>
              <a:ea typeface="+mn-ea"/>
              <a:cs typeface="+mn-cs"/>
            </a:rPr>
            <a:t>, to 50-100 </a:t>
          </a:r>
          <a:r>
            <a:rPr lang="en-US" sz="1400" kern="1200" err="1">
              <a:solidFill>
                <a:srgbClr val="FFFFFF"/>
              </a:solidFill>
              <a:latin typeface="Arial" panose="020B0604020202020204"/>
              <a:ea typeface="+mn-ea"/>
              <a:cs typeface="+mn-cs"/>
            </a:rPr>
            <a:t>keV</a:t>
          </a:r>
          <a:r>
            <a:rPr lang="en-US" sz="1400" kern="1200">
              <a:solidFill>
                <a:srgbClr val="FFFFFF"/>
              </a:solidFill>
              <a:latin typeface="Arial" panose="020B0604020202020204"/>
              <a:ea typeface="+mn-ea"/>
              <a:cs typeface="+mn-cs"/>
            </a:rPr>
            <a:t>)</a:t>
          </a:r>
        </a:p>
      </dsp:txBody>
      <dsp:txXfrm>
        <a:off x="4182110" y="158348"/>
        <a:ext cx="3665219" cy="502845"/>
      </dsp:txXfrm>
    </dsp:sp>
    <dsp:sp modelId="{26C09229-A98C-484B-9993-D9BA931DC4C3}">
      <dsp:nvSpPr>
        <dsp:cNvPr id="0" name=""/>
        <dsp:cNvSpPr/>
      </dsp:nvSpPr>
      <dsp:spPr>
        <a:xfrm>
          <a:off x="4182110" y="661193"/>
          <a:ext cx="3665219" cy="1575630"/>
        </a:xfrm>
        <a:prstGeom prst="rect">
          <a:avLst/>
        </a:prstGeom>
        <a:solidFill>
          <a:srgbClr val="F08900">
            <a:tint val="40000"/>
            <a:alpha val="90000"/>
            <a:hueOff val="-568225"/>
            <a:satOff val="-39803"/>
            <a:lumOff val="-3098"/>
            <a:alphaOff val="0"/>
          </a:srgbClr>
        </a:solidFill>
        <a:ln w="12700" cap="flat" cmpd="sng" algn="ctr">
          <a:solidFill>
            <a:srgbClr val="F08900">
              <a:tint val="40000"/>
              <a:alpha val="90000"/>
              <a:hueOff val="-568225"/>
              <a:satOff val="-39803"/>
              <a:lumOff val="-3098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4676" tIns="74676" rIns="99568" bIns="112014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>
              <a:solidFill>
                <a:srgbClr val="2E2C61">
                  <a:hueOff val="0"/>
                  <a:satOff val="0"/>
                  <a:lumOff val="0"/>
                  <a:alphaOff val="0"/>
                </a:srgbClr>
              </a:solidFill>
              <a:latin typeface="Arial" panose="020B0604020202020204"/>
              <a:ea typeface="+mn-ea"/>
              <a:cs typeface="+mn-cs"/>
            </a:rPr>
            <a:t>To consider: an additional feature of UK XFEL, or delivered at another facility?</a:t>
          </a:r>
        </a:p>
        <a:p>
          <a:pPr marL="228600" lvl="2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>
              <a:solidFill>
                <a:srgbClr val="2E2C61">
                  <a:hueOff val="0"/>
                  <a:satOff val="0"/>
                  <a:lumOff val="0"/>
                  <a:alphaOff val="0"/>
                </a:srgbClr>
              </a:solidFill>
              <a:latin typeface="Arial" panose="020B0604020202020204"/>
              <a:ea typeface="+mn-ea"/>
              <a:cs typeface="+mn-cs"/>
            </a:rPr>
            <a:t>Transform-limited pulses not necessary.</a:t>
          </a:r>
        </a:p>
        <a:p>
          <a:pPr marL="228600" lvl="2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>
              <a:solidFill>
                <a:srgbClr val="2E2C61">
                  <a:hueOff val="0"/>
                  <a:satOff val="0"/>
                  <a:lumOff val="0"/>
                  <a:alphaOff val="0"/>
                </a:srgbClr>
              </a:solidFill>
              <a:latin typeface="Arial" panose="020B0604020202020204"/>
              <a:ea typeface="+mn-ea"/>
              <a:cs typeface="+mn-cs"/>
            </a:rPr>
            <a:t>Low repetition rate, matched to high power lasers (for some applications)</a:t>
          </a:r>
        </a:p>
        <a:p>
          <a:pPr marL="228600" lvl="2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>
              <a:solidFill>
                <a:srgbClr val="2E2C61">
                  <a:hueOff val="0"/>
                  <a:satOff val="0"/>
                  <a:lumOff val="0"/>
                  <a:alphaOff val="0"/>
                </a:srgbClr>
              </a:solidFill>
              <a:latin typeface="Arial" panose="020B0604020202020204"/>
              <a:ea typeface="+mn-ea"/>
              <a:cs typeface="+mn-cs"/>
            </a:rPr>
            <a:t>Considering a booster section in FEL-1 line (conventional or plasma)</a:t>
          </a:r>
        </a:p>
      </dsp:txBody>
      <dsp:txXfrm>
        <a:off x="4182110" y="661193"/>
        <a:ext cx="3665219" cy="1575630"/>
      </dsp:txXfrm>
    </dsp:sp>
    <dsp:sp modelId="{BE3D5BA3-F980-4406-AFF0-A08137F3DE3A}">
      <dsp:nvSpPr>
        <dsp:cNvPr id="0" name=""/>
        <dsp:cNvSpPr/>
      </dsp:nvSpPr>
      <dsp:spPr>
        <a:xfrm>
          <a:off x="8360460" y="158348"/>
          <a:ext cx="3665219" cy="502845"/>
        </a:xfrm>
        <a:prstGeom prst="rect">
          <a:avLst/>
        </a:prstGeom>
        <a:solidFill>
          <a:srgbClr val="F08900">
            <a:hueOff val="-2055004"/>
            <a:satOff val="-100000"/>
            <a:lumOff val="-9020"/>
            <a:alphaOff val="0"/>
          </a:srgbClr>
        </a:solidFill>
        <a:ln w="12700" cap="flat" cmpd="sng" algn="ctr">
          <a:solidFill>
            <a:srgbClr val="F08900">
              <a:hueOff val="-2055004"/>
              <a:satOff val="-100000"/>
              <a:lumOff val="-902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56896" rIns="99568" bIns="56896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>
              <a:solidFill>
                <a:srgbClr val="FFFFFF"/>
              </a:solidFill>
              <a:latin typeface="Arial" panose="020B0604020202020204"/>
              <a:ea typeface="+mn-ea"/>
              <a:cs typeface="+mn-cs"/>
            </a:rPr>
            <a:t>Synchronous sources</a:t>
          </a:r>
        </a:p>
      </dsp:txBody>
      <dsp:txXfrm>
        <a:off x="8360460" y="158348"/>
        <a:ext cx="3665219" cy="502845"/>
      </dsp:txXfrm>
    </dsp:sp>
    <dsp:sp modelId="{2BB1D213-BAFA-4AD2-8E45-F40871D27FDE}">
      <dsp:nvSpPr>
        <dsp:cNvPr id="0" name=""/>
        <dsp:cNvSpPr/>
      </dsp:nvSpPr>
      <dsp:spPr>
        <a:xfrm>
          <a:off x="8360460" y="661193"/>
          <a:ext cx="3665219" cy="1575630"/>
        </a:xfrm>
        <a:prstGeom prst="rect">
          <a:avLst/>
        </a:prstGeom>
        <a:solidFill>
          <a:srgbClr val="F08900">
            <a:tint val="40000"/>
            <a:alpha val="90000"/>
            <a:hueOff val="-1136450"/>
            <a:satOff val="-79607"/>
            <a:lumOff val="-6197"/>
            <a:alphaOff val="0"/>
          </a:srgbClr>
        </a:solidFill>
        <a:ln w="12700" cap="flat" cmpd="sng" algn="ctr">
          <a:solidFill>
            <a:srgbClr val="F08900">
              <a:tint val="40000"/>
              <a:alpha val="90000"/>
              <a:hueOff val="-1136450"/>
              <a:satOff val="-79607"/>
              <a:lumOff val="-6197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4676" tIns="74676" rIns="99568" bIns="112014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>
              <a:solidFill>
                <a:srgbClr val="2E2C61">
                  <a:hueOff val="0"/>
                  <a:satOff val="0"/>
                  <a:lumOff val="0"/>
                  <a:alphaOff val="0"/>
                </a:srgbClr>
              </a:solidFill>
              <a:latin typeface="Arial" panose="020B0604020202020204"/>
              <a:ea typeface="+mn-ea"/>
              <a:cs typeface="+mn-cs"/>
            </a:rPr>
            <a:t>After NIR/ Visible lasers, terahertz is the most requested synchronous source.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>
              <a:solidFill>
                <a:srgbClr val="2E2C61">
                  <a:hueOff val="0"/>
                  <a:satOff val="0"/>
                  <a:lumOff val="0"/>
                  <a:alphaOff val="0"/>
                </a:srgbClr>
              </a:solidFill>
              <a:latin typeface="Arial" panose="020B0604020202020204"/>
              <a:ea typeface="+mn-ea"/>
              <a:cs typeface="+mn-cs"/>
            </a:rPr>
            <a:t>Beam based sources have potential implications for machine layout.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>
              <a:solidFill>
                <a:srgbClr val="2E2C61">
                  <a:hueOff val="0"/>
                  <a:satOff val="0"/>
                  <a:lumOff val="0"/>
                  <a:alphaOff val="0"/>
                </a:srgbClr>
              </a:solidFill>
              <a:latin typeface="Arial" panose="020B0604020202020204"/>
              <a:ea typeface="+mn-ea"/>
              <a:cs typeface="+mn-cs"/>
            </a:rPr>
            <a:t>Requests for protons, ions and gamma sources need further exploration with Science Team.</a:t>
          </a:r>
        </a:p>
      </dsp:txBody>
      <dsp:txXfrm>
        <a:off x="8360460" y="661193"/>
        <a:ext cx="3665219" cy="157563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7">
  <dgm:title val=""/>
  <dgm:desc val=""/>
  <dgm:catLst>
    <dgm:cat type="process" pri="21000"/>
    <dgm:cat type="lis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23" srcId="2" destId="21" srcOrd="0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Node" refType="h"/>
      <dgm:constr type="w" for="ch" forName="compositeNode" refType="w"/>
      <dgm:constr type="w" for="ch" forName="hSp" refType="w" refFor="ch" refForName="compositeNode" fact="-0.035"/>
      <dgm:constr type="w" for="des" forName="simulatedConn" refType="w" refFor="ch" refForName="compositeNode" fact="0.15"/>
      <dgm:constr type="h" for="des" forName="simulatedConn" refType="w" refFor="des" refForName="simulatedConn"/>
      <dgm:constr type="h" for="des" forName="vSp1" refType="w" refFor="ch" refForName="compositeNode" fact="0.8"/>
      <dgm:constr type="h" for="des" forName="vSp2" refType="w" refFor="ch" refForName="compositeNode" fact="0.07"/>
      <dgm:constr type="w" for="ch" forName="vProcSp" refType="w" refFor="des" refForName="simulatedConn" op="equ"/>
      <dgm:constr type="h" for="ch" forName="vProcSp" refType="h" refFor="ch" refForName="compositeNode" op="equ"/>
      <dgm:constr type="w" for="ch" forName="sibTrans" refType="w" refFor="ch" refForName="compositeNode" fact="-0.08"/>
      <dgm:constr type="primFontSz" for="des" forName="parentNode" op="equ"/>
      <dgm:constr type="primFontSz" for="des" forName="childNode" op="equ"/>
    </dgm:constrLst>
    <dgm:ruleLst/>
    <dgm:forEach name="Name4" axis="ch" ptType="node">
      <dgm:layoutNode name="compositeNode">
        <dgm:varLst>
          <dgm:bulletEnabled val="1"/>
        </dgm:varLst>
        <dgm:alg type="composite"/>
        <dgm:choose name="Name5">
          <dgm:if name="Name6" func="var" arg="dir" op="equ" val="norm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l" for="ch" forName="bgRect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l" for="ch" forName="parentNode"/>
              <dgm:constr type="r" for="ch" forName="childNode" refType="r" refFor="ch" refForName="bgRect" fact="0.945"/>
              <dgm:constr type="h" for="ch" forName="childNode" refType="h" refFor="ch" refForName="bgRect" op="equ"/>
              <dgm:constr type="t" for="ch" forName="childNode"/>
              <dgm:constr type="l" for="ch" forName="childNode" refType="r" refFor="ch" refForName="parentNode"/>
            </dgm:constrLst>
          </dgm:if>
          <dgm:else name="Name7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r" for="ch" forName="bgRect" refType="w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r" for="ch" forName="parentNode" refType="w"/>
              <dgm:constr type="h" for="ch" forName="childNode" refType="h" refFor="ch" refForName="bgRect"/>
              <dgm:constr type="t" for="ch" forName="childNode"/>
              <dgm:constr type="r" for="ch" forName="childNode" refType="l" refFor="ch" refForName="parentNode"/>
              <dgm:constr type="l" for="ch" forName="childNode" refType="w" refFor="ch" refForName="bgRect" fact="0.055"/>
            </dgm:constrLst>
          </dgm:else>
        </dgm:choose>
        <dgm:ruleLst>
          <dgm:rule type="w" for="ch" forName="childNode" val="NaN" fact="NaN" max="30"/>
        </dgm:ruleLst>
        <dgm:layoutNode name="bgRect" styleLbl="node1">
          <dgm:alg type="sp"/>
          <dgm:shape xmlns:r="http://schemas.openxmlformats.org/officeDocument/2006/relationships" type="roundRect" r:blip="" zOrderOff="-1">
            <dgm:adjLst>
              <dgm:adj idx="1" val="0.05"/>
            </dgm:adjLst>
          </dgm:shape>
          <dgm:presOf axis="self"/>
          <dgm:constrLst/>
          <dgm:ruleLst/>
        </dgm:layoutNode>
        <dgm:layoutNode name="parentNode" styleLbl="node1">
          <dgm:varLst>
            <dgm:chMax val="0"/>
            <dgm:bulletEnabled val="1"/>
          </dgm:varLst>
          <dgm:presOf axis="self"/>
          <dgm:choose name="Name8">
            <dgm:if name="Name9" func="var" arg="dir" op="equ" val="norm">
              <dgm:alg type="tx">
                <dgm:param type="autoTxRot" val="grav"/>
                <dgm:param type="txAnchorVert" val="t"/>
                <dgm:param type="parTxLTRAlign" val="r"/>
                <dgm:param type="parTxRTLAlign" val="r"/>
              </dgm:alg>
              <dgm:shape xmlns:r="http://schemas.openxmlformats.org/officeDocument/2006/relationships" rot="270" type="rect" r:blip="" hideGeom="1">
                <dgm:adjLst/>
              </dgm:shape>
              <dgm:constrLst>
                <dgm:constr type="primFontSz" val="65"/>
                <dgm:constr type="lMarg"/>
                <dgm:constr type="rMarg" refType="primFontSz" fact="0.35"/>
                <dgm:constr type="tMarg" refType="primFontSz" fact="0.27"/>
                <dgm:constr type="bMarg"/>
              </dgm:constrLst>
            </dgm:if>
            <dgm:else name="Name10">
              <dgm:alg type="tx">
                <dgm:param type="autoTxRot" val="grav"/>
                <dgm:param type="txAnchorVert" val="t"/>
                <dgm:param type="parTxLTRAlign" val="l"/>
                <dgm:param type="parTxRTLAlign" val="l"/>
              </dgm:alg>
              <dgm:shape xmlns:r="http://schemas.openxmlformats.org/officeDocument/2006/relationships" rot="90" type="rect" r:blip="" hideGeom="1">
                <dgm:adjLst/>
              </dgm:shape>
              <dgm:constrLst>
                <dgm:constr type="primFontSz" val="65"/>
                <dgm:constr type="lMarg" refType="primFontSz" fact="0.35"/>
                <dgm:constr type="rMarg"/>
                <dgm:constr type="tMarg" refType="primFontSz" fact="0.27"/>
                <dgm:constr type="bMarg"/>
              </dgm:constrLst>
            </dgm:else>
          </dgm:choose>
          <dgm:ruleLst>
            <dgm:rule type="primFontSz" val="5" fact="NaN" max="NaN"/>
          </dgm:ruleLst>
        </dgm:layoutNode>
        <dgm:choose name="Name11">
          <dgm:if name="Name12" axis="ch" ptType="node" func="cnt" op="gte" val="1">
            <dgm:layoutNode name="childNode" styleLbl="node1" moveWith="bgRect">
              <dgm:varLst>
                <dgm:bulletEnabled val="1"/>
              </dgm:varLst>
              <dgm:alg type="tx">
                <dgm:param type="parTxLTRAlign" val="l"/>
                <dgm:param type="parTxRTLAlign" val="r"/>
                <dgm:param type="txAnchorVert" val="t"/>
              </dgm:alg>
              <dgm:shape xmlns:r="http://schemas.openxmlformats.org/officeDocument/2006/relationships" type="rect" r:blip="" hideGeom="1">
                <dgm:adjLst/>
              </dgm:shape>
              <dgm:presOf axis="des" ptType="node"/>
              <dgm:constrLst>
                <dgm:constr type="primFontSz" val="65"/>
                <dgm:constr type="lMarg"/>
                <dgm:constr type="bMarg"/>
                <dgm:constr type="tMarg" refType="primFontSz" fact="0.27"/>
                <dgm:constr type="rMarg"/>
              </dgm:constrLst>
              <dgm:ruleLst>
                <dgm:rule type="prim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h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vProcSp" moveWith="bgRec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vSp1" refType="w"/>
            <dgm:constr type="w" for="ch" forName="simulatedConn" refType="w"/>
            <dgm:constr type="w" for="ch" forName="vSp2" refType="w"/>
          </dgm:constrLst>
          <dgm:ruleLst/>
          <dgm:layoutNode name="vSp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imulatedConn" styleLbl="solidFgAcc1">
            <dgm:alg type="sp"/>
            <dgm:choose name="Name15">
              <dgm:if name="Name16" func="var" arg="dir" op="equ" val="norm">
                <dgm:shape xmlns:r="http://schemas.openxmlformats.org/officeDocument/2006/relationships" rot="90" type="flowChartExtract" r:blip="">
                  <dgm:adjLst/>
                </dgm:shape>
              </dgm:if>
              <dgm:else name="Name17">
                <dgm:shape xmlns:r="http://schemas.openxmlformats.org/officeDocument/2006/relationships" rot="-90" type="flowChartExtract" r:blip="">
                  <dgm:adjLst/>
                </dgm:shape>
              </dgm:else>
            </dgm:choose>
            <dgm:presOf/>
            <dgm:constrLst/>
            <dgm:ruleLst/>
          </dgm:layoutNode>
          <dgm:layoutNode name="vSp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72B49C-FD9F-4168-9B42-AE435701B609}" type="datetimeFigureOut">
              <a:rPr lang="en-GB" smtClean="0"/>
              <a:t>20/10/2023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51AA29-33A9-4EA8-9BB5-842D2CB855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372369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522C1F-A6B2-44C1-AD28-9BB8738327E4}" type="datetimeFigureOut">
              <a:rPr lang="en-GB" smtClean="0"/>
              <a:t>20/10/2023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6A4F93-D781-4324-8A8A-881B2EB306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3740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0F3BA1D-A00F-DB41-84DA-BE26C4853B3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Regular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Regular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6256439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780F91F-C4A8-42D7-97D3-9FBA36CECD35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0609051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6A4F93-D781-4324-8A8A-881B2EB30685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971618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Two main work streams.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0F3BA1D-A00F-DB41-84DA-BE26C4853B3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Regular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Regular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0870420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>
                <a:solidFill>
                  <a:srgbClr val="000000"/>
                </a:solidFill>
                <a:latin typeface="Calibri"/>
                <a:cs typeface="Calibri"/>
              </a:rPr>
              <a:t>It is essential that we assess, and optimise where possible, all of the options from a sustainability perspective.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many of which would have a significant positive impact on the power requirements of a new XFEL facility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96A0739-1C77-4C67-836A-ABC88CBFF13B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50196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96A0739-1C77-4C67-836A-ABC88CBFF13B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27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6996010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A0739-1C77-4C67-836A-ABC88CBFF13B}" type="slidenum">
              <a:rPr lang="en-GB" smtClean="0"/>
              <a:t>31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377623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0F3BA1D-A00F-DB41-84DA-BE26C4853B3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Regular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Regular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7350514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pPr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40769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780F91F-C4A8-42D7-97D3-9FBA36CECD35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6056962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>
                <a:solidFill>
                  <a:schemeClr val="tx1"/>
                </a:solidFill>
                <a:cs typeface="Calibri"/>
              </a:rPr>
              <a:t>Single-cycle undulator light with carrier-envelope phase control</a:t>
            </a:r>
          </a:p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780F91F-C4A8-42D7-97D3-9FBA36CECD35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42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54448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780F91F-C4A8-42D7-97D3-9FBA36CECD35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1282221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>
                <a:solidFill>
                  <a:schemeClr val="tx1"/>
                </a:solidFill>
                <a:cs typeface="Calibri"/>
              </a:rPr>
              <a:t>Single-cycle </a:t>
            </a:r>
            <a:r>
              <a:rPr lang="en-GB" err="1">
                <a:solidFill>
                  <a:schemeClr val="tx1"/>
                </a:solidFill>
                <a:cs typeface="Calibri"/>
              </a:rPr>
              <a:t>undulator</a:t>
            </a:r>
            <a:r>
              <a:rPr lang="en-GB">
                <a:solidFill>
                  <a:schemeClr val="tx1"/>
                </a:solidFill>
                <a:cs typeface="Calibri"/>
              </a:rPr>
              <a:t> light with carrier-envelope phase control</a:t>
            </a:r>
          </a:p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780F91F-C4A8-42D7-97D3-9FBA36CECD35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45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4385497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0F3BA1D-A00F-DB41-84DA-BE26C4853B3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Regular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Regular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6239630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A0739-1C77-4C67-836A-ABC88CBFF13B}" type="slidenum">
              <a:rPr lang="en-GB" smtClean="0"/>
              <a:t>55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158536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0F3BA1D-A00F-DB41-84DA-BE26C4853B3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Regular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Regular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975296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780F91F-C4A8-42D7-97D3-9FBA36CECD35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4498737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780F91F-C4A8-42D7-97D3-9FBA36CECD35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8900065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1274-WP0-prs-0025-v1.0-UKXFEL Community Slides Extended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E61BC1-B2F7-4843-992B-6D3D46031924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191316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1274-WP0-prs-0025-v1.0-UKXFEL Community Slides Extended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E61BC1-B2F7-4843-992B-6D3D46031924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750498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6A4F93-D781-4324-8A8A-881B2EB30685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702731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6A4F93-D781-4324-8A8A-881B2EB30685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163240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A0739-1C77-4C67-836A-ABC88CBFF13B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16047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CAE69-592D-6D48-8D37-1AF709B043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CE34F9-FD31-954C-90A9-25364BF3A3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381E6B-7D41-F84E-B286-61EBCE0535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CE29A8-E8C2-784C-9495-F0D437E95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4039A4-CB11-B346-94E7-20D66FCAC6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62046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9D39B2-85B2-8A4B-8008-EE871C7A57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62A1684-4147-4E4A-BE1D-647E280F68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E7061D-97DA-5D45-A717-D8A7EEF03D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8C7700-26C6-804B-9BEF-4E4886CEB3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8D442D-6AED-C347-A737-1092964EA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06055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CF360F0-A2C2-BC4E-AC8F-28FB5C10E34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35D444D-2CB3-C84E-AFAB-6E36673058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CCCC5E-1493-D445-AD8B-A3A5697A25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36B37B-4148-1847-B7D0-E506A8B43B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948933-1B9F-6140-A9E4-6AC0E5BF3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24455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3770980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CAE69-592D-6D48-8D37-1AF709B043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CE34F9-FD31-954C-90A9-25364BF3A3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381E6B-7D41-F84E-B286-61EBCE0535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CE29A8-E8C2-784C-9495-F0D437E95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4039A4-CB11-B346-94E7-20D66FCAC6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795082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BEF2C8-66D4-EF4A-AAFD-01BC50FA7E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AD9361-0DDC-EE4E-A740-F93892B369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D9F65C-3FCD-8B46-A28D-257FA8F28C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88163C-7F3C-9B44-A028-C4886506FC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47796D-644C-B740-8C2E-356ECAB6D3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75650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E1CB58-4758-1C42-8DAA-2AAA3F98FE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B7D025-4B39-8D45-811F-5B1E30D5E7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2683CA-90A4-5E49-AA2C-3DCED63A8E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E1DED1-CD68-AC4C-ABC6-F8EEE292B7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A83341-F52D-D14B-A417-6C66E51D03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654893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7351C6-2D17-C14E-8DC1-418227C698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0F791E-6CBD-2747-86C9-A91E120F50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6279C1-F68E-7E4B-B565-93EC951F8A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CD866C6-99FF-2F4A-936E-613FC9DB3B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D0DB7C-BDCE-D146-9584-809FFC25D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FD1283-F062-2E4B-8DD8-A11DB5311A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0670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BDCD01-DE9B-A849-A35D-9F761E7A29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213394-3DB5-5A4C-965B-35CC3D1F29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0C87B7-015A-EE48-9BA2-392DACDC00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A97E02-FB0B-A048-9274-06CF174361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ADCF4DD-E248-C543-910E-BAFFB18831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C573B90-35AD-3E43-B0CA-8BA2F2BBBC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26E709E-0F2B-524A-BB14-376202A269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B8CED43-5180-C24B-8196-24914383E7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323335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7E4D60-AC0C-044F-8925-BE12978C55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080422E-D871-AC4C-A0FF-BA911179FD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FA61A44-CE7E-2E47-A2C7-EFD19C4D40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3A8DBD8-7206-5A45-8701-1C5BFDD646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254985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A31B14-AAAA-D746-8A4F-C3E1BB0AC4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E54D6A3-2EE2-B640-B0F3-7408BA955A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3CF3B5-8136-464C-B9CE-C289E9FE8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70902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BEF2C8-66D4-EF4A-AAFD-01BC50FA7E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AD9361-0DDC-EE4E-A740-F93892B369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D9F65C-3FCD-8B46-A28D-257FA8F28C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88163C-7F3C-9B44-A028-C4886506FC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47796D-644C-B740-8C2E-356ECAB6D3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826649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0BD96A-43E5-A645-B273-977F074EA4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2B250C-BB32-7348-BE3C-383B51A8F8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78973E-998F-6D41-9801-A30991298D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45CC00-44DF-1E48-95F7-E532F4C69D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84893D-3FFC-6749-AD92-18B78F33A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03AAAD-3463-B142-AEB9-CFB5F3DCA4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790413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39AEEA-03B0-C845-83C2-A99DE7CF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4D0810E-8148-AB45-8D0B-5492633BCB6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CE66B3-4F01-3148-9B21-03E05C5998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80305A-EC70-204D-A203-97127CF60F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CDF6F2-688B-AC47-8BE3-B3918FD0BB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DCE4F3-8FAC-C647-B187-2C76584703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681632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9D39B2-85B2-8A4B-8008-EE871C7A57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62A1684-4147-4E4A-BE1D-647E280F68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E7061D-97DA-5D45-A717-D8A7EEF03D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8C7700-26C6-804B-9BEF-4E4886CEB3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8D442D-6AED-C347-A737-1092964EA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304109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CF360F0-A2C2-BC4E-AC8F-28FB5C10E34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35D444D-2CB3-C84E-AFAB-6E36673058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CCCC5E-1493-D445-AD8B-A3A5697A25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36B37B-4148-1847-B7D0-E506A8B43B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948933-1B9F-6140-A9E4-6AC0E5BF3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833280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76111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E1CB58-4758-1C42-8DAA-2AAA3F98FE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B7D025-4B39-8D45-811F-5B1E30D5E7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2683CA-90A4-5E49-AA2C-3DCED63A8E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E1DED1-CD68-AC4C-ABC6-F8EEE292B7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A83341-F52D-D14B-A417-6C66E51D03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98674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7351C6-2D17-C14E-8DC1-418227C698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0F791E-6CBD-2747-86C9-A91E120F50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6279C1-F68E-7E4B-B565-93EC951F8A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CD866C6-99FF-2F4A-936E-613FC9DB3B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D0DB7C-BDCE-D146-9584-809FFC25D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FD1283-F062-2E4B-8DD8-A11DB5311A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20669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BDCD01-DE9B-A849-A35D-9F761E7A29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213394-3DB5-5A4C-965B-35CC3D1F29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0C87B7-015A-EE48-9BA2-392DACDC00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A97E02-FB0B-A048-9274-06CF174361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ADCF4DD-E248-C543-910E-BAFFB18831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C573B90-35AD-3E43-B0CA-8BA2F2BBBC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26E709E-0F2B-524A-BB14-376202A269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B8CED43-5180-C24B-8196-24914383E7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54612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7E4D60-AC0C-044F-8925-BE12978C55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080422E-D871-AC4C-A0FF-BA911179FD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FA61A44-CE7E-2E47-A2C7-EFD19C4D40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3A8DBD8-7206-5A45-8701-1C5BFDD646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59700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A31B14-AAAA-D746-8A4F-C3E1BB0AC4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E54D6A3-2EE2-B640-B0F3-7408BA955A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3CF3B5-8136-464C-B9CE-C289E9FE8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78084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0BD96A-43E5-A645-B273-977F074EA4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2B250C-BB32-7348-BE3C-383B51A8F8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78973E-998F-6D41-9801-A30991298D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45CC00-44DF-1E48-95F7-E532F4C69D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84893D-3FFC-6749-AD92-18B78F33A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03AAAD-3463-B142-AEB9-CFB5F3DCA4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96913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39AEEA-03B0-C845-83C2-A99DE7CF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4D0810E-8148-AB45-8D0B-5492633BCB6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CE66B3-4F01-3148-9B21-03E05C5998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80305A-EC70-204D-A203-97127CF60F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CDF6F2-688B-AC47-8BE3-B3918FD0BB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DCE4F3-8FAC-C647-B187-2C76584703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75723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Background pattern&#10;&#10;Description automatically generated">
            <a:extLst>
              <a:ext uri="{FF2B5EF4-FFF2-40B4-BE49-F238E27FC236}">
                <a16:creationId xmlns:a16="http://schemas.microsoft.com/office/drawing/2014/main" id="{387E0A85-2388-B6F6-EC55-276E3D67ED5A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alphaModFix amt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12192000" cy="6871596"/>
          </a:xfrm>
          <a:prstGeom prst="rect">
            <a:avLst/>
          </a:prstGeom>
        </p:spPr>
      </p:pic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C944EB6-27EE-0E47-84EB-753C79CA3B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1CE029-EB58-6B41-8EAC-704F548C31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34E693-13CD-E14F-A36D-9E3FC3ABCD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C84B2D-1B08-DB46-ACAA-271FBB7351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BDCA95-5F3D-D940-BE0E-5DFB110309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7733AA2-E8FC-2540-AA49-4AA124C76F24}"/>
              </a:ext>
            </a:extLst>
          </p:cNvPr>
          <p:cNvPicPr>
            <a:picLocks noChangeAspect="1"/>
          </p:cNvPicPr>
          <p:nvPr userDrawn="1"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940" y="5802305"/>
            <a:ext cx="2111379" cy="539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7950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/>
        </a:buClr>
        <a:buFont typeface="Wingdings" pitchFamily="2" charset="2"/>
        <a:buChar char="§"/>
        <a:defRPr sz="2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4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0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Background pattern&#10;&#10;Description automatically generated">
            <a:extLst>
              <a:ext uri="{FF2B5EF4-FFF2-40B4-BE49-F238E27FC236}">
                <a16:creationId xmlns:a16="http://schemas.microsoft.com/office/drawing/2014/main" id="{387E0A85-2388-B6F6-EC55-276E3D67ED5A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alphaModFix amt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12192000" cy="6871596"/>
          </a:xfrm>
          <a:prstGeom prst="rect">
            <a:avLst/>
          </a:prstGeom>
        </p:spPr>
      </p:pic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C944EB6-27EE-0E47-84EB-753C79CA3B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1CE029-EB58-6B41-8EAC-704F548C31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34E693-13CD-E14F-A36D-9E3FC3ABCD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C84B2D-1B08-DB46-ACAA-271FBB7351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BDCA95-5F3D-D940-BE0E-5DFB110309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55688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/>
        </a:buClr>
        <a:buFont typeface="Wingdings" pitchFamily="2" charset="2"/>
        <a:buChar char="§"/>
        <a:defRPr sz="2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4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0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2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27.png"/><Relationship Id="rId4" Type="http://schemas.openxmlformats.org/officeDocument/2006/relationships/image" Target="../media/image26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30.emf"/><Relationship Id="rId4" Type="http://schemas.openxmlformats.org/officeDocument/2006/relationships/image" Target="../media/image29.emf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9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31.pn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17.png"/><Relationship Id="rId5" Type="http://schemas.openxmlformats.org/officeDocument/2006/relationships/image" Target="../media/image14.png"/><Relationship Id="rId4" Type="http://schemas.openxmlformats.org/officeDocument/2006/relationships/image" Target="../media/image24.png"/><Relationship Id="rId9" Type="http://schemas.openxmlformats.org/officeDocument/2006/relationships/image" Target="../media/image2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ukri.org/what-we-offer/creating-world-class-research-and-innovation-infrastructure/" TargetMode="Externa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xfel.eu/facility/overview/facts_amp_figures/index_eng.html" TargetMode="External"/><Relationship Id="rId2" Type="http://schemas.openxmlformats.org/officeDocument/2006/relationships/hyperlink" Target="https://www.psi.ch/en/media/our-research/hollywood-in-the-wuerenlingen-woods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8.jpe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3" Type="http://schemas.openxmlformats.org/officeDocument/2006/relationships/hyperlink" Target="https://physicsworld.com/a/uk-kicks-off-design-work-for-an-x-ray-free-electron-laser/" TargetMode="External"/><Relationship Id="rId7" Type="http://schemas.openxmlformats.org/officeDocument/2006/relationships/image" Target="../media/image3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xfel.ac.uk/" TargetMode="External"/><Relationship Id="rId5" Type="http://schemas.openxmlformats.org/officeDocument/2006/relationships/hyperlink" Target="https://www.chemistryworld.com/news/uk-begins-exploration-of-whether-to-build-its-own-billion-pound-plus-xfel/4017066.article" TargetMode="External"/><Relationship Id="rId4" Type="http://schemas.openxmlformats.org/officeDocument/2006/relationships/hyperlink" Target="https://physicsworld.com/a/atomic-clocks-put-einstein-and-the-standard-model-to-the-test-uks-xfel-plans-enter-design-phase/" TargetMode="Externa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8.pn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9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6.tiff"/><Relationship Id="rId7" Type="http://schemas.openxmlformats.org/officeDocument/2006/relationships/diagramColors" Target="../diagrams/colors1.xml"/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19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Relationship Id="rId9" Type="http://schemas.openxmlformats.org/officeDocument/2006/relationships/image" Target="../media/image7.pn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6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60.png"/><Relationship Id="rId5" Type="http://schemas.openxmlformats.org/officeDocument/2006/relationships/image" Target="../media/image59.png"/><Relationship Id="rId4" Type="http://schemas.openxmlformats.org/officeDocument/2006/relationships/image" Target="../media/image58.pn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62.png"/><Relationship Id="rId4" Type="http://schemas.microsoft.com/office/2007/relationships/hdphoto" Target="../media/hdphoto1.wdp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s://accelconf.web.cern.ch/ipac2022/talks/tuiysp1_talk.pdf" TargetMode="External"/><Relationship Id="rId3" Type="http://schemas.openxmlformats.org/officeDocument/2006/relationships/image" Target="../media/image9.jpeg"/><Relationship Id="rId7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.emf"/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9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10" Type="http://schemas.openxmlformats.org/officeDocument/2006/relationships/image" Target="../media/image65.png"/><Relationship Id="rId4" Type="http://schemas.openxmlformats.org/officeDocument/2006/relationships/diagramLayout" Target="../diagrams/layout4.xml"/><Relationship Id="rId9" Type="http://schemas.openxmlformats.org/officeDocument/2006/relationships/image" Target="../media/image64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hyperlink" Target="https://xfel.ac.uk/" TargetMode="External"/><Relationship Id="rId2" Type="http://schemas.openxmlformats.org/officeDocument/2006/relationships/hyperlink" Target="mailto:paul.aden@stfc.ac.uk" TargetMode="External"/><Relationship Id="rId1" Type="http://schemas.openxmlformats.org/officeDocument/2006/relationships/slideLayout" Target="../slideLayouts/slideLayout1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hyperlink" Target="https://xfel.ac.uk/" TargetMode="Externa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3.png"/><Relationship Id="rId4" Type="http://schemas.openxmlformats.org/officeDocument/2006/relationships/image" Target="../media/image67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Background pattern&#10;&#10;Description automatically generated">
            <a:extLst>
              <a:ext uri="{FF2B5EF4-FFF2-40B4-BE49-F238E27FC236}">
                <a16:creationId xmlns:a16="http://schemas.microsoft.com/office/drawing/2014/main" id="{387E0A85-2388-B6F6-EC55-276E3D67ED5A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12192000" cy="687159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201A9D8-A541-934F-8FC4-9439FCBF676D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938" y="412403"/>
            <a:ext cx="3770785" cy="96396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1BD51283-AAF7-BA1C-E6DE-25EF112B1E52}"/>
              </a:ext>
            </a:extLst>
          </p:cNvPr>
          <p:cNvSpPr txBox="1"/>
          <p:nvPr/>
        </p:nvSpPr>
        <p:spPr>
          <a:xfrm>
            <a:off x="420246" y="2282317"/>
            <a:ext cx="6296240" cy="212365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>
              <a:defRPr/>
            </a:pPr>
            <a:r>
              <a:rPr lang="en-US" sz="4400" b="1" spc="-16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UK </a:t>
            </a:r>
            <a:r>
              <a:rPr lang="en-US" sz="4400" b="1" spc="-160" dirty="0" smtClean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XFEL: Conceptual </a:t>
            </a:r>
            <a:r>
              <a:rPr lang="en-US" sz="4400" b="1" spc="-16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Design and Options Analysis Phase</a:t>
            </a:r>
            <a:endParaRPr kumimoji="0" lang="en-US" sz="4400" b="1" i="0" u="none" strike="noStrike" kern="1200" cap="none" spc="-15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48889C97-71EC-28DD-E7A2-6F95182F8A71}"/>
              </a:ext>
            </a:extLst>
          </p:cNvPr>
          <p:cNvSpPr/>
          <p:nvPr/>
        </p:nvSpPr>
        <p:spPr>
          <a:xfrm rot="10800000">
            <a:off x="4166557" y="-1"/>
            <a:ext cx="5745668" cy="7496175"/>
          </a:xfrm>
          <a:prstGeom prst="triangle">
            <a:avLst>
              <a:gd name="adj" fmla="val 0"/>
            </a:avLst>
          </a:prstGeom>
          <a:solidFill>
            <a:srgbClr val="005C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6FE57AB-214A-3D65-D2CF-17EF7712FF95}"/>
              </a:ext>
            </a:extLst>
          </p:cNvPr>
          <p:cNvSpPr/>
          <p:nvPr/>
        </p:nvSpPr>
        <p:spPr>
          <a:xfrm>
            <a:off x="9912225" y="0"/>
            <a:ext cx="2380296" cy="1828800"/>
          </a:xfrm>
          <a:prstGeom prst="rect">
            <a:avLst/>
          </a:prstGeom>
          <a:solidFill>
            <a:srgbClr val="005C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B460467-1FF7-C745-9E17-03FC0ADFFE40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905460" y="0"/>
            <a:ext cx="3286539" cy="68580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0B722B7-0BD3-ED41-9B88-C46C37FEA1AF}"/>
              </a:ext>
            </a:extLst>
          </p:cNvPr>
          <p:cNvSpPr txBox="1"/>
          <p:nvPr/>
        </p:nvSpPr>
        <p:spPr>
          <a:xfrm>
            <a:off x="420246" y="6214764"/>
            <a:ext cx="61468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/>
              </a:rPr>
              <a:t>xfel.ac.uk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srgbClr val="62626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D6DCE8E-6BF7-EEC1-C37B-6FA3DFA4045F}"/>
              </a:ext>
            </a:extLst>
          </p:cNvPr>
          <p:cNvSpPr/>
          <p:nvPr/>
        </p:nvSpPr>
        <p:spPr>
          <a:xfrm>
            <a:off x="420246" y="4598937"/>
            <a:ext cx="7543543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Dave Dunning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ASTeC,</a:t>
            </a:r>
            <a:r>
              <a:rPr kumimoji="0" lang="en-GB" sz="2000" b="0" i="0" u="none" strike="noStrike" kern="120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S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TFC 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Daresbury 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Laboratory and</a:t>
            </a:r>
            <a:r>
              <a:rPr kumimoji="0" lang="en-GB" sz="2000" b="0" i="0" u="none" strike="noStrike" kern="120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The Cockcroft Institute</a:t>
            </a:r>
            <a:endParaRPr lang="en-GB" sz="20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defRPr/>
            </a:pPr>
            <a:r>
              <a:rPr lang="en-GB" sz="20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UK Accelerator </a:t>
            </a:r>
            <a:r>
              <a:rPr lang="en-GB" sz="20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Institutes </a:t>
            </a:r>
            <a:r>
              <a:rPr lang="en-GB" sz="20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Seminar  </a:t>
            </a:r>
            <a:endParaRPr lang="en-GB" sz="2000" b="1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19</a:t>
            </a:r>
            <a:r>
              <a:rPr lang="en-GB" sz="2000" baseline="30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GB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October </a:t>
            </a:r>
            <a:r>
              <a:rPr lang="en-GB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2023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5026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ight Arrow 31"/>
          <p:cNvSpPr/>
          <p:nvPr/>
        </p:nvSpPr>
        <p:spPr>
          <a:xfrm>
            <a:off x="-711879" y="2621701"/>
            <a:ext cx="12818153" cy="715189"/>
          </a:xfrm>
          <a:prstGeom prst="rightArrow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08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2034" y="1658224"/>
            <a:ext cx="1980000" cy="279695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34006" y="1657348"/>
            <a:ext cx="1980000" cy="279782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02034" y="1296121"/>
            <a:ext cx="1980000" cy="36933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>
                <a:ln>
                  <a:noFill/>
                </a:ln>
                <a:solidFill>
                  <a:srgbClr val="201D3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2006 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2634006" y="1288016"/>
            <a:ext cx="1980000" cy="36933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>
                <a:ln>
                  <a:noFill/>
                </a:ln>
                <a:solidFill>
                  <a:srgbClr val="201D3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2010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302034" y="4455175"/>
            <a:ext cx="1983879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sng" strike="noStrike" kern="1200" cap="none" spc="0" normalizeH="0" baseline="0" noProof="0">
                <a:ln>
                  <a:noFill/>
                </a:ln>
                <a:solidFill>
                  <a:srgbClr val="201D3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4GLS</a:t>
            </a:r>
            <a:r>
              <a:rPr kumimoji="0" lang="en-GB" sz="1600" b="1" i="0" u="none" strike="noStrike" kern="1200" cap="none" spc="0" normalizeH="0" baseline="0" noProof="0">
                <a:ln>
                  <a:noFill/>
                </a:ln>
                <a:solidFill>
                  <a:srgbClr val="201D3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1200" cap="none" spc="0" normalizeH="0" baseline="0" noProof="0">
                <a:ln>
                  <a:noFill/>
                </a:ln>
                <a:solidFill>
                  <a:srgbClr val="201D3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Conceptual Design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>
                <a:ln>
                  <a:noFill/>
                </a:ln>
                <a:solidFill>
                  <a:srgbClr val="201D3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VUV </a:t>
            </a:r>
            <a:r>
              <a:rPr kumimoji="0" lang="en-GB" sz="1400" b="0" i="0" u="none" strike="noStrike" kern="1200" cap="none" spc="0" normalizeH="0" baseline="0" noProof="0" err="1">
                <a:ln>
                  <a:noFill/>
                </a:ln>
                <a:solidFill>
                  <a:srgbClr val="201D3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FEL</a:t>
            </a:r>
            <a:r>
              <a:rPr kumimoji="0" lang="en-GB" sz="1400" b="0" i="0" u="none" strike="noStrike" kern="1200" cap="none" spc="0" normalizeH="0" baseline="0" noProof="0">
                <a:ln>
                  <a:noFill/>
                </a:ln>
                <a:solidFill>
                  <a:srgbClr val="201D3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>
                <a:ln>
                  <a:noFill/>
                </a:ln>
                <a:solidFill>
                  <a:srgbClr val="201D3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600MeV @ 1.3GHz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err="1">
                <a:ln>
                  <a:noFill/>
                </a:ln>
                <a:solidFill>
                  <a:srgbClr val="201D3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XUV</a:t>
            </a:r>
            <a:r>
              <a:rPr kumimoji="0" lang="en-GB" sz="1400" b="0" i="0" u="none" strike="noStrike" kern="1200" cap="none" spc="0" normalizeH="0" baseline="0" noProof="0">
                <a:ln>
                  <a:noFill/>
                </a:ln>
                <a:solidFill>
                  <a:srgbClr val="201D3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GB" sz="1400" b="0" i="0" u="none" strike="noStrike" kern="1200" cap="none" spc="0" normalizeH="0" baseline="0" noProof="0" err="1">
                <a:ln>
                  <a:noFill/>
                </a:ln>
                <a:solidFill>
                  <a:srgbClr val="201D3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FEL</a:t>
            </a:r>
            <a:r>
              <a:rPr kumimoji="0" lang="en-GB" sz="1400" b="0" i="0" u="none" strike="noStrike" kern="1200" cap="none" spc="0" normalizeH="0" baseline="0" noProof="0">
                <a:ln>
                  <a:noFill/>
                </a:ln>
                <a:solidFill>
                  <a:srgbClr val="201D3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>
                <a:ln>
                  <a:noFill/>
                </a:ln>
                <a:solidFill>
                  <a:srgbClr val="201D3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950MeV @ 1kHz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>
                <a:ln>
                  <a:noFill/>
                </a:ln>
                <a:solidFill>
                  <a:srgbClr val="201D3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+ IR </a:t>
            </a:r>
            <a:r>
              <a:rPr kumimoji="0" lang="en-GB" sz="1400" b="0" i="0" u="none" strike="noStrike" kern="1200" cap="none" spc="0" normalizeH="0" baseline="0" noProof="0" err="1">
                <a:ln>
                  <a:noFill/>
                </a:ln>
                <a:solidFill>
                  <a:srgbClr val="201D3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FELs</a:t>
            </a:r>
            <a:endParaRPr kumimoji="0" lang="en-GB" sz="1400" b="0" i="0" u="none" strike="noStrike" kern="1200" cap="none" spc="0" normalizeH="0" baseline="0" noProof="0">
              <a:ln>
                <a:noFill/>
              </a:ln>
              <a:solidFill>
                <a:srgbClr val="201D3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400" b="0" i="0" u="none" strike="noStrike" kern="1200" cap="none" spc="0" normalizeH="0" baseline="0" noProof="0">
              <a:ln>
                <a:noFill/>
              </a:ln>
              <a:solidFill>
                <a:srgbClr val="201D3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>
                <a:ln>
                  <a:noFill/>
                </a:ln>
                <a:solidFill>
                  <a:srgbClr val="201D3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Led to the ALICE </a:t>
            </a:r>
            <a:r>
              <a:rPr kumimoji="0" lang="en-GB" sz="1400" b="0" i="0" u="none" strike="noStrike" kern="1200" cap="none" spc="0" normalizeH="0" baseline="0" noProof="0" err="1">
                <a:ln>
                  <a:noFill/>
                </a:ln>
                <a:solidFill>
                  <a:srgbClr val="201D3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ERL</a:t>
            </a:r>
            <a:r>
              <a:rPr kumimoji="0" lang="en-GB" sz="1400" b="0" i="0" u="none" strike="noStrike" kern="1200" cap="none" spc="0" normalizeH="0" baseline="0" noProof="0">
                <a:ln>
                  <a:noFill/>
                </a:ln>
                <a:solidFill>
                  <a:srgbClr val="201D3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GB" sz="1400" b="0" i="0" u="none" strike="noStrike" kern="1200" cap="none" spc="0" normalizeH="0" baseline="0" noProof="0" err="1">
                <a:ln>
                  <a:noFill/>
                </a:ln>
                <a:solidFill>
                  <a:srgbClr val="201D3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FEL</a:t>
            </a:r>
            <a:endParaRPr kumimoji="0" lang="en-GB" sz="1400" b="0" i="0" u="none" strike="noStrike" kern="1200" cap="none" spc="0" normalizeH="0" baseline="0" noProof="0">
              <a:ln>
                <a:noFill/>
              </a:ln>
              <a:solidFill>
                <a:srgbClr val="201D3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2627205" y="4455175"/>
            <a:ext cx="19800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b="1" i="0" u="sng" strike="noStrike" kern="1200" cap="none" spc="0" normalizeH="0" baseline="0" noProof="0">
                <a:ln>
                  <a:noFill/>
                </a:ln>
                <a:solidFill>
                  <a:srgbClr val="201D3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NLS</a:t>
            </a:r>
            <a:r>
              <a:rPr kumimoji="0" lang="sv-SE" sz="1200" b="1" i="0" u="none" strike="noStrike" kern="1200" cap="none" spc="0" normalizeH="0" baseline="0" noProof="0">
                <a:ln>
                  <a:noFill/>
                </a:ln>
                <a:solidFill>
                  <a:srgbClr val="201D3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600" b="1" i="0" u="none" strike="noStrike" kern="1200" cap="none" spc="0" normalizeH="0" baseline="0" noProof="0">
                <a:ln>
                  <a:noFill/>
                </a:ln>
                <a:solidFill>
                  <a:srgbClr val="201D3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Conceptual Design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400" b="0" i="0" u="none" strike="noStrike" kern="1200" cap="none" spc="0" normalizeH="0" baseline="0" noProof="0">
                <a:ln>
                  <a:noFill/>
                </a:ln>
                <a:solidFill>
                  <a:srgbClr val="201D3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FEL-1: 50-300 eV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400" b="0" i="0" u="none" strike="noStrike" kern="1200" cap="none" spc="0" normalizeH="0" baseline="0" noProof="0">
                <a:ln>
                  <a:noFill/>
                </a:ln>
                <a:solidFill>
                  <a:srgbClr val="201D3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FEL-2: 250-850 eV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400" b="0" i="0" u="none" strike="noStrike" kern="1200" cap="none" spc="0" normalizeH="0" baseline="0" noProof="0">
                <a:ln>
                  <a:noFill/>
                </a:ln>
                <a:solidFill>
                  <a:srgbClr val="201D3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FEL-3: 430-1000 eV</a:t>
            </a:r>
            <a:endParaRPr kumimoji="0" lang="en-GB" sz="1400" b="0" i="0" u="none" strike="noStrike" kern="1200" cap="none" spc="0" normalizeH="0" baseline="0" noProof="0">
              <a:ln>
                <a:noFill/>
              </a:ln>
              <a:solidFill>
                <a:srgbClr val="201D3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>
                <a:ln>
                  <a:noFill/>
                </a:ln>
                <a:solidFill>
                  <a:srgbClr val="201D3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2.25 GeV, </a:t>
            </a: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201D3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 kHz to 1 MHz</a:t>
            </a:r>
            <a:endParaRPr kumimoji="0" lang="en-GB" sz="1400" b="0" i="0" u="none" strike="noStrike" kern="1200" cap="none" spc="0" normalizeH="0" baseline="0" noProof="0">
              <a:ln>
                <a:noFill/>
              </a:ln>
              <a:solidFill>
                <a:srgbClr val="201D3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400" b="0" i="0" u="none" strike="noStrike" kern="1200" cap="none" spc="0" normalizeH="0" baseline="0" noProof="0">
              <a:ln>
                <a:noFill/>
              </a:ln>
              <a:solidFill>
                <a:srgbClr val="201D3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>
                <a:ln>
                  <a:noFill/>
                </a:ln>
                <a:solidFill>
                  <a:srgbClr val="201D3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Led to the CLARA facility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216A1D87-07D5-204E-7323-8B839221D989}"/>
              </a:ext>
            </a:extLst>
          </p:cNvPr>
          <p:cNvSpPr txBox="1">
            <a:spLocks/>
          </p:cNvSpPr>
          <p:nvPr/>
        </p:nvSpPr>
        <p:spPr>
          <a:xfrm>
            <a:off x="291684" y="186427"/>
            <a:ext cx="10515600" cy="6867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b="1" spc="-150" dirty="0">
                <a:solidFill>
                  <a:srgbClr val="2E2D6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Background</a:t>
            </a:r>
          </a:p>
        </p:txBody>
      </p:sp>
    </p:spTree>
    <p:extLst>
      <p:ext uri="{BB962C8B-B14F-4D97-AF65-F5344CB8AC3E}">
        <p14:creationId xmlns:p14="http://schemas.microsoft.com/office/powerpoint/2010/main" val="9813974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4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27" y="-1016390"/>
            <a:ext cx="12449629" cy="787439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-883558" y="5094515"/>
            <a:ext cx="14224000" cy="1451429"/>
          </a:xfrm>
          <a:prstGeom prst="rect">
            <a:avLst/>
          </a:prstGeom>
          <a:solidFill>
            <a:srgbClr val="F2F2F2">
              <a:alpha val="5686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177799" y="5435508"/>
            <a:ext cx="7413889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en-US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400" b="1" i="0" u="none" strike="noStrike" cap="none" spc="-150" normalizeH="0" baseline="0">
                <a:ln>
                  <a:noFill/>
                </a:ln>
                <a:solidFill>
                  <a:srgbClr val="2E2D62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/>
              <a:t>CLARA 250 MeV Test Facility</a:t>
            </a:r>
          </a:p>
        </p:txBody>
      </p:sp>
    </p:spTree>
    <p:extLst>
      <p:ext uri="{BB962C8B-B14F-4D97-AF65-F5344CB8AC3E}">
        <p14:creationId xmlns:p14="http://schemas.microsoft.com/office/powerpoint/2010/main" val="1730839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541" y="-544286"/>
            <a:ext cx="12198541" cy="8129108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-883558" y="5094515"/>
            <a:ext cx="14224000" cy="1451429"/>
          </a:xfrm>
          <a:prstGeom prst="rect">
            <a:avLst/>
          </a:prstGeom>
          <a:solidFill>
            <a:srgbClr val="F2F2F2">
              <a:alpha val="5686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177799" y="5435508"/>
            <a:ext cx="7413889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en-US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400" b="1" i="0" u="none" strike="noStrike" cap="none" spc="-150" normalizeH="0" baseline="0">
                <a:ln>
                  <a:noFill/>
                </a:ln>
                <a:solidFill>
                  <a:srgbClr val="2E2D62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/>
              <a:t>CLARA 250 MeV Test Facility</a:t>
            </a:r>
          </a:p>
        </p:txBody>
      </p:sp>
    </p:spTree>
    <p:extLst>
      <p:ext uri="{BB962C8B-B14F-4D97-AF65-F5344CB8AC3E}">
        <p14:creationId xmlns:p14="http://schemas.microsoft.com/office/powerpoint/2010/main" val="3283921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ight Arrow 31"/>
          <p:cNvSpPr/>
          <p:nvPr/>
        </p:nvSpPr>
        <p:spPr>
          <a:xfrm>
            <a:off x="-711879" y="2621701"/>
            <a:ext cx="12818153" cy="715189"/>
          </a:xfrm>
          <a:prstGeom prst="rightArrow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08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2034" y="1658224"/>
            <a:ext cx="1980000" cy="279695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34006" y="1657348"/>
            <a:ext cx="1980000" cy="279782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02034" y="1296121"/>
            <a:ext cx="1980000" cy="36933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>
                <a:ln>
                  <a:noFill/>
                </a:ln>
                <a:solidFill>
                  <a:srgbClr val="201D3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2006 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2634006" y="1288016"/>
            <a:ext cx="1980000" cy="36933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>
                <a:ln>
                  <a:noFill/>
                </a:ln>
                <a:solidFill>
                  <a:srgbClr val="201D3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2010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302034" y="4455175"/>
            <a:ext cx="1983879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sng" strike="noStrike" kern="1200" cap="none" spc="0" normalizeH="0" baseline="0" noProof="0">
                <a:ln>
                  <a:noFill/>
                </a:ln>
                <a:solidFill>
                  <a:srgbClr val="201D3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4GLS</a:t>
            </a:r>
            <a:r>
              <a:rPr kumimoji="0" lang="en-GB" sz="1600" b="1" i="0" u="none" strike="noStrike" kern="1200" cap="none" spc="0" normalizeH="0" baseline="0" noProof="0">
                <a:ln>
                  <a:noFill/>
                </a:ln>
                <a:solidFill>
                  <a:srgbClr val="201D3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1200" cap="none" spc="0" normalizeH="0" baseline="0" noProof="0">
                <a:ln>
                  <a:noFill/>
                </a:ln>
                <a:solidFill>
                  <a:srgbClr val="201D3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Conceptual Design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>
                <a:ln>
                  <a:noFill/>
                </a:ln>
                <a:solidFill>
                  <a:srgbClr val="201D3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VUV </a:t>
            </a:r>
            <a:r>
              <a:rPr kumimoji="0" lang="en-GB" sz="1400" b="0" i="0" u="none" strike="noStrike" kern="1200" cap="none" spc="0" normalizeH="0" baseline="0" noProof="0" err="1">
                <a:ln>
                  <a:noFill/>
                </a:ln>
                <a:solidFill>
                  <a:srgbClr val="201D3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FEL</a:t>
            </a:r>
            <a:r>
              <a:rPr kumimoji="0" lang="en-GB" sz="1400" b="0" i="0" u="none" strike="noStrike" kern="1200" cap="none" spc="0" normalizeH="0" baseline="0" noProof="0">
                <a:ln>
                  <a:noFill/>
                </a:ln>
                <a:solidFill>
                  <a:srgbClr val="201D3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>
                <a:ln>
                  <a:noFill/>
                </a:ln>
                <a:solidFill>
                  <a:srgbClr val="201D3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600MeV @ 1.3GHz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err="1">
                <a:ln>
                  <a:noFill/>
                </a:ln>
                <a:solidFill>
                  <a:srgbClr val="201D3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XUV</a:t>
            </a:r>
            <a:r>
              <a:rPr kumimoji="0" lang="en-GB" sz="1400" b="0" i="0" u="none" strike="noStrike" kern="1200" cap="none" spc="0" normalizeH="0" baseline="0" noProof="0">
                <a:ln>
                  <a:noFill/>
                </a:ln>
                <a:solidFill>
                  <a:srgbClr val="201D3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GB" sz="1400" b="0" i="0" u="none" strike="noStrike" kern="1200" cap="none" spc="0" normalizeH="0" baseline="0" noProof="0" err="1">
                <a:ln>
                  <a:noFill/>
                </a:ln>
                <a:solidFill>
                  <a:srgbClr val="201D3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FEL</a:t>
            </a:r>
            <a:r>
              <a:rPr kumimoji="0" lang="en-GB" sz="1400" b="0" i="0" u="none" strike="noStrike" kern="1200" cap="none" spc="0" normalizeH="0" baseline="0" noProof="0">
                <a:ln>
                  <a:noFill/>
                </a:ln>
                <a:solidFill>
                  <a:srgbClr val="201D3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>
                <a:ln>
                  <a:noFill/>
                </a:ln>
                <a:solidFill>
                  <a:srgbClr val="201D3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950MeV @ 1kHz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>
                <a:ln>
                  <a:noFill/>
                </a:ln>
                <a:solidFill>
                  <a:srgbClr val="201D3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+ IR </a:t>
            </a:r>
            <a:r>
              <a:rPr kumimoji="0" lang="en-GB" sz="1400" b="0" i="0" u="none" strike="noStrike" kern="1200" cap="none" spc="0" normalizeH="0" baseline="0" noProof="0" err="1">
                <a:ln>
                  <a:noFill/>
                </a:ln>
                <a:solidFill>
                  <a:srgbClr val="201D3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FELs</a:t>
            </a:r>
            <a:endParaRPr kumimoji="0" lang="en-GB" sz="1400" b="0" i="0" u="none" strike="noStrike" kern="1200" cap="none" spc="0" normalizeH="0" baseline="0" noProof="0">
              <a:ln>
                <a:noFill/>
              </a:ln>
              <a:solidFill>
                <a:srgbClr val="201D3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400" b="0" i="0" u="none" strike="noStrike" kern="1200" cap="none" spc="0" normalizeH="0" baseline="0" noProof="0">
              <a:ln>
                <a:noFill/>
              </a:ln>
              <a:solidFill>
                <a:srgbClr val="201D3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>
                <a:ln>
                  <a:noFill/>
                </a:ln>
                <a:solidFill>
                  <a:srgbClr val="201D3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Led to the ALICE </a:t>
            </a:r>
            <a:r>
              <a:rPr kumimoji="0" lang="en-GB" sz="1400" b="0" i="0" u="none" strike="noStrike" kern="1200" cap="none" spc="0" normalizeH="0" baseline="0" noProof="0" err="1">
                <a:ln>
                  <a:noFill/>
                </a:ln>
                <a:solidFill>
                  <a:srgbClr val="201D3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ERL</a:t>
            </a:r>
            <a:r>
              <a:rPr kumimoji="0" lang="en-GB" sz="1400" b="0" i="0" u="none" strike="noStrike" kern="1200" cap="none" spc="0" normalizeH="0" baseline="0" noProof="0">
                <a:ln>
                  <a:noFill/>
                </a:ln>
                <a:solidFill>
                  <a:srgbClr val="201D3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GB" sz="1400" b="0" i="0" u="none" strike="noStrike" kern="1200" cap="none" spc="0" normalizeH="0" baseline="0" noProof="0" err="1">
                <a:ln>
                  <a:noFill/>
                </a:ln>
                <a:solidFill>
                  <a:srgbClr val="201D3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FEL</a:t>
            </a:r>
            <a:endParaRPr kumimoji="0" lang="en-GB" sz="1400" b="0" i="0" u="none" strike="noStrike" kern="1200" cap="none" spc="0" normalizeH="0" baseline="0" noProof="0">
              <a:ln>
                <a:noFill/>
              </a:ln>
              <a:solidFill>
                <a:srgbClr val="201D3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2627205" y="4455175"/>
            <a:ext cx="19800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b="1" i="0" u="sng" strike="noStrike" kern="1200" cap="none" spc="0" normalizeH="0" baseline="0" noProof="0">
                <a:ln>
                  <a:noFill/>
                </a:ln>
                <a:solidFill>
                  <a:srgbClr val="201D3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NLS</a:t>
            </a:r>
            <a:r>
              <a:rPr kumimoji="0" lang="sv-SE" sz="1200" b="1" i="0" u="none" strike="noStrike" kern="1200" cap="none" spc="0" normalizeH="0" baseline="0" noProof="0">
                <a:ln>
                  <a:noFill/>
                </a:ln>
                <a:solidFill>
                  <a:srgbClr val="201D3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600" b="1" i="0" u="none" strike="noStrike" kern="1200" cap="none" spc="0" normalizeH="0" baseline="0" noProof="0">
                <a:ln>
                  <a:noFill/>
                </a:ln>
                <a:solidFill>
                  <a:srgbClr val="201D3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Conceptual Design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400" b="0" i="0" u="none" strike="noStrike" kern="1200" cap="none" spc="0" normalizeH="0" baseline="0" noProof="0">
                <a:ln>
                  <a:noFill/>
                </a:ln>
                <a:solidFill>
                  <a:srgbClr val="201D3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FEL-1: 50-300 eV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400" b="0" i="0" u="none" strike="noStrike" kern="1200" cap="none" spc="0" normalizeH="0" baseline="0" noProof="0">
                <a:ln>
                  <a:noFill/>
                </a:ln>
                <a:solidFill>
                  <a:srgbClr val="201D3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FEL-2: 250-850 eV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400" b="0" i="0" u="none" strike="noStrike" kern="1200" cap="none" spc="0" normalizeH="0" baseline="0" noProof="0">
                <a:ln>
                  <a:noFill/>
                </a:ln>
                <a:solidFill>
                  <a:srgbClr val="201D3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FEL-3: 430-1000 eV</a:t>
            </a:r>
            <a:endParaRPr kumimoji="0" lang="en-GB" sz="1400" b="0" i="0" u="none" strike="noStrike" kern="1200" cap="none" spc="0" normalizeH="0" baseline="0" noProof="0">
              <a:ln>
                <a:noFill/>
              </a:ln>
              <a:solidFill>
                <a:srgbClr val="201D3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>
                <a:ln>
                  <a:noFill/>
                </a:ln>
                <a:solidFill>
                  <a:srgbClr val="201D3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2.25 GeV, </a:t>
            </a: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201D3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 kHz to 1 MHz</a:t>
            </a:r>
            <a:endParaRPr kumimoji="0" lang="en-GB" sz="1400" b="0" i="0" u="none" strike="noStrike" kern="1200" cap="none" spc="0" normalizeH="0" baseline="0" noProof="0">
              <a:ln>
                <a:noFill/>
              </a:ln>
              <a:solidFill>
                <a:srgbClr val="201D3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400" b="0" i="0" u="none" strike="noStrike" kern="1200" cap="none" spc="0" normalizeH="0" baseline="0" noProof="0">
              <a:ln>
                <a:noFill/>
              </a:ln>
              <a:solidFill>
                <a:srgbClr val="201D3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>
                <a:ln>
                  <a:noFill/>
                </a:ln>
                <a:solidFill>
                  <a:srgbClr val="201D3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Led to the CLARA facility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4918535" y="1288016"/>
            <a:ext cx="2051853" cy="4834103"/>
            <a:chOff x="4918535" y="1288016"/>
            <a:chExt cx="2051853" cy="4834103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990388" y="1665453"/>
              <a:ext cx="1957873" cy="2772000"/>
            </a:xfrm>
            <a:prstGeom prst="rect">
              <a:avLst/>
            </a:prstGeom>
          </p:spPr>
        </p:pic>
        <p:sp>
          <p:nvSpPr>
            <p:cNvPr id="39" name="TextBox 38"/>
            <p:cNvSpPr txBox="1"/>
            <p:nvPr/>
          </p:nvSpPr>
          <p:spPr>
            <a:xfrm>
              <a:off x="4990388" y="1288016"/>
              <a:ext cx="1980000" cy="36933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800" b="1" i="0" u="none" strike="noStrike" kern="1200" cap="none" spc="0" normalizeH="0" baseline="0" noProof="0">
                  <a:ln>
                    <a:noFill/>
                  </a:ln>
                  <a:solidFill>
                    <a:srgbClr val="201D3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2016</a:t>
              </a: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4918535" y="4429348"/>
              <a:ext cx="2029726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b="1" i="0" u="sng" strike="noStrike" kern="1200" cap="none" spc="0" normalizeH="0" baseline="0" noProof="0" err="1">
                  <a:ln>
                    <a:noFill/>
                  </a:ln>
                  <a:solidFill>
                    <a:srgbClr val="201D3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FELs</a:t>
              </a:r>
              <a:endParaRPr kumimoji="0" lang="en-GB" b="1" i="0" u="sng" strike="noStrike" kern="1200" cap="none" spc="0" normalizeH="0" baseline="0" noProof="0">
                <a:ln>
                  <a:noFill/>
                </a:ln>
                <a:solidFill>
                  <a:srgbClr val="201D3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1" i="0" u="none" strike="noStrike" kern="1200" cap="none" spc="0" normalizeH="0" baseline="0" noProof="0">
                  <a:ln>
                    <a:noFill/>
                  </a:ln>
                  <a:solidFill>
                    <a:srgbClr val="201D3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Strategic Review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0" i="0" u="none" strike="noStrike" kern="1200" cap="none" spc="0" normalizeH="0" baseline="0" noProof="0">
                  <a:ln>
                    <a:noFill/>
                  </a:ln>
                  <a:solidFill>
                    <a:srgbClr val="201D3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Not a facility design but highlighted a </a:t>
              </a:r>
              <a:r>
                <a:rPr kumimoji="0" lang="en-GB" sz="1400" b="0" i="0" u="none" strike="noStrike" kern="1200" cap="none" spc="0" normalizeH="0" baseline="0" noProof="0" err="1">
                  <a:ln>
                    <a:noFill/>
                  </a:ln>
                  <a:solidFill>
                    <a:srgbClr val="201D3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SwissFEL</a:t>
              </a:r>
              <a:r>
                <a:rPr kumimoji="0" lang="en-GB" sz="1400" b="0" i="0" u="none" strike="noStrike" kern="1200" cap="none" spc="0" normalizeH="0" baseline="0" noProof="0">
                  <a:ln>
                    <a:noFill/>
                  </a:ln>
                  <a:solidFill>
                    <a:srgbClr val="201D3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-like option + increased international engagement</a:t>
              </a: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9654444" y="1313843"/>
            <a:ext cx="1980000" cy="4680215"/>
            <a:chOff x="9654444" y="1313843"/>
            <a:chExt cx="1980000" cy="4680215"/>
          </a:xfrm>
        </p:grpSpPr>
        <p:pic>
          <p:nvPicPr>
            <p:cNvPr id="41" name="Picture 40"/>
            <p:cNvPicPr>
              <a:picLocks noChangeAspect="1"/>
            </p:cNvPicPr>
            <p:nvPr/>
          </p:nvPicPr>
          <p:blipFill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9658785" y="1683175"/>
              <a:ext cx="1975659" cy="2772000"/>
            </a:xfrm>
            <a:prstGeom prst="rect">
              <a:avLst/>
            </a:prstGeom>
            <a:ln>
              <a:noFill/>
            </a:ln>
            <a:effectLst/>
          </p:spPr>
        </p:pic>
        <p:sp>
          <p:nvSpPr>
            <p:cNvPr id="42" name="TextBox 41"/>
            <p:cNvSpPr txBox="1"/>
            <p:nvPr/>
          </p:nvSpPr>
          <p:spPr>
            <a:xfrm>
              <a:off x="9654444" y="1313843"/>
              <a:ext cx="1980000" cy="36933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800" b="1" i="0" u="none" strike="noStrike" kern="1200" cap="none" spc="0" normalizeH="0" baseline="0" noProof="0">
                  <a:ln>
                    <a:noFill/>
                  </a:ln>
                  <a:solidFill>
                    <a:srgbClr val="201D3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2020</a:t>
              </a: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9654444" y="4455175"/>
              <a:ext cx="1980000" cy="15388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800" b="1" i="0" u="sng" strike="noStrike" kern="1200" cap="none" spc="0" normalizeH="0" baseline="0" noProof="0">
                  <a:ln>
                    <a:noFill/>
                  </a:ln>
                  <a:solidFill>
                    <a:srgbClr val="201D3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UK </a:t>
              </a:r>
              <a:r>
                <a:rPr kumimoji="0" lang="en-GB" sz="1800" b="1" i="0" u="sng" strike="noStrike" kern="1200" cap="none" spc="0" normalizeH="0" baseline="0" noProof="0" err="1">
                  <a:ln>
                    <a:noFill/>
                  </a:ln>
                  <a:solidFill>
                    <a:srgbClr val="201D3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XFEL</a:t>
              </a:r>
              <a:r>
                <a:rPr kumimoji="0" lang="en-GB" sz="1800" b="1" i="0" u="sng" strike="noStrike" kern="1200" cap="none" spc="0" normalizeH="0" baseline="0" noProof="0">
                  <a:ln>
                    <a:noFill/>
                  </a:ln>
                  <a:solidFill>
                    <a:srgbClr val="201D3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1" i="0" u="none" strike="noStrike" kern="1200" cap="none" spc="0" normalizeH="0" baseline="0" noProof="0">
                  <a:ln>
                    <a:noFill/>
                  </a:ln>
                  <a:solidFill>
                    <a:srgbClr val="201D3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Science Case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0" i="0" u="none" strike="noStrike" kern="1200" cap="none" spc="0" normalizeH="0" baseline="0" noProof="0">
                  <a:ln>
                    <a:noFill/>
                  </a:ln>
                  <a:solidFill>
                    <a:srgbClr val="201D3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Soft x-rays @ 1 MHz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0" i="0" u="none" strike="noStrike" kern="1200" cap="none" spc="0" normalizeH="0" baseline="0" noProof="0">
                  <a:ln>
                    <a:noFill/>
                  </a:ln>
                  <a:solidFill>
                    <a:srgbClr val="201D3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Hard x-rays @ 1 kHz to 1 MHz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201D3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7324643" y="1291008"/>
            <a:ext cx="1980000" cy="3938559"/>
            <a:chOff x="7324643" y="1291008"/>
            <a:chExt cx="1980000" cy="3938559"/>
          </a:xfrm>
        </p:grpSpPr>
        <p:grpSp>
          <p:nvGrpSpPr>
            <p:cNvPr id="34" name="Group 33"/>
            <p:cNvGrpSpPr/>
            <p:nvPr/>
          </p:nvGrpSpPr>
          <p:grpSpPr>
            <a:xfrm>
              <a:off x="7324643" y="1657348"/>
              <a:ext cx="1980000" cy="2772000"/>
              <a:chOff x="-2965067" y="232265"/>
              <a:chExt cx="1602000" cy="2268000"/>
            </a:xfrm>
          </p:grpSpPr>
          <p:sp>
            <p:nvSpPr>
              <p:cNvPr id="37" name="Rectangle 36"/>
              <p:cNvSpPr/>
              <p:nvPr/>
            </p:nvSpPr>
            <p:spPr>
              <a:xfrm>
                <a:off x="-2965067" y="232265"/>
                <a:ext cx="1602000" cy="22680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38" name="Picture 37"/>
              <p:cNvPicPr>
                <a:picLocks noChangeAspect="1"/>
              </p:cNvPicPr>
              <p:nvPr/>
            </p:nvPicPr>
            <p:blipFill>
              <a:blip r:embed="rId7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-2809805" y="691061"/>
                <a:ext cx="1306026" cy="1306026"/>
              </a:xfrm>
              <a:prstGeom prst="rect">
                <a:avLst/>
              </a:prstGeom>
            </p:spPr>
          </p:pic>
        </p:grpSp>
        <p:sp>
          <p:nvSpPr>
            <p:cNvPr id="40" name="TextBox 39"/>
            <p:cNvSpPr txBox="1"/>
            <p:nvPr/>
          </p:nvSpPr>
          <p:spPr>
            <a:xfrm>
              <a:off x="7324643" y="1291008"/>
              <a:ext cx="1980000" cy="36933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800" b="1" i="0" u="none" strike="noStrike" kern="1200" cap="none" spc="0" normalizeH="0" baseline="0" noProof="0">
                  <a:ln>
                    <a:noFill/>
                  </a:ln>
                  <a:solidFill>
                    <a:srgbClr val="201D3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2018</a:t>
              </a: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7329273" y="4429348"/>
              <a:ext cx="1975370" cy="8002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800" b="1" i="0" u="sng" strike="noStrike" kern="1200" cap="none" spc="0" normalizeH="0" baseline="0" noProof="0" err="1">
                  <a:ln>
                    <a:noFill/>
                  </a:ln>
                  <a:solidFill>
                    <a:srgbClr val="201D3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Eu-XFEL</a:t>
              </a:r>
              <a:r>
                <a:rPr kumimoji="0" lang="en-GB" sz="1800" b="1" i="0" u="sng" strike="noStrike" kern="1200" cap="none" spc="0" normalizeH="0" baseline="0" noProof="0">
                  <a:ln>
                    <a:noFill/>
                  </a:ln>
                  <a:solidFill>
                    <a:srgbClr val="201D3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+ UK</a:t>
              </a:r>
            </a:p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0" i="0" u="none" strike="noStrike" kern="1200" cap="none" spc="0" normalizeH="0" baseline="0" noProof="0">
                  <a:ln>
                    <a:noFill/>
                  </a:ln>
                  <a:solidFill>
                    <a:srgbClr val="201D3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UK becomes a member of </a:t>
              </a:r>
              <a:r>
                <a:rPr kumimoji="0" lang="en-GB" sz="1400" b="0" i="0" u="none" strike="noStrike" kern="1200" cap="none" spc="0" normalizeH="0" baseline="0" noProof="0" err="1">
                  <a:ln>
                    <a:noFill/>
                  </a:ln>
                  <a:solidFill>
                    <a:srgbClr val="201D3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Eu-XFEL</a:t>
              </a:r>
              <a:endParaRPr kumimoji="0" lang="en-GB" sz="1400" b="0" i="0" u="none" strike="noStrike" kern="1200" cap="none" spc="0" normalizeH="0" baseline="0" noProof="0">
                <a:ln>
                  <a:noFill/>
                </a:ln>
                <a:solidFill>
                  <a:srgbClr val="201D3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10" name="Title 1">
            <a:extLst>
              <a:ext uri="{FF2B5EF4-FFF2-40B4-BE49-F238E27FC236}">
                <a16:creationId xmlns:a16="http://schemas.microsoft.com/office/drawing/2014/main" id="{D40CFBDB-4314-2267-509D-B05ECC484869}"/>
              </a:ext>
            </a:extLst>
          </p:cNvPr>
          <p:cNvSpPr txBox="1">
            <a:spLocks/>
          </p:cNvSpPr>
          <p:nvPr/>
        </p:nvSpPr>
        <p:spPr>
          <a:xfrm>
            <a:off x="291684" y="186427"/>
            <a:ext cx="10515600" cy="6867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b="1" spc="-150" dirty="0">
                <a:solidFill>
                  <a:srgbClr val="2E2D6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Background</a:t>
            </a:r>
          </a:p>
        </p:txBody>
      </p:sp>
    </p:spTree>
    <p:extLst>
      <p:ext uri="{BB962C8B-B14F-4D97-AF65-F5344CB8AC3E}">
        <p14:creationId xmlns:p14="http://schemas.microsoft.com/office/powerpoint/2010/main" val="5292642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E1C9FF59-A213-4577-B932-ECE1D1C60E30}"/>
              </a:ext>
            </a:extLst>
          </p:cNvPr>
          <p:cNvSpPr txBox="1"/>
          <p:nvPr/>
        </p:nvSpPr>
        <p:spPr>
          <a:xfrm>
            <a:off x="295466" y="1328629"/>
            <a:ext cx="7407781" cy="60324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the last decade XFELs have had an impressive scientific impact, but there is clearly scope to do much, much more. </a:t>
            </a:r>
          </a:p>
          <a:p>
            <a:endParaRPr lang="en-GB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Taking a long view we looked at what kind of science we will do with an advanced XFEL operating from mid 2030’s. Extrapolating current technology advances to frame what will be possible.</a:t>
            </a:r>
          </a:p>
          <a:p>
            <a:endParaRPr lang="en-GB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Science Case Objectives:</a:t>
            </a:r>
          </a:p>
          <a:p>
            <a:pPr marL="342900" indent="-342900">
              <a:buFontTx/>
              <a:buChar char="-"/>
            </a:pP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demonstrate scientific need</a:t>
            </a:r>
          </a:p>
          <a:p>
            <a:pPr marL="342900" indent="-342900">
              <a:buFontTx/>
              <a:buChar char="-"/>
            </a:pP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define a next generation XFEL capability</a:t>
            </a:r>
          </a:p>
          <a:p>
            <a:pPr marL="342900" indent="-342900">
              <a:buFontTx/>
              <a:buChar char="-"/>
            </a:pP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inform the technology that must be developed</a:t>
            </a:r>
          </a:p>
          <a:p>
            <a:pPr marL="342900" indent="-342900">
              <a:buFontTx/>
              <a:buChar char="-"/>
            </a:pPr>
            <a:endParaRPr lang="en-GB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Published in 2020 – available online at xfel.ac.uk</a:t>
            </a:r>
          </a:p>
          <a:p>
            <a:endParaRPr lang="en-GB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2400" dirty="0">
              <a:solidFill>
                <a:srgbClr val="000000"/>
              </a:solidFill>
            </a:endParaRPr>
          </a:p>
          <a:p>
            <a:endParaRPr lang="en-GB" sz="2400" dirty="0">
              <a:solidFill>
                <a:srgbClr val="000000"/>
              </a:solidFill>
            </a:endParaRPr>
          </a:p>
          <a:p>
            <a:endParaRPr lang="en-GB" sz="2400" dirty="0">
              <a:solidFill>
                <a:srgbClr val="000000"/>
              </a:solidFill>
            </a:endParaRPr>
          </a:p>
          <a:p>
            <a:endParaRPr lang="en-GB" sz="2000" dirty="0">
              <a:solidFill>
                <a:srgbClr val="000000"/>
              </a:solidFill>
            </a:endParaRPr>
          </a:p>
          <a:p>
            <a:endParaRPr lang="en-GB" dirty="0">
              <a:solidFill>
                <a:srgbClr val="000000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C9D6DBC-F19A-84A4-4151-0057FA9156B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2411" y="6131822"/>
            <a:ext cx="2111379" cy="53975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109C17F-982C-2EC4-1FD3-6EB57A134AD4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56647" y="1328629"/>
            <a:ext cx="3600000" cy="453040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35B38DE-7220-C4D9-55AA-975784AF122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308173" y="0"/>
            <a:ext cx="1883827" cy="2450804"/>
          </a:xfrm>
          <a:prstGeom prst="rect">
            <a:avLst/>
          </a:prstGeom>
        </p:spPr>
      </p:pic>
      <p:sp>
        <p:nvSpPr>
          <p:cNvPr id="9" name="Google Shape;283;p5">
            <a:extLst>
              <a:ext uri="{FF2B5EF4-FFF2-40B4-BE49-F238E27FC236}">
                <a16:creationId xmlns:a16="http://schemas.microsoft.com/office/drawing/2014/main" id="{71DD8AA4-E9D5-F740-86C0-BA3C5F065063}"/>
              </a:ext>
            </a:extLst>
          </p:cNvPr>
          <p:cNvSpPr/>
          <p:nvPr/>
        </p:nvSpPr>
        <p:spPr>
          <a:xfrm>
            <a:off x="10970222" y="99907"/>
            <a:ext cx="3105150" cy="3692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/>
              </a:rPr>
              <a:t>xfel.ac.uk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03839B2-5376-B0CA-C717-B5A2EB347831}"/>
              </a:ext>
            </a:extLst>
          </p:cNvPr>
          <p:cNvSpPr/>
          <p:nvPr/>
        </p:nvSpPr>
        <p:spPr>
          <a:xfrm>
            <a:off x="7956647" y="5859034"/>
            <a:ext cx="3600000" cy="395997"/>
          </a:xfrm>
          <a:prstGeom prst="rect">
            <a:avLst/>
          </a:prstGeom>
          <a:solidFill>
            <a:srgbClr val="446E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AFC7611-3044-609D-1DDC-F28C86F5E8ED}"/>
              </a:ext>
            </a:extLst>
          </p:cNvPr>
          <p:cNvSpPr txBox="1"/>
          <p:nvPr/>
        </p:nvSpPr>
        <p:spPr>
          <a:xfrm>
            <a:off x="9145488" y="5791186"/>
            <a:ext cx="122231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err="1">
                <a:latin typeface="Arial" panose="020B0604020202020204" pitchFamily="34" charset="0"/>
                <a:cs typeface="Arial" panose="020B0604020202020204" pitchFamily="34" charset="0"/>
              </a:rPr>
              <a:t>xfel.ac.uk</a:t>
            </a:r>
            <a:endParaRPr lang="en-US"/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791BDAFB-DDC4-9FD0-DEE9-72384D26F492}"/>
              </a:ext>
            </a:extLst>
          </p:cNvPr>
          <p:cNvSpPr txBox="1">
            <a:spLocks/>
          </p:cNvSpPr>
          <p:nvPr/>
        </p:nvSpPr>
        <p:spPr>
          <a:xfrm>
            <a:off x="291684" y="186427"/>
            <a:ext cx="10515600" cy="6867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b="1" spc="-150" dirty="0">
                <a:solidFill>
                  <a:srgbClr val="2E2D6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Science Case for UK XFEL 2019-2020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7620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17">
            <a:extLst>
              <a:ext uri="{FF2B5EF4-FFF2-40B4-BE49-F238E27FC236}">
                <a16:creationId xmlns:a16="http://schemas.microsoft.com/office/drawing/2014/main" id="{ADA8B3AE-76F1-4000-B87D-A626FA0A1E0B}"/>
              </a:ext>
            </a:extLst>
          </p:cNvPr>
          <p:cNvSpPr txBox="1"/>
          <p:nvPr/>
        </p:nvSpPr>
        <p:spPr>
          <a:xfrm>
            <a:off x="299394" y="5295237"/>
            <a:ext cx="1024026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Team significantly expanded in 2022 to also include: </a:t>
            </a:r>
          </a:p>
          <a:p>
            <a:r>
              <a:rPr lang="en-GB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Emma McBride (QUB), Awan Shakil (Plymouth), Paolo </a:t>
            </a:r>
            <a:r>
              <a:rPr lang="en-GB" err="1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Raedelli</a:t>
            </a:r>
            <a:r>
              <a:rPr lang="en-GB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(Oxford), Rebecca Ingle (UCL), Dan Eakins (Oxford), Mark Brouard (Oxford), Claire Vallance (Oxford), Elaine Seddon (Cockcroft), </a:t>
            </a:r>
            <a:r>
              <a:rPr lang="en-GB" err="1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Sarnjeet</a:t>
            </a:r>
            <a:r>
              <a:rPr lang="en-GB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err="1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Dhesi</a:t>
            </a:r>
            <a:r>
              <a:rPr lang="en-GB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(Diamond), Adrian Mancuso (Diamond)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6B5D79-2AD5-4385-8CEF-EBCCA7C5D9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9394" y="870234"/>
            <a:ext cx="10515600" cy="4425003"/>
          </a:xfrm>
          <a:noFill/>
        </p:spPr>
        <p:txBody>
          <a:bodyPr>
            <a:noAutofit/>
          </a:bodyPr>
          <a:lstStyle/>
          <a:p>
            <a:pPr marL="0" indent="0">
              <a:lnSpc>
                <a:spcPct val="110000"/>
              </a:lnSpc>
              <a:buNone/>
            </a:pPr>
            <a:r>
              <a:rPr lang="en-GB" sz="180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Matter in extreme conditions: </a:t>
            </a:r>
            <a:r>
              <a:rPr lang="en-GB" sz="180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Andy Higginbotham (York), Andy Comley (AWE), Sam Vinko (Ox), Marco Borghesi (QUB), Malcolm McMahon (Edinburgh), Justin Wark (Ox)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en-GB" sz="180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Nano/Quantum materials: </a:t>
            </a:r>
            <a:r>
              <a:rPr lang="en-GB" sz="180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Anna Regoutz (UCL), Marcus Newton (</a:t>
            </a:r>
            <a:r>
              <a:rPr lang="en-GB" sz="1800" err="1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Soton</a:t>
            </a:r>
            <a:r>
              <a:rPr lang="en-GB" sz="180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), Ian Robinson (UCL/Brookhaven), Mark Dean (Brookhaven), Simon Wall (ICFO)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en-GB" sz="180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Engineering/Materials/Applications: </a:t>
            </a:r>
            <a:r>
              <a:rPr lang="en-GB" sz="180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David Rugg (RR), Sven Schroeder (Leeds), David Dye (IC)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en-GB" sz="180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Life sciences: </a:t>
            </a:r>
            <a:r>
              <a:rPr lang="en-GB" sz="180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Allen Orville (DLS), Jasper van Thor (IC), Xiaodong Zhang (IC)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en-GB" sz="180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Chemical sciences: </a:t>
            </a:r>
            <a:r>
              <a:rPr lang="en-GB" sz="180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Julia Weinstein (Sheffield), Russell Minns (</a:t>
            </a:r>
            <a:r>
              <a:rPr lang="en-GB" sz="1800" err="1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Soton</a:t>
            </a:r>
            <a:r>
              <a:rPr lang="en-GB" sz="180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), Sofia Diaz-Moreno (DLS), Andrew Burnett (Leeds), Tom Penfold (Newcastle)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en-GB" sz="180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Physical sciences: </a:t>
            </a:r>
            <a:r>
              <a:rPr lang="en-GB" sz="180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Amelle Zair (KCL), Adam Kirrander (Edinburgh), Jason Greenwood (QUB), </a:t>
            </a:r>
            <a:br>
              <a:rPr lang="en-GB" sz="180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180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Jon Marangos (IC and Science Lead) 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en-GB" sz="1800" i="1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*plus around 100 additional experts from around the world contributing to Science Case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B12DE2BE-B1D8-272D-A385-82BFDE2B5DE2}"/>
              </a:ext>
            </a:extLst>
          </p:cNvPr>
          <p:cNvSpPr txBox="1">
            <a:spLocks/>
          </p:cNvSpPr>
          <p:nvPr/>
        </p:nvSpPr>
        <p:spPr>
          <a:xfrm>
            <a:off x="291684" y="186427"/>
            <a:ext cx="10515600" cy="6867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b="1" spc="-150" dirty="0">
                <a:solidFill>
                  <a:srgbClr val="2E2D6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Authored by an expert science team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19896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72B1DBD0-1E6F-4B21-8945-C27B2D0A19F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62291" y="189909"/>
            <a:ext cx="4802924" cy="203132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CF43401-7378-4E93-A645-14DC664B9D9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8914" y="4887729"/>
            <a:ext cx="4226301" cy="1730269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D605560-199B-490C-AA5D-0A721F4A9A08}"/>
              </a:ext>
            </a:extLst>
          </p:cNvPr>
          <p:cNvSpPr txBox="1"/>
          <p:nvPr/>
        </p:nvSpPr>
        <p:spPr>
          <a:xfrm>
            <a:off x="1663839" y="389963"/>
            <a:ext cx="386182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Ultrafast X-rays 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to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probe </a:t>
            </a:r>
            <a:r>
              <a:rPr kumimoji="0" lang="en-GB" sz="20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attosecond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electron dynamics, radiation interaction with materials &amp; biomolecules &amp; elementary processes in chemical reactions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C3A81FF-A2A7-49F2-A806-10CD039DE8BB}"/>
              </a:ext>
            </a:extLst>
          </p:cNvPr>
          <p:cNvSpPr txBox="1"/>
          <p:nvPr/>
        </p:nvSpPr>
        <p:spPr>
          <a:xfrm>
            <a:off x="1677693" y="2534484"/>
            <a:ext cx="418195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1200" cap="none" spc="0" normalizeH="0" baseline="0" noProof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High X-ray intensity and high data rate </a:t>
            </a:r>
            <a:r>
              <a:rPr kumimoji="0" lang="en-GB" sz="20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allow exploration of fundamentals of X-ray matter interaction &amp; new concepts in time resolved imaging at nanoscopic scale of living systems and materials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08CDD31-A3EB-4E75-BB2E-1AF1B1464864}"/>
              </a:ext>
            </a:extLst>
          </p:cNvPr>
          <p:cNvSpPr txBox="1"/>
          <p:nvPr/>
        </p:nvSpPr>
        <p:spPr>
          <a:xfrm>
            <a:off x="5637865" y="2973202"/>
            <a:ext cx="914400" cy="914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926B6DA-9443-45D9-9417-5AC62D164FBE}"/>
              </a:ext>
            </a:extLst>
          </p:cNvPr>
          <p:cNvSpPr txBox="1"/>
          <p:nvPr/>
        </p:nvSpPr>
        <p:spPr>
          <a:xfrm>
            <a:off x="1663839" y="4937255"/>
            <a:ext cx="433292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1200" cap="none" spc="0" normalizeH="0" baseline="0" noProof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High energy/power optical lasers combined with bright X-rays </a:t>
            </a:r>
            <a:r>
              <a:rPr kumimoji="0" lang="en-GB" sz="20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access the conditions inside planets, stars and shocked  materials in engineering, defence &amp; fusion energy technologies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5F6BE95-9F43-446B-BE11-B9A088935289}"/>
              </a:ext>
            </a:extLst>
          </p:cNvPr>
          <p:cNvSpPr txBox="1"/>
          <p:nvPr/>
        </p:nvSpPr>
        <p:spPr>
          <a:xfrm rot="16200000">
            <a:off x="-1901827" y="2680815"/>
            <a:ext cx="5468708" cy="584775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Future XFEL Science Highlights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3FF9B557-EB9A-4496-9F2D-37F6D43DFBA2}"/>
              </a:ext>
            </a:extLst>
          </p:cNvPr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58392" y="2821577"/>
            <a:ext cx="4606823" cy="1499095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81743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6C16D670-5818-46AB-B9B6-3D05A3EBCCE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75431" y="142122"/>
            <a:ext cx="3649116" cy="210655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ED6CE61-64C8-4D28-B8F9-83893C97FB6C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7942" y="2551980"/>
            <a:ext cx="2737590" cy="196053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A0C8A800-2FBC-4D25-9E12-C373971A95F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23464" y="4665738"/>
            <a:ext cx="4345738" cy="2192262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3244E4C-12BF-4067-A387-1C97B630B5F4}"/>
              </a:ext>
            </a:extLst>
          </p:cNvPr>
          <p:cNvSpPr txBox="1"/>
          <p:nvPr/>
        </p:nvSpPr>
        <p:spPr>
          <a:xfrm>
            <a:off x="1663839" y="458333"/>
            <a:ext cx="4689733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Transform limited X-rays and high data rates 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enable probing and optimisation of photochemical technologies, quantum materials, ultrafast magnetisation, &amp; nanotechnologies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0DCA6F8-AAB3-4C9C-BA7F-F94BECCCD4AE}"/>
              </a:ext>
            </a:extLst>
          </p:cNvPr>
          <p:cNvSpPr txBox="1"/>
          <p:nvPr/>
        </p:nvSpPr>
        <p:spPr>
          <a:xfrm>
            <a:off x="1663839" y="2613392"/>
            <a:ext cx="403405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X-rays synchronized to ultrafast lasers, THz and electrons 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uncover the fundamentals of chemical dynamics in the environment, space, engineering &amp; energy materials  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8AF9ADA-3867-4656-8530-D939CD26A3A4}"/>
              </a:ext>
            </a:extLst>
          </p:cNvPr>
          <p:cNvSpPr txBox="1"/>
          <p:nvPr/>
        </p:nvSpPr>
        <p:spPr>
          <a:xfrm>
            <a:off x="1663839" y="5046072"/>
            <a:ext cx="414685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High rep-rate multi-colour ultrafast X-rays 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provide powerful approaches to systematic advances in e.g. catalysis, MEC, biochemistry &amp; structural materials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5F6BE95-9F43-446B-BE11-B9A088935289}"/>
              </a:ext>
            </a:extLst>
          </p:cNvPr>
          <p:cNvSpPr txBox="1"/>
          <p:nvPr/>
        </p:nvSpPr>
        <p:spPr>
          <a:xfrm rot="16200000">
            <a:off x="-1901827" y="2680815"/>
            <a:ext cx="5468708" cy="584775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Future XFEL Science Highlights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69171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269;p3">
            <a:extLst>
              <a:ext uri="{FF2B5EF4-FFF2-40B4-BE49-F238E27FC236}">
                <a16:creationId xmlns:a16="http://schemas.microsoft.com/office/drawing/2014/main" id="{9AE5ABAE-D142-F502-A6C0-35F8D2099F71}"/>
              </a:ext>
            </a:extLst>
          </p:cNvPr>
          <p:cNvSpPr txBox="1"/>
          <p:nvPr/>
        </p:nvSpPr>
        <p:spPr>
          <a:xfrm>
            <a:off x="191484" y="115079"/>
            <a:ext cx="8381015" cy="1261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Arial"/>
              <a:buNone/>
              <a:tabLst/>
              <a:defRPr/>
            </a:pPr>
            <a:r>
              <a:rPr kumimoji="0" lang="en-GB" sz="4800" b="1" i="0" u="none" strike="noStrike" kern="1200" cap="none" spc="-150" normalizeH="0" baseline="0" noProof="0">
                <a:ln>
                  <a:noFill/>
                </a:ln>
                <a:solidFill>
                  <a:srgbClr val="2E2D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/>
              </a:rPr>
              <a:t>UK XFEL </a:t>
            </a:r>
          </a:p>
          <a:p>
            <a:pPr lvl="0">
              <a:buClr>
                <a:srgbClr val="000000"/>
              </a:buClr>
              <a:buSzPts val="4400"/>
            </a:pPr>
            <a:r>
              <a:rPr lang="en-GB" sz="2800" b="1" spc="-15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A next generation XFEL</a:t>
            </a:r>
          </a:p>
        </p:txBody>
      </p:sp>
      <p:sp>
        <p:nvSpPr>
          <p:cNvPr id="4" name="Google Shape;319;p9">
            <a:extLst>
              <a:ext uri="{FF2B5EF4-FFF2-40B4-BE49-F238E27FC236}">
                <a16:creationId xmlns:a16="http://schemas.microsoft.com/office/drawing/2014/main" id="{83548437-08D5-2741-5BE5-4630733EE9E9}"/>
              </a:ext>
            </a:extLst>
          </p:cNvPr>
          <p:cNvSpPr/>
          <p:nvPr/>
        </p:nvSpPr>
        <p:spPr>
          <a:xfrm>
            <a:off x="191484" y="1881124"/>
            <a:ext cx="10667016" cy="32100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Tx/>
              <a:buNone/>
              <a:tabLst/>
              <a:defRPr/>
            </a:pPr>
            <a:r>
              <a:rPr kumimoji="0" lang="en-GB" sz="2400" b="0" i="0" u="none" strike="noStrike" kern="1200" cap="none" spc="-100" normalizeH="0" baseline="0" noProof="0" dirty="0">
                <a:ln>
                  <a:noFill/>
                </a:ln>
                <a:solidFill>
                  <a:srgbClr val="2E2D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/>
              </a:rPr>
              <a:t>Key next-generation capabilities identified in the UK XFEL Science Case: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Tx/>
              <a:buNone/>
              <a:tabLst/>
              <a:defRPr/>
            </a:pPr>
            <a:endParaRPr kumimoji="0" lang="en-GB" sz="900" b="0" i="0" u="none" strike="noStrike" kern="1200" cap="none" spc="0" normalizeH="0" baseline="0" noProof="0" dirty="0">
              <a:ln>
                <a:noFill/>
              </a:ln>
              <a:solidFill>
                <a:srgbClr val="62626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457200" algn="l"/>
              </a:tabLst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- Transform limited operation across entire X-ray range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457200" algn="l"/>
              </a:tabLst>
              <a:defRPr/>
            </a:pPr>
            <a:endParaRPr kumimoji="0" lang="en-GB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457200" algn="l"/>
              </a:tabLst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- High efficiency facility, with a step-change in the simultaneous operation of multiple end stations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457200" algn="l"/>
              </a:tabLst>
              <a:defRPr/>
            </a:pPr>
            <a:endParaRPr kumimoji="0" lang="en-GB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457200" algn="l"/>
              </a:tabLst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- Evenly spaced, high-rep rate pulses to match samples &amp; detectors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457200" algn="l"/>
              </a:tabLst>
              <a:defRPr/>
            </a:pPr>
            <a:endParaRPr kumimoji="0" lang="en-GB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457200" algn="l"/>
              </a:tabLst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- Improved synchronisation/timing data with external lasers to &lt; 1 fs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457200" algn="l"/>
              </a:tabLst>
              <a:defRPr/>
            </a:pPr>
            <a:endParaRPr kumimoji="0" lang="en-GB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457200" algn="l"/>
              </a:tabLst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- Widely separated multiple colour X-rays to least one end-station</a:t>
            </a:r>
            <a:b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endParaRPr kumimoji="0" lang="en-GB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457200" algn="l"/>
              </a:tabLst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- Full array of synchronised sources: </a:t>
            </a:r>
            <a:b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	XUV-THz, e-beams, high power &amp; high energy lasers at high rep-rate</a:t>
            </a:r>
          </a:p>
        </p:txBody>
      </p:sp>
      <p:sp>
        <p:nvSpPr>
          <p:cNvPr id="5" name="Google Shape;283;p5">
            <a:extLst>
              <a:ext uri="{FF2B5EF4-FFF2-40B4-BE49-F238E27FC236}">
                <a16:creationId xmlns:a16="http://schemas.microsoft.com/office/drawing/2014/main" id="{447E86EA-6D5A-AB31-BDBF-D66E3A8F90DE}"/>
              </a:ext>
            </a:extLst>
          </p:cNvPr>
          <p:cNvSpPr/>
          <p:nvPr/>
        </p:nvSpPr>
        <p:spPr>
          <a:xfrm>
            <a:off x="7811077" y="6404407"/>
            <a:ext cx="5095299" cy="3385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rgbClr val="003088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UK XFEL Science Case available at </a:t>
            </a:r>
            <a:r>
              <a:rPr kumimoji="0" lang="en-GB" sz="1600" b="0" i="0" u="sng" strike="noStrike" kern="1200" cap="none" spc="0" normalizeH="0" baseline="0" noProof="0">
                <a:ln>
                  <a:noFill/>
                </a:ln>
                <a:solidFill>
                  <a:srgbClr val="003088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xfel.ac.uk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9046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8470255" y="917203"/>
            <a:ext cx="3466318" cy="4839373"/>
            <a:chOff x="8540544" y="917203"/>
            <a:chExt cx="3466318" cy="4839373"/>
          </a:xfrm>
        </p:grpSpPr>
        <p:grpSp>
          <p:nvGrpSpPr>
            <p:cNvPr id="11" name="Group 10"/>
            <p:cNvGrpSpPr/>
            <p:nvPr/>
          </p:nvGrpSpPr>
          <p:grpSpPr>
            <a:xfrm>
              <a:off x="8540544" y="917203"/>
              <a:ext cx="3453339" cy="4839373"/>
              <a:chOff x="8540544" y="917203"/>
              <a:chExt cx="3453339" cy="4839373"/>
            </a:xfrm>
          </p:grpSpPr>
          <p:grpSp>
            <p:nvGrpSpPr>
              <p:cNvPr id="9" name="Group 8"/>
              <p:cNvGrpSpPr/>
              <p:nvPr/>
            </p:nvGrpSpPr>
            <p:grpSpPr>
              <a:xfrm>
                <a:off x="8540544" y="917203"/>
                <a:ext cx="3453339" cy="4839373"/>
                <a:chOff x="12390034" y="585402"/>
                <a:chExt cx="4320000" cy="6053877"/>
              </a:xfrm>
            </p:grpSpPr>
            <p:sp>
              <p:nvSpPr>
                <p:cNvPr id="5" name="Rectangle 4"/>
                <p:cNvSpPr>
                  <a:spLocks noChangeAspect="1"/>
                </p:cNvSpPr>
                <p:nvPr/>
              </p:nvSpPr>
              <p:spPr>
                <a:xfrm>
                  <a:off x="12390034" y="585402"/>
                  <a:ext cx="4320000" cy="6048000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pic>
              <p:nvPicPr>
                <p:cNvPr id="28" name="Picture 27" descr="Background pattern&#10;&#10;Description automatically generated">
                  <a:extLst>
                    <a:ext uri="{FF2B5EF4-FFF2-40B4-BE49-F238E27FC236}">
                      <a16:creationId xmlns:a16="http://schemas.microsoft.com/office/drawing/2014/main" id="{39310CA0-E951-2ECC-9A8D-782B926735D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3" cstate="screen">
                  <a:alphaModFix amt="50000"/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>
                  <a:off x="12390034" y="585402"/>
                  <a:ext cx="4320000" cy="6053877"/>
                </a:xfrm>
                <a:prstGeom prst="rect">
                  <a:avLst/>
                </a:prstGeom>
                <a:ln>
                  <a:solidFill>
                    <a:srgbClr val="002060"/>
                  </a:solidFill>
                </a:ln>
              </p:spPr>
            </p:pic>
          </p:grpSp>
          <p:sp>
            <p:nvSpPr>
              <p:cNvPr id="10" name="Rectangle 9"/>
              <p:cNvSpPr/>
              <p:nvPr/>
            </p:nvSpPr>
            <p:spPr>
              <a:xfrm>
                <a:off x="8577530" y="2000696"/>
                <a:ext cx="3336071" cy="240065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GB" sz="3000" b="1" spc="-150">
                    <a:solidFill>
                      <a:srgbClr val="2E2D62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UK </a:t>
                </a:r>
                <a:r>
                  <a:rPr lang="en-GB" sz="3000" b="1" spc="-150" err="1">
                    <a:solidFill>
                      <a:srgbClr val="2E2D62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XFEL</a:t>
                </a:r>
                <a:endParaRPr lang="en-GB" sz="3000" b="1" spc="-150">
                  <a:solidFill>
                    <a:srgbClr val="2E2D62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endParaRPr lang="en-GB" sz="3000" b="1" spc="-150">
                  <a:solidFill>
                    <a:srgbClr val="2E2D62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r>
                  <a:rPr lang="en-GB" sz="3000" b="1" spc="-150">
                    <a:solidFill>
                      <a:srgbClr val="2E2D62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Conceptual Design </a:t>
                </a:r>
              </a:p>
              <a:p>
                <a:r>
                  <a:rPr lang="en-GB" sz="3000" b="1" spc="-150">
                    <a:solidFill>
                      <a:srgbClr val="2E2D62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&amp; Options Analysis </a:t>
                </a:r>
              </a:p>
              <a:p>
                <a:r>
                  <a:rPr lang="en-GB" sz="3000" b="1" spc="-150">
                    <a:solidFill>
                      <a:srgbClr val="2E2D62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(</a:t>
                </a:r>
                <a:r>
                  <a:rPr lang="en-GB" sz="3000" b="1" spc="-150" err="1">
                    <a:solidFill>
                      <a:srgbClr val="2E2D62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CDOA</a:t>
                </a:r>
                <a:r>
                  <a:rPr lang="en-GB" sz="3000" b="1" spc="-150">
                    <a:solidFill>
                      <a:srgbClr val="2E2D62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)</a:t>
                </a:r>
              </a:p>
            </p:txBody>
          </p:sp>
        </p:grpSp>
        <p:pic>
          <p:nvPicPr>
            <p:cNvPr id="67" name="Picture 66">
              <a:extLst>
                <a:ext uri="{FF2B5EF4-FFF2-40B4-BE49-F238E27FC236}">
                  <a16:creationId xmlns:a16="http://schemas.microsoft.com/office/drawing/2014/main" id="{F94F8FB5-EC1D-BA72-EC53-2D99AA05E05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386478" y="917203"/>
              <a:ext cx="620384" cy="807102"/>
            </a:xfrm>
            <a:prstGeom prst="rect">
              <a:avLst/>
            </a:prstGeom>
          </p:spPr>
        </p:pic>
      </p:grpSp>
      <p:grpSp>
        <p:nvGrpSpPr>
          <p:cNvPr id="4" name="Group 3"/>
          <p:cNvGrpSpPr/>
          <p:nvPr/>
        </p:nvGrpSpPr>
        <p:grpSpPr>
          <a:xfrm>
            <a:off x="-711879" y="1288016"/>
            <a:ext cx="12818153" cy="5290817"/>
            <a:chOff x="-711879" y="1288016"/>
            <a:chExt cx="12818153" cy="5290817"/>
          </a:xfrm>
        </p:grpSpPr>
        <p:sp>
          <p:nvSpPr>
            <p:cNvPr id="32" name="Right Arrow 31"/>
            <p:cNvSpPr/>
            <p:nvPr/>
          </p:nvSpPr>
          <p:spPr>
            <a:xfrm>
              <a:off x="-711879" y="2621701"/>
              <a:ext cx="12818153" cy="715189"/>
            </a:xfrm>
            <a:prstGeom prst="rightArrow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10800000" scaled="1"/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02034" y="1658224"/>
              <a:ext cx="1980000" cy="2796951"/>
            </a:xfrm>
            <a:prstGeom prst="rect">
              <a:avLst/>
            </a:prstGeom>
          </p:spPr>
        </p:pic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634006" y="1657348"/>
              <a:ext cx="1980000" cy="2797827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990388" y="1665453"/>
              <a:ext cx="1957873" cy="2772000"/>
            </a:xfrm>
            <a:prstGeom prst="rect">
              <a:avLst/>
            </a:prstGeom>
          </p:spPr>
        </p:pic>
        <p:sp>
          <p:nvSpPr>
            <p:cNvPr id="6" name="TextBox 5"/>
            <p:cNvSpPr txBox="1"/>
            <p:nvPr/>
          </p:nvSpPr>
          <p:spPr>
            <a:xfrm>
              <a:off x="302034" y="1296121"/>
              <a:ext cx="1980000" cy="36933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800" b="1" i="0" u="none" strike="noStrike" kern="1200" cap="none" spc="0" normalizeH="0" baseline="0" noProof="0">
                  <a:ln>
                    <a:noFill/>
                  </a:ln>
                  <a:solidFill>
                    <a:srgbClr val="201D3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2006 </a:t>
              </a: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2634006" y="1288016"/>
              <a:ext cx="1980000" cy="36933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800" b="1" i="0" u="none" strike="noStrike" kern="1200" cap="none" spc="0" normalizeH="0" baseline="0" noProof="0">
                  <a:ln>
                    <a:noFill/>
                  </a:ln>
                  <a:solidFill>
                    <a:srgbClr val="201D3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2010</a:t>
              </a:r>
            </a:p>
          </p:txBody>
        </p:sp>
        <p:grpSp>
          <p:nvGrpSpPr>
            <p:cNvPr id="34" name="Group 33"/>
            <p:cNvGrpSpPr/>
            <p:nvPr/>
          </p:nvGrpSpPr>
          <p:grpSpPr>
            <a:xfrm>
              <a:off x="7324643" y="1657348"/>
              <a:ext cx="1980000" cy="2772000"/>
              <a:chOff x="-2965067" y="232265"/>
              <a:chExt cx="1602000" cy="2268000"/>
            </a:xfrm>
          </p:grpSpPr>
          <p:sp>
            <p:nvSpPr>
              <p:cNvPr id="37" name="Rectangle 36"/>
              <p:cNvSpPr/>
              <p:nvPr/>
            </p:nvSpPr>
            <p:spPr>
              <a:xfrm>
                <a:off x="-2965067" y="232265"/>
                <a:ext cx="1602000" cy="22680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38" name="Picture 37"/>
              <p:cNvPicPr>
                <a:picLocks noChangeAspect="1"/>
              </p:cNvPicPr>
              <p:nvPr/>
            </p:nvPicPr>
            <p:blipFill>
              <a:blip r:embed="rId8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-2809805" y="691061"/>
                <a:ext cx="1306026" cy="1306026"/>
              </a:xfrm>
              <a:prstGeom prst="rect">
                <a:avLst/>
              </a:prstGeom>
            </p:spPr>
          </p:pic>
        </p:grpSp>
        <p:sp>
          <p:nvSpPr>
            <p:cNvPr id="39" name="TextBox 38"/>
            <p:cNvSpPr txBox="1"/>
            <p:nvPr/>
          </p:nvSpPr>
          <p:spPr>
            <a:xfrm>
              <a:off x="4990388" y="1288016"/>
              <a:ext cx="1980000" cy="36933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800" b="1" i="0" u="none" strike="noStrike" kern="1200" cap="none" spc="0" normalizeH="0" baseline="0" noProof="0">
                  <a:ln>
                    <a:noFill/>
                  </a:ln>
                  <a:solidFill>
                    <a:srgbClr val="201D3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2016</a:t>
              </a: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7324643" y="1291008"/>
              <a:ext cx="1980000" cy="36933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800" b="1" i="0" u="none" strike="noStrike" kern="1200" cap="none" spc="0" normalizeH="0" baseline="0" noProof="0">
                  <a:ln>
                    <a:noFill/>
                  </a:ln>
                  <a:solidFill>
                    <a:srgbClr val="201D3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2018</a:t>
              </a:r>
            </a:p>
          </p:txBody>
        </p:sp>
        <p:pic>
          <p:nvPicPr>
            <p:cNvPr id="41" name="Picture 40"/>
            <p:cNvPicPr>
              <a:picLocks noChangeAspect="1"/>
            </p:cNvPicPr>
            <p:nvPr/>
          </p:nvPicPr>
          <p:blipFill rotWithShape="1"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9658785" y="1683175"/>
              <a:ext cx="1975659" cy="2772000"/>
            </a:xfrm>
            <a:prstGeom prst="rect">
              <a:avLst/>
            </a:prstGeom>
            <a:ln>
              <a:noFill/>
            </a:ln>
            <a:effectLst/>
          </p:spPr>
        </p:pic>
        <p:sp>
          <p:nvSpPr>
            <p:cNvPr id="42" name="TextBox 41"/>
            <p:cNvSpPr txBox="1"/>
            <p:nvPr/>
          </p:nvSpPr>
          <p:spPr>
            <a:xfrm>
              <a:off x="9654444" y="1313843"/>
              <a:ext cx="1980000" cy="36933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800" b="1" i="0" u="none" strike="noStrike" kern="1200" cap="none" spc="0" normalizeH="0" baseline="0" noProof="0">
                  <a:ln>
                    <a:noFill/>
                  </a:ln>
                  <a:solidFill>
                    <a:srgbClr val="201D3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2020</a:t>
              </a: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302034" y="4455175"/>
              <a:ext cx="1983879" cy="20928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1" i="0" u="sng" strike="noStrike" kern="1200" cap="none" spc="0" normalizeH="0" baseline="0" noProof="0">
                  <a:ln>
                    <a:noFill/>
                  </a:ln>
                  <a:solidFill>
                    <a:srgbClr val="201D3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4GLS</a:t>
              </a:r>
              <a:r>
                <a:rPr kumimoji="0" lang="en-GB" sz="1600" b="1" i="0" u="none" strike="noStrike" kern="1200" cap="none" spc="0" normalizeH="0" baseline="0" noProof="0">
                  <a:ln>
                    <a:noFill/>
                  </a:ln>
                  <a:solidFill>
                    <a:srgbClr val="201D3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1" i="0" u="none" strike="noStrike" kern="1200" cap="none" spc="0" normalizeH="0" baseline="0" noProof="0">
                  <a:ln>
                    <a:noFill/>
                  </a:ln>
                  <a:solidFill>
                    <a:srgbClr val="201D3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Conceptual Design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0" i="0" u="none" strike="noStrike" kern="1200" cap="none" spc="0" normalizeH="0" baseline="0" noProof="0">
                  <a:ln>
                    <a:noFill/>
                  </a:ln>
                  <a:solidFill>
                    <a:srgbClr val="201D3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VUV </a:t>
              </a:r>
              <a:r>
                <a:rPr kumimoji="0" lang="en-GB" sz="1400" b="0" i="0" u="none" strike="noStrike" kern="1200" cap="none" spc="0" normalizeH="0" baseline="0" noProof="0" err="1">
                  <a:ln>
                    <a:noFill/>
                  </a:ln>
                  <a:solidFill>
                    <a:srgbClr val="201D3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FEL</a:t>
              </a:r>
              <a:r>
                <a:rPr kumimoji="0" lang="en-GB" sz="1400" b="0" i="0" u="none" strike="noStrike" kern="1200" cap="none" spc="0" normalizeH="0" baseline="0" noProof="0">
                  <a:ln>
                    <a:noFill/>
                  </a:ln>
                  <a:solidFill>
                    <a:srgbClr val="201D3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, 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0" i="0" u="none" strike="noStrike" kern="1200" cap="none" spc="0" normalizeH="0" baseline="0" noProof="0">
                  <a:ln>
                    <a:noFill/>
                  </a:ln>
                  <a:solidFill>
                    <a:srgbClr val="201D3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600MeV @ 1.3GHz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0" i="0" u="none" strike="noStrike" kern="1200" cap="none" spc="0" normalizeH="0" baseline="0" noProof="0" err="1">
                  <a:ln>
                    <a:noFill/>
                  </a:ln>
                  <a:solidFill>
                    <a:srgbClr val="201D3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XUV</a:t>
              </a:r>
              <a:r>
                <a:rPr kumimoji="0" lang="en-GB" sz="1400" b="0" i="0" u="none" strike="noStrike" kern="1200" cap="none" spc="0" normalizeH="0" baseline="0" noProof="0">
                  <a:ln>
                    <a:noFill/>
                  </a:ln>
                  <a:solidFill>
                    <a:srgbClr val="201D3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</a:t>
              </a:r>
              <a:r>
                <a:rPr kumimoji="0" lang="en-GB" sz="1400" b="0" i="0" u="none" strike="noStrike" kern="1200" cap="none" spc="0" normalizeH="0" baseline="0" noProof="0" err="1">
                  <a:ln>
                    <a:noFill/>
                  </a:ln>
                  <a:solidFill>
                    <a:srgbClr val="201D3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FEL</a:t>
              </a:r>
              <a:r>
                <a:rPr kumimoji="0" lang="en-GB" sz="1400" b="0" i="0" u="none" strike="noStrike" kern="1200" cap="none" spc="0" normalizeH="0" baseline="0" noProof="0">
                  <a:ln>
                    <a:noFill/>
                  </a:ln>
                  <a:solidFill>
                    <a:srgbClr val="201D3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, 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0" i="0" u="none" strike="noStrike" kern="1200" cap="none" spc="0" normalizeH="0" baseline="0" noProof="0">
                  <a:ln>
                    <a:noFill/>
                  </a:ln>
                  <a:solidFill>
                    <a:srgbClr val="201D3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950MeV @ 1kHz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0" i="0" u="none" strike="noStrike" kern="1200" cap="none" spc="0" normalizeH="0" baseline="0" noProof="0">
                  <a:ln>
                    <a:noFill/>
                  </a:ln>
                  <a:solidFill>
                    <a:srgbClr val="201D3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+ IR </a:t>
              </a:r>
              <a:r>
                <a:rPr kumimoji="0" lang="en-GB" sz="1400" b="0" i="0" u="none" strike="noStrike" kern="1200" cap="none" spc="0" normalizeH="0" baseline="0" noProof="0" err="1">
                  <a:ln>
                    <a:noFill/>
                  </a:ln>
                  <a:solidFill>
                    <a:srgbClr val="201D3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FELs</a:t>
              </a:r>
              <a:endParaRPr kumimoji="0" lang="en-GB" sz="1400" b="0" i="0" u="none" strike="noStrike" kern="1200" cap="none" spc="0" normalizeH="0" baseline="0" noProof="0">
                <a:ln>
                  <a:noFill/>
                </a:ln>
                <a:solidFill>
                  <a:srgbClr val="201D3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0" b="0" i="0" u="none" strike="noStrike" kern="1200" cap="none" spc="0" normalizeH="0" baseline="0" noProof="0">
                <a:ln>
                  <a:noFill/>
                </a:ln>
                <a:solidFill>
                  <a:srgbClr val="201D3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0" i="0" u="none" strike="noStrike" kern="1200" cap="none" spc="0" normalizeH="0" baseline="0" noProof="0">
                  <a:ln>
                    <a:noFill/>
                  </a:ln>
                  <a:solidFill>
                    <a:srgbClr val="201D3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Led to the ALICE </a:t>
              </a:r>
              <a:r>
                <a:rPr kumimoji="0" lang="en-GB" sz="1400" b="0" i="0" u="none" strike="noStrike" kern="1200" cap="none" spc="0" normalizeH="0" baseline="0" noProof="0" err="1">
                  <a:ln>
                    <a:noFill/>
                  </a:ln>
                  <a:solidFill>
                    <a:srgbClr val="201D3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ERL</a:t>
              </a:r>
              <a:r>
                <a:rPr kumimoji="0" lang="en-GB" sz="1400" b="0" i="0" u="none" strike="noStrike" kern="1200" cap="none" spc="0" normalizeH="0" baseline="0" noProof="0">
                  <a:ln>
                    <a:noFill/>
                  </a:ln>
                  <a:solidFill>
                    <a:srgbClr val="201D3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</a:t>
              </a:r>
              <a:r>
                <a:rPr kumimoji="0" lang="en-GB" sz="1400" b="0" i="0" u="none" strike="noStrike" kern="1200" cap="none" spc="0" normalizeH="0" baseline="0" noProof="0" err="1">
                  <a:ln>
                    <a:noFill/>
                  </a:ln>
                  <a:solidFill>
                    <a:srgbClr val="201D3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FEL</a:t>
              </a:r>
              <a:endParaRPr kumimoji="0" lang="en-GB" sz="1400" b="0" i="0" u="none" strike="noStrike" kern="1200" cap="none" spc="0" normalizeH="0" baseline="0" noProof="0">
                <a:ln>
                  <a:noFill/>
                </a:ln>
                <a:solidFill>
                  <a:srgbClr val="201D3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2627205" y="4455175"/>
              <a:ext cx="1980000" cy="21236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sv-SE" b="1" i="0" u="sng" strike="noStrike" kern="1200" cap="none" spc="0" normalizeH="0" baseline="0" noProof="0">
                  <a:ln>
                    <a:noFill/>
                  </a:ln>
                  <a:solidFill>
                    <a:srgbClr val="201D3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NLS</a:t>
              </a:r>
              <a:r>
                <a:rPr kumimoji="0" lang="sv-SE" sz="1200" b="1" i="0" u="none" strike="noStrike" kern="1200" cap="none" spc="0" normalizeH="0" baseline="0" noProof="0">
                  <a:ln>
                    <a:noFill/>
                  </a:ln>
                  <a:solidFill>
                    <a:srgbClr val="201D3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sv-SE" sz="1600" b="1" i="0" u="none" strike="noStrike" kern="1200" cap="none" spc="0" normalizeH="0" baseline="0" noProof="0">
                  <a:ln>
                    <a:noFill/>
                  </a:ln>
                  <a:solidFill>
                    <a:srgbClr val="201D3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Conceptual Design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sv-SE" sz="1400" b="0" i="0" u="none" strike="noStrike" kern="1200" cap="none" spc="0" normalizeH="0" baseline="0" noProof="0">
                  <a:ln>
                    <a:noFill/>
                  </a:ln>
                  <a:solidFill>
                    <a:srgbClr val="201D3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FEL-1: 50-300 eV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sv-SE" sz="1400" b="0" i="0" u="none" strike="noStrike" kern="1200" cap="none" spc="0" normalizeH="0" baseline="0" noProof="0">
                  <a:ln>
                    <a:noFill/>
                  </a:ln>
                  <a:solidFill>
                    <a:srgbClr val="201D3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FEL-2: 250-850 eV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sv-SE" sz="1400" b="0" i="0" u="none" strike="noStrike" kern="1200" cap="none" spc="0" normalizeH="0" baseline="0" noProof="0">
                  <a:ln>
                    <a:noFill/>
                  </a:ln>
                  <a:solidFill>
                    <a:srgbClr val="201D3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FEL-3: 430-1000 eV</a:t>
              </a:r>
              <a:endParaRPr kumimoji="0" lang="en-GB" sz="1400" b="0" i="0" u="none" strike="noStrike" kern="1200" cap="none" spc="0" normalizeH="0" baseline="0" noProof="0">
                <a:ln>
                  <a:noFill/>
                </a:ln>
                <a:solidFill>
                  <a:srgbClr val="201D3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0" i="0" u="none" strike="noStrike" kern="1200" cap="none" spc="0" normalizeH="0" baseline="0" noProof="0">
                  <a:ln>
                    <a:noFill/>
                  </a:ln>
                  <a:solidFill>
                    <a:srgbClr val="201D3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2.25 GeV, </a:t>
              </a:r>
              <a:r>
                <a:rPr kumimoji="0" lang="en-US" sz="1400" b="0" i="0" u="none" strike="noStrike" kern="1200" cap="none" spc="0" normalizeH="0" baseline="0" noProof="0">
                  <a:ln>
                    <a:noFill/>
                  </a:ln>
                  <a:solidFill>
                    <a:srgbClr val="201D3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1 kHz to 1 MHz</a:t>
              </a:r>
              <a:endParaRPr kumimoji="0" lang="en-GB" sz="1400" b="0" i="0" u="none" strike="noStrike" kern="1200" cap="none" spc="0" normalizeH="0" baseline="0" noProof="0">
                <a:ln>
                  <a:noFill/>
                </a:ln>
                <a:solidFill>
                  <a:srgbClr val="201D3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0" b="0" i="0" u="none" strike="noStrike" kern="1200" cap="none" spc="0" normalizeH="0" baseline="0" noProof="0">
                <a:ln>
                  <a:noFill/>
                </a:ln>
                <a:solidFill>
                  <a:srgbClr val="201D3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0" i="0" u="none" strike="noStrike" kern="1200" cap="none" spc="0" normalizeH="0" baseline="0" noProof="0">
                  <a:ln>
                    <a:noFill/>
                  </a:ln>
                  <a:solidFill>
                    <a:srgbClr val="201D3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Led to the CLARA facility</a:t>
              </a: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4918535" y="4429348"/>
              <a:ext cx="2029726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b="1" i="0" u="sng" strike="noStrike" kern="1200" cap="none" spc="0" normalizeH="0" baseline="0" noProof="0" err="1">
                  <a:ln>
                    <a:noFill/>
                  </a:ln>
                  <a:solidFill>
                    <a:srgbClr val="201D3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FELs</a:t>
              </a:r>
              <a:endParaRPr kumimoji="0" lang="en-GB" b="1" i="0" u="sng" strike="noStrike" kern="1200" cap="none" spc="0" normalizeH="0" baseline="0" noProof="0">
                <a:ln>
                  <a:noFill/>
                </a:ln>
                <a:solidFill>
                  <a:srgbClr val="201D3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1" i="0" u="none" strike="noStrike" kern="1200" cap="none" spc="0" normalizeH="0" baseline="0" noProof="0">
                  <a:ln>
                    <a:noFill/>
                  </a:ln>
                  <a:solidFill>
                    <a:srgbClr val="201D3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Strategic Review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0" i="0" u="none" strike="noStrike" kern="1200" cap="none" spc="0" normalizeH="0" baseline="0" noProof="0">
                  <a:ln>
                    <a:noFill/>
                  </a:ln>
                  <a:solidFill>
                    <a:srgbClr val="201D3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Not a facility design but highlighted a </a:t>
              </a:r>
              <a:r>
                <a:rPr kumimoji="0" lang="en-GB" sz="1400" b="0" i="0" u="none" strike="noStrike" kern="1200" cap="none" spc="0" normalizeH="0" baseline="0" noProof="0" err="1">
                  <a:ln>
                    <a:noFill/>
                  </a:ln>
                  <a:solidFill>
                    <a:srgbClr val="201D3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SwissFEL</a:t>
              </a:r>
              <a:r>
                <a:rPr kumimoji="0" lang="en-GB" sz="1400" b="0" i="0" u="none" strike="noStrike" kern="1200" cap="none" spc="0" normalizeH="0" baseline="0" noProof="0">
                  <a:ln>
                    <a:noFill/>
                  </a:ln>
                  <a:solidFill>
                    <a:srgbClr val="201D3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-like option + increased international engagement</a:t>
              </a: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9654444" y="4455175"/>
              <a:ext cx="1980000" cy="15388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800" b="1" i="0" u="none" strike="noStrike" kern="1200" cap="none" spc="0" normalizeH="0" baseline="0" noProof="0">
                  <a:ln>
                    <a:noFill/>
                  </a:ln>
                  <a:solidFill>
                    <a:srgbClr val="201D3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UK </a:t>
              </a:r>
              <a:r>
                <a:rPr kumimoji="0" lang="en-GB" sz="1800" b="1" i="0" u="none" strike="noStrike" kern="1200" cap="none" spc="0" normalizeH="0" baseline="0" noProof="0" err="1">
                  <a:ln>
                    <a:noFill/>
                  </a:ln>
                  <a:solidFill>
                    <a:srgbClr val="201D3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XFEL</a:t>
              </a:r>
              <a:r>
                <a:rPr kumimoji="0" lang="en-GB" sz="1800" b="1" i="0" u="none" strike="noStrike" kern="1200" cap="none" spc="0" normalizeH="0" baseline="0" noProof="0">
                  <a:ln>
                    <a:noFill/>
                  </a:ln>
                  <a:solidFill>
                    <a:srgbClr val="201D3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1" i="0" u="none" strike="noStrike" kern="1200" cap="none" spc="0" normalizeH="0" baseline="0" noProof="0">
                  <a:ln>
                    <a:noFill/>
                  </a:ln>
                  <a:solidFill>
                    <a:srgbClr val="201D3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Science Case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0" i="0" u="none" strike="noStrike" kern="1200" cap="none" spc="0" normalizeH="0" baseline="0" noProof="0">
                  <a:ln>
                    <a:noFill/>
                  </a:ln>
                  <a:solidFill>
                    <a:srgbClr val="201D3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Soft x-rays @ 1 MHz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0" i="0" u="none" strike="noStrike" kern="1200" cap="none" spc="0" normalizeH="0" baseline="0" noProof="0">
                  <a:ln>
                    <a:noFill/>
                  </a:ln>
                  <a:solidFill>
                    <a:srgbClr val="201D3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Hard x-rays @ 1 kHz to 1 MHz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201D3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7329273" y="4429348"/>
              <a:ext cx="1975370" cy="8002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800" b="1" i="0" u="none" strike="noStrike" kern="1200" cap="none" spc="0" normalizeH="0" baseline="0" noProof="0" err="1">
                  <a:ln>
                    <a:noFill/>
                  </a:ln>
                  <a:solidFill>
                    <a:srgbClr val="201D3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Eu-XFEL</a:t>
              </a:r>
              <a:r>
                <a:rPr kumimoji="0" lang="en-GB" sz="1800" b="1" i="0" u="none" strike="noStrike" kern="1200" cap="none" spc="0" normalizeH="0" baseline="0" noProof="0">
                  <a:ln>
                    <a:noFill/>
                  </a:ln>
                  <a:solidFill>
                    <a:srgbClr val="201D3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+ UK</a:t>
              </a:r>
            </a:p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0" i="0" u="none" strike="noStrike" kern="1200" cap="none" spc="0" normalizeH="0" baseline="0" noProof="0">
                  <a:ln>
                    <a:noFill/>
                  </a:ln>
                  <a:solidFill>
                    <a:srgbClr val="201D3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UK becomes a member of </a:t>
              </a:r>
              <a:r>
                <a:rPr kumimoji="0" lang="en-GB" sz="1400" b="0" i="0" u="none" strike="noStrike" kern="1200" cap="none" spc="0" normalizeH="0" baseline="0" noProof="0" err="1">
                  <a:ln>
                    <a:noFill/>
                  </a:ln>
                  <a:solidFill>
                    <a:srgbClr val="201D3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Eu-XFEL</a:t>
              </a:r>
              <a:endParaRPr kumimoji="0" lang="en-GB" sz="1400" b="0" i="0" u="none" strike="noStrike" kern="1200" cap="none" spc="0" normalizeH="0" baseline="0" noProof="0">
                <a:ln>
                  <a:noFill/>
                </a:ln>
                <a:solidFill>
                  <a:srgbClr val="201D3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13" name="Title 1">
            <a:extLst>
              <a:ext uri="{FF2B5EF4-FFF2-40B4-BE49-F238E27FC236}">
                <a16:creationId xmlns:a16="http://schemas.microsoft.com/office/drawing/2014/main" id="{68214421-50BF-DB1C-B661-96848FDC46A5}"/>
              </a:ext>
            </a:extLst>
          </p:cNvPr>
          <p:cNvSpPr txBox="1">
            <a:spLocks/>
          </p:cNvSpPr>
          <p:nvPr/>
        </p:nvSpPr>
        <p:spPr>
          <a:xfrm>
            <a:off x="291684" y="186427"/>
            <a:ext cx="10515600" cy="6867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b="1" spc="-150" dirty="0">
                <a:solidFill>
                  <a:srgbClr val="2E2D6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Where are we now?</a:t>
            </a:r>
          </a:p>
        </p:txBody>
      </p:sp>
    </p:spTree>
    <p:extLst>
      <p:ext uri="{BB962C8B-B14F-4D97-AF65-F5344CB8AC3E}">
        <p14:creationId xmlns:p14="http://schemas.microsoft.com/office/powerpoint/2010/main" val="25908755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9167E-6 3.7037E-7 L -0.29206 0.00231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609" y="1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Contents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Introduction to XFELs</a:t>
            </a:r>
            <a:endParaRPr lang="en-GB" dirty="0"/>
          </a:p>
          <a:p>
            <a:r>
              <a:rPr lang="en-GB" dirty="0" smtClean="0"/>
              <a:t>UK Context</a:t>
            </a:r>
          </a:p>
          <a:p>
            <a:r>
              <a:rPr lang="en-GB" dirty="0" smtClean="0"/>
              <a:t>The </a:t>
            </a:r>
            <a:r>
              <a:rPr lang="en-GB" dirty="0"/>
              <a:t>Conceptual Design and Options Analysis (CDOA) </a:t>
            </a:r>
            <a:r>
              <a:rPr lang="en-GB" dirty="0" smtClean="0"/>
              <a:t>Project</a:t>
            </a:r>
          </a:p>
          <a:p>
            <a:r>
              <a:rPr lang="en-GB" dirty="0" smtClean="0"/>
              <a:t>Overview of Progress</a:t>
            </a:r>
            <a:endParaRPr lang="en-GB" dirty="0"/>
          </a:p>
          <a:p>
            <a:r>
              <a:rPr lang="en-US" dirty="0" smtClean="0"/>
              <a:t>Facility Design Progress </a:t>
            </a:r>
          </a:p>
          <a:p>
            <a:r>
              <a:rPr lang="en-GB" dirty="0" smtClean="0"/>
              <a:t>Next steps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4312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800" dirty="0" smtClean="0"/>
              <a:t>The Conceptual Design and Options Analysis (CDOA) Project</a:t>
            </a:r>
            <a:endParaRPr lang="en-GB" sz="48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721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44475"/>
            <a:ext cx="10515600" cy="1325563"/>
          </a:xfrm>
        </p:spPr>
        <p:txBody>
          <a:bodyPr>
            <a:noAutofit/>
          </a:bodyPr>
          <a:lstStyle/>
          <a:p>
            <a:r>
              <a:rPr lang="en-GB">
                <a:latin typeface="Calibri" panose="020F0502020204030204" pitchFamily="34" charset="0"/>
                <a:cs typeface="Calibri" panose="020F0502020204030204" pitchFamily="34" charset="0"/>
              </a:rPr>
              <a:t>The Conceptual Design and Options Analysis (CDOA) Project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28775"/>
            <a:ext cx="10515600" cy="4213225"/>
          </a:xfr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GB" sz="24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UKRI Infrastructure Fund </a:t>
            </a:r>
            <a:r>
              <a:rPr lang="en-GB" sz="2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supports step changes in infrastructure capability and capacity, including new infrastructures across the complete disciplinary spectrum from fundamental research to innovation-focused activities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Infrastructure Fund enables the development of future infrastructures by </a:t>
            </a:r>
            <a:r>
              <a:rPr lang="en-GB" sz="24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supporting pilot, design and scoping studies</a:t>
            </a:r>
            <a:r>
              <a:rPr lang="en-GB" sz="2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This can help UKRI better understand the costs or de-risk and refine the approach before a full proposal is developed.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</a:t>
            </a:r>
            <a:r>
              <a:rPr lang="en-GB" sz="24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CDOA</a:t>
            </a:r>
            <a:r>
              <a:rPr lang="en-GB" sz="2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is just this type of </a:t>
            </a:r>
            <a:r>
              <a:rPr lang="en-GB" sz="24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Preliminary Activity.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budget allocated is </a:t>
            </a:r>
            <a:r>
              <a:rPr lang="en-GB" sz="24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£3.2m over three years.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CDOA project formally started on </a:t>
            </a:r>
            <a:r>
              <a:rPr lang="en-GB" sz="24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</a:t>
            </a:r>
            <a:r>
              <a:rPr lang="en-GB" sz="2400" b="1" baseline="30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</a:t>
            </a:r>
            <a:r>
              <a:rPr lang="en-GB" sz="24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October 2022.</a:t>
            </a:r>
          </a:p>
        </p:txBody>
      </p:sp>
      <p:sp>
        <p:nvSpPr>
          <p:cNvPr id="4" name="Rectangle 3"/>
          <p:cNvSpPr/>
          <p:nvPr/>
        </p:nvSpPr>
        <p:spPr>
          <a:xfrm>
            <a:off x="5334000" y="6268135"/>
            <a:ext cx="68580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>
                <a:hlinkClick r:id="rId2"/>
              </a:rPr>
              <a:t>https://www.ukri.org/what-we-offer/creating-world-class-research-and-innovation-infrastructure/</a:t>
            </a:r>
            <a:r>
              <a:rPr lang="en-GB" sz="1200"/>
              <a:t>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3053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03341" y="1351557"/>
            <a:ext cx="1082200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Science Case has identified the potential for UK academics to </a:t>
            </a: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deliver </a:t>
            </a:r>
            <a:r>
              <a:rPr lang="en-GB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world </a:t>
            </a: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leading science </a:t>
            </a:r>
            <a:r>
              <a:rPr lang="en-GB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through </a:t>
            </a: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access to </a:t>
            </a:r>
            <a:r>
              <a:rPr lang="en-GB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next generation XFEL capability</a:t>
            </a: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key question which the CDOA aims to answer is </a:t>
            </a:r>
            <a:r>
              <a:rPr lang="en-GB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'how best to achieve this</a:t>
            </a:r>
            <a:r>
              <a:rPr lang="en-GB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?’.</a:t>
            </a:r>
            <a:endParaRPr lang="en-GB" b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do that the </a:t>
            </a:r>
            <a:r>
              <a:rPr lang="en-GB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CDOA </a:t>
            </a: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will fully </a:t>
            </a:r>
            <a:r>
              <a:rPr lang="en-GB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evaluate different options </a:t>
            </a: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enable UK researchers' access to next generation XFEL capability, including their costs, benefits, risks and sustainability.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conceptual design and options to </a:t>
            </a:r>
            <a:r>
              <a:rPr lang="en-GB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build a UK XFEL </a:t>
            </a: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will be investigated during this CDOA, along with other options, including investigation into </a:t>
            </a:r>
            <a:r>
              <a:rPr lang="en-GB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investments in overseas XFELs </a:t>
            </a: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enhance their​ current capabilities as part of a </a:t>
            </a:r>
            <a:r>
              <a:rPr lang="en-GB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strategic development to create a next generation XFEL.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b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It is currently planned that the </a:t>
            </a:r>
            <a:r>
              <a:rPr lang="en-GB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science case will also undergo a refresh </a:t>
            </a: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during this period along with research and development into new technologies required to deliver a </a:t>
            </a:r>
            <a:r>
              <a:rPr lang="en-GB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sustainable</a:t>
            </a: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next generation XFEL. 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0D27C636-89E5-68BE-AD49-DF5719629BD2}"/>
              </a:ext>
            </a:extLst>
          </p:cNvPr>
          <p:cNvSpPr txBox="1">
            <a:spLocks/>
          </p:cNvSpPr>
          <p:nvPr/>
        </p:nvSpPr>
        <p:spPr>
          <a:xfrm>
            <a:off x="291684" y="186427"/>
            <a:ext cx="10515600" cy="68673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b="1" spc="-150" dirty="0" smtClean="0">
                <a:solidFill>
                  <a:srgbClr val="2E2D6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Purpose </a:t>
            </a:r>
            <a:r>
              <a:rPr lang="en-GB" sz="4000" b="1" spc="-150" dirty="0">
                <a:solidFill>
                  <a:srgbClr val="2E2D6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and Aims</a:t>
            </a:r>
          </a:p>
        </p:txBody>
      </p:sp>
    </p:spTree>
    <p:extLst>
      <p:ext uri="{BB962C8B-B14F-4D97-AF65-F5344CB8AC3E}">
        <p14:creationId xmlns:p14="http://schemas.microsoft.com/office/powerpoint/2010/main" val="2794877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19;p9">
            <a:extLst>
              <a:ext uri="{FF2B5EF4-FFF2-40B4-BE49-F238E27FC236}">
                <a16:creationId xmlns:a16="http://schemas.microsoft.com/office/drawing/2014/main" id="{AAEC83A7-3A2C-5E34-8752-26FCC4BC8BEC}"/>
              </a:ext>
            </a:extLst>
          </p:cNvPr>
          <p:cNvSpPr/>
          <p:nvPr/>
        </p:nvSpPr>
        <p:spPr>
          <a:xfrm>
            <a:off x="407373" y="1174439"/>
            <a:ext cx="11296947" cy="43703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Tx/>
              <a:buNone/>
              <a:tabLst/>
              <a:defRPr/>
            </a:pPr>
            <a:r>
              <a:rPr lang="en-GB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By October 2025 we will have: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 panose="020B0604020202020204" pitchFamily="34" charset="0"/>
              <a:buChar char="•"/>
              <a:tabLst/>
              <a:defRPr/>
            </a:pPr>
            <a:endParaRPr lang="en-GB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000000"/>
              </a:buClr>
              <a:buSzPts val="1800"/>
              <a:buFont typeface="Arial" panose="020B0604020202020204" pitchFamily="34" charset="0"/>
              <a:buChar char="‒"/>
              <a:tabLst/>
              <a:defRPr/>
            </a:pP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mapped out how best to deliver advanced XFEL capabilities identified in the Science </a:t>
            </a:r>
            <a:r>
              <a:rPr lang="en-GB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Case:</a:t>
            </a:r>
            <a:endParaRPr lang="en-GB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  <a:sym typeface="Arial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000000"/>
              </a:buClr>
              <a:buSzPts val="1800"/>
              <a:buFont typeface="Arial" panose="020B0604020202020204" pitchFamily="34" charset="0"/>
              <a:buChar char="‒"/>
              <a:tabLst/>
              <a:defRPr/>
            </a:pPr>
            <a:r>
              <a:rPr lang="en-GB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explored a Conceptual Design for a unique new machine</a:t>
            </a: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 that can fulfil all required capabilities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000000"/>
              </a:buClr>
              <a:buSzPts val="1800"/>
              <a:buFont typeface="Arial" panose="020B0604020202020204" pitchFamily="34" charset="0"/>
              <a:buChar char="‒"/>
              <a:tabLst/>
              <a:defRPr/>
            </a:pPr>
            <a:r>
              <a:rPr lang="en-GB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examined other investment options and collaborations in existing XFELs 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000000"/>
              </a:buClr>
              <a:buSzPts val="1800"/>
              <a:buFont typeface="Arial" panose="020B0604020202020204" pitchFamily="34" charset="0"/>
              <a:buChar char="‒"/>
              <a:tabLst/>
              <a:defRPr/>
            </a:pP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updated the Science Case to feed into the process and inform future decisions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000000"/>
              </a:buClr>
              <a:buSzPts val="1800"/>
              <a:buFont typeface="Arial" panose="020B0604020202020204" pitchFamily="34" charset="0"/>
              <a:buChar char="‒"/>
              <a:tabLst/>
              <a:defRPr/>
            </a:pP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held multiple </a:t>
            </a:r>
            <a:r>
              <a:rPr lang="en-GB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Townhall</a:t>
            </a: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 Meetings around UK engaging with the user </a:t>
            </a:r>
            <a:r>
              <a:rPr lang="en-GB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community</a:t>
            </a:r>
            <a:endParaRPr lang="en-GB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  <a:sym typeface="Arial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000000"/>
              </a:buClr>
              <a:buSzPts val="1800"/>
              <a:buFont typeface="Arial" panose="020B0604020202020204" pitchFamily="34" charset="0"/>
              <a:buChar char="‒"/>
              <a:tabLst/>
              <a:defRPr/>
            </a:pP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investigated the socioeconomic impact of a next generation </a:t>
            </a:r>
            <a:r>
              <a:rPr lang="en-GB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XFEL</a:t>
            </a:r>
          </a:p>
          <a:p>
            <a:pPr marL="285750" lvl="0" indent="-285750">
              <a:spcAft>
                <a:spcPts val="1200"/>
              </a:spcAft>
              <a:buClr>
                <a:srgbClr val="000000"/>
              </a:buClr>
              <a:buSzPts val="1800"/>
              <a:buFont typeface="Arial" panose="020B0604020202020204" pitchFamily="34" charset="0"/>
              <a:buChar char="‒"/>
              <a:defRPr/>
            </a:pPr>
            <a:r>
              <a:rPr lang="en-US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delivered the </a:t>
            </a:r>
            <a:r>
              <a:rPr lang="en-US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CDOA </a:t>
            </a:r>
            <a:r>
              <a:rPr lang="en-US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r</a:t>
            </a:r>
            <a:r>
              <a:rPr lang="en-US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eport </a:t>
            </a:r>
            <a:r>
              <a:rPr lang="en-US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which compares all of the options </a:t>
            </a: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assessed in terms of research capability &amp; capacity, costs, benefits, risks and sustainability.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000000"/>
              </a:buClr>
              <a:buSzPts val="1800"/>
              <a:buFont typeface="Arial" panose="020B0604020202020204" pitchFamily="34" charset="0"/>
              <a:buChar char="‒"/>
              <a:tabLst/>
              <a:defRPr/>
            </a:pPr>
            <a:endParaRPr lang="en-GB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  <a:sym typeface="Arial"/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AA4D1FDF-C252-4862-0E19-79543D952207}"/>
              </a:ext>
            </a:extLst>
          </p:cNvPr>
          <p:cNvSpPr txBox="1">
            <a:spLocks/>
          </p:cNvSpPr>
          <p:nvPr/>
        </p:nvSpPr>
        <p:spPr>
          <a:xfrm>
            <a:off x="291684" y="186427"/>
            <a:ext cx="10515600" cy="68673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b="1" spc="-150" dirty="0">
                <a:solidFill>
                  <a:srgbClr val="2E2D6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Objectives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7331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3A2A1699-77DF-08E1-C470-7A749A6F3E2F}"/>
              </a:ext>
            </a:extLst>
          </p:cNvPr>
          <p:cNvCxnSpPr/>
          <p:nvPr/>
        </p:nvCxnSpPr>
        <p:spPr>
          <a:xfrm flipV="1">
            <a:off x="11600709" y="1881814"/>
            <a:ext cx="13697" cy="2250368"/>
          </a:xfrm>
          <a:prstGeom prst="line">
            <a:avLst/>
          </a:prstGeom>
          <a:ln w="28575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3A2A1699-77DF-08E1-C470-7A749A6F3E2F}"/>
              </a:ext>
            </a:extLst>
          </p:cNvPr>
          <p:cNvCxnSpPr/>
          <p:nvPr/>
        </p:nvCxnSpPr>
        <p:spPr>
          <a:xfrm flipH="1">
            <a:off x="2197518" y="2909145"/>
            <a:ext cx="705559" cy="0"/>
          </a:xfrm>
          <a:prstGeom prst="line">
            <a:avLst/>
          </a:prstGeom>
          <a:ln w="28575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3A2A1699-77DF-08E1-C470-7A749A6F3E2F}"/>
              </a:ext>
            </a:extLst>
          </p:cNvPr>
          <p:cNvCxnSpPr/>
          <p:nvPr/>
        </p:nvCxnSpPr>
        <p:spPr>
          <a:xfrm flipV="1">
            <a:off x="6199563" y="1938390"/>
            <a:ext cx="13697" cy="2250368"/>
          </a:xfrm>
          <a:prstGeom prst="line">
            <a:avLst/>
          </a:prstGeom>
          <a:ln w="28575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3962A2DB-ADA3-EBA2-2BAA-01834DF12704}"/>
              </a:ext>
            </a:extLst>
          </p:cNvPr>
          <p:cNvSpPr/>
          <p:nvPr/>
        </p:nvSpPr>
        <p:spPr>
          <a:xfrm>
            <a:off x="3563761" y="146662"/>
            <a:ext cx="8332842" cy="2015775"/>
          </a:xfrm>
          <a:prstGeom prst="rect">
            <a:avLst/>
          </a:prstGeom>
          <a:solidFill>
            <a:schemeClr val="bg1"/>
          </a:solidFill>
          <a:ln w="28575">
            <a:solidFill>
              <a:srgbClr val="00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5314" tIns="32657" rIns="65314" bIns="3265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3A2A1699-77DF-08E1-C470-7A749A6F3E2F}"/>
              </a:ext>
            </a:extLst>
          </p:cNvPr>
          <p:cNvCxnSpPr/>
          <p:nvPr/>
        </p:nvCxnSpPr>
        <p:spPr>
          <a:xfrm flipV="1">
            <a:off x="8921748" y="2638164"/>
            <a:ext cx="2" cy="1295675"/>
          </a:xfrm>
          <a:prstGeom prst="line">
            <a:avLst/>
          </a:prstGeom>
          <a:ln w="28575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pSp>
        <p:nvGrpSpPr>
          <p:cNvPr id="6" name="Group 5">
            <a:extLst>
              <a:ext uri="{FF2B5EF4-FFF2-40B4-BE49-F238E27FC236}">
                <a16:creationId xmlns:a16="http://schemas.microsoft.com/office/drawing/2014/main" id="{39429189-01F6-59E9-1F44-D9943BD6BE89}"/>
              </a:ext>
            </a:extLst>
          </p:cNvPr>
          <p:cNvGrpSpPr/>
          <p:nvPr/>
        </p:nvGrpSpPr>
        <p:grpSpPr>
          <a:xfrm>
            <a:off x="2685675" y="2547631"/>
            <a:ext cx="8737891" cy="1369606"/>
            <a:chOff x="380294" y="6985197"/>
            <a:chExt cx="20682257" cy="4968553"/>
          </a:xfrm>
          <a:solidFill>
            <a:schemeClr val="bg1"/>
          </a:solidFill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03F866FA-E5BF-40E7-7C09-5D3FC0F0A9F9}"/>
                </a:ext>
              </a:extLst>
            </p:cNvPr>
            <p:cNvSpPr/>
            <p:nvPr/>
          </p:nvSpPr>
          <p:spPr>
            <a:xfrm>
              <a:off x="380294" y="6985197"/>
              <a:ext cx="20682257" cy="4968553"/>
            </a:xfrm>
            <a:prstGeom prst="rect">
              <a:avLst/>
            </a:prstGeom>
            <a:grpFill/>
            <a:ln w="28575"/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106436" tIns="53218" rIns="106436" bIns="53218" spcCol="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2000" b="0" i="0" u="none" strike="noStrike" kern="1200" cap="none" spc="0" normalizeH="0" baseline="0" noProof="0">
                <a:ln>
                  <a:noFill/>
                </a:ln>
                <a:solidFill>
                  <a:srgbClr val="201D3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137DDBA6-4C47-D7E3-38CE-6B22F5C6BC31}"/>
                </a:ext>
              </a:extLst>
            </p:cNvPr>
            <p:cNvSpPr/>
            <p:nvPr/>
          </p:nvSpPr>
          <p:spPr>
            <a:xfrm>
              <a:off x="549357" y="7035793"/>
              <a:ext cx="9154316" cy="1451489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20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201D3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WP1 - Champion </a:t>
              </a:r>
              <a:r>
                <a:rPr kumimoji="0" lang="en-GB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201D3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lead – Jim Clarke</a:t>
              </a: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39429189-01F6-59E9-1F44-D9943BD6BE89}"/>
              </a:ext>
            </a:extLst>
          </p:cNvPr>
          <p:cNvGrpSpPr/>
          <p:nvPr/>
        </p:nvGrpSpPr>
        <p:grpSpPr>
          <a:xfrm>
            <a:off x="2685675" y="4078029"/>
            <a:ext cx="6476051" cy="2665671"/>
            <a:chOff x="380294" y="6985199"/>
            <a:chExt cx="20682257" cy="4598052"/>
          </a:xfrm>
          <a:solidFill>
            <a:schemeClr val="bg1"/>
          </a:solidFill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03F866FA-E5BF-40E7-7C09-5D3FC0F0A9F9}"/>
                </a:ext>
              </a:extLst>
            </p:cNvPr>
            <p:cNvSpPr/>
            <p:nvPr/>
          </p:nvSpPr>
          <p:spPr>
            <a:xfrm>
              <a:off x="380294" y="6985199"/>
              <a:ext cx="20682257" cy="4598052"/>
            </a:xfrm>
            <a:prstGeom prst="rect">
              <a:avLst/>
            </a:prstGeom>
            <a:grpFill/>
            <a:ln w="28575"/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106436" tIns="53218" rIns="106436" bIns="53218" spcCol="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2000" b="0" i="0" u="none" strike="noStrike" kern="1200" cap="none" spc="0" normalizeH="0" baseline="0" noProof="0">
                <a:ln>
                  <a:noFill/>
                </a:ln>
                <a:solidFill>
                  <a:srgbClr val="201D3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137DDBA6-4C47-D7E3-38CE-6B22F5C6BC31}"/>
                </a:ext>
              </a:extLst>
            </p:cNvPr>
            <p:cNvSpPr/>
            <p:nvPr/>
          </p:nvSpPr>
          <p:spPr>
            <a:xfrm>
              <a:off x="608403" y="7039802"/>
              <a:ext cx="8324548" cy="743273"/>
            </a:xfrm>
            <a:prstGeom prst="rect">
              <a:avLst/>
            </a:prstGeom>
            <a:grpFill/>
            <a:ln w="28575">
              <a:noFill/>
            </a:ln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2000" b="0" i="0" u="none" strike="noStrike" kern="1200" cap="none" spc="0" normalizeH="0" baseline="0" noProof="0">
                  <a:ln>
                    <a:noFill/>
                  </a:ln>
                  <a:solidFill>
                    <a:srgbClr val="201D3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Machine Design team:</a:t>
              </a:r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02A62CDA-51AA-9C5C-9533-BAABA936F659}"/>
              </a:ext>
            </a:extLst>
          </p:cNvPr>
          <p:cNvSpPr txBox="1"/>
          <p:nvPr/>
        </p:nvSpPr>
        <p:spPr>
          <a:xfrm>
            <a:off x="6523113" y="163265"/>
            <a:ext cx="2414139" cy="415252"/>
          </a:xfrm>
          <a:prstGeom prst="rect">
            <a:avLst/>
          </a:prstGeom>
          <a:noFill/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106436" tIns="53218" rIns="106436" bIns="53218" rtlCol="0">
            <a:spAutoFit/>
          </a:bodyPr>
          <a:lstStyle>
            <a:defPPr>
              <a:defRPr lang="en-US"/>
            </a:defPPr>
            <a:lvl1pPr>
              <a:defRPr sz="1600" b="1"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>
                <a:ln>
                  <a:noFill/>
                </a:ln>
                <a:solidFill>
                  <a:srgbClr val="201D3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WP0 - Management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BBC9259-2C73-740D-0012-24FC53755D81}"/>
              </a:ext>
            </a:extLst>
          </p:cNvPr>
          <p:cNvSpPr txBox="1"/>
          <p:nvPr/>
        </p:nvSpPr>
        <p:spPr>
          <a:xfrm>
            <a:off x="166756" y="2547631"/>
            <a:ext cx="2306443" cy="723029"/>
          </a:xfrm>
          <a:prstGeom prst="rect">
            <a:avLst/>
          </a:prstGeom>
          <a:solidFill>
            <a:schemeClr val="bg1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106436" tIns="53218" rIns="106436" bIns="53218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>
                <a:ln>
                  <a:noFill/>
                </a:ln>
                <a:solidFill>
                  <a:srgbClr val="201D3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Chief Engineer – Barry Fell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BBC9259-2C73-740D-0012-24FC53755D81}"/>
              </a:ext>
            </a:extLst>
          </p:cNvPr>
          <p:cNvSpPr txBox="1"/>
          <p:nvPr/>
        </p:nvSpPr>
        <p:spPr>
          <a:xfrm>
            <a:off x="8343615" y="3035073"/>
            <a:ext cx="2875244" cy="723029"/>
          </a:xfrm>
          <a:prstGeom prst="rect">
            <a:avLst/>
          </a:prstGeom>
          <a:solidFill>
            <a:schemeClr val="bg1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106436" tIns="53218" rIns="106436" bIns="53218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>
                <a:ln>
                  <a:noFill/>
                </a:ln>
                <a:solidFill>
                  <a:srgbClr val="201D3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European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>
                <a:ln>
                  <a:noFill/>
                </a:ln>
                <a:solidFill>
                  <a:srgbClr val="201D3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– Deepa Angal-Kalinin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BBC9259-2C73-740D-0012-24FC53755D81}"/>
              </a:ext>
            </a:extLst>
          </p:cNvPr>
          <p:cNvSpPr txBox="1"/>
          <p:nvPr/>
        </p:nvSpPr>
        <p:spPr>
          <a:xfrm>
            <a:off x="2858309" y="3033493"/>
            <a:ext cx="2306443" cy="723029"/>
          </a:xfrm>
          <a:prstGeom prst="rect">
            <a:avLst/>
          </a:prstGeom>
          <a:solidFill>
            <a:schemeClr val="bg1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106436" tIns="53218" rIns="106436" bIns="53218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>
                <a:ln>
                  <a:noFill/>
                </a:ln>
                <a:solidFill>
                  <a:srgbClr val="201D3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International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>
                <a:ln>
                  <a:noFill/>
                </a:ln>
                <a:solidFill>
                  <a:srgbClr val="201D3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– Ed </a:t>
            </a:r>
            <a:r>
              <a:rPr kumimoji="0" lang="en-GB" sz="2000" b="0" i="0" u="none" strike="noStrike" kern="1200" cap="none" spc="0" normalizeH="0" baseline="0" noProof="0" err="1">
                <a:ln>
                  <a:noFill/>
                </a:ln>
                <a:solidFill>
                  <a:srgbClr val="201D3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Snedden</a:t>
            </a:r>
            <a:endParaRPr kumimoji="0" lang="en-GB" sz="2000" b="0" i="0" u="none" strike="noStrike" kern="1200" cap="none" spc="0" normalizeH="0" baseline="0" noProof="0">
              <a:ln>
                <a:noFill/>
              </a:ln>
              <a:solidFill>
                <a:srgbClr val="201D3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CBBC9259-2C73-740D-0012-24FC53755D81}"/>
              </a:ext>
            </a:extLst>
          </p:cNvPr>
          <p:cNvSpPr txBox="1"/>
          <p:nvPr/>
        </p:nvSpPr>
        <p:spPr>
          <a:xfrm>
            <a:off x="5670411" y="3035073"/>
            <a:ext cx="2306443" cy="723029"/>
          </a:xfrm>
          <a:prstGeom prst="rect">
            <a:avLst/>
          </a:prstGeom>
          <a:solidFill>
            <a:schemeClr val="bg1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106436" tIns="53218" rIns="106436" bIns="53218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>
                <a:ln>
                  <a:noFill/>
                </a:ln>
                <a:solidFill>
                  <a:srgbClr val="201D3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UK-XFEL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>
                <a:ln>
                  <a:noFill/>
                </a:ln>
                <a:solidFill>
                  <a:srgbClr val="201D3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– Dave Dunning</a:t>
            </a: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39429189-01F6-59E9-1F44-D9943BD6BE89}"/>
              </a:ext>
            </a:extLst>
          </p:cNvPr>
          <p:cNvGrpSpPr/>
          <p:nvPr/>
        </p:nvGrpSpPr>
        <p:grpSpPr>
          <a:xfrm>
            <a:off x="9300422" y="4090708"/>
            <a:ext cx="2726478" cy="568161"/>
            <a:chOff x="380294" y="6985197"/>
            <a:chExt cx="20682257" cy="4968553"/>
          </a:xfrm>
          <a:solidFill>
            <a:schemeClr val="bg1"/>
          </a:solidFill>
        </p:grpSpPr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03F866FA-E5BF-40E7-7C09-5D3FC0F0A9F9}"/>
                </a:ext>
              </a:extLst>
            </p:cNvPr>
            <p:cNvSpPr/>
            <p:nvPr/>
          </p:nvSpPr>
          <p:spPr>
            <a:xfrm>
              <a:off x="380294" y="6985197"/>
              <a:ext cx="20682257" cy="4968553"/>
            </a:xfrm>
            <a:prstGeom prst="rect">
              <a:avLst/>
            </a:prstGeom>
            <a:grpFill/>
            <a:ln w="28575"/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106436" tIns="53218" rIns="106436" bIns="53218" spcCol="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2000" b="0" i="0" u="none" strike="noStrike" kern="1200" cap="none" spc="0" normalizeH="0" baseline="0" noProof="0">
                <a:ln>
                  <a:noFill/>
                </a:ln>
                <a:solidFill>
                  <a:srgbClr val="201D3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137DDBA6-4C47-D7E3-38CE-6B22F5C6BC31}"/>
                </a:ext>
              </a:extLst>
            </p:cNvPr>
            <p:cNvSpPr/>
            <p:nvPr/>
          </p:nvSpPr>
          <p:spPr>
            <a:xfrm>
              <a:off x="1143598" y="7142948"/>
              <a:ext cx="19040961" cy="3498951"/>
            </a:xfrm>
            <a:prstGeom prst="rect">
              <a:avLst/>
            </a:prstGeom>
            <a:grpFill/>
            <a:ln w="28575">
              <a:noFill/>
            </a:ln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2000" b="0" i="0" u="none" strike="noStrike" kern="1200" cap="none" spc="0" normalizeH="0" baseline="0" noProof="0">
                  <a:ln>
                    <a:noFill/>
                  </a:ln>
                  <a:solidFill>
                    <a:srgbClr val="201D3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WP13 -Socioeconomic</a:t>
              </a:r>
            </a:p>
          </p:txBody>
        </p:sp>
      </p:grpSp>
      <p:sp>
        <p:nvSpPr>
          <p:cNvPr id="31" name="Rectangle 30"/>
          <p:cNvSpPr/>
          <p:nvPr/>
        </p:nvSpPr>
        <p:spPr>
          <a:xfrm>
            <a:off x="3737326" y="4472929"/>
            <a:ext cx="5184424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>
                <a:ln>
                  <a:noFill/>
                </a:ln>
                <a:solidFill>
                  <a:srgbClr val="201D3E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WP3. </a:t>
            </a:r>
            <a:r>
              <a:rPr kumimoji="0" lang="en-GB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Low Energy Beam 		-</a:t>
            </a:r>
            <a:r>
              <a:rPr kumimoji="0" lang="en-GB" sz="1400" b="0" i="0" u="none" strike="noStrike" kern="1200" cap="none" spc="0" normalizeH="0" baseline="0" noProof="0">
                <a:ln>
                  <a:noFill/>
                </a:ln>
                <a:solidFill>
                  <a:srgbClr val="201D3E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 Boris Militsyn</a:t>
            </a:r>
            <a:br>
              <a:rPr kumimoji="0" lang="en-GB" sz="1400" b="0" i="0" u="none" strike="noStrike" kern="1200" cap="none" spc="0" normalizeH="0" baseline="0" noProof="0">
                <a:ln>
                  <a:noFill/>
                </a:ln>
                <a:solidFill>
                  <a:srgbClr val="201D3E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</a:br>
            <a:r>
              <a:rPr kumimoji="0" lang="en-GB" sz="1400" b="0" i="0" u="none" strike="noStrike" kern="1200" cap="none" spc="0" normalizeH="0" baseline="0" noProof="0">
                <a:ln>
                  <a:noFill/>
                </a:ln>
                <a:solidFill>
                  <a:srgbClr val="201D3E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WP4. </a:t>
            </a:r>
            <a:r>
              <a:rPr kumimoji="0" lang="en-GB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High Energy Beam		-</a:t>
            </a:r>
            <a:r>
              <a:rPr kumimoji="0" lang="en-GB" sz="1400" b="0" i="0" u="none" strike="noStrike" kern="1200" cap="none" spc="0" normalizeH="0" baseline="0" noProof="0">
                <a:ln>
                  <a:noFill/>
                </a:ln>
                <a:solidFill>
                  <a:srgbClr val="201D3E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 Peter Williams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>
                <a:ln>
                  <a:noFill/>
                </a:ln>
                <a:solidFill>
                  <a:srgbClr val="201D3E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WP5. </a:t>
            </a:r>
            <a:r>
              <a:rPr kumimoji="0" lang="en-GB" sz="1400" b="0" i="0" u="none" strike="noStrike" kern="1200" cap="none" spc="0" normalizeH="0" baseline="0" noProof="0" err="1">
                <a:ln>
                  <a:noFill/>
                </a:ln>
                <a:solidFill>
                  <a:srgbClr val="201D3E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FELs</a:t>
            </a:r>
            <a:r>
              <a:rPr kumimoji="0" lang="en-GB" sz="1400" b="0" i="0" u="none" strike="noStrike" kern="1200" cap="none" spc="0" normalizeH="0" baseline="0" noProof="0">
                <a:ln>
                  <a:noFill/>
                </a:ln>
                <a:solidFill>
                  <a:srgbClr val="201D3E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 &amp; Undulators 		- Neil Thompson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>
                <a:ln>
                  <a:noFill/>
                </a:ln>
                <a:solidFill>
                  <a:srgbClr val="201D3E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WP6. Photon Beams 		- Mark Roper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>
                <a:ln>
                  <a:noFill/>
                </a:ln>
                <a:solidFill>
                  <a:srgbClr val="201D3E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WP7. Data &amp; ML 		- Storm Mathisen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>
                <a:ln>
                  <a:noFill/>
                </a:ln>
                <a:solidFill>
                  <a:srgbClr val="201D3E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WP8. Synchronous Sources 	- Dave Walsh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>
                <a:ln>
                  <a:noFill/>
                </a:ln>
                <a:solidFill>
                  <a:srgbClr val="201D3E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WP9. End Stations 		- James Green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>
                <a:ln>
                  <a:noFill/>
                </a:ln>
                <a:solidFill>
                  <a:srgbClr val="201D3E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WP10. Synchronization 		- James Henderson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>
                <a:ln>
                  <a:noFill/>
                </a:ln>
                <a:solidFill>
                  <a:srgbClr val="201D3E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WP11. Project Delivery 		- Barry Fell</a:t>
            </a:r>
          </a:p>
          <a:p>
            <a:pPr>
              <a:defRPr/>
            </a:pPr>
            <a:r>
              <a:rPr lang="en-GB" sz="1400">
                <a:solidFill>
                  <a:srgbClr val="201D3E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WP12. Detector Systems		- Matt Wilson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400" b="0" i="0" u="none" strike="noStrike" kern="1200" cap="none" spc="0" normalizeH="0" baseline="0" noProof="0">
              <a:ln>
                <a:noFill/>
              </a:ln>
              <a:solidFill>
                <a:srgbClr val="201D3E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+mn-cs"/>
            </a:endParaRPr>
          </a:p>
        </p:txBody>
      </p: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3A2A1699-77DF-08E1-C470-7A749A6F3E2F}"/>
              </a:ext>
            </a:extLst>
          </p:cNvPr>
          <p:cNvCxnSpPr/>
          <p:nvPr/>
        </p:nvCxnSpPr>
        <p:spPr>
          <a:xfrm flipV="1">
            <a:off x="7526894" y="1294119"/>
            <a:ext cx="2947" cy="354984"/>
          </a:xfrm>
          <a:prstGeom prst="line">
            <a:avLst/>
          </a:prstGeom>
          <a:ln w="28575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3A2A1699-77DF-08E1-C470-7A749A6F3E2F}"/>
              </a:ext>
            </a:extLst>
          </p:cNvPr>
          <p:cNvCxnSpPr/>
          <p:nvPr/>
        </p:nvCxnSpPr>
        <p:spPr>
          <a:xfrm flipV="1">
            <a:off x="9053458" y="1294119"/>
            <a:ext cx="2947" cy="354984"/>
          </a:xfrm>
          <a:prstGeom prst="line">
            <a:avLst/>
          </a:prstGeom>
          <a:ln w="28575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759BA92B-1703-DE4D-DFBF-B3D521B26CC5}"/>
              </a:ext>
            </a:extLst>
          </p:cNvPr>
          <p:cNvSpPr txBox="1"/>
          <p:nvPr/>
        </p:nvSpPr>
        <p:spPr>
          <a:xfrm>
            <a:off x="8820173" y="594445"/>
            <a:ext cx="2160000" cy="723029"/>
          </a:xfrm>
          <a:prstGeom prst="rect">
            <a:avLst/>
          </a:prstGeom>
          <a:solidFill>
            <a:schemeClr val="bg1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106436" tIns="53218" rIns="106436" bIns="53218" rtlCol="0">
            <a:spAutoFit/>
          </a:bodyPr>
          <a:lstStyle>
            <a:defPPr>
              <a:defRPr lang="en-US"/>
            </a:defPPr>
            <a:lvl1pPr>
              <a:defRPr sz="1600" b="1"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>
                <a:ln>
                  <a:noFill/>
                </a:ln>
                <a:solidFill>
                  <a:srgbClr val="201D3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Sponsor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>
                <a:ln>
                  <a:noFill/>
                </a:ln>
                <a:solidFill>
                  <a:srgbClr val="201D3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– John Collier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BBC9259-2C73-740D-0012-24FC53755D81}"/>
              </a:ext>
            </a:extLst>
          </p:cNvPr>
          <p:cNvSpPr txBox="1"/>
          <p:nvPr/>
        </p:nvSpPr>
        <p:spPr>
          <a:xfrm>
            <a:off x="6438901" y="589491"/>
            <a:ext cx="2160000" cy="723029"/>
          </a:xfrm>
          <a:prstGeom prst="rect">
            <a:avLst/>
          </a:prstGeom>
          <a:solidFill>
            <a:schemeClr val="bg1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106436" tIns="53218" rIns="106436" bIns="53218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201D3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Technical 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01D3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Lead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201D3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201D3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- Jim Clarke</a:t>
            </a: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3A2A1699-77DF-08E1-C470-7A749A6F3E2F}"/>
              </a:ext>
            </a:extLst>
          </p:cNvPr>
          <p:cNvCxnSpPr/>
          <p:nvPr/>
        </p:nvCxnSpPr>
        <p:spPr>
          <a:xfrm flipV="1">
            <a:off x="6049840" y="1294119"/>
            <a:ext cx="2947" cy="354984"/>
          </a:xfrm>
          <a:prstGeom prst="line">
            <a:avLst/>
          </a:prstGeom>
          <a:ln w="28575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CBBC9259-2C73-740D-0012-24FC53755D81}"/>
              </a:ext>
            </a:extLst>
          </p:cNvPr>
          <p:cNvSpPr txBox="1"/>
          <p:nvPr/>
        </p:nvSpPr>
        <p:spPr>
          <a:xfrm>
            <a:off x="5734050" y="1611384"/>
            <a:ext cx="3566372" cy="415252"/>
          </a:xfrm>
          <a:prstGeom prst="rect">
            <a:avLst/>
          </a:prstGeom>
          <a:solidFill>
            <a:schemeClr val="bg1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106436" tIns="53218" rIns="106436" bIns="53218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>
                <a:ln>
                  <a:noFill/>
                </a:ln>
                <a:solidFill>
                  <a:srgbClr val="201D3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Project Manager – Paul Aden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CBBC9259-2C73-740D-0012-24FC53755D81}"/>
              </a:ext>
            </a:extLst>
          </p:cNvPr>
          <p:cNvSpPr txBox="1"/>
          <p:nvPr/>
        </p:nvSpPr>
        <p:spPr>
          <a:xfrm>
            <a:off x="4053260" y="589490"/>
            <a:ext cx="2160000" cy="723029"/>
          </a:xfrm>
          <a:prstGeom prst="rect">
            <a:avLst/>
          </a:prstGeom>
          <a:solidFill>
            <a:schemeClr val="bg1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106436" tIns="53218" rIns="106436" bIns="53218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201D3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Science Lead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201D3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- Jon Marangos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6237F081-E889-1E89-2A67-BFA0AEBAC676}"/>
              </a:ext>
            </a:extLst>
          </p:cNvPr>
          <p:cNvSpPr txBox="1">
            <a:spLocks/>
          </p:cNvSpPr>
          <p:nvPr/>
        </p:nvSpPr>
        <p:spPr>
          <a:xfrm>
            <a:off x="291684" y="186427"/>
            <a:ext cx="10515600" cy="6867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b="1" spc="-150" dirty="0">
                <a:solidFill>
                  <a:srgbClr val="2E2D6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Design Team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666514" y="5380672"/>
            <a:ext cx="252548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+ connections to the International Advisory Board, Project Board, Sustainable Accelerators Task Force</a:t>
            </a:r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4974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162051"/>
            <a:ext cx="10515600" cy="4679950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rgbClr val="000000"/>
                </a:solidFill>
                <a:latin typeface="Arial"/>
                <a:cs typeface="Arial"/>
              </a:rPr>
              <a:t>For the UK based option the CDOA project will not take any account of the possible facility location. The conceptual design will assume a green field site.</a:t>
            </a:r>
          </a:p>
          <a:p>
            <a:pPr>
              <a:spcBef>
                <a:spcPts val="2400"/>
              </a:spcBef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rgbClr val="000000"/>
                </a:solidFill>
                <a:latin typeface="Arial"/>
                <a:cs typeface="Arial"/>
              </a:rPr>
              <a:t>For an idea of the scale of the facility cost and physical layout we can refer to existing XFELs: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1800" dirty="0" err="1">
                <a:solidFill>
                  <a:srgbClr val="000000"/>
                </a:solidFill>
                <a:latin typeface="Arial"/>
                <a:cs typeface="Arial"/>
              </a:rPr>
              <a:t>SwissFEL</a:t>
            </a:r>
            <a:r>
              <a:rPr lang="en-GB" sz="1800" dirty="0">
                <a:solidFill>
                  <a:srgbClr val="000000"/>
                </a:solidFill>
                <a:latin typeface="Arial"/>
                <a:cs typeface="Arial"/>
              </a:rPr>
              <a:t> cost ~275 MCHF (2013) and is ~750m long and ~15m wide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rgbClr val="000000"/>
                </a:solidFill>
                <a:latin typeface="Arial"/>
                <a:cs typeface="Arial"/>
              </a:rPr>
              <a:t>European XFEL cost ~1220 </a:t>
            </a:r>
            <a:r>
              <a:rPr lang="en-GB" sz="1800" dirty="0" err="1">
                <a:solidFill>
                  <a:srgbClr val="000000"/>
                </a:solidFill>
                <a:latin typeface="Arial"/>
                <a:cs typeface="Arial"/>
              </a:rPr>
              <a:t>Meuro</a:t>
            </a:r>
            <a:r>
              <a:rPr lang="en-GB" sz="1800" dirty="0">
                <a:solidFill>
                  <a:srgbClr val="000000"/>
                </a:solidFill>
                <a:latin typeface="Arial"/>
                <a:cs typeface="Arial"/>
              </a:rPr>
              <a:t> (2005) and is ~3.4km long</a:t>
            </a:r>
          </a:p>
        </p:txBody>
      </p:sp>
      <p:sp>
        <p:nvSpPr>
          <p:cNvPr id="4" name="Rectangle 3"/>
          <p:cNvSpPr/>
          <p:nvPr/>
        </p:nvSpPr>
        <p:spPr>
          <a:xfrm>
            <a:off x="6445250" y="6230550"/>
            <a:ext cx="6096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  <a:hlinkClick r:id="rId2"/>
              </a:rPr>
              <a:t>https://www.psi.ch/en/media/our-research/hollywood-in-the-wuerenlingen-woods</a:t>
            </a:r>
            <a:r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</a:t>
            </a:r>
          </a:p>
        </p:txBody>
      </p:sp>
      <p:sp>
        <p:nvSpPr>
          <p:cNvPr id="5" name="Rectangle 4"/>
          <p:cNvSpPr/>
          <p:nvPr/>
        </p:nvSpPr>
        <p:spPr>
          <a:xfrm>
            <a:off x="7092950" y="6509435"/>
            <a:ext cx="6096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  <a:hlinkClick r:id="rId3"/>
              </a:rPr>
              <a:t>https://www.xfel.eu/facility/overview/facts_amp_figures/index_eng.html</a:t>
            </a:r>
            <a:r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</a:t>
            </a:r>
          </a:p>
        </p:txBody>
      </p:sp>
      <p:pic>
        <p:nvPicPr>
          <p:cNvPr id="1026" name="Picture 2" descr="SwissFEL | WayForLight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37770" y="3520182"/>
            <a:ext cx="3213134" cy="2143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101729" y="5266530"/>
            <a:ext cx="2647950" cy="3683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SwissFEL</a:t>
            </a: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, PSI</a:t>
            </a:r>
          </a:p>
        </p:txBody>
      </p:sp>
      <p:pic>
        <p:nvPicPr>
          <p:cNvPr id="7" name="Picture 2" descr="https://www.fels-of-europe.eu/sites/site_fels-of-europe/content/e212729/e214590/e226828/e229313/XFEL_Luftbild_2014_1_parallel_50x16_rgb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94016" y="3520182"/>
            <a:ext cx="6597111" cy="21146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4594016" y="5225411"/>
            <a:ext cx="17648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European XFEL</a:t>
            </a: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3052D171-54E7-0C3B-71B7-C2FFE1F1B0C6}"/>
              </a:ext>
            </a:extLst>
          </p:cNvPr>
          <p:cNvSpPr txBox="1">
            <a:spLocks/>
          </p:cNvSpPr>
          <p:nvPr/>
        </p:nvSpPr>
        <p:spPr>
          <a:xfrm>
            <a:off x="291684" y="186427"/>
            <a:ext cx="10515600" cy="68673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b="1" spc="-150" dirty="0">
                <a:solidFill>
                  <a:srgbClr val="2E2D6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Cost and Location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4728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565877" y="4101929"/>
            <a:ext cx="4914066" cy="2429616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27057" y="4101930"/>
            <a:ext cx="1795020" cy="242961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00806" y="4101929"/>
            <a:ext cx="3091505" cy="2429616"/>
          </a:xfrm>
          <a:prstGeom prst="rect">
            <a:avLst/>
          </a:prstGeom>
        </p:spPr>
      </p:pic>
      <p:sp>
        <p:nvSpPr>
          <p:cNvPr id="11" name="Title 1">
            <a:extLst>
              <a:ext uri="{FF2B5EF4-FFF2-40B4-BE49-F238E27FC236}">
                <a16:creationId xmlns:a16="http://schemas.microsoft.com/office/drawing/2014/main" id="{0C29E090-2FEA-04EA-F1CB-06261DFFDBF5}"/>
              </a:ext>
            </a:extLst>
          </p:cNvPr>
          <p:cNvSpPr txBox="1">
            <a:spLocks/>
          </p:cNvSpPr>
          <p:nvPr/>
        </p:nvSpPr>
        <p:spPr>
          <a:xfrm>
            <a:off x="291684" y="186427"/>
            <a:ext cx="10515600" cy="6867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b="1" spc="-150" dirty="0">
                <a:solidFill>
                  <a:srgbClr val="2E2D6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Sustainability</a:t>
            </a: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516367" y="1162051"/>
            <a:ext cx="10837433" cy="467995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/>
              </a:buClr>
              <a:buFont typeface="Wingdings" pitchFamily="2" charset="2"/>
              <a:buChar char="§"/>
              <a:defRPr sz="28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itchFamily="2" charset="2"/>
              <a:buChar char="§"/>
              <a:defRPr sz="24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itchFamily="2" charset="2"/>
              <a:buChar char="§"/>
              <a:defRPr sz="20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itchFamily="2" charset="2"/>
              <a:buChar char="§"/>
              <a:defRPr sz="18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itchFamily="2" charset="2"/>
              <a:buChar char="§"/>
              <a:defRPr sz="18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rgbClr val="000000"/>
                </a:solidFill>
              </a:rPr>
              <a:t>It is essential that we assess, and </a:t>
            </a:r>
            <a:r>
              <a:rPr lang="en-US" sz="1800" dirty="0" err="1" smtClean="0">
                <a:solidFill>
                  <a:srgbClr val="000000"/>
                </a:solidFill>
              </a:rPr>
              <a:t>optimise</a:t>
            </a:r>
            <a:r>
              <a:rPr lang="en-US" sz="1800" dirty="0" smtClean="0">
                <a:solidFill>
                  <a:srgbClr val="000000"/>
                </a:solidFill>
              </a:rPr>
              <a:t> where possible, all of the options from a sustainability perspective.</a:t>
            </a:r>
            <a:endParaRPr lang="en-GB" sz="1800" dirty="0" smtClean="0">
              <a:solidFill>
                <a:srgbClr val="000000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sz="1800" dirty="0" smtClean="0">
                <a:solidFill>
                  <a:srgbClr val="000000"/>
                </a:solidFill>
              </a:rPr>
              <a:t>The UK accelerator community is already very active in developing more sustainable technologies: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rgbClr val="000000"/>
                </a:solidFill>
              </a:rPr>
              <a:t>Using </a:t>
            </a:r>
            <a:r>
              <a:rPr lang="en-US" sz="1800" dirty="0">
                <a:solidFill>
                  <a:srgbClr val="000000"/>
                </a:solidFill>
              </a:rPr>
              <a:t>permanent magnets instead of </a:t>
            </a:r>
            <a:r>
              <a:rPr lang="en-US" sz="1800" dirty="0" smtClean="0">
                <a:solidFill>
                  <a:srgbClr val="000000"/>
                </a:solidFill>
              </a:rPr>
              <a:t>electromagnets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1800" dirty="0" smtClean="0">
                <a:solidFill>
                  <a:srgbClr val="000000"/>
                </a:solidFill>
              </a:rPr>
              <a:t>Making use of different superconducting materials and coatings for RF cavities so that they can operate at 4K instead of 2K.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1800" dirty="0" smtClean="0">
                <a:solidFill>
                  <a:srgbClr val="000000"/>
                </a:solidFill>
              </a:rPr>
              <a:t>Developing more efficient RF power sources and much faster RF cavity tuners.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1800" dirty="0" smtClean="0">
                <a:solidFill>
                  <a:srgbClr val="000000"/>
                </a:solidFill>
              </a:rPr>
              <a:t>In addition we are assessing accelerators more broadly in terms of carbon footprint throughout the full project life cycles. This analysis will continue and feed directly into the CDOA project.</a:t>
            </a:r>
          </a:p>
          <a:p>
            <a:pPr>
              <a:buFont typeface="Arial" panose="020B0604020202020204" pitchFamily="34" charset="0"/>
              <a:buChar char="•"/>
            </a:pPr>
            <a:endParaRPr lang="en-GB" sz="1800" dirty="0" smtClean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GB" sz="18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2778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19;p9">
            <a:extLst>
              <a:ext uri="{FF2B5EF4-FFF2-40B4-BE49-F238E27FC236}">
                <a16:creationId xmlns:a16="http://schemas.microsoft.com/office/drawing/2014/main" id="{AAEC83A7-3A2C-5E34-8752-26FCC4BC8BEC}"/>
              </a:ext>
            </a:extLst>
          </p:cNvPr>
          <p:cNvSpPr/>
          <p:nvPr/>
        </p:nvSpPr>
        <p:spPr>
          <a:xfrm>
            <a:off x="291684" y="1751638"/>
            <a:ext cx="10836063" cy="30777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000000"/>
              </a:buClr>
              <a:buSzPts val="1800"/>
              <a:buFont typeface="Arial" panose="020B0604020202020204" pitchFamily="34" charset="0"/>
              <a:buChar char="‒"/>
              <a:tabLst/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/>
              </a:rPr>
              <a:t>The 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/>
              </a:rPr>
              <a:t>CDOA phase is expected to be followed by a more detailed Technical Design phase, which is likely to include prototyping and other risk mitigation activities, and then by a Construction phase.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000000"/>
              </a:buClr>
              <a:buSzPts val="1800"/>
              <a:buFont typeface="Arial" panose="020B0604020202020204" pitchFamily="34" charset="0"/>
              <a:buChar char="‒"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  <a:sym typeface="Arial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000000"/>
              </a:buClr>
              <a:buSzPts val="1800"/>
              <a:buFont typeface="Arial" panose="020B0604020202020204" pitchFamily="34" charset="0"/>
              <a:buChar char="‒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/>
              </a:rPr>
              <a:t>Clearly future phases are not yet approved or funded by UKRI Infrastructure Fund and planning and costing for these subsequent phases will be an important part of our work.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000000"/>
              </a:buClr>
              <a:buSzPts val="1800"/>
              <a:buFont typeface="Arial" panose="020B0604020202020204" pitchFamily="34" charset="0"/>
              <a:buChar char="‒"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  <a:sym typeface="Arial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000000"/>
              </a:buClr>
              <a:buSzPts val="1800"/>
              <a:buFont typeface="Arial" panose="020B0604020202020204" pitchFamily="34" charset="0"/>
              <a:buChar char="‒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/>
              </a:rPr>
              <a:t>The costs and timescales associated with these later phases depends very much on which option is adopted and approved by UKRI.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94B272F1-540F-D8D0-135E-9CDE777B4EEA}"/>
              </a:ext>
            </a:extLst>
          </p:cNvPr>
          <p:cNvSpPr txBox="1">
            <a:spLocks/>
          </p:cNvSpPr>
          <p:nvPr/>
        </p:nvSpPr>
        <p:spPr>
          <a:xfrm>
            <a:off x="291684" y="186427"/>
            <a:ext cx="10515600" cy="68673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b="1" i="0" u="none" strike="noStrike" kern="1200" cap="none" spc="-150" normalizeH="0" baseline="0" noProof="0" dirty="0">
                <a:ln>
                  <a:noFill/>
                </a:ln>
                <a:solidFill>
                  <a:srgbClr val="2E2D62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Future </a:t>
            </a:r>
            <a:r>
              <a:rPr kumimoji="0" lang="en-GB" sz="4000" b="1" i="0" u="none" strike="noStrike" kern="1200" cap="none" spc="-150" normalizeH="0" baseline="0" noProof="0" dirty="0" smtClean="0">
                <a:ln>
                  <a:noFill/>
                </a:ln>
                <a:solidFill>
                  <a:srgbClr val="2E2D62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Phases</a:t>
            </a:r>
            <a:endParaRPr kumimoji="0" lang="en-GB" sz="4000" b="1" i="0" u="none" strike="noStrike" kern="1200" cap="none" spc="-150" normalizeH="0" baseline="0" noProof="0" dirty="0">
              <a:ln>
                <a:noFill/>
              </a:ln>
              <a:solidFill>
                <a:srgbClr val="2E2D62"/>
              </a:solidFill>
              <a:effectLst/>
              <a:uLnTx/>
              <a:uFillTx/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5372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19BBE4AD-E0F1-7EB5-DEAB-94D5E2D7D5DA}"/>
              </a:ext>
            </a:extLst>
          </p:cNvPr>
          <p:cNvSpPr/>
          <p:nvPr/>
        </p:nvSpPr>
        <p:spPr>
          <a:xfrm>
            <a:off x="2207350" y="1191737"/>
            <a:ext cx="10818673" cy="5909310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-100" normalizeH="0" baseline="0" noProof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2019 to 2020  Science Case – Completed</a:t>
            </a:r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1200" cap="none" spc="-100" normalizeH="0" baseline="0" noProof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1200" cap="none" spc="-100" normalizeH="0" baseline="0" noProof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-100" normalizeH="0" baseline="0" noProof="0">
                <a:ln>
                  <a:noFill/>
                </a:ln>
                <a:solidFill>
                  <a:srgbClr val="2E2D62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Oct 2022 to Oct 2025 	Conceptual Design and Options Analysis</a:t>
            </a:r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1200" cap="none" spc="-100" normalizeH="0" baseline="0" noProof="0">
              <a:ln>
                <a:noFill/>
              </a:ln>
              <a:solidFill>
                <a:srgbClr val="2E2D62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-100" normalizeH="0" baseline="0" noProof="0">
                <a:ln>
                  <a:noFill/>
                </a:ln>
                <a:solidFill>
                  <a:srgbClr val="2E2D62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Oct 2025 to ~2029		Technical Design Review</a:t>
            </a:r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1200" cap="none" spc="-100" normalizeH="0" baseline="0" noProof="0">
              <a:ln>
                <a:noFill/>
              </a:ln>
              <a:solidFill>
                <a:srgbClr val="2E2D62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1200" cap="none" spc="-100" normalizeH="0" baseline="0" noProof="0">
              <a:ln>
                <a:noFill/>
              </a:ln>
              <a:solidFill>
                <a:srgbClr val="2E2D62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-100" normalizeH="0" baseline="0" noProof="0">
                <a:ln>
                  <a:noFill/>
                </a:ln>
                <a:solidFill>
                  <a:srgbClr val="2E2D62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~2029 onwards		Civil Construction work</a:t>
            </a:r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1200" cap="none" spc="-100" normalizeH="0" baseline="0" noProof="0">
              <a:ln>
                <a:noFill/>
              </a:ln>
              <a:solidFill>
                <a:srgbClr val="2E2D62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-100" normalizeH="0" baseline="0" noProof="0">
                <a:ln>
                  <a:noFill/>
                </a:ln>
                <a:solidFill>
                  <a:srgbClr val="2E2D62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~2030 onwards		Accelerator Construction work </a:t>
            </a:r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1200" cap="none" spc="-100" normalizeH="0" baseline="0" noProof="0">
              <a:ln>
                <a:noFill/>
              </a:ln>
              <a:solidFill>
                <a:srgbClr val="2E2D62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1" u="none" strike="noStrike" kern="1200" cap="none" spc="0" normalizeH="0" baseline="0" noProof="0">
              <a:ln>
                <a:noFill/>
              </a:ln>
              <a:solidFill>
                <a:srgbClr val="2E2C6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  <a:sym typeface="Arial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2E2C6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2E2C6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2E2C6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2E2C6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5B443C36-B9BB-4A4C-6307-6B1A1DFD051B}"/>
              </a:ext>
            </a:extLst>
          </p:cNvPr>
          <p:cNvSpPr txBox="1">
            <a:spLocks/>
          </p:cNvSpPr>
          <p:nvPr/>
        </p:nvSpPr>
        <p:spPr>
          <a:xfrm>
            <a:off x="291684" y="186427"/>
            <a:ext cx="10515600" cy="6867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1" i="0" u="none" strike="noStrike" kern="1200" cap="none" spc="-150" normalizeH="0" baseline="0" noProof="0">
                <a:ln>
                  <a:noFill/>
                </a:ln>
                <a:solidFill>
                  <a:srgbClr val="2E2D62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Expected timelines</a:t>
            </a:r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2DE98FD3-BF05-A551-714C-E61629AB853C}"/>
              </a:ext>
            </a:extLst>
          </p:cNvPr>
          <p:cNvCxnSpPr/>
          <p:nvPr/>
        </p:nvCxnSpPr>
        <p:spPr>
          <a:xfrm>
            <a:off x="1676698" y="2556583"/>
            <a:ext cx="626165" cy="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F3BE2B94-97CF-93D5-AC38-A57FA21320CE}"/>
              </a:ext>
            </a:extLst>
          </p:cNvPr>
          <p:cNvSpPr txBox="1"/>
          <p:nvPr/>
        </p:nvSpPr>
        <p:spPr>
          <a:xfrm>
            <a:off x="0" y="2356857"/>
            <a:ext cx="15390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Currently here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21AD66C-F6DE-A8EC-2655-3737AB352291}"/>
              </a:ext>
            </a:extLst>
          </p:cNvPr>
          <p:cNvSpPr txBox="1"/>
          <p:nvPr/>
        </p:nvSpPr>
        <p:spPr>
          <a:xfrm>
            <a:off x="2207350" y="3793271"/>
            <a:ext cx="653994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-100" normalizeH="0" baseline="0" noProof="0">
                <a:ln>
                  <a:noFill/>
                </a:ln>
                <a:solidFill>
                  <a:srgbClr val="2E2D62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Construction</a:t>
            </a: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2E2C6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81451F0-2901-3FE7-991E-1EEEA69842A9}"/>
              </a:ext>
            </a:extLst>
          </p:cNvPr>
          <p:cNvSpPr txBox="1"/>
          <p:nvPr/>
        </p:nvSpPr>
        <p:spPr>
          <a:xfrm>
            <a:off x="2206746" y="1973881"/>
            <a:ext cx="653994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-100" normalizeH="0" baseline="0" noProof="0">
                <a:ln>
                  <a:noFill/>
                </a:ln>
                <a:solidFill>
                  <a:srgbClr val="2E2D62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Design</a:t>
            </a: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2E2C6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01EC1E8-9964-7984-311F-234C382F1D00}"/>
              </a:ext>
            </a:extLst>
          </p:cNvPr>
          <p:cNvSpPr txBox="1"/>
          <p:nvPr/>
        </p:nvSpPr>
        <p:spPr>
          <a:xfrm>
            <a:off x="2207350" y="873160"/>
            <a:ext cx="653994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-100" normalizeH="0" baseline="0" noProof="0">
                <a:ln>
                  <a:noFill/>
                </a:ln>
                <a:solidFill>
                  <a:srgbClr val="2E2D62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Evaluate</a:t>
            </a: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2E2C6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2CC84A7-8DBC-17CF-6DA2-8700B3BF91EC}"/>
              </a:ext>
            </a:extLst>
          </p:cNvPr>
          <p:cNvSpPr txBox="1"/>
          <p:nvPr/>
        </p:nvSpPr>
        <p:spPr>
          <a:xfrm>
            <a:off x="2677114" y="6247159"/>
            <a:ext cx="9568674" cy="36933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Funding Bids would need to be approved before the start dates suggested. </a:t>
            </a: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2E2C61"/>
              </a:solidFill>
              <a:effectLst/>
              <a:uLnTx/>
              <a:uFillTx/>
              <a:latin typeface="Calibri" panose="020F0502020204030204"/>
              <a:ea typeface="Calibri"/>
              <a:cs typeface="Calibri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4390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Overview of Progress 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910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Introduction to XFELs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493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22CE975-EBD7-4951-8BE5-51F52E39757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14310" y="-6137"/>
            <a:ext cx="1883827" cy="2450804"/>
          </a:xfrm>
          <a:prstGeom prst="rect">
            <a:avLst/>
          </a:prstGeom>
        </p:spPr>
      </p:pic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38C2802B-CF0F-4166-97AF-399E81EDF82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538919516"/>
              </p:ext>
            </p:extLst>
          </p:nvPr>
        </p:nvGraphicFramePr>
        <p:xfrm>
          <a:off x="1766078" y="1559905"/>
          <a:ext cx="8659844" cy="50707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Google Shape;269;p3">
            <a:extLst>
              <a:ext uri="{FF2B5EF4-FFF2-40B4-BE49-F238E27FC236}">
                <a16:creationId xmlns:a16="http://schemas.microsoft.com/office/drawing/2014/main" id="{EBCD3555-273C-66A0-5759-75025E372D7A}"/>
              </a:ext>
            </a:extLst>
          </p:cNvPr>
          <p:cNvSpPr txBox="1">
            <a:spLocks/>
          </p:cNvSpPr>
          <p:nvPr/>
        </p:nvSpPr>
        <p:spPr>
          <a:xfrm>
            <a:off x="191484" y="115079"/>
            <a:ext cx="9560070" cy="8309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Arial"/>
              <a:buNone/>
              <a:tabLst/>
              <a:defRPr/>
            </a:pPr>
            <a:r>
              <a:rPr kumimoji="0" lang="en-GB" sz="4800" b="1" i="0" u="none" strike="noStrike" kern="1200" cap="none" spc="-150" normalizeH="0" baseline="0" noProof="0">
                <a:ln>
                  <a:noFill/>
                </a:ln>
                <a:solidFill>
                  <a:srgbClr val="2E2D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/>
              </a:rPr>
              <a:t>Overview </a:t>
            </a:r>
          </a:p>
        </p:txBody>
      </p:sp>
      <p:sp>
        <p:nvSpPr>
          <p:cNvPr id="7" name="Slide Number Placeholder 4">
            <a:extLst>
              <a:ext uri="{FF2B5EF4-FFF2-40B4-BE49-F238E27FC236}">
                <a16:creationId xmlns:a16="http://schemas.microsoft.com/office/drawing/2014/main" id="{F5E817AE-3E9E-93C8-AFF1-C2043AE177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25947" y="6356349"/>
            <a:ext cx="27432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BAAB195-B577-5546-8349-9DDA93B6129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2E2C61">
                    <a:tint val="75000"/>
                  </a:srgb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30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2E2C61">
                  <a:tint val="75000"/>
                </a:srgb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91484" y="1292137"/>
            <a:ext cx="105069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We are presently </a:t>
            </a:r>
            <a:r>
              <a:rPr lang="en-GB" noProof="0" dirty="0" smtClean="0">
                <a:solidFill>
                  <a:srgbClr val="2E2C61"/>
                </a:solidFill>
                <a:latin typeface="Arial" panose="020B0604020202020204"/>
              </a:rPr>
              <a:t>one</a:t>
            </a:r>
            <a:r>
              <a:rPr lang="en-GB" dirty="0" smtClean="0">
                <a:solidFill>
                  <a:srgbClr val="2E2C61"/>
                </a:solidFill>
                <a:latin typeface="Arial" panose="020B0604020202020204"/>
              </a:rPr>
              <a:t> </a:t>
            </a:r>
            <a:r>
              <a:rPr lang="en-GB" dirty="0" smtClean="0">
                <a:solidFill>
                  <a:srgbClr val="2E2C61"/>
                </a:solidFill>
                <a:latin typeface="Arial" panose="020B0604020202020204"/>
              </a:rPr>
              <a:t>year</a:t>
            </a: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into the project. The Year 1 activities below are largely complete – the focus is on developing the conceptual design and making progress </a:t>
            </a:r>
            <a:r>
              <a:rPr lang="en-GB" dirty="0" smtClean="0">
                <a:solidFill>
                  <a:srgbClr val="2E2C61"/>
                </a:solidFill>
                <a:latin typeface="Arial" panose="020B0604020202020204"/>
              </a:rPr>
              <a:t>on</a:t>
            </a: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the Year 2 activities.</a:t>
            </a:r>
          </a:p>
        </p:txBody>
      </p:sp>
      <p:sp>
        <p:nvSpPr>
          <p:cNvPr id="6" name="Google Shape;283;p5">
            <a:extLst>
              <a:ext uri="{FF2B5EF4-FFF2-40B4-BE49-F238E27FC236}">
                <a16:creationId xmlns:a16="http://schemas.microsoft.com/office/drawing/2014/main" id="{2BE9C07F-6B64-EF63-29B3-F017388B7B86}"/>
              </a:ext>
            </a:extLst>
          </p:cNvPr>
          <p:cNvSpPr/>
          <p:nvPr/>
        </p:nvSpPr>
        <p:spPr>
          <a:xfrm>
            <a:off x="10970222" y="99907"/>
            <a:ext cx="3105150" cy="3692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/>
              </a:rPr>
              <a:t>xfel.ac.uk</a:t>
            </a:r>
          </a:p>
        </p:txBody>
      </p:sp>
    </p:spTree>
    <p:extLst>
      <p:ext uri="{BB962C8B-B14F-4D97-AF65-F5344CB8AC3E}">
        <p14:creationId xmlns:p14="http://schemas.microsoft.com/office/powerpoint/2010/main" val="4245585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19BBE4AD-E0F1-7EB5-DEAB-94D5E2D7D5DA}"/>
              </a:ext>
            </a:extLst>
          </p:cNvPr>
          <p:cNvSpPr/>
          <p:nvPr/>
        </p:nvSpPr>
        <p:spPr>
          <a:xfrm>
            <a:off x="-1" y="873160"/>
            <a:ext cx="7483521" cy="55399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GB" sz="2400" spc="-100" dirty="0">
                <a:solidFill>
                  <a:srgbClr val="2E2D62"/>
                </a:solidFill>
                <a:latin typeface="Arial"/>
                <a:cs typeface="Arial"/>
              </a:rPr>
              <a:t>Stakeholder Engagement</a:t>
            </a:r>
          </a:p>
          <a:p>
            <a:pPr lvl="1"/>
            <a:endParaRPr lang="en-GB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err="1" smtClean="0">
                <a:solidFill>
                  <a:srgbClr val="626262"/>
                </a:solidFill>
                <a:latin typeface="Arial"/>
                <a:cs typeface="Arial"/>
              </a:rPr>
              <a:t>Eu</a:t>
            </a:r>
            <a:r>
              <a:rPr lang="en-GB" dirty="0" smtClean="0">
                <a:solidFill>
                  <a:srgbClr val="626262"/>
                </a:solidFill>
                <a:latin typeface="Arial"/>
                <a:cs typeface="Arial"/>
              </a:rPr>
              <a:t>-XFEL visits + regular collaboration seminars</a:t>
            </a:r>
            <a:endParaRPr lang="en-GB" dirty="0">
              <a:solidFill>
                <a:srgbClr val="626262"/>
              </a:solidFill>
              <a:latin typeface="Arial"/>
              <a:cs typeface="Arial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err="1" smtClean="0">
                <a:solidFill>
                  <a:srgbClr val="626262"/>
                </a:solidFill>
                <a:latin typeface="Arial"/>
                <a:cs typeface="Arial"/>
              </a:rPr>
              <a:t>SwissFEL</a:t>
            </a:r>
            <a:r>
              <a:rPr lang="en-GB" dirty="0" smtClean="0">
                <a:solidFill>
                  <a:srgbClr val="626262"/>
                </a:solidFill>
                <a:latin typeface="Arial"/>
                <a:cs typeface="Arial"/>
              </a:rPr>
              <a:t> visit + continuing engagement</a:t>
            </a:r>
            <a:endParaRPr lang="en-GB" dirty="0">
              <a:solidFill>
                <a:srgbClr val="626262"/>
              </a:solidFill>
              <a:latin typeface="Arial"/>
              <a:cs typeface="Arial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626262"/>
                </a:solidFill>
                <a:latin typeface="Arial"/>
                <a:cs typeface="Arial"/>
              </a:rPr>
              <a:t>LCLS </a:t>
            </a:r>
            <a:r>
              <a:rPr lang="en-GB" dirty="0">
                <a:solidFill>
                  <a:srgbClr val="626262"/>
                </a:solidFill>
                <a:latin typeface="Arial"/>
                <a:cs typeface="Arial"/>
              </a:rPr>
              <a:t>Visit in November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626262"/>
                </a:solidFill>
                <a:latin typeface="Arial"/>
                <a:cs typeface="Arial"/>
              </a:rPr>
              <a:t>Multiple Conferences attended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626262"/>
                </a:solidFill>
                <a:latin typeface="Arial"/>
                <a:cs typeface="Arial"/>
              </a:rPr>
              <a:t>Science team </a:t>
            </a:r>
            <a:r>
              <a:rPr lang="en-GB" dirty="0" smtClean="0">
                <a:solidFill>
                  <a:srgbClr val="626262"/>
                </a:solidFill>
                <a:latin typeface="Arial"/>
                <a:cs typeface="Arial"/>
              </a:rPr>
              <a:t>meets </a:t>
            </a:r>
            <a:r>
              <a:rPr lang="en-GB" dirty="0">
                <a:solidFill>
                  <a:srgbClr val="626262"/>
                </a:solidFill>
                <a:latin typeface="Arial"/>
                <a:cs typeface="Arial"/>
              </a:rPr>
              <a:t>monthly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626262"/>
                </a:solidFill>
                <a:latin typeface="Arial"/>
                <a:cs typeface="Arial"/>
              </a:rPr>
              <a:t>Facility Design Team presents updates at this meeting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626262"/>
                </a:solidFill>
                <a:latin typeface="Arial"/>
                <a:cs typeface="Arial"/>
              </a:rPr>
              <a:t>International Advisory Board – Dec 23</a:t>
            </a:r>
          </a:p>
          <a:p>
            <a:pPr lvl="1"/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GB" sz="2400" spc="-100" dirty="0">
                <a:solidFill>
                  <a:srgbClr val="2E2D62"/>
                </a:solidFill>
                <a:latin typeface="Arial"/>
                <a:cs typeface="Arial"/>
              </a:rPr>
              <a:t>Communications</a:t>
            </a:r>
          </a:p>
          <a:p>
            <a:pPr lvl="1"/>
            <a:endParaRPr lang="en-GB" b="1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626262"/>
                </a:solidFill>
                <a:latin typeface="Arial"/>
                <a:cs typeface="Arial"/>
              </a:rPr>
              <a:t>Website now live, and updated – xfel.ac.uk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626262"/>
                </a:solidFill>
                <a:latin typeface="Arial"/>
                <a:cs typeface="Arial"/>
              </a:rPr>
              <a:t>Community slides produced for use by anyone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626262"/>
                </a:solidFill>
                <a:latin typeface="Arial"/>
                <a:cs typeface="Arial"/>
              </a:rPr>
              <a:t>Social media presence via twitter and </a:t>
            </a:r>
            <a:r>
              <a:rPr lang="en-GB" dirty="0" err="1">
                <a:solidFill>
                  <a:srgbClr val="626262"/>
                </a:solidFill>
                <a:latin typeface="Arial"/>
                <a:cs typeface="Arial"/>
              </a:rPr>
              <a:t>linkedin</a:t>
            </a:r>
            <a:endParaRPr lang="en-GB" dirty="0">
              <a:solidFill>
                <a:srgbClr val="626262"/>
              </a:solidFill>
              <a:latin typeface="Arial"/>
              <a:cs typeface="Arial"/>
            </a:endParaRPr>
          </a:p>
          <a:p>
            <a:pPr lvl="1"/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lvl="1" indent="-285750">
              <a:buFontTx/>
              <a:buChar char="-"/>
            </a:pP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8FABC0FC-97C5-46B4-50F1-084298A6461A}"/>
              </a:ext>
            </a:extLst>
          </p:cNvPr>
          <p:cNvSpPr txBox="1">
            <a:spLocks/>
          </p:cNvSpPr>
          <p:nvPr/>
        </p:nvSpPr>
        <p:spPr>
          <a:xfrm>
            <a:off x="291684" y="186427"/>
            <a:ext cx="10515600" cy="6867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b="1" spc="-150">
                <a:solidFill>
                  <a:srgbClr val="2E2D6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Progress so far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4E7DB37-CC02-CCCF-50A2-4F67681B3AB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83521" y="228180"/>
            <a:ext cx="4019190" cy="301439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C02274F-6C6F-B40F-460F-ED26C246CECC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83521" y="3368936"/>
            <a:ext cx="4019191" cy="2993739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6673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319;p9">
            <a:extLst>
              <a:ext uri="{FF2B5EF4-FFF2-40B4-BE49-F238E27FC236}">
                <a16:creationId xmlns:a16="http://schemas.microsoft.com/office/drawing/2014/main" id="{FCC865D0-D9CF-1CB7-294E-642E11771E4F}"/>
              </a:ext>
            </a:extLst>
          </p:cNvPr>
          <p:cNvSpPr/>
          <p:nvPr/>
        </p:nvSpPr>
        <p:spPr>
          <a:xfrm>
            <a:off x="276622" y="1022266"/>
            <a:ext cx="6325834" cy="4216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Tx/>
              <a:buNone/>
              <a:tabLst/>
              <a:defRPr/>
            </a:pPr>
            <a:r>
              <a:rPr kumimoji="0" lang="en-GB" sz="2400" b="0" i="0" u="none" strike="noStrike" kern="1200" cap="none" spc="-100" normalizeH="0" baseline="0" noProof="0" dirty="0">
                <a:ln>
                  <a:noFill/>
                </a:ln>
                <a:solidFill>
                  <a:srgbClr val="2E2D62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rPr>
              <a:t>The UK XFEL project was successfully launched at the Royal Society on 30</a:t>
            </a:r>
            <a:r>
              <a:rPr kumimoji="0" lang="en-GB" sz="2400" b="0" i="0" u="none" strike="noStrike" kern="1200" cap="none" spc="-100" normalizeH="0" baseline="30000" noProof="0" dirty="0">
                <a:ln>
                  <a:noFill/>
                </a:ln>
                <a:solidFill>
                  <a:srgbClr val="2E2D62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rPr>
              <a:t>th</a:t>
            </a:r>
            <a:r>
              <a:rPr kumimoji="0" lang="en-GB" sz="2400" b="0" i="0" u="none" strike="noStrike" kern="1200" cap="none" spc="-100" normalizeH="0" baseline="0" noProof="0" dirty="0">
                <a:ln>
                  <a:noFill/>
                </a:ln>
                <a:solidFill>
                  <a:srgbClr val="2E2D62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rPr>
              <a:t> January 2023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62626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  <a:sym typeface="Arial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000000"/>
              </a:buClr>
              <a:buSzPts val="1800"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rPr>
              <a:t>Over 150 in-person attendees from a range of institutions, with another 150 attending virtually.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626262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000000"/>
              </a:buClr>
              <a:buSzPts val="1800"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rPr>
              <a:t>The event </a:t>
            </a:r>
            <a:r>
              <a:rPr lang="en-GB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attracted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rPr>
              <a:t> positive attention on </a:t>
            </a: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rPr>
              <a:t>social 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rPr>
              <a:t>media from the research community, including articles from leading research outlets: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626262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800100" marR="0" lvl="1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000000"/>
              </a:buClr>
              <a:buSzPts val="1800"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  <a:hlinkClick r:id="rId3"/>
              </a:rPr>
              <a:t>Physics World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rPr>
              <a:t>, including 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  <a:hlinkClick r:id="rId4"/>
              </a:rPr>
              <a:t>podcast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rPr>
              <a:t> including interview with John Collier, 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  <a:hlinkClick r:id="rId5"/>
              </a:rPr>
              <a:t>Chemistry World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626262"/>
              </a:solidFill>
              <a:effectLst/>
              <a:uLnTx/>
              <a:uFillTx/>
              <a:latin typeface="Arial"/>
              <a:ea typeface="+mn-ea"/>
              <a:cs typeface="Arial"/>
              <a:sym typeface="Arial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000000"/>
              </a:buClr>
              <a:buSzPts val="1800"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Presentations from the meeting are now available on the UK XFEL website: 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  <a:hlinkClick r:id="rId6"/>
              </a:rPr>
              <a:t>https://xfel.ac.uk/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 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626262"/>
              </a:solidFill>
              <a:effectLst/>
              <a:uLnTx/>
              <a:uFillTx/>
              <a:latin typeface="Arial" panose="020B0604020202020204" pitchFamily="34" charset="0"/>
              <a:ea typeface="Arial"/>
              <a:cs typeface="Arial" panose="020B0604020202020204" pitchFamily="34" charset="0"/>
            </a:endParaRPr>
          </a:p>
        </p:txBody>
      </p:sp>
      <p:sp>
        <p:nvSpPr>
          <p:cNvPr id="7" name="Slide Number Placeholder 4">
            <a:extLst>
              <a:ext uri="{FF2B5EF4-FFF2-40B4-BE49-F238E27FC236}">
                <a16:creationId xmlns:a16="http://schemas.microsoft.com/office/drawing/2014/main" id="{8AA3B726-9FB0-0E30-07DB-6D98E892B00C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9325947" y="6356349"/>
            <a:ext cx="27432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BAAB195-B577-5546-8349-9DDA93B6129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2E2C61">
                    <a:tint val="75000"/>
                  </a:srgb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2E2C61">
                  <a:tint val="75000"/>
                </a:srgb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8211BEBC-350E-9C2F-217A-654C5F7173E7}"/>
              </a:ext>
            </a:extLst>
          </p:cNvPr>
          <p:cNvGrpSpPr/>
          <p:nvPr/>
        </p:nvGrpSpPr>
        <p:grpSpPr>
          <a:xfrm>
            <a:off x="7440141" y="498652"/>
            <a:ext cx="4180332" cy="2788074"/>
            <a:chOff x="7666067" y="502844"/>
            <a:chExt cx="4180332" cy="2788074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EE03AA7F-E33C-5676-3090-7036E02BD6A7}"/>
                </a:ext>
              </a:extLst>
            </p:cNvPr>
            <p:cNvSpPr/>
            <p:nvPr/>
          </p:nvSpPr>
          <p:spPr>
            <a:xfrm>
              <a:off x="7666067" y="502844"/>
              <a:ext cx="4180332" cy="2788074"/>
            </a:xfrm>
            <a:prstGeom prst="rect">
              <a:avLst/>
            </a:prstGeom>
            <a:ln w="38100"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pic>
          <p:nvPicPr>
            <p:cNvPr id="10" name="Picture 9" descr="Graphical user interface&#10;&#10;Description automatically generated with low confidence">
              <a:extLst>
                <a:ext uri="{FF2B5EF4-FFF2-40B4-BE49-F238E27FC236}">
                  <a16:creationId xmlns:a16="http://schemas.microsoft.com/office/drawing/2014/main" id="{24CF0DD2-45F6-9A10-345A-25D09D55FC2B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94203" y="659055"/>
              <a:ext cx="3524060" cy="2475653"/>
            </a:xfrm>
            <a:prstGeom prst="rect">
              <a:avLst/>
            </a:prstGeom>
          </p:spPr>
        </p:pic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53C42F31-3EEE-1B11-24EC-602F5C34BC00}"/>
              </a:ext>
            </a:extLst>
          </p:cNvPr>
          <p:cNvGrpSpPr/>
          <p:nvPr/>
        </p:nvGrpSpPr>
        <p:grpSpPr>
          <a:xfrm>
            <a:off x="7440141" y="3429596"/>
            <a:ext cx="4180332" cy="2788074"/>
            <a:chOff x="7666067" y="3429596"/>
            <a:chExt cx="4180332" cy="2788074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5D50A29C-C8F1-0452-6434-9C2A1117E266}"/>
                </a:ext>
              </a:extLst>
            </p:cNvPr>
            <p:cNvSpPr/>
            <p:nvPr/>
          </p:nvSpPr>
          <p:spPr>
            <a:xfrm>
              <a:off x="7666067" y="3429596"/>
              <a:ext cx="4180332" cy="2788074"/>
            </a:xfrm>
            <a:prstGeom prst="rect">
              <a:avLst/>
            </a:prstGeom>
            <a:ln w="38100"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pic>
          <p:nvPicPr>
            <p:cNvPr id="11" name="Picture 10" descr="Graphical user interface, website&#10;&#10;Description automatically generated">
              <a:extLst>
                <a:ext uri="{FF2B5EF4-FFF2-40B4-BE49-F238E27FC236}">
                  <a16:creationId xmlns:a16="http://schemas.microsoft.com/office/drawing/2014/main" id="{102AED02-C0D4-0C60-E3A0-53E16631173D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828760" y="3715337"/>
              <a:ext cx="3854945" cy="2216593"/>
            </a:xfrm>
            <a:prstGeom prst="rect">
              <a:avLst/>
            </a:prstGeom>
          </p:spPr>
        </p:pic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FAB639A2-45D8-4308-47D1-C0A3DF25BA32}"/>
              </a:ext>
            </a:extLst>
          </p:cNvPr>
          <p:cNvSpPr txBox="1"/>
          <p:nvPr/>
        </p:nvSpPr>
        <p:spPr>
          <a:xfrm>
            <a:off x="1806222" y="593795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EE008CD3-3D32-F972-D1A3-467DBC5AC439}"/>
              </a:ext>
            </a:extLst>
          </p:cNvPr>
          <p:cNvSpPr txBox="1">
            <a:spLocks/>
          </p:cNvSpPr>
          <p:nvPr/>
        </p:nvSpPr>
        <p:spPr>
          <a:xfrm>
            <a:off x="291684" y="186427"/>
            <a:ext cx="10515600" cy="6867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b="1" spc="-150" dirty="0">
                <a:solidFill>
                  <a:srgbClr val="2E2D6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Launch Event</a:t>
            </a:r>
          </a:p>
        </p:txBody>
      </p:sp>
    </p:spTree>
    <p:extLst>
      <p:ext uri="{BB962C8B-B14F-4D97-AF65-F5344CB8AC3E}">
        <p14:creationId xmlns:p14="http://schemas.microsoft.com/office/powerpoint/2010/main" val="2144189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lh3.googleusercontent.com/pw/AJFCJaUp6thn0pzxmdeYdIlhlzKYliFH9u1C1Avqb1f-WBFIFL1_qESHbHrtzgsvi5gV7bjhR0NbLQqjqP6Q_IRFI3gx78S4DlARDhUNvkADN2ETOtaZAzul55bSWWlB8uPLYz6ZYwBDqm0EqiLWGlnMX7YMLo8qJ3YjARRjJlyL6vdm_Q7Gm7ZPXBoj_lqiODiQYb0umQX1oO81jVDzuxp1svbQlnEVxE13QEHzNC19gfY1y9eWDdEGQRZb8Gntwx5jqyjSieDO_5nc0xaohahB5ZK9EdlSsHJj7KBOv8AzSgX4H3bTD2_BDBEIU5AQQdWLhL2cjP8c4C76xe987zjR8IlF3Jj9cR0Jo2HiH9s9jB0Hq81ViToXn5Kzb5I84E7gz4ijNBFw9pxpVgwiVIzK3YPhgev2tilxJEG3iW9KpDYGJYsYAxA1uW4fkRLsJgCnl1B-fc_G6bG_5pwy_Z8urPEbYT-AkSbnW8r0CVKKOiQ98HTy5VhKYs1yFEArw9m31_tOfm55FZethsmvsWSCiyi8igaa4Rpi1nO-MUlFjr4AaT7-UcsMCsDovYe3f8OAJcJ4GXnTbyweVxCW5Gwpf5ytqL7ZETdvYDAVlWETnTkpQ7R1Kru-LweV759J2FwEarlNjjzQcnk1L0JtcqfCDDU39MNsv3lcDs6ksxXx1xl744qBo4lVAY0Aax7Z98Y2XgsRg0UXM8mArATrc5hVYuLSIIoILEswjsiVckxSHPp4rDbUoYMCPzbbmaKPafH-B6Z4glmmwEr6I9DIXd-VQf5D6NYhKICzoCO7kTm9f-MHhgoBLIeJpcDYiPKcUJn-rtF1p7etXemde43tcrp3SYRORfPePXyf0XH5LlbXDYDbmtRmuvjduQZrT39Z3Si_f-AKNAL9_thrNKG3sNe8uZ4=w1269-h952-s-no?authuser=0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56440" y="159656"/>
            <a:ext cx="4295102" cy="32221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93927" y="3515353"/>
            <a:ext cx="4294873" cy="322200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93928" y="159656"/>
            <a:ext cx="4294873" cy="322200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56440" y="3515353"/>
            <a:ext cx="4295102" cy="3222173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235700" y="2318306"/>
            <a:ext cx="302074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GB" b="1" u="sng" dirty="0" smtClean="0"/>
          </a:p>
          <a:p>
            <a:r>
              <a:rPr lang="en-GB" b="1" u="sng" dirty="0" smtClean="0"/>
              <a:t>Frontiers </a:t>
            </a:r>
            <a:r>
              <a:rPr lang="en-GB" b="1" u="sng" dirty="0"/>
              <a:t>of Measurement Technology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/>
              <a:t>2 Day event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 smtClean="0"/>
              <a:t>~45 </a:t>
            </a:r>
            <a:r>
              <a:rPr lang="en-GB" b="1" dirty="0"/>
              <a:t>people </a:t>
            </a:r>
            <a:r>
              <a:rPr lang="en-GB" b="1" dirty="0" smtClean="0"/>
              <a:t>attended</a:t>
            </a:r>
            <a:endParaRPr lang="en-GB" b="1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b="1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>
                <a:latin typeface="Calibri" panose="020F0502020204030204" pitchFamily="34" charset="0"/>
                <a:ea typeface="Calibri" panose="020F0502020204030204" pitchFamily="34" charset="0"/>
              </a:rPr>
              <a:t>16 Speakers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b="1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>
                <a:latin typeface="Calibri" panose="020F0502020204030204" pitchFamily="34" charset="0"/>
                <a:ea typeface="Calibri" panose="020F0502020204030204" pitchFamily="34" charset="0"/>
              </a:rPr>
              <a:t>10 Posters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b="1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b="1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b="1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92515" y="1026542"/>
            <a:ext cx="2500583" cy="1158240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33</a:t>
            </a:fld>
            <a:endParaRPr lang="en-US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EE008CD3-3D32-F972-D1A3-467DBC5AC439}"/>
              </a:ext>
            </a:extLst>
          </p:cNvPr>
          <p:cNvSpPr txBox="1">
            <a:spLocks/>
          </p:cNvSpPr>
          <p:nvPr/>
        </p:nvSpPr>
        <p:spPr>
          <a:xfrm>
            <a:off x="291684" y="186427"/>
            <a:ext cx="2822370" cy="68673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b="1" spc="-150" dirty="0" smtClean="0">
                <a:solidFill>
                  <a:srgbClr val="2E2D6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NI </a:t>
            </a:r>
            <a:r>
              <a:rPr lang="en-GB" sz="3600" b="1" spc="-150" dirty="0" err="1" smtClean="0">
                <a:solidFill>
                  <a:srgbClr val="2E2D6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Townhall</a:t>
            </a:r>
            <a:endParaRPr lang="en-GB" sz="3600" b="1" spc="-150" dirty="0">
              <a:solidFill>
                <a:srgbClr val="2E2D62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7612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1683" y="873160"/>
            <a:ext cx="2825101" cy="1412551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310930" y="2352473"/>
            <a:ext cx="302074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u="sng" dirty="0"/>
              <a:t>Materials, Chemistry, and Biology at extreme </a:t>
            </a:r>
            <a:r>
              <a:rPr lang="en-US" b="1" u="sng" dirty="0" smtClean="0"/>
              <a:t>conditions</a:t>
            </a:r>
          </a:p>
          <a:p>
            <a:endParaRPr lang="en-GB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 smtClean="0"/>
              <a:t>2 </a:t>
            </a:r>
            <a:r>
              <a:rPr lang="en-GB" b="1" dirty="0"/>
              <a:t>Day event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/>
              <a:t>~</a:t>
            </a:r>
            <a:r>
              <a:rPr lang="en-GB" b="1" dirty="0" smtClean="0"/>
              <a:t>40 </a:t>
            </a:r>
            <a:r>
              <a:rPr lang="en-GB" b="1" dirty="0"/>
              <a:t>people in the room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 smtClean="0">
                <a:latin typeface="Calibri" panose="020F0502020204030204" pitchFamily="34" charset="0"/>
                <a:ea typeface="Calibri" panose="020F0502020204030204" pitchFamily="34" charset="0"/>
              </a:rPr>
              <a:t>~40 </a:t>
            </a:r>
            <a:r>
              <a:rPr lang="en-GB" b="1" dirty="0">
                <a:latin typeface="Calibri" panose="020F0502020204030204" pitchFamily="34" charset="0"/>
                <a:ea typeface="Calibri" panose="020F0502020204030204" pitchFamily="34" charset="0"/>
              </a:rPr>
              <a:t>People Online</a:t>
            </a:r>
          </a:p>
          <a:p>
            <a:endParaRPr lang="en-GB" b="1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b="1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b="1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b="1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542361" y="6325686"/>
            <a:ext cx="2743200" cy="365125"/>
          </a:xfrm>
        </p:spPr>
        <p:txBody>
          <a:bodyPr/>
          <a:lstStyle/>
          <a:p>
            <a:fld id="{BBAAB195-B577-5546-8349-9DDA93B6129E}" type="slidenum">
              <a:rPr lang="en-US" smtClean="0"/>
              <a:t>34</a:t>
            </a:fld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3371" y="3439157"/>
            <a:ext cx="7053587" cy="3251654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3372" y="102011"/>
            <a:ext cx="7053587" cy="3253387"/>
          </a:xfrm>
          <a:prstGeom prst="rect">
            <a:avLst/>
          </a:prstGeom>
        </p:spPr>
      </p:pic>
      <p:sp>
        <p:nvSpPr>
          <p:cNvPr id="13" name="Title 1">
            <a:extLst>
              <a:ext uri="{FF2B5EF4-FFF2-40B4-BE49-F238E27FC236}">
                <a16:creationId xmlns:a16="http://schemas.microsoft.com/office/drawing/2014/main" id="{EE008CD3-3D32-F972-D1A3-467DBC5AC439}"/>
              </a:ext>
            </a:extLst>
          </p:cNvPr>
          <p:cNvSpPr txBox="1">
            <a:spLocks/>
          </p:cNvSpPr>
          <p:nvPr/>
        </p:nvSpPr>
        <p:spPr>
          <a:xfrm>
            <a:off x="291683" y="186427"/>
            <a:ext cx="4239374" cy="68673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b="1" spc="-150" dirty="0" smtClean="0">
                <a:solidFill>
                  <a:srgbClr val="2E2D6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Scotland </a:t>
            </a:r>
            <a:r>
              <a:rPr lang="en-GB" sz="3600" b="1" spc="-150" dirty="0" err="1" smtClean="0">
                <a:solidFill>
                  <a:srgbClr val="2E2D6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Townhall</a:t>
            </a:r>
            <a:endParaRPr lang="en-GB" sz="3600" b="1" spc="-150" dirty="0">
              <a:solidFill>
                <a:srgbClr val="2E2D62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0537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2189" b="14055"/>
          <a:stretch/>
        </p:blipFill>
        <p:spPr>
          <a:xfrm>
            <a:off x="0" y="1638300"/>
            <a:ext cx="12192000" cy="52197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44613DE-DF2A-48E6-68A4-089766491E15}"/>
              </a:ext>
            </a:extLst>
          </p:cNvPr>
          <p:cNvSpPr txBox="1"/>
          <p:nvPr/>
        </p:nvSpPr>
        <p:spPr>
          <a:xfrm>
            <a:off x="162040" y="0"/>
            <a:ext cx="11217160" cy="144655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4400" b="1" spc="-150">
                <a:solidFill>
                  <a:srgbClr val="2E2D62"/>
                </a:solidFill>
                <a:latin typeface="Arial"/>
                <a:cs typeface="Arial"/>
              </a:rPr>
              <a:t>Ion-Beams workshop at </a:t>
            </a:r>
          </a:p>
          <a:p>
            <a:r>
              <a:rPr lang="en-US" sz="4400" b="1" spc="-150">
                <a:solidFill>
                  <a:srgbClr val="2E2D62"/>
                </a:solidFill>
                <a:latin typeface="Arial"/>
                <a:cs typeface="Arial"/>
              </a:rPr>
              <a:t>The University of Manchester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77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4C19B683-62AB-E147-669F-318C1419B03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1580" b="1246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344613DE-DF2A-48E6-68A4-089766491E15}"/>
              </a:ext>
            </a:extLst>
          </p:cNvPr>
          <p:cNvSpPr txBox="1"/>
          <p:nvPr/>
        </p:nvSpPr>
        <p:spPr>
          <a:xfrm>
            <a:off x="403340" y="345182"/>
            <a:ext cx="10302759" cy="76944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4400" b="1" spc="-150">
                <a:solidFill>
                  <a:schemeClr val="bg1"/>
                </a:solidFill>
                <a:latin typeface="Arial"/>
                <a:cs typeface="Arial"/>
              </a:rPr>
              <a:t>IPAC ‘23</a:t>
            </a:r>
            <a:endParaRPr lang="en-US">
              <a:solidFill>
                <a:schemeClr val="bg1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9FC4857-B285-D235-857D-B6E9CC2D71EE}"/>
              </a:ext>
            </a:extLst>
          </p:cNvPr>
          <p:cNvSpPr txBox="1"/>
          <p:nvPr/>
        </p:nvSpPr>
        <p:spPr>
          <a:xfrm>
            <a:off x="3048000" y="345182"/>
            <a:ext cx="609600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>
                <a:solidFill>
                  <a:schemeClr val="bg1"/>
                </a:solidFill>
              </a:rPr>
              <a:t>Amongst our own presentations there was also a large number of other FEL based presentations and posters. It is clear that FEL technology is still rapidly advancing and that there is significant interest in these machines.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2163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Facility Design Progress 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1149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97BFE5A-7C82-E244-83C3-A634D5C30E22}"/>
              </a:ext>
            </a:extLst>
          </p:cNvPr>
          <p:cNvSpPr/>
          <p:nvPr/>
        </p:nvSpPr>
        <p:spPr>
          <a:xfrm>
            <a:off x="403340" y="1672422"/>
            <a:ext cx="5911826" cy="4939814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Understanding the specification</a:t>
            </a:r>
          </a:p>
          <a:p>
            <a:pPr marL="800100" marR="0" lvl="1" indent="-3429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Not one spec. but several interlinked sets</a:t>
            </a:r>
          </a:p>
          <a:p>
            <a:pPr marL="800100" marR="0" lvl="1" indent="-3429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Continuing to incorporate new ideas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Developing specific technical solutions</a:t>
            </a:r>
          </a:p>
          <a:p>
            <a:pPr marL="800100" marR="0" lvl="1" indent="-3429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e.g. science case requires X then the best possible solution is Y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Developing compelling facility proposals</a:t>
            </a:r>
          </a:p>
          <a:p>
            <a:pPr marL="914400" marR="0" lvl="1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UK-based and international investment options</a:t>
            </a:r>
          </a:p>
          <a:p>
            <a:pPr marL="914400" marR="0" lvl="1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Compatibility of technical features</a:t>
            </a:r>
          </a:p>
          <a:p>
            <a:pPr marL="914400" marR="0" lvl="1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Scope, international context</a:t>
            </a:r>
          </a:p>
          <a:p>
            <a:pPr marL="914400" marR="0" lvl="1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Sustainability, socioeconomic factors</a:t>
            </a:r>
          </a:p>
          <a:p>
            <a:pPr marL="914400" marR="0" lvl="1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7B54F19-1212-9345-95FF-9D2815FD6E96}"/>
              </a:ext>
            </a:extLst>
          </p:cNvPr>
          <p:cNvSpPr txBox="1"/>
          <p:nvPr/>
        </p:nvSpPr>
        <p:spPr>
          <a:xfrm>
            <a:off x="403340" y="345182"/>
            <a:ext cx="10404089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-150" normalizeH="0" baseline="0" noProof="0">
                <a:ln>
                  <a:noFill/>
                </a:ln>
                <a:solidFill>
                  <a:srgbClr val="2E2D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Challenges for facility design team</a:t>
            </a:r>
          </a:p>
        </p:txBody>
      </p:sp>
      <p:graphicFrame>
        <p:nvGraphicFramePr>
          <p:cNvPr id="7" name="Diagram 6"/>
          <p:cNvGraphicFramePr/>
          <p:nvPr/>
        </p:nvGraphicFramePr>
        <p:xfrm>
          <a:off x="6315166" y="1114623"/>
          <a:ext cx="5592951" cy="48958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7615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697BFE5A-7C82-E244-83C3-A634D5C30E22}"/>
              </a:ext>
            </a:extLst>
          </p:cNvPr>
          <p:cNvSpPr/>
          <p:nvPr/>
        </p:nvSpPr>
        <p:spPr>
          <a:xfrm>
            <a:off x="416313" y="1178939"/>
            <a:ext cx="1161312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One of the first major activities of this phase was a detailed survey to capture requirements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7B54F19-1212-9345-95FF-9D2815FD6E96}"/>
              </a:ext>
            </a:extLst>
          </p:cNvPr>
          <p:cNvSpPr txBox="1"/>
          <p:nvPr/>
        </p:nvSpPr>
        <p:spPr>
          <a:xfrm>
            <a:off x="403340" y="345182"/>
            <a:ext cx="11004889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-150" normalizeH="0" baseline="0" noProof="0">
                <a:ln>
                  <a:noFill/>
                </a:ln>
                <a:solidFill>
                  <a:srgbClr val="2E2D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Defining the specification: User Survey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13077"/>
          <a:stretch/>
        </p:blipFill>
        <p:spPr>
          <a:xfrm>
            <a:off x="676657" y="1585783"/>
            <a:ext cx="5349144" cy="2714163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393" r="12104"/>
          <a:stretch/>
        </p:blipFill>
        <p:spPr>
          <a:xfrm>
            <a:off x="639325" y="4229100"/>
            <a:ext cx="5403123" cy="266100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159" r="12593"/>
          <a:stretch/>
        </p:blipFill>
        <p:spPr>
          <a:xfrm>
            <a:off x="6372957" y="1568904"/>
            <a:ext cx="5188793" cy="2720882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935" t="2441" r="12957"/>
          <a:stretch/>
        </p:blipFill>
        <p:spPr>
          <a:xfrm>
            <a:off x="6357656" y="4229100"/>
            <a:ext cx="5249394" cy="266099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033157" y="1628786"/>
            <a:ext cx="1029976" cy="646331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Physical sciences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0717798" y="1628787"/>
            <a:ext cx="1034037" cy="646331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Life sciences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0717798" y="4249763"/>
            <a:ext cx="1034037" cy="369332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MEC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5033157" y="4195665"/>
            <a:ext cx="1034037" cy="646331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Chemical sciences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2605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Figure 3.t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30550" y="1626820"/>
            <a:ext cx="4128160" cy="3615534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67B54F19-1212-9345-95FF-9D2815FD6E96}"/>
              </a:ext>
            </a:extLst>
          </p:cNvPr>
          <p:cNvSpPr txBox="1"/>
          <p:nvPr/>
        </p:nvSpPr>
        <p:spPr>
          <a:xfrm>
            <a:off x="403340" y="345182"/>
            <a:ext cx="11004889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-150" normalizeH="0" baseline="0" noProof="0" dirty="0">
                <a:ln>
                  <a:noFill/>
                </a:ln>
                <a:solidFill>
                  <a:srgbClr val="2E2D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X-ray free-electron</a:t>
            </a:r>
            <a:r>
              <a:rPr kumimoji="0" lang="en-US" sz="4400" b="1" i="0" u="none" strike="noStrike" kern="1200" cap="none" spc="-150" normalizeH="0" noProof="0" dirty="0">
                <a:ln>
                  <a:noFill/>
                </a:ln>
                <a:solidFill>
                  <a:srgbClr val="2E2D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laser</a:t>
            </a:r>
            <a:r>
              <a:rPr lang="en-US" sz="4400" b="1" spc="-15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endParaRPr kumimoji="0" lang="en-US" sz="4400" b="1" i="0" u="none" strike="noStrike" kern="1200" cap="none" spc="-150" normalizeH="0" baseline="0" noProof="0" dirty="0">
              <a:ln>
                <a:noFill/>
              </a:ln>
              <a:solidFill>
                <a:srgbClr val="2E2D6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15722" y="1323565"/>
            <a:ext cx="3366563" cy="317009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Input for x-rays: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Low emittance, narrow energy spread,</a:t>
            </a:r>
            <a:endParaRPr kumimoji="0" lang="en-GB" sz="20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Calibri"/>
              <a:cs typeface="Calibri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relativistic electron bunch</a:t>
            </a:r>
            <a:endParaRPr kumimoji="0" lang="en-GB" sz="20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Calibri"/>
              <a:cs typeface="Calibri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4 – 15 GeV accelerated in 100 m - &gt; 1 km electron linear accelerators (LINACS)</a:t>
            </a:r>
            <a:endParaRPr kumimoji="0" lang="en-GB" sz="20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Calibri"/>
              <a:cs typeface="Calibri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(relativistic electrons with a Lorentz factor </a:t>
            </a:r>
            <a:r>
              <a:rPr kumimoji="0" lang="el-GR" sz="20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ϒ</a:t>
            </a:r>
            <a:r>
              <a:rPr kumimoji="0" lang="en-GB" sz="20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~ several </a:t>
            </a:r>
            <a:r>
              <a:rPr lang="en-GB" sz="2000" b="1">
                <a:solidFill>
                  <a:prstClr val="black"/>
                </a:solidFill>
                <a:latin typeface="Calibri" panose="020F0502020204030204"/>
              </a:rPr>
              <a:t>thousand</a:t>
            </a:r>
            <a:r>
              <a:rPr kumimoji="0" lang="en-GB" sz="20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) </a:t>
            </a:r>
            <a:endParaRPr kumimoji="0" lang="en-GB" sz="20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Calibri"/>
              <a:cs typeface="Calibri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412718" y="1162403"/>
            <a:ext cx="33665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1200" cap="none" spc="0" normalizeH="0" baseline="0" noProof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Undulator</a:t>
            </a:r>
            <a:r>
              <a:rPr kumimoji="0" lang="en-GB" sz="20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(period </a:t>
            </a:r>
            <a:r>
              <a:rPr kumimoji="0" lang="el-GR" sz="20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λ</a:t>
            </a:r>
            <a:r>
              <a:rPr kumimoji="0" lang="en-GB" sz="2000" b="1" i="0" u="none" strike="noStrike" kern="1200" cap="none" spc="0" normalizeH="0" baseline="-2500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</a:t>
            </a:r>
            <a:r>
              <a:rPr kumimoji="0" lang="en-GB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GB" sz="20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~0.01 m)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8155240" y="1323565"/>
            <a:ext cx="403676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Output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High brightness,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short pulse of coherent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soft to hard X-rays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XFEL radiation wavelength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l-GR" sz="20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λ</a:t>
            </a:r>
            <a:r>
              <a:rPr kumimoji="0" lang="en-GB" sz="2000" b="1" i="0" u="none" strike="noStrike" kern="1200" cap="none" spc="0" normalizeH="0" baseline="-2500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</a:t>
            </a:r>
            <a:r>
              <a:rPr kumimoji="0" lang="el-GR" sz="20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GB" sz="20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~ </a:t>
            </a:r>
            <a:r>
              <a:rPr kumimoji="0" lang="el-GR" sz="20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λ</a:t>
            </a:r>
            <a:r>
              <a:rPr kumimoji="0" lang="en-GB" sz="2000" b="1" i="0" u="none" strike="noStrike" kern="1200" cap="none" spc="0" normalizeH="0" baseline="-2500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   </a:t>
            </a:r>
            <a:r>
              <a:rPr kumimoji="0" lang="el-GR" sz="20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ϒ</a:t>
            </a:r>
            <a:r>
              <a:rPr kumimoji="0" lang="en-GB" sz="2000" b="1" i="0" u="none" strike="noStrike" kern="1200" cap="none" spc="0" normalizeH="0" baseline="3000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-2</a:t>
            </a:r>
            <a:r>
              <a:rPr kumimoji="0" lang="en-GB" sz="20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8C2CFBD8-3B6D-4791-8937-3BAF30A26136}"/>
              </a:ext>
            </a:extLst>
          </p:cNvPr>
          <p:cNvCxnSpPr>
            <a:cxnSpLocks/>
          </p:cNvCxnSpPr>
          <p:nvPr/>
        </p:nvCxnSpPr>
        <p:spPr>
          <a:xfrm>
            <a:off x="10766691" y="2134972"/>
            <a:ext cx="487872" cy="0"/>
          </a:xfrm>
          <a:prstGeom prst="straightConnector1">
            <a:avLst/>
          </a:prstGeom>
          <a:ln w="762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/>
          <p:cNvSpPr/>
          <p:nvPr/>
        </p:nvSpPr>
        <p:spPr>
          <a:xfrm>
            <a:off x="6527684" y="2698204"/>
            <a:ext cx="1306189" cy="254525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2" name="Rectangle 3"/>
          <p:cNvSpPr txBox="1">
            <a:spLocks noChangeArrowheads="1"/>
          </p:cNvSpPr>
          <p:nvPr/>
        </p:nvSpPr>
        <p:spPr>
          <a:xfrm>
            <a:off x="8058711" y="3610223"/>
            <a:ext cx="3901641" cy="1551338"/>
          </a:xfrm>
          <a:prstGeom prst="rect">
            <a:avLst/>
          </a:prstGeom>
        </p:spPr>
        <p:txBody>
          <a:bodyPr numCol="1"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20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en-GB" sz="1700" b="1" i="0" u="none" strike="noStrike" kern="1200" cap="none" spc="0" normalizeH="0" baseline="0" noProof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Very wide</a:t>
            </a:r>
            <a:r>
              <a:rPr kumimoji="0" lang="en-GB" sz="1700" b="1" i="0" u="none" strike="noStrike" kern="1200" cap="none" spc="0" normalizeH="0" noProof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range of wavelengths </a:t>
            </a:r>
            <a:r>
              <a:rPr kumimoji="0" lang="en-GB" sz="1700" b="1" i="0" u="none" strike="noStrike" kern="1200" cap="none" spc="0" normalizeH="0" baseline="0" noProof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with unprecedented power in X-ray range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20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lang="en-GB" sz="1700" b="1" noProof="0">
                <a:solidFill>
                  <a:srgbClr val="008000"/>
                </a:solidFill>
                <a:latin typeface="Calibri" panose="020F0502020204030204"/>
              </a:rPr>
              <a:t>Very short pulses – hundreds of </a:t>
            </a:r>
            <a:r>
              <a:rPr lang="en-GB" sz="1700" b="1" noProof="0" err="1">
                <a:solidFill>
                  <a:srgbClr val="008000"/>
                </a:solidFill>
                <a:latin typeface="Calibri" panose="020F0502020204030204"/>
              </a:rPr>
              <a:t>attoseconds</a:t>
            </a:r>
            <a:r>
              <a:rPr lang="en-GB" sz="1700" b="1" noProof="0">
                <a:solidFill>
                  <a:srgbClr val="008000"/>
                </a:solidFill>
                <a:latin typeface="Calibri" panose="020F0502020204030204"/>
              </a:rPr>
              <a:t> to femtoseconds</a:t>
            </a:r>
            <a:endParaRPr kumimoji="0" lang="en-GB" sz="1700" b="1" i="0" u="none" strike="noStrike" kern="1200" cap="none" spc="0" normalizeH="0" baseline="0" noProof="0">
              <a:ln>
                <a:noFill/>
              </a:ln>
              <a:solidFill>
                <a:srgbClr val="008000"/>
              </a:solidFill>
              <a:effectLst/>
              <a:uLnTx/>
              <a:uFillTx/>
              <a:latin typeface="Calibri" panose="020F0502020204030204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20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en-GB" sz="1700" b="1" i="0" u="none" strike="noStrike" kern="1200" cap="none" spc="0" normalizeH="0" baseline="0" noProof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Rapidly tuneable &amp; can be synchronised to other </a:t>
            </a:r>
            <a:r>
              <a:rPr lang="en-GB" sz="1700" b="1">
                <a:solidFill>
                  <a:srgbClr val="008000"/>
                </a:solidFill>
                <a:latin typeface="Calibri" panose="020F0502020204030204"/>
              </a:rPr>
              <a:t>sources</a:t>
            </a:r>
            <a:endParaRPr kumimoji="0" lang="en-GB" sz="1700" b="1" i="0" u="none" strike="noStrike" kern="1200" cap="none" spc="0" normalizeH="0" baseline="0" noProof="0">
              <a:ln>
                <a:noFill/>
              </a:ln>
              <a:solidFill>
                <a:srgbClr val="008000"/>
              </a:solidFill>
              <a:effectLst/>
              <a:uLnTx/>
              <a:uFillTx/>
              <a:latin typeface="Calibri" panose="020F0502020204030204"/>
            </a:endParaRPr>
          </a:p>
        </p:txBody>
      </p:sp>
      <p:pic>
        <p:nvPicPr>
          <p:cNvPr id="23" name="Picture 22" descr="Figure 3.tif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533002" y="2699132"/>
            <a:ext cx="1222873" cy="2543601"/>
          </a:xfrm>
          <a:prstGeom prst="rect">
            <a:avLst/>
          </a:prstGeom>
        </p:spPr>
      </p:pic>
      <p:graphicFrame>
        <p:nvGraphicFramePr>
          <p:cNvPr id="2" name="Diagram 1"/>
          <p:cNvGraphicFramePr/>
          <p:nvPr>
            <p:extLst/>
          </p:nvPr>
        </p:nvGraphicFramePr>
        <p:xfrm>
          <a:off x="5084802" y="3063240"/>
          <a:ext cx="1673352" cy="15643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5432299" y="3618158"/>
            <a:ext cx="97986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Exponential amplification</a:t>
            </a:r>
          </a:p>
        </p:txBody>
      </p:sp>
      <p:sp>
        <p:nvSpPr>
          <p:cNvPr id="6" name="Rectangle 5"/>
          <p:cNvSpPr/>
          <p:nvPr/>
        </p:nvSpPr>
        <p:spPr>
          <a:xfrm>
            <a:off x="136838" y="5439991"/>
            <a:ext cx="6514707" cy="1364476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342900" indent="-342900">
              <a:lnSpc>
                <a:spcPct val="90000"/>
              </a:lnSpc>
              <a:spcAft>
                <a:spcPts val="200"/>
              </a:spcAft>
              <a:buFont typeface="Calibri" panose="020F0502020204030204" pitchFamily="34" charset="0"/>
              <a:buChar char="!"/>
              <a:defRPr/>
            </a:pPr>
            <a:r>
              <a:rPr lang="en-GB" b="1">
                <a:solidFill>
                  <a:srgbClr val="0070C0"/>
                </a:solidFill>
              </a:rPr>
              <a:t>There is an intrinsic coherence length of ~hundreds of attoseconds, but with several demonstrated or emerging techniques for transform limited pulses</a:t>
            </a:r>
          </a:p>
          <a:p>
            <a:pPr marL="342900" indent="-342900">
              <a:lnSpc>
                <a:spcPct val="90000"/>
              </a:lnSpc>
              <a:spcAft>
                <a:spcPts val="200"/>
              </a:spcAft>
              <a:buFont typeface="Calibri" panose="020F0502020204030204" pitchFamily="34" charset="0"/>
              <a:buChar char="!"/>
              <a:defRPr/>
            </a:pPr>
            <a:r>
              <a:rPr lang="en-GB" b="1">
                <a:solidFill>
                  <a:srgbClr val="0070C0"/>
                </a:solidFill>
              </a:rPr>
              <a:t>The amplification process spoils the bunch, making it more challenging to serve multiple experiments</a:t>
            </a:r>
            <a:endParaRPr lang="en-GB" b="1">
              <a:solidFill>
                <a:srgbClr val="0070C0"/>
              </a:solidFill>
              <a:ea typeface="Calibri"/>
              <a:cs typeface="Calibri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6526040" y="5249142"/>
            <a:ext cx="5552883" cy="1610911"/>
            <a:chOff x="6651545" y="5291913"/>
            <a:chExt cx="5427378" cy="1566087"/>
          </a:xfrm>
        </p:grpSpPr>
        <p:pic>
          <p:nvPicPr>
            <p:cNvPr id="20" name="Picture 19"/>
            <p:cNvPicPr>
              <a:picLocks noChangeAspect="1"/>
            </p:cNvPicPr>
            <p:nvPr/>
          </p:nvPicPr>
          <p:blipFill rotWithShape="1"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-3"/>
            <a:stretch/>
          </p:blipFill>
          <p:spPr>
            <a:xfrm>
              <a:off x="6651545" y="5291913"/>
              <a:ext cx="5427378" cy="1352184"/>
            </a:xfrm>
            <a:prstGeom prst="rect">
              <a:avLst/>
            </a:prstGeom>
          </p:spPr>
        </p:pic>
        <p:sp>
          <p:nvSpPr>
            <p:cNvPr id="7" name="Rectangle 6"/>
            <p:cNvSpPr/>
            <p:nvPr/>
          </p:nvSpPr>
          <p:spPr>
            <a:xfrm>
              <a:off x="7324344" y="5415536"/>
              <a:ext cx="265176" cy="29329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9194585" y="6581001"/>
              <a:ext cx="77724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b="1" i="1">
                  <a:latin typeface="Times New Roman" panose="02020603050405020304" pitchFamily="18" charset="0"/>
                  <a:cs typeface="Times New Roman" panose="02020603050405020304" pitchFamily="18" charset="0"/>
                </a:rPr>
                <a:t>t</a:t>
              </a:r>
            </a:p>
          </p:txBody>
        </p:sp>
      </p:grp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51672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3" grpId="0" animBg="1"/>
      <p:bldP spid="22" grpId="0"/>
      <p:bldGraphic spid="2" grpId="0">
        <p:bldAsOne/>
      </p:bldGraphic>
      <p:bldP spid="4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269;p3">
            <a:extLst>
              <a:ext uri="{FF2B5EF4-FFF2-40B4-BE49-F238E27FC236}">
                <a16:creationId xmlns:a16="http://schemas.microsoft.com/office/drawing/2014/main" id="{B11F53CD-8EFB-0F0F-28CB-543F182E48A9}"/>
              </a:ext>
            </a:extLst>
          </p:cNvPr>
          <p:cNvSpPr txBox="1">
            <a:spLocks/>
          </p:cNvSpPr>
          <p:nvPr/>
        </p:nvSpPr>
        <p:spPr>
          <a:xfrm>
            <a:off x="191484" y="115079"/>
            <a:ext cx="10618756" cy="1261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Arial"/>
              <a:buNone/>
              <a:tabLst/>
              <a:defRPr/>
            </a:pPr>
            <a:r>
              <a:rPr kumimoji="0" lang="en-GB" sz="4800" b="1" i="0" u="none" strike="noStrike" kern="1200" cap="none" spc="-150" normalizeH="0" baseline="0" noProof="0">
                <a:ln>
                  <a:noFill/>
                </a:ln>
                <a:solidFill>
                  <a:srgbClr val="2E2D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/>
              </a:rPr>
              <a:t>UK XFEL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Arial"/>
              <a:buNone/>
              <a:tabLst/>
              <a:defRPr/>
            </a:pPr>
            <a:r>
              <a:rPr kumimoji="0" lang="en-GB" sz="2800" b="1" i="0" u="none" strike="noStrike" kern="1200" cap="none" spc="-150" normalizeH="0" baseline="0" noProof="0">
                <a:ln>
                  <a:noFill/>
                </a:ln>
                <a:solidFill>
                  <a:srgbClr val="1E5DF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/>
              </a:rPr>
              <a:t>Preliminary activities focused on the most challenging features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F750272-84C9-5ACB-7DB2-0C07753F1F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14310" y="-6137"/>
            <a:ext cx="1883827" cy="2450804"/>
          </a:xfrm>
          <a:prstGeom prst="rect">
            <a:avLst/>
          </a:prstGeom>
        </p:spPr>
      </p:pic>
      <p:sp>
        <p:nvSpPr>
          <p:cNvPr id="8" name="Google Shape;319;p9">
            <a:extLst>
              <a:ext uri="{FF2B5EF4-FFF2-40B4-BE49-F238E27FC236}">
                <a16:creationId xmlns:a16="http://schemas.microsoft.com/office/drawing/2014/main" id="{EBEC80AE-1BF5-F1BE-46BA-B930C138A81E}"/>
              </a:ext>
            </a:extLst>
          </p:cNvPr>
          <p:cNvSpPr/>
          <p:nvPr/>
        </p:nvSpPr>
        <p:spPr>
          <a:xfrm>
            <a:off x="191484" y="1550496"/>
            <a:ext cx="10806198" cy="32100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Tx/>
              <a:buNone/>
              <a:tabLst/>
              <a:defRPr/>
            </a:pPr>
            <a:r>
              <a:rPr kumimoji="0" lang="en-GB" sz="2400" b="0" i="0" u="none" strike="noStrike" kern="1200" cap="none" spc="-100" normalizeH="0" baseline="0" noProof="0">
                <a:ln>
                  <a:noFill/>
                </a:ln>
                <a:solidFill>
                  <a:srgbClr val="2E2D62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rPr>
              <a:t>Key next-generation capabilities identified in the UK XFEL Science Case: </a:t>
            </a:r>
            <a:endParaRPr kumimoji="0" lang="en-GB" sz="2400" b="0" i="0" u="none" strike="noStrike" kern="1200" cap="none" spc="-100" normalizeH="0" baseline="0" noProof="0">
              <a:ln>
                <a:noFill/>
              </a:ln>
              <a:solidFill>
                <a:srgbClr val="2E2D6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tabLst/>
              <a:defRPr/>
            </a:pPr>
            <a:endParaRPr kumimoji="0" lang="en-GB" sz="900" b="0" i="0" u="none" strike="noStrike" kern="1200" cap="none" spc="0" normalizeH="0" baseline="0" noProof="0">
              <a:ln>
                <a:noFill/>
              </a:ln>
              <a:solidFill>
                <a:srgbClr val="62626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457200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- </a:t>
            </a:r>
            <a:r>
              <a:rPr kumimoji="0" lang="en-GB" sz="1800" b="0" i="0" u="sng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Transform limited operation</a:t>
            </a: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across entire X-ray range (from approximately 0.1 </a:t>
            </a:r>
            <a:r>
              <a:rPr kumimoji="0" lang="en-GB" sz="1800" b="0" i="0" u="none" strike="noStrike" kern="1200" cap="none" spc="0" normalizeH="0" baseline="0" noProof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Arial"/>
              </a:rPr>
              <a:t>keV</a:t>
            </a: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Arial"/>
              </a:rPr>
              <a:t> to 20 </a:t>
            </a:r>
            <a:r>
              <a:rPr kumimoji="0" lang="en-GB" sz="1800" b="0" i="0" u="none" strike="noStrike" kern="1200" cap="none" spc="0" normalizeH="0" baseline="0" noProof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Arial"/>
              </a:rPr>
              <a:t>keV</a:t>
            </a: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Arial"/>
              </a:rPr>
              <a:t>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457200" algn="l"/>
              </a:tabLst>
              <a:defRPr/>
            </a:pPr>
            <a:endParaRPr kumimoji="0" lang="en-GB" sz="1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457200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- High efficiency facility with </a:t>
            </a:r>
            <a:r>
              <a:rPr kumimoji="0" lang="en-GB" sz="1800" b="0" i="0" u="sng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a step change in the simultaneous operation of multiple end stations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457200" algn="l"/>
              </a:tabLst>
              <a:defRPr/>
            </a:pPr>
            <a:endParaRPr kumimoji="0" lang="en-GB" sz="1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457200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- </a:t>
            </a:r>
            <a:r>
              <a:rPr kumimoji="0" lang="en-GB" sz="1800" b="0" i="0" u="sng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Evenly spaced, high-rep rate pulses</a:t>
            </a: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to match samples &amp; detectors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457200" algn="l"/>
              </a:tabLst>
              <a:defRPr/>
            </a:pPr>
            <a:endParaRPr kumimoji="0" lang="en-GB" sz="1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457200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- Improved synchronisation/timing data with external lasers to &lt; 1 fs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457200" algn="l"/>
              </a:tabLst>
              <a:defRPr/>
            </a:pPr>
            <a:endParaRPr kumimoji="0" lang="en-GB" sz="1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457200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- </a:t>
            </a:r>
            <a:r>
              <a:rPr kumimoji="0" lang="en-GB" sz="1800" b="0" i="0" u="sng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Widely separated multiple colour X-rays</a:t>
            </a: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to at least one end-station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457200" algn="l"/>
              </a:tabLst>
              <a:defRPr/>
            </a:pPr>
            <a:endParaRPr kumimoji="0" lang="en-GB" sz="1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457200" algn="l"/>
              </a:tabLst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- Full array of synchronised sources: </a:t>
            </a: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/>
            </a:r>
            <a:b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	XUV-THz, e-beams, </a:t>
            </a:r>
            <a:r>
              <a:rPr kumimoji="0" lang="en-GB" sz="1800" b="0" i="0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high power &amp; high energy lasers at high rep-rate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273955" y="4890203"/>
            <a:ext cx="5478538" cy="1831271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MEC </a:t>
            </a:r>
            <a:r>
              <a:rPr lang="en-GB">
                <a:solidFill>
                  <a:srgbClr val="FFFFFF"/>
                </a:solidFill>
                <a:latin typeface="Arial" panose="020B0604020202020204"/>
              </a:rPr>
              <a:t>interest</a:t>
            </a: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s also include: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High pulse energy (&gt;&gt;1 </a:t>
            </a:r>
            <a:r>
              <a:rPr kumimoji="0" lang="en-GB" sz="1800" b="0" i="0" u="none" strike="noStrike" kern="1200" cap="none" spc="0" normalizeH="0" baseline="0" noProof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mJ</a:t>
            </a: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)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High photon energy (&gt; 20 </a:t>
            </a:r>
            <a:r>
              <a:rPr kumimoji="0" lang="en-GB" sz="1800" b="0" i="0" u="none" strike="noStrike" kern="1200" cap="none" spc="0" normalizeH="0" baseline="0" noProof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keV</a:t>
            </a: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)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In some cases, less demand for high rep rate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- How coupled are these parameters?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51860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60070" y="497839"/>
            <a:ext cx="8059538" cy="605059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306560" y="5719980"/>
            <a:ext cx="2032000" cy="365760"/>
          </a:xfrm>
          <a:prstGeom prst="rect">
            <a:avLst/>
          </a:prstGeom>
          <a:ln>
            <a:solidFill>
              <a:srgbClr val="000000"/>
            </a:solidFill>
          </a:ln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DE67786B-8CF6-7140-A9BE-F2F0A0F1F7F0}"/>
              </a:ext>
            </a:extLst>
          </p:cNvPr>
          <p:cNvSpPr txBox="1"/>
          <p:nvPr/>
        </p:nvSpPr>
        <p:spPr>
          <a:xfrm>
            <a:off x="98538" y="345182"/>
            <a:ext cx="3907108" cy="193899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b="1" i="0" u="none" strike="noStrike" kern="1200" cap="none" spc="-150" normalizeH="0" baseline="0" noProof="0">
                <a:ln>
                  <a:noFill/>
                </a:ln>
                <a:solidFill>
                  <a:srgbClr val="2E2D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Evenly spaced, high-rep rate pulses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3962400" y="242054"/>
            <a:ext cx="7396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User Requirements from the Science Case &amp; Survey</a:t>
            </a:r>
          </a:p>
        </p:txBody>
      </p:sp>
      <p:sp>
        <p:nvSpPr>
          <p:cNvPr id="26" name="Rectangle 25"/>
          <p:cNvSpPr/>
          <p:nvPr/>
        </p:nvSpPr>
        <p:spPr>
          <a:xfrm>
            <a:off x="4005647" y="6471721"/>
            <a:ext cx="2547554" cy="427108"/>
          </a:xfrm>
          <a:prstGeom prst="rect">
            <a:avLst/>
          </a:prstGeom>
          <a:noFill/>
          <a:ln w="12700" cap="flat" cmpd="sng" algn="ctr">
            <a:noFill/>
            <a:prstDash val="sysDot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~1-1.5 GeV</a:t>
            </a:r>
          </a:p>
        </p:txBody>
      </p:sp>
      <p:sp>
        <p:nvSpPr>
          <p:cNvPr id="27" name="Rectangle 26"/>
          <p:cNvSpPr/>
          <p:nvPr/>
        </p:nvSpPr>
        <p:spPr>
          <a:xfrm>
            <a:off x="6553201" y="6471722"/>
            <a:ext cx="1737359" cy="427108"/>
          </a:xfrm>
          <a:prstGeom prst="rect">
            <a:avLst/>
          </a:prstGeom>
          <a:noFill/>
          <a:ln w="12700" cap="flat" cmpd="sng" algn="ctr">
            <a:noFill/>
            <a:prstDash val="sysDot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~2-3 GeV</a:t>
            </a:r>
          </a:p>
        </p:txBody>
      </p:sp>
      <p:sp>
        <p:nvSpPr>
          <p:cNvPr id="28" name="Rectangle 27"/>
          <p:cNvSpPr/>
          <p:nvPr/>
        </p:nvSpPr>
        <p:spPr>
          <a:xfrm>
            <a:off x="8290560" y="6471721"/>
            <a:ext cx="1930400" cy="427108"/>
          </a:xfrm>
          <a:prstGeom prst="rect">
            <a:avLst/>
          </a:prstGeom>
          <a:noFill/>
          <a:ln w="12700" cap="flat" cmpd="sng" algn="ctr">
            <a:noFill/>
            <a:prstDash val="sysDot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~6-8 GeV</a:t>
            </a:r>
          </a:p>
        </p:txBody>
      </p:sp>
      <p:sp>
        <p:nvSpPr>
          <p:cNvPr id="29" name="Rectangle 28"/>
          <p:cNvSpPr/>
          <p:nvPr/>
        </p:nvSpPr>
        <p:spPr>
          <a:xfrm>
            <a:off x="10220960" y="6471721"/>
            <a:ext cx="1142410" cy="427108"/>
          </a:xfrm>
          <a:prstGeom prst="rect">
            <a:avLst/>
          </a:prstGeom>
          <a:noFill/>
          <a:ln w="12700" cap="flat" cmpd="sng" algn="ctr">
            <a:noFill/>
            <a:prstDash val="sysDot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≥10 </a:t>
            </a:r>
            <a:r>
              <a:rPr kumimoji="0" lang="en-GB" sz="1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GeV</a:t>
            </a:r>
          </a:p>
        </p:txBody>
      </p:sp>
      <p:sp>
        <p:nvSpPr>
          <p:cNvPr id="35" name="Round Single Corner Rectangle 34"/>
          <p:cNvSpPr/>
          <p:nvPr/>
        </p:nvSpPr>
        <p:spPr>
          <a:xfrm>
            <a:off x="4005648" y="2194560"/>
            <a:ext cx="6096296" cy="3891280"/>
          </a:xfrm>
          <a:prstGeom prst="round1Rect">
            <a:avLst>
              <a:gd name="adj" fmla="val 3408"/>
            </a:avLst>
          </a:prstGeom>
          <a:gradFill flip="none" rotWithShape="1">
            <a:gsLst>
              <a:gs pos="0">
                <a:srgbClr val="00B050"/>
              </a:gs>
              <a:gs pos="53000">
                <a:schemeClr val="bg1">
                  <a:alpha val="41000"/>
                </a:schemeClr>
              </a:gs>
            </a:gsLst>
            <a:lin ang="7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Preliminary focus for 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UK-based option: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~8 GeV SRF CW</a:t>
            </a:r>
          </a:p>
        </p:txBody>
      </p:sp>
      <p:sp>
        <p:nvSpPr>
          <p:cNvPr id="36" name="Round Single Corner Rectangle 35"/>
          <p:cNvSpPr/>
          <p:nvPr/>
        </p:nvSpPr>
        <p:spPr>
          <a:xfrm>
            <a:off x="4005647" y="3460113"/>
            <a:ext cx="7353233" cy="2661214"/>
          </a:xfrm>
          <a:prstGeom prst="round1Rect">
            <a:avLst>
              <a:gd name="adj" fmla="val 3408"/>
            </a:avLst>
          </a:prstGeom>
          <a:gradFill flip="none" rotWithShape="1">
            <a:gsLst>
              <a:gs pos="0">
                <a:schemeClr val="accent1"/>
              </a:gs>
              <a:gs pos="53000">
                <a:schemeClr val="bg1">
                  <a:alpha val="41000"/>
                </a:schemeClr>
              </a:gs>
            </a:gsLst>
            <a:lin ang="7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For comparison: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~17.5 GeV SRF in pulsed mode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potential performance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(European XFEL)</a:t>
            </a:r>
          </a:p>
        </p:txBody>
      </p:sp>
      <p:sp>
        <p:nvSpPr>
          <p:cNvPr id="37" name="Rectangle 36"/>
          <p:cNvSpPr/>
          <p:nvPr/>
        </p:nvSpPr>
        <p:spPr>
          <a:xfrm>
            <a:off x="2096872" y="6471910"/>
            <a:ext cx="2547554" cy="427108"/>
          </a:xfrm>
          <a:prstGeom prst="rect">
            <a:avLst/>
          </a:prstGeom>
          <a:noFill/>
          <a:ln w="12700" cap="flat" cmpd="sng" algn="ctr">
            <a:noFill/>
            <a:prstDash val="sysDot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Electron Beam Energy:</a:t>
            </a:r>
          </a:p>
        </p:txBody>
      </p:sp>
      <p:sp>
        <p:nvSpPr>
          <p:cNvPr id="30" name="Rectangle 29"/>
          <p:cNvSpPr/>
          <p:nvPr/>
        </p:nvSpPr>
        <p:spPr>
          <a:xfrm>
            <a:off x="11267595" y="4390261"/>
            <a:ext cx="994395" cy="288000"/>
          </a:xfrm>
          <a:prstGeom prst="rect">
            <a:avLst/>
          </a:prstGeom>
          <a:noFill/>
          <a:ln w="12700" cap="flat" cmpd="sng" algn="ctr">
            <a:noFill/>
            <a:prstDash val="sysDot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0" cap="none" spc="0" normalizeH="0" baseline="0" noProof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HRR NC</a:t>
            </a:r>
          </a:p>
        </p:txBody>
      </p:sp>
      <p:sp>
        <p:nvSpPr>
          <p:cNvPr id="31" name="Rectangle 30"/>
          <p:cNvSpPr/>
          <p:nvPr/>
        </p:nvSpPr>
        <p:spPr>
          <a:xfrm>
            <a:off x="11234308" y="5224427"/>
            <a:ext cx="1060969" cy="288000"/>
          </a:xfrm>
          <a:prstGeom prst="rect">
            <a:avLst/>
          </a:prstGeom>
          <a:noFill/>
          <a:ln w="12700" cap="flat" cmpd="sng" algn="ctr">
            <a:noFill/>
            <a:prstDash val="sysDot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0" cap="none" spc="0" normalizeH="0" baseline="0" noProof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NC</a:t>
            </a:r>
          </a:p>
        </p:txBody>
      </p:sp>
      <p:sp>
        <p:nvSpPr>
          <p:cNvPr id="32" name="Rectangle 31"/>
          <p:cNvSpPr/>
          <p:nvPr/>
        </p:nvSpPr>
        <p:spPr>
          <a:xfrm>
            <a:off x="11250951" y="3513858"/>
            <a:ext cx="1027682" cy="288000"/>
          </a:xfrm>
          <a:prstGeom prst="rect">
            <a:avLst/>
          </a:prstGeom>
          <a:noFill/>
          <a:ln w="12700" cap="flat" cmpd="sng" algn="ctr">
            <a:noFill/>
            <a:prstDash val="sysDot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SRF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(Pulsed)</a:t>
            </a:r>
          </a:p>
        </p:txBody>
      </p:sp>
      <p:sp>
        <p:nvSpPr>
          <p:cNvPr id="33" name="Rectangle 32"/>
          <p:cNvSpPr/>
          <p:nvPr/>
        </p:nvSpPr>
        <p:spPr>
          <a:xfrm>
            <a:off x="11215132" y="1996940"/>
            <a:ext cx="1099321" cy="639120"/>
          </a:xfrm>
          <a:prstGeom prst="rect">
            <a:avLst/>
          </a:prstGeom>
          <a:noFill/>
          <a:ln w="12700" cap="flat" cmpd="sng" algn="ctr">
            <a:noFill/>
            <a:prstDash val="sysDot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SRF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(CW)</a:t>
            </a:r>
          </a:p>
        </p:txBody>
      </p:sp>
      <p:sp>
        <p:nvSpPr>
          <p:cNvPr id="34" name="Rectangle 33"/>
          <p:cNvSpPr/>
          <p:nvPr/>
        </p:nvSpPr>
        <p:spPr>
          <a:xfrm>
            <a:off x="11362686" y="1098541"/>
            <a:ext cx="804213" cy="288000"/>
          </a:xfrm>
          <a:prstGeom prst="rect">
            <a:avLst/>
          </a:prstGeom>
          <a:noFill/>
          <a:ln w="12700" cap="flat" cmpd="sng" algn="ctr">
            <a:noFill/>
            <a:prstDash val="sysDot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ERLs</a:t>
            </a:r>
          </a:p>
        </p:txBody>
      </p:sp>
      <p:sp>
        <p:nvSpPr>
          <p:cNvPr id="38" name="Rectangle 37"/>
          <p:cNvSpPr/>
          <p:nvPr/>
        </p:nvSpPr>
        <p:spPr>
          <a:xfrm>
            <a:off x="10763795" y="98616"/>
            <a:ext cx="1399300" cy="517084"/>
          </a:xfrm>
          <a:prstGeom prst="rect">
            <a:avLst/>
          </a:prstGeom>
          <a:noFill/>
          <a:ln w="12700" cap="flat" cmpd="sng" algn="ctr">
            <a:noFill/>
            <a:prstDash val="sysDot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Acceleration Technology: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108DC7F5-099C-FD4D-905A-DC79A38901EC}"/>
              </a:ext>
            </a:extLst>
          </p:cNvPr>
          <p:cNvSpPr/>
          <p:nvPr/>
        </p:nvSpPr>
        <p:spPr>
          <a:xfrm>
            <a:off x="240524" y="2347777"/>
            <a:ext cx="3155523" cy="37902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9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Max. </a:t>
            </a:r>
            <a:r>
              <a:rPr kumimoji="0" lang="en-GB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photon energy</a:t>
            </a: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strongly influences the required </a:t>
            </a:r>
            <a:r>
              <a:rPr kumimoji="0" lang="en-GB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electron beam energy</a:t>
            </a:r>
          </a:p>
          <a:p>
            <a:pPr marL="285750" marR="0" lvl="0" indent="-2857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9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Repetition rate</a:t>
            </a: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largely dictates the </a:t>
            </a:r>
            <a:r>
              <a:rPr kumimoji="0" lang="en-GB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type of acceleration technology</a:t>
            </a:r>
          </a:p>
          <a:p>
            <a:pPr marL="285750" marR="0" lvl="0" indent="-2857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9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Requirements suggest </a:t>
            </a:r>
            <a:b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~8 GeV superconducting RF </a:t>
            </a:r>
            <a:r>
              <a:rPr kumimoji="0" lang="en-GB" sz="1800" b="0" i="0" u="none" strike="noStrike" kern="1200" cap="none" spc="0" normalizeH="0" baseline="0" noProof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linac</a:t>
            </a: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9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18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93247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/>
      <p:bldP spid="28" grpId="0"/>
      <p:bldP spid="29" grpId="0"/>
      <p:bldP spid="35" grpId="0" animBg="1"/>
      <p:bldP spid="36" grpId="0" animBg="1"/>
      <p:bldP spid="37" grpId="0"/>
      <p:bldP spid="30" grpId="0"/>
      <p:bldP spid="31" grpId="0"/>
      <p:bldP spid="32" grpId="0"/>
      <p:bldP spid="33" grpId="0"/>
      <p:bldP spid="34" grpId="0"/>
      <p:bldP spid="38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CE54F499-22BE-12DE-E7B8-E4134DBF4643}"/>
              </a:ext>
            </a:extLst>
          </p:cNvPr>
          <p:cNvSpPr/>
          <p:nvPr/>
        </p:nvSpPr>
        <p:spPr>
          <a:xfrm>
            <a:off x="2590799" y="1201270"/>
            <a:ext cx="7135905" cy="556708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73813" y="1210862"/>
            <a:ext cx="7223684" cy="5390287"/>
          </a:xfrm>
          <a:prstGeom prst="rect">
            <a:avLst/>
          </a:prstGeom>
        </p:spPr>
      </p:pic>
      <p:pic>
        <p:nvPicPr>
          <p:cNvPr id="8" name="Picture 11" descr="Chart&#10;&#10;Description automatically generated">
            <a:extLst>
              <a:ext uri="{FF2B5EF4-FFF2-40B4-BE49-F238E27FC236}">
                <a16:creationId xmlns:a16="http://schemas.microsoft.com/office/drawing/2014/main" id="{F272E943-E484-4E33-8DF2-EB440E46B3DB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25000" y="3585538"/>
            <a:ext cx="2667000" cy="489992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6599960" y="3244334"/>
            <a:ext cx="3000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  </a:t>
            </a: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2E2C6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B094DCA-A9AE-47F9-B32F-7B965F5831A0}"/>
              </a:ext>
            </a:extLst>
          </p:cNvPr>
          <p:cNvSpPr/>
          <p:nvPr/>
        </p:nvSpPr>
        <p:spPr>
          <a:xfrm>
            <a:off x="21769" y="3588356"/>
            <a:ext cx="2799808" cy="26465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40" tIns="45720" rIns="91440" bIns="45720" rtlCol="0" anchor="t" anchorCtr="0"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Pct val="11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Calibri"/>
              </a:rPr>
              <a:t>Advances in high rep-rate lasers (</a:t>
            </a: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lt"/>
                <a:cs typeface="Calibri" panose="020F0502020204030204"/>
              </a:rPr>
              <a:t>e.g. Kagome fibres</a:t>
            </a: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Calibri"/>
              </a:rPr>
              <a:t>) for ≤ 1MHz UV seeding + harmonic FEL conversion to ≤ 2 </a:t>
            </a:r>
            <a:r>
              <a:rPr kumimoji="0" lang="en-GB" sz="1800" b="0" i="0" u="none" strike="noStrike" kern="1200" cap="none" spc="0" normalizeH="0" baseline="0" noProof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Calibri"/>
              </a:rPr>
              <a:t>keV</a:t>
            </a: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Calibri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Pct val="110000"/>
              <a:buFont typeface="Arial" panose="020B0604020202020204" pitchFamily="34" charset="0"/>
              <a:buChar char="•"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Calibri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9648644" y="1124954"/>
            <a:ext cx="2196559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Calibri" panose="020F0502020204030204"/>
              </a:rPr>
              <a:t>HB-SASE-2.0 for 25 keV, 2.5 fs duration, TW peak power, &gt;mJ pulse energy, 8 × 10</a:t>
            </a:r>
            <a:r>
              <a:rPr kumimoji="0" lang="en-GB" sz="1800" b="0" i="0" u="none" strike="noStrike" kern="1200" cap="none" spc="0" normalizeH="0" baseline="30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Calibri" panose="020F0502020204030204"/>
              </a:rPr>
              <a:t>-5</a:t>
            </a: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Calibri" panose="020F0502020204030204"/>
              </a:rPr>
              <a:t> FWHM BW, at any e-beam repetition rate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0879127-B93C-4A81-BA4B-962B3B36F6E4}"/>
              </a:ext>
            </a:extLst>
          </p:cNvPr>
          <p:cNvSpPr txBox="1"/>
          <p:nvPr/>
        </p:nvSpPr>
        <p:spPr>
          <a:xfrm>
            <a:off x="9998840" y="3341523"/>
            <a:ext cx="2015522" cy="27699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>
                <a:ln>
                  <a:noFill/>
                </a:ln>
                <a:solidFill>
                  <a:srgbClr val="2E2C61"/>
                </a:solidFill>
                <a:effectLst>
                  <a:glow rad="101600">
                    <a:srgbClr val="FFFFFF">
                      <a:alpha val="60000"/>
                    </a:srgbClr>
                  </a:glow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HB-SASE schematic</a:t>
            </a:r>
            <a:endParaRPr kumimoji="0" lang="en-GB" sz="1200" b="1" i="0" u="none" strike="noStrike" kern="1200" cap="none" spc="0" normalizeH="0" baseline="0" noProof="0">
              <a:ln>
                <a:noFill/>
              </a:ln>
              <a:solidFill>
                <a:srgbClr val="2E2C61"/>
              </a:solidFill>
              <a:effectLst>
                <a:glow rad="101600">
                  <a:prstClr val="white">
                    <a:alpha val="60000"/>
                  </a:prstClr>
                </a:glow>
              </a:effectLst>
              <a:uLnTx/>
              <a:uFillTx/>
              <a:latin typeface="Calibri" panose="020F0502020204030204"/>
              <a:ea typeface="+mn-ea"/>
              <a:cs typeface="Calibri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1770" y="1027297"/>
            <a:ext cx="273432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Pct val="11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lt"/>
                <a:cs typeface="Calibri" panose="020F0502020204030204"/>
              </a:rPr>
              <a:t>Attosecond</a:t>
            </a: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lt"/>
                <a:cs typeface="Calibri" panose="020F0502020204030204"/>
              </a:rPr>
              <a:t> pulses tightly synchronised to external sources (e.g. XLEAP)</a:t>
            </a: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Calibri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9648644" y="4299555"/>
            <a:ext cx="2378849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Calibri" panose="020F0502020204030204"/>
              </a:rPr>
              <a:t>Enhanced self-seeding for few-GW 30 fs stable coherent SXR pulses 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Calibri" panose="020F0502020204030204"/>
              </a:rPr>
              <a:t>Cavity XFELs: RAFEL, XFELO for narrowest bandwidth</a:t>
            </a:r>
          </a:p>
        </p:txBody>
      </p:sp>
      <p:pic>
        <p:nvPicPr>
          <p:cNvPr id="13" name="Picture 13" descr="A picture containing object, honeycomb&#10;&#10;Description automatically generated">
            <a:extLst>
              <a:ext uri="{FF2B5EF4-FFF2-40B4-BE49-F238E27FC236}">
                <a16:creationId xmlns:a16="http://schemas.microsoft.com/office/drawing/2014/main" id="{EF6E29A7-D3AC-4B2D-8A75-214B6976A537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6599" y="5350647"/>
            <a:ext cx="2004284" cy="1339402"/>
          </a:xfrm>
          <a:prstGeom prst="rect">
            <a:avLst/>
          </a:prstGeom>
        </p:spPr>
      </p:pic>
      <p:grpSp>
        <p:nvGrpSpPr>
          <p:cNvPr id="15" name="Group 14"/>
          <p:cNvGrpSpPr/>
          <p:nvPr/>
        </p:nvGrpSpPr>
        <p:grpSpPr>
          <a:xfrm>
            <a:off x="289852" y="2208237"/>
            <a:ext cx="2247471" cy="1337153"/>
            <a:chOff x="226554" y="2267039"/>
            <a:chExt cx="2247471" cy="1337153"/>
          </a:xfrm>
        </p:grpSpPr>
        <p:pic>
          <p:nvPicPr>
            <p:cNvPr id="12" name="Picture 10" descr="A close up of smoke&#10;&#10;Description automatically generated">
              <a:extLst>
                <a:ext uri="{FF2B5EF4-FFF2-40B4-BE49-F238E27FC236}">
                  <a16:creationId xmlns:a16="http://schemas.microsoft.com/office/drawing/2014/main" id="{9C3E1BFF-543A-482E-855B-0A966381A39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03835" y="2267039"/>
              <a:ext cx="2170190" cy="1337153"/>
            </a:xfrm>
            <a:prstGeom prst="rect">
              <a:avLst/>
            </a:prstGeom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84A0E30D-FF84-4898-8958-9CECAE46993A}"/>
                </a:ext>
              </a:extLst>
            </p:cNvPr>
            <p:cNvSpPr txBox="1"/>
            <p:nvPr/>
          </p:nvSpPr>
          <p:spPr>
            <a:xfrm>
              <a:off x="226554" y="2295059"/>
              <a:ext cx="770350" cy="276999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XLEAP</a:t>
              </a: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4" name="Rectangle 3"/>
          <p:cNvSpPr/>
          <p:nvPr/>
        </p:nvSpPr>
        <p:spPr>
          <a:xfrm>
            <a:off x="7150140" y="312132"/>
            <a:ext cx="4997007" cy="9478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Tx/>
              <a:buNone/>
              <a:tabLst/>
              <a:defRPr/>
            </a:pPr>
            <a:r>
              <a:rPr kumimoji="0" lang="en-GB" sz="1800" b="0" i="0" u="none" strike="noStrike" kern="1200" cap="none" spc="-100" normalizeH="0" baseline="0" noProof="0" dirty="0">
                <a:ln>
                  <a:noFill/>
                </a:ln>
                <a:solidFill>
                  <a:srgbClr val="2E2D62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rPr>
              <a:t>Transform-limited </a:t>
            </a:r>
            <a:r>
              <a:rPr lang="en-GB" spc="-100" dirty="0" smtClean="0">
                <a:solidFill>
                  <a:srgbClr val="2E2D62"/>
                </a:solidFill>
                <a:latin typeface="Arial"/>
                <a:cs typeface="Arial"/>
                <a:sym typeface="Arial"/>
              </a:rPr>
              <a:t>pulses</a:t>
            </a:r>
            <a:r>
              <a:rPr kumimoji="0" lang="en-GB" sz="1800" b="0" i="0" u="none" strike="noStrike" kern="1200" cap="none" spc="-100" normalizeH="0" baseline="0" noProof="0" dirty="0" smtClean="0">
                <a:ln>
                  <a:noFill/>
                </a:ln>
                <a:solidFill>
                  <a:srgbClr val="2E2D62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rPr>
              <a:t> </a:t>
            </a:r>
            <a:r>
              <a:rPr kumimoji="0" lang="en-GB" sz="1800" b="0" i="0" u="none" strike="noStrike" kern="1200" cap="none" spc="-100" normalizeH="0" baseline="0" noProof="0" dirty="0">
                <a:ln>
                  <a:noFill/>
                </a:ln>
                <a:solidFill>
                  <a:srgbClr val="2E2D62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rPr>
              <a:t>across a wide range of energies and pulse lengths requires a wide range of techniques.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7B54F19-1212-9345-95FF-9D2815FD6E96}"/>
              </a:ext>
            </a:extLst>
          </p:cNvPr>
          <p:cNvSpPr txBox="1"/>
          <p:nvPr/>
        </p:nvSpPr>
        <p:spPr>
          <a:xfrm>
            <a:off x="403340" y="345182"/>
            <a:ext cx="6748575" cy="78032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-150" normalizeH="0" baseline="0" noProof="0">
                <a:ln>
                  <a:noFill/>
                </a:ln>
                <a:solidFill>
                  <a:srgbClr val="2E2D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Transform-limited pulses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9404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2" grpId="0"/>
      <p:bldP spid="9" grpId="0"/>
      <p:bldP spid="3" grpId="0"/>
      <p:bldP spid="10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4" name="Straight Connector 133"/>
          <p:cNvCxnSpPr>
            <a:cxnSpLocks/>
          </p:cNvCxnSpPr>
          <p:nvPr/>
        </p:nvCxnSpPr>
        <p:spPr>
          <a:xfrm flipV="1">
            <a:off x="1083021" y="1281404"/>
            <a:ext cx="6729812" cy="3633468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/>
          <p:cNvCxnSpPr/>
          <p:nvPr/>
        </p:nvCxnSpPr>
        <p:spPr>
          <a:xfrm flipH="1">
            <a:off x="195615" y="4874530"/>
            <a:ext cx="900000" cy="0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 rot="19899654">
            <a:off x="2439933" y="3518209"/>
            <a:ext cx="2771775" cy="1504757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 rot="19899654">
            <a:off x="3521399" y="2934946"/>
            <a:ext cx="2771775" cy="1504757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 rot="19899654">
            <a:off x="4602866" y="2351684"/>
            <a:ext cx="2771775" cy="1504757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 rot="19899654">
            <a:off x="5684333" y="1768422"/>
            <a:ext cx="2771775" cy="1504757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 rot="19899654">
            <a:off x="6765800" y="1185160"/>
            <a:ext cx="2771775" cy="1504757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 rot="19899654">
            <a:off x="1358466" y="4101471"/>
            <a:ext cx="2771775" cy="1504757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Isosceles Triangle 55"/>
          <p:cNvSpPr/>
          <p:nvPr/>
        </p:nvSpPr>
        <p:spPr>
          <a:xfrm rot="20858204" flipV="1">
            <a:off x="2092927" y="4076780"/>
            <a:ext cx="438150" cy="419046"/>
          </a:xfrm>
          <a:prstGeom prst="triangle">
            <a:avLst/>
          </a:prstGeom>
          <a:solidFill>
            <a:srgbClr val="00B0F0"/>
          </a:solidFill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7" name="Isosceles Triangle 56"/>
          <p:cNvSpPr/>
          <p:nvPr/>
        </p:nvSpPr>
        <p:spPr>
          <a:xfrm rot="20858204" flipV="1">
            <a:off x="3185576" y="3487488"/>
            <a:ext cx="438150" cy="419046"/>
          </a:xfrm>
          <a:prstGeom prst="triangle">
            <a:avLst/>
          </a:prstGeom>
          <a:solidFill>
            <a:srgbClr val="00B0F0"/>
          </a:solidFill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8" name="Isosceles Triangle 57"/>
          <p:cNvSpPr/>
          <p:nvPr/>
        </p:nvSpPr>
        <p:spPr>
          <a:xfrm rot="20858204" flipV="1">
            <a:off x="4267043" y="2904224"/>
            <a:ext cx="438150" cy="419046"/>
          </a:xfrm>
          <a:prstGeom prst="triangle">
            <a:avLst/>
          </a:prstGeom>
          <a:solidFill>
            <a:srgbClr val="00B0F0"/>
          </a:solidFill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9" name="Isosceles Triangle 58"/>
          <p:cNvSpPr/>
          <p:nvPr/>
        </p:nvSpPr>
        <p:spPr>
          <a:xfrm rot="20858204" flipV="1">
            <a:off x="5348511" y="2320965"/>
            <a:ext cx="438150" cy="419046"/>
          </a:xfrm>
          <a:prstGeom prst="triangle">
            <a:avLst/>
          </a:prstGeom>
          <a:solidFill>
            <a:srgbClr val="00B0F0"/>
          </a:solidFill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0" name="Isosceles Triangle 59"/>
          <p:cNvSpPr/>
          <p:nvPr/>
        </p:nvSpPr>
        <p:spPr>
          <a:xfrm rot="20858204" flipV="1">
            <a:off x="6413205" y="1746749"/>
            <a:ext cx="438150" cy="419046"/>
          </a:xfrm>
          <a:prstGeom prst="triangle">
            <a:avLst/>
          </a:prstGeom>
          <a:solidFill>
            <a:srgbClr val="00B0F0"/>
          </a:solidFill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1" name="Rectangle 70"/>
          <p:cNvSpPr/>
          <p:nvPr/>
        </p:nvSpPr>
        <p:spPr>
          <a:xfrm rot="12597" flipV="1">
            <a:off x="9480759" y="1811168"/>
            <a:ext cx="684000" cy="314285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2" name="Rectangle 71"/>
          <p:cNvSpPr/>
          <p:nvPr/>
        </p:nvSpPr>
        <p:spPr>
          <a:xfrm rot="12597" flipV="1">
            <a:off x="8417738" y="2384773"/>
            <a:ext cx="846000" cy="314285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3" name="Rectangle 72"/>
          <p:cNvSpPr/>
          <p:nvPr/>
        </p:nvSpPr>
        <p:spPr>
          <a:xfrm rot="12597" flipV="1">
            <a:off x="7336067" y="2968501"/>
            <a:ext cx="1044000" cy="31428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4" name="Rectangle 73"/>
          <p:cNvSpPr/>
          <p:nvPr/>
        </p:nvSpPr>
        <p:spPr>
          <a:xfrm rot="12597" flipV="1">
            <a:off x="6269689" y="3544142"/>
            <a:ext cx="1332000" cy="314285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5" name="Rectangle 74"/>
          <p:cNvSpPr/>
          <p:nvPr/>
        </p:nvSpPr>
        <p:spPr>
          <a:xfrm rot="12597" flipV="1">
            <a:off x="5204138" y="4119403"/>
            <a:ext cx="1656000" cy="314285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6" name="Rectangle 75"/>
          <p:cNvSpPr/>
          <p:nvPr/>
        </p:nvSpPr>
        <p:spPr>
          <a:xfrm rot="12597" flipV="1">
            <a:off x="4114565" y="4707769"/>
            <a:ext cx="2063714" cy="314285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7" name="TextBox 76"/>
          <p:cNvSpPr txBox="1"/>
          <p:nvPr/>
        </p:nvSpPr>
        <p:spPr>
          <a:xfrm rot="10800000" flipV="1">
            <a:off x="5606537" y="4999329"/>
            <a:ext cx="6247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FEL-1</a:t>
            </a:r>
          </a:p>
        </p:txBody>
      </p:sp>
      <p:sp>
        <p:nvSpPr>
          <p:cNvPr id="78" name="TextBox 77"/>
          <p:cNvSpPr txBox="1"/>
          <p:nvPr/>
        </p:nvSpPr>
        <p:spPr>
          <a:xfrm rot="10800000" flipV="1">
            <a:off x="6290756" y="4410942"/>
            <a:ext cx="6247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FEL-2</a:t>
            </a:r>
          </a:p>
        </p:txBody>
      </p:sp>
      <p:sp>
        <p:nvSpPr>
          <p:cNvPr id="79" name="TextBox 78"/>
          <p:cNvSpPr txBox="1"/>
          <p:nvPr/>
        </p:nvSpPr>
        <p:spPr>
          <a:xfrm rot="10800000" flipV="1">
            <a:off x="7030791" y="3835316"/>
            <a:ext cx="6247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FEL-3</a:t>
            </a:r>
          </a:p>
        </p:txBody>
      </p:sp>
      <p:sp>
        <p:nvSpPr>
          <p:cNvPr id="80" name="TextBox 79"/>
          <p:cNvSpPr txBox="1"/>
          <p:nvPr/>
        </p:nvSpPr>
        <p:spPr>
          <a:xfrm rot="10800000" flipV="1">
            <a:off x="7805665" y="3259760"/>
            <a:ext cx="6247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FEL-4</a:t>
            </a:r>
          </a:p>
        </p:txBody>
      </p:sp>
      <p:sp>
        <p:nvSpPr>
          <p:cNvPr id="81" name="TextBox 80"/>
          <p:cNvSpPr txBox="1"/>
          <p:nvPr/>
        </p:nvSpPr>
        <p:spPr>
          <a:xfrm rot="10800000" flipV="1">
            <a:off x="8689185" y="2675126"/>
            <a:ext cx="6247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FEL-5</a:t>
            </a:r>
          </a:p>
        </p:txBody>
      </p:sp>
      <p:sp>
        <p:nvSpPr>
          <p:cNvPr id="82" name="TextBox 81"/>
          <p:cNvSpPr txBox="1"/>
          <p:nvPr/>
        </p:nvSpPr>
        <p:spPr>
          <a:xfrm rot="10800000" flipV="1">
            <a:off x="9597724" y="2102066"/>
            <a:ext cx="6247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FEL-6</a:t>
            </a:r>
          </a:p>
        </p:txBody>
      </p:sp>
      <p:sp>
        <p:nvSpPr>
          <p:cNvPr id="84" name="Down Arrow 83"/>
          <p:cNvSpPr/>
          <p:nvPr/>
        </p:nvSpPr>
        <p:spPr>
          <a:xfrm>
            <a:off x="273347" y="2302981"/>
            <a:ext cx="257812" cy="2498978"/>
          </a:xfrm>
          <a:prstGeom prst="downArrow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1" name="Isosceles Triangle 90"/>
          <p:cNvSpPr/>
          <p:nvPr/>
        </p:nvSpPr>
        <p:spPr>
          <a:xfrm rot="10080000">
            <a:off x="431857" y="6235456"/>
            <a:ext cx="438150" cy="419100"/>
          </a:xfrm>
          <a:prstGeom prst="triangle">
            <a:avLst/>
          </a:prstGeom>
          <a:solidFill>
            <a:srgbClr val="00B0F0"/>
          </a:solidFill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83" name="Straight Connector 82"/>
          <p:cNvCxnSpPr/>
          <p:nvPr/>
        </p:nvCxnSpPr>
        <p:spPr>
          <a:xfrm flipV="1">
            <a:off x="36395" y="2033477"/>
            <a:ext cx="4794680" cy="1790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5" name="Group 94"/>
          <p:cNvGrpSpPr/>
          <p:nvPr/>
        </p:nvGrpSpPr>
        <p:grpSpPr>
          <a:xfrm>
            <a:off x="36395" y="1429417"/>
            <a:ext cx="4791153" cy="863025"/>
            <a:chOff x="85725" y="994350"/>
            <a:chExt cx="4791153" cy="863025"/>
          </a:xfrm>
        </p:grpSpPr>
        <p:sp>
          <p:nvSpPr>
            <p:cNvPr id="96" name="Oval 95"/>
            <p:cNvSpPr/>
            <p:nvPr/>
          </p:nvSpPr>
          <p:spPr>
            <a:xfrm>
              <a:off x="238125" y="1419225"/>
              <a:ext cx="161925" cy="333242"/>
            </a:xfrm>
            <a:prstGeom prst="ellipse">
              <a:avLst/>
            </a:prstGeom>
            <a:solidFill>
              <a:srgbClr val="7030A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7" name="Oval 96"/>
            <p:cNvSpPr/>
            <p:nvPr/>
          </p:nvSpPr>
          <p:spPr>
            <a:xfrm>
              <a:off x="1105406" y="1414396"/>
              <a:ext cx="161925" cy="333242"/>
            </a:xfrm>
            <a:prstGeom prst="ellipse">
              <a:avLst/>
            </a:prstGeom>
            <a:solidFill>
              <a:srgbClr val="0070C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8" name="Oval 97"/>
            <p:cNvSpPr/>
            <p:nvPr/>
          </p:nvSpPr>
          <p:spPr>
            <a:xfrm>
              <a:off x="1972687" y="1431789"/>
              <a:ext cx="161925" cy="333242"/>
            </a:xfrm>
            <a:prstGeom prst="ellipse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9" name="Oval 98"/>
            <p:cNvSpPr/>
            <p:nvPr/>
          </p:nvSpPr>
          <p:spPr>
            <a:xfrm>
              <a:off x="2839968" y="1419225"/>
              <a:ext cx="161925" cy="333242"/>
            </a:xfrm>
            <a:prstGeom prst="ellipse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0" name="Oval 99"/>
            <p:cNvSpPr/>
            <p:nvPr/>
          </p:nvSpPr>
          <p:spPr>
            <a:xfrm>
              <a:off x="4574532" y="1451126"/>
              <a:ext cx="161925" cy="333242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1" name="Oval 100"/>
            <p:cNvSpPr/>
            <p:nvPr/>
          </p:nvSpPr>
          <p:spPr>
            <a:xfrm>
              <a:off x="3707249" y="1423667"/>
              <a:ext cx="161925" cy="333242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2" name="TextBox 101"/>
            <p:cNvSpPr txBox="1"/>
            <p:nvPr/>
          </p:nvSpPr>
          <p:spPr>
            <a:xfrm>
              <a:off x="924464" y="994350"/>
              <a:ext cx="393466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Electron Bunches at ~1 MHz</a:t>
              </a:r>
            </a:p>
          </p:txBody>
        </p:sp>
        <p:sp>
          <p:nvSpPr>
            <p:cNvPr id="103" name="Rectangle 102"/>
            <p:cNvSpPr/>
            <p:nvPr/>
          </p:nvSpPr>
          <p:spPr>
            <a:xfrm>
              <a:off x="85725" y="994350"/>
              <a:ext cx="4791153" cy="863025"/>
            </a:xfrm>
            <a:prstGeom prst="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cxnSp>
        <p:nvCxnSpPr>
          <p:cNvPr id="87" name="Straight Connector 86"/>
          <p:cNvCxnSpPr/>
          <p:nvPr/>
        </p:nvCxnSpPr>
        <p:spPr>
          <a:xfrm>
            <a:off x="6215980" y="4868692"/>
            <a:ext cx="2455693" cy="227040"/>
          </a:xfrm>
          <a:prstGeom prst="line">
            <a:avLst/>
          </a:prstGeom>
          <a:ln w="117475">
            <a:solidFill>
              <a:srgbClr val="7030A0"/>
            </a:solidFill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/>
          <p:cNvCxnSpPr/>
          <p:nvPr/>
        </p:nvCxnSpPr>
        <p:spPr>
          <a:xfrm>
            <a:off x="6897840" y="4279579"/>
            <a:ext cx="2258863" cy="157142"/>
          </a:xfrm>
          <a:prstGeom prst="line">
            <a:avLst/>
          </a:prstGeom>
          <a:ln w="117475">
            <a:solidFill>
              <a:schemeClr val="accent5">
                <a:lumMod val="75000"/>
              </a:schemeClr>
            </a:solidFill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89"/>
          <p:cNvCxnSpPr/>
          <p:nvPr/>
        </p:nvCxnSpPr>
        <p:spPr>
          <a:xfrm>
            <a:off x="7639393" y="3703724"/>
            <a:ext cx="2041935" cy="48144"/>
          </a:xfrm>
          <a:prstGeom prst="line">
            <a:avLst/>
          </a:prstGeom>
          <a:ln w="117475">
            <a:solidFill>
              <a:srgbClr val="00B050"/>
            </a:solidFill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Straight Connector 92"/>
          <p:cNvCxnSpPr/>
          <p:nvPr/>
        </p:nvCxnSpPr>
        <p:spPr>
          <a:xfrm flipV="1">
            <a:off x="8417771" y="3098138"/>
            <a:ext cx="1747562" cy="29418"/>
          </a:xfrm>
          <a:prstGeom prst="line">
            <a:avLst/>
          </a:prstGeom>
          <a:ln w="117475">
            <a:solidFill>
              <a:srgbClr val="92D050"/>
            </a:solidFill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Connector 93"/>
          <p:cNvCxnSpPr/>
          <p:nvPr/>
        </p:nvCxnSpPr>
        <p:spPr>
          <a:xfrm flipV="1">
            <a:off x="9292016" y="2451554"/>
            <a:ext cx="1356188" cy="91911"/>
          </a:xfrm>
          <a:prstGeom prst="line">
            <a:avLst/>
          </a:prstGeom>
          <a:ln w="117475">
            <a:solidFill>
              <a:srgbClr val="FFC000"/>
            </a:solidFill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Connector 118"/>
          <p:cNvCxnSpPr/>
          <p:nvPr/>
        </p:nvCxnSpPr>
        <p:spPr>
          <a:xfrm flipV="1">
            <a:off x="10211892" y="1866856"/>
            <a:ext cx="836728" cy="83855"/>
          </a:xfrm>
          <a:prstGeom prst="line">
            <a:avLst/>
          </a:prstGeom>
          <a:ln w="117475">
            <a:solidFill>
              <a:srgbClr val="FF0000"/>
            </a:solidFill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/>
          <p:cNvSpPr txBox="1"/>
          <p:nvPr/>
        </p:nvSpPr>
        <p:spPr>
          <a:xfrm>
            <a:off x="955168" y="6173924"/>
            <a:ext cx="28419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100kHz Kicker Magnet</a:t>
            </a:r>
          </a:p>
        </p:txBody>
      </p:sp>
      <p:sp>
        <p:nvSpPr>
          <p:cNvPr id="2" name="Rectangle 1"/>
          <p:cNvSpPr/>
          <p:nvPr/>
        </p:nvSpPr>
        <p:spPr>
          <a:xfrm>
            <a:off x="3657919" y="5370590"/>
            <a:ext cx="8356807" cy="1477328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Bunches from the </a:t>
            </a:r>
            <a:r>
              <a:rPr kumimoji="0" lang="en-GB" sz="1800" b="0" i="0" u="none" strike="noStrike" kern="1200" cap="none" spc="0" normalizeH="0" baseline="0" noProof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linac</a:t>
            </a: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at ~1 MHz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Kicker magnets to split MHz bunches at ~100 kHz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Each line can tailor the electron bunch independently allowing a common electron bunch from the </a:t>
            </a:r>
            <a:r>
              <a:rPr kumimoji="0" lang="en-GB" sz="1800" b="0" i="0" u="none" strike="noStrike" kern="1200" cap="none" spc="0" normalizeH="0" baseline="0" noProof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linac</a:t>
            </a: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742950" lvl="1" indent="-285750">
              <a:buFont typeface="Arial" panose="020B0604020202020204" pitchFamily="34" charset="0"/>
              <a:buChar char="•"/>
              <a:defRPr/>
            </a:pPr>
            <a:r>
              <a:rPr lang="en-GB">
                <a:solidFill>
                  <a:prstClr val="black"/>
                </a:solidFill>
                <a:latin typeface="Calibri" panose="020F0502020204030204"/>
              </a:rPr>
              <a:t>Size of the spreader section increases with electron beam energy </a:t>
            </a:r>
            <a:endParaRPr lang="en-GB">
              <a:solidFill>
                <a:prstClr val="black"/>
              </a:solidFill>
              <a:latin typeface="Calibri" panose="020F0502020204030204"/>
              <a:cs typeface="Calibri"/>
            </a:endParaRPr>
          </a:p>
        </p:txBody>
      </p:sp>
      <p:sp>
        <p:nvSpPr>
          <p:cNvPr id="62" name="Isosceles Triangle 61"/>
          <p:cNvSpPr/>
          <p:nvPr/>
        </p:nvSpPr>
        <p:spPr>
          <a:xfrm rot="9539835" flipV="1">
            <a:off x="970943" y="4681895"/>
            <a:ext cx="438150" cy="419046"/>
          </a:xfrm>
          <a:prstGeom prst="triangle">
            <a:avLst/>
          </a:prstGeom>
          <a:solidFill>
            <a:srgbClr val="00B0F0"/>
          </a:solidFill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67B54F19-1212-9345-95FF-9D2815FD6E96}"/>
              </a:ext>
            </a:extLst>
          </p:cNvPr>
          <p:cNvSpPr txBox="1"/>
          <p:nvPr/>
        </p:nvSpPr>
        <p:spPr>
          <a:xfrm>
            <a:off x="403340" y="45152"/>
            <a:ext cx="11022306" cy="13234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b="1" i="0" u="none" strike="noStrike" kern="1200" cap="none" spc="-150" normalizeH="0" baseline="0" noProof="0">
                <a:ln>
                  <a:noFill/>
                </a:ln>
                <a:solidFill>
                  <a:srgbClr val="2E2D62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kumimoji="0" lang="en-GB" sz="4000" b="1" i="0" u="none" strike="noStrike" kern="1200" cap="none" spc="-150" normalizeH="0" noProof="0">
                <a:ln>
                  <a:noFill/>
                </a:ln>
                <a:solidFill>
                  <a:srgbClr val="2E2D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en-GB" sz="4000" b="1" i="0" u="none" strike="noStrike" kern="1200" cap="none" spc="-150" normalizeH="0" baseline="0" noProof="0">
                <a:ln>
                  <a:noFill/>
                </a:ln>
                <a:solidFill>
                  <a:srgbClr val="2E2D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step change in the simultaneous operation of multiple end stations</a:t>
            </a:r>
            <a:endParaRPr kumimoji="0" lang="en-GB" sz="4000" b="1" i="0" u="none" strike="noStrike" kern="1200" cap="none" spc="-150" normalizeH="0" baseline="0" noProof="0">
              <a:ln>
                <a:noFill/>
              </a:ln>
              <a:solidFill>
                <a:srgbClr val="2E2D62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Rounded Rectangle 54"/>
          <p:cNvSpPr/>
          <p:nvPr/>
        </p:nvSpPr>
        <p:spPr>
          <a:xfrm>
            <a:off x="8803991" y="4858015"/>
            <a:ext cx="705425" cy="288948"/>
          </a:xfrm>
          <a:prstGeom prst="roundRect">
            <a:avLst/>
          </a:prstGeom>
          <a:solidFill>
            <a:srgbClr val="7030A0"/>
          </a:solidFill>
          <a:ln w="2222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4" name="Rounded Rectangle 63"/>
          <p:cNvSpPr/>
          <p:nvPr/>
        </p:nvSpPr>
        <p:spPr>
          <a:xfrm>
            <a:off x="8547457" y="5192503"/>
            <a:ext cx="705425" cy="288948"/>
          </a:xfrm>
          <a:prstGeom prst="roundRect">
            <a:avLst/>
          </a:prstGeom>
          <a:solidFill>
            <a:srgbClr val="7030A0"/>
          </a:solidFill>
          <a:ln w="2222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5" name="Rounded Rectangle 64"/>
          <p:cNvSpPr/>
          <p:nvPr/>
        </p:nvSpPr>
        <p:spPr>
          <a:xfrm>
            <a:off x="9060525" y="4523527"/>
            <a:ext cx="705425" cy="288948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 w="2222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6" name="Rounded Rectangle 65"/>
          <p:cNvSpPr/>
          <p:nvPr/>
        </p:nvSpPr>
        <p:spPr>
          <a:xfrm>
            <a:off x="9317059" y="4189039"/>
            <a:ext cx="705425" cy="288948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 w="2222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7" name="Rounded Rectangle 66"/>
          <p:cNvSpPr/>
          <p:nvPr/>
        </p:nvSpPr>
        <p:spPr>
          <a:xfrm>
            <a:off x="9573593" y="3854551"/>
            <a:ext cx="705425" cy="288948"/>
          </a:xfrm>
          <a:prstGeom prst="roundRect">
            <a:avLst/>
          </a:prstGeom>
          <a:solidFill>
            <a:srgbClr val="00B050"/>
          </a:solidFill>
          <a:ln w="2222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8" name="Rounded Rectangle 67"/>
          <p:cNvSpPr/>
          <p:nvPr/>
        </p:nvSpPr>
        <p:spPr>
          <a:xfrm>
            <a:off x="9830127" y="3520063"/>
            <a:ext cx="705425" cy="288948"/>
          </a:xfrm>
          <a:prstGeom prst="roundRect">
            <a:avLst/>
          </a:prstGeom>
          <a:solidFill>
            <a:srgbClr val="00B050"/>
          </a:solidFill>
          <a:ln w="2222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9" name="Rounded Rectangle 68"/>
          <p:cNvSpPr/>
          <p:nvPr/>
        </p:nvSpPr>
        <p:spPr>
          <a:xfrm>
            <a:off x="10086661" y="3185575"/>
            <a:ext cx="705425" cy="288948"/>
          </a:xfrm>
          <a:prstGeom prst="roundRect">
            <a:avLst/>
          </a:prstGeom>
          <a:solidFill>
            <a:srgbClr val="92D050"/>
          </a:solidFill>
          <a:ln w="2222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0" name="Rounded Rectangle 69"/>
          <p:cNvSpPr/>
          <p:nvPr/>
        </p:nvSpPr>
        <p:spPr>
          <a:xfrm>
            <a:off x="10343195" y="2851087"/>
            <a:ext cx="705425" cy="288948"/>
          </a:xfrm>
          <a:prstGeom prst="roundRect">
            <a:avLst/>
          </a:prstGeom>
          <a:solidFill>
            <a:srgbClr val="92D050"/>
          </a:solidFill>
          <a:ln w="2222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5" name="Rounded Rectangle 84"/>
          <p:cNvSpPr/>
          <p:nvPr/>
        </p:nvSpPr>
        <p:spPr>
          <a:xfrm>
            <a:off x="10599729" y="2516599"/>
            <a:ext cx="705425" cy="288948"/>
          </a:xfrm>
          <a:prstGeom prst="roundRect">
            <a:avLst/>
          </a:prstGeom>
          <a:solidFill>
            <a:srgbClr val="FFC000"/>
          </a:solidFill>
          <a:ln w="2222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6" name="Rounded Rectangle 85"/>
          <p:cNvSpPr/>
          <p:nvPr/>
        </p:nvSpPr>
        <p:spPr>
          <a:xfrm>
            <a:off x="10856263" y="2182111"/>
            <a:ext cx="705425" cy="288948"/>
          </a:xfrm>
          <a:prstGeom prst="roundRect">
            <a:avLst/>
          </a:prstGeom>
          <a:solidFill>
            <a:srgbClr val="FFC000"/>
          </a:solidFill>
          <a:ln w="2222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2" name="Rounded Rectangle 91"/>
          <p:cNvSpPr/>
          <p:nvPr/>
        </p:nvSpPr>
        <p:spPr>
          <a:xfrm>
            <a:off x="11112797" y="1847623"/>
            <a:ext cx="705425" cy="288948"/>
          </a:xfrm>
          <a:prstGeom prst="roundRect">
            <a:avLst/>
          </a:prstGeom>
          <a:solidFill>
            <a:srgbClr val="FF0000"/>
          </a:solidFill>
          <a:ln w="2222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4" name="Rounded Rectangle 103"/>
          <p:cNvSpPr/>
          <p:nvPr/>
        </p:nvSpPr>
        <p:spPr>
          <a:xfrm>
            <a:off x="11369334" y="1513135"/>
            <a:ext cx="705425" cy="288948"/>
          </a:xfrm>
          <a:prstGeom prst="roundRect">
            <a:avLst/>
          </a:prstGeom>
          <a:solidFill>
            <a:srgbClr val="FF0000"/>
          </a:solidFill>
          <a:ln w="2222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0605600" y="3558774"/>
            <a:ext cx="1469159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GB">
                <a:solidFill>
                  <a:srgbClr val="FF0000"/>
                </a:solidFill>
              </a:rPr>
              <a:t>Multiple end stations per FEL – layout discussions to begin soon</a:t>
            </a:r>
          </a:p>
        </p:txBody>
      </p:sp>
      <p:sp>
        <p:nvSpPr>
          <p:cNvPr id="4" name="Striped Right Arrow 104"/>
          <p:cNvSpPr/>
          <p:nvPr/>
        </p:nvSpPr>
        <p:spPr>
          <a:xfrm>
            <a:off x="2278268" y="4560693"/>
            <a:ext cx="1126500" cy="593566"/>
          </a:xfrm>
          <a:prstGeom prst="stripedRigh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105"/>
          <p:cNvSpPr txBox="1"/>
          <p:nvPr/>
        </p:nvSpPr>
        <p:spPr>
          <a:xfrm>
            <a:off x="1368186" y="5134550"/>
            <a:ext cx="286379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i="1">
                <a:solidFill>
                  <a:srgbClr val="5B9BD5"/>
                </a:solidFill>
              </a:rPr>
              <a:t>ACCELERATION</a:t>
            </a:r>
            <a:br>
              <a:rPr lang="en-GB" sz="2000" b="1" i="1">
                <a:solidFill>
                  <a:srgbClr val="5B9BD5"/>
                </a:solidFill>
              </a:rPr>
            </a:br>
            <a:r>
              <a:rPr lang="en-GB" sz="2000" b="1" i="1">
                <a:solidFill>
                  <a:srgbClr val="5B9BD5"/>
                </a:solidFill>
              </a:rPr>
              <a:t>BOOST?</a:t>
            </a:r>
          </a:p>
        </p:txBody>
      </p:sp>
      <p:sp>
        <p:nvSpPr>
          <p:cNvPr id="7" name="TextBox 108"/>
          <p:cNvSpPr txBox="1"/>
          <p:nvPr/>
        </p:nvSpPr>
        <p:spPr>
          <a:xfrm>
            <a:off x="2550564" y="2950513"/>
            <a:ext cx="10642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~8</a:t>
            </a:r>
            <a:r>
              <a:rPr kumimoji="0" lang="en-GB" sz="1800" b="0" i="0" u="none" strike="noStrike" kern="1200" cap="none" spc="0" normalizeH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GeV</a:t>
            </a: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Left Bracket 4"/>
          <p:cNvSpPr/>
          <p:nvPr/>
        </p:nvSpPr>
        <p:spPr>
          <a:xfrm rot="3695459">
            <a:off x="4508684" y="-875650"/>
            <a:ext cx="262300" cy="7130948"/>
          </a:xfrm>
          <a:prstGeom prst="leftBracket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19608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/>
      <p:bldP spid="7" grpId="0"/>
      <p:bldP spid="8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D1AFA286-F3C2-2894-E7E9-A65169316497}"/>
              </a:ext>
            </a:extLst>
          </p:cNvPr>
          <p:cNvSpPr/>
          <p:nvPr/>
        </p:nvSpPr>
        <p:spPr>
          <a:xfrm>
            <a:off x="17929" y="2725271"/>
            <a:ext cx="12174070" cy="415065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TextBox 85"/>
          <p:cNvSpPr txBox="1"/>
          <p:nvPr/>
        </p:nvSpPr>
        <p:spPr>
          <a:xfrm>
            <a:off x="251144" y="6154891"/>
            <a:ext cx="7395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0.05</a:t>
            </a:r>
          </a:p>
        </p:txBody>
      </p:sp>
      <p:sp>
        <p:nvSpPr>
          <p:cNvPr id="87" name="TextBox 86"/>
          <p:cNvSpPr txBox="1"/>
          <p:nvPr/>
        </p:nvSpPr>
        <p:spPr>
          <a:xfrm>
            <a:off x="1153402" y="6154891"/>
            <a:ext cx="7395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0.25</a:t>
            </a:r>
          </a:p>
        </p:txBody>
      </p:sp>
      <p:sp>
        <p:nvSpPr>
          <p:cNvPr id="88" name="TextBox 87"/>
          <p:cNvSpPr txBox="1"/>
          <p:nvPr/>
        </p:nvSpPr>
        <p:spPr>
          <a:xfrm>
            <a:off x="2055660" y="6154891"/>
            <a:ext cx="7395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</a:t>
            </a:r>
          </a:p>
        </p:txBody>
      </p:sp>
      <p:sp>
        <p:nvSpPr>
          <p:cNvPr id="89" name="TextBox 88"/>
          <p:cNvSpPr txBox="1"/>
          <p:nvPr/>
        </p:nvSpPr>
        <p:spPr>
          <a:xfrm>
            <a:off x="2957918" y="6154891"/>
            <a:ext cx="7395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3</a:t>
            </a:r>
          </a:p>
        </p:txBody>
      </p:sp>
      <p:sp>
        <p:nvSpPr>
          <p:cNvPr id="90" name="TextBox 89"/>
          <p:cNvSpPr txBox="1"/>
          <p:nvPr/>
        </p:nvSpPr>
        <p:spPr>
          <a:xfrm>
            <a:off x="3860176" y="6154891"/>
            <a:ext cx="7395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5</a:t>
            </a:r>
          </a:p>
        </p:txBody>
      </p:sp>
      <p:sp>
        <p:nvSpPr>
          <p:cNvPr id="91" name="TextBox 90"/>
          <p:cNvSpPr txBox="1"/>
          <p:nvPr/>
        </p:nvSpPr>
        <p:spPr>
          <a:xfrm>
            <a:off x="4762434" y="6154891"/>
            <a:ext cx="7395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9</a:t>
            </a:r>
          </a:p>
        </p:txBody>
      </p:sp>
      <p:sp>
        <p:nvSpPr>
          <p:cNvPr id="92" name="TextBox 91"/>
          <p:cNvSpPr txBox="1"/>
          <p:nvPr/>
        </p:nvSpPr>
        <p:spPr>
          <a:xfrm>
            <a:off x="5664692" y="6154891"/>
            <a:ext cx="7395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13</a:t>
            </a:r>
          </a:p>
        </p:txBody>
      </p:sp>
      <p:sp>
        <p:nvSpPr>
          <p:cNvPr id="93" name="TextBox 92"/>
          <p:cNvSpPr txBox="1"/>
          <p:nvPr/>
        </p:nvSpPr>
        <p:spPr>
          <a:xfrm>
            <a:off x="6566951" y="6154891"/>
            <a:ext cx="7395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20</a:t>
            </a:r>
          </a:p>
        </p:txBody>
      </p:sp>
      <p:graphicFrame>
        <p:nvGraphicFramePr>
          <p:cNvPr id="94" name="Table 93"/>
          <p:cNvGraphicFramePr>
            <a:graphicFrameLocks noGrp="1"/>
          </p:cNvGraphicFramePr>
          <p:nvPr>
            <p:extLst/>
          </p:nvPr>
        </p:nvGraphicFramePr>
        <p:xfrm>
          <a:off x="615710" y="3116957"/>
          <a:ext cx="8127999" cy="29667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03111">
                  <a:extLst>
                    <a:ext uri="{9D8B030D-6E8A-4147-A177-3AD203B41FA5}">
                      <a16:colId xmlns:a16="http://schemas.microsoft.com/office/drawing/2014/main" val="2711723719"/>
                    </a:ext>
                  </a:extLst>
                </a:gridCol>
                <a:gridCol w="903111">
                  <a:extLst>
                    <a:ext uri="{9D8B030D-6E8A-4147-A177-3AD203B41FA5}">
                      <a16:colId xmlns:a16="http://schemas.microsoft.com/office/drawing/2014/main" val="4127754897"/>
                    </a:ext>
                  </a:extLst>
                </a:gridCol>
                <a:gridCol w="903111">
                  <a:extLst>
                    <a:ext uri="{9D8B030D-6E8A-4147-A177-3AD203B41FA5}">
                      <a16:colId xmlns:a16="http://schemas.microsoft.com/office/drawing/2014/main" val="4235292987"/>
                    </a:ext>
                  </a:extLst>
                </a:gridCol>
                <a:gridCol w="903111">
                  <a:extLst>
                    <a:ext uri="{9D8B030D-6E8A-4147-A177-3AD203B41FA5}">
                      <a16:colId xmlns:a16="http://schemas.microsoft.com/office/drawing/2014/main" val="692862299"/>
                    </a:ext>
                  </a:extLst>
                </a:gridCol>
                <a:gridCol w="903111">
                  <a:extLst>
                    <a:ext uri="{9D8B030D-6E8A-4147-A177-3AD203B41FA5}">
                      <a16:colId xmlns:a16="http://schemas.microsoft.com/office/drawing/2014/main" val="2587795190"/>
                    </a:ext>
                  </a:extLst>
                </a:gridCol>
                <a:gridCol w="903111">
                  <a:extLst>
                    <a:ext uri="{9D8B030D-6E8A-4147-A177-3AD203B41FA5}">
                      <a16:colId xmlns:a16="http://schemas.microsoft.com/office/drawing/2014/main" val="3361449744"/>
                    </a:ext>
                  </a:extLst>
                </a:gridCol>
                <a:gridCol w="903111">
                  <a:extLst>
                    <a:ext uri="{9D8B030D-6E8A-4147-A177-3AD203B41FA5}">
                      <a16:colId xmlns:a16="http://schemas.microsoft.com/office/drawing/2014/main" val="4086282131"/>
                    </a:ext>
                  </a:extLst>
                </a:gridCol>
                <a:gridCol w="903111">
                  <a:extLst>
                    <a:ext uri="{9D8B030D-6E8A-4147-A177-3AD203B41FA5}">
                      <a16:colId xmlns:a16="http://schemas.microsoft.com/office/drawing/2014/main" val="90673602"/>
                    </a:ext>
                  </a:extLst>
                </a:gridCol>
                <a:gridCol w="903111">
                  <a:extLst>
                    <a:ext uri="{9D8B030D-6E8A-4147-A177-3AD203B41FA5}">
                      <a16:colId xmlns:a16="http://schemas.microsoft.com/office/drawing/2014/main" val="98161723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GB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864808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741170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708986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9039526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69482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9260703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rgbClr val="7030A0">
                        <a:alpha val="56863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rgbClr val="7030A0">
                        <a:alpha val="56863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416602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rgbClr val="7030A0">
                        <a:alpha val="1490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rgbClr val="7030A0">
                        <a:alpha val="14902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94752978"/>
                  </a:ext>
                </a:extLst>
              </a:tr>
            </a:tbl>
          </a:graphicData>
        </a:graphic>
      </p:graphicFrame>
      <p:sp>
        <p:nvSpPr>
          <p:cNvPr id="95" name="TextBox 94"/>
          <p:cNvSpPr txBox="1"/>
          <p:nvPr/>
        </p:nvSpPr>
        <p:spPr>
          <a:xfrm>
            <a:off x="7469210" y="6154891"/>
            <a:ext cx="7395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30</a:t>
            </a:r>
          </a:p>
        </p:txBody>
      </p:sp>
      <p:sp>
        <p:nvSpPr>
          <p:cNvPr id="96" name="TextBox 95"/>
          <p:cNvSpPr txBox="1"/>
          <p:nvPr/>
        </p:nvSpPr>
        <p:spPr>
          <a:xfrm>
            <a:off x="8373914" y="6157167"/>
            <a:ext cx="7395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40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165049" y="6154891"/>
            <a:ext cx="7395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keV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931221" y="3157050"/>
            <a:ext cx="13850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FEL-6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8931221" y="3519765"/>
            <a:ext cx="13850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FEL-5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8931221" y="3882480"/>
            <a:ext cx="13850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FEL-4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8931221" y="4245195"/>
            <a:ext cx="13850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FEL-3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8931221" y="4607910"/>
            <a:ext cx="13850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FEL-2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8931221" y="4970627"/>
            <a:ext cx="13850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FEL-1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8931221" y="5381655"/>
            <a:ext cx="18355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FEL-1: ≈ 10 GeV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931220" y="5714345"/>
            <a:ext cx="18355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FEL-1: ≈ 11.5 GeV</a:t>
            </a:r>
          </a:p>
        </p:txBody>
      </p:sp>
      <p:sp>
        <p:nvSpPr>
          <p:cNvPr id="4" name="Rectangle 3"/>
          <p:cNvSpPr/>
          <p:nvPr/>
        </p:nvSpPr>
        <p:spPr>
          <a:xfrm>
            <a:off x="1326912" y="2067829"/>
            <a:ext cx="2370595" cy="29608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SXR</a:t>
            </a: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: 0.2 – 4 keV</a:t>
            </a:r>
          </a:p>
        </p:txBody>
      </p:sp>
      <p:sp>
        <p:nvSpPr>
          <p:cNvPr id="24" name="Rectangle 23"/>
          <p:cNvSpPr/>
          <p:nvPr/>
        </p:nvSpPr>
        <p:spPr>
          <a:xfrm>
            <a:off x="3697507" y="2773805"/>
            <a:ext cx="6719617" cy="29608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HXR</a:t>
            </a: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: 4 – 100 keV</a:t>
            </a:r>
          </a:p>
        </p:txBody>
      </p:sp>
      <p:sp>
        <p:nvSpPr>
          <p:cNvPr id="25" name="Rectangle 24"/>
          <p:cNvSpPr/>
          <p:nvPr/>
        </p:nvSpPr>
        <p:spPr>
          <a:xfrm>
            <a:off x="2877807" y="2430653"/>
            <a:ext cx="1884628" cy="296084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TXR</a:t>
            </a: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: 2 – 7 keV</a:t>
            </a:r>
          </a:p>
        </p:txBody>
      </p:sp>
      <p:sp>
        <p:nvSpPr>
          <p:cNvPr id="27" name="Content Placeholder 2"/>
          <p:cNvSpPr txBox="1">
            <a:spLocks/>
          </p:cNvSpPr>
          <p:nvPr/>
        </p:nvSpPr>
        <p:spPr>
          <a:xfrm>
            <a:off x="403339" y="1287249"/>
            <a:ext cx="11427589" cy="849304"/>
          </a:xfrm>
          <a:prstGeom prst="rect">
            <a:avLst/>
          </a:prstGeom>
        </p:spPr>
        <p:txBody>
          <a:bodyPr lIns="91440" tIns="45720" rIns="91440" bIns="4572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/>
              </a:buClr>
              <a:buFont typeface="Wingdings" pitchFamily="2" charset="2"/>
              <a:buChar char="§"/>
              <a:defRPr sz="28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itchFamily="2" charset="2"/>
              <a:buChar char="§"/>
              <a:defRPr sz="24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itchFamily="2" charset="2"/>
              <a:buChar char="§"/>
              <a:defRPr sz="20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itchFamily="2" charset="2"/>
              <a:buChar char="§"/>
              <a:defRPr sz="18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itchFamily="2" charset="2"/>
              <a:buChar char="§"/>
              <a:defRPr sz="18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01D3E"/>
              </a:buClr>
              <a:buSzTx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</a:rPr>
              <a:t>Assuming a fixed electron beam energy </a:t>
            </a:r>
            <a:r>
              <a:rPr lang="en-GB" sz="2000" dirty="0">
                <a:solidFill>
                  <a:srgbClr val="000000"/>
                </a:solidFill>
                <a:latin typeface="Arial"/>
                <a:cs typeface="Arial"/>
              </a:rPr>
              <a:t>from the spreader of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</a:rPr>
              <a:t> 8 GeV. To cover photon energy range from 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</a:rPr>
              <a:t>~</a:t>
            </a:r>
            <a:r>
              <a:rPr lang="en-GB" sz="2000" noProof="0" dirty="0">
                <a:solidFill>
                  <a:srgbClr val="000000"/>
                </a:solidFill>
                <a:latin typeface="Arial"/>
                <a:cs typeface="Arial"/>
              </a:rPr>
              <a:t>5</a:t>
            </a:r>
            <a:r>
              <a:rPr lang="en-GB" sz="2000" dirty="0" smtClean="0">
                <a:solidFill>
                  <a:srgbClr val="000000"/>
                </a:solidFill>
                <a:latin typeface="Arial"/>
                <a:cs typeface="Arial"/>
              </a:rPr>
              <a:t>0 </a:t>
            </a:r>
            <a:r>
              <a:rPr lang="en-GB" sz="2000" dirty="0">
                <a:solidFill>
                  <a:srgbClr val="000000"/>
                </a:solidFill>
                <a:latin typeface="Arial"/>
                <a:cs typeface="Arial"/>
              </a:rPr>
              <a:t>eV – 20 </a:t>
            </a:r>
            <a:r>
              <a:rPr kumimoji="0" lang="en-GB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</a:rPr>
              <a:t>keV</a:t>
            </a:r>
            <a:r>
              <a:rPr lang="en-GB" sz="2000" dirty="0">
                <a:solidFill>
                  <a:srgbClr val="000000"/>
                </a:solidFill>
                <a:latin typeface="Arial"/>
                <a:cs typeface="Arial"/>
              </a:rPr>
              <a:t> with some overlap: best covered by ~6 FELs (at least)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7B54F19-1212-9345-95FF-9D2815FD6E96}"/>
              </a:ext>
            </a:extLst>
          </p:cNvPr>
          <p:cNvSpPr txBox="1"/>
          <p:nvPr/>
        </p:nvSpPr>
        <p:spPr>
          <a:xfrm>
            <a:off x="403340" y="345182"/>
            <a:ext cx="11022306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b="1" spc="-15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FEL</a:t>
            </a:r>
            <a:r>
              <a:rPr kumimoji="0" lang="en-US" sz="4400" b="1" i="0" u="none" strike="noStrike" kern="1200" cap="none" spc="-150" normalizeH="0" baseline="0" noProof="0">
                <a:ln>
                  <a:noFill/>
                </a:ln>
                <a:solidFill>
                  <a:srgbClr val="2E2D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tuning </a:t>
            </a:r>
            <a:r>
              <a:rPr lang="en-US" sz="4400" b="1" spc="-15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kumimoji="0" lang="en-US" sz="4400" b="1" i="0" u="none" strike="noStrike" kern="1200" cap="none" spc="-150" normalizeH="0" baseline="0" noProof="0" err="1">
                <a:ln>
                  <a:noFill/>
                </a:ln>
                <a:solidFill>
                  <a:srgbClr val="2E2D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anges</a:t>
            </a:r>
            <a:endParaRPr kumimoji="0" lang="en-US" sz="4400" b="1" i="0" u="none" strike="noStrike" kern="1200" cap="none" spc="-150" normalizeH="0" baseline="0" noProof="0">
              <a:ln>
                <a:noFill/>
              </a:ln>
              <a:solidFill>
                <a:srgbClr val="2E2D6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9384710" y="113404"/>
            <a:ext cx="2694512" cy="646331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square" lIns="91440" tIns="45720" rIns="91440" bIns="45720" anchor="t">
            <a:spAutoFit/>
          </a:bodyPr>
          <a:lstStyle/>
          <a:p>
            <a:pPr algn="ctr">
              <a:defRPr/>
            </a:pPr>
            <a:r>
              <a:rPr lang="en-GB" b="1">
                <a:solidFill>
                  <a:srgbClr val="FF0000"/>
                </a:solidFill>
                <a:latin typeface="Calibri" panose="020F0502020204030204"/>
              </a:rPr>
              <a:t>Latest</a:t>
            </a:r>
            <a:r>
              <a:rPr kumimoji="0" lang="en-GB" sz="1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lang="en-GB" b="1">
                <a:solidFill>
                  <a:srgbClr val="FF0000"/>
                </a:solidFill>
                <a:latin typeface="Calibri" panose="020F0502020204030204"/>
              </a:rPr>
              <a:t>thinking following</a:t>
            </a:r>
            <a:r>
              <a:rPr kumimoji="0" lang="en-GB" sz="1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science team </a:t>
            </a:r>
            <a:r>
              <a:rPr lang="en-GB" b="1">
                <a:solidFill>
                  <a:srgbClr val="FF0000"/>
                </a:solidFill>
                <a:latin typeface="Calibri" panose="020F0502020204030204"/>
              </a:rPr>
              <a:t>feedback</a:t>
            </a:r>
            <a:endParaRPr lang="en-GB" sz="1800" b="1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Calibri"/>
              <a:cs typeface="Calibri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/>
          </p:nvPr>
        </p:nvGraphicFramePr>
        <p:xfrm>
          <a:off x="10676276" y="2744440"/>
          <a:ext cx="1488652" cy="333923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88652">
                  <a:extLst>
                    <a:ext uri="{9D8B030D-6E8A-4147-A177-3AD203B41FA5}">
                      <a16:colId xmlns:a16="http://schemas.microsoft.com/office/drawing/2014/main" val="1934240693"/>
                    </a:ext>
                  </a:extLst>
                </a:gridCol>
              </a:tblGrid>
              <a:tr h="371026">
                <a:tc>
                  <a:txBody>
                    <a:bodyPr/>
                    <a:lstStyle/>
                    <a:p>
                      <a:pPr algn="ctr"/>
                      <a:r>
                        <a:rPr lang="en-GB" sz="1600" b="1"/>
                        <a:t>Tuning</a:t>
                      </a: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36600175"/>
                  </a:ext>
                </a:extLst>
              </a:tr>
              <a:tr h="371026">
                <a:tc>
                  <a:txBody>
                    <a:bodyPr/>
                    <a:lstStyle/>
                    <a:p>
                      <a:pPr algn="ctr"/>
                      <a:r>
                        <a:rPr lang="en-GB" sz="1600"/>
                        <a:t>0.05 – 1.0 keV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93675070"/>
                  </a:ext>
                </a:extLst>
              </a:tr>
              <a:tr h="371026">
                <a:tc>
                  <a:txBody>
                    <a:bodyPr/>
                    <a:lstStyle/>
                    <a:p>
                      <a:pPr algn="ctr"/>
                      <a:r>
                        <a:rPr lang="en-GB" sz="1600"/>
                        <a:t>0.25 – 3.0 keV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03230284"/>
                  </a:ext>
                </a:extLst>
              </a:tr>
              <a:tr h="371026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/>
                        <a:t>1.0 – 5.0 </a:t>
                      </a:r>
                      <a:r>
                        <a:rPr lang="en-GB" sz="1600" err="1"/>
                        <a:t>keV</a:t>
                      </a:r>
                      <a:endParaRPr lang="en-GB" sz="16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28053988"/>
                  </a:ext>
                </a:extLst>
              </a:tr>
              <a:tr h="371026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/>
                        <a:t>3.0 – 13.0 </a:t>
                      </a:r>
                      <a:r>
                        <a:rPr lang="en-GB" sz="1600" err="1"/>
                        <a:t>keV</a:t>
                      </a:r>
                      <a:endParaRPr lang="en-GB" sz="16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26688850"/>
                  </a:ext>
                </a:extLst>
              </a:tr>
              <a:tr h="371026">
                <a:tc>
                  <a:txBody>
                    <a:bodyPr/>
                    <a:lstStyle/>
                    <a:p>
                      <a:pPr algn="ctr"/>
                      <a:r>
                        <a:rPr lang="en-GB" sz="1600"/>
                        <a:t>5.0 – 20.0 keV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10504629"/>
                  </a:ext>
                </a:extLst>
              </a:tr>
              <a:tr h="371026">
                <a:tc>
                  <a:txBody>
                    <a:bodyPr/>
                    <a:lstStyle/>
                    <a:p>
                      <a:pPr algn="ctr"/>
                      <a:r>
                        <a:rPr lang="en-GB" sz="1600"/>
                        <a:t>9 – 20 keV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64705555"/>
                  </a:ext>
                </a:extLst>
              </a:tr>
              <a:tr h="371026">
                <a:tc>
                  <a:txBody>
                    <a:bodyPr/>
                    <a:lstStyle/>
                    <a:p>
                      <a:pPr algn="ctr"/>
                      <a:r>
                        <a:rPr lang="en-GB" sz="160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13 – 30keV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31645951"/>
                  </a:ext>
                </a:extLst>
              </a:tr>
              <a:tr h="371026">
                <a:tc>
                  <a:txBody>
                    <a:bodyPr/>
                    <a:lstStyle/>
                    <a:p>
                      <a:pPr algn="ctr"/>
                      <a:r>
                        <a:rPr lang="en-GB" sz="160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20 – 40 keV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50051531"/>
                  </a:ext>
                </a:extLst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10462452" y="6164921"/>
            <a:ext cx="18205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>
                <a:solidFill>
                  <a:schemeClr val="bg1">
                    <a:lumMod val="50000"/>
                  </a:schemeClr>
                </a:solidFill>
              </a:rPr>
              <a:t>Potential booster in FEL-1 line</a:t>
            </a:r>
          </a:p>
        </p:txBody>
      </p:sp>
      <p:graphicFrame>
        <p:nvGraphicFramePr>
          <p:cNvPr id="2" name="Table 4"/>
          <p:cNvGraphicFramePr>
            <a:graphicFrameLocks noGrp="1"/>
          </p:cNvGraphicFramePr>
          <p:nvPr>
            <p:extLst/>
          </p:nvPr>
        </p:nvGraphicFramePr>
        <p:xfrm>
          <a:off x="10676276" y="2744440"/>
          <a:ext cx="1488652" cy="333923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88652">
                  <a:extLst>
                    <a:ext uri="{9D8B030D-6E8A-4147-A177-3AD203B41FA5}">
                      <a16:colId xmlns:a16="http://schemas.microsoft.com/office/drawing/2014/main" val="1934240693"/>
                    </a:ext>
                  </a:extLst>
                </a:gridCol>
              </a:tblGrid>
              <a:tr h="371026">
                <a:tc>
                  <a:txBody>
                    <a:bodyPr/>
                    <a:lstStyle/>
                    <a:p>
                      <a:pPr algn="ctr"/>
                      <a:r>
                        <a:rPr lang="en-GB" sz="1600" b="1"/>
                        <a:t>Tuning</a:t>
                      </a: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36600175"/>
                  </a:ext>
                </a:extLst>
              </a:tr>
              <a:tr h="371026">
                <a:tc>
                  <a:txBody>
                    <a:bodyPr/>
                    <a:lstStyle/>
                    <a:p>
                      <a:pPr algn="ctr"/>
                      <a:r>
                        <a:rPr lang="en-GB" sz="1600"/>
                        <a:t>0.05 – 1.0 keV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93675070"/>
                  </a:ext>
                </a:extLst>
              </a:tr>
              <a:tr h="371026">
                <a:tc>
                  <a:txBody>
                    <a:bodyPr/>
                    <a:lstStyle/>
                    <a:p>
                      <a:pPr algn="ctr"/>
                      <a:r>
                        <a:rPr lang="en-GB" sz="1600"/>
                        <a:t>0.25 – 3.0 keV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03230284"/>
                  </a:ext>
                </a:extLst>
              </a:tr>
              <a:tr h="371026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/>
                        <a:t>1.0 – 5.0 </a:t>
                      </a:r>
                      <a:r>
                        <a:rPr lang="en-GB" sz="1600" err="1"/>
                        <a:t>keV</a:t>
                      </a:r>
                      <a:endParaRPr lang="en-GB" sz="16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28053988"/>
                  </a:ext>
                </a:extLst>
              </a:tr>
              <a:tr h="371026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/>
                        <a:t>3.0 – 13.0 </a:t>
                      </a:r>
                      <a:r>
                        <a:rPr lang="en-GB" sz="1600" err="1"/>
                        <a:t>keV</a:t>
                      </a:r>
                      <a:endParaRPr lang="en-GB" sz="16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26688850"/>
                  </a:ext>
                </a:extLst>
              </a:tr>
              <a:tr h="371026">
                <a:tc>
                  <a:txBody>
                    <a:bodyPr/>
                    <a:lstStyle/>
                    <a:p>
                      <a:pPr algn="ctr"/>
                      <a:r>
                        <a:rPr lang="en-GB" sz="1600"/>
                        <a:t>5.0 – 20.0 keV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10504629"/>
                  </a:ext>
                </a:extLst>
              </a:tr>
              <a:tr h="371026">
                <a:tc>
                  <a:txBody>
                    <a:bodyPr/>
                    <a:lstStyle/>
                    <a:p>
                      <a:pPr algn="ctr"/>
                      <a:r>
                        <a:rPr lang="en-GB" sz="1600"/>
                        <a:t>9 – 20 keV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64705555"/>
                  </a:ext>
                </a:extLst>
              </a:tr>
              <a:tr h="371026">
                <a:tc>
                  <a:txBody>
                    <a:bodyPr/>
                    <a:lstStyle/>
                    <a:p>
                      <a:pPr algn="ctr"/>
                      <a:r>
                        <a:rPr lang="en-GB" sz="160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13 – 30keV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31645951"/>
                  </a:ext>
                </a:extLst>
              </a:tr>
              <a:tr h="371026">
                <a:tc>
                  <a:txBody>
                    <a:bodyPr/>
                    <a:lstStyle/>
                    <a:p>
                      <a:pPr algn="ctr"/>
                      <a:r>
                        <a:rPr lang="en-GB" sz="160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20 – 40 keV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50051531"/>
                  </a:ext>
                </a:extLst>
              </a:tr>
            </a:tbl>
          </a:graphicData>
        </a:graphic>
      </p:graphicFrame>
      <p:sp>
        <p:nvSpPr>
          <p:cNvPr id="6" name="TextBox 8"/>
          <p:cNvSpPr txBox="1"/>
          <p:nvPr/>
        </p:nvSpPr>
        <p:spPr>
          <a:xfrm>
            <a:off x="10462452" y="6164921"/>
            <a:ext cx="18205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>
                <a:solidFill>
                  <a:schemeClr val="bg1">
                    <a:lumMod val="50000"/>
                  </a:schemeClr>
                </a:solidFill>
              </a:rPr>
              <a:t>Potential booster in FEL-1 line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3415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7772C20F-3A0C-3CA6-9B38-0EEEF204D932}"/>
              </a:ext>
            </a:extLst>
          </p:cNvPr>
          <p:cNvSpPr/>
          <p:nvPr/>
        </p:nvSpPr>
        <p:spPr>
          <a:xfrm>
            <a:off x="5011271" y="1165411"/>
            <a:ext cx="7198658" cy="568362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4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81890" y="1200970"/>
            <a:ext cx="7275600" cy="5539721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9144650" y="3181704"/>
            <a:ext cx="3000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  </a:t>
            </a: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2E2C6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1423"/>
          <a:stretch/>
        </p:blipFill>
        <p:spPr>
          <a:xfrm>
            <a:off x="6350001" y="1062324"/>
            <a:ext cx="4572000" cy="368995"/>
          </a:xfrm>
          <a:prstGeom prst="rect">
            <a:avLst/>
          </a:prstGeom>
        </p:spPr>
      </p:pic>
      <p:sp>
        <p:nvSpPr>
          <p:cNvPr id="24" name="Rectangle 23"/>
          <p:cNvSpPr/>
          <p:nvPr/>
        </p:nvSpPr>
        <p:spPr>
          <a:xfrm>
            <a:off x="8894205" y="2930072"/>
            <a:ext cx="1148565" cy="3190382"/>
          </a:xfrm>
          <a:prstGeom prst="rect">
            <a:avLst/>
          </a:prstGeom>
          <a:solidFill>
            <a:srgbClr val="0070C0">
              <a:alpha val="50000"/>
            </a:srgbClr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6438309" y="3273236"/>
            <a:ext cx="2017484" cy="2847219"/>
          </a:xfrm>
          <a:prstGeom prst="rect">
            <a:avLst/>
          </a:prstGeom>
          <a:solidFill>
            <a:srgbClr val="FFC000">
              <a:alpha val="50000"/>
            </a:srgbClr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9328666" y="5093289"/>
            <a:ext cx="1255734" cy="1027165"/>
          </a:xfrm>
          <a:prstGeom prst="rect">
            <a:avLst/>
          </a:prstGeom>
          <a:solidFill>
            <a:srgbClr val="7030A0">
              <a:alpha val="50000"/>
            </a:srgbClr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7553010" y="3130916"/>
            <a:ext cx="1341196" cy="2524461"/>
          </a:xfrm>
          <a:prstGeom prst="rect">
            <a:avLst/>
          </a:prstGeom>
          <a:solidFill>
            <a:srgbClr val="92D050">
              <a:alpha val="50000"/>
            </a:srgbClr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8455794" y="2988219"/>
            <a:ext cx="1167841" cy="2328534"/>
          </a:xfrm>
          <a:prstGeom prst="rect">
            <a:avLst/>
          </a:prstGeom>
          <a:solidFill>
            <a:srgbClr val="00B050">
              <a:alpha val="50000"/>
            </a:srgbClr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8566389" y="2135796"/>
            <a:ext cx="16824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100 eV – 20 </a:t>
            </a:r>
            <a:r>
              <a:rPr kumimoji="0" lang="en-GB" sz="1400" b="1" i="0" u="none" strike="noStrike" kern="1200" cap="none" spc="0" normalizeH="0" baseline="0" noProof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keV</a:t>
            </a:r>
            <a:endParaRPr kumimoji="0" lang="en-GB" sz="14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100 as to 100 fs</a:t>
            </a:r>
            <a:endParaRPr kumimoji="0" lang="en-GB" sz="1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5135215" y="4636371"/>
            <a:ext cx="2417796" cy="1484084"/>
          </a:xfrm>
          <a:prstGeom prst="rect">
            <a:avLst/>
          </a:prstGeom>
          <a:solidFill>
            <a:srgbClr val="FF0000">
              <a:alpha val="50000"/>
            </a:srgbClr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5681506" y="2614469"/>
            <a:ext cx="4361264" cy="3505985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aphicFrame>
        <p:nvGraphicFramePr>
          <p:cNvPr id="17" name="Table 16"/>
          <p:cNvGraphicFramePr>
            <a:graphicFrameLocks noGrp="1"/>
          </p:cNvGraphicFramePr>
          <p:nvPr>
            <p:extLst/>
          </p:nvPr>
        </p:nvGraphicFramePr>
        <p:xfrm>
          <a:off x="66432" y="1321084"/>
          <a:ext cx="4913142" cy="545238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54518">
                  <a:extLst>
                    <a:ext uri="{9D8B030D-6E8A-4147-A177-3AD203B41FA5}">
                      <a16:colId xmlns:a16="http://schemas.microsoft.com/office/drawing/2014/main" val="3340298340"/>
                    </a:ext>
                  </a:extLst>
                </a:gridCol>
                <a:gridCol w="1049199">
                  <a:extLst>
                    <a:ext uri="{9D8B030D-6E8A-4147-A177-3AD203B41FA5}">
                      <a16:colId xmlns:a16="http://schemas.microsoft.com/office/drawing/2014/main" val="3787306612"/>
                    </a:ext>
                  </a:extLst>
                </a:gridCol>
                <a:gridCol w="1055077">
                  <a:extLst>
                    <a:ext uri="{9D8B030D-6E8A-4147-A177-3AD203B41FA5}">
                      <a16:colId xmlns:a16="http://schemas.microsoft.com/office/drawing/2014/main" val="749748757"/>
                    </a:ext>
                  </a:extLst>
                </a:gridCol>
                <a:gridCol w="942535">
                  <a:extLst>
                    <a:ext uri="{9D8B030D-6E8A-4147-A177-3AD203B41FA5}">
                      <a16:colId xmlns:a16="http://schemas.microsoft.com/office/drawing/2014/main" val="1024447413"/>
                    </a:ext>
                  </a:extLst>
                </a:gridCol>
                <a:gridCol w="1311813">
                  <a:extLst>
                    <a:ext uri="{9D8B030D-6E8A-4147-A177-3AD203B41FA5}">
                      <a16:colId xmlns:a16="http://schemas.microsoft.com/office/drawing/2014/main" val="584817439"/>
                    </a:ext>
                  </a:extLst>
                </a:gridCol>
              </a:tblGrid>
              <a:tr h="573362">
                <a:tc>
                  <a:txBody>
                    <a:bodyPr/>
                    <a:lstStyle/>
                    <a:p>
                      <a:r>
                        <a:rPr lang="en-GB" sz="1400" b="1"/>
                        <a:t>FEL</a:t>
                      </a: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/>
                        <a:t>Tuning</a:t>
                      </a: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/>
                        <a:t>Mode</a:t>
                      </a: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/>
                        <a:t>Technique</a:t>
                      </a: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/>
                        <a:t>Transform Limited </a:t>
                      </a:r>
                      <a:br>
                        <a:rPr lang="en-GB" sz="1400" b="1"/>
                      </a:br>
                      <a:r>
                        <a:rPr lang="en-GB" sz="1400" b="1"/>
                        <a:t>Pulse Duration</a:t>
                      </a: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11876179"/>
                  </a:ext>
                </a:extLst>
              </a:tr>
              <a:tr h="331947">
                <a:tc>
                  <a:txBody>
                    <a:bodyPr/>
                    <a:lstStyle/>
                    <a:p>
                      <a:r>
                        <a:rPr lang="en-GB" sz="1400" b="1">
                          <a:solidFill>
                            <a:srgbClr val="FF0000"/>
                          </a:solidFill>
                        </a:rPr>
                        <a:t>FEL-6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/>
                        <a:t>0.05 – 1.0 keV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/>
                        <a:t>Seeded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/>
                        <a:t>EEHG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/>
                        <a:t>5</a:t>
                      </a:r>
                      <a:r>
                        <a:rPr lang="en-GB" sz="1400" baseline="0"/>
                        <a:t> – 100 fs</a:t>
                      </a:r>
                      <a:endParaRPr lang="en-GB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8209441"/>
                  </a:ext>
                </a:extLst>
              </a:tr>
              <a:tr h="331947">
                <a:tc rowSpan="2">
                  <a:txBody>
                    <a:bodyPr/>
                    <a:lstStyle/>
                    <a:p>
                      <a:r>
                        <a:rPr lang="en-GB" sz="1400" b="1">
                          <a:solidFill>
                            <a:srgbClr val="FFC000"/>
                          </a:solidFill>
                        </a:rPr>
                        <a:t>FEL-5</a:t>
                      </a: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r>
                        <a:rPr lang="en-GB" sz="1400"/>
                        <a:t>0.25 – 3.0 keV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400"/>
                        <a:t>Long pulse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/>
                        <a:t>EEHG/HB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/>
                        <a:t>100 fs – 20 fs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023374"/>
                  </a:ext>
                </a:extLst>
              </a:tr>
              <a:tr h="331947">
                <a:tc vMerge="1">
                  <a:txBody>
                    <a:bodyPr/>
                    <a:lstStyle/>
                    <a:p>
                      <a:endParaRPr lang="en-GB" sz="110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/>
                        <a:t>Short Pulse</a:t>
                      </a: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/>
                        <a:t>XLEAP</a:t>
                      </a: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/>
                        <a:t>2 fs – 350 as</a:t>
                      </a: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75360563"/>
                  </a:ext>
                </a:extLst>
              </a:tr>
              <a:tr h="331947">
                <a:tc rowSpan="2">
                  <a:txBody>
                    <a:bodyPr/>
                    <a:lstStyle/>
                    <a:p>
                      <a:r>
                        <a:rPr lang="en-GB" sz="1400" b="1">
                          <a:solidFill>
                            <a:srgbClr val="92D050"/>
                          </a:solidFill>
                        </a:rPr>
                        <a:t>FEL-4</a:t>
                      </a: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r>
                        <a:rPr lang="en-GB" sz="1400"/>
                        <a:t>3.0 –</a:t>
                      </a:r>
                      <a:r>
                        <a:rPr lang="en-GB" sz="1400" baseline="0"/>
                        <a:t> </a:t>
                      </a:r>
                      <a:r>
                        <a:rPr lang="en-GB" sz="1400"/>
                        <a:t>13.0 keV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400"/>
                        <a:t>Long Pulse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/>
                        <a:t>HB-SASE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/>
                        <a:t>20 fs – 10 fs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83373679"/>
                  </a:ext>
                </a:extLst>
              </a:tr>
              <a:tr h="331947">
                <a:tc vMerge="1">
                  <a:txBody>
                    <a:bodyPr/>
                    <a:lstStyle/>
                    <a:p>
                      <a:endParaRPr lang="en-GB" sz="110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/>
                        <a:t>Short Pulse</a:t>
                      </a: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/>
                        <a:t>XLEAP</a:t>
                      </a: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/>
                        <a:t>400 as – 200 as</a:t>
                      </a: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98255329"/>
                  </a:ext>
                </a:extLst>
              </a:tr>
              <a:tr h="331947">
                <a:tc rowSpan="2">
                  <a:txBody>
                    <a:bodyPr/>
                    <a:lstStyle/>
                    <a:p>
                      <a:r>
                        <a:rPr lang="en-GB" sz="1400" b="1">
                          <a:solidFill>
                            <a:srgbClr val="00B050"/>
                          </a:solidFill>
                        </a:rPr>
                        <a:t>FEL-3</a:t>
                      </a: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r>
                        <a:rPr lang="en-GB" sz="1400"/>
                        <a:t>1.0 – 5.0 keV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400"/>
                        <a:t>Long Pulse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/>
                        <a:t>HB-SASE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/>
                        <a:t>40fs – 15fs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93554209"/>
                  </a:ext>
                </a:extLst>
              </a:tr>
              <a:tr h="331947">
                <a:tc vMerge="1">
                  <a:txBody>
                    <a:bodyPr/>
                    <a:lstStyle/>
                    <a:p>
                      <a:endParaRPr lang="en-GB" sz="110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/>
                        <a:t>Short Pulse</a:t>
                      </a: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/>
                        <a:t>XLEAP</a:t>
                      </a: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/>
                        <a:t>800 as</a:t>
                      </a:r>
                      <a:r>
                        <a:rPr lang="en-GB" sz="1400" baseline="0"/>
                        <a:t> – 275 as</a:t>
                      </a:r>
                      <a:endParaRPr lang="en-GB" sz="1400"/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78758967"/>
                  </a:ext>
                </a:extLst>
              </a:tr>
              <a:tr h="331947">
                <a:tc rowSpan="3">
                  <a:txBody>
                    <a:bodyPr/>
                    <a:lstStyle/>
                    <a:p>
                      <a:r>
                        <a:rPr lang="en-GB" sz="1400" b="1">
                          <a:solidFill>
                            <a:srgbClr val="0070C0"/>
                          </a:solidFill>
                        </a:rPr>
                        <a:t>FEL-2</a:t>
                      </a:r>
                    </a:p>
                  </a:txBody>
                  <a:tcPr anchor="ctr"/>
                </a:tc>
                <a:tc rowSpan="3">
                  <a:txBody>
                    <a:bodyPr/>
                    <a:lstStyle/>
                    <a:p>
                      <a:r>
                        <a:rPr lang="en-GB" sz="1400"/>
                        <a:t>5.0 – 20.0 keV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400"/>
                        <a:t>Long Pulse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/>
                        <a:t>HB-SASE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/>
                        <a:t>16 fs  - 12 fs 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52112406"/>
                  </a:ext>
                </a:extLst>
              </a:tr>
              <a:tr h="331947">
                <a:tc vMerge="1">
                  <a:txBody>
                    <a:bodyPr/>
                    <a:lstStyle/>
                    <a:p>
                      <a:endParaRPr lang="en-GB" sz="110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/>
                        <a:t>Short Pulse</a:t>
                      </a: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/>
                        <a:t>XLEAP</a:t>
                      </a: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/>
                        <a:t>300 as – 200 as</a:t>
                      </a: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50499919"/>
                  </a:ext>
                </a:extLst>
              </a:tr>
              <a:tr h="331947">
                <a:tc vMerge="1">
                  <a:txBody>
                    <a:bodyPr/>
                    <a:lstStyle/>
                    <a:p>
                      <a:endParaRPr lang="en-GB" sz="110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Cavity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XFELO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~ 100 fs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4331381"/>
                  </a:ext>
                </a:extLst>
              </a:tr>
              <a:tr h="331947">
                <a:tc rowSpan="3">
                  <a:txBody>
                    <a:bodyPr/>
                    <a:lstStyle/>
                    <a:p>
                      <a:r>
                        <a:rPr lang="en-GB" sz="1400" b="1">
                          <a:solidFill>
                            <a:srgbClr val="7030A0"/>
                          </a:solidFill>
                        </a:rPr>
                        <a:t>FEL-1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400"/>
                        <a:t>9 – 20 keV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400"/>
                        <a:t>High Power</a:t>
                      </a:r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r>
                        <a:rPr lang="en-GB" sz="1400"/>
                        <a:t>SASE</a:t>
                      </a:r>
                    </a:p>
                  </a:txBody>
                  <a:tcPr anchor="ctr"/>
                </a:tc>
                <a:tc rowSpan="3">
                  <a:txBody>
                    <a:bodyPr/>
                    <a:lstStyle/>
                    <a:p>
                      <a:r>
                        <a:rPr lang="en-GB" sz="1400"/>
                        <a:t>~ 60 fs (not</a:t>
                      </a:r>
                      <a:r>
                        <a:rPr lang="en-GB" sz="1400" baseline="0"/>
                        <a:t> TL)</a:t>
                      </a:r>
                      <a:endParaRPr lang="en-GB" sz="14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81599586"/>
                  </a:ext>
                </a:extLst>
              </a:tr>
              <a:tr h="441619">
                <a:tc vMerge="1">
                  <a:txBody>
                    <a:bodyPr/>
                    <a:lstStyle/>
                    <a:p>
                      <a:endParaRPr lang="en-GB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13 – 30keV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40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High</a:t>
                      </a:r>
                      <a:r>
                        <a:rPr lang="en-GB" sz="1400" baseline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 Energy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40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1120447"/>
                  </a:ext>
                </a:extLst>
              </a:tr>
              <a:tr h="441619">
                <a:tc vMerge="1">
                  <a:txBody>
                    <a:bodyPr/>
                    <a:lstStyle/>
                    <a:p>
                      <a:endParaRPr lang="en-GB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20 – 40 keV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40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High Energy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40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82617639"/>
                  </a:ext>
                </a:extLst>
              </a:tr>
            </a:tbl>
          </a:graphicData>
        </a:graphic>
      </p:graphicFrame>
      <p:sp>
        <p:nvSpPr>
          <p:cNvPr id="18" name="TextBox 17">
            <a:extLst>
              <a:ext uri="{FF2B5EF4-FFF2-40B4-BE49-F238E27FC236}">
                <a16:creationId xmlns:a16="http://schemas.microsoft.com/office/drawing/2014/main" id="{67B54F19-1212-9345-95FF-9D2815FD6E96}"/>
              </a:ext>
            </a:extLst>
          </p:cNvPr>
          <p:cNvSpPr txBox="1"/>
          <p:nvPr/>
        </p:nvSpPr>
        <p:spPr>
          <a:xfrm>
            <a:off x="403340" y="345182"/>
            <a:ext cx="11022306" cy="76944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>
              <a:defRPr/>
            </a:pPr>
            <a:r>
              <a:rPr kumimoji="0" lang="en-US" sz="4400" b="1" i="0" u="none" strike="noStrike" kern="1200" cap="none" spc="-150" normalizeH="0" baseline="0" noProof="0">
                <a:ln>
                  <a:noFill/>
                </a:ln>
                <a:solidFill>
                  <a:srgbClr val="2E2D62"/>
                </a:solidFill>
                <a:effectLst/>
                <a:uLnTx/>
                <a:uFillTx/>
                <a:latin typeface="Arial"/>
                <a:cs typeface="Arial"/>
              </a:rPr>
              <a:t>Potential </a:t>
            </a:r>
            <a:r>
              <a:rPr lang="en-US" sz="4400" b="1" spc="-150">
                <a:solidFill>
                  <a:srgbClr val="2E2D62"/>
                </a:solidFill>
                <a:latin typeface="Arial"/>
                <a:cs typeface="Arial"/>
              </a:rPr>
              <a:t>FEL modes</a:t>
            </a:r>
            <a:endParaRPr kumimoji="0" lang="en-US" sz="4400" b="1" i="0" u="none" strike="noStrike" kern="1200" cap="none" spc="-150" normalizeH="0" baseline="0" noProof="0">
              <a:ln>
                <a:noFill/>
              </a:ln>
              <a:solidFill>
                <a:srgbClr val="2E2D6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9384710" y="113404"/>
            <a:ext cx="2694512" cy="923330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square" lIns="91440" tIns="45720" rIns="91440" bIns="45720" anchor="t">
            <a:spAutoFit/>
          </a:bodyPr>
          <a:lstStyle/>
          <a:p>
            <a:pPr algn="ctr">
              <a:defRPr/>
            </a:pPr>
            <a:r>
              <a:rPr kumimoji="0" lang="en-GB" sz="1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Presently under </a:t>
            </a:r>
            <a:r>
              <a:rPr lang="en-GB" b="1">
                <a:solidFill>
                  <a:srgbClr val="FF0000"/>
                </a:solidFill>
                <a:latin typeface="Calibri" panose="020F0502020204030204"/>
              </a:rPr>
              <a:t>development </a:t>
            </a:r>
            <a:r>
              <a:rPr kumimoji="0" lang="en-GB" sz="1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following science team feedback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B3F2BEF-1585-BD04-67D1-42E65F94BC1A}"/>
              </a:ext>
            </a:extLst>
          </p:cNvPr>
          <p:cNvSpPr txBox="1"/>
          <p:nvPr/>
        </p:nvSpPr>
        <p:spPr>
          <a:xfrm>
            <a:off x="5104356" y="6597041"/>
            <a:ext cx="7025012" cy="2616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100">
                <a:ea typeface="Calibri"/>
                <a:cs typeface="Calibri"/>
              </a:rPr>
              <a:t>Pulse durations estimated from simulations/scaling, intermediates between short and long pulse modes also accessible </a:t>
            </a:r>
            <a:endParaRPr lang="en-GB" sz="1100"/>
          </a:p>
        </p:txBody>
      </p:sp>
      <p:sp>
        <p:nvSpPr>
          <p:cNvPr id="46" name="Oval 45"/>
          <p:cNvSpPr/>
          <p:nvPr/>
        </p:nvSpPr>
        <p:spPr>
          <a:xfrm rot="20908502">
            <a:off x="6288860" y="3000259"/>
            <a:ext cx="3816172" cy="793414"/>
          </a:xfrm>
          <a:prstGeom prst="ellipse">
            <a:avLst/>
          </a:prstGeom>
          <a:gradFill flip="none" rotWithShape="1">
            <a:gsLst>
              <a:gs pos="0">
                <a:srgbClr val="FFC000"/>
              </a:gs>
              <a:gs pos="39000">
                <a:srgbClr val="92D050"/>
              </a:gs>
              <a:gs pos="59000">
                <a:srgbClr val="00B050"/>
              </a:gs>
              <a:gs pos="100000">
                <a:srgbClr val="0070C0"/>
              </a:gs>
            </a:gsLst>
            <a:lin ang="0" scaled="1"/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b="1"/>
              <a:t> Short Pulse Modes</a:t>
            </a:r>
          </a:p>
        </p:txBody>
      </p:sp>
      <p:sp>
        <p:nvSpPr>
          <p:cNvPr id="49" name="Oval 48"/>
          <p:cNvSpPr/>
          <p:nvPr/>
        </p:nvSpPr>
        <p:spPr>
          <a:xfrm>
            <a:off x="5262646" y="4733295"/>
            <a:ext cx="2223820" cy="1364570"/>
          </a:xfrm>
          <a:prstGeom prst="ellipse">
            <a:avLst/>
          </a:prstGeom>
          <a:solidFill>
            <a:srgbClr val="FF0000"/>
          </a:solidFill>
          <a:ln>
            <a:noFill/>
          </a:ln>
          <a:effectLst>
            <a:softEdge rad="127000"/>
          </a:effectLst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b="1"/>
              <a:t> Seeded</a:t>
            </a:r>
          </a:p>
        </p:txBody>
      </p:sp>
      <p:sp>
        <p:nvSpPr>
          <p:cNvPr id="50" name="Oval 49"/>
          <p:cNvSpPr/>
          <p:nvPr/>
        </p:nvSpPr>
        <p:spPr>
          <a:xfrm rot="20681229">
            <a:off x="6287722" y="4853532"/>
            <a:ext cx="3929810" cy="896233"/>
          </a:xfrm>
          <a:prstGeom prst="ellipse">
            <a:avLst/>
          </a:prstGeom>
          <a:gradFill flip="none" rotWithShape="1">
            <a:gsLst>
              <a:gs pos="0">
                <a:srgbClr val="FFC000">
                  <a:alpha val="20000"/>
                </a:srgbClr>
              </a:gs>
              <a:gs pos="39000">
                <a:srgbClr val="92D050"/>
              </a:gs>
              <a:gs pos="59000">
                <a:srgbClr val="00B050"/>
              </a:gs>
              <a:gs pos="100000">
                <a:srgbClr val="0070C0"/>
              </a:gs>
            </a:gsLst>
            <a:lin ang="0" scaled="1"/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b="1"/>
              <a:t> Long Pulse Modes</a:t>
            </a:r>
          </a:p>
        </p:txBody>
      </p:sp>
      <p:sp>
        <p:nvSpPr>
          <p:cNvPr id="51" name="Oval 50"/>
          <p:cNvSpPr/>
          <p:nvPr/>
        </p:nvSpPr>
        <p:spPr>
          <a:xfrm>
            <a:off x="8455793" y="5492935"/>
            <a:ext cx="1479804" cy="793414"/>
          </a:xfrm>
          <a:prstGeom prst="ellipse">
            <a:avLst/>
          </a:prstGeom>
          <a:solidFill>
            <a:srgbClr val="0070C0"/>
          </a:solidFill>
          <a:ln>
            <a:noFill/>
          </a:ln>
          <a:effectLst>
            <a:softEdge rad="127000"/>
          </a:effectLst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b="1"/>
              <a:t> Cavity</a:t>
            </a:r>
          </a:p>
        </p:txBody>
      </p:sp>
      <p:sp>
        <p:nvSpPr>
          <p:cNvPr id="52" name="Oval 51"/>
          <p:cNvSpPr/>
          <p:nvPr/>
        </p:nvSpPr>
        <p:spPr>
          <a:xfrm>
            <a:off x="9280150" y="5168627"/>
            <a:ext cx="1479804" cy="793414"/>
          </a:xfrm>
          <a:prstGeom prst="ellipse">
            <a:avLst/>
          </a:prstGeom>
          <a:solidFill>
            <a:srgbClr val="7030A0"/>
          </a:solidFill>
          <a:ln>
            <a:noFill/>
          </a:ln>
          <a:effectLst>
            <a:softEdge rad="127000"/>
          </a:effectLst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b="1"/>
              <a:t> High Energy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5907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4" name="Straight Connector 133"/>
          <p:cNvCxnSpPr>
            <a:cxnSpLocks/>
          </p:cNvCxnSpPr>
          <p:nvPr/>
        </p:nvCxnSpPr>
        <p:spPr>
          <a:xfrm flipV="1">
            <a:off x="1083021" y="1281404"/>
            <a:ext cx="6729812" cy="3633468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/>
          <p:cNvCxnSpPr/>
          <p:nvPr/>
        </p:nvCxnSpPr>
        <p:spPr>
          <a:xfrm flipH="1">
            <a:off x="195615" y="4874530"/>
            <a:ext cx="900000" cy="0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 rot="19899654">
            <a:off x="2439933" y="3518209"/>
            <a:ext cx="2771775" cy="1504757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 rot="19899654">
            <a:off x="3521399" y="2934946"/>
            <a:ext cx="2771775" cy="1504757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 rot="19899654">
            <a:off x="4602866" y="2351684"/>
            <a:ext cx="2771775" cy="1504757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 rot="19899654">
            <a:off x="5684333" y="1768422"/>
            <a:ext cx="2771775" cy="1504757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 rot="19899654">
            <a:off x="6765800" y="1185160"/>
            <a:ext cx="2771775" cy="1504757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 rot="19899654">
            <a:off x="1358466" y="4101471"/>
            <a:ext cx="2771775" cy="1504757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Isosceles Triangle 55"/>
          <p:cNvSpPr/>
          <p:nvPr/>
        </p:nvSpPr>
        <p:spPr>
          <a:xfrm rot="20858204" flipV="1">
            <a:off x="2092927" y="4076780"/>
            <a:ext cx="438150" cy="419046"/>
          </a:xfrm>
          <a:prstGeom prst="triangle">
            <a:avLst/>
          </a:prstGeom>
          <a:solidFill>
            <a:srgbClr val="00B0F0"/>
          </a:solidFill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7" name="Isosceles Triangle 56"/>
          <p:cNvSpPr/>
          <p:nvPr/>
        </p:nvSpPr>
        <p:spPr>
          <a:xfrm rot="20858204" flipV="1">
            <a:off x="3185576" y="3487488"/>
            <a:ext cx="438150" cy="419046"/>
          </a:xfrm>
          <a:prstGeom prst="triangle">
            <a:avLst/>
          </a:prstGeom>
          <a:solidFill>
            <a:srgbClr val="00B0F0"/>
          </a:solidFill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8" name="Isosceles Triangle 57"/>
          <p:cNvSpPr/>
          <p:nvPr/>
        </p:nvSpPr>
        <p:spPr>
          <a:xfrm rot="20858204" flipV="1">
            <a:off x="4267043" y="2904224"/>
            <a:ext cx="438150" cy="419046"/>
          </a:xfrm>
          <a:prstGeom prst="triangle">
            <a:avLst/>
          </a:prstGeom>
          <a:solidFill>
            <a:srgbClr val="00B0F0"/>
          </a:solidFill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9" name="Isosceles Triangle 58"/>
          <p:cNvSpPr/>
          <p:nvPr/>
        </p:nvSpPr>
        <p:spPr>
          <a:xfrm rot="20858204" flipV="1">
            <a:off x="5348511" y="2320965"/>
            <a:ext cx="438150" cy="419046"/>
          </a:xfrm>
          <a:prstGeom prst="triangle">
            <a:avLst/>
          </a:prstGeom>
          <a:solidFill>
            <a:srgbClr val="00B0F0"/>
          </a:solidFill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0" name="Isosceles Triangle 59"/>
          <p:cNvSpPr/>
          <p:nvPr/>
        </p:nvSpPr>
        <p:spPr>
          <a:xfrm rot="20858204" flipV="1">
            <a:off x="6413205" y="1746749"/>
            <a:ext cx="438150" cy="419046"/>
          </a:xfrm>
          <a:prstGeom prst="triangle">
            <a:avLst/>
          </a:prstGeom>
          <a:solidFill>
            <a:srgbClr val="00B0F0"/>
          </a:solidFill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1" name="Rectangle 70"/>
          <p:cNvSpPr/>
          <p:nvPr/>
        </p:nvSpPr>
        <p:spPr>
          <a:xfrm rot="12597" flipV="1">
            <a:off x="9480759" y="1811168"/>
            <a:ext cx="684000" cy="314285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2" name="Rectangle 71"/>
          <p:cNvSpPr/>
          <p:nvPr/>
        </p:nvSpPr>
        <p:spPr>
          <a:xfrm rot="12597" flipV="1">
            <a:off x="8417738" y="2384773"/>
            <a:ext cx="846000" cy="314285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3" name="Rectangle 72"/>
          <p:cNvSpPr/>
          <p:nvPr/>
        </p:nvSpPr>
        <p:spPr>
          <a:xfrm rot="12597" flipV="1">
            <a:off x="7336067" y="2968501"/>
            <a:ext cx="1044000" cy="31428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4" name="Rectangle 73"/>
          <p:cNvSpPr/>
          <p:nvPr/>
        </p:nvSpPr>
        <p:spPr>
          <a:xfrm rot="12597" flipV="1">
            <a:off x="6269689" y="3544142"/>
            <a:ext cx="1332000" cy="314285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5" name="Rectangle 74"/>
          <p:cNvSpPr/>
          <p:nvPr/>
        </p:nvSpPr>
        <p:spPr>
          <a:xfrm rot="12597" flipV="1">
            <a:off x="5204138" y="4119403"/>
            <a:ext cx="1656000" cy="314285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6" name="Rectangle 75"/>
          <p:cNvSpPr/>
          <p:nvPr/>
        </p:nvSpPr>
        <p:spPr>
          <a:xfrm rot="12597" flipV="1">
            <a:off x="4114565" y="4707769"/>
            <a:ext cx="2063714" cy="314285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7" name="TextBox 76"/>
          <p:cNvSpPr txBox="1"/>
          <p:nvPr/>
        </p:nvSpPr>
        <p:spPr>
          <a:xfrm rot="10800000" flipV="1">
            <a:off x="5606537" y="4999329"/>
            <a:ext cx="6247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FEL-1</a:t>
            </a:r>
          </a:p>
        </p:txBody>
      </p:sp>
      <p:sp>
        <p:nvSpPr>
          <p:cNvPr id="78" name="TextBox 77"/>
          <p:cNvSpPr txBox="1"/>
          <p:nvPr/>
        </p:nvSpPr>
        <p:spPr>
          <a:xfrm rot="10800000" flipV="1">
            <a:off x="6290756" y="4410942"/>
            <a:ext cx="6247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FEL-2</a:t>
            </a:r>
          </a:p>
        </p:txBody>
      </p:sp>
      <p:sp>
        <p:nvSpPr>
          <p:cNvPr id="79" name="TextBox 78"/>
          <p:cNvSpPr txBox="1"/>
          <p:nvPr/>
        </p:nvSpPr>
        <p:spPr>
          <a:xfrm rot="10800000" flipV="1">
            <a:off x="7030791" y="3835316"/>
            <a:ext cx="6247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FEL-3</a:t>
            </a:r>
          </a:p>
        </p:txBody>
      </p:sp>
      <p:sp>
        <p:nvSpPr>
          <p:cNvPr id="80" name="TextBox 79"/>
          <p:cNvSpPr txBox="1"/>
          <p:nvPr/>
        </p:nvSpPr>
        <p:spPr>
          <a:xfrm rot="10800000" flipV="1">
            <a:off x="7805665" y="3259760"/>
            <a:ext cx="6247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FEL-4</a:t>
            </a:r>
          </a:p>
        </p:txBody>
      </p:sp>
      <p:sp>
        <p:nvSpPr>
          <p:cNvPr id="81" name="TextBox 80"/>
          <p:cNvSpPr txBox="1"/>
          <p:nvPr/>
        </p:nvSpPr>
        <p:spPr>
          <a:xfrm rot="10800000" flipV="1">
            <a:off x="8689185" y="2675126"/>
            <a:ext cx="6247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FEL-5</a:t>
            </a:r>
          </a:p>
        </p:txBody>
      </p:sp>
      <p:sp>
        <p:nvSpPr>
          <p:cNvPr id="82" name="TextBox 81"/>
          <p:cNvSpPr txBox="1"/>
          <p:nvPr/>
        </p:nvSpPr>
        <p:spPr>
          <a:xfrm rot="10800000" flipV="1">
            <a:off x="9597724" y="2102066"/>
            <a:ext cx="6247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FEL-6</a:t>
            </a:r>
          </a:p>
        </p:txBody>
      </p:sp>
      <p:sp>
        <p:nvSpPr>
          <p:cNvPr id="84" name="Down Arrow 83"/>
          <p:cNvSpPr/>
          <p:nvPr/>
        </p:nvSpPr>
        <p:spPr>
          <a:xfrm>
            <a:off x="273347" y="2302981"/>
            <a:ext cx="257812" cy="2498978"/>
          </a:xfrm>
          <a:prstGeom prst="downArrow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67B54F19-1212-9345-95FF-9D2815FD6E96}"/>
              </a:ext>
            </a:extLst>
          </p:cNvPr>
          <p:cNvSpPr txBox="1"/>
          <p:nvPr/>
        </p:nvSpPr>
        <p:spPr>
          <a:xfrm>
            <a:off x="315289" y="70233"/>
            <a:ext cx="11022306" cy="13234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b="1" i="0" u="none" strike="noStrike" kern="1200" cap="none" spc="-150" normalizeH="0" baseline="0" noProof="0">
                <a:ln>
                  <a:noFill/>
                </a:ln>
                <a:solidFill>
                  <a:srgbClr val="2E2D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Widely separated multiple colour X-rays to at least one end-station</a:t>
            </a:r>
          </a:p>
        </p:txBody>
      </p:sp>
      <p:sp>
        <p:nvSpPr>
          <p:cNvPr id="91" name="Isosceles Triangle 90"/>
          <p:cNvSpPr/>
          <p:nvPr/>
        </p:nvSpPr>
        <p:spPr>
          <a:xfrm rot="10080000">
            <a:off x="2047547" y="6354514"/>
            <a:ext cx="438150" cy="419100"/>
          </a:xfrm>
          <a:prstGeom prst="triangle">
            <a:avLst/>
          </a:prstGeom>
          <a:solidFill>
            <a:srgbClr val="00B0F0"/>
          </a:solidFill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83" name="Straight Connector 82"/>
          <p:cNvCxnSpPr/>
          <p:nvPr/>
        </p:nvCxnSpPr>
        <p:spPr>
          <a:xfrm flipV="1">
            <a:off x="36395" y="2033477"/>
            <a:ext cx="4794680" cy="1790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5" name="Group 94"/>
          <p:cNvGrpSpPr/>
          <p:nvPr/>
        </p:nvGrpSpPr>
        <p:grpSpPr>
          <a:xfrm>
            <a:off x="36395" y="1429417"/>
            <a:ext cx="4791153" cy="863025"/>
            <a:chOff x="85725" y="994350"/>
            <a:chExt cx="4791153" cy="863025"/>
          </a:xfrm>
        </p:grpSpPr>
        <p:sp>
          <p:nvSpPr>
            <p:cNvPr id="96" name="Oval 95"/>
            <p:cNvSpPr/>
            <p:nvPr/>
          </p:nvSpPr>
          <p:spPr>
            <a:xfrm>
              <a:off x="238125" y="1419225"/>
              <a:ext cx="161925" cy="333242"/>
            </a:xfrm>
            <a:prstGeom prst="ellipse">
              <a:avLst/>
            </a:prstGeom>
            <a:solidFill>
              <a:srgbClr val="7030A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7" name="Oval 96"/>
            <p:cNvSpPr/>
            <p:nvPr/>
          </p:nvSpPr>
          <p:spPr>
            <a:xfrm>
              <a:off x="1105406" y="1414396"/>
              <a:ext cx="161925" cy="333242"/>
            </a:xfrm>
            <a:prstGeom prst="ellipse">
              <a:avLst/>
            </a:prstGeom>
            <a:solidFill>
              <a:srgbClr val="0070C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8" name="Oval 97"/>
            <p:cNvSpPr/>
            <p:nvPr/>
          </p:nvSpPr>
          <p:spPr>
            <a:xfrm>
              <a:off x="1972687" y="1431789"/>
              <a:ext cx="161925" cy="333242"/>
            </a:xfrm>
            <a:prstGeom prst="ellipse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9" name="Oval 98"/>
            <p:cNvSpPr/>
            <p:nvPr/>
          </p:nvSpPr>
          <p:spPr>
            <a:xfrm>
              <a:off x="2839968" y="1419225"/>
              <a:ext cx="161925" cy="333242"/>
            </a:xfrm>
            <a:prstGeom prst="ellipse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0" name="Oval 99"/>
            <p:cNvSpPr/>
            <p:nvPr/>
          </p:nvSpPr>
          <p:spPr>
            <a:xfrm>
              <a:off x="4574532" y="1451126"/>
              <a:ext cx="161925" cy="333242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1" name="Oval 100"/>
            <p:cNvSpPr/>
            <p:nvPr/>
          </p:nvSpPr>
          <p:spPr>
            <a:xfrm>
              <a:off x="3707249" y="1423667"/>
              <a:ext cx="161925" cy="333242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2" name="TextBox 101"/>
            <p:cNvSpPr txBox="1"/>
            <p:nvPr/>
          </p:nvSpPr>
          <p:spPr>
            <a:xfrm>
              <a:off x="924464" y="994350"/>
              <a:ext cx="393466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Electron Bunches at 1MHz</a:t>
              </a:r>
            </a:p>
          </p:txBody>
        </p:sp>
        <p:sp>
          <p:nvSpPr>
            <p:cNvPr id="103" name="Rectangle 102"/>
            <p:cNvSpPr/>
            <p:nvPr/>
          </p:nvSpPr>
          <p:spPr>
            <a:xfrm>
              <a:off x="85725" y="994350"/>
              <a:ext cx="4791153" cy="863025"/>
            </a:xfrm>
            <a:prstGeom prst="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104" name="Rounded Rectangle 103"/>
          <p:cNvSpPr/>
          <p:nvPr/>
        </p:nvSpPr>
        <p:spPr>
          <a:xfrm>
            <a:off x="8803991" y="4858015"/>
            <a:ext cx="705425" cy="288948"/>
          </a:xfrm>
          <a:prstGeom prst="roundRect">
            <a:avLst/>
          </a:prstGeom>
          <a:solidFill>
            <a:srgbClr val="7030A0"/>
          </a:solidFill>
          <a:ln w="2222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5" name="Rounded Rectangle 104"/>
          <p:cNvSpPr/>
          <p:nvPr/>
        </p:nvSpPr>
        <p:spPr>
          <a:xfrm>
            <a:off x="8547457" y="5192503"/>
            <a:ext cx="705425" cy="288948"/>
          </a:xfrm>
          <a:prstGeom prst="roundRect">
            <a:avLst/>
          </a:prstGeom>
          <a:solidFill>
            <a:srgbClr val="7030A0"/>
          </a:solidFill>
          <a:ln w="2222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6" name="Rounded Rectangle 105"/>
          <p:cNvSpPr/>
          <p:nvPr/>
        </p:nvSpPr>
        <p:spPr>
          <a:xfrm>
            <a:off x="9060525" y="4523527"/>
            <a:ext cx="705425" cy="288948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 w="2222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7" name="Rounded Rectangle 106"/>
          <p:cNvSpPr/>
          <p:nvPr/>
        </p:nvSpPr>
        <p:spPr>
          <a:xfrm>
            <a:off x="9317059" y="4189039"/>
            <a:ext cx="705425" cy="288948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 w="2222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8" name="Rounded Rectangle 107"/>
          <p:cNvSpPr/>
          <p:nvPr/>
        </p:nvSpPr>
        <p:spPr>
          <a:xfrm>
            <a:off x="9573593" y="3854551"/>
            <a:ext cx="705425" cy="288948"/>
          </a:xfrm>
          <a:prstGeom prst="roundRect">
            <a:avLst/>
          </a:prstGeom>
          <a:solidFill>
            <a:srgbClr val="00B050"/>
          </a:solidFill>
          <a:ln w="2222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9" name="Rounded Rectangle 108"/>
          <p:cNvSpPr/>
          <p:nvPr/>
        </p:nvSpPr>
        <p:spPr>
          <a:xfrm>
            <a:off x="9830127" y="3520063"/>
            <a:ext cx="705425" cy="288948"/>
          </a:xfrm>
          <a:prstGeom prst="roundRect">
            <a:avLst/>
          </a:prstGeom>
          <a:solidFill>
            <a:srgbClr val="00B050"/>
          </a:solidFill>
          <a:ln w="2222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0" name="Rounded Rectangle 109"/>
          <p:cNvSpPr/>
          <p:nvPr/>
        </p:nvSpPr>
        <p:spPr>
          <a:xfrm>
            <a:off x="10086661" y="3185575"/>
            <a:ext cx="705425" cy="288948"/>
          </a:xfrm>
          <a:prstGeom prst="roundRect">
            <a:avLst/>
          </a:prstGeom>
          <a:solidFill>
            <a:srgbClr val="92D050"/>
          </a:solidFill>
          <a:ln w="2222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1" name="Rounded Rectangle 110"/>
          <p:cNvSpPr/>
          <p:nvPr/>
        </p:nvSpPr>
        <p:spPr>
          <a:xfrm>
            <a:off x="10343195" y="2851087"/>
            <a:ext cx="705425" cy="288948"/>
          </a:xfrm>
          <a:prstGeom prst="roundRect">
            <a:avLst/>
          </a:prstGeom>
          <a:solidFill>
            <a:srgbClr val="92D050"/>
          </a:solidFill>
          <a:ln w="2222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2" name="Rounded Rectangle 111"/>
          <p:cNvSpPr/>
          <p:nvPr/>
        </p:nvSpPr>
        <p:spPr>
          <a:xfrm>
            <a:off x="10599729" y="2516599"/>
            <a:ext cx="705425" cy="288948"/>
          </a:xfrm>
          <a:prstGeom prst="roundRect">
            <a:avLst/>
          </a:prstGeom>
          <a:solidFill>
            <a:srgbClr val="FFC000"/>
          </a:solidFill>
          <a:ln w="2222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3" name="Rounded Rectangle 112"/>
          <p:cNvSpPr/>
          <p:nvPr/>
        </p:nvSpPr>
        <p:spPr>
          <a:xfrm>
            <a:off x="10856263" y="2182111"/>
            <a:ext cx="705425" cy="288948"/>
          </a:xfrm>
          <a:prstGeom prst="roundRect">
            <a:avLst/>
          </a:prstGeom>
          <a:solidFill>
            <a:srgbClr val="FFC000"/>
          </a:solidFill>
          <a:ln w="2222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4" name="Rounded Rectangle 113"/>
          <p:cNvSpPr/>
          <p:nvPr/>
        </p:nvSpPr>
        <p:spPr>
          <a:xfrm>
            <a:off x="11112797" y="1847623"/>
            <a:ext cx="705425" cy="288948"/>
          </a:xfrm>
          <a:prstGeom prst="roundRect">
            <a:avLst/>
          </a:prstGeom>
          <a:solidFill>
            <a:srgbClr val="FF0000"/>
          </a:solidFill>
          <a:ln w="2222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5" name="Rounded Rectangle 114"/>
          <p:cNvSpPr/>
          <p:nvPr/>
        </p:nvSpPr>
        <p:spPr>
          <a:xfrm>
            <a:off x="11369334" y="1513135"/>
            <a:ext cx="705425" cy="288948"/>
          </a:xfrm>
          <a:prstGeom prst="roundRect">
            <a:avLst/>
          </a:prstGeom>
          <a:solidFill>
            <a:srgbClr val="FF0000"/>
          </a:solidFill>
          <a:ln w="2222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87" name="Straight Connector 86"/>
          <p:cNvCxnSpPr/>
          <p:nvPr/>
        </p:nvCxnSpPr>
        <p:spPr>
          <a:xfrm>
            <a:off x="6215980" y="4868692"/>
            <a:ext cx="2455693" cy="227040"/>
          </a:xfrm>
          <a:prstGeom prst="line">
            <a:avLst/>
          </a:prstGeom>
          <a:ln w="117475">
            <a:solidFill>
              <a:srgbClr val="7030A0"/>
            </a:solidFill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/>
          <p:cNvCxnSpPr/>
          <p:nvPr/>
        </p:nvCxnSpPr>
        <p:spPr>
          <a:xfrm>
            <a:off x="6897840" y="4279579"/>
            <a:ext cx="2258863" cy="157142"/>
          </a:xfrm>
          <a:prstGeom prst="line">
            <a:avLst/>
          </a:prstGeom>
          <a:ln w="117475">
            <a:solidFill>
              <a:schemeClr val="accent5">
                <a:lumMod val="75000"/>
              </a:schemeClr>
            </a:solidFill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89"/>
          <p:cNvCxnSpPr/>
          <p:nvPr/>
        </p:nvCxnSpPr>
        <p:spPr>
          <a:xfrm>
            <a:off x="7639393" y="3703724"/>
            <a:ext cx="2041935" cy="48144"/>
          </a:xfrm>
          <a:prstGeom prst="line">
            <a:avLst/>
          </a:prstGeom>
          <a:ln w="117475">
            <a:solidFill>
              <a:srgbClr val="00B050"/>
            </a:solidFill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Straight Connector 92"/>
          <p:cNvCxnSpPr/>
          <p:nvPr/>
        </p:nvCxnSpPr>
        <p:spPr>
          <a:xfrm flipV="1">
            <a:off x="8417771" y="3098138"/>
            <a:ext cx="1747562" cy="29418"/>
          </a:xfrm>
          <a:prstGeom prst="line">
            <a:avLst/>
          </a:prstGeom>
          <a:ln w="117475">
            <a:solidFill>
              <a:srgbClr val="92D050"/>
            </a:solidFill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Connector 93"/>
          <p:cNvCxnSpPr/>
          <p:nvPr/>
        </p:nvCxnSpPr>
        <p:spPr>
          <a:xfrm flipV="1">
            <a:off x="9292016" y="2451554"/>
            <a:ext cx="1356188" cy="91911"/>
          </a:xfrm>
          <a:prstGeom prst="line">
            <a:avLst/>
          </a:prstGeom>
          <a:ln w="117475">
            <a:solidFill>
              <a:srgbClr val="FFC000"/>
            </a:solidFill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Connector 118"/>
          <p:cNvCxnSpPr/>
          <p:nvPr/>
        </p:nvCxnSpPr>
        <p:spPr>
          <a:xfrm flipV="1">
            <a:off x="10211892" y="1866856"/>
            <a:ext cx="836728" cy="83855"/>
          </a:xfrm>
          <a:prstGeom prst="line">
            <a:avLst/>
          </a:prstGeom>
          <a:ln w="117475">
            <a:solidFill>
              <a:srgbClr val="FF0000"/>
            </a:solidFill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Rounded Rectangle 60"/>
          <p:cNvSpPr/>
          <p:nvPr/>
        </p:nvSpPr>
        <p:spPr>
          <a:xfrm rot="21592807" flipV="1">
            <a:off x="2120275" y="4763505"/>
            <a:ext cx="381000" cy="171428"/>
          </a:xfrm>
          <a:prstGeom prst="roundRect">
            <a:avLst/>
          </a:prstGeom>
          <a:solidFill>
            <a:srgbClr val="FF0000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62" name="Straight Connector 61"/>
          <p:cNvCxnSpPr>
            <a:stCxn id="61" idx="3"/>
          </p:cNvCxnSpPr>
          <p:nvPr/>
        </p:nvCxnSpPr>
        <p:spPr>
          <a:xfrm rot="19899654">
            <a:off x="2464969" y="4413780"/>
            <a:ext cx="1759372" cy="291253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Rounded Rectangle 62"/>
          <p:cNvSpPr/>
          <p:nvPr/>
        </p:nvSpPr>
        <p:spPr>
          <a:xfrm rot="21592807" flipV="1">
            <a:off x="3174168" y="4195114"/>
            <a:ext cx="381000" cy="171428"/>
          </a:xfrm>
          <a:prstGeom prst="roundRect">
            <a:avLst/>
          </a:prstGeom>
          <a:solidFill>
            <a:srgbClr val="FF0000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64" name="Straight Connector 63"/>
          <p:cNvCxnSpPr>
            <a:stCxn id="63" idx="3"/>
          </p:cNvCxnSpPr>
          <p:nvPr/>
        </p:nvCxnSpPr>
        <p:spPr>
          <a:xfrm rot="19899654">
            <a:off x="3518862" y="3845390"/>
            <a:ext cx="1759372" cy="291253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Rounded Rectangle 64"/>
          <p:cNvSpPr/>
          <p:nvPr/>
        </p:nvSpPr>
        <p:spPr>
          <a:xfrm rot="21592807" flipV="1">
            <a:off x="4244827" y="3617681"/>
            <a:ext cx="381000" cy="171428"/>
          </a:xfrm>
          <a:prstGeom prst="roundRect">
            <a:avLst/>
          </a:prstGeom>
          <a:solidFill>
            <a:srgbClr val="FF0000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66" name="Straight Connector 65"/>
          <p:cNvCxnSpPr>
            <a:stCxn id="65" idx="3"/>
          </p:cNvCxnSpPr>
          <p:nvPr/>
        </p:nvCxnSpPr>
        <p:spPr>
          <a:xfrm rot="19899654">
            <a:off x="4589521" y="3267956"/>
            <a:ext cx="1759372" cy="291253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Rounded Rectangle 66"/>
          <p:cNvSpPr/>
          <p:nvPr/>
        </p:nvSpPr>
        <p:spPr>
          <a:xfrm rot="21592807" flipV="1">
            <a:off x="5323870" y="3035726"/>
            <a:ext cx="381000" cy="171428"/>
          </a:xfrm>
          <a:prstGeom prst="roundRect">
            <a:avLst/>
          </a:prstGeom>
          <a:solidFill>
            <a:srgbClr val="FF0000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68" name="Straight Connector 67"/>
          <p:cNvCxnSpPr>
            <a:stCxn id="67" idx="3"/>
          </p:cNvCxnSpPr>
          <p:nvPr/>
        </p:nvCxnSpPr>
        <p:spPr>
          <a:xfrm rot="19899654">
            <a:off x="5668564" y="2686001"/>
            <a:ext cx="1759372" cy="291253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Rounded Rectangle 68"/>
          <p:cNvSpPr/>
          <p:nvPr/>
        </p:nvSpPr>
        <p:spPr>
          <a:xfrm rot="21592807" flipV="1">
            <a:off x="6411297" y="2449249"/>
            <a:ext cx="381000" cy="171428"/>
          </a:xfrm>
          <a:prstGeom prst="roundRect">
            <a:avLst/>
          </a:prstGeom>
          <a:solidFill>
            <a:srgbClr val="FF0000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70" name="Straight Connector 69"/>
          <p:cNvCxnSpPr>
            <a:stCxn id="69" idx="3"/>
          </p:cNvCxnSpPr>
          <p:nvPr/>
        </p:nvCxnSpPr>
        <p:spPr>
          <a:xfrm rot="19899654">
            <a:off x="6755991" y="2099524"/>
            <a:ext cx="1759372" cy="291253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Rounded Rectangle 85"/>
          <p:cNvSpPr/>
          <p:nvPr/>
        </p:nvSpPr>
        <p:spPr>
          <a:xfrm rot="21600000">
            <a:off x="5628495" y="6420023"/>
            <a:ext cx="381000" cy="171450"/>
          </a:xfrm>
          <a:prstGeom prst="roundRect">
            <a:avLst/>
          </a:prstGeom>
          <a:solidFill>
            <a:srgbClr val="FF0000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6" name="TextBox 115"/>
          <p:cNvSpPr txBox="1"/>
          <p:nvPr/>
        </p:nvSpPr>
        <p:spPr>
          <a:xfrm>
            <a:off x="6205320" y="6292786"/>
            <a:ext cx="41996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GHz Subharmonic Deflecting Cavity</a:t>
            </a:r>
          </a:p>
        </p:txBody>
      </p:sp>
      <p:sp>
        <p:nvSpPr>
          <p:cNvPr id="117" name="TextBox 116"/>
          <p:cNvSpPr txBox="1"/>
          <p:nvPr/>
        </p:nvSpPr>
        <p:spPr>
          <a:xfrm>
            <a:off x="2570858" y="6292982"/>
            <a:ext cx="28419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100kHz Kicker Magnet</a:t>
            </a:r>
          </a:p>
        </p:txBody>
      </p:sp>
      <p:sp>
        <p:nvSpPr>
          <p:cNvPr id="92" name="TextBox 91"/>
          <p:cNvSpPr txBox="1"/>
          <p:nvPr/>
        </p:nvSpPr>
        <p:spPr>
          <a:xfrm>
            <a:off x="669568" y="5572035"/>
            <a:ext cx="10725140" cy="64633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/>
              <a:t>Each FEL can be combined with its neighbour for FEL-pump FEL-probe experiments giving the ability to </a:t>
            </a:r>
            <a:r>
              <a:rPr lang="en-GB" b="1"/>
              <a:t>combine FEL pulses from different photon energy regimes</a:t>
            </a:r>
            <a:r>
              <a:rPr lang="en-GB"/>
              <a:t> with +/- 100 fs temporal delay. </a:t>
            </a:r>
          </a:p>
        </p:txBody>
      </p:sp>
      <p:sp>
        <p:nvSpPr>
          <p:cNvPr id="2" name="Isosceles Triangle 117"/>
          <p:cNvSpPr/>
          <p:nvPr/>
        </p:nvSpPr>
        <p:spPr>
          <a:xfrm rot="9539835" flipV="1">
            <a:off x="970943" y="4681895"/>
            <a:ext cx="438150" cy="419046"/>
          </a:xfrm>
          <a:prstGeom prst="triangle">
            <a:avLst/>
          </a:prstGeom>
          <a:solidFill>
            <a:srgbClr val="00B0F0"/>
          </a:solidFill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89815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" grpId="0" animBg="1"/>
      <p:bldP spid="63" grpId="0" animBg="1"/>
      <p:bldP spid="65" grpId="0" animBg="1"/>
      <p:bldP spid="67" grpId="0" animBg="1"/>
      <p:bldP spid="69" grpId="0" animBg="1"/>
      <p:bldP spid="86" grpId="0" animBg="1"/>
      <p:bldP spid="116" grpId="0"/>
      <p:bldP spid="92" grpId="0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TextBox 94"/>
          <p:cNvSpPr txBox="1"/>
          <p:nvPr/>
        </p:nvSpPr>
        <p:spPr>
          <a:xfrm rot="10800000" flipV="1">
            <a:off x="7030791" y="3835316"/>
            <a:ext cx="6247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FEL-3</a:t>
            </a:r>
          </a:p>
        </p:txBody>
      </p:sp>
      <p:sp>
        <p:nvSpPr>
          <p:cNvPr id="96" name="TextBox 95"/>
          <p:cNvSpPr txBox="1"/>
          <p:nvPr/>
        </p:nvSpPr>
        <p:spPr>
          <a:xfrm rot="10800000" flipV="1">
            <a:off x="7805665" y="3259760"/>
            <a:ext cx="6247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FEL-4</a:t>
            </a:r>
          </a:p>
        </p:txBody>
      </p:sp>
      <p:sp>
        <p:nvSpPr>
          <p:cNvPr id="97" name="TextBox 96"/>
          <p:cNvSpPr txBox="1"/>
          <p:nvPr/>
        </p:nvSpPr>
        <p:spPr>
          <a:xfrm rot="10800000" flipV="1">
            <a:off x="8689185" y="2675126"/>
            <a:ext cx="6247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FEL-5</a:t>
            </a:r>
          </a:p>
        </p:txBody>
      </p:sp>
      <p:sp>
        <p:nvSpPr>
          <p:cNvPr id="98" name="TextBox 97"/>
          <p:cNvSpPr txBox="1"/>
          <p:nvPr/>
        </p:nvSpPr>
        <p:spPr>
          <a:xfrm rot="10800000" flipV="1">
            <a:off x="9597724" y="2102066"/>
            <a:ext cx="6247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FEL-6</a:t>
            </a:r>
          </a:p>
        </p:txBody>
      </p:sp>
      <p:cxnSp>
        <p:nvCxnSpPr>
          <p:cNvPr id="132" name="Straight Connector 131"/>
          <p:cNvCxnSpPr>
            <a:cxnSpLocks/>
          </p:cNvCxnSpPr>
          <p:nvPr/>
        </p:nvCxnSpPr>
        <p:spPr>
          <a:xfrm flipV="1">
            <a:off x="1083021" y="1281404"/>
            <a:ext cx="6729812" cy="3633468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 rot="19899654">
            <a:off x="2439933" y="3518209"/>
            <a:ext cx="2771775" cy="1504757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 rot="19899654">
            <a:off x="3521399" y="2934946"/>
            <a:ext cx="2771775" cy="1504757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 rot="19899654">
            <a:off x="4602866" y="2351684"/>
            <a:ext cx="2771775" cy="1504757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 rot="19899654">
            <a:off x="5684333" y="1768422"/>
            <a:ext cx="2771775" cy="1504757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 rot="19899654">
            <a:off x="6765800" y="1185160"/>
            <a:ext cx="2771775" cy="1504757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 rot="19899654">
            <a:off x="1358466" y="4101471"/>
            <a:ext cx="2771775" cy="1504757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Isosceles Triangle 55"/>
          <p:cNvSpPr/>
          <p:nvPr/>
        </p:nvSpPr>
        <p:spPr>
          <a:xfrm rot="20858204" flipV="1">
            <a:off x="2092927" y="4076780"/>
            <a:ext cx="438150" cy="419046"/>
          </a:xfrm>
          <a:prstGeom prst="triangle">
            <a:avLst/>
          </a:prstGeom>
          <a:solidFill>
            <a:schemeClr val="bg1"/>
          </a:solidFill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7" name="Isosceles Triangle 56"/>
          <p:cNvSpPr/>
          <p:nvPr/>
        </p:nvSpPr>
        <p:spPr>
          <a:xfrm rot="20858204" flipV="1">
            <a:off x="3185576" y="3487488"/>
            <a:ext cx="438150" cy="419046"/>
          </a:xfrm>
          <a:prstGeom prst="triangle">
            <a:avLst/>
          </a:prstGeom>
          <a:solidFill>
            <a:srgbClr val="00B0F0"/>
          </a:solidFill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8" name="Isosceles Triangle 57"/>
          <p:cNvSpPr/>
          <p:nvPr/>
        </p:nvSpPr>
        <p:spPr>
          <a:xfrm rot="20858204" flipV="1">
            <a:off x="4267043" y="2904224"/>
            <a:ext cx="438150" cy="419046"/>
          </a:xfrm>
          <a:prstGeom prst="triangle">
            <a:avLst/>
          </a:prstGeom>
          <a:solidFill>
            <a:srgbClr val="00B0F0"/>
          </a:solidFill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9" name="Isosceles Triangle 58"/>
          <p:cNvSpPr/>
          <p:nvPr/>
        </p:nvSpPr>
        <p:spPr>
          <a:xfrm rot="20858204" flipV="1">
            <a:off x="5348511" y="2320965"/>
            <a:ext cx="438150" cy="419046"/>
          </a:xfrm>
          <a:prstGeom prst="triangle">
            <a:avLst/>
          </a:prstGeom>
          <a:solidFill>
            <a:srgbClr val="00B0F0"/>
          </a:solidFill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0" name="Isosceles Triangle 59"/>
          <p:cNvSpPr/>
          <p:nvPr/>
        </p:nvSpPr>
        <p:spPr>
          <a:xfrm rot="20858204" flipV="1">
            <a:off x="6413205" y="1746749"/>
            <a:ext cx="438150" cy="419046"/>
          </a:xfrm>
          <a:prstGeom prst="triangle">
            <a:avLst/>
          </a:prstGeom>
          <a:solidFill>
            <a:srgbClr val="00B0F0"/>
          </a:solidFill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3" name="Rounded Rectangle 62"/>
          <p:cNvSpPr/>
          <p:nvPr/>
        </p:nvSpPr>
        <p:spPr>
          <a:xfrm rot="21592807" flipV="1">
            <a:off x="3174168" y="4195114"/>
            <a:ext cx="381000" cy="171428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64" name="Straight Connector 63"/>
          <p:cNvCxnSpPr>
            <a:stCxn id="63" idx="3"/>
          </p:cNvCxnSpPr>
          <p:nvPr/>
        </p:nvCxnSpPr>
        <p:spPr>
          <a:xfrm rot="19899654">
            <a:off x="3518862" y="3845390"/>
            <a:ext cx="1759372" cy="291253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Rounded Rectangle 64"/>
          <p:cNvSpPr/>
          <p:nvPr/>
        </p:nvSpPr>
        <p:spPr>
          <a:xfrm rot="21592807" flipV="1">
            <a:off x="4244827" y="3617681"/>
            <a:ext cx="381000" cy="171428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66" name="Straight Connector 65"/>
          <p:cNvCxnSpPr>
            <a:stCxn id="65" idx="3"/>
          </p:cNvCxnSpPr>
          <p:nvPr/>
        </p:nvCxnSpPr>
        <p:spPr>
          <a:xfrm rot="19899654">
            <a:off x="4589521" y="3267956"/>
            <a:ext cx="1759372" cy="291253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Rounded Rectangle 66"/>
          <p:cNvSpPr/>
          <p:nvPr/>
        </p:nvSpPr>
        <p:spPr>
          <a:xfrm rot="21592807" flipV="1">
            <a:off x="5323870" y="3035726"/>
            <a:ext cx="381000" cy="171428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68" name="Straight Connector 67"/>
          <p:cNvCxnSpPr>
            <a:stCxn id="67" idx="3"/>
          </p:cNvCxnSpPr>
          <p:nvPr/>
        </p:nvCxnSpPr>
        <p:spPr>
          <a:xfrm rot="19899654">
            <a:off x="5668564" y="2686001"/>
            <a:ext cx="1759372" cy="291253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Rounded Rectangle 68"/>
          <p:cNvSpPr/>
          <p:nvPr/>
        </p:nvSpPr>
        <p:spPr>
          <a:xfrm rot="21592807" flipV="1">
            <a:off x="6411297" y="2449249"/>
            <a:ext cx="381000" cy="171428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70" name="Straight Connector 69"/>
          <p:cNvCxnSpPr>
            <a:stCxn id="69" idx="3"/>
          </p:cNvCxnSpPr>
          <p:nvPr/>
        </p:nvCxnSpPr>
        <p:spPr>
          <a:xfrm rot="19899654">
            <a:off x="6755991" y="2099524"/>
            <a:ext cx="1759372" cy="291253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Rectangle 70"/>
          <p:cNvSpPr/>
          <p:nvPr/>
        </p:nvSpPr>
        <p:spPr>
          <a:xfrm rot="12597" flipV="1">
            <a:off x="9480759" y="1811168"/>
            <a:ext cx="684000" cy="314285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2" name="Rectangle 71"/>
          <p:cNvSpPr/>
          <p:nvPr/>
        </p:nvSpPr>
        <p:spPr>
          <a:xfrm rot="12597" flipV="1">
            <a:off x="8417738" y="2384773"/>
            <a:ext cx="846000" cy="314285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3" name="Rectangle 72"/>
          <p:cNvSpPr/>
          <p:nvPr/>
        </p:nvSpPr>
        <p:spPr>
          <a:xfrm rot="12597" flipV="1">
            <a:off x="7336067" y="2968501"/>
            <a:ext cx="1044000" cy="31428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4" name="Rectangle 73"/>
          <p:cNvSpPr/>
          <p:nvPr/>
        </p:nvSpPr>
        <p:spPr>
          <a:xfrm rot="12597" flipV="1">
            <a:off x="6269689" y="3544142"/>
            <a:ext cx="1332000" cy="314285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67B54F19-1212-9345-95FF-9D2815FD6E96}"/>
              </a:ext>
            </a:extLst>
          </p:cNvPr>
          <p:cNvSpPr txBox="1"/>
          <p:nvPr/>
        </p:nvSpPr>
        <p:spPr>
          <a:xfrm>
            <a:off x="403340" y="345182"/>
            <a:ext cx="11022306" cy="707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b="1" i="0" u="none" strike="noStrike" kern="1200" cap="none" spc="-150" normalizeH="0" baseline="0" noProof="0">
                <a:ln>
                  <a:noFill/>
                </a:ln>
                <a:solidFill>
                  <a:srgbClr val="2E2D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E.g. FEL 1/2 combined, others </a:t>
            </a:r>
            <a:r>
              <a:rPr lang="en-GB" sz="4000" b="1" spc="-15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kumimoji="0" lang="en-GB" sz="4000" b="1" i="0" u="none" strike="noStrike" kern="1200" cap="none" spc="-150" normalizeH="0" baseline="0" noProof="0" err="1">
                <a:ln>
                  <a:noFill/>
                </a:ln>
                <a:solidFill>
                  <a:srgbClr val="2E2D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ndependent</a:t>
            </a:r>
            <a:endParaRPr kumimoji="0" lang="en-GB" sz="4000" b="1" i="0" u="none" strike="noStrike" kern="1200" cap="none" spc="-150" normalizeH="0" baseline="0" noProof="0">
              <a:ln>
                <a:noFill/>
              </a:ln>
              <a:solidFill>
                <a:srgbClr val="2E2D6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1" name="Isosceles Triangle 90"/>
          <p:cNvSpPr/>
          <p:nvPr/>
        </p:nvSpPr>
        <p:spPr>
          <a:xfrm rot="10080000">
            <a:off x="2047547" y="6354514"/>
            <a:ext cx="438150" cy="419100"/>
          </a:xfrm>
          <a:prstGeom prst="triangle">
            <a:avLst/>
          </a:prstGeom>
          <a:solidFill>
            <a:srgbClr val="00B0F0"/>
          </a:solidFill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2570858" y="6292982"/>
            <a:ext cx="28419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100kHz Kicker Magnet</a:t>
            </a:r>
          </a:p>
        </p:txBody>
      </p:sp>
      <p:sp>
        <p:nvSpPr>
          <p:cNvPr id="93" name="Rounded Rectangle 92"/>
          <p:cNvSpPr/>
          <p:nvPr/>
        </p:nvSpPr>
        <p:spPr>
          <a:xfrm rot="21600000">
            <a:off x="5628495" y="6420023"/>
            <a:ext cx="381000" cy="171450"/>
          </a:xfrm>
          <a:prstGeom prst="roundRect">
            <a:avLst/>
          </a:prstGeom>
          <a:solidFill>
            <a:srgbClr val="FF0000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4" name="TextBox 93"/>
          <p:cNvSpPr txBox="1"/>
          <p:nvPr/>
        </p:nvSpPr>
        <p:spPr>
          <a:xfrm>
            <a:off x="6205320" y="6292786"/>
            <a:ext cx="41996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GHz Subharmonic Deflecting Cavity</a:t>
            </a:r>
          </a:p>
        </p:txBody>
      </p:sp>
      <p:sp>
        <p:nvSpPr>
          <p:cNvPr id="134" name="Rounded Rectangle 133"/>
          <p:cNvSpPr/>
          <p:nvPr/>
        </p:nvSpPr>
        <p:spPr>
          <a:xfrm>
            <a:off x="8547457" y="5192503"/>
            <a:ext cx="705425" cy="288948"/>
          </a:xfrm>
          <a:prstGeom prst="roundRect">
            <a:avLst/>
          </a:prstGeom>
          <a:solidFill>
            <a:schemeClr val="bg1"/>
          </a:solidFill>
          <a:ln w="2222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5" name="Rounded Rectangle 134"/>
          <p:cNvSpPr/>
          <p:nvPr/>
        </p:nvSpPr>
        <p:spPr>
          <a:xfrm>
            <a:off x="9060525" y="4523527"/>
            <a:ext cx="705425" cy="288948"/>
          </a:xfrm>
          <a:prstGeom prst="roundRect">
            <a:avLst/>
          </a:prstGeom>
          <a:solidFill>
            <a:schemeClr val="bg1"/>
          </a:solidFill>
          <a:ln w="2222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6" name="Rounded Rectangle 135"/>
          <p:cNvSpPr/>
          <p:nvPr/>
        </p:nvSpPr>
        <p:spPr>
          <a:xfrm>
            <a:off x="9317059" y="4189039"/>
            <a:ext cx="705425" cy="288948"/>
          </a:xfrm>
          <a:prstGeom prst="roundRect">
            <a:avLst/>
          </a:prstGeom>
          <a:solidFill>
            <a:schemeClr val="bg1"/>
          </a:solidFill>
          <a:ln w="2222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159" name="Straight Connector 158"/>
          <p:cNvCxnSpPr/>
          <p:nvPr/>
        </p:nvCxnSpPr>
        <p:spPr>
          <a:xfrm>
            <a:off x="7639393" y="3703724"/>
            <a:ext cx="2041935" cy="48144"/>
          </a:xfrm>
          <a:prstGeom prst="line">
            <a:avLst/>
          </a:prstGeom>
          <a:ln w="117475">
            <a:solidFill>
              <a:srgbClr val="00B050"/>
            </a:solidFill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0" name="Straight Connector 159"/>
          <p:cNvCxnSpPr/>
          <p:nvPr/>
        </p:nvCxnSpPr>
        <p:spPr>
          <a:xfrm flipV="1">
            <a:off x="8417771" y="3098138"/>
            <a:ext cx="1747562" cy="29418"/>
          </a:xfrm>
          <a:prstGeom prst="line">
            <a:avLst/>
          </a:prstGeom>
          <a:ln w="117475">
            <a:solidFill>
              <a:srgbClr val="92D050"/>
            </a:solidFill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1" name="Straight Connector 160"/>
          <p:cNvCxnSpPr/>
          <p:nvPr/>
        </p:nvCxnSpPr>
        <p:spPr>
          <a:xfrm flipV="1">
            <a:off x="9292016" y="2451554"/>
            <a:ext cx="1356188" cy="91911"/>
          </a:xfrm>
          <a:prstGeom prst="line">
            <a:avLst/>
          </a:prstGeom>
          <a:ln w="117475">
            <a:solidFill>
              <a:srgbClr val="FFC000"/>
            </a:solidFill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2" name="Straight Connector 161"/>
          <p:cNvCxnSpPr/>
          <p:nvPr/>
        </p:nvCxnSpPr>
        <p:spPr>
          <a:xfrm flipV="1">
            <a:off x="10211892" y="1866856"/>
            <a:ext cx="836728" cy="83855"/>
          </a:xfrm>
          <a:prstGeom prst="line">
            <a:avLst/>
          </a:prstGeom>
          <a:ln w="117475">
            <a:solidFill>
              <a:srgbClr val="FF0000"/>
            </a:solidFill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3" name="Rounded Rectangle 162"/>
          <p:cNvSpPr/>
          <p:nvPr/>
        </p:nvSpPr>
        <p:spPr>
          <a:xfrm>
            <a:off x="9573593" y="3854551"/>
            <a:ext cx="705425" cy="288948"/>
          </a:xfrm>
          <a:prstGeom prst="roundRect">
            <a:avLst/>
          </a:prstGeom>
          <a:solidFill>
            <a:srgbClr val="00B050"/>
          </a:solidFill>
          <a:ln w="2222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4" name="Rounded Rectangle 163"/>
          <p:cNvSpPr/>
          <p:nvPr/>
        </p:nvSpPr>
        <p:spPr>
          <a:xfrm>
            <a:off x="9830127" y="3520063"/>
            <a:ext cx="705425" cy="288948"/>
          </a:xfrm>
          <a:prstGeom prst="roundRect">
            <a:avLst/>
          </a:prstGeom>
          <a:solidFill>
            <a:srgbClr val="00B050"/>
          </a:solidFill>
          <a:ln w="2222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5" name="Rounded Rectangle 164"/>
          <p:cNvSpPr/>
          <p:nvPr/>
        </p:nvSpPr>
        <p:spPr>
          <a:xfrm>
            <a:off x="10086661" y="3185575"/>
            <a:ext cx="705425" cy="288948"/>
          </a:xfrm>
          <a:prstGeom prst="roundRect">
            <a:avLst/>
          </a:prstGeom>
          <a:solidFill>
            <a:srgbClr val="92D050"/>
          </a:solidFill>
          <a:ln w="2222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6" name="Rounded Rectangle 165"/>
          <p:cNvSpPr/>
          <p:nvPr/>
        </p:nvSpPr>
        <p:spPr>
          <a:xfrm>
            <a:off x="10343195" y="2851087"/>
            <a:ext cx="705425" cy="288948"/>
          </a:xfrm>
          <a:prstGeom prst="roundRect">
            <a:avLst/>
          </a:prstGeom>
          <a:solidFill>
            <a:srgbClr val="92D050"/>
          </a:solidFill>
          <a:ln w="2222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7" name="Rounded Rectangle 166"/>
          <p:cNvSpPr/>
          <p:nvPr/>
        </p:nvSpPr>
        <p:spPr>
          <a:xfrm>
            <a:off x="10599729" y="2516599"/>
            <a:ext cx="705425" cy="288948"/>
          </a:xfrm>
          <a:prstGeom prst="roundRect">
            <a:avLst/>
          </a:prstGeom>
          <a:solidFill>
            <a:srgbClr val="FFC000"/>
          </a:solidFill>
          <a:ln w="2222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8" name="Rounded Rectangle 167"/>
          <p:cNvSpPr/>
          <p:nvPr/>
        </p:nvSpPr>
        <p:spPr>
          <a:xfrm>
            <a:off x="10856263" y="2182111"/>
            <a:ext cx="705425" cy="288948"/>
          </a:xfrm>
          <a:prstGeom prst="roundRect">
            <a:avLst/>
          </a:prstGeom>
          <a:solidFill>
            <a:srgbClr val="FFC000"/>
          </a:solidFill>
          <a:ln w="2222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9" name="Rounded Rectangle 168"/>
          <p:cNvSpPr/>
          <p:nvPr/>
        </p:nvSpPr>
        <p:spPr>
          <a:xfrm>
            <a:off x="11112797" y="1847623"/>
            <a:ext cx="705425" cy="288948"/>
          </a:xfrm>
          <a:prstGeom prst="roundRect">
            <a:avLst/>
          </a:prstGeom>
          <a:solidFill>
            <a:srgbClr val="FF0000"/>
          </a:solidFill>
          <a:ln w="2222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0" name="Rounded Rectangle 169"/>
          <p:cNvSpPr/>
          <p:nvPr/>
        </p:nvSpPr>
        <p:spPr>
          <a:xfrm>
            <a:off x="11369334" y="1513135"/>
            <a:ext cx="705425" cy="288948"/>
          </a:xfrm>
          <a:prstGeom prst="roundRect">
            <a:avLst/>
          </a:prstGeom>
          <a:solidFill>
            <a:srgbClr val="FF0000"/>
          </a:solidFill>
          <a:ln w="2222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6395" y="1200726"/>
            <a:ext cx="12038363" cy="4587332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113" name="Straight Connector 112"/>
          <p:cNvCxnSpPr/>
          <p:nvPr/>
        </p:nvCxnSpPr>
        <p:spPr>
          <a:xfrm flipV="1">
            <a:off x="36395" y="2041925"/>
            <a:ext cx="4794680" cy="1790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4" name="Oval 113"/>
          <p:cNvSpPr/>
          <p:nvPr/>
        </p:nvSpPr>
        <p:spPr>
          <a:xfrm>
            <a:off x="188795" y="1862740"/>
            <a:ext cx="161925" cy="333242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5" name="Oval 114"/>
          <p:cNvSpPr/>
          <p:nvPr/>
        </p:nvSpPr>
        <p:spPr>
          <a:xfrm>
            <a:off x="1923357" y="1875304"/>
            <a:ext cx="161925" cy="333242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6" name="Oval 115"/>
          <p:cNvSpPr/>
          <p:nvPr/>
        </p:nvSpPr>
        <p:spPr>
          <a:xfrm>
            <a:off x="2790638" y="1862740"/>
            <a:ext cx="161925" cy="333242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7" name="Oval 116"/>
          <p:cNvSpPr/>
          <p:nvPr/>
        </p:nvSpPr>
        <p:spPr>
          <a:xfrm>
            <a:off x="4525202" y="1894641"/>
            <a:ext cx="161925" cy="33324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8" name="Oval 117"/>
          <p:cNvSpPr/>
          <p:nvPr/>
        </p:nvSpPr>
        <p:spPr>
          <a:xfrm>
            <a:off x="3657919" y="1867182"/>
            <a:ext cx="161925" cy="333242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9" name="Oval 118"/>
          <p:cNvSpPr/>
          <p:nvPr/>
        </p:nvSpPr>
        <p:spPr>
          <a:xfrm>
            <a:off x="350640" y="1869807"/>
            <a:ext cx="161925" cy="333242"/>
          </a:xfrm>
          <a:prstGeom prst="ellipse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0" name="TextBox 119"/>
          <p:cNvSpPr txBox="1"/>
          <p:nvPr/>
        </p:nvSpPr>
        <p:spPr>
          <a:xfrm>
            <a:off x="-7331" y="1388769"/>
            <a:ext cx="18749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Double Bunches Adjacent RF Cycles</a:t>
            </a:r>
          </a:p>
        </p:txBody>
      </p:sp>
      <p:sp>
        <p:nvSpPr>
          <p:cNvPr id="121" name="Rectangle 120"/>
          <p:cNvSpPr/>
          <p:nvPr/>
        </p:nvSpPr>
        <p:spPr>
          <a:xfrm>
            <a:off x="36395" y="1437865"/>
            <a:ext cx="4791153" cy="863025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3" name="TextBox 122"/>
          <p:cNvSpPr txBox="1"/>
          <p:nvPr/>
        </p:nvSpPr>
        <p:spPr>
          <a:xfrm>
            <a:off x="2072334" y="1429417"/>
            <a:ext cx="27036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Electron Bunches at 1MHz</a:t>
            </a:r>
          </a:p>
        </p:txBody>
      </p:sp>
      <p:cxnSp>
        <p:nvCxnSpPr>
          <p:cNvPr id="88" name="Straight Connector 87"/>
          <p:cNvCxnSpPr/>
          <p:nvPr/>
        </p:nvCxnSpPr>
        <p:spPr>
          <a:xfrm flipH="1">
            <a:off x="195615" y="4874530"/>
            <a:ext cx="900000" cy="0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/>
          <p:cNvCxnSpPr>
            <a:stCxn id="61" idx="3"/>
          </p:cNvCxnSpPr>
          <p:nvPr/>
        </p:nvCxnSpPr>
        <p:spPr>
          <a:xfrm rot="19899654">
            <a:off x="2464969" y="4413780"/>
            <a:ext cx="1759372" cy="291253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Rectangle 74"/>
          <p:cNvSpPr/>
          <p:nvPr/>
        </p:nvSpPr>
        <p:spPr>
          <a:xfrm rot="12597" flipV="1">
            <a:off x="5204138" y="4119403"/>
            <a:ext cx="1656000" cy="314285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6" name="Rectangle 75"/>
          <p:cNvSpPr/>
          <p:nvPr/>
        </p:nvSpPr>
        <p:spPr>
          <a:xfrm rot="12597" flipV="1">
            <a:off x="4114565" y="4707769"/>
            <a:ext cx="2063714" cy="314285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7" name="TextBox 126"/>
          <p:cNvSpPr txBox="1"/>
          <p:nvPr/>
        </p:nvSpPr>
        <p:spPr>
          <a:xfrm>
            <a:off x="2053146" y="4853849"/>
            <a:ext cx="19289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FEL1/2 Path Length Difference Equal to 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Double-Bunch Spacing</a:t>
            </a:r>
          </a:p>
        </p:txBody>
      </p:sp>
      <p:sp>
        <p:nvSpPr>
          <p:cNvPr id="133" name="Rounded Rectangle 132"/>
          <p:cNvSpPr/>
          <p:nvPr/>
        </p:nvSpPr>
        <p:spPr>
          <a:xfrm>
            <a:off x="8803991" y="4858015"/>
            <a:ext cx="705425" cy="288948"/>
          </a:xfrm>
          <a:prstGeom prst="roundRect">
            <a:avLst/>
          </a:prstGeom>
          <a:gradFill>
            <a:gsLst>
              <a:gs pos="0">
                <a:schemeClr val="accent5">
                  <a:lumMod val="75000"/>
                </a:schemeClr>
              </a:gs>
              <a:gs pos="100000">
                <a:srgbClr val="7030A0"/>
              </a:gs>
            </a:gsLst>
            <a:lin ang="5400000" scaled="1"/>
          </a:gradFill>
          <a:ln w="2222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157" name="Straight Connector 156"/>
          <p:cNvCxnSpPr/>
          <p:nvPr/>
        </p:nvCxnSpPr>
        <p:spPr>
          <a:xfrm>
            <a:off x="6215980" y="4868692"/>
            <a:ext cx="2455693" cy="227040"/>
          </a:xfrm>
          <a:prstGeom prst="line">
            <a:avLst/>
          </a:prstGeom>
          <a:ln w="117475">
            <a:solidFill>
              <a:srgbClr val="7030A0"/>
            </a:solidFill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0" name="5-Point Star 129"/>
          <p:cNvSpPr/>
          <p:nvPr/>
        </p:nvSpPr>
        <p:spPr>
          <a:xfrm>
            <a:off x="8811734" y="4703989"/>
            <a:ext cx="505325" cy="505325"/>
          </a:xfrm>
          <a:prstGeom prst="star5">
            <a:avLst/>
          </a:prstGeom>
          <a:solidFill>
            <a:srgbClr val="FFFF00"/>
          </a:solidFill>
          <a:ln w="222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171" name="Straight Connector 170"/>
          <p:cNvCxnSpPr/>
          <p:nvPr/>
        </p:nvCxnSpPr>
        <p:spPr>
          <a:xfrm>
            <a:off x="6897840" y="4279579"/>
            <a:ext cx="1808518" cy="655753"/>
          </a:xfrm>
          <a:prstGeom prst="line">
            <a:avLst/>
          </a:prstGeom>
          <a:ln w="117475">
            <a:solidFill>
              <a:schemeClr val="accent5">
                <a:lumMod val="75000"/>
              </a:schemeClr>
            </a:solidFill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/>
          <p:cNvCxnSpPr/>
          <p:nvPr/>
        </p:nvCxnSpPr>
        <p:spPr>
          <a:xfrm flipH="1">
            <a:off x="1272699" y="4868692"/>
            <a:ext cx="900000" cy="0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/>
          <p:cNvCxnSpPr/>
          <p:nvPr/>
        </p:nvCxnSpPr>
        <p:spPr>
          <a:xfrm flipH="1">
            <a:off x="4188042" y="4272596"/>
            <a:ext cx="1008000" cy="0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Connector 86"/>
          <p:cNvCxnSpPr/>
          <p:nvPr/>
        </p:nvCxnSpPr>
        <p:spPr>
          <a:xfrm flipH="1">
            <a:off x="2524478" y="4853849"/>
            <a:ext cx="1584000" cy="0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Rounded Rectangle 60"/>
          <p:cNvSpPr/>
          <p:nvPr/>
        </p:nvSpPr>
        <p:spPr>
          <a:xfrm rot="21592807" flipV="1">
            <a:off x="2120275" y="4763505"/>
            <a:ext cx="381000" cy="171428"/>
          </a:xfrm>
          <a:prstGeom prst="roundRect">
            <a:avLst/>
          </a:prstGeom>
          <a:solidFill>
            <a:srgbClr val="FF0000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4" name="Down Arrow 83"/>
          <p:cNvSpPr/>
          <p:nvPr/>
        </p:nvSpPr>
        <p:spPr>
          <a:xfrm>
            <a:off x="273347" y="2302981"/>
            <a:ext cx="257812" cy="2498978"/>
          </a:xfrm>
          <a:prstGeom prst="downArrow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9" name="TextBox 88"/>
          <p:cNvSpPr txBox="1"/>
          <p:nvPr/>
        </p:nvSpPr>
        <p:spPr>
          <a:xfrm rot="10800000" flipV="1">
            <a:off x="5606537" y="4999329"/>
            <a:ext cx="6247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FEL-1</a:t>
            </a:r>
          </a:p>
        </p:txBody>
      </p:sp>
      <p:sp>
        <p:nvSpPr>
          <p:cNvPr id="90" name="TextBox 89"/>
          <p:cNvSpPr txBox="1"/>
          <p:nvPr/>
        </p:nvSpPr>
        <p:spPr>
          <a:xfrm rot="10800000" flipV="1">
            <a:off x="6290756" y="4410942"/>
            <a:ext cx="6247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FEL-2</a:t>
            </a:r>
          </a:p>
        </p:txBody>
      </p:sp>
      <p:sp>
        <p:nvSpPr>
          <p:cNvPr id="79" name="Isosceles Triangle 78"/>
          <p:cNvSpPr/>
          <p:nvPr/>
        </p:nvSpPr>
        <p:spPr>
          <a:xfrm rot="9539835" flipV="1">
            <a:off x="970943" y="4681895"/>
            <a:ext cx="438150" cy="419046"/>
          </a:xfrm>
          <a:prstGeom prst="triangle">
            <a:avLst/>
          </a:prstGeom>
          <a:solidFill>
            <a:srgbClr val="00B0F0"/>
          </a:solidFill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sp>
        <p:nvSpPr>
          <p:cNvPr id="2" name="Isosceles Triangle 78"/>
          <p:cNvSpPr/>
          <p:nvPr/>
        </p:nvSpPr>
        <p:spPr>
          <a:xfrm rot="9539835" flipV="1">
            <a:off x="970943" y="4681895"/>
            <a:ext cx="438150" cy="419046"/>
          </a:xfrm>
          <a:prstGeom prst="triangle">
            <a:avLst/>
          </a:prstGeom>
          <a:solidFill>
            <a:srgbClr val="00B0F0"/>
          </a:solidFill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9329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TextBox 97"/>
          <p:cNvSpPr txBox="1"/>
          <p:nvPr/>
        </p:nvSpPr>
        <p:spPr>
          <a:xfrm rot="10800000" flipV="1">
            <a:off x="5606537" y="4999329"/>
            <a:ext cx="6247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FEL-1</a:t>
            </a:r>
          </a:p>
        </p:txBody>
      </p:sp>
      <p:sp>
        <p:nvSpPr>
          <p:cNvPr id="101" name="TextBox 100"/>
          <p:cNvSpPr txBox="1"/>
          <p:nvPr/>
        </p:nvSpPr>
        <p:spPr>
          <a:xfrm rot="10800000" flipV="1">
            <a:off x="7805665" y="3259760"/>
            <a:ext cx="6247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FEL-4</a:t>
            </a:r>
          </a:p>
        </p:txBody>
      </p:sp>
      <p:sp>
        <p:nvSpPr>
          <p:cNvPr id="110" name="TextBox 109"/>
          <p:cNvSpPr txBox="1"/>
          <p:nvPr/>
        </p:nvSpPr>
        <p:spPr>
          <a:xfrm rot="10800000" flipV="1">
            <a:off x="8689185" y="2675126"/>
            <a:ext cx="6247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FEL-5</a:t>
            </a:r>
          </a:p>
        </p:txBody>
      </p:sp>
      <p:sp>
        <p:nvSpPr>
          <p:cNvPr id="112" name="TextBox 111"/>
          <p:cNvSpPr txBox="1"/>
          <p:nvPr/>
        </p:nvSpPr>
        <p:spPr>
          <a:xfrm rot="10800000" flipV="1">
            <a:off x="9597724" y="2102066"/>
            <a:ext cx="6247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FEL-6</a:t>
            </a:r>
          </a:p>
        </p:txBody>
      </p:sp>
      <p:cxnSp>
        <p:nvCxnSpPr>
          <p:cNvPr id="87" name="Straight Connector 86"/>
          <p:cNvCxnSpPr/>
          <p:nvPr/>
        </p:nvCxnSpPr>
        <p:spPr>
          <a:xfrm flipV="1">
            <a:off x="9292016" y="2451554"/>
            <a:ext cx="1356188" cy="91911"/>
          </a:xfrm>
          <a:prstGeom prst="line">
            <a:avLst/>
          </a:prstGeom>
          <a:ln w="117475">
            <a:solidFill>
              <a:srgbClr val="FFC000"/>
            </a:solidFill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/>
          <p:cNvCxnSpPr/>
          <p:nvPr/>
        </p:nvCxnSpPr>
        <p:spPr>
          <a:xfrm flipV="1">
            <a:off x="10211892" y="1866856"/>
            <a:ext cx="836728" cy="83855"/>
          </a:xfrm>
          <a:prstGeom prst="line">
            <a:avLst/>
          </a:prstGeom>
          <a:ln w="117475">
            <a:solidFill>
              <a:srgbClr val="FF0000"/>
            </a:solidFill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Rounded Rectangle 89"/>
          <p:cNvSpPr/>
          <p:nvPr/>
        </p:nvSpPr>
        <p:spPr>
          <a:xfrm>
            <a:off x="10599729" y="2516599"/>
            <a:ext cx="705425" cy="288948"/>
          </a:xfrm>
          <a:prstGeom prst="roundRect">
            <a:avLst/>
          </a:prstGeom>
          <a:solidFill>
            <a:srgbClr val="FFC000"/>
          </a:solidFill>
          <a:ln w="2222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2" name="Rounded Rectangle 91"/>
          <p:cNvSpPr/>
          <p:nvPr/>
        </p:nvSpPr>
        <p:spPr>
          <a:xfrm>
            <a:off x="10856263" y="2182111"/>
            <a:ext cx="705425" cy="288948"/>
          </a:xfrm>
          <a:prstGeom prst="roundRect">
            <a:avLst/>
          </a:prstGeom>
          <a:solidFill>
            <a:srgbClr val="FFC000"/>
          </a:solidFill>
          <a:ln w="2222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5" name="Rounded Rectangle 94"/>
          <p:cNvSpPr/>
          <p:nvPr/>
        </p:nvSpPr>
        <p:spPr>
          <a:xfrm>
            <a:off x="11112797" y="1847623"/>
            <a:ext cx="705425" cy="288948"/>
          </a:xfrm>
          <a:prstGeom prst="roundRect">
            <a:avLst/>
          </a:prstGeom>
          <a:solidFill>
            <a:srgbClr val="FF0000"/>
          </a:solidFill>
          <a:ln w="2222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6" name="Rounded Rectangle 95"/>
          <p:cNvSpPr/>
          <p:nvPr/>
        </p:nvSpPr>
        <p:spPr>
          <a:xfrm>
            <a:off x="11369334" y="1513135"/>
            <a:ext cx="705425" cy="288948"/>
          </a:xfrm>
          <a:prstGeom prst="roundRect">
            <a:avLst/>
          </a:prstGeom>
          <a:solidFill>
            <a:srgbClr val="FF0000"/>
          </a:solidFill>
          <a:ln w="2222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111" name="Straight Connector 110"/>
          <p:cNvCxnSpPr>
            <a:cxnSpLocks/>
          </p:cNvCxnSpPr>
          <p:nvPr/>
        </p:nvCxnSpPr>
        <p:spPr>
          <a:xfrm flipV="1">
            <a:off x="1083021" y="1281404"/>
            <a:ext cx="6729812" cy="3633468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 rot="19899654">
            <a:off x="2439933" y="3518209"/>
            <a:ext cx="2771775" cy="1504757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 rot="19899654">
            <a:off x="3521399" y="2934946"/>
            <a:ext cx="2771775" cy="1504757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 rot="19899654">
            <a:off x="4602866" y="2351684"/>
            <a:ext cx="2771775" cy="1504757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 rot="19899654">
            <a:off x="5684333" y="1768422"/>
            <a:ext cx="2771775" cy="1504757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 rot="19899654">
            <a:off x="6765800" y="1185160"/>
            <a:ext cx="2771775" cy="1504757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 rot="19899654">
            <a:off x="1358466" y="4101471"/>
            <a:ext cx="2771775" cy="1504757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Isosceles Triangle 56"/>
          <p:cNvSpPr/>
          <p:nvPr/>
        </p:nvSpPr>
        <p:spPr>
          <a:xfrm rot="20858204" flipV="1">
            <a:off x="3185576" y="3487488"/>
            <a:ext cx="438150" cy="419046"/>
          </a:xfrm>
          <a:prstGeom prst="triangle">
            <a:avLst/>
          </a:prstGeom>
          <a:solidFill>
            <a:schemeClr val="bg1"/>
          </a:solidFill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8" name="Isosceles Triangle 57"/>
          <p:cNvSpPr/>
          <p:nvPr/>
        </p:nvSpPr>
        <p:spPr>
          <a:xfrm rot="20858204" flipV="1">
            <a:off x="4267043" y="2904224"/>
            <a:ext cx="438150" cy="419046"/>
          </a:xfrm>
          <a:prstGeom prst="triangle">
            <a:avLst/>
          </a:prstGeom>
          <a:solidFill>
            <a:srgbClr val="00B0F0"/>
          </a:solidFill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9" name="Isosceles Triangle 58"/>
          <p:cNvSpPr/>
          <p:nvPr/>
        </p:nvSpPr>
        <p:spPr>
          <a:xfrm rot="20858204" flipV="1">
            <a:off x="5348511" y="2320965"/>
            <a:ext cx="438150" cy="419046"/>
          </a:xfrm>
          <a:prstGeom prst="triangle">
            <a:avLst/>
          </a:prstGeom>
          <a:solidFill>
            <a:srgbClr val="00B0F0"/>
          </a:solidFill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0" name="Isosceles Triangle 59"/>
          <p:cNvSpPr/>
          <p:nvPr/>
        </p:nvSpPr>
        <p:spPr>
          <a:xfrm rot="20858204" flipV="1">
            <a:off x="6413205" y="1746749"/>
            <a:ext cx="438150" cy="419046"/>
          </a:xfrm>
          <a:prstGeom prst="triangle">
            <a:avLst/>
          </a:prstGeom>
          <a:solidFill>
            <a:srgbClr val="00B0F0"/>
          </a:solidFill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1" name="Rounded Rectangle 60"/>
          <p:cNvSpPr/>
          <p:nvPr/>
        </p:nvSpPr>
        <p:spPr>
          <a:xfrm rot="21592807" flipV="1">
            <a:off x="2120275" y="4763505"/>
            <a:ext cx="381000" cy="171428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62" name="Straight Connector 61"/>
          <p:cNvCxnSpPr>
            <a:stCxn id="61" idx="3"/>
          </p:cNvCxnSpPr>
          <p:nvPr/>
        </p:nvCxnSpPr>
        <p:spPr>
          <a:xfrm rot="19899654">
            <a:off x="2464969" y="4413780"/>
            <a:ext cx="1759372" cy="291253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Rounded Rectangle 64"/>
          <p:cNvSpPr/>
          <p:nvPr/>
        </p:nvSpPr>
        <p:spPr>
          <a:xfrm rot="21592807" flipV="1">
            <a:off x="4244827" y="3617681"/>
            <a:ext cx="381000" cy="171428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66" name="Straight Connector 65"/>
          <p:cNvCxnSpPr>
            <a:stCxn id="65" idx="3"/>
          </p:cNvCxnSpPr>
          <p:nvPr/>
        </p:nvCxnSpPr>
        <p:spPr>
          <a:xfrm rot="19899654">
            <a:off x="4589521" y="3267956"/>
            <a:ext cx="1759372" cy="291253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Rounded Rectangle 66"/>
          <p:cNvSpPr/>
          <p:nvPr/>
        </p:nvSpPr>
        <p:spPr>
          <a:xfrm rot="21592807" flipV="1">
            <a:off x="5323870" y="3035726"/>
            <a:ext cx="381000" cy="171428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68" name="Straight Connector 67"/>
          <p:cNvCxnSpPr>
            <a:stCxn id="67" idx="3"/>
          </p:cNvCxnSpPr>
          <p:nvPr/>
        </p:nvCxnSpPr>
        <p:spPr>
          <a:xfrm rot="19899654">
            <a:off x="5668564" y="2686001"/>
            <a:ext cx="1759372" cy="291253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Rounded Rectangle 68"/>
          <p:cNvSpPr/>
          <p:nvPr/>
        </p:nvSpPr>
        <p:spPr>
          <a:xfrm rot="21592807" flipV="1">
            <a:off x="6411297" y="2449249"/>
            <a:ext cx="381000" cy="171428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70" name="Straight Connector 69"/>
          <p:cNvCxnSpPr>
            <a:stCxn id="69" idx="3"/>
          </p:cNvCxnSpPr>
          <p:nvPr/>
        </p:nvCxnSpPr>
        <p:spPr>
          <a:xfrm rot="19899654">
            <a:off x="6755991" y="2099524"/>
            <a:ext cx="1759372" cy="291253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Rectangle 70"/>
          <p:cNvSpPr/>
          <p:nvPr/>
        </p:nvSpPr>
        <p:spPr>
          <a:xfrm rot="12597" flipV="1">
            <a:off x="9480759" y="1811168"/>
            <a:ext cx="684000" cy="314285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2" name="Rectangle 71"/>
          <p:cNvSpPr/>
          <p:nvPr/>
        </p:nvSpPr>
        <p:spPr>
          <a:xfrm rot="12597" flipV="1">
            <a:off x="8417738" y="2384773"/>
            <a:ext cx="846000" cy="314285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3" name="Rectangle 72"/>
          <p:cNvSpPr/>
          <p:nvPr/>
        </p:nvSpPr>
        <p:spPr>
          <a:xfrm rot="12597" flipV="1">
            <a:off x="7336067" y="2968501"/>
            <a:ext cx="1044000" cy="31428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6" name="Rectangle 75"/>
          <p:cNvSpPr/>
          <p:nvPr/>
        </p:nvSpPr>
        <p:spPr>
          <a:xfrm rot="12597" flipV="1">
            <a:off x="4114565" y="4707769"/>
            <a:ext cx="2063714" cy="314285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1" name="Isosceles Triangle 90"/>
          <p:cNvSpPr/>
          <p:nvPr/>
        </p:nvSpPr>
        <p:spPr>
          <a:xfrm rot="10080000">
            <a:off x="2047547" y="6354514"/>
            <a:ext cx="438150" cy="419100"/>
          </a:xfrm>
          <a:prstGeom prst="triangle">
            <a:avLst/>
          </a:prstGeom>
          <a:solidFill>
            <a:srgbClr val="00B0F0"/>
          </a:solidFill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3" name="Rounded Rectangle 92"/>
          <p:cNvSpPr/>
          <p:nvPr/>
        </p:nvSpPr>
        <p:spPr>
          <a:xfrm rot="21600000">
            <a:off x="5628495" y="6420023"/>
            <a:ext cx="381000" cy="171450"/>
          </a:xfrm>
          <a:prstGeom prst="roundRect">
            <a:avLst/>
          </a:prstGeom>
          <a:solidFill>
            <a:srgbClr val="FF0000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4" name="TextBox 93"/>
          <p:cNvSpPr txBox="1"/>
          <p:nvPr/>
        </p:nvSpPr>
        <p:spPr>
          <a:xfrm>
            <a:off x="6205320" y="6292786"/>
            <a:ext cx="41996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GHz Subharmonic Deflecting Cavity</a:t>
            </a:r>
          </a:p>
        </p:txBody>
      </p:sp>
      <p:sp>
        <p:nvSpPr>
          <p:cNvPr id="134" name="Rounded Rectangle 133"/>
          <p:cNvSpPr/>
          <p:nvPr/>
        </p:nvSpPr>
        <p:spPr>
          <a:xfrm>
            <a:off x="8803991" y="4858015"/>
            <a:ext cx="705425" cy="288948"/>
          </a:xfrm>
          <a:prstGeom prst="roundRect">
            <a:avLst/>
          </a:prstGeom>
          <a:solidFill>
            <a:srgbClr val="7030A0"/>
          </a:solidFill>
          <a:ln w="2222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5" name="Rounded Rectangle 134"/>
          <p:cNvSpPr/>
          <p:nvPr/>
        </p:nvSpPr>
        <p:spPr>
          <a:xfrm>
            <a:off x="8547457" y="5192503"/>
            <a:ext cx="705425" cy="288948"/>
          </a:xfrm>
          <a:prstGeom prst="roundRect">
            <a:avLst/>
          </a:prstGeom>
          <a:solidFill>
            <a:srgbClr val="7030A0"/>
          </a:solidFill>
          <a:ln w="2222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6" name="Rounded Rectangle 135"/>
          <p:cNvSpPr/>
          <p:nvPr/>
        </p:nvSpPr>
        <p:spPr>
          <a:xfrm>
            <a:off x="9060525" y="4523527"/>
            <a:ext cx="705425" cy="288948"/>
          </a:xfrm>
          <a:prstGeom prst="roundRect">
            <a:avLst/>
          </a:prstGeom>
          <a:noFill/>
          <a:ln w="2222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8" name="Rounded Rectangle 137"/>
          <p:cNvSpPr/>
          <p:nvPr/>
        </p:nvSpPr>
        <p:spPr>
          <a:xfrm>
            <a:off x="9573593" y="3854551"/>
            <a:ext cx="705425" cy="288948"/>
          </a:xfrm>
          <a:prstGeom prst="roundRect">
            <a:avLst/>
          </a:prstGeom>
          <a:noFill/>
          <a:ln w="2222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9" name="Rounded Rectangle 138"/>
          <p:cNvSpPr/>
          <p:nvPr/>
        </p:nvSpPr>
        <p:spPr>
          <a:xfrm>
            <a:off x="9830127" y="3520063"/>
            <a:ext cx="705425" cy="288948"/>
          </a:xfrm>
          <a:prstGeom prst="roundRect">
            <a:avLst/>
          </a:prstGeom>
          <a:noFill/>
          <a:ln w="2222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0" name="Rounded Rectangle 139"/>
          <p:cNvSpPr/>
          <p:nvPr/>
        </p:nvSpPr>
        <p:spPr>
          <a:xfrm>
            <a:off x="10086661" y="3185575"/>
            <a:ext cx="705425" cy="288948"/>
          </a:xfrm>
          <a:prstGeom prst="roundRect">
            <a:avLst/>
          </a:prstGeom>
          <a:solidFill>
            <a:srgbClr val="92D050"/>
          </a:solidFill>
          <a:ln w="2222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1" name="Rounded Rectangle 140"/>
          <p:cNvSpPr/>
          <p:nvPr/>
        </p:nvSpPr>
        <p:spPr>
          <a:xfrm>
            <a:off x="10343195" y="2851087"/>
            <a:ext cx="705425" cy="288948"/>
          </a:xfrm>
          <a:prstGeom prst="roundRect">
            <a:avLst/>
          </a:prstGeom>
          <a:solidFill>
            <a:srgbClr val="92D050"/>
          </a:solidFill>
          <a:ln w="2222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146" name="Straight Connector 145"/>
          <p:cNvCxnSpPr/>
          <p:nvPr/>
        </p:nvCxnSpPr>
        <p:spPr>
          <a:xfrm>
            <a:off x="6215980" y="4868692"/>
            <a:ext cx="2455693" cy="227040"/>
          </a:xfrm>
          <a:prstGeom prst="line">
            <a:avLst/>
          </a:prstGeom>
          <a:ln w="117475">
            <a:solidFill>
              <a:srgbClr val="7030A0"/>
            </a:solidFill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9" name="Straight Connector 148"/>
          <p:cNvCxnSpPr/>
          <p:nvPr/>
        </p:nvCxnSpPr>
        <p:spPr>
          <a:xfrm flipV="1">
            <a:off x="8417771" y="3098138"/>
            <a:ext cx="1747562" cy="29418"/>
          </a:xfrm>
          <a:prstGeom prst="line">
            <a:avLst/>
          </a:prstGeom>
          <a:ln w="117475">
            <a:solidFill>
              <a:srgbClr val="92D050"/>
            </a:solidFill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6" name="TextBox 155"/>
          <p:cNvSpPr txBox="1"/>
          <p:nvPr/>
        </p:nvSpPr>
        <p:spPr>
          <a:xfrm>
            <a:off x="2570858" y="6292982"/>
            <a:ext cx="28419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100kHz Kicker Magnet</a:t>
            </a:r>
          </a:p>
        </p:txBody>
      </p:sp>
      <p:sp>
        <p:nvSpPr>
          <p:cNvPr id="157" name="Rectangle 156"/>
          <p:cNvSpPr/>
          <p:nvPr/>
        </p:nvSpPr>
        <p:spPr>
          <a:xfrm>
            <a:off x="32868" y="1200726"/>
            <a:ext cx="12159132" cy="4587332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102" name="Straight Connector 101"/>
          <p:cNvCxnSpPr/>
          <p:nvPr/>
        </p:nvCxnSpPr>
        <p:spPr>
          <a:xfrm flipV="1">
            <a:off x="36395" y="2042218"/>
            <a:ext cx="4794680" cy="1790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Oval 102"/>
          <p:cNvSpPr/>
          <p:nvPr/>
        </p:nvSpPr>
        <p:spPr>
          <a:xfrm>
            <a:off x="188795" y="1863033"/>
            <a:ext cx="161925" cy="333242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4" name="Oval 103"/>
          <p:cNvSpPr/>
          <p:nvPr/>
        </p:nvSpPr>
        <p:spPr>
          <a:xfrm>
            <a:off x="1237557" y="1875597"/>
            <a:ext cx="161925" cy="333242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5" name="Oval 104"/>
          <p:cNvSpPr/>
          <p:nvPr/>
        </p:nvSpPr>
        <p:spPr>
          <a:xfrm>
            <a:off x="2790638" y="1863033"/>
            <a:ext cx="161925" cy="333242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8" name="Oval 107"/>
          <p:cNvSpPr/>
          <p:nvPr/>
        </p:nvSpPr>
        <p:spPr>
          <a:xfrm>
            <a:off x="1074540" y="1870100"/>
            <a:ext cx="161925" cy="333242"/>
          </a:xfrm>
          <a:prstGeom prst="ellipse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9" name="Rectangle 108"/>
          <p:cNvSpPr/>
          <p:nvPr/>
        </p:nvSpPr>
        <p:spPr>
          <a:xfrm>
            <a:off x="36395" y="1438158"/>
            <a:ext cx="4791153" cy="863025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4" name="TextBox 153"/>
          <p:cNvSpPr txBox="1"/>
          <p:nvPr/>
        </p:nvSpPr>
        <p:spPr>
          <a:xfrm>
            <a:off x="303748" y="1388769"/>
            <a:ext cx="18749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Double Bunches Adjacent RF Cycles</a:t>
            </a:r>
          </a:p>
        </p:txBody>
      </p:sp>
      <p:sp>
        <p:nvSpPr>
          <p:cNvPr id="137" name="Rounded Rectangle 136"/>
          <p:cNvSpPr/>
          <p:nvPr/>
        </p:nvSpPr>
        <p:spPr>
          <a:xfrm>
            <a:off x="9317059" y="4189039"/>
            <a:ext cx="705425" cy="288948"/>
          </a:xfrm>
          <a:prstGeom prst="roundRect">
            <a:avLst/>
          </a:prstGeom>
          <a:gradFill>
            <a:gsLst>
              <a:gs pos="0">
                <a:srgbClr val="00B050"/>
              </a:gs>
              <a:gs pos="100000">
                <a:schemeClr val="accent5">
                  <a:lumMod val="75000"/>
                </a:schemeClr>
              </a:gs>
            </a:gsLst>
            <a:lin ang="5400000" scaled="1"/>
          </a:gradFill>
          <a:ln w="2222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2" name="5-Point Star 151"/>
          <p:cNvSpPr/>
          <p:nvPr/>
        </p:nvSpPr>
        <p:spPr>
          <a:xfrm>
            <a:off x="9356260" y="4036933"/>
            <a:ext cx="505325" cy="505325"/>
          </a:xfrm>
          <a:prstGeom prst="star5">
            <a:avLst/>
          </a:prstGeom>
          <a:solidFill>
            <a:srgbClr val="FFFF00"/>
          </a:solidFill>
          <a:ln w="222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88" name="Straight Connector 87"/>
          <p:cNvCxnSpPr/>
          <p:nvPr/>
        </p:nvCxnSpPr>
        <p:spPr>
          <a:xfrm flipH="1">
            <a:off x="195615" y="4874530"/>
            <a:ext cx="900000" cy="0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Isosceles Triangle 55"/>
          <p:cNvSpPr/>
          <p:nvPr/>
        </p:nvSpPr>
        <p:spPr>
          <a:xfrm rot="20858204" flipV="1">
            <a:off x="2092927" y="4076780"/>
            <a:ext cx="438150" cy="419046"/>
          </a:xfrm>
          <a:prstGeom prst="triangle">
            <a:avLst/>
          </a:prstGeom>
          <a:solidFill>
            <a:srgbClr val="00B0F0"/>
          </a:solidFill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64" name="Straight Connector 63"/>
          <p:cNvCxnSpPr>
            <a:stCxn id="63" idx="3"/>
          </p:cNvCxnSpPr>
          <p:nvPr/>
        </p:nvCxnSpPr>
        <p:spPr>
          <a:xfrm rot="19899654">
            <a:off x="3518862" y="3845390"/>
            <a:ext cx="1759372" cy="291253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Rectangle 73"/>
          <p:cNvSpPr/>
          <p:nvPr/>
        </p:nvSpPr>
        <p:spPr>
          <a:xfrm rot="12597" flipV="1">
            <a:off x="6269689" y="3544142"/>
            <a:ext cx="1332000" cy="314285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5" name="Rectangle 74"/>
          <p:cNvSpPr/>
          <p:nvPr/>
        </p:nvSpPr>
        <p:spPr>
          <a:xfrm rot="12597" flipV="1">
            <a:off x="5204138" y="4119403"/>
            <a:ext cx="1656000" cy="314285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147" name="Straight Connector 146"/>
          <p:cNvCxnSpPr/>
          <p:nvPr/>
        </p:nvCxnSpPr>
        <p:spPr>
          <a:xfrm>
            <a:off x="6897840" y="4279579"/>
            <a:ext cx="2258863" cy="157142"/>
          </a:xfrm>
          <a:prstGeom prst="line">
            <a:avLst/>
          </a:prstGeom>
          <a:ln w="117475">
            <a:solidFill>
              <a:schemeClr val="accent5">
                <a:lumMod val="75000"/>
              </a:schemeClr>
            </a:solidFill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8" name="Straight Connector 147"/>
          <p:cNvCxnSpPr/>
          <p:nvPr/>
        </p:nvCxnSpPr>
        <p:spPr>
          <a:xfrm>
            <a:off x="7639393" y="3703724"/>
            <a:ext cx="1613489" cy="575855"/>
          </a:xfrm>
          <a:prstGeom prst="line">
            <a:avLst/>
          </a:prstGeom>
          <a:ln w="117475">
            <a:solidFill>
              <a:srgbClr val="00B050"/>
            </a:solidFill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8" name="Straight Connector 157"/>
          <p:cNvCxnSpPr>
            <a:stCxn id="56" idx="1"/>
            <a:endCxn id="2" idx="5"/>
          </p:cNvCxnSpPr>
          <p:nvPr/>
        </p:nvCxnSpPr>
        <p:spPr>
          <a:xfrm flipH="1">
            <a:off x="1087757" y="4309756"/>
            <a:ext cx="1117248" cy="620922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9" name="Straight Connector 158"/>
          <p:cNvCxnSpPr>
            <a:endCxn id="56" idx="5"/>
          </p:cNvCxnSpPr>
          <p:nvPr/>
        </p:nvCxnSpPr>
        <p:spPr>
          <a:xfrm flipH="1" flipV="1">
            <a:off x="2419000" y="4262850"/>
            <a:ext cx="717858" cy="16729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0" name="Straight Connector 159"/>
          <p:cNvCxnSpPr>
            <a:endCxn id="63" idx="3"/>
          </p:cNvCxnSpPr>
          <p:nvPr/>
        </p:nvCxnSpPr>
        <p:spPr>
          <a:xfrm flipH="1">
            <a:off x="3555168" y="4279579"/>
            <a:ext cx="1648399" cy="850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1" name="Straight Connector 160"/>
          <p:cNvCxnSpPr>
            <a:stCxn id="74" idx="1"/>
          </p:cNvCxnSpPr>
          <p:nvPr/>
        </p:nvCxnSpPr>
        <p:spPr>
          <a:xfrm flipH="1">
            <a:off x="5241935" y="3698844"/>
            <a:ext cx="1027758" cy="4880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Oval 82"/>
          <p:cNvSpPr/>
          <p:nvPr/>
        </p:nvSpPr>
        <p:spPr>
          <a:xfrm>
            <a:off x="4525202" y="1894641"/>
            <a:ext cx="161925" cy="33324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6" name="Oval 85"/>
          <p:cNvSpPr/>
          <p:nvPr/>
        </p:nvSpPr>
        <p:spPr>
          <a:xfrm>
            <a:off x="3657919" y="1867182"/>
            <a:ext cx="161925" cy="333242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4" name="Down Arrow 83"/>
          <p:cNvSpPr/>
          <p:nvPr/>
        </p:nvSpPr>
        <p:spPr>
          <a:xfrm>
            <a:off x="273347" y="2302981"/>
            <a:ext cx="257812" cy="2498978"/>
          </a:xfrm>
          <a:prstGeom prst="downArrow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67B54F19-1212-9345-95FF-9D2815FD6E96}"/>
              </a:ext>
            </a:extLst>
          </p:cNvPr>
          <p:cNvSpPr txBox="1"/>
          <p:nvPr/>
        </p:nvSpPr>
        <p:spPr>
          <a:xfrm>
            <a:off x="403340" y="345182"/>
            <a:ext cx="11022306" cy="707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b="1" i="0" u="none" strike="noStrike" kern="1200" cap="none" spc="-150" normalizeH="0" baseline="0" noProof="0">
                <a:ln>
                  <a:noFill/>
                </a:ln>
                <a:solidFill>
                  <a:srgbClr val="2E2D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E.g. FEL 2/3 combined, others </a:t>
            </a:r>
            <a:r>
              <a:rPr lang="en-GB" sz="4000" b="1" spc="-15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kumimoji="0" lang="en-GB" sz="4000" b="1" i="0" u="none" strike="noStrike" kern="1200" cap="none" spc="-150" normalizeH="0" baseline="0" noProof="0" err="1">
                <a:ln>
                  <a:noFill/>
                </a:ln>
                <a:solidFill>
                  <a:srgbClr val="2E2D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ndependent</a:t>
            </a:r>
            <a:endParaRPr kumimoji="0" lang="en-GB" sz="4000" b="1" i="0" u="none" strike="noStrike" kern="1200" cap="none" spc="-150" normalizeH="0" baseline="0" noProof="0">
              <a:ln>
                <a:noFill/>
              </a:ln>
              <a:solidFill>
                <a:srgbClr val="2E2D6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9" name="TextBox 98"/>
          <p:cNvSpPr txBox="1"/>
          <p:nvPr/>
        </p:nvSpPr>
        <p:spPr>
          <a:xfrm rot="10800000" flipV="1">
            <a:off x="6290756" y="4410942"/>
            <a:ext cx="6247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FEL-2</a:t>
            </a:r>
          </a:p>
        </p:txBody>
      </p:sp>
      <p:sp>
        <p:nvSpPr>
          <p:cNvPr id="100" name="TextBox 99"/>
          <p:cNvSpPr txBox="1"/>
          <p:nvPr/>
        </p:nvSpPr>
        <p:spPr>
          <a:xfrm rot="10800000" flipV="1">
            <a:off x="7030791" y="3835316"/>
            <a:ext cx="6247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FEL-3</a:t>
            </a:r>
          </a:p>
        </p:txBody>
      </p:sp>
      <p:sp>
        <p:nvSpPr>
          <p:cNvPr id="63" name="Rounded Rectangle 62"/>
          <p:cNvSpPr/>
          <p:nvPr/>
        </p:nvSpPr>
        <p:spPr>
          <a:xfrm rot="21592807" flipV="1">
            <a:off x="3174168" y="4195114"/>
            <a:ext cx="381000" cy="171428"/>
          </a:xfrm>
          <a:prstGeom prst="roundRect">
            <a:avLst/>
          </a:prstGeom>
          <a:solidFill>
            <a:srgbClr val="FF0000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7" name="Isosceles Triangle 76"/>
          <p:cNvSpPr/>
          <p:nvPr/>
        </p:nvSpPr>
        <p:spPr>
          <a:xfrm rot="9539835" flipV="1">
            <a:off x="970943" y="4681895"/>
            <a:ext cx="438150" cy="419046"/>
          </a:xfrm>
          <a:prstGeom prst="triangle">
            <a:avLst/>
          </a:prstGeom>
          <a:solidFill>
            <a:srgbClr val="00B0F0"/>
          </a:solidFill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sp>
        <p:nvSpPr>
          <p:cNvPr id="2" name="Isosceles Triangle 76"/>
          <p:cNvSpPr/>
          <p:nvPr/>
        </p:nvSpPr>
        <p:spPr>
          <a:xfrm rot="9539835" flipV="1">
            <a:off x="970943" y="4681895"/>
            <a:ext cx="438150" cy="419046"/>
          </a:xfrm>
          <a:prstGeom prst="triangle">
            <a:avLst/>
          </a:prstGeom>
          <a:solidFill>
            <a:srgbClr val="00B0F0"/>
          </a:solidFill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0369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TextBox 163"/>
          <p:cNvSpPr txBox="1"/>
          <p:nvPr/>
        </p:nvSpPr>
        <p:spPr>
          <a:xfrm rot="10800000" flipV="1">
            <a:off x="5606537" y="4999329"/>
            <a:ext cx="6247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FEL-1</a:t>
            </a:r>
          </a:p>
        </p:txBody>
      </p:sp>
      <p:sp>
        <p:nvSpPr>
          <p:cNvPr id="167" name="TextBox 166"/>
          <p:cNvSpPr txBox="1"/>
          <p:nvPr/>
        </p:nvSpPr>
        <p:spPr>
          <a:xfrm rot="10800000" flipV="1">
            <a:off x="7805665" y="3259760"/>
            <a:ext cx="6247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FEL-4</a:t>
            </a:r>
          </a:p>
        </p:txBody>
      </p:sp>
      <p:cxnSp>
        <p:nvCxnSpPr>
          <p:cNvPr id="111" name="Straight Connector 110"/>
          <p:cNvCxnSpPr>
            <a:cxnSpLocks/>
          </p:cNvCxnSpPr>
          <p:nvPr/>
        </p:nvCxnSpPr>
        <p:spPr>
          <a:xfrm flipV="1">
            <a:off x="1083021" y="1281404"/>
            <a:ext cx="6729812" cy="3633468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 rot="19899654">
            <a:off x="2439933" y="3518209"/>
            <a:ext cx="2771775" cy="1504757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 rot="19899654">
            <a:off x="3521399" y="2934946"/>
            <a:ext cx="2771775" cy="1504757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 rot="19899654">
            <a:off x="4602866" y="2351684"/>
            <a:ext cx="2771775" cy="1504757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 rot="19899654">
            <a:off x="6765800" y="1185160"/>
            <a:ext cx="2771775" cy="1504757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 rot="19899654">
            <a:off x="1358466" y="4101471"/>
            <a:ext cx="2771775" cy="1504757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Rounded Rectangle 60"/>
          <p:cNvSpPr/>
          <p:nvPr/>
        </p:nvSpPr>
        <p:spPr>
          <a:xfrm rot="21592807" flipV="1">
            <a:off x="2120275" y="4763505"/>
            <a:ext cx="381000" cy="171428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62" name="Straight Connector 61"/>
          <p:cNvCxnSpPr>
            <a:stCxn id="61" idx="3"/>
          </p:cNvCxnSpPr>
          <p:nvPr/>
        </p:nvCxnSpPr>
        <p:spPr>
          <a:xfrm rot="19899654">
            <a:off x="2464969" y="4413780"/>
            <a:ext cx="1759372" cy="291253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Rounded Rectangle 64"/>
          <p:cNvSpPr/>
          <p:nvPr/>
        </p:nvSpPr>
        <p:spPr>
          <a:xfrm rot="21592807" flipV="1">
            <a:off x="4244827" y="3617681"/>
            <a:ext cx="381000" cy="171428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66" name="Straight Connector 65"/>
          <p:cNvCxnSpPr>
            <a:stCxn id="65" idx="3"/>
          </p:cNvCxnSpPr>
          <p:nvPr/>
        </p:nvCxnSpPr>
        <p:spPr>
          <a:xfrm rot="19899654">
            <a:off x="4589521" y="3267956"/>
            <a:ext cx="1759372" cy="291253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Rounded Rectangle 66"/>
          <p:cNvSpPr/>
          <p:nvPr/>
        </p:nvSpPr>
        <p:spPr>
          <a:xfrm rot="21592807" flipV="1">
            <a:off x="5323870" y="3035726"/>
            <a:ext cx="381000" cy="171428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68" name="Straight Connector 67"/>
          <p:cNvCxnSpPr>
            <a:stCxn id="67" idx="3"/>
          </p:cNvCxnSpPr>
          <p:nvPr/>
        </p:nvCxnSpPr>
        <p:spPr>
          <a:xfrm rot="19899654">
            <a:off x="5668564" y="2686001"/>
            <a:ext cx="1759372" cy="291253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Rectangle 72"/>
          <p:cNvSpPr/>
          <p:nvPr/>
        </p:nvSpPr>
        <p:spPr>
          <a:xfrm rot="12597" flipV="1">
            <a:off x="7336067" y="2968501"/>
            <a:ext cx="1044000" cy="31428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6" name="Rectangle 75"/>
          <p:cNvSpPr/>
          <p:nvPr/>
        </p:nvSpPr>
        <p:spPr>
          <a:xfrm rot="12597" flipV="1">
            <a:off x="4114565" y="4707769"/>
            <a:ext cx="2063714" cy="314285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67B54F19-1212-9345-95FF-9D2815FD6E96}"/>
              </a:ext>
            </a:extLst>
          </p:cNvPr>
          <p:cNvSpPr txBox="1"/>
          <p:nvPr/>
        </p:nvSpPr>
        <p:spPr>
          <a:xfrm>
            <a:off x="403340" y="345182"/>
            <a:ext cx="11671419" cy="67710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800" b="1" i="0" u="none" strike="noStrike" kern="1200" cap="none" spc="-150" normalizeH="0" baseline="0" noProof="0">
                <a:ln>
                  <a:noFill/>
                </a:ln>
                <a:solidFill>
                  <a:srgbClr val="2E2D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E.g. FEL 2/3 + FEL 5/6 </a:t>
            </a:r>
            <a:r>
              <a:rPr lang="en-GB" sz="3800" b="1" spc="-15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kumimoji="0" lang="en-GB" sz="3800" b="1" i="0" u="none" strike="noStrike" kern="1200" cap="none" spc="-150" normalizeH="0" baseline="0" noProof="0" err="1">
                <a:ln>
                  <a:noFill/>
                </a:ln>
                <a:solidFill>
                  <a:srgbClr val="2E2D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ombined</a:t>
            </a:r>
            <a:r>
              <a:rPr kumimoji="0" lang="en-GB" sz="3800" b="1" i="0" u="none" strike="noStrike" kern="1200" cap="none" spc="-150" normalizeH="0" baseline="0" noProof="0">
                <a:ln>
                  <a:noFill/>
                </a:ln>
                <a:solidFill>
                  <a:srgbClr val="2E2D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 others </a:t>
            </a:r>
            <a:r>
              <a:rPr lang="en-GB" sz="3800" b="1" spc="-15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kumimoji="0" lang="en-GB" sz="3800" b="1" i="0" u="none" strike="noStrike" kern="1200" cap="none" spc="-150" normalizeH="0" baseline="0" noProof="0" err="1">
                <a:ln>
                  <a:noFill/>
                </a:ln>
                <a:solidFill>
                  <a:srgbClr val="2E2D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ndependent</a:t>
            </a:r>
            <a:endParaRPr kumimoji="0" lang="en-GB" sz="3800" b="1" i="0" u="none" strike="noStrike" kern="1200" cap="none" spc="-150" normalizeH="0" baseline="0" noProof="0">
              <a:ln>
                <a:noFill/>
              </a:ln>
              <a:solidFill>
                <a:srgbClr val="2E2D6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1" name="Isosceles Triangle 90"/>
          <p:cNvSpPr/>
          <p:nvPr/>
        </p:nvSpPr>
        <p:spPr>
          <a:xfrm rot="10080000">
            <a:off x="2047547" y="6354514"/>
            <a:ext cx="438150" cy="419100"/>
          </a:xfrm>
          <a:prstGeom prst="triangle">
            <a:avLst/>
          </a:prstGeom>
          <a:solidFill>
            <a:srgbClr val="00B0F0"/>
          </a:solidFill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3" name="Rounded Rectangle 92"/>
          <p:cNvSpPr/>
          <p:nvPr/>
        </p:nvSpPr>
        <p:spPr>
          <a:xfrm rot="21600000">
            <a:off x="5628495" y="6420023"/>
            <a:ext cx="381000" cy="171450"/>
          </a:xfrm>
          <a:prstGeom prst="roundRect">
            <a:avLst/>
          </a:prstGeom>
          <a:solidFill>
            <a:srgbClr val="FF0000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4" name="TextBox 93"/>
          <p:cNvSpPr txBox="1"/>
          <p:nvPr/>
        </p:nvSpPr>
        <p:spPr>
          <a:xfrm>
            <a:off x="6205320" y="6292786"/>
            <a:ext cx="41996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GHz Subharmonic Deflecting Cavity</a:t>
            </a:r>
          </a:p>
        </p:txBody>
      </p:sp>
      <p:sp>
        <p:nvSpPr>
          <p:cNvPr id="134" name="Rounded Rectangle 133"/>
          <p:cNvSpPr/>
          <p:nvPr/>
        </p:nvSpPr>
        <p:spPr>
          <a:xfrm>
            <a:off x="8803991" y="4858015"/>
            <a:ext cx="705425" cy="288948"/>
          </a:xfrm>
          <a:prstGeom prst="roundRect">
            <a:avLst/>
          </a:prstGeom>
          <a:solidFill>
            <a:srgbClr val="7030A0"/>
          </a:solidFill>
          <a:ln w="2222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5" name="Rounded Rectangle 134"/>
          <p:cNvSpPr/>
          <p:nvPr/>
        </p:nvSpPr>
        <p:spPr>
          <a:xfrm>
            <a:off x="8547457" y="5192503"/>
            <a:ext cx="705425" cy="288948"/>
          </a:xfrm>
          <a:prstGeom prst="roundRect">
            <a:avLst/>
          </a:prstGeom>
          <a:solidFill>
            <a:srgbClr val="7030A0"/>
          </a:solidFill>
          <a:ln w="2222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6" name="Rounded Rectangle 135"/>
          <p:cNvSpPr/>
          <p:nvPr/>
        </p:nvSpPr>
        <p:spPr>
          <a:xfrm>
            <a:off x="9060525" y="4523527"/>
            <a:ext cx="705425" cy="288948"/>
          </a:xfrm>
          <a:prstGeom prst="roundRect">
            <a:avLst/>
          </a:prstGeom>
          <a:noFill/>
          <a:ln w="2222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8" name="Rounded Rectangle 137"/>
          <p:cNvSpPr/>
          <p:nvPr/>
        </p:nvSpPr>
        <p:spPr>
          <a:xfrm>
            <a:off x="9573593" y="3854551"/>
            <a:ext cx="705425" cy="288948"/>
          </a:xfrm>
          <a:prstGeom prst="roundRect">
            <a:avLst/>
          </a:prstGeom>
          <a:noFill/>
          <a:ln w="2222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9" name="Rounded Rectangle 138"/>
          <p:cNvSpPr/>
          <p:nvPr/>
        </p:nvSpPr>
        <p:spPr>
          <a:xfrm>
            <a:off x="9830127" y="3520063"/>
            <a:ext cx="705425" cy="288948"/>
          </a:xfrm>
          <a:prstGeom prst="roundRect">
            <a:avLst/>
          </a:prstGeom>
          <a:noFill/>
          <a:ln w="2222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0" name="Rounded Rectangle 139"/>
          <p:cNvSpPr/>
          <p:nvPr/>
        </p:nvSpPr>
        <p:spPr>
          <a:xfrm>
            <a:off x="10086661" y="3185575"/>
            <a:ext cx="705425" cy="288948"/>
          </a:xfrm>
          <a:prstGeom prst="roundRect">
            <a:avLst/>
          </a:prstGeom>
          <a:solidFill>
            <a:srgbClr val="92D050"/>
          </a:solidFill>
          <a:ln w="2222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1" name="Rounded Rectangle 140"/>
          <p:cNvSpPr/>
          <p:nvPr/>
        </p:nvSpPr>
        <p:spPr>
          <a:xfrm>
            <a:off x="10343195" y="2851087"/>
            <a:ext cx="705425" cy="288948"/>
          </a:xfrm>
          <a:prstGeom prst="roundRect">
            <a:avLst/>
          </a:prstGeom>
          <a:solidFill>
            <a:srgbClr val="92D050"/>
          </a:solidFill>
          <a:ln w="2222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2" name="Rounded Rectangle 141"/>
          <p:cNvSpPr/>
          <p:nvPr/>
        </p:nvSpPr>
        <p:spPr>
          <a:xfrm>
            <a:off x="10599729" y="2516599"/>
            <a:ext cx="705425" cy="288948"/>
          </a:xfrm>
          <a:prstGeom prst="roundRect">
            <a:avLst/>
          </a:prstGeom>
          <a:noFill/>
          <a:ln w="2222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4" name="Rounded Rectangle 143"/>
          <p:cNvSpPr/>
          <p:nvPr/>
        </p:nvSpPr>
        <p:spPr>
          <a:xfrm>
            <a:off x="11112797" y="1847623"/>
            <a:ext cx="705425" cy="288948"/>
          </a:xfrm>
          <a:prstGeom prst="roundRect">
            <a:avLst/>
          </a:prstGeom>
          <a:noFill/>
          <a:ln w="2222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5" name="Rounded Rectangle 144"/>
          <p:cNvSpPr/>
          <p:nvPr/>
        </p:nvSpPr>
        <p:spPr>
          <a:xfrm>
            <a:off x="11369334" y="1513135"/>
            <a:ext cx="705425" cy="288948"/>
          </a:xfrm>
          <a:prstGeom prst="roundRect">
            <a:avLst/>
          </a:prstGeom>
          <a:noFill/>
          <a:ln w="2222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146" name="Straight Connector 145"/>
          <p:cNvCxnSpPr/>
          <p:nvPr/>
        </p:nvCxnSpPr>
        <p:spPr>
          <a:xfrm>
            <a:off x="6215980" y="4868692"/>
            <a:ext cx="2455693" cy="227040"/>
          </a:xfrm>
          <a:prstGeom prst="line">
            <a:avLst/>
          </a:prstGeom>
          <a:ln w="117475">
            <a:solidFill>
              <a:srgbClr val="7030A0"/>
            </a:solidFill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9" name="Straight Connector 148"/>
          <p:cNvCxnSpPr/>
          <p:nvPr/>
        </p:nvCxnSpPr>
        <p:spPr>
          <a:xfrm flipV="1">
            <a:off x="8417771" y="3098138"/>
            <a:ext cx="1747562" cy="29418"/>
          </a:xfrm>
          <a:prstGeom prst="line">
            <a:avLst/>
          </a:prstGeom>
          <a:ln w="117475">
            <a:solidFill>
              <a:srgbClr val="92D050"/>
            </a:solidFill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6" name="TextBox 155"/>
          <p:cNvSpPr txBox="1"/>
          <p:nvPr/>
        </p:nvSpPr>
        <p:spPr>
          <a:xfrm>
            <a:off x="2570858" y="6292982"/>
            <a:ext cx="28419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100kHz Kicker Magnet</a:t>
            </a:r>
          </a:p>
        </p:txBody>
      </p:sp>
      <p:sp>
        <p:nvSpPr>
          <p:cNvPr id="157" name="Rectangle 156"/>
          <p:cNvSpPr/>
          <p:nvPr/>
        </p:nvSpPr>
        <p:spPr>
          <a:xfrm>
            <a:off x="32869" y="1200726"/>
            <a:ext cx="12041890" cy="4587332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102" name="Straight Connector 101"/>
          <p:cNvCxnSpPr/>
          <p:nvPr/>
        </p:nvCxnSpPr>
        <p:spPr>
          <a:xfrm flipV="1">
            <a:off x="36395" y="2042218"/>
            <a:ext cx="4794680" cy="1790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Oval 102"/>
          <p:cNvSpPr/>
          <p:nvPr/>
        </p:nvSpPr>
        <p:spPr>
          <a:xfrm>
            <a:off x="188795" y="1863033"/>
            <a:ext cx="161925" cy="333242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4" name="Oval 103"/>
          <p:cNvSpPr/>
          <p:nvPr/>
        </p:nvSpPr>
        <p:spPr>
          <a:xfrm>
            <a:off x="1237557" y="1875597"/>
            <a:ext cx="161925" cy="333242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5" name="Oval 104"/>
          <p:cNvSpPr/>
          <p:nvPr/>
        </p:nvSpPr>
        <p:spPr>
          <a:xfrm>
            <a:off x="2790638" y="1863033"/>
            <a:ext cx="161925" cy="333242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6" name="Oval 105"/>
          <p:cNvSpPr/>
          <p:nvPr/>
        </p:nvSpPr>
        <p:spPr>
          <a:xfrm>
            <a:off x="3820352" y="1875884"/>
            <a:ext cx="161925" cy="33324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7" name="Oval 106"/>
          <p:cNvSpPr/>
          <p:nvPr/>
        </p:nvSpPr>
        <p:spPr>
          <a:xfrm>
            <a:off x="3657919" y="1867475"/>
            <a:ext cx="161925" cy="333242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8" name="Oval 107"/>
          <p:cNvSpPr/>
          <p:nvPr/>
        </p:nvSpPr>
        <p:spPr>
          <a:xfrm>
            <a:off x="1074540" y="1870100"/>
            <a:ext cx="161925" cy="333242"/>
          </a:xfrm>
          <a:prstGeom prst="ellipse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9" name="Rectangle 108"/>
          <p:cNvSpPr/>
          <p:nvPr/>
        </p:nvSpPr>
        <p:spPr>
          <a:xfrm>
            <a:off x="36395" y="1438158"/>
            <a:ext cx="4791153" cy="863025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4" name="TextBox 153"/>
          <p:cNvSpPr txBox="1"/>
          <p:nvPr/>
        </p:nvSpPr>
        <p:spPr>
          <a:xfrm>
            <a:off x="303748" y="1388769"/>
            <a:ext cx="18749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Double Bunches Adjacent RF Cycles</a:t>
            </a:r>
          </a:p>
        </p:txBody>
      </p:sp>
      <p:sp>
        <p:nvSpPr>
          <p:cNvPr id="155" name="TextBox 154"/>
          <p:cNvSpPr txBox="1"/>
          <p:nvPr/>
        </p:nvSpPr>
        <p:spPr>
          <a:xfrm>
            <a:off x="2888595" y="1389771"/>
            <a:ext cx="18749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Double Bunches Adjacent RF Cycles</a:t>
            </a:r>
          </a:p>
        </p:txBody>
      </p:sp>
      <p:sp>
        <p:nvSpPr>
          <p:cNvPr id="137" name="Rounded Rectangle 136"/>
          <p:cNvSpPr/>
          <p:nvPr/>
        </p:nvSpPr>
        <p:spPr>
          <a:xfrm>
            <a:off x="9317059" y="4189039"/>
            <a:ext cx="705425" cy="288948"/>
          </a:xfrm>
          <a:prstGeom prst="roundRect">
            <a:avLst/>
          </a:prstGeom>
          <a:gradFill>
            <a:gsLst>
              <a:gs pos="0">
                <a:srgbClr val="00B050"/>
              </a:gs>
              <a:gs pos="100000">
                <a:schemeClr val="accent5">
                  <a:lumMod val="75000"/>
                </a:schemeClr>
              </a:gs>
            </a:gsLst>
            <a:lin ang="5400000" scaled="1"/>
          </a:gradFill>
          <a:ln w="2222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2" name="5-Point Star 151"/>
          <p:cNvSpPr/>
          <p:nvPr/>
        </p:nvSpPr>
        <p:spPr>
          <a:xfrm>
            <a:off x="9356260" y="4036933"/>
            <a:ext cx="505325" cy="505325"/>
          </a:xfrm>
          <a:prstGeom prst="star5">
            <a:avLst/>
          </a:prstGeom>
          <a:solidFill>
            <a:srgbClr val="FFFF00"/>
          </a:solidFill>
          <a:ln w="222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88" name="Straight Connector 87"/>
          <p:cNvCxnSpPr/>
          <p:nvPr/>
        </p:nvCxnSpPr>
        <p:spPr>
          <a:xfrm flipH="1">
            <a:off x="195615" y="4874530"/>
            <a:ext cx="900000" cy="0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>
            <a:stCxn id="63" idx="3"/>
          </p:cNvCxnSpPr>
          <p:nvPr/>
        </p:nvCxnSpPr>
        <p:spPr>
          <a:xfrm rot="19899654">
            <a:off x="3518862" y="3845390"/>
            <a:ext cx="1759372" cy="291253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Rectangle 73"/>
          <p:cNvSpPr/>
          <p:nvPr/>
        </p:nvSpPr>
        <p:spPr>
          <a:xfrm rot="12597" flipV="1">
            <a:off x="6269689" y="3544142"/>
            <a:ext cx="1332000" cy="314285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5" name="Rectangle 74"/>
          <p:cNvSpPr/>
          <p:nvPr/>
        </p:nvSpPr>
        <p:spPr>
          <a:xfrm rot="12597" flipV="1">
            <a:off x="5204138" y="4119403"/>
            <a:ext cx="1656000" cy="314285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147" name="Straight Connector 146"/>
          <p:cNvCxnSpPr/>
          <p:nvPr/>
        </p:nvCxnSpPr>
        <p:spPr>
          <a:xfrm>
            <a:off x="6897840" y="4279579"/>
            <a:ext cx="2258863" cy="157142"/>
          </a:xfrm>
          <a:prstGeom prst="line">
            <a:avLst/>
          </a:prstGeom>
          <a:ln w="117475">
            <a:solidFill>
              <a:schemeClr val="accent5">
                <a:lumMod val="75000"/>
              </a:schemeClr>
            </a:solidFill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8" name="Straight Connector 147"/>
          <p:cNvCxnSpPr/>
          <p:nvPr/>
        </p:nvCxnSpPr>
        <p:spPr>
          <a:xfrm>
            <a:off x="7639393" y="3703724"/>
            <a:ext cx="1613489" cy="575855"/>
          </a:xfrm>
          <a:prstGeom prst="line">
            <a:avLst/>
          </a:prstGeom>
          <a:ln w="117475">
            <a:solidFill>
              <a:srgbClr val="00B050"/>
            </a:solidFill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9" name="Straight Connector 158"/>
          <p:cNvCxnSpPr>
            <a:endCxn id="56" idx="5"/>
          </p:cNvCxnSpPr>
          <p:nvPr/>
        </p:nvCxnSpPr>
        <p:spPr>
          <a:xfrm flipH="1" flipV="1">
            <a:off x="2419000" y="4262850"/>
            <a:ext cx="717858" cy="16729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0" name="Straight Connector 159"/>
          <p:cNvCxnSpPr>
            <a:endCxn id="63" idx="3"/>
          </p:cNvCxnSpPr>
          <p:nvPr/>
        </p:nvCxnSpPr>
        <p:spPr>
          <a:xfrm flipH="1">
            <a:off x="3555168" y="4279579"/>
            <a:ext cx="1648399" cy="850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1" name="Straight Connector 160"/>
          <p:cNvCxnSpPr>
            <a:stCxn id="74" idx="1"/>
          </p:cNvCxnSpPr>
          <p:nvPr/>
        </p:nvCxnSpPr>
        <p:spPr>
          <a:xfrm flipH="1">
            <a:off x="5241935" y="3698844"/>
            <a:ext cx="1027758" cy="4880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 rot="19899654">
            <a:off x="5684333" y="1768422"/>
            <a:ext cx="2771775" cy="1504757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Isosceles Triangle 58"/>
          <p:cNvSpPr/>
          <p:nvPr/>
        </p:nvSpPr>
        <p:spPr>
          <a:xfrm rot="20858204" flipV="1">
            <a:off x="5348511" y="2320965"/>
            <a:ext cx="438150" cy="419046"/>
          </a:xfrm>
          <a:prstGeom prst="triangle">
            <a:avLst/>
          </a:prstGeom>
          <a:solidFill>
            <a:srgbClr val="00B0F0"/>
          </a:solidFill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70" name="Straight Connector 69"/>
          <p:cNvCxnSpPr>
            <a:stCxn id="69" idx="3"/>
          </p:cNvCxnSpPr>
          <p:nvPr/>
        </p:nvCxnSpPr>
        <p:spPr>
          <a:xfrm rot="19899654">
            <a:off x="6755991" y="2099524"/>
            <a:ext cx="1759372" cy="291253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Rectangle 70"/>
          <p:cNvSpPr/>
          <p:nvPr/>
        </p:nvSpPr>
        <p:spPr>
          <a:xfrm rot="12597" flipV="1">
            <a:off x="9480759" y="1811168"/>
            <a:ext cx="684000" cy="314285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3" name="Rounded Rectangle 142"/>
          <p:cNvSpPr/>
          <p:nvPr/>
        </p:nvSpPr>
        <p:spPr>
          <a:xfrm>
            <a:off x="10856263" y="2182111"/>
            <a:ext cx="705425" cy="288948"/>
          </a:xfrm>
          <a:prstGeom prst="roundRect">
            <a:avLst/>
          </a:prstGeom>
          <a:gradFill>
            <a:gsLst>
              <a:gs pos="0">
                <a:srgbClr val="FF0000"/>
              </a:gs>
              <a:gs pos="100000">
                <a:srgbClr val="FFC000"/>
              </a:gs>
            </a:gsLst>
            <a:lin ang="5400000" scaled="1"/>
          </a:gradFill>
          <a:ln w="2222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150" name="Straight Connector 149"/>
          <p:cNvCxnSpPr/>
          <p:nvPr/>
        </p:nvCxnSpPr>
        <p:spPr>
          <a:xfrm flipV="1">
            <a:off x="9292016" y="2451554"/>
            <a:ext cx="1356188" cy="91911"/>
          </a:xfrm>
          <a:prstGeom prst="line">
            <a:avLst/>
          </a:prstGeom>
          <a:ln w="117475">
            <a:solidFill>
              <a:srgbClr val="FFC000"/>
            </a:solidFill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1" name="Straight Connector 150"/>
          <p:cNvCxnSpPr/>
          <p:nvPr/>
        </p:nvCxnSpPr>
        <p:spPr>
          <a:xfrm>
            <a:off x="10211892" y="1950712"/>
            <a:ext cx="580194" cy="350471"/>
          </a:xfrm>
          <a:prstGeom prst="line">
            <a:avLst/>
          </a:prstGeom>
          <a:ln w="117475">
            <a:solidFill>
              <a:srgbClr val="FF0000"/>
            </a:solidFill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3" name="5-Point Star 152"/>
          <p:cNvSpPr/>
          <p:nvPr/>
        </p:nvSpPr>
        <p:spPr>
          <a:xfrm>
            <a:off x="10888962" y="2033660"/>
            <a:ext cx="505325" cy="505325"/>
          </a:xfrm>
          <a:prstGeom prst="star5">
            <a:avLst/>
          </a:prstGeom>
          <a:solidFill>
            <a:srgbClr val="FFFF00"/>
          </a:solidFill>
          <a:ln w="222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2" name="Rectangle 71"/>
          <p:cNvSpPr/>
          <p:nvPr/>
        </p:nvSpPr>
        <p:spPr>
          <a:xfrm rot="12597" flipV="1">
            <a:off x="8417738" y="2384773"/>
            <a:ext cx="846000" cy="314285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0" name="Isosceles Triangle 59"/>
          <p:cNvSpPr/>
          <p:nvPr/>
        </p:nvSpPr>
        <p:spPr>
          <a:xfrm rot="20858204" flipV="1">
            <a:off x="6413205" y="1746749"/>
            <a:ext cx="438150" cy="419046"/>
          </a:xfrm>
          <a:prstGeom prst="triangle">
            <a:avLst/>
          </a:prstGeom>
          <a:solidFill>
            <a:schemeClr val="bg1"/>
          </a:solidFill>
          <a:ln w="381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162" name="Straight Connector 161"/>
          <p:cNvCxnSpPr/>
          <p:nvPr/>
        </p:nvCxnSpPr>
        <p:spPr>
          <a:xfrm flipH="1">
            <a:off x="8467912" y="1947118"/>
            <a:ext cx="1027758" cy="4880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3" name="Straight Connector 162"/>
          <p:cNvCxnSpPr>
            <a:stCxn id="59" idx="1"/>
          </p:cNvCxnSpPr>
          <p:nvPr/>
        </p:nvCxnSpPr>
        <p:spPr>
          <a:xfrm flipH="1">
            <a:off x="1083021" y="2553941"/>
            <a:ext cx="4377568" cy="2360930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Isosceles Triangle 55"/>
          <p:cNvSpPr/>
          <p:nvPr/>
        </p:nvSpPr>
        <p:spPr>
          <a:xfrm rot="20858204" flipV="1">
            <a:off x="2092927" y="4076780"/>
            <a:ext cx="438150" cy="419046"/>
          </a:xfrm>
          <a:prstGeom prst="triangle">
            <a:avLst/>
          </a:prstGeom>
          <a:solidFill>
            <a:srgbClr val="00B0F0"/>
          </a:solidFill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7" name="Isosceles Triangle 56"/>
          <p:cNvSpPr/>
          <p:nvPr/>
        </p:nvSpPr>
        <p:spPr>
          <a:xfrm rot="20858204" flipV="1">
            <a:off x="3185576" y="3487488"/>
            <a:ext cx="438150" cy="419046"/>
          </a:xfrm>
          <a:prstGeom prst="triangle">
            <a:avLst/>
          </a:prstGeom>
          <a:solidFill>
            <a:schemeClr val="bg1">
              <a:alpha val="50000"/>
            </a:schemeClr>
          </a:solidFill>
          <a:ln w="38100">
            <a:solidFill>
              <a:srgbClr val="00B0F0">
                <a:alpha val="2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4" name="Down Arrow 83"/>
          <p:cNvSpPr/>
          <p:nvPr/>
        </p:nvSpPr>
        <p:spPr>
          <a:xfrm>
            <a:off x="273347" y="2302981"/>
            <a:ext cx="257812" cy="2498978"/>
          </a:xfrm>
          <a:prstGeom prst="downArrow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5" name="TextBox 164"/>
          <p:cNvSpPr txBox="1"/>
          <p:nvPr/>
        </p:nvSpPr>
        <p:spPr>
          <a:xfrm rot="10800000" flipV="1">
            <a:off x="6290756" y="4410942"/>
            <a:ext cx="6247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FEL-2</a:t>
            </a:r>
          </a:p>
        </p:txBody>
      </p:sp>
      <p:sp>
        <p:nvSpPr>
          <p:cNvPr id="166" name="TextBox 165"/>
          <p:cNvSpPr txBox="1"/>
          <p:nvPr/>
        </p:nvSpPr>
        <p:spPr>
          <a:xfrm rot="10800000" flipV="1">
            <a:off x="7030791" y="3835316"/>
            <a:ext cx="6247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FEL-3</a:t>
            </a:r>
          </a:p>
        </p:txBody>
      </p:sp>
      <p:sp>
        <p:nvSpPr>
          <p:cNvPr id="168" name="TextBox 167"/>
          <p:cNvSpPr txBox="1"/>
          <p:nvPr/>
        </p:nvSpPr>
        <p:spPr>
          <a:xfrm rot="10800000" flipV="1">
            <a:off x="8689185" y="2675126"/>
            <a:ext cx="6247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FEL-5</a:t>
            </a:r>
          </a:p>
        </p:txBody>
      </p:sp>
      <p:sp>
        <p:nvSpPr>
          <p:cNvPr id="169" name="TextBox 168"/>
          <p:cNvSpPr txBox="1"/>
          <p:nvPr/>
        </p:nvSpPr>
        <p:spPr>
          <a:xfrm rot="10800000" flipV="1">
            <a:off x="9597724" y="2102066"/>
            <a:ext cx="6247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FEL-6</a:t>
            </a:r>
          </a:p>
        </p:txBody>
      </p:sp>
      <p:sp>
        <p:nvSpPr>
          <p:cNvPr id="58" name="Isosceles Triangle 57"/>
          <p:cNvSpPr/>
          <p:nvPr/>
        </p:nvSpPr>
        <p:spPr>
          <a:xfrm rot="20858204" flipV="1">
            <a:off x="4267043" y="2904224"/>
            <a:ext cx="438150" cy="419046"/>
          </a:xfrm>
          <a:prstGeom prst="triangle">
            <a:avLst/>
          </a:prstGeom>
          <a:solidFill>
            <a:srgbClr val="00B0F0">
              <a:alpha val="27000"/>
            </a:srgbClr>
          </a:solidFill>
          <a:ln w="38100">
            <a:solidFill>
              <a:srgbClr val="00B0F0">
                <a:alpha val="2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3" name="Rounded Rectangle 62"/>
          <p:cNvSpPr/>
          <p:nvPr/>
        </p:nvSpPr>
        <p:spPr>
          <a:xfrm rot="21592807" flipV="1">
            <a:off x="3174168" y="4195114"/>
            <a:ext cx="381000" cy="171428"/>
          </a:xfrm>
          <a:prstGeom prst="roundRect">
            <a:avLst/>
          </a:prstGeom>
          <a:solidFill>
            <a:srgbClr val="FF0000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9" name="Rounded Rectangle 68"/>
          <p:cNvSpPr/>
          <p:nvPr/>
        </p:nvSpPr>
        <p:spPr>
          <a:xfrm rot="21592807" flipV="1">
            <a:off x="6411297" y="2449249"/>
            <a:ext cx="381000" cy="171428"/>
          </a:xfrm>
          <a:prstGeom prst="roundRect">
            <a:avLst/>
          </a:prstGeom>
          <a:solidFill>
            <a:srgbClr val="FF0000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0" name="Isosceles Triangle 79"/>
          <p:cNvSpPr/>
          <p:nvPr/>
        </p:nvSpPr>
        <p:spPr>
          <a:xfrm rot="9539835" flipV="1">
            <a:off x="970943" y="4681895"/>
            <a:ext cx="438150" cy="419046"/>
          </a:xfrm>
          <a:prstGeom prst="triangle">
            <a:avLst/>
          </a:prstGeom>
          <a:solidFill>
            <a:srgbClr val="00B0F0"/>
          </a:solidFill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sp>
        <p:nvSpPr>
          <p:cNvPr id="2" name="Isosceles Triangle 79"/>
          <p:cNvSpPr/>
          <p:nvPr/>
        </p:nvSpPr>
        <p:spPr>
          <a:xfrm rot="9539835" flipV="1">
            <a:off x="970943" y="4681895"/>
            <a:ext cx="438150" cy="419046"/>
          </a:xfrm>
          <a:prstGeom prst="triangle">
            <a:avLst/>
          </a:prstGeom>
          <a:solidFill>
            <a:srgbClr val="00B0F0"/>
          </a:solidFill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49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1815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site_03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1577" y="935171"/>
            <a:ext cx="3755514" cy="2066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3" descr="‘z}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76594" y="915892"/>
            <a:ext cx="3038773" cy="2130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4914677" y="960645"/>
            <a:ext cx="220419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i="1">
                <a:solidFill>
                  <a:srgbClr val="FFCC00"/>
                </a:solidFill>
              </a:rPr>
              <a:t>SACLA, Japan –  2011</a:t>
            </a:r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1991545" y="922097"/>
            <a:ext cx="185236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i="1">
                <a:solidFill>
                  <a:srgbClr val="FFCC00"/>
                </a:solidFill>
              </a:rPr>
              <a:t>LCLS, USA –  2009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3602" y="4758987"/>
            <a:ext cx="2527340" cy="20714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195938" y="4758987"/>
            <a:ext cx="3127443" cy="20870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25553" y="3145323"/>
            <a:ext cx="4787124" cy="15344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111641" y="-33269"/>
            <a:ext cx="1214238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b="1" dirty="0" smtClean="0"/>
              <a:t>International </a:t>
            </a:r>
            <a:r>
              <a:rPr lang="en-GB" sz="4400" b="1" dirty="0"/>
              <a:t>X-ray FEL </a:t>
            </a:r>
            <a:r>
              <a:rPr lang="en-GB" sz="4400" b="1" dirty="0" smtClean="0"/>
              <a:t>facilities</a:t>
            </a:r>
            <a:endParaRPr lang="en-GB" sz="4400" b="1" dirty="0"/>
          </a:p>
        </p:txBody>
      </p:sp>
      <p:sp>
        <p:nvSpPr>
          <p:cNvPr id="14" name="Text Box 6"/>
          <p:cNvSpPr txBox="1">
            <a:spLocks noChangeArrowheads="1"/>
          </p:cNvSpPr>
          <p:nvPr/>
        </p:nvSpPr>
        <p:spPr bwMode="auto">
          <a:xfrm>
            <a:off x="226938" y="4758987"/>
            <a:ext cx="209333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i="1" err="1">
                <a:solidFill>
                  <a:srgbClr val="FFCC00"/>
                </a:solidFill>
              </a:rPr>
              <a:t>SwissFEL</a:t>
            </a:r>
            <a:r>
              <a:rPr lang="en-US" b="1" i="1">
                <a:solidFill>
                  <a:srgbClr val="FFCC00"/>
                </a:solidFill>
              </a:rPr>
              <a:t> –  2016/17</a:t>
            </a:r>
          </a:p>
        </p:txBody>
      </p:sp>
      <p:sp>
        <p:nvSpPr>
          <p:cNvPr id="15" name="Text Box 6"/>
          <p:cNvSpPr txBox="1">
            <a:spLocks noChangeArrowheads="1"/>
          </p:cNvSpPr>
          <p:nvPr/>
        </p:nvSpPr>
        <p:spPr bwMode="auto">
          <a:xfrm>
            <a:off x="3320113" y="4758987"/>
            <a:ext cx="244827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b="1" i="1">
                <a:solidFill>
                  <a:srgbClr val="FFCC00"/>
                </a:solidFill>
              </a:rPr>
              <a:t>PAL XFEL, Korea –  2016/17</a:t>
            </a:r>
          </a:p>
        </p:txBody>
      </p:sp>
      <p:sp>
        <p:nvSpPr>
          <p:cNvPr id="16" name="Text Box 6"/>
          <p:cNvSpPr txBox="1">
            <a:spLocks noChangeArrowheads="1"/>
          </p:cNvSpPr>
          <p:nvPr/>
        </p:nvSpPr>
        <p:spPr bwMode="auto">
          <a:xfrm>
            <a:off x="1668121" y="3145323"/>
            <a:ext cx="366651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i="1">
                <a:solidFill>
                  <a:srgbClr val="FFCC00"/>
                </a:solidFill>
              </a:rPr>
              <a:t>European XFEL, Germany –  2016/17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6932AA3-FC01-4EC8-BECB-DC996D59F8B9}"/>
              </a:ext>
            </a:extLst>
          </p:cNvPr>
          <p:cNvSpPr txBox="1"/>
          <p:nvPr/>
        </p:nvSpPr>
        <p:spPr>
          <a:xfrm>
            <a:off x="7515367" y="562138"/>
            <a:ext cx="4576677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LCLS (USA)</a:t>
            </a:r>
          </a:p>
          <a:p>
            <a:r>
              <a:rPr lang="en-GB" sz="2000" b="1" dirty="0"/>
              <a:t>LCLS II &amp; LCLS II HE (USA)</a:t>
            </a:r>
          </a:p>
          <a:p>
            <a:r>
              <a:rPr lang="en-GB" sz="2000" b="1" dirty="0"/>
              <a:t>SACLA (Japan)</a:t>
            </a:r>
          </a:p>
          <a:p>
            <a:r>
              <a:rPr lang="en-GB" sz="2000" b="1" dirty="0"/>
              <a:t>European XFEL  (Germany)</a:t>
            </a:r>
          </a:p>
          <a:p>
            <a:r>
              <a:rPr lang="en-GB" sz="2000" b="1" dirty="0"/>
              <a:t>Flash I &amp; II (Germany)</a:t>
            </a:r>
          </a:p>
          <a:p>
            <a:r>
              <a:rPr lang="en-GB" sz="2000" b="1" dirty="0" err="1"/>
              <a:t>Fermi@Elettra</a:t>
            </a:r>
            <a:r>
              <a:rPr lang="en-GB" sz="2000" b="1" dirty="0"/>
              <a:t> (Italy)</a:t>
            </a:r>
          </a:p>
          <a:p>
            <a:r>
              <a:rPr lang="en-GB" sz="2000" b="1" dirty="0"/>
              <a:t>Swiss FEL  (Switzerland)</a:t>
            </a:r>
          </a:p>
          <a:p>
            <a:r>
              <a:rPr lang="en-GB" sz="2000" b="1" dirty="0"/>
              <a:t>PAL XFEL (Korea)</a:t>
            </a:r>
          </a:p>
          <a:p>
            <a:r>
              <a:rPr lang="en-GB" sz="2000" b="1" dirty="0"/>
              <a:t>SHINE (China</a:t>
            </a:r>
            <a:r>
              <a:rPr lang="en-GB" sz="2000" b="1" dirty="0" smtClean="0"/>
              <a:t>)</a:t>
            </a:r>
            <a:endParaRPr lang="en-GB" sz="2000" b="1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7452"/>
          <a:stretch/>
        </p:blipFill>
        <p:spPr>
          <a:xfrm>
            <a:off x="5912677" y="3544802"/>
            <a:ext cx="6285432" cy="3313198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18" name="Rectangle 17"/>
          <p:cNvSpPr/>
          <p:nvPr/>
        </p:nvSpPr>
        <p:spPr>
          <a:xfrm>
            <a:off x="6577318" y="6519446"/>
            <a:ext cx="536685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dirty="0">
                <a:hlinkClick r:id="rId8"/>
              </a:rPr>
              <a:t>https://</a:t>
            </a:r>
            <a:r>
              <a:rPr lang="en-GB" sz="1600" dirty="0" smtClean="0">
                <a:hlinkClick r:id="rId8"/>
              </a:rPr>
              <a:t>accelconf.web.cern.ch/ipac2022/talks/tuiysp1_talk.pdf</a:t>
            </a:r>
            <a:endParaRPr lang="en-GB" sz="1600" dirty="0" smtClean="0"/>
          </a:p>
          <a:p>
            <a:endParaRPr lang="en-GB" sz="16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2065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10A0AA14-807D-E96B-9E14-5BF2B9B29CE5}"/>
              </a:ext>
            </a:extLst>
          </p:cNvPr>
          <p:cNvSpPr/>
          <p:nvPr/>
        </p:nvSpPr>
        <p:spPr>
          <a:xfrm>
            <a:off x="17929" y="2725271"/>
            <a:ext cx="12174070" cy="415065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37" name="Table 3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8529983"/>
              </p:ext>
            </p:extLst>
          </p:nvPr>
        </p:nvGraphicFramePr>
        <p:xfrm>
          <a:off x="615710" y="3116957"/>
          <a:ext cx="8127999" cy="29667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03111">
                  <a:extLst>
                    <a:ext uri="{9D8B030D-6E8A-4147-A177-3AD203B41FA5}">
                      <a16:colId xmlns:a16="http://schemas.microsoft.com/office/drawing/2014/main" val="2711723719"/>
                    </a:ext>
                  </a:extLst>
                </a:gridCol>
                <a:gridCol w="903111">
                  <a:extLst>
                    <a:ext uri="{9D8B030D-6E8A-4147-A177-3AD203B41FA5}">
                      <a16:colId xmlns:a16="http://schemas.microsoft.com/office/drawing/2014/main" val="4127754897"/>
                    </a:ext>
                  </a:extLst>
                </a:gridCol>
                <a:gridCol w="903111">
                  <a:extLst>
                    <a:ext uri="{9D8B030D-6E8A-4147-A177-3AD203B41FA5}">
                      <a16:colId xmlns:a16="http://schemas.microsoft.com/office/drawing/2014/main" val="4235292987"/>
                    </a:ext>
                  </a:extLst>
                </a:gridCol>
                <a:gridCol w="903111">
                  <a:extLst>
                    <a:ext uri="{9D8B030D-6E8A-4147-A177-3AD203B41FA5}">
                      <a16:colId xmlns:a16="http://schemas.microsoft.com/office/drawing/2014/main" val="692862299"/>
                    </a:ext>
                  </a:extLst>
                </a:gridCol>
                <a:gridCol w="903111">
                  <a:extLst>
                    <a:ext uri="{9D8B030D-6E8A-4147-A177-3AD203B41FA5}">
                      <a16:colId xmlns:a16="http://schemas.microsoft.com/office/drawing/2014/main" val="2587795190"/>
                    </a:ext>
                  </a:extLst>
                </a:gridCol>
                <a:gridCol w="903111">
                  <a:extLst>
                    <a:ext uri="{9D8B030D-6E8A-4147-A177-3AD203B41FA5}">
                      <a16:colId xmlns:a16="http://schemas.microsoft.com/office/drawing/2014/main" val="3361449744"/>
                    </a:ext>
                  </a:extLst>
                </a:gridCol>
                <a:gridCol w="903111">
                  <a:extLst>
                    <a:ext uri="{9D8B030D-6E8A-4147-A177-3AD203B41FA5}">
                      <a16:colId xmlns:a16="http://schemas.microsoft.com/office/drawing/2014/main" val="4086282131"/>
                    </a:ext>
                  </a:extLst>
                </a:gridCol>
                <a:gridCol w="903111">
                  <a:extLst>
                    <a:ext uri="{9D8B030D-6E8A-4147-A177-3AD203B41FA5}">
                      <a16:colId xmlns:a16="http://schemas.microsoft.com/office/drawing/2014/main" val="90673602"/>
                    </a:ext>
                  </a:extLst>
                </a:gridCol>
                <a:gridCol w="903111">
                  <a:extLst>
                    <a:ext uri="{9D8B030D-6E8A-4147-A177-3AD203B41FA5}">
                      <a16:colId xmlns:a16="http://schemas.microsoft.com/office/drawing/2014/main" val="98161723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GB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864808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741170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708986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9039526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69482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9260703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rgbClr val="7030A0">
                        <a:alpha val="56863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rgbClr val="7030A0">
                        <a:alpha val="56863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416602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rgbClr val="7030A0">
                        <a:alpha val="1490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rgbClr val="7030A0">
                        <a:alpha val="14902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94752978"/>
                  </a:ext>
                </a:extLst>
              </a:tr>
            </a:tbl>
          </a:graphicData>
        </a:graphic>
      </p:graphicFrame>
      <p:sp>
        <p:nvSpPr>
          <p:cNvPr id="4" name="Rectangle 3"/>
          <p:cNvSpPr/>
          <p:nvPr/>
        </p:nvSpPr>
        <p:spPr>
          <a:xfrm>
            <a:off x="1323788" y="2061070"/>
            <a:ext cx="2370595" cy="29608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SXR</a:t>
            </a: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: 0.2 – 4 keV</a:t>
            </a:r>
          </a:p>
        </p:txBody>
      </p:sp>
      <p:sp>
        <p:nvSpPr>
          <p:cNvPr id="25" name="Rectangle 24"/>
          <p:cNvSpPr/>
          <p:nvPr/>
        </p:nvSpPr>
        <p:spPr>
          <a:xfrm>
            <a:off x="2874683" y="2423894"/>
            <a:ext cx="1884628" cy="296084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TXR</a:t>
            </a: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: 2 – 7 keV</a:t>
            </a:r>
          </a:p>
        </p:txBody>
      </p:sp>
      <p:sp>
        <p:nvSpPr>
          <p:cNvPr id="29" name="Rectangle 28"/>
          <p:cNvSpPr/>
          <p:nvPr/>
        </p:nvSpPr>
        <p:spPr>
          <a:xfrm>
            <a:off x="9384710" y="113404"/>
            <a:ext cx="2694512" cy="923330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Presently under </a:t>
            </a:r>
            <a:r>
              <a:rPr lang="en-GB" b="1">
                <a:solidFill>
                  <a:srgbClr val="FF0000"/>
                </a:solidFill>
                <a:latin typeface="Calibri" panose="020F0502020204030204"/>
              </a:rPr>
              <a:t>development</a:t>
            </a:r>
            <a:r>
              <a:rPr kumimoji="0" lang="en-GB" sz="1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following science team feedback</a:t>
            </a:r>
          </a:p>
        </p:txBody>
      </p:sp>
      <p:sp>
        <p:nvSpPr>
          <p:cNvPr id="31" name="Content Placeholder 2"/>
          <p:cNvSpPr txBox="1">
            <a:spLocks/>
          </p:cNvSpPr>
          <p:nvPr/>
        </p:nvSpPr>
        <p:spPr>
          <a:xfrm>
            <a:off x="403339" y="1287249"/>
            <a:ext cx="11427589" cy="849304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/>
              </a:buClr>
              <a:buFont typeface="Wingdings" pitchFamily="2" charset="2"/>
              <a:buChar char="§"/>
              <a:defRPr sz="28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itchFamily="2" charset="2"/>
              <a:buChar char="§"/>
              <a:defRPr sz="24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itchFamily="2" charset="2"/>
              <a:buChar char="§"/>
              <a:defRPr sz="20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itchFamily="2" charset="2"/>
              <a:buChar char="§"/>
              <a:defRPr sz="18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itchFamily="2" charset="2"/>
              <a:buChar char="§"/>
              <a:defRPr sz="18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buClr>
                <a:srgbClr val="201D3E"/>
              </a:buClr>
              <a:buNone/>
              <a:defRPr/>
            </a:pPr>
            <a:r>
              <a:rPr lang="en-GB" sz="2000">
                <a:solidFill>
                  <a:srgbClr val="000000"/>
                </a:solidFill>
              </a:rPr>
              <a:t>Re-ordering the FEL lines would help extend the photon energy separation of 2-colour pulses, e.g. swapping FEL-3 and FEL-4 would extend range of SXR-HXR combinations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67B54F19-1212-9345-95FF-9D2815FD6E96}"/>
              </a:ext>
            </a:extLst>
          </p:cNvPr>
          <p:cNvSpPr txBox="1"/>
          <p:nvPr/>
        </p:nvSpPr>
        <p:spPr>
          <a:xfrm>
            <a:off x="403340" y="345182"/>
            <a:ext cx="11022306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b="1" spc="-15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Layout of the FEL lines for 2-colour</a:t>
            </a:r>
            <a:endParaRPr kumimoji="0" lang="en-US" sz="4400" b="1" i="0" u="none" strike="noStrike" kern="1200" cap="none" spc="-150" normalizeH="0" baseline="0" noProof="0">
              <a:ln>
                <a:noFill/>
              </a:ln>
              <a:solidFill>
                <a:srgbClr val="2E2D6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403339" y="1287249"/>
            <a:ext cx="11427589" cy="849304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/>
              </a:buClr>
              <a:buFont typeface="Wingdings" pitchFamily="2" charset="2"/>
              <a:buChar char="§"/>
              <a:defRPr sz="28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itchFamily="2" charset="2"/>
              <a:buChar char="§"/>
              <a:defRPr sz="24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itchFamily="2" charset="2"/>
              <a:buChar char="§"/>
              <a:defRPr sz="20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itchFamily="2" charset="2"/>
              <a:buChar char="§"/>
              <a:defRPr sz="18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itchFamily="2" charset="2"/>
              <a:buChar char="§"/>
              <a:defRPr sz="18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buClr>
                <a:srgbClr val="201D3E"/>
              </a:buClr>
              <a:buNone/>
              <a:defRPr/>
            </a:pPr>
            <a:r>
              <a:rPr lang="en-GB" sz="2000">
                <a:solidFill>
                  <a:srgbClr val="000000"/>
                </a:solidFill>
              </a:rPr>
              <a:t>Re-ordering the FEL lines would help extend the photon energy separation of 2-colour pulses, e.g. swapping FEL-3 and FEL-4 would extend range of SXR-HXR combinations</a:t>
            </a:r>
          </a:p>
        </p:txBody>
      </p:sp>
      <p:sp>
        <p:nvSpPr>
          <p:cNvPr id="7" name="TextBox 31">
            <a:extLst>
              <a:ext uri="{FF2B5EF4-FFF2-40B4-BE49-F238E27FC236}">
                <a16:creationId xmlns:a16="http://schemas.microsoft.com/office/drawing/2014/main" id="{67B54F19-1212-9345-95FF-9D2815FD6E96}"/>
              </a:ext>
            </a:extLst>
          </p:cNvPr>
          <p:cNvSpPr txBox="1"/>
          <p:nvPr/>
        </p:nvSpPr>
        <p:spPr>
          <a:xfrm>
            <a:off x="403340" y="345182"/>
            <a:ext cx="11022306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b="1" spc="-15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Layout of the FEL lines for 2-colour</a:t>
            </a:r>
            <a:endParaRPr kumimoji="0" lang="en-US" sz="4400" b="1" i="0" u="none" strike="noStrike" kern="1200" cap="none" spc="-150" normalizeH="0" baseline="0" noProof="0">
              <a:ln>
                <a:noFill/>
              </a:ln>
              <a:solidFill>
                <a:srgbClr val="2E2D6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10A0AA14-807D-E96B-9E14-5BF2B9B29CE5}"/>
              </a:ext>
            </a:extLst>
          </p:cNvPr>
          <p:cNvSpPr/>
          <p:nvPr/>
        </p:nvSpPr>
        <p:spPr>
          <a:xfrm>
            <a:off x="17929" y="2725271"/>
            <a:ext cx="12174070" cy="415065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40" name="Table 3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5605926"/>
              </p:ext>
            </p:extLst>
          </p:nvPr>
        </p:nvGraphicFramePr>
        <p:xfrm>
          <a:off x="615709" y="3115988"/>
          <a:ext cx="8127999" cy="29667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03111">
                  <a:extLst>
                    <a:ext uri="{9D8B030D-6E8A-4147-A177-3AD203B41FA5}">
                      <a16:colId xmlns:a16="http://schemas.microsoft.com/office/drawing/2014/main" val="2711723719"/>
                    </a:ext>
                  </a:extLst>
                </a:gridCol>
                <a:gridCol w="903111">
                  <a:extLst>
                    <a:ext uri="{9D8B030D-6E8A-4147-A177-3AD203B41FA5}">
                      <a16:colId xmlns:a16="http://schemas.microsoft.com/office/drawing/2014/main" val="4127754897"/>
                    </a:ext>
                  </a:extLst>
                </a:gridCol>
                <a:gridCol w="903111">
                  <a:extLst>
                    <a:ext uri="{9D8B030D-6E8A-4147-A177-3AD203B41FA5}">
                      <a16:colId xmlns:a16="http://schemas.microsoft.com/office/drawing/2014/main" val="4235292987"/>
                    </a:ext>
                  </a:extLst>
                </a:gridCol>
                <a:gridCol w="903111">
                  <a:extLst>
                    <a:ext uri="{9D8B030D-6E8A-4147-A177-3AD203B41FA5}">
                      <a16:colId xmlns:a16="http://schemas.microsoft.com/office/drawing/2014/main" val="692862299"/>
                    </a:ext>
                  </a:extLst>
                </a:gridCol>
                <a:gridCol w="903111">
                  <a:extLst>
                    <a:ext uri="{9D8B030D-6E8A-4147-A177-3AD203B41FA5}">
                      <a16:colId xmlns:a16="http://schemas.microsoft.com/office/drawing/2014/main" val="2587795190"/>
                    </a:ext>
                  </a:extLst>
                </a:gridCol>
                <a:gridCol w="903111">
                  <a:extLst>
                    <a:ext uri="{9D8B030D-6E8A-4147-A177-3AD203B41FA5}">
                      <a16:colId xmlns:a16="http://schemas.microsoft.com/office/drawing/2014/main" val="3361449744"/>
                    </a:ext>
                  </a:extLst>
                </a:gridCol>
                <a:gridCol w="903111">
                  <a:extLst>
                    <a:ext uri="{9D8B030D-6E8A-4147-A177-3AD203B41FA5}">
                      <a16:colId xmlns:a16="http://schemas.microsoft.com/office/drawing/2014/main" val="4086282131"/>
                    </a:ext>
                  </a:extLst>
                </a:gridCol>
                <a:gridCol w="903111">
                  <a:extLst>
                    <a:ext uri="{9D8B030D-6E8A-4147-A177-3AD203B41FA5}">
                      <a16:colId xmlns:a16="http://schemas.microsoft.com/office/drawing/2014/main" val="90673602"/>
                    </a:ext>
                  </a:extLst>
                </a:gridCol>
                <a:gridCol w="903111">
                  <a:extLst>
                    <a:ext uri="{9D8B030D-6E8A-4147-A177-3AD203B41FA5}">
                      <a16:colId xmlns:a16="http://schemas.microsoft.com/office/drawing/2014/main" val="98161723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864808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741170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708986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rgbClr val="00B05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>
                        <a:solidFill>
                          <a:srgbClr val="00B05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9039526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69482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9260703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rgbClr val="7030A0">
                        <a:alpha val="56863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rgbClr val="7030A0">
                        <a:alpha val="56863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416602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rgbClr val="7030A0">
                        <a:alpha val="1490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rgbClr val="7030A0">
                        <a:alpha val="14902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94752978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8928097" y="3150291"/>
            <a:ext cx="13850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FEL-6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8928097" y="3513006"/>
            <a:ext cx="13850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FEL-5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8928097" y="3875721"/>
            <a:ext cx="13850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FEL-4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8928097" y="4238436"/>
            <a:ext cx="13850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FEL-3</a:t>
            </a:r>
          </a:p>
        </p:txBody>
      </p:sp>
      <p:graphicFrame>
        <p:nvGraphicFramePr>
          <p:cNvPr id="26" name="Table 2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5945564"/>
              </p:ext>
            </p:extLst>
          </p:nvPr>
        </p:nvGraphicFramePr>
        <p:xfrm>
          <a:off x="10666116" y="2744440"/>
          <a:ext cx="1488652" cy="333923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88652">
                  <a:extLst>
                    <a:ext uri="{9D8B030D-6E8A-4147-A177-3AD203B41FA5}">
                      <a16:colId xmlns:a16="http://schemas.microsoft.com/office/drawing/2014/main" val="1934240693"/>
                    </a:ext>
                  </a:extLst>
                </a:gridCol>
              </a:tblGrid>
              <a:tr h="371026">
                <a:tc>
                  <a:txBody>
                    <a:bodyPr/>
                    <a:lstStyle/>
                    <a:p>
                      <a:pPr algn="ctr"/>
                      <a:r>
                        <a:rPr lang="en-GB" sz="1600" b="1"/>
                        <a:t>Tuning</a:t>
                      </a: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36600175"/>
                  </a:ext>
                </a:extLst>
              </a:tr>
              <a:tr h="371026">
                <a:tc>
                  <a:txBody>
                    <a:bodyPr/>
                    <a:lstStyle/>
                    <a:p>
                      <a:pPr algn="ctr"/>
                      <a:r>
                        <a:rPr lang="en-GB" sz="1600"/>
                        <a:t>0.05 – 1.0 keV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93675070"/>
                  </a:ext>
                </a:extLst>
              </a:tr>
              <a:tr h="371026">
                <a:tc>
                  <a:txBody>
                    <a:bodyPr/>
                    <a:lstStyle/>
                    <a:p>
                      <a:pPr algn="ctr"/>
                      <a:r>
                        <a:rPr lang="en-GB" sz="1600"/>
                        <a:t>0.25 – 3.0 keV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03230284"/>
                  </a:ext>
                </a:extLst>
              </a:tr>
              <a:tr h="371026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/>
                        <a:t>1.0 – 5.0 </a:t>
                      </a:r>
                      <a:r>
                        <a:rPr lang="en-GB" sz="1600" err="1"/>
                        <a:t>keV</a:t>
                      </a:r>
                      <a:endParaRPr lang="en-GB" sz="16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28053988"/>
                  </a:ext>
                </a:extLst>
              </a:tr>
              <a:tr h="371026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/>
                        <a:t>3.0 – 13.0 </a:t>
                      </a:r>
                      <a:r>
                        <a:rPr lang="en-GB" sz="1600" err="1"/>
                        <a:t>keV</a:t>
                      </a:r>
                      <a:endParaRPr lang="en-GB" sz="16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26688850"/>
                  </a:ext>
                </a:extLst>
              </a:tr>
              <a:tr h="371026">
                <a:tc>
                  <a:txBody>
                    <a:bodyPr/>
                    <a:lstStyle/>
                    <a:p>
                      <a:pPr algn="ctr"/>
                      <a:r>
                        <a:rPr lang="en-GB" sz="1600"/>
                        <a:t>5.0 – 20.0 keV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10504629"/>
                  </a:ext>
                </a:extLst>
              </a:tr>
              <a:tr h="371026">
                <a:tc>
                  <a:txBody>
                    <a:bodyPr/>
                    <a:lstStyle/>
                    <a:p>
                      <a:pPr algn="ctr"/>
                      <a:r>
                        <a:rPr lang="en-GB" sz="1600"/>
                        <a:t>9 – 20 keV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64705555"/>
                  </a:ext>
                </a:extLst>
              </a:tr>
              <a:tr h="371026">
                <a:tc>
                  <a:txBody>
                    <a:bodyPr/>
                    <a:lstStyle/>
                    <a:p>
                      <a:pPr algn="ctr"/>
                      <a:r>
                        <a:rPr lang="en-GB" sz="160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13 – 30keV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31645951"/>
                  </a:ext>
                </a:extLst>
              </a:tr>
              <a:tr h="371026">
                <a:tc>
                  <a:txBody>
                    <a:bodyPr/>
                    <a:lstStyle/>
                    <a:p>
                      <a:pPr algn="ctr"/>
                      <a:r>
                        <a:rPr lang="en-GB" sz="160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20 – 40 keV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50051531"/>
                  </a:ext>
                </a:extLst>
              </a:tr>
            </a:tbl>
          </a:graphicData>
        </a:graphic>
      </p:graphicFrame>
      <p:graphicFrame>
        <p:nvGraphicFramePr>
          <p:cNvPr id="2" name="Table 2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0376206"/>
              </p:ext>
            </p:extLst>
          </p:nvPr>
        </p:nvGraphicFramePr>
        <p:xfrm>
          <a:off x="10666116" y="2744440"/>
          <a:ext cx="1488652" cy="333923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88652">
                  <a:extLst>
                    <a:ext uri="{9D8B030D-6E8A-4147-A177-3AD203B41FA5}">
                      <a16:colId xmlns:a16="http://schemas.microsoft.com/office/drawing/2014/main" val="1934240693"/>
                    </a:ext>
                  </a:extLst>
                </a:gridCol>
              </a:tblGrid>
              <a:tr h="371026">
                <a:tc>
                  <a:txBody>
                    <a:bodyPr/>
                    <a:lstStyle/>
                    <a:p>
                      <a:pPr algn="ctr"/>
                      <a:r>
                        <a:rPr lang="en-GB" sz="1600" b="1"/>
                        <a:t>Tuning</a:t>
                      </a: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36600175"/>
                  </a:ext>
                </a:extLst>
              </a:tr>
              <a:tr h="371026">
                <a:tc>
                  <a:txBody>
                    <a:bodyPr/>
                    <a:lstStyle/>
                    <a:p>
                      <a:pPr algn="ctr"/>
                      <a:r>
                        <a:rPr lang="en-GB" sz="1600"/>
                        <a:t>0.05 – 1.0 keV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93675070"/>
                  </a:ext>
                </a:extLst>
              </a:tr>
              <a:tr h="371026">
                <a:tc>
                  <a:txBody>
                    <a:bodyPr/>
                    <a:lstStyle/>
                    <a:p>
                      <a:pPr algn="ctr"/>
                      <a:r>
                        <a:rPr lang="en-GB" sz="1600"/>
                        <a:t>0.25 – 3.0 keV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03230284"/>
                  </a:ext>
                </a:extLst>
              </a:tr>
              <a:tr h="371026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/>
                        <a:t>1.0 – 5.0 </a:t>
                      </a:r>
                      <a:r>
                        <a:rPr lang="en-GB" sz="1600" err="1"/>
                        <a:t>keV</a:t>
                      </a:r>
                      <a:endParaRPr lang="en-GB" sz="16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28053988"/>
                  </a:ext>
                </a:extLst>
              </a:tr>
              <a:tr h="371026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/>
                        <a:t>3.0 – 13.0 </a:t>
                      </a:r>
                      <a:r>
                        <a:rPr lang="en-GB" sz="1600" err="1"/>
                        <a:t>keV</a:t>
                      </a:r>
                      <a:endParaRPr lang="en-GB" sz="16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26688850"/>
                  </a:ext>
                </a:extLst>
              </a:tr>
              <a:tr h="371026">
                <a:tc>
                  <a:txBody>
                    <a:bodyPr/>
                    <a:lstStyle/>
                    <a:p>
                      <a:pPr algn="ctr"/>
                      <a:r>
                        <a:rPr lang="en-GB" sz="1600"/>
                        <a:t>5.0 – 20.0 keV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10504629"/>
                  </a:ext>
                </a:extLst>
              </a:tr>
              <a:tr h="371026">
                <a:tc>
                  <a:txBody>
                    <a:bodyPr/>
                    <a:lstStyle/>
                    <a:p>
                      <a:pPr algn="ctr"/>
                      <a:r>
                        <a:rPr lang="en-GB" sz="1600"/>
                        <a:t>9 – 20 keV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64705555"/>
                  </a:ext>
                </a:extLst>
              </a:tr>
              <a:tr h="371026">
                <a:tc>
                  <a:txBody>
                    <a:bodyPr/>
                    <a:lstStyle/>
                    <a:p>
                      <a:pPr algn="ctr"/>
                      <a:r>
                        <a:rPr lang="en-GB" sz="160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13 – 30keV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31645951"/>
                  </a:ext>
                </a:extLst>
              </a:tr>
              <a:tr h="371026">
                <a:tc>
                  <a:txBody>
                    <a:bodyPr/>
                    <a:lstStyle/>
                    <a:p>
                      <a:pPr algn="ctr"/>
                      <a:r>
                        <a:rPr lang="en-GB" sz="160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20 – 40 keV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50051531"/>
                  </a:ext>
                </a:extLst>
              </a:tr>
            </a:tbl>
          </a:graphicData>
        </a:graphic>
      </p:graphicFrame>
      <p:sp>
        <p:nvSpPr>
          <p:cNvPr id="86" name="TextBox 85"/>
          <p:cNvSpPr txBox="1"/>
          <p:nvPr/>
        </p:nvSpPr>
        <p:spPr>
          <a:xfrm>
            <a:off x="248020" y="6148132"/>
            <a:ext cx="7395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0.05</a:t>
            </a:r>
          </a:p>
        </p:txBody>
      </p:sp>
      <p:sp>
        <p:nvSpPr>
          <p:cNvPr id="87" name="TextBox 86"/>
          <p:cNvSpPr txBox="1"/>
          <p:nvPr/>
        </p:nvSpPr>
        <p:spPr>
          <a:xfrm>
            <a:off x="1150278" y="6148132"/>
            <a:ext cx="7395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0.25</a:t>
            </a:r>
          </a:p>
        </p:txBody>
      </p:sp>
      <p:sp>
        <p:nvSpPr>
          <p:cNvPr id="88" name="TextBox 87"/>
          <p:cNvSpPr txBox="1"/>
          <p:nvPr/>
        </p:nvSpPr>
        <p:spPr>
          <a:xfrm>
            <a:off x="2052536" y="6148132"/>
            <a:ext cx="7395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</a:t>
            </a:r>
          </a:p>
        </p:txBody>
      </p:sp>
      <p:sp>
        <p:nvSpPr>
          <p:cNvPr id="89" name="TextBox 88"/>
          <p:cNvSpPr txBox="1"/>
          <p:nvPr/>
        </p:nvSpPr>
        <p:spPr>
          <a:xfrm>
            <a:off x="2954794" y="6148132"/>
            <a:ext cx="7395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3</a:t>
            </a:r>
          </a:p>
        </p:txBody>
      </p:sp>
      <p:sp>
        <p:nvSpPr>
          <p:cNvPr id="90" name="TextBox 89"/>
          <p:cNvSpPr txBox="1"/>
          <p:nvPr/>
        </p:nvSpPr>
        <p:spPr>
          <a:xfrm>
            <a:off x="3857052" y="6148132"/>
            <a:ext cx="7395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5</a:t>
            </a:r>
          </a:p>
        </p:txBody>
      </p:sp>
      <p:sp>
        <p:nvSpPr>
          <p:cNvPr id="91" name="TextBox 90"/>
          <p:cNvSpPr txBox="1"/>
          <p:nvPr/>
        </p:nvSpPr>
        <p:spPr>
          <a:xfrm>
            <a:off x="4759310" y="6148132"/>
            <a:ext cx="7395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9</a:t>
            </a:r>
          </a:p>
        </p:txBody>
      </p:sp>
      <p:sp>
        <p:nvSpPr>
          <p:cNvPr id="92" name="TextBox 91"/>
          <p:cNvSpPr txBox="1"/>
          <p:nvPr/>
        </p:nvSpPr>
        <p:spPr>
          <a:xfrm>
            <a:off x="5661568" y="6148132"/>
            <a:ext cx="7395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13</a:t>
            </a:r>
          </a:p>
        </p:txBody>
      </p:sp>
      <p:sp>
        <p:nvSpPr>
          <p:cNvPr id="93" name="TextBox 92"/>
          <p:cNvSpPr txBox="1"/>
          <p:nvPr/>
        </p:nvSpPr>
        <p:spPr>
          <a:xfrm>
            <a:off x="6563827" y="6148132"/>
            <a:ext cx="7395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20</a:t>
            </a:r>
          </a:p>
        </p:txBody>
      </p:sp>
      <p:sp>
        <p:nvSpPr>
          <p:cNvPr id="95" name="TextBox 94"/>
          <p:cNvSpPr txBox="1"/>
          <p:nvPr/>
        </p:nvSpPr>
        <p:spPr>
          <a:xfrm>
            <a:off x="7466086" y="6148132"/>
            <a:ext cx="7395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30</a:t>
            </a:r>
          </a:p>
        </p:txBody>
      </p:sp>
      <p:sp>
        <p:nvSpPr>
          <p:cNvPr id="96" name="TextBox 95"/>
          <p:cNvSpPr txBox="1"/>
          <p:nvPr/>
        </p:nvSpPr>
        <p:spPr>
          <a:xfrm>
            <a:off x="8370790" y="6150408"/>
            <a:ext cx="7395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40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161925" y="6148132"/>
            <a:ext cx="7395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keV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8928097" y="4601151"/>
            <a:ext cx="13850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FEL-2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8928097" y="4963868"/>
            <a:ext cx="13850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FEL-1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8928097" y="5374896"/>
            <a:ext cx="18355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FEL-1: ≈ 10 GeV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928096" y="5707586"/>
            <a:ext cx="18355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FEL-1: ≈ 11.5 GeV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50</a:t>
            </a:fld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3694383" y="2767046"/>
            <a:ext cx="6719617" cy="29608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HXR</a:t>
            </a: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: 4 – 100 keV</a:t>
            </a:r>
          </a:p>
        </p:txBody>
      </p:sp>
    </p:spTree>
    <p:extLst>
      <p:ext uri="{BB962C8B-B14F-4D97-AF65-F5344CB8AC3E}">
        <p14:creationId xmlns:p14="http://schemas.microsoft.com/office/powerpoint/2010/main" val="41671047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10">
            <a:extLst>
              <a:ext uri="{FF2B5EF4-FFF2-40B4-BE49-F238E27FC236}">
                <a16:creationId xmlns:a16="http://schemas.microsoft.com/office/drawing/2014/main" id="{F7AB3681-6D19-31C4-796F-5367AD3A9C5E}"/>
              </a:ext>
            </a:extLst>
          </p:cNvPr>
          <p:cNvGraphicFramePr>
            <a:graphicFrameLocks/>
          </p:cNvGraphicFramePr>
          <p:nvPr>
            <p:extLst/>
          </p:nvPr>
        </p:nvGraphicFramePr>
        <p:xfrm>
          <a:off x="206188" y="1659949"/>
          <a:ext cx="11779624" cy="44584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52380">
                  <a:extLst>
                    <a:ext uri="{9D8B030D-6E8A-4147-A177-3AD203B41FA5}">
                      <a16:colId xmlns:a16="http://schemas.microsoft.com/office/drawing/2014/main" val="2655874686"/>
                    </a:ext>
                  </a:extLst>
                </a:gridCol>
                <a:gridCol w="4613622">
                  <a:extLst>
                    <a:ext uri="{9D8B030D-6E8A-4147-A177-3AD203B41FA5}">
                      <a16:colId xmlns:a16="http://schemas.microsoft.com/office/drawing/2014/main" val="3213185603"/>
                    </a:ext>
                  </a:extLst>
                </a:gridCol>
                <a:gridCol w="4613622">
                  <a:extLst>
                    <a:ext uri="{9D8B030D-6E8A-4147-A177-3AD203B41FA5}">
                      <a16:colId xmlns:a16="http://schemas.microsoft.com/office/drawing/2014/main" val="1386174720"/>
                    </a:ext>
                  </a:extLst>
                </a:gridCol>
              </a:tblGrid>
              <a:tr h="269730">
                <a:tc>
                  <a:txBody>
                    <a:bodyPr/>
                    <a:lstStyle/>
                    <a:p>
                      <a:r>
                        <a:rPr lang="en-US" sz="1100"/>
                        <a:t>Parameter / specification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/>
                        <a:t>UK XFEL target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/>
                        <a:t>Comment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6196244"/>
                  </a:ext>
                </a:extLst>
              </a:tr>
              <a:tr h="269730">
                <a:tc gridSpan="3">
                  <a:txBody>
                    <a:bodyPr/>
                    <a:lstStyle/>
                    <a:p>
                      <a:pPr algn="ctr"/>
                      <a:r>
                        <a:rPr lang="en-US" sz="1100"/>
                        <a:t>Focus on...</a:t>
                      </a:r>
                      <a:r>
                        <a:rPr lang="en-US" sz="1100" b="1"/>
                        <a:t>transform-limited operation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b="1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71615967"/>
                  </a:ext>
                </a:extLst>
              </a:tr>
              <a:tr h="444262">
                <a:tc>
                  <a:txBody>
                    <a:bodyPr/>
                    <a:lstStyle/>
                    <a:p>
                      <a:r>
                        <a:rPr lang="en-US" sz="1100" b="1"/>
                        <a:t>Photon energy range (fundamental)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/>
                        <a:t>0.1*→20 </a:t>
                      </a:r>
                      <a:r>
                        <a:rPr lang="en-US" sz="1100" err="1"/>
                        <a:t>keV</a:t>
                      </a:r>
                      <a:r>
                        <a:rPr lang="en-US" sz="1100" baseline="0"/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/>
                        <a:t>Beam</a:t>
                      </a:r>
                      <a:r>
                        <a:rPr lang="en-US" sz="1100" baseline="0"/>
                        <a:t> energy will be around 8 GeV, based on pulse energy requirement, injector and </a:t>
                      </a:r>
                      <a:r>
                        <a:rPr lang="en-US" sz="1100" baseline="0" err="1"/>
                        <a:t>undulator</a:t>
                      </a:r>
                      <a:r>
                        <a:rPr lang="en-US" sz="1100" baseline="0"/>
                        <a:t> technology</a:t>
                      </a:r>
                      <a:endParaRPr lang="en-US" sz="11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15549970"/>
                  </a:ext>
                </a:extLst>
              </a:tr>
              <a:tr h="444262">
                <a:tc>
                  <a:txBody>
                    <a:bodyPr/>
                    <a:lstStyle/>
                    <a:p>
                      <a:r>
                        <a:rPr lang="en-US" sz="1100" b="1"/>
                        <a:t>Pulse duration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/>
                        <a:t>0.1→100 fs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/>
                        <a:t>Multiple</a:t>
                      </a:r>
                      <a:r>
                        <a:rPr lang="en-US" sz="1100" baseline="0"/>
                        <a:t> beam modes and undulator lines identified, but further work is required to show how to operate these in parallel</a:t>
                      </a:r>
                      <a:endParaRPr lang="en-US" sz="11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2802998"/>
                  </a:ext>
                </a:extLst>
              </a:tr>
              <a:tr h="269730">
                <a:tc>
                  <a:txBody>
                    <a:bodyPr/>
                    <a:lstStyle/>
                    <a:p>
                      <a:r>
                        <a:rPr lang="en-US" sz="1100" b="1"/>
                        <a:t>Pulse energy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/>
                        <a:t>Based</a:t>
                      </a:r>
                      <a:r>
                        <a:rPr lang="en-US" sz="1100" baseline="0"/>
                        <a:t> on scheme, target at high end of ‘typical’ operation </a:t>
                      </a:r>
                      <a:endParaRPr 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7107817"/>
                  </a:ext>
                </a:extLst>
              </a:tr>
              <a:tr h="269730">
                <a:tc>
                  <a:txBody>
                    <a:bodyPr/>
                    <a:lstStyle/>
                    <a:p>
                      <a:r>
                        <a:rPr lang="en-US" sz="1100" b="1"/>
                        <a:t>Polarization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/>
                        <a:t>Control as</a:t>
                      </a:r>
                      <a:r>
                        <a:rPr lang="en-GB" sz="1100" baseline="0"/>
                        <a:t> standard</a:t>
                      </a:r>
                      <a:endParaRPr lang="en-GB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/>
                        <a:t>Variable polarization undulators required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77694979"/>
                  </a:ext>
                </a:extLst>
              </a:tr>
              <a:tr h="444262">
                <a:tc>
                  <a:txBody>
                    <a:bodyPr/>
                    <a:lstStyle/>
                    <a:p>
                      <a:r>
                        <a:rPr lang="en-US" sz="1100" b="1"/>
                        <a:t>Synchronization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/>
                        <a:t>&lt;1 fs with time-tools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/>
                        <a:t>&lt;10 fs electron beam arrival time stability + time-tools for each photon source (energy, duration)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40764812"/>
                  </a:ext>
                </a:extLst>
              </a:tr>
              <a:tr h="269730">
                <a:tc gridSpan="3">
                  <a:txBody>
                    <a:bodyPr/>
                    <a:lstStyle/>
                    <a:p>
                      <a:pPr algn="ctr"/>
                      <a:r>
                        <a:rPr lang="en-US" sz="1100"/>
                        <a:t>Focus on…</a:t>
                      </a:r>
                      <a:r>
                        <a:rPr lang="en-US" sz="1100" b="1"/>
                        <a:t>parallel</a:t>
                      </a:r>
                      <a:r>
                        <a:rPr lang="en-US" sz="1100" b="1" baseline="0"/>
                        <a:t> operation, maximizing user throughput </a:t>
                      </a:r>
                      <a:endParaRPr lang="en-US" sz="110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57446242"/>
                  </a:ext>
                </a:extLst>
              </a:tr>
              <a:tr h="444262">
                <a:tc>
                  <a:txBody>
                    <a:bodyPr/>
                    <a:lstStyle/>
                    <a:p>
                      <a:r>
                        <a:rPr lang="en-US" sz="1100" b="1"/>
                        <a:t>Repetition rate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/>
                        <a:t>100 kHz, delivered to each</a:t>
                      </a:r>
                      <a:r>
                        <a:rPr lang="en-US" sz="1100" baseline="0"/>
                        <a:t> </a:t>
                      </a:r>
                      <a:r>
                        <a:rPr lang="en-US" sz="1100"/>
                        <a:t>experiment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/>
                        <a:t>Parallel</a:t>
                      </a:r>
                      <a:r>
                        <a:rPr lang="en-US" sz="1100" baseline="0"/>
                        <a:t> operation of multiple 100 kHz means multiplexing of &gt;100 kHz at full energy</a:t>
                      </a:r>
                      <a:endParaRPr lang="en-US" sz="110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3737590"/>
                  </a:ext>
                </a:extLst>
              </a:tr>
              <a:tr h="444262">
                <a:tc>
                  <a:txBody>
                    <a:bodyPr/>
                    <a:lstStyle/>
                    <a:p>
                      <a:r>
                        <a:rPr lang="en-US" sz="1100" b="1"/>
                        <a:t>Multiple</a:t>
                      </a:r>
                      <a:r>
                        <a:rPr lang="en-US" sz="1100" b="1" baseline="0"/>
                        <a:t> photon pulses</a:t>
                      </a:r>
                      <a:endParaRPr lang="en-US" sz="1100" b="1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/>
                        <a:t>At</a:t>
                      </a:r>
                      <a:r>
                        <a:rPr lang="en-GB" sz="1100" baseline="0"/>
                        <a:t> least one station allowing combined SXR/HXR from beamlines, otherwise within tuning range of undulators</a:t>
                      </a:r>
                      <a:endParaRPr lang="en-GB" sz="110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/>
                        <a:t>Flexible</a:t>
                      </a:r>
                      <a:r>
                        <a:rPr lang="en-US" sz="1100" baseline="0"/>
                        <a:t> solution combining adjacent lines is preferred but alternatives have been identified e.g. SXR/HXR FELs in series </a:t>
                      </a:r>
                      <a:endParaRPr lang="en-US" sz="110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24587213"/>
                  </a:ext>
                </a:extLst>
              </a:tr>
              <a:tr h="444262">
                <a:tc>
                  <a:txBody>
                    <a:bodyPr/>
                    <a:lstStyle/>
                    <a:p>
                      <a:r>
                        <a:rPr lang="en-US" sz="1100" b="1"/>
                        <a:t>Synchronized</a:t>
                      </a:r>
                      <a:r>
                        <a:rPr lang="en-US" sz="1100" b="1" baseline="0"/>
                        <a:t> sources</a:t>
                      </a:r>
                      <a:endParaRPr lang="en-US" sz="1100" b="1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aseline="0"/>
                        <a:t>Centralised as far as possible, with a suite of sources available on demand to users, with minimal facility intervention</a:t>
                      </a:r>
                      <a:endParaRPr lang="en-GB" sz="110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err="1"/>
                        <a:t>Centralisation</a:t>
                      </a:r>
                      <a:r>
                        <a:rPr lang="en-US" sz="1100"/>
                        <a:t> needs to be tensioned against complexity of source(s) transport and other factors.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40115622"/>
                  </a:ext>
                </a:extLst>
              </a:tr>
              <a:tr h="444262">
                <a:tc>
                  <a:txBody>
                    <a:bodyPr/>
                    <a:lstStyle/>
                    <a:p>
                      <a:r>
                        <a:rPr lang="en-US" sz="1100" b="1"/>
                        <a:t>Data management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/>
                        <a:t>Data acquisition, management (including machine learning assisted interpretation)</a:t>
                      </a:r>
                      <a:r>
                        <a:rPr lang="en-GB" sz="1100" baseline="0"/>
                        <a:t> </a:t>
                      </a:r>
                      <a:r>
                        <a:rPr lang="en-GB" sz="1100"/>
                        <a:t>at 100 kHz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/>
                        <a:t>Approach</a:t>
                      </a:r>
                      <a:r>
                        <a:rPr lang="en-US" sz="1100" baseline="0"/>
                        <a:t> must support simultaneous acquisition on multiple beam lines, and be easy for a wide range of users to interact with</a:t>
                      </a:r>
                      <a:endParaRPr lang="en-US" sz="110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9092417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7591824" y="6118433"/>
            <a:ext cx="439398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1200" cap="none" spc="0" normalizeH="0" baseline="0" noProof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*likely updated to 0.05</a:t>
            </a:r>
            <a:r>
              <a:rPr kumimoji="0" lang="en-GB" sz="1100" b="0" i="0" u="none" strike="noStrike" kern="1200" cap="none" spc="0" normalizeH="0" noProof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en-GB" sz="1100" b="0" i="0" u="none" strike="noStrike" kern="1200" cap="none" spc="0" normalizeH="0" noProof="0" err="1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keV</a:t>
            </a:r>
            <a:r>
              <a:rPr kumimoji="0" lang="en-GB" sz="1100" b="0" i="0" u="none" strike="noStrike" kern="1200" cap="none" spc="0" normalizeH="0" noProof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en-GB" sz="1100" b="0" i="0" u="none" strike="noStrike" kern="1200" cap="none" spc="0" normalizeH="0" baseline="0" noProof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following Science Team engagement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7B54F19-1212-9345-95FF-9D2815FD6E96}"/>
              </a:ext>
            </a:extLst>
          </p:cNvPr>
          <p:cNvSpPr txBox="1"/>
          <p:nvPr/>
        </p:nvSpPr>
        <p:spPr>
          <a:xfrm>
            <a:off x="403340" y="345182"/>
            <a:ext cx="10404089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-150" normalizeH="0" baseline="0" noProof="0">
                <a:ln>
                  <a:noFill/>
                </a:ln>
                <a:solidFill>
                  <a:srgbClr val="2E2D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Preliminary focus parameters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51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4958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Next Steps</a:t>
            </a:r>
            <a:br>
              <a:rPr lang="en-GB" dirty="0" smtClean="0"/>
            </a:b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52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2714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ogle Shape;319;p9">
            <a:extLst>
              <a:ext uri="{FF2B5EF4-FFF2-40B4-BE49-F238E27FC236}">
                <a16:creationId xmlns:a16="http://schemas.microsoft.com/office/drawing/2014/main" id="{137AB5AC-8CAC-3A90-4C25-BEF28742F922}"/>
              </a:ext>
            </a:extLst>
          </p:cNvPr>
          <p:cNvSpPr/>
          <p:nvPr/>
        </p:nvSpPr>
        <p:spPr>
          <a:xfrm>
            <a:off x="494780" y="1166507"/>
            <a:ext cx="7531620" cy="7078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Tx/>
              <a:buNone/>
              <a:tabLst/>
              <a:defRPr/>
            </a:pPr>
            <a:r>
              <a:rPr kumimoji="0" lang="en-GB" sz="2000" b="0" i="0" u="none" strike="noStrike" kern="1200" cap="none" spc="-10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Beyond the preliminary focus, there are several other technical capabilities we will consider:</a:t>
            </a:r>
            <a:endParaRPr kumimoji="0" lang="en-GB" sz="2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</p:txBody>
      </p:sp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C0D35B56-4905-CBE3-954E-F55E41C1A89B}"/>
              </a:ext>
            </a:extLst>
          </p:cNvPr>
          <p:cNvGraphicFramePr/>
          <p:nvPr>
            <p:extLst/>
          </p:nvPr>
        </p:nvGraphicFramePr>
        <p:xfrm>
          <a:off x="91440" y="1814063"/>
          <a:ext cx="12029440" cy="23951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67B54F19-1212-9345-95FF-9D2815FD6E96}"/>
              </a:ext>
            </a:extLst>
          </p:cNvPr>
          <p:cNvSpPr txBox="1"/>
          <p:nvPr/>
        </p:nvSpPr>
        <p:spPr>
          <a:xfrm>
            <a:off x="403340" y="345182"/>
            <a:ext cx="10404089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-150" normalizeH="0" baseline="0" noProof="0">
                <a:ln>
                  <a:noFill/>
                </a:ln>
                <a:solidFill>
                  <a:srgbClr val="2E2D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Beyond the preliminary focus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0" y="4003039"/>
            <a:ext cx="3806615" cy="2854961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697BFE5A-7C82-E244-83C3-A634D5C30E22}"/>
              </a:ext>
            </a:extLst>
          </p:cNvPr>
          <p:cNvSpPr/>
          <p:nvPr/>
        </p:nvSpPr>
        <p:spPr>
          <a:xfrm>
            <a:off x="8158480" y="4094480"/>
            <a:ext cx="3962400" cy="2769989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Focus so far on high power and high rep. rate lasers: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High rep. rate femtosecond pumping from 10 nm - 10 µm, as per UK Artemis and Ultra facilities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A high power (multi-PW, &gt;1022 Wcm-2)</a:t>
            </a:r>
            <a:br>
              <a:rPr kumimoji="0" lang="en-GB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</a:br>
            <a:r>
              <a:rPr kumimoji="0" lang="en-GB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and high energy (kJ-class) laser facility as large as budget allows</a:t>
            </a:r>
          </a:p>
          <a:p>
            <a:pPr marL="914400" marR="0" lvl="1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Scalable and </a:t>
            </a:r>
            <a:r>
              <a:rPr kumimoji="0" lang="en-GB" sz="1400" b="0" i="0" u="none" strike="noStrike" kern="1200" cap="none" spc="0" normalizeH="0" baseline="0" noProof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tunable</a:t>
            </a:r>
            <a:r>
              <a:rPr kumimoji="0" lang="en-GB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diode-pumped laser technology (e.g. CLF </a:t>
            </a:r>
            <a:r>
              <a:rPr kumimoji="0" lang="en-GB" sz="1400" b="0" i="0" u="none" strike="noStrike" kern="1200" cap="none" spc="0" normalizeH="0" baseline="0" noProof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DiPOLE</a:t>
            </a:r>
            <a:r>
              <a:rPr kumimoji="0" lang="en-GB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)</a:t>
            </a:r>
          </a:p>
          <a:p>
            <a:pPr marL="914400" marR="0" lvl="1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High repetition-rate (&gt; 10 Hz) 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64600" y="26092"/>
            <a:ext cx="2946400" cy="1978603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9053856" y="1722864"/>
            <a:ext cx="2567887" cy="27699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>
                <a:ln>
                  <a:noFill/>
                </a:ln>
                <a:solidFill>
                  <a:srgbClr val="201D3E"/>
                </a:solidFill>
                <a:effectLst>
                  <a:glow rad="101600">
                    <a:prstClr val="white">
                      <a:alpha val="60000"/>
                    </a:prstClr>
                  </a:glow>
                </a:effectLst>
                <a:uLnTx/>
                <a:uFillTx/>
                <a:latin typeface="Calibri" panose="020F0502020204030204"/>
                <a:ea typeface="+mn-ea"/>
                <a:cs typeface="Calibri"/>
              </a:rPr>
              <a:t>Central Laser Facility's Gemini facility</a:t>
            </a:r>
          </a:p>
        </p:txBody>
      </p:sp>
      <p:pic>
        <p:nvPicPr>
          <p:cNvPr id="14" name="Picture 13" descr="A diagram of a laser beam&#10;&#10;Description automatically generated with medium confidence">
            <a:extLst>
              <a:ext uri="{FF2B5EF4-FFF2-40B4-BE49-F238E27FC236}">
                <a16:creationId xmlns:a16="http://schemas.microsoft.com/office/drawing/2014/main" id="{D04F0335-01EA-623E-983F-B4A89B93A7C4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" b="-748"/>
          <a:stretch/>
        </p:blipFill>
        <p:spPr>
          <a:xfrm>
            <a:off x="4724878" y="4094480"/>
            <a:ext cx="2884962" cy="2605930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53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3743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697BFE5A-7C82-E244-83C3-A634D5C30E22}"/>
              </a:ext>
            </a:extLst>
          </p:cNvPr>
          <p:cNvSpPr/>
          <p:nvPr/>
        </p:nvSpPr>
        <p:spPr>
          <a:xfrm>
            <a:off x="416314" y="1267622"/>
            <a:ext cx="11775686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000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Townhall</a:t>
            </a:r>
            <a:r>
              <a:rPr lang="en-GB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events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– every ~3 months, around the 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UK:</a:t>
            </a:r>
            <a:r>
              <a:rPr kumimoji="0" lang="en-GB" sz="2000" b="0" i="0" u="none" strike="noStrike" kern="120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day 1: general audience, </a:t>
            </a:r>
            <a:r>
              <a:rPr lang="en-GB" sz="2000" noProof="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kumimoji="0" lang="en-GB" sz="2000" b="0" i="0" u="none" strike="noStrike" kern="120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ay 2: focused topic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Facility design events 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(e.g.</a:t>
            </a:r>
            <a:r>
              <a:rPr kumimoji="0" lang="en-GB" sz="2000" b="0" i="0" u="none" strike="noStrike" kern="120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plasma 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acceleration workshop</a:t>
            </a:r>
            <a:r>
              <a:rPr kumimoji="0" lang="en-GB" sz="2000" b="0" i="0" u="none" strike="noStrike" kern="120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being planned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How to join the team – contact 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hlinkClick r:id="rId2"/>
              </a:rPr>
              <a:t>paul.aden@stfc.ac.uk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or direct contact to relevant team members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Website +</a:t>
            </a:r>
            <a:r>
              <a:rPr kumimoji="0" lang="en-GB" sz="2000" b="0" i="0" u="none" strike="noStrike" kern="120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mailing list: 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hlinkClick r:id="rId3"/>
              </a:rPr>
              <a:t>https://xfel.ac.uk/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7B54F19-1212-9345-95FF-9D2815FD6E96}"/>
              </a:ext>
            </a:extLst>
          </p:cNvPr>
          <p:cNvSpPr txBox="1"/>
          <p:nvPr/>
        </p:nvSpPr>
        <p:spPr>
          <a:xfrm>
            <a:off x="403341" y="345182"/>
            <a:ext cx="6356456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-150" normalizeH="0" baseline="0" noProof="0">
                <a:ln>
                  <a:noFill/>
                </a:ln>
                <a:solidFill>
                  <a:srgbClr val="2E2D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Opportunities to engage</a:t>
            </a:r>
          </a:p>
        </p:txBody>
      </p:sp>
      <p:sp>
        <p:nvSpPr>
          <p:cNvPr id="4" name="Rectangle 3"/>
          <p:cNvSpPr/>
          <p:nvPr/>
        </p:nvSpPr>
        <p:spPr>
          <a:xfrm>
            <a:off x="3581569" y="2776815"/>
            <a:ext cx="7589520" cy="3877985"/>
          </a:xfrm>
          <a:prstGeom prst="rect">
            <a:avLst/>
          </a:prstGeom>
          <a:ln w="3175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/>
              <a:t>The Impact of XFELs on Catalysis</a:t>
            </a:r>
            <a:r>
              <a:rPr lang="en-GB"/>
              <a:t> – in conjunction with the UK Catalysis Hub – Rutherford Appleton Lab – November 27</a:t>
            </a:r>
            <a:r>
              <a:rPr lang="en-GB" baseline="30000"/>
              <a:t>th</a:t>
            </a:r>
            <a:r>
              <a:rPr lang="en-GB"/>
              <a:t> 2023</a:t>
            </a:r>
            <a:endParaRPr lang="en-GB" b="1"/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b="1"/>
              <a:t>Southwest England </a:t>
            </a:r>
            <a:r>
              <a:rPr lang="en-GB" b="1" err="1"/>
              <a:t>Townhall</a:t>
            </a:r>
            <a:r>
              <a:rPr lang="en-GB" b="1"/>
              <a:t> (hosted by Plymouth) 18</a:t>
            </a:r>
            <a:r>
              <a:rPr lang="en-GB" b="1" baseline="30000"/>
              <a:t>th</a:t>
            </a:r>
            <a:r>
              <a:rPr lang="en-GB" b="1"/>
              <a:t> &amp; 19</a:t>
            </a:r>
            <a:r>
              <a:rPr lang="en-GB" b="1" baseline="30000"/>
              <a:t>th</a:t>
            </a:r>
            <a:r>
              <a:rPr lang="en-GB" b="1"/>
              <a:t> Jan 2024</a:t>
            </a:r>
            <a:br>
              <a:rPr lang="en-GB" b="1"/>
            </a:br>
            <a:r>
              <a:rPr lang="en-GB" b="1"/>
              <a:t>Focus discussion topic: </a:t>
            </a:r>
            <a:r>
              <a:rPr lang="en-GB" b="1">
                <a:solidFill>
                  <a:srgbClr val="0070C0"/>
                </a:solidFill>
              </a:rPr>
              <a:t>AI, Quantum Computing and Fundamental Physics</a:t>
            </a:r>
            <a:endParaRPr lang="en-GB" b="1"/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b="1"/>
              <a:t>Central England </a:t>
            </a:r>
            <a:r>
              <a:rPr lang="en-GB" b="1" err="1"/>
              <a:t>Townhall</a:t>
            </a:r>
            <a:r>
              <a:rPr lang="en-GB" b="1"/>
              <a:t> (hosted by Diamond, Spring 2024) </a:t>
            </a:r>
            <a:br>
              <a:rPr lang="en-GB" b="1"/>
            </a:br>
            <a:r>
              <a:rPr lang="en-GB" b="1"/>
              <a:t>Focus discussion topic: </a:t>
            </a:r>
            <a:r>
              <a:rPr lang="en-GB" b="1">
                <a:solidFill>
                  <a:srgbClr val="0070C0"/>
                </a:solidFill>
              </a:rPr>
              <a:t>Engineering biology, genomics and healthcare</a:t>
            </a:r>
            <a:endParaRPr lang="en-GB" b="1"/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b="1"/>
              <a:t>Wales </a:t>
            </a:r>
            <a:r>
              <a:rPr lang="en-GB" b="1" err="1"/>
              <a:t>Townhall</a:t>
            </a:r>
            <a:r>
              <a:rPr lang="en-GB" b="1"/>
              <a:t> (in Cardiff ~ September 2024)</a:t>
            </a:r>
            <a:br>
              <a:rPr lang="en-GB" b="1"/>
            </a:br>
            <a:r>
              <a:rPr lang="en-GB" b="1"/>
              <a:t>Focus discussion topic: </a:t>
            </a:r>
            <a:r>
              <a:rPr lang="en-GB" b="1">
                <a:solidFill>
                  <a:srgbClr val="0070C0"/>
                </a:solidFill>
              </a:rPr>
              <a:t>Advanced materials and manufacturing</a:t>
            </a:r>
            <a:endParaRPr lang="en-GB" b="1"/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b="1"/>
              <a:t>North-West England </a:t>
            </a:r>
            <a:r>
              <a:rPr lang="en-GB" b="1" err="1"/>
              <a:t>Townhall</a:t>
            </a:r>
            <a:r>
              <a:rPr lang="en-GB" b="1"/>
              <a:t> (hosted by Royce Institute, Autumn 2024)</a:t>
            </a:r>
            <a:br>
              <a:rPr lang="en-GB" b="1"/>
            </a:br>
            <a:r>
              <a:rPr lang="en-GB" b="1"/>
              <a:t>Focus discussion topic: </a:t>
            </a:r>
            <a:r>
              <a:rPr lang="en-GB" b="1">
                <a:solidFill>
                  <a:srgbClr val="0070C0"/>
                </a:solidFill>
              </a:rPr>
              <a:t>Electronics, photonics and quantum technologies</a:t>
            </a:r>
            <a:endParaRPr lang="en-GB" b="1"/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b="1"/>
              <a:t>North-East England </a:t>
            </a:r>
            <a:r>
              <a:rPr lang="en-GB" b="1" err="1"/>
              <a:t>Townhall</a:t>
            </a:r>
            <a:r>
              <a:rPr lang="en-GB" b="1"/>
              <a:t> (hosted by Sheffield)</a:t>
            </a:r>
            <a:br>
              <a:rPr lang="en-GB" b="1"/>
            </a:br>
            <a:r>
              <a:rPr lang="en-GB" b="1"/>
              <a:t>Focus discussion topic: </a:t>
            </a:r>
            <a:r>
              <a:rPr lang="en-GB" b="1">
                <a:solidFill>
                  <a:srgbClr val="0070C0"/>
                </a:solidFill>
              </a:rPr>
              <a:t>Energy, environmental and climate technologies</a:t>
            </a:r>
          </a:p>
        </p:txBody>
      </p:sp>
      <p:sp>
        <p:nvSpPr>
          <p:cNvPr id="2" name="Rectangle 3"/>
          <p:cNvSpPr/>
          <p:nvPr/>
        </p:nvSpPr>
        <p:spPr>
          <a:xfrm>
            <a:off x="3581569" y="2776815"/>
            <a:ext cx="7589520" cy="387798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/>
              <a:t>The Impact of XFELs on Catalysis</a:t>
            </a:r>
            <a:r>
              <a:rPr lang="en-GB"/>
              <a:t> – in conjunction with the UK Catalysis Hub – Rutherford Appleton Lab – November 27</a:t>
            </a:r>
            <a:r>
              <a:rPr lang="en-GB" baseline="30000"/>
              <a:t>th</a:t>
            </a:r>
            <a:r>
              <a:rPr lang="en-GB"/>
              <a:t> 2023</a:t>
            </a:r>
            <a:endParaRPr lang="en-GB" b="1"/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b="1"/>
              <a:t>Southwest England </a:t>
            </a:r>
            <a:r>
              <a:rPr lang="en-GB" b="1" err="1"/>
              <a:t>Townhall</a:t>
            </a:r>
            <a:r>
              <a:rPr lang="en-GB" b="1"/>
              <a:t> (hosted by Plymouth) 18</a:t>
            </a:r>
            <a:r>
              <a:rPr lang="en-GB" b="1" baseline="30000"/>
              <a:t>th</a:t>
            </a:r>
            <a:r>
              <a:rPr lang="en-GB" b="1"/>
              <a:t> &amp; 19</a:t>
            </a:r>
            <a:r>
              <a:rPr lang="en-GB" b="1" baseline="30000"/>
              <a:t>th</a:t>
            </a:r>
            <a:r>
              <a:rPr lang="en-GB" b="1"/>
              <a:t> Jan 2024</a:t>
            </a:r>
            <a:br>
              <a:rPr lang="en-GB" b="1"/>
            </a:br>
            <a:r>
              <a:rPr lang="en-GB" b="1"/>
              <a:t>Focus discussion topic: </a:t>
            </a:r>
            <a:r>
              <a:rPr lang="en-GB" b="1">
                <a:solidFill>
                  <a:srgbClr val="0070C0"/>
                </a:solidFill>
              </a:rPr>
              <a:t>AI, Quantum Computing and Fundamental Physics</a:t>
            </a:r>
            <a:endParaRPr lang="en-GB" b="1"/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b="1"/>
              <a:t>Central England </a:t>
            </a:r>
            <a:r>
              <a:rPr lang="en-GB" b="1" err="1"/>
              <a:t>Townhall</a:t>
            </a:r>
            <a:r>
              <a:rPr lang="en-GB" b="1"/>
              <a:t> (hosted by Diamond, Spring 2024) </a:t>
            </a:r>
            <a:br>
              <a:rPr lang="en-GB" b="1"/>
            </a:br>
            <a:r>
              <a:rPr lang="en-GB" b="1"/>
              <a:t>Focus discussion topic: </a:t>
            </a:r>
            <a:r>
              <a:rPr lang="en-GB" b="1">
                <a:solidFill>
                  <a:srgbClr val="0070C0"/>
                </a:solidFill>
              </a:rPr>
              <a:t>Engineering biology, genomics and healthcare</a:t>
            </a:r>
            <a:endParaRPr lang="en-GB" b="1"/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b="1"/>
              <a:t>Wales </a:t>
            </a:r>
            <a:r>
              <a:rPr lang="en-GB" b="1" err="1"/>
              <a:t>Townhall</a:t>
            </a:r>
            <a:r>
              <a:rPr lang="en-GB" b="1"/>
              <a:t> (in Cardiff ~ September 2024)</a:t>
            </a:r>
            <a:br>
              <a:rPr lang="en-GB" b="1"/>
            </a:br>
            <a:r>
              <a:rPr lang="en-GB" b="1"/>
              <a:t>Focus discussion topic: </a:t>
            </a:r>
            <a:r>
              <a:rPr lang="en-GB" b="1">
                <a:solidFill>
                  <a:srgbClr val="0070C0"/>
                </a:solidFill>
              </a:rPr>
              <a:t>Advanced materials and manufacturing</a:t>
            </a:r>
            <a:endParaRPr lang="en-GB" b="1"/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b="1"/>
              <a:t>North-West England </a:t>
            </a:r>
            <a:r>
              <a:rPr lang="en-GB" b="1" err="1"/>
              <a:t>Townhall</a:t>
            </a:r>
            <a:r>
              <a:rPr lang="en-GB" b="1"/>
              <a:t> (hosted by Royce Institute, Autumn 2024)</a:t>
            </a:r>
            <a:br>
              <a:rPr lang="en-GB" b="1"/>
            </a:br>
            <a:r>
              <a:rPr lang="en-GB" b="1"/>
              <a:t>Focus discussion topic: </a:t>
            </a:r>
            <a:r>
              <a:rPr lang="en-GB" b="1">
                <a:solidFill>
                  <a:srgbClr val="0070C0"/>
                </a:solidFill>
              </a:rPr>
              <a:t>Electronics, photonics and quantum technologies</a:t>
            </a:r>
            <a:endParaRPr lang="en-GB" b="1"/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b="1"/>
              <a:t>North-East England </a:t>
            </a:r>
            <a:r>
              <a:rPr lang="en-GB" b="1" err="1"/>
              <a:t>Townhall</a:t>
            </a:r>
            <a:r>
              <a:rPr lang="en-GB" b="1"/>
              <a:t> (hosted by Sheffield)</a:t>
            </a:r>
            <a:br>
              <a:rPr lang="en-GB" b="1"/>
            </a:br>
            <a:r>
              <a:rPr lang="en-GB" b="1"/>
              <a:t>Focus discussion topic: </a:t>
            </a:r>
            <a:r>
              <a:rPr lang="en-GB" b="1">
                <a:solidFill>
                  <a:srgbClr val="0070C0"/>
                </a:solidFill>
              </a:rPr>
              <a:t>Energy, environmental and climate technologies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03341" y="3792477"/>
            <a:ext cx="270561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CDOA 1</a:t>
            </a:r>
            <a:r>
              <a:rPr lang="en-GB" baseline="30000" dirty="0" smtClean="0"/>
              <a:t>st</a:t>
            </a:r>
            <a:r>
              <a:rPr lang="en-GB" dirty="0" smtClean="0"/>
              <a:t> Birthday Lunch!</a:t>
            </a:r>
          </a:p>
          <a:p>
            <a:r>
              <a:rPr lang="en-GB" dirty="0" smtClean="0"/>
              <a:t>24</a:t>
            </a:r>
            <a:r>
              <a:rPr lang="en-GB" baseline="30000" dirty="0" smtClean="0"/>
              <a:t>th</a:t>
            </a:r>
            <a:r>
              <a:rPr lang="en-GB" dirty="0" smtClean="0"/>
              <a:t> October 12:30 Daresbury Walton Room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43773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04440"/>
          </a:xfrm>
        </p:spPr>
        <p:txBody>
          <a:bodyPr/>
          <a:lstStyle/>
          <a:p>
            <a:r>
              <a:rPr lang="en-GB"/>
              <a:t>Summary</a:t>
            </a:r>
          </a:p>
        </p:txBody>
      </p:sp>
      <p:pic>
        <p:nvPicPr>
          <p:cNvPr id="188" name="Picture 18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25720" y="1269566"/>
            <a:ext cx="6959600" cy="2671051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697BFE5A-7C82-E244-83C3-A634D5C30E22}"/>
              </a:ext>
            </a:extLst>
          </p:cNvPr>
          <p:cNvSpPr/>
          <p:nvPr/>
        </p:nvSpPr>
        <p:spPr>
          <a:xfrm>
            <a:off x="406400" y="1387942"/>
            <a:ext cx="11470640" cy="4247317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2000" dirty="0">
                <a:solidFill>
                  <a:srgbClr val="000000"/>
                </a:solidFill>
                <a:latin typeface="Arial"/>
                <a:cs typeface="Arial"/>
              </a:rPr>
              <a:t>One year into the conceptual design and options analysis </a:t>
            </a:r>
            <a:br>
              <a:rPr lang="en-US" sz="2000" dirty="0">
                <a:solidFill>
                  <a:srgbClr val="000000"/>
                </a:solidFill>
                <a:latin typeface="Arial"/>
                <a:cs typeface="Arial"/>
              </a:rPr>
            </a:br>
            <a:r>
              <a:rPr lang="en-US" sz="2000" dirty="0">
                <a:solidFill>
                  <a:srgbClr val="000000"/>
                </a:solidFill>
                <a:latin typeface="Arial"/>
                <a:cs typeface="Arial"/>
              </a:rPr>
              <a:t>phase, we’ve made significant progress in producing a </a:t>
            </a:r>
            <a:br>
              <a:rPr lang="en-US" sz="2000" dirty="0">
                <a:solidFill>
                  <a:srgbClr val="000000"/>
                </a:solidFill>
                <a:latin typeface="Arial"/>
                <a:cs typeface="Arial"/>
              </a:rPr>
            </a:br>
            <a:r>
              <a:rPr lang="en-US" sz="2000" dirty="0">
                <a:solidFill>
                  <a:srgbClr val="000000"/>
                </a:solidFill>
                <a:latin typeface="Arial"/>
                <a:cs typeface="Arial"/>
              </a:rPr>
              <a:t>concept to deliver:</a:t>
            </a:r>
          </a:p>
          <a:p>
            <a:pPr marL="914400" lvl="1" indent="-45720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Transform-limited pulses</a:t>
            </a:r>
          </a:p>
          <a:p>
            <a:pPr marL="914400" lvl="1" indent="-45720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GB" dirty="0">
                <a:solidFill>
                  <a:schemeClr val="tx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A step change in the simultaneous</a:t>
            </a:r>
            <a:br>
              <a:rPr lang="en-GB" dirty="0">
                <a:solidFill>
                  <a:schemeClr val="tx1">
                    <a:lumMod val="60000"/>
                    <a:lumOff val="40000"/>
                  </a:schemeClr>
                </a:solidFill>
                <a:latin typeface="Arial"/>
                <a:cs typeface="Arial"/>
              </a:rPr>
            </a:br>
            <a:r>
              <a:rPr lang="en-GB" dirty="0">
                <a:solidFill>
                  <a:schemeClr val="tx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 operation of multiple end stations</a:t>
            </a:r>
          </a:p>
          <a:p>
            <a:pPr marL="914400" lvl="1" indent="-45720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GB" dirty="0">
                <a:solidFill>
                  <a:schemeClr val="tx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Evenly spaced, high-rep rate pulses</a:t>
            </a:r>
          </a:p>
          <a:p>
            <a:pPr marL="914400" lvl="1" indent="-45720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GB" dirty="0">
                <a:solidFill>
                  <a:schemeClr val="tx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Widely separated multiple colour X-rays</a:t>
            </a:r>
          </a:p>
          <a:p>
            <a:pPr marL="457200" indent="-457200">
              <a:spcBef>
                <a:spcPts val="1200"/>
              </a:spcBef>
              <a:buFont typeface="Arial" panose="020B0604020202020204" pitchFamily="34" charset="0"/>
              <a:buChar char="•"/>
              <a:defRPr/>
            </a:pPr>
            <a:r>
              <a:rPr lang="en-GB" sz="2000" dirty="0">
                <a:solidFill>
                  <a:srgbClr val="000000"/>
                </a:solidFill>
                <a:latin typeface="Arial"/>
                <a:cs typeface="Arial"/>
              </a:rPr>
              <a:t>Work is progressing in many technical </a:t>
            </a:r>
            <a:r>
              <a:rPr lang="en-GB" sz="2000" dirty="0" smtClean="0">
                <a:solidFill>
                  <a:srgbClr val="000000"/>
                </a:solidFill>
                <a:latin typeface="Arial"/>
                <a:cs typeface="Arial"/>
              </a:rPr>
              <a:t>areas </a:t>
            </a:r>
            <a:r>
              <a:rPr lang="en-GB" sz="2000" dirty="0">
                <a:solidFill>
                  <a:srgbClr val="000000"/>
                </a:solidFill>
                <a:latin typeface="Arial"/>
                <a:cs typeface="Arial"/>
              </a:rPr>
              <a:t>in collaboration with existing XFELs, </a:t>
            </a:r>
            <a:r>
              <a:rPr lang="en-GB" sz="2000" dirty="0" smtClean="0">
                <a:solidFill>
                  <a:srgbClr val="000000"/>
                </a:solidFill>
                <a:latin typeface="Arial"/>
                <a:cs typeface="Arial"/>
              </a:rPr>
              <a:t>including performance and sustainability as </a:t>
            </a:r>
            <a:r>
              <a:rPr lang="en-GB" sz="2000" dirty="0">
                <a:solidFill>
                  <a:srgbClr val="000000"/>
                </a:solidFill>
                <a:latin typeface="Arial"/>
                <a:cs typeface="Arial"/>
              </a:rPr>
              <a:t>key criteria</a:t>
            </a:r>
          </a:p>
          <a:p>
            <a:pPr marL="457200" indent="-45720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GB" sz="2000" dirty="0">
                <a:solidFill>
                  <a:srgbClr val="000000"/>
                </a:solidFill>
                <a:latin typeface="Arial"/>
                <a:cs typeface="Arial"/>
              </a:rPr>
              <a:t>We’re aiming to identify high impact examples in each science area that really exploit the unique capabilities of the proposed next generation XFEL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55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9144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78DB0FE0-A4AF-D848-8925-91A37993D74D}"/>
              </a:ext>
            </a:extLst>
          </p:cNvPr>
          <p:cNvSpPr txBox="1"/>
          <p:nvPr/>
        </p:nvSpPr>
        <p:spPr>
          <a:xfrm>
            <a:off x="279243" y="4103741"/>
            <a:ext cx="4564836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1" i="0" u="none" strike="noStrike" kern="1200" cap="none" spc="-150" normalizeH="0" baseline="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Thank you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EB1E82C-511C-F44B-8DEE-6C4FBE2011FA}"/>
              </a:ext>
            </a:extLst>
          </p:cNvPr>
          <p:cNvSpPr/>
          <p:nvPr/>
        </p:nvSpPr>
        <p:spPr>
          <a:xfrm>
            <a:off x="279243" y="5904254"/>
            <a:ext cx="1620000" cy="338554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Arial"/>
                <a:ea typeface="+mn-ea"/>
                <a:cs typeface="Arial"/>
                <a:hlinkClick r:id="rId3"/>
              </a:rPr>
              <a:t>xfel.ac.uk</a:t>
            </a: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2E2C61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D90C4E3-95AE-AE45-8782-2B4D4D090039}"/>
              </a:ext>
            </a:extLst>
          </p:cNvPr>
          <p:cNvSpPr/>
          <p:nvPr/>
        </p:nvSpPr>
        <p:spPr>
          <a:xfrm>
            <a:off x="1733085" y="5904254"/>
            <a:ext cx="3014761" cy="338554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rgbClr val="2E2C6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@STFC_Matters @UKXFEL</a:t>
            </a:r>
            <a:endParaRPr kumimoji="0" lang="en-GB" sz="1600" b="0" i="0" u="none" strike="noStrike" kern="1200" cap="none" spc="0" normalizeH="0" baseline="0" noProof="0">
              <a:ln>
                <a:noFill/>
              </a:ln>
              <a:solidFill>
                <a:srgbClr val="2E2C6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11736D92-0BEE-7247-BF06-3BCA7E269A35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45425" y="5994000"/>
            <a:ext cx="236329" cy="194400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550FD6BB-4477-31C9-7C7A-30C9588A7837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9243" y="131258"/>
            <a:ext cx="3770785" cy="963960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56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7386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FEEBDF-94A4-4A13-A760-A4BD3C0E8648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-142875"/>
            <a:ext cx="12463463" cy="1325563"/>
          </a:xfrm>
        </p:spPr>
        <p:txBody>
          <a:bodyPr>
            <a:normAutofit/>
          </a:bodyPr>
          <a:lstStyle/>
          <a:p>
            <a:pPr algn="ctr"/>
            <a:r>
              <a:rPr lang="en-GB" sz="3200" b="1">
                <a:latin typeface="+mn-lt"/>
              </a:rPr>
              <a:t> Science driver for ultrafast X-rays is real-time access to the processes and fluctuations in matter down to the quantum scale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001701D4-2598-4BCB-AA86-EE30F3CB5D4C}"/>
              </a:ext>
            </a:extLst>
          </p:cNvPr>
          <p:cNvSpPr/>
          <p:nvPr/>
        </p:nvSpPr>
        <p:spPr>
          <a:xfrm>
            <a:off x="-44338" y="4873815"/>
            <a:ext cx="980902" cy="92079"/>
          </a:xfrm>
          <a:prstGeom prst="rect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8515A66-6D35-46F1-B6E2-6317D47EF263}"/>
              </a:ext>
            </a:extLst>
          </p:cNvPr>
          <p:cNvSpPr/>
          <p:nvPr/>
        </p:nvSpPr>
        <p:spPr>
          <a:xfrm>
            <a:off x="994329" y="4873816"/>
            <a:ext cx="980902" cy="92079"/>
          </a:xfrm>
          <a:prstGeom prst="rect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C74F7C8-7512-45BA-9576-9D73B06FB9B2}"/>
              </a:ext>
            </a:extLst>
          </p:cNvPr>
          <p:cNvSpPr/>
          <p:nvPr/>
        </p:nvSpPr>
        <p:spPr>
          <a:xfrm>
            <a:off x="2025960" y="4873816"/>
            <a:ext cx="980902" cy="92079"/>
          </a:xfrm>
          <a:prstGeom prst="rect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D94244C-DBB6-4BC6-8E59-01A811E8C021}"/>
              </a:ext>
            </a:extLst>
          </p:cNvPr>
          <p:cNvSpPr/>
          <p:nvPr/>
        </p:nvSpPr>
        <p:spPr>
          <a:xfrm>
            <a:off x="3057591" y="4873816"/>
            <a:ext cx="980902" cy="92079"/>
          </a:xfrm>
          <a:prstGeom prst="rect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E063EA0-7E14-446E-B25A-614FACA1CB47}"/>
              </a:ext>
            </a:extLst>
          </p:cNvPr>
          <p:cNvSpPr/>
          <p:nvPr/>
        </p:nvSpPr>
        <p:spPr>
          <a:xfrm>
            <a:off x="4089222" y="4873816"/>
            <a:ext cx="980902" cy="92079"/>
          </a:xfrm>
          <a:prstGeom prst="rect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7E50543-028A-4F18-B630-D9C72D286033}"/>
              </a:ext>
            </a:extLst>
          </p:cNvPr>
          <p:cNvSpPr/>
          <p:nvPr/>
        </p:nvSpPr>
        <p:spPr>
          <a:xfrm>
            <a:off x="5125327" y="4874908"/>
            <a:ext cx="980902" cy="92079"/>
          </a:xfrm>
          <a:prstGeom prst="rect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FDD16E8-E887-42DA-B43B-E23B9350912C}"/>
              </a:ext>
            </a:extLst>
          </p:cNvPr>
          <p:cNvSpPr/>
          <p:nvPr/>
        </p:nvSpPr>
        <p:spPr>
          <a:xfrm>
            <a:off x="6152484" y="4873816"/>
            <a:ext cx="980902" cy="92079"/>
          </a:xfrm>
          <a:prstGeom prst="rect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026F5EC-ADA9-447C-B2BC-55E86A458638}"/>
              </a:ext>
            </a:extLst>
          </p:cNvPr>
          <p:cNvSpPr/>
          <p:nvPr/>
        </p:nvSpPr>
        <p:spPr>
          <a:xfrm>
            <a:off x="7184115" y="4873816"/>
            <a:ext cx="980902" cy="92079"/>
          </a:xfrm>
          <a:prstGeom prst="rect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170F70F-C173-4177-BFD6-FA9453054320}"/>
              </a:ext>
            </a:extLst>
          </p:cNvPr>
          <p:cNvSpPr/>
          <p:nvPr/>
        </p:nvSpPr>
        <p:spPr>
          <a:xfrm>
            <a:off x="8211272" y="4873816"/>
            <a:ext cx="980902" cy="92079"/>
          </a:xfrm>
          <a:prstGeom prst="rect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94DBE6C-A838-4890-80CA-9C08B3EEF4FA}"/>
              </a:ext>
            </a:extLst>
          </p:cNvPr>
          <p:cNvSpPr/>
          <p:nvPr/>
        </p:nvSpPr>
        <p:spPr>
          <a:xfrm>
            <a:off x="9242903" y="4873816"/>
            <a:ext cx="980902" cy="92079"/>
          </a:xfrm>
          <a:prstGeom prst="rect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F727E04-CEF9-4470-8185-3273D10497ED}"/>
              </a:ext>
            </a:extLst>
          </p:cNvPr>
          <p:cNvSpPr/>
          <p:nvPr/>
        </p:nvSpPr>
        <p:spPr>
          <a:xfrm>
            <a:off x="10274534" y="4873816"/>
            <a:ext cx="980902" cy="92079"/>
          </a:xfrm>
          <a:prstGeom prst="rect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C520CBC-D4FD-46B1-A0C8-9887C1D88921}"/>
              </a:ext>
            </a:extLst>
          </p:cNvPr>
          <p:cNvSpPr/>
          <p:nvPr/>
        </p:nvSpPr>
        <p:spPr>
          <a:xfrm>
            <a:off x="11306165" y="4873816"/>
            <a:ext cx="980902" cy="92079"/>
          </a:xfrm>
          <a:prstGeom prst="rect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BD97759-B5C9-447A-9A86-64AFA84D48FE}"/>
              </a:ext>
            </a:extLst>
          </p:cNvPr>
          <p:cNvSpPr txBox="1"/>
          <p:nvPr/>
        </p:nvSpPr>
        <p:spPr>
          <a:xfrm>
            <a:off x="579971" y="5057335"/>
            <a:ext cx="907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GB" sz="1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10</a:t>
            </a:r>
            <a:r>
              <a:rPr kumimoji="0" lang="en-GB" sz="1800" b="1" i="0" u="none" strike="noStrike" kern="1200" cap="none" spc="0" normalizeH="0" baseline="3000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-17</a:t>
            </a: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A32AE31-7885-4CAF-ADD5-D902F60AA6B6}"/>
              </a:ext>
            </a:extLst>
          </p:cNvPr>
          <p:cNvSpPr txBox="1"/>
          <p:nvPr/>
        </p:nvSpPr>
        <p:spPr>
          <a:xfrm>
            <a:off x="1521548" y="5057335"/>
            <a:ext cx="907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GB" sz="1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10</a:t>
            </a:r>
            <a:r>
              <a:rPr kumimoji="0" lang="en-GB" sz="1800" b="1" i="0" u="none" strike="noStrike" kern="1200" cap="none" spc="0" normalizeH="0" baseline="3000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-16</a:t>
            </a: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C6C7848-DFBC-4CEA-8C02-07B44B1C136A}"/>
              </a:ext>
            </a:extLst>
          </p:cNvPr>
          <p:cNvSpPr txBox="1"/>
          <p:nvPr/>
        </p:nvSpPr>
        <p:spPr>
          <a:xfrm>
            <a:off x="2640676" y="5057335"/>
            <a:ext cx="907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GB" sz="1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10</a:t>
            </a:r>
            <a:r>
              <a:rPr kumimoji="0" lang="en-GB" sz="1800" b="1" i="0" u="none" strike="noStrike" kern="1200" cap="none" spc="0" normalizeH="0" baseline="3000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-15</a:t>
            </a: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58B2EB5-203B-4838-9CB6-155E752C7EA7}"/>
              </a:ext>
            </a:extLst>
          </p:cNvPr>
          <p:cNvSpPr txBox="1"/>
          <p:nvPr/>
        </p:nvSpPr>
        <p:spPr>
          <a:xfrm>
            <a:off x="3675024" y="5057335"/>
            <a:ext cx="907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GB" sz="1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10</a:t>
            </a:r>
            <a:r>
              <a:rPr kumimoji="0" lang="en-GB" sz="1800" b="1" i="0" u="none" strike="noStrike" kern="1200" cap="none" spc="0" normalizeH="0" baseline="3000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-14</a:t>
            </a: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74158C5-7494-4FB6-8CC2-109160794C65}"/>
              </a:ext>
            </a:extLst>
          </p:cNvPr>
          <p:cNvSpPr txBox="1"/>
          <p:nvPr/>
        </p:nvSpPr>
        <p:spPr>
          <a:xfrm>
            <a:off x="4745604" y="5057335"/>
            <a:ext cx="907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GB" sz="1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10</a:t>
            </a:r>
            <a:r>
              <a:rPr kumimoji="0" lang="en-GB" sz="1800" b="1" i="0" u="none" strike="noStrike" kern="1200" cap="none" spc="0" normalizeH="0" baseline="3000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-13</a:t>
            </a: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3A58FF5-12BF-4AE8-8D95-DBDA6966B10A}"/>
              </a:ext>
            </a:extLst>
          </p:cNvPr>
          <p:cNvSpPr txBox="1"/>
          <p:nvPr/>
        </p:nvSpPr>
        <p:spPr>
          <a:xfrm>
            <a:off x="5736631" y="5057335"/>
            <a:ext cx="907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GB" sz="1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10</a:t>
            </a:r>
            <a:r>
              <a:rPr kumimoji="0" lang="en-GB" sz="1800" b="1" i="0" u="none" strike="noStrike" kern="1200" cap="none" spc="0" normalizeH="0" baseline="3000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-12</a:t>
            </a: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29D5BA1-1AEA-4E73-BAA7-3B41B63C85AB}"/>
              </a:ext>
            </a:extLst>
          </p:cNvPr>
          <p:cNvSpPr txBox="1"/>
          <p:nvPr/>
        </p:nvSpPr>
        <p:spPr>
          <a:xfrm>
            <a:off x="6730432" y="5057335"/>
            <a:ext cx="907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GB" sz="1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10</a:t>
            </a:r>
            <a:r>
              <a:rPr kumimoji="0" lang="en-GB" sz="1800" b="1" i="0" u="none" strike="noStrike" kern="1200" cap="none" spc="0" normalizeH="0" baseline="3000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-11</a:t>
            </a: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17E04FE-C692-4DB3-8497-394BD0C7892A}"/>
              </a:ext>
            </a:extLst>
          </p:cNvPr>
          <p:cNvSpPr txBox="1"/>
          <p:nvPr/>
        </p:nvSpPr>
        <p:spPr>
          <a:xfrm>
            <a:off x="7711334" y="5057335"/>
            <a:ext cx="907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GB" sz="1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10</a:t>
            </a:r>
            <a:r>
              <a:rPr kumimoji="0" lang="en-GB" sz="1800" b="1" i="0" u="none" strike="noStrike" kern="1200" cap="none" spc="0" normalizeH="0" baseline="3000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-10</a:t>
            </a: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2FD7924-46CD-4C23-AD78-A085B2C18BA6}"/>
              </a:ext>
            </a:extLst>
          </p:cNvPr>
          <p:cNvSpPr txBox="1"/>
          <p:nvPr/>
        </p:nvSpPr>
        <p:spPr>
          <a:xfrm>
            <a:off x="8824522" y="5057335"/>
            <a:ext cx="907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GB" sz="1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10</a:t>
            </a:r>
            <a:r>
              <a:rPr kumimoji="0" lang="en-GB" sz="1800" b="1" i="0" u="none" strike="noStrike" kern="1200" cap="none" spc="0" normalizeH="0" baseline="3000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-9</a:t>
            </a: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75C4ECD6-C828-447F-B0A0-AE2D9001668D}"/>
              </a:ext>
            </a:extLst>
          </p:cNvPr>
          <p:cNvSpPr txBox="1"/>
          <p:nvPr/>
        </p:nvSpPr>
        <p:spPr>
          <a:xfrm>
            <a:off x="9820851" y="5057335"/>
            <a:ext cx="907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GB" sz="1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10</a:t>
            </a:r>
            <a:r>
              <a:rPr kumimoji="0" lang="en-GB" sz="1800" b="1" i="0" u="none" strike="noStrike" kern="1200" cap="none" spc="0" normalizeH="0" baseline="3000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-8</a:t>
            </a: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D60911B-CA32-4A45-913D-92030B0BA885}"/>
              </a:ext>
            </a:extLst>
          </p:cNvPr>
          <p:cNvSpPr txBox="1"/>
          <p:nvPr/>
        </p:nvSpPr>
        <p:spPr>
          <a:xfrm>
            <a:off x="10900117" y="5057335"/>
            <a:ext cx="907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GB" sz="1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10</a:t>
            </a:r>
            <a:r>
              <a:rPr kumimoji="0" lang="en-GB" sz="1800" b="1" i="0" u="none" strike="noStrike" kern="1200" cap="none" spc="0" normalizeH="0" baseline="3000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-7</a:t>
            </a: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AD992F14-8374-47B3-BE6D-58494833A486}"/>
              </a:ext>
            </a:extLst>
          </p:cNvPr>
          <p:cNvSpPr txBox="1"/>
          <p:nvPr/>
        </p:nvSpPr>
        <p:spPr>
          <a:xfrm>
            <a:off x="11158346" y="5319263"/>
            <a:ext cx="907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Time s</a:t>
            </a:r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07B0B334-DED1-4FC5-89BF-555852857A1D}"/>
              </a:ext>
            </a:extLst>
          </p:cNvPr>
          <p:cNvCxnSpPr>
            <a:cxnSpLocks/>
          </p:cNvCxnSpPr>
          <p:nvPr/>
        </p:nvCxnSpPr>
        <p:spPr>
          <a:xfrm>
            <a:off x="8211272" y="6022648"/>
            <a:ext cx="4002897" cy="31149"/>
          </a:xfrm>
          <a:prstGeom prst="line">
            <a:avLst/>
          </a:prstGeom>
          <a:ln w="5080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A9903224-0C2A-4085-8F54-D9270E31FE7D}"/>
              </a:ext>
            </a:extLst>
          </p:cNvPr>
          <p:cNvSpPr txBox="1"/>
          <p:nvPr/>
        </p:nvSpPr>
        <p:spPr>
          <a:xfrm>
            <a:off x="9290067" y="5725047"/>
            <a:ext cx="20839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Synchrotron</a:t>
            </a:r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A5F77C6B-2EBA-4392-AD15-1476ADB9B5A2}"/>
              </a:ext>
            </a:extLst>
          </p:cNvPr>
          <p:cNvCxnSpPr>
            <a:cxnSpLocks/>
          </p:cNvCxnSpPr>
          <p:nvPr/>
        </p:nvCxnSpPr>
        <p:spPr>
          <a:xfrm>
            <a:off x="2428914" y="6410179"/>
            <a:ext cx="9785254" cy="0"/>
          </a:xfrm>
          <a:prstGeom prst="line">
            <a:avLst/>
          </a:prstGeom>
          <a:ln w="508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655B8807-90FC-4708-8E65-A80CB837F315}"/>
              </a:ext>
            </a:extLst>
          </p:cNvPr>
          <p:cNvCxnSpPr>
            <a:cxnSpLocks/>
          </p:cNvCxnSpPr>
          <p:nvPr/>
        </p:nvCxnSpPr>
        <p:spPr>
          <a:xfrm>
            <a:off x="-167211" y="6410179"/>
            <a:ext cx="2545717" cy="0"/>
          </a:xfrm>
          <a:prstGeom prst="line">
            <a:avLst/>
          </a:prstGeom>
          <a:ln w="50800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>
            <a:extLst>
              <a:ext uri="{FF2B5EF4-FFF2-40B4-BE49-F238E27FC236}">
                <a16:creationId xmlns:a16="http://schemas.microsoft.com/office/drawing/2014/main" id="{C3742D12-EF5B-42DC-89BD-5BB65CCCA4A6}"/>
              </a:ext>
            </a:extLst>
          </p:cNvPr>
          <p:cNvSpPr txBox="1"/>
          <p:nvPr/>
        </p:nvSpPr>
        <p:spPr>
          <a:xfrm>
            <a:off x="5881472" y="6071915"/>
            <a:ext cx="20839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XFEL  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94BDAD03-D73C-490A-A8D8-BED006BA4968}"/>
              </a:ext>
            </a:extLst>
          </p:cNvPr>
          <p:cNvSpPr txBox="1"/>
          <p:nvPr/>
        </p:nvSpPr>
        <p:spPr>
          <a:xfrm>
            <a:off x="5688465" y="6410179"/>
            <a:ext cx="20839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(current)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58BC3972-8E61-4C62-B035-0071C3ED6F52}"/>
              </a:ext>
            </a:extLst>
          </p:cNvPr>
          <p:cNvSpPr txBox="1"/>
          <p:nvPr/>
        </p:nvSpPr>
        <p:spPr>
          <a:xfrm>
            <a:off x="994329" y="6441247"/>
            <a:ext cx="20839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(future)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78D702E1-5FB3-45ED-B964-C12EC5E531C0}"/>
              </a:ext>
            </a:extLst>
          </p:cNvPr>
          <p:cNvSpPr txBox="1"/>
          <p:nvPr/>
        </p:nvSpPr>
        <p:spPr>
          <a:xfrm>
            <a:off x="-179677" y="2654338"/>
            <a:ext cx="1883791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Nuclear processes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30EB742E-E0A6-4705-B4D9-C842DB1C4FB3}"/>
              </a:ext>
            </a:extLst>
          </p:cNvPr>
          <p:cNvSpPr txBox="1"/>
          <p:nvPr/>
        </p:nvSpPr>
        <p:spPr>
          <a:xfrm>
            <a:off x="646369" y="4102946"/>
            <a:ext cx="2772251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Inner shell electron dynamics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6C823F39-C35E-479B-AE44-9A8773D1500C}"/>
              </a:ext>
            </a:extLst>
          </p:cNvPr>
          <p:cNvSpPr txBox="1"/>
          <p:nvPr/>
        </p:nvSpPr>
        <p:spPr>
          <a:xfrm>
            <a:off x="2036295" y="3372392"/>
            <a:ext cx="2390335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Valence electron dynamics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841E6CAC-064C-4D24-A609-F8FA39A6B05C}"/>
              </a:ext>
            </a:extLst>
          </p:cNvPr>
          <p:cNvSpPr txBox="1"/>
          <p:nvPr/>
        </p:nvSpPr>
        <p:spPr>
          <a:xfrm>
            <a:off x="6842334" y="2569562"/>
            <a:ext cx="4819784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   Secondary/tertiary structure dynamics in biomolecules timescales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2E86FC09-F1FB-453E-9C82-93E8896068A8}"/>
              </a:ext>
            </a:extLst>
          </p:cNvPr>
          <p:cNvSpPr txBox="1"/>
          <p:nvPr/>
        </p:nvSpPr>
        <p:spPr>
          <a:xfrm>
            <a:off x="4582390" y="3339879"/>
            <a:ext cx="3828132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Ro-</a:t>
            </a:r>
            <a:r>
              <a:rPr kumimoji="0" lang="en-GB" sz="1800" b="1" i="0" u="none" strike="noStrike" kern="1200" cap="none" spc="0" normalizeH="0" baseline="0" noProof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vibronic</a:t>
            </a:r>
            <a:r>
              <a:rPr kumimoji="0" lang="en-GB" sz="1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coupling timescales (structural fluctuation)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5B37034A-0237-4A16-B879-76E566B1BEEF}"/>
              </a:ext>
            </a:extLst>
          </p:cNvPr>
          <p:cNvSpPr txBox="1"/>
          <p:nvPr/>
        </p:nvSpPr>
        <p:spPr>
          <a:xfrm>
            <a:off x="5106292" y="4467275"/>
            <a:ext cx="7216943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Timescales of excited modes at thermal equilibrium (T = 300 K) 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0EAA075A-309B-40E6-990E-FE224F532FE5}"/>
              </a:ext>
            </a:extLst>
          </p:cNvPr>
          <p:cNvSpPr txBox="1"/>
          <p:nvPr/>
        </p:nvSpPr>
        <p:spPr>
          <a:xfrm>
            <a:off x="3071437" y="2601522"/>
            <a:ext cx="3430656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Vibronic</a:t>
            </a:r>
            <a:r>
              <a:rPr kumimoji="0" lang="en-GB" sz="1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coupling timescales (chemical reaction)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91B09B71-9333-407F-8B46-AC4468A14708}"/>
              </a:ext>
            </a:extLst>
          </p:cNvPr>
          <p:cNvSpPr txBox="1"/>
          <p:nvPr/>
        </p:nvSpPr>
        <p:spPr>
          <a:xfrm>
            <a:off x="4038493" y="1821922"/>
            <a:ext cx="5097527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Lattice dynamics, exciton dynamics, magnon dynamics, phase changes etc.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9D74D313-CAAB-4AD1-8F7D-E71712FBA381}"/>
              </a:ext>
            </a:extLst>
          </p:cNvPr>
          <p:cNvSpPr txBox="1"/>
          <p:nvPr/>
        </p:nvSpPr>
        <p:spPr>
          <a:xfrm>
            <a:off x="2119147" y="1172165"/>
            <a:ext cx="4687413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Electron-ion coupling timescales in conductors/ thermalisation in hot dense plasma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80BEF550-FB8B-4432-A226-491E68A3C19A}"/>
              </a:ext>
            </a:extLst>
          </p:cNvPr>
          <p:cNvSpPr txBox="1"/>
          <p:nvPr/>
        </p:nvSpPr>
        <p:spPr>
          <a:xfrm>
            <a:off x="1487337" y="1825928"/>
            <a:ext cx="2528029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Primary photoexcitation event 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151FE9A3-523B-46A8-AAF5-828586A8B312}"/>
              </a:ext>
            </a:extLst>
          </p:cNvPr>
          <p:cNvSpPr txBox="1"/>
          <p:nvPr/>
        </p:nvSpPr>
        <p:spPr>
          <a:xfrm>
            <a:off x="6326231" y="4056628"/>
            <a:ext cx="7216943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Timescales of excited modes at thermal equilibrium (T = 10K) </a:t>
            </a:r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29FA4803-8EE8-41FE-8ED4-BD124FB344E4}"/>
              </a:ext>
            </a:extLst>
          </p:cNvPr>
          <p:cNvSpPr/>
          <p:nvPr/>
        </p:nvSpPr>
        <p:spPr>
          <a:xfrm>
            <a:off x="1033654" y="943208"/>
            <a:ext cx="9074383" cy="4587684"/>
          </a:xfrm>
          <a:prstGeom prst="ellipse">
            <a:avLst/>
          </a:prstGeom>
          <a:solidFill>
            <a:schemeClr val="accent4">
              <a:lumMod val="60000"/>
              <a:lumOff val="40000"/>
              <a:alpha val="1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E949786-1D0E-E7B6-902E-9BB87AEA2728}"/>
              </a:ext>
            </a:extLst>
          </p:cNvPr>
          <p:cNvSpPr txBox="1"/>
          <p:nvPr/>
        </p:nvSpPr>
        <p:spPr>
          <a:xfrm>
            <a:off x="6836826" y="1170656"/>
            <a:ext cx="2673176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Material damage spallation, melting etc</a:t>
            </a:r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34464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UK Context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4508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ight Arrow 31"/>
          <p:cNvSpPr/>
          <p:nvPr/>
        </p:nvSpPr>
        <p:spPr>
          <a:xfrm>
            <a:off x="-711879" y="2621701"/>
            <a:ext cx="12818153" cy="715189"/>
          </a:xfrm>
          <a:prstGeom prst="rightArrow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08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2034" y="1658224"/>
            <a:ext cx="1980000" cy="279695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02034" y="1296121"/>
            <a:ext cx="1980000" cy="36933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>
                <a:ln>
                  <a:noFill/>
                </a:ln>
                <a:solidFill>
                  <a:srgbClr val="201D3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2006 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302034" y="4455175"/>
            <a:ext cx="1983879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sng" strike="noStrike" kern="1200" cap="none" spc="0" normalizeH="0" baseline="0" noProof="0">
                <a:ln>
                  <a:noFill/>
                </a:ln>
                <a:solidFill>
                  <a:srgbClr val="201D3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4GLS</a:t>
            </a:r>
            <a:r>
              <a:rPr kumimoji="0" lang="en-GB" sz="1600" b="1" i="0" u="none" strike="noStrike" kern="1200" cap="none" spc="0" normalizeH="0" baseline="0" noProof="0">
                <a:ln>
                  <a:noFill/>
                </a:ln>
                <a:solidFill>
                  <a:srgbClr val="201D3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1200" cap="none" spc="0" normalizeH="0" baseline="0" noProof="0">
                <a:ln>
                  <a:noFill/>
                </a:ln>
                <a:solidFill>
                  <a:srgbClr val="201D3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Conceptual Design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>
                <a:ln>
                  <a:noFill/>
                </a:ln>
                <a:solidFill>
                  <a:srgbClr val="201D3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VUV </a:t>
            </a:r>
            <a:r>
              <a:rPr kumimoji="0" lang="en-GB" sz="1400" b="0" i="0" u="none" strike="noStrike" kern="1200" cap="none" spc="0" normalizeH="0" baseline="0" noProof="0" err="1">
                <a:ln>
                  <a:noFill/>
                </a:ln>
                <a:solidFill>
                  <a:srgbClr val="201D3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FEL</a:t>
            </a:r>
            <a:r>
              <a:rPr kumimoji="0" lang="en-GB" sz="1400" b="0" i="0" u="none" strike="noStrike" kern="1200" cap="none" spc="0" normalizeH="0" baseline="0" noProof="0">
                <a:ln>
                  <a:noFill/>
                </a:ln>
                <a:solidFill>
                  <a:srgbClr val="201D3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>
                <a:ln>
                  <a:noFill/>
                </a:ln>
                <a:solidFill>
                  <a:srgbClr val="201D3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600MeV @ 1.3GHz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err="1">
                <a:ln>
                  <a:noFill/>
                </a:ln>
                <a:solidFill>
                  <a:srgbClr val="201D3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XUV</a:t>
            </a:r>
            <a:r>
              <a:rPr kumimoji="0" lang="en-GB" sz="1400" b="0" i="0" u="none" strike="noStrike" kern="1200" cap="none" spc="0" normalizeH="0" baseline="0" noProof="0">
                <a:ln>
                  <a:noFill/>
                </a:ln>
                <a:solidFill>
                  <a:srgbClr val="201D3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GB" sz="1400" b="0" i="0" u="none" strike="noStrike" kern="1200" cap="none" spc="0" normalizeH="0" baseline="0" noProof="0" err="1">
                <a:ln>
                  <a:noFill/>
                </a:ln>
                <a:solidFill>
                  <a:srgbClr val="201D3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FEL</a:t>
            </a:r>
            <a:r>
              <a:rPr kumimoji="0" lang="en-GB" sz="1400" b="0" i="0" u="none" strike="noStrike" kern="1200" cap="none" spc="0" normalizeH="0" baseline="0" noProof="0">
                <a:ln>
                  <a:noFill/>
                </a:ln>
                <a:solidFill>
                  <a:srgbClr val="201D3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>
                <a:ln>
                  <a:noFill/>
                </a:ln>
                <a:solidFill>
                  <a:srgbClr val="201D3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950MeV @ 1kHz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>
                <a:ln>
                  <a:noFill/>
                </a:ln>
                <a:solidFill>
                  <a:srgbClr val="201D3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+ IR </a:t>
            </a:r>
            <a:r>
              <a:rPr kumimoji="0" lang="en-GB" sz="1400" b="0" i="0" u="none" strike="noStrike" kern="1200" cap="none" spc="0" normalizeH="0" baseline="0" noProof="0" err="1">
                <a:ln>
                  <a:noFill/>
                </a:ln>
                <a:solidFill>
                  <a:srgbClr val="201D3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FELs</a:t>
            </a:r>
            <a:endParaRPr kumimoji="0" lang="en-GB" sz="1400" b="0" i="0" u="none" strike="noStrike" kern="1200" cap="none" spc="0" normalizeH="0" baseline="0" noProof="0">
              <a:ln>
                <a:noFill/>
              </a:ln>
              <a:solidFill>
                <a:srgbClr val="201D3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400" b="0" i="0" u="none" strike="noStrike" kern="1200" cap="none" spc="0" normalizeH="0" baseline="0" noProof="0">
              <a:ln>
                <a:noFill/>
              </a:ln>
              <a:solidFill>
                <a:srgbClr val="201D3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>
                <a:ln>
                  <a:noFill/>
                </a:ln>
                <a:solidFill>
                  <a:srgbClr val="201D3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Led to the ALICE </a:t>
            </a:r>
            <a:r>
              <a:rPr kumimoji="0" lang="en-GB" sz="1400" b="0" i="0" u="none" strike="noStrike" kern="1200" cap="none" spc="0" normalizeH="0" baseline="0" noProof="0" err="1">
                <a:ln>
                  <a:noFill/>
                </a:ln>
                <a:solidFill>
                  <a:srgbClr val="201D3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ERL</a:t>
            </a:r>
            <a:r>
              <a:rPr kumimoji="0" lang="en-GB" sz="1400" b="0" i="0" u="none" strike="noStrike" kern="1200" cap="none" spc="0" normalizeH="0" baseline="0" noProof="0">
                <a:ln>
                  <a:noFill/>
                </a:ln>
                <a:solidFill>
                  <a:srgbClr val="201D3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GB" sz="1400" b="0" i="0" u="none" strike="noStrike" kern="1200" cap="none" spc="0" normalizeH="0" baseline="0" noProof="0" err="1">
                <a:ln>
                  <a:noFill/>
                </a:ln>
                <a:solidFill>
                  <a:srgbClr val="201D3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FEL</a:t>
            </a:r>
            <a:endParaRPr kumimoji="0" lang="en-GB" sz="1400" b="0" i="0" u="none" strike="noStrike" kern="1200" cap="none" spc="0" normalizeH="0" baseline="0" noProof="0">
              <a:ln>
                <a:noFill/>
              </a:ln>
              <a:solidFill>
                <a:srgbClr val="201D3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ABB8E116-821E-829D-D40C-14F2D44F7546}"/>
              </a:ext>
            </a:extLst>
          </p:cNvPr>
          <p:cNvSpPr txBox="1">
            <a:spLocks/>
          </p:cNvSpPr>
          <p:nvPr/>
        </p:nvSpPr>
        <p:spPr>
          <a:xfrm>
            <a:off x="291684" y="186427"/>
            <a:ext cx="10515600" cy="68673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b="1" spc="-150" dirty="0">
                <a:solidFill>
                  <a:srgbClr val="2E2D6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Background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90270" y="100017"/>
            <a:ext cx="5605928" cy="1403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3291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www.fels-of-europe.eu/sites/site_fels-of-europe/content/e212729/e214598/e229091/e229092/e229094/PartofALIC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262742" y="-1320800"/>
            <a:ext cx="15849599" cy="113435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-883558" y="5094515"/>
            <a:ext cx="14224000" cy="1451429"/>
          </a:xfrm>
          <a:prstGeom prst="rect">
            <a:avLst/>
          </a:prstGeom>
          <a:solidFill>
            <a:srgbClr val="F2F2F2">
              <a:alpha val="5686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177799" y="5435508"/>
            <a:ext cx="7413889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en-US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400" b="1" i="0" u="none" strike="noStrike" cap="none" spc="-150" normalizeH="0" baseline="0">
                <a:ln>
                  <a:noFill/>
                </a:ln>
                <a:solidFill>
                  <a:srgbClr val="2E2D62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/>
              <a:t>ALICE 27.5 MeV </a:t>
            </a:r>
            <a:r>
              <a:rPr lang="en-GB" err="1"/>
              <a:t>ERL</a:t>
            </a:r>
            <a:r>
              <a:rPr lang="en-GB"/>
              <a:t> IR </a:t>
            </a:r>
            <a:r>
              <a:rPr lang="en-GB" err="1"/>
              <a:t>FEL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4633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Font and logo master">
  <a:themeElements>
    <a:clrScheme name="STFC theme">
      <a:dk1>
        <a:srgbClr val="2E2C61"/>
      </a:dk1>
      <a:lt1>
        <a:srgbClr val="FFFFFF"/>
      </a:lt1>
      <a:dk2>
        <a:srgbClr val="2E2C61"/>
      </a:dk2>
      <a:lt2>
        <a:srgbClr val="FFFFFF"/>
      </a:lt2>
      <a:accent1>
        <a:srgbClr val="1E5DF8"/>
      </a:accent1>
      <a:accent2>
        <a:srgbClr val="003088"/>
      </a:accent2>
      <a:accent3>
        <a:srgbClr val="F08900"/>
      </a:accent3>
      <a:accent4>
        <a:srgbClr val="616161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Font and logo master">
  <a:themeElements>
    <a:clrScheme name="STFC theme">
      <a:dk1>
        <a:srgbClr val="2E2C61"/>
      </a:dk1>
      <a:lt1>
        <a:srgbClr val="FFFFFF"/>
      </a:lt1>
      <a:dk2>
        <a:srgbClr val="2E2C61"/>
      </a:dk2>
      <a:lt2>
        <a:srgbClr val="FFFFFF"/>
      </a:lt2>
      <a:accent1>
        <a:srgbClr val="1E5DF8"/>
      </a:accent1>
      <a:accent2>
        <a:srgbClr val="003088"/>
      </a:accent2>
      <a:accent3>
        <a:srgbClr val="F08900"/>
      </a:accent3>
      <a:accent4>
        <a:srgbClr val="616161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1468</TotalTime>
  <Words>4953</Words>
  <Application>Microsoft Office PowerPoint</Application>
  <PresentationFormat>Widescreen</PresentationFormat>
  <Paragraphs>861</Paragraphs>
  <Slides>56</Slides>
  <Notes>23</Notes>
  <HiddenSlides>3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56</vt:i4>
      </vt:variant>
    </vt:vector>
  </HeadingPairs>
  <TitlesOfParts>
    <vt:vector size="63" baseType="lpstr">
      <vt:lpstr>Arial</vt:lpstr>
      <vt:lpstr>Arial Regular</vt:lpstr>
      <vt:lpstr>Calibri</vt:lpstr>
      <vt:lpstr>Times New Roman</vt:lpstr>
      <vt:lpstr>Wingdings</vt:lpstr>
      <vt:lpstr>1_Font and logo master</vt:lpstr>
      <vt:lpstr>2_Font and logo master</vt:lpstr>
      <vt:lpstr>PowerPoint Presentation</vt:lpstr>
      <vt:lpstr>Contents</vt:lpstr>
      <vt:lpstr>Introduction to XFELs</vt:lpstr>
      <vt:lpstr>PowerPoint Presentation</vt:lpstr>
      <vt:lpstr>PowerPoint Presentation</vt:lpstr>
      <vt:lpstr> Science driver for ultrafast X-rays is real-time access to the processes and fluctuations in matter down to the quantum scale</vt:lpstr>
      <vt:lpstr>UK Context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The Conceptual Design and Options Analysis (CDOA) Project</vt:lpstr>
      <vt:lpstr>The Conceptual Design and Options Analysis (CDOA) Project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Overview of Progress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Facility Design Progress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Next Steps </vt:lpstr>
      <vt:lpstr>PowerPoint Presentation</vt:lpstr>
      <vt:lpstr>PowerPoint Presentation</vt:lpstr>
      <vt:lpstr>Summary</vt:lpstr>
      <vt:lpstr>PowerPoint Presentation</vt:lpstr>
    </vt:vector>
  </TitlesOfParts>
  <Company>STFC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Dunning, David (STFC,DL,AST)</dc:creator>
  <cp:lastModifiedBy>Dunning, David (STFC,DL,AST)</cp:lastModifiedBy>
  <cp:revision>37</cp:revision>
  <dcterms:created xsi:type="dcterms:W3CDTF">2023-10-16T13:33:56Z</dcterms:created>
  <dcterms:modified xsi:type="dcterms:W3CDTF">2023-10-20T08:32:15Z</dcterms:modified>
</cp:coreProperties>
</file>