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16"/>
  </p:notesMasterIdLst>
  <p:handoutMasterIdLst>
    <p:handoutMasterId r:id="rId17"/>
  </p:handoutMasterIdLst>
  <p:sldIdLst>
    <p:sldId id="382" r:id="rId2"/>
    <p:sldId id="478" r:id="rId3"/>
    <p:sldId id="508" r:id="rId4"/>
    <p:sldId id="1733" r:id="rId5"/>
    <p:sldId id="482" r:id="rId6"/>
    <p:sldId id="343" r:id="rId7"/>
    <p:sldId id="518" r:id="rId8"/>
    <p:sldId id="514" r:id="rId9"/>
    <p:sldId id="502" r:id="rId10"/>
    <p:sldId id="512" r:id="rId11"/>
    <p:sldId id="1731" r:id="rId12"/>
    <p:sldId id="485" r:id="rId13"/>
    <p:sldId id="517" r:id="rId14"/>
    <p:sldId id="497" r:id="rId15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l Drais" initials="KD" lastIdx="1" clrIdx="0"/>
  <p:cmAuthor id="1" name="Karina Scholpp" initials="KS" lastIdx="1" clrIdx="1"/>
  <p:cmAuthor id="2" name="Young Investigator Network" initials="YIN" lastIdx="4" clrIdx="2"/>
  <p:cmAuthor id="3" name="Fuhry, Franziska (ITEP)" initials="FF(" lastIdx="4" clrIdx="3">
    <p:extLst>
      <p:ext uri="{19B8F6BF-5375-455C-9EA6-DF929625EA0E}">
        <p15:presenceInfo xmlns:p15="http://schemas.microsoft.com/office/powerpoint/2012/main" userId="S-1-5-21-1202744845-3101423955-345487624-3634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2D050"/>
    <a:srgbClr val="A00078"/>
    <a:srgbClr val="000000"/>
    <a:srgbClr val="009682"/>
    <a:srgbClr val="4CB5A7"/>
    <a:srgbClr val="FFFFCC"/>
    <a:srgbClr val="FFFF99"/>
    <a:srgbClr val="82BE3C"/>
    <a:srgbClr val="50A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0" autoAdjust="0"/>
    <p:restoredTop sz="94824" autoAdjust="0"/>
  </p:normalViewPr>
  <p:slideViewPr>
    <p:cSldViewPr>
      <p:cViewPr varScale="1">
        <p:scale>
          <a:sx n="123" d="100"/>
          <a:sy n="123" d="100"/>
        </p:scale>
        <p:origin x="390" y="108"/>
      </p:cViewPr>
      <p:guideLst>
        <p:guide orient="horz" pos="3793"/>
        <p:guide pos="3840"/>
      </p:guideLst>
    </p:cSldViewPr>
  </p:slideViewPr>
  <p:outlineViewPr>
    <p:cViewPr>
      <p:scale>
        <a:sx n="33" d="100"/>
        <a:sy n="33" d="100"/>
      </p:scale>
      <p:origin x="0" y="187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1784" y="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theme" Target="../theme/theme3.xml"/><Relationship Id="rId4" Type="http://schemas.openxmlformats.org/officeDocument/2006/relationships/image" Target="../media/image10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pic>
        <p:nvPicPr>
          <p:cNvPr id="9219" name="Picture 6" descr="KITlogo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275" y="107950"/>
            <a:ext cx="10810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25923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/>
              <a:t>KIT – die Kooperation von 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/>
              <a:t>Forschungszentrum Karlsruhe GmbH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/>
              <a:t>und Universität Karlsruhe (TH)</a:t>
            </a:r>
          </a:p>
        </p:txBody>
      </p:sp>
      <p:pic>
        <p:nvPicPr>
          <p:cNvPr id="9221" name="Picture 9" descr="fzk_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4900" y="8493125"/>
            <a:ext cx="11525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0" descr="Wortbildmarke_schwar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3325" y="8493125"/>
            <a:ext cx="12922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9136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5C1DA53-5575-44E7-A6B3-DBA79C308AD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886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C1DA53-5575-44E7-A6B3-DBA79C308ADB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911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306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615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993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9" y="1927267"/>
            <a:ext cx="11366076" cy="38003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600" b="1"/>
            </a:lvl1pPr>
            <a:lvl2pPr marL="355600" indent="0">
              <a:buFont typeface="Arial" panose="020B0604020202020204" pitchFamily="34" charset="0"/>
              <a:buNone/>
              <a:defRPr sz="2600" b="1"/>
            </a:lvl2pPr>
            <a:lvl3pPr marL="717550" indent="0">
              <a:buFont typeface="Arial" panose="020B0604020202020204" pitchFamily="34" charset="0"/>
              <a:buNone/>
              <a:defRPr sz="2600" b="1"/>
            </a:lvl3pPr>
            <a:lvl4pPr marL="1073150" indent="0">
              <a:buFont typeface="Arial" panose="020B0604020202020204" pitchFamily="34" charset="0"/>
              <a:buNone/>
              <a:defRPr sz="2600" b="1"/>
            </a:lvl4pPr>
            <a:lvl5pPr marL="1435100" indent="0">
              <a:buFont typeface="Arial" panose="020B0604020202020204" pitchFamily="34" charset="0"/>
              <a:buNone/>
              <a:defRPr sz="2600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endParaRPr lang="de-DE" dirty="0"/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9" y="2639094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 b="1" i="0" baseline="0"/>
            </a:lvl1pPr>
            <a:lvl2pPr marL="355600" indent="0">
              <a:buFont typeface="Arial" panose="020B0604020202020204" pitchFamily="34" charset="0"/>
              <a:buNone/>
              <a:defRPr sz="1800" b="1" i="0"/>
            </a:lvl2pPr>
            <a:lvl3pPr marL="717550" indent="0">
              <a:buFont typeface="Arial" panose="020B0604020202020204" pitchFamily="34" charset="0"/>
              <a:buNone/>
              <a:defRPr sz="1800" b="1" i="0"/>
            </a:lvl3pPr>
            <a:lvl4pPr marL="1073150" indent="0">
              <a:buFont typeface="Arial" panose="020B0604020202020204" pitchFamily="34" charset="0"/>
              <a:buNone/>
              <a:defRPr sz="1800" b="1" i="0"/>
            </a:lvl4pPr>
            <a:lvl5pPr marL="1435100" indent="0">
              <a:buFont typeface="Arial" panose="020B0604020202020204" pitchFamily="34" charset="0"/>
              <a:buNone/>
              <a:defRPr sz="1800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825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03912" y="6432822"/>
            <a:ext cx="675685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/>
              <a:t>www.elab2.kit.edu        www.ibpt.kit.edu        </a:t>
            </a:r>
            <a:r>
              <a:rPr lang="de-DE" altLang="de-DE" sz="1600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3"/>
            <a:ext cx="2162067" cy="1001397"/>
          </a:xfrm>
          <a:prstGeom prst="rect">
            <a:avLst/>
          </a:prstGeom>
        </p:spPr>
      </p:pic>
      <p:pic>
        <p:nvPicPr>
          <p:cNvPr id="20" name="Bildplatzhalter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9" y="3573002"/>
            <a:ext cx="11354234" cy="233343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358A4D1-532C-4E59-80E3-DF4DCAEB70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373118"/>
            <a:ext cx="3156385" cy="109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63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44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2"/>
            <a:ext cx="6509747" cy="4277541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 marL="1076612" indent="0">
              <a:buNone/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4" y="1583513"/>
            <a:ext cx="4238625" cy="4277541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917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5" y="624691"/>
            <a:ext cx="7295047" cy="4149200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4" y="4836497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1" y="5463730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039010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3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63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5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348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8690"/>
          <a:stretch>
            <a:fillRect/>
          </a:stretch>
        </p:blipFill>
        <p:spPr bwMode="auto">
          <a:xfrm>
            <a:off x="91607" y="3645025"/>
            <a:ext cx="11957055" cy="2747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II_rahmen_neu_tite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8683" y="2128"/>
            <a:ext cx="12240683" cy="68707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051" y="1268414"/>
            <a:ext cx="11186583" cy="649287"/>
          </a:xfrm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r>
              <a:rPr lang="de-DE"/>
              <a:t>Titel durch Klicken hinzufügen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29167" y="2232026"/>
            <a:ext cx="11161184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/>
              <a:t>Untertitel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92770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1691" y="6453337"/>
            <a:ext cx="5568949" cy="360363"/>
          </a:xfrm>
          <a:prstGeom prst="rect">
            <a:avLst/>
          </a:prstGeom>
          <a:ln/>
        </p:spPr>
        <p:txBody>
          <a:bodyPr/>
          <a:lstStyle>
            <a:lvl1pPr algn="ctr"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1691" y="6453337"/>
            <a:ext cx="5568949" cy="360363"/>
          </a:xfrm>
          <a:prstGeom prst="rect">
            <a:avLst/>
          </a:prstGeom>
          <a:ln/>
        </p:spPr>
        <p:txBody>
          <a:bodyPr/>
          <a:lstStyle>
            <a:lvl1pPr algn="ctr"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1691" y="6453337"/>
            <a:ext cx="5568949" cy="360363"/>
          </a:xfrm>
          <a:prstGeom prst="rect">
            <a:avLst/>
          </a:prstGeom>
          <a:ln/>
        </p:spPr>
        <p:txBody>
          <a:bodyPr/>
          <a:lstStyle>
            <a:lvl1pPr algn="ctr"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33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1691" y="6453337"/>
            <a:ext cx="5568949" cy="360363"/>
          </a:xfrm>
          <a:prstGeom prst="rect">
            <a:avLst/>
          </a:prstGeom>
          <a:ln/>
        </p:spPr>
        <p:txBody>
          <a:bodyPr/>
          <a:lstStyle>
            <a:lvl1pPr algn="ctr"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7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16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2808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4D6D5-4A8E-C141-B760-4EB57A27F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29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66">
                <a:solidFill>
                  <a:srgbClr val="002864"/>
                </a:solidFill>
              </a:defRPr>
            </a:lvl1pPr>
          </a:lstStyle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78367" y="921601"/>
            <a:ext cx="11232000" cy="355200"/>
          </a:xfrm>
        </p:spPr>
        <p:txBody>
          <a:bodyPr/>
          <a:lstStyle>
            <a:lvl1pPr marL="0" indent="0">
              <a:buNone/>
              <a:defRPr sz="3199">
                <a:solidFill>
                  <a:srgbClr val="002864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478367" y="1748367"/>
            <a:ext cx="11232000" cy="456353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7634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1">
          <p15:clr>
            <a:srgbClr val="FBAE40"/>
          </p15:clr>
        </p15:guide>
        <p15:guide id="2" orient="horz" pos="545">
          <p15:clr>
            <a:srgbClr val="FBAE40"/>
          </p15:clr>
        </p15:guide>
        <p15:guide id="3" pos="226">
          <p15:clr>
            <a:srgbClr val="FBAE40"/>
          </p15:clr>
        </p15:guide>
        <p15:guide id="4" pos="2813">
          <p15:clr>
            <a:srgbClr val="FBAE40"/>
          </p15:clr>
        </p15:guide>
        <p15:guide id="5" pos="2947">
          <p15:clr>
            <a:srgbClr val="FBAE40"/>
          </p15:clr>
        </p15:guide>
        <p15:guide id="6" orient="horz" pos="298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2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172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61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0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9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22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61" y="2590004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9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02278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1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2698548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9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231349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10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2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1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2" y="441465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4" y="6329812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/>
              <a:t>05.10.2023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2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9984432" y="6470795"/>
            <a:ext cx="2201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10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TT-</a:t>
            </a:r>
            <a:r>
              <a:rPr lang="de-DE" sz="1000" kern="120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Prof.Dr</a:t>
            </a:r>
            <a:r>
              <a:rPr lang="de-DE" sz="10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.-Ing. Giovanni De Carne</a:t>
            </a:r>
          </a:p>
        </p:txBody>
      </p:sp>
    </p:spTree>
    <p:extLst>
      <p:ext uri="{BB962C8B-B14F-4D97-AF65-F5344CB8AC3E}">
        <p14:creationId xmlns:p14="http://schemas.microsoft.com/office/powerpoint/2010/main" val="289846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661" r:id="rId16"/>
    <p:sldLayoutId id="2147483696" r:id="rId17"/>
    <p:sldLayoutId id="2147483735" r:id="rId18"/>
    <p:sldLayoutId id="2147483736" r:id="rId19"/>
    <p:sldLayoutId id="2147483753" r:id="rId20"/>
    <p:sldLayoutId id="2147483755" r:id="rId21"/>
  </p:sldLayoutIdLst>
  <p:hf hdr="0" ftr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lang="en-US" sz="2400" b="1" kern="1200" dirty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03652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0423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7194" indent="-198888" algn="l" defTabSz="67407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24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729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24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5500" indent="-198888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24"/>
        </a:buBlip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00" userDrawn="1">
          <p15:clr>
            <a:srgbClr val="F26B43"/>
          </p15:clr>
        </p15:guide>
        <p15:guide id="3" orient="horz" pos="464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2.png"/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g"/><Relationship Id="rId5" Type="http://schemas.openxmlformats.org/officeDocument/2006/relationships/image" Target="../media/image30.gif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2.png"/><Relationship Id="rId4" Type="http://schemas.openxmlformats.org/officeDocument/2006/relationships/image" Target="../media/image39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mailto:sebastian.hubschneider@kit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488989" y="1569336"/>
            <a:ext cx="11362569" cy="940007"/>
          </a:xfrm>
        </p:spPr>
        <p:txBody>
          <a:bodyPr anchor="ctr">
            <a:normAutofit/>
          </a:bodyPr>
          <a:lstStyle/>
          <a:p>
            <a:r>
              <a:rPr lang="en-US" sz="3200" dirty="0"/>
              <a:t>Research Facility 2.0: Towards a more energy-efficient and sustainable path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07569" y="2639094"/>
            <a:ext cx="11354233" cy="861914"/>
          </a:xfrm>
        </p:spPr>
        <p:txBody>
          <a:bodyPr anchor="ctr"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de-DE" altLang="de-DE" sz="2000" u="sng" dirty="0">
                <a:solidFill>
                  <a:srgbClr val="000000"/>
                </a:solidFill>
              </a:rPr>
              <a:t>TT-Prof. Dr.-Ing. Giovanni De Carne</a:t>
            </a:r>
            <a:r>
              <a:rPr lang="de-DE" altLang="de-DE" sz="2000" b="0" dirty="0">
                <a:solidFill>
                  <a:srgbClr val="000000"/>
                </a:solidFill>
              </a:rPr>
              <a:t>, Prof. Dr. Anke-Susanne Müller, Dr. Andrea-</a:t>
            </a:r>
            <a:r>
              <a:rPr lang="de-DE" altLang="de-DE" sz="2000" b="0" dirty="0" err="1">
                <a:solidFill>
                  <a:srgbClr val="000000"/>
                </a:solidFill>
              </a:rPr>
              <a:t>Santamaria</a:t>
            </a:r>
            <a:r>
              <a:rPr lang="de-DE" altLang="de-DE" sz="2000" b="0" dirty="0">
                <a:solidFill>
                  <a:srgbClr val="000000"/>
                </a:solidFill>
              </a:rPr>
              <a:t> Garcia, Dr. Falastine Abusaif, M.Sc. </a:t>
            </a:r>
            <a:r>
              <a:rPr lang="de-DE" altLang="de-DE" sz="2000" b="0" dirty="0" err="1">
                <a:solidFill>
                  <a:srgbClr val="000000"/>
                </a:solidFill>
              </a:rPr>
              <a:t>Mashid</a:t>
            </a:r>
            <a:r>
              <a:rPr lang="de-DE" altLang="de-DE" sz="2000" b="0" dirty="0">
                <a:solidFill>
                  <a:srgbClr val="000000"/>
                </a:solidFill>
              </a:rPr>
              <a:t> Zadeh, Dr. Erik Bründermann, Dr. Julian </a:t>
            </a:r>
            <a:r>
              <a:rPr lang="de-DE" altLang="de-DE" sz="2000" b="0" dirty="0" err="1">
                <a:solidFill>
                  <a:srgbClr val="000000"/>
                </a:solidFill>
              </a:rPr>
              <a:t>Gethmann</a:t>
            </a:r>
            <a:endParaRPr lang="de-DE" altLang="de-DE" sz="2000" b="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de-DE" altLang="de-DE" sz="2000" b="0" dirty="0">
                <a:solidFill>
                  <a:srgbClr val="000000"/>
                </a:solidFill>
              </a:rPr>
              <a:t>Karlsruhe Institute </a:t>
            </a:r>
            <a:r>
              <a:rPr lang="de-DE" altLang="de-DE" sz="2000" b="0" dirty="0" err="1">
                <a:solidFill>
                  <a:srgbClr val="000000"/>
                </a:solidFill>
              </a:rPr>
              <a:t>of</a:t>
            </a:r>
            <a:r>
              <a:rPr lang="de-DE" altLang="de-DE" sz="2000" b="0" dirty="0">
                <a:solidFill>
                  <a:srgbClr val="000000"/>
                </a:solidFill>
              </a:rPr>
              <a:t> Technology – ATS </a:t>
            </a:r>
            <a:r>
              <a:rPr lang="de-DE" altLang="de-DE" sz="2000" b="0" dirty="0" err="1">
                <a:solidFill>
                  <a:srgbClr val="000000"/>
                </a:solidFill>
              </a:rPr>
              <a:t>Sustainable</a:t>
            </a:r>
            <a:r>
              <a:rPr lang="de-DE" altLang="de-DE" sz="2000" b="0" dirty="0">
                <a:solidFill>
                  <a:srgbClr val="000000"/>
                </a:solidFill>
              </a:rPr>
              <a:t> Panel - 05/10/2023</a:t>
            </a:r>
          </a:p>
        </p:txBody>
      </p:sp>
    </p:spTree>
    <p:extLst>
      <p:ext uri="{BB962C8B-B14F-4D97-AF65-F5344CB8AC3E}">
        <p14:creationId xmlns:p14="http://schemas.microsoft.com/office/powerpoint/2010/main" val="14387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27844B-2458-466F-9744-44823CF4F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1DF9BF-D7FA-40BF-91EE-118137A12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10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C2AEBCF-B2EF-465F-AF7E-2E2DA5A01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movie_slow_refill">
            <a:hlinkClick r:id="" action="ppaction://media"/>
            <a:extLst>
              <a:ext uri="{FF2B5EF4-FFF2-40B4-BE49-F238E27FC236}">
                <a16:creationId xmlns:a16="http://schemas.microsoft.com/office/drawing/2014/main" id="{A21CA19C-ECB9-4C9A-A0CB-B47D3529F1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3709" y="0"/>
            <a:ext cx="11344583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5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rafik 73">
            <a:extLst>
              <a:ext uri="{FF2B5EF4-FFF2-40B4-BE49-F238E27FC236}">
                <a16:creationId xmlns:a16="http://schemas.microsoft.com/office/drawing/2014/main" id="{0A80D2FE-E186-44B9-B48F-B0FD64AA5C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3" t="30481" r="18183" b="13919"/>
          <a:stretch/>
        </p:blipFill>
        <p:spPr>
          <a:xfrm>
            <a:off x="8292877" y="1522405"/>
            <a:ext cx="3370625" cy="1692000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853D9376-73DB-46AC-9AB7-2DFD9244BD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981" y="3984743"/>
            <a:ext cx="2988058" cy="1694302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97FB7536-711D-4790-959A-60A5539385D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90472" y="3984468"/>
            <a:ext cx="1770359" cy="16945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6383" y="444926"/>
            <a:ext cx="9337907" cy="627636"/>
          </a:xfrm>
        </p:spPr>
        <p:txBody>
          <a:bodyPr anchor="ctr"/>
          <a:lstStyle/>
          <a:p>
            <a:r>
              <a:rPr lang="de-DE" sz="2666" dirty="0">
                <a:solidFill>
                  <a:srgbClr val="002864"/>
                </a:solidFill>
              </a:rPr>
              <a:t>KITTEN experimental </a:t>
            </a:r>
            <a:r>
              <a:rPr lang="de-DE" sz="2666" dirty="0" err="1">
                <a:solidFill>
                  <a:srgbClr val="002864"/>
                </a:solidFill>
              </a:rPr>
              <a:t>setup</a:t>
            </a:r>
            <a:endParaRPr lang="de-DE" sz="2666" dirty="0">
              <a:solidFill>
                <a:srgbClr val="002864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05.10.2023</a:t>
            </a:r>
            <a:endParaRPr lang="en-US" noProof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3B2D2249-FB1A-4753-AF22-5A74BFD2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11</a:t>
            </a:fld>
            <a:endParaRPr lang="en-US" noProof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093338C0-74F8-4F7B-9086-DAC0CD4A62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812" t="13584" r="53817" b="56708"/>
          <a:stretch/>
        </p:blipFill>
        <p:spPr>
          <a:xfrm>
            <a:off x="531169" y="1576717"/>
            <a:ext cx="3378206" cy="168910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1679179-8C85-4D7A-A9BD-2BA35FF704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8" b="-578"/>
          <a:stretch/>
        </p:blipFill>
        <p:spPr>
          <a:xfrm>
            <a:off x="526383" y="3987044"/>
            <a:ext cx="3378206" cy="169200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514BD403-4829-44D1-A401-380F07C775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53" y="2851861"/>
            <a:ext cx="2730159" cy="1638095"/>
          </a:xfrm>
          <a:prstGeom prst="rect">
            <a:avLst/>
          </a:prstGeom>
          <a:effectLst>
            <a:glow rad="139700">
              <a:schemeClr val="bg1">
                <a:alpha val="65000"/>
              </a:schemeClr>
            </a:glow>
          </a:effectLst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72EA2074-6148-430F-9F1A-E7911D9A8D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720" y="3264294"/>
            <a:ext cx="464933" cy="708129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726A9038-2688-4C9A-9547-05F9DED354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513" y="1533794"/>
            <a:ext cx="360059" cy="548397"/>
          </a:xfrm>
          <a:prstGeom prst="rect">
            <a:avLst/>
          </a:prstGeom>
          <a:effectLst>
            <a:glow rad="139700">
              <a:schemeClr val="bg1">
                <a:alpha val="80000"/>
              </a:schemeClr>
            </a:glow>
          </a:effectLst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4BB86508-60E7-4B1F-809F-9EC7058C9659}"/>
              </a:ext>
            </a:extLst>
          </p:cNvPr>
          <p:cNvSpPr/>
          <p:nvPr/>
        </p:nvSpPr>
        <p:spPr>
          <a:xfrm>
            <a:off x="436228" y="1191671"/>
            <a:ext cx="3468361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 noProof="1"/>
              <a:t>Energy Lab 2.0</a:t>
            </a:r>
            <a:endParaRPr lang="de-DE" sz="1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059C174-6445-4A9B-AD79-0BB0EA1E6236}"/>
              </a:ext>
            </a:extLst>
          </p:cNvPr>
          <p:cNvSpPr/>
          <p:nvPr/>
        </p:nvSpPr>
        <p:spPr>
          <a:xfrm>
            <a:off x="436228" y="5714092"/>
            <a:ext cx="3468361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 noProof="1"/>
              <a:t>Power Hardware In the Loop Lab</a:t>
            </a:r>
            <a:endParaRPr lang="de-DE" sz="12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DB3C8860-6F93-4D05-BE44-773716405071}"/>
              </a:ext>
            </a:extLst>
          </p:cNvPr>
          <p:cNvSpPr/>
          <p:nvPr/>
        </p:nvSpPr>
        <p:spPr>
          <a:xfrm>
            <a:off x="8187327" y="5714092"/>
            <a:ext cx="1437065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 noProof="1"/>
              <a:t>Solar PV park 225 kW</a:t>
            </a:r>
            <a:endParaRPr lang="de-DE" sz="16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2F51643-191D-44CE-B009-D20B63C12631}"/>
              </a:ext>
            </a:extLst>
          </p:cNvPr>
          <p:cNvSpPr/>
          <p:nvPr/>
        </p:nvSpPr>
        <p:spPr>
          <a:xfrm>
            <a:off x="9808063" y="5714092"/>
            <a:ext cx="1904561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 noProof="1"/>
              <a:t>Thermal Groundwater Cooling System 1 MW</a:t>
            </a:r>
            <a:endParaRPr lang="de-DE" sz="1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D83AC6B-26D1-4F88-B085-8436B840B048}"/>
              </a:ext>
            </a:extLst>
          </p:cNvPr>
          <p:cNvSpPr/>
          <p:nvPr/>
        </p:nvSpPr>
        <p:spPr>
          <a:xfrm>
            <a:off x="8212152" y="1191672"/>
            <a:ext cx="3543619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de-DE" sz="1200" b="1" dirty="0"/>
              <a:t>Karlsruhe Research </a:t>
            </a:r>
            <a:r>
              <a:rPr lang="de-DE" sz="1200" b="1" dirty="0" err="1"/>
              <a:t>Accelerator</a:t>
            </a:r>
            <a:r>
              <a:rPr lang="de-DE" sz="1200" dirty="0"/>
              <a:t> (KARA)</a:t>
            </a:r>
            <a:r>
              <a:rPr lang="en-US" sz="1200" b="1" noProof="1"/>
              <a:t> </a:t>
            </a:r>
            <a:endParaRPr lang="de-DE" sz="1200" dirty="0"/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1C3EA162-B5AC-47DA-BBD4-AAD62E20CDA6}"/>
              </a:ext>
            </a:extLst>
          </p:cNvPr>
          <p:cNvGrpSpPr/>
          <p:nvPr/>
        </p:nvGrpSpPr>
        <p:grpSpPr>
          <a:xfrm>
            <a:off x="1212808" y="3463764"/>
            <a:ext cx="1915200" cy="318689"/>
            <a:chOff x="3892768" y="3581624"/>
            <a:chExt cx="1915200" cy="318689"/>
          </a:xfrm>
        </p:grpSpPr>
        <p:sp>
          <p:nvSpPr>
            <p:cNvPr id="47" name="Rechteck: diagonal liegende Ecken abgerundet 46">
              <a:extLst>
                <a:ext uri="{FF2B5EF4-FFF2-40B4-BE49-F238E27FC236}">
                  <a16:creationId xmlns:a16="http://schemas.microsoft.com/office/drawing/2014/main" id="{F8235A00-FEFD-4D64-8F7F-F2B2B16A000C}"/>
                </a:ext>
              </a:extLst>
            </p:cNvPr>
            <p:cNvSpPr/>
            <p:nvPr/>
          </p:nvSpPr>
          <p:spPr>
            <a:xfrm rot="5400000">
              <a:off x="4687333" y="2825357"/>
              <a:ext cx="307777" cy="1842135"/>
            </a:xfrm>
            <a:prstGeom prst="round2DiagRect">
              <a:avLst>
                <a:gd name="adj1" fmla="val 9927"/>
                <a:gd name="adj2" fmla="val 0"/>
              </a:avLst>
            </a:prstGeom>
            <a:solidFill>
              <a:srgbClr val="0096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4D535B12-0B01-4750-BE96-4BE5B7376B77}"/>
                </a:ext>
              </a:extLst>
            </p:cNvPr>
            <p:cNvSpPr/>
            <p:nvPr/>
          </p:nvSpPr>
          <p:spPr>
            <a:xfrm>
              <a:off x="3892768" y="3581624"/>
              <a:ext cx="1915200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noProof="1">
                  <a:solidFill>
                    <a:schemeClr val="bg1"/>
                  </a:solidFill>
                </a:rPr>
                <a:t>Real Time Simulator</a:t>
              </a:r>
              <a:endParaRPr lang="de-DE" sz="179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6BA451A1-1254-4C5A-B6F4-1412EEE99A69}"/>
              </a:ext>
            </a:extLst>
          </p:cNvPr>
          <p:cNvGrpSpPr/>
          <p:nvPr/>
        </p:nvGrpSpPr>
        <p:grpSpPr>
          <a:xfrm>
            <a:off x="8906690" y="3337825"/>
            <a:ext cx="1915199" cy="523223"/>
            <a:chOff x="3892767" y="3581622"/>
            <a:chExt cx="2337832" cy="265674"/>
          </a:xfrm>
        </p:grpSpPr>
        <p:sp>
          <p:nvSpPr>
            <p:cNvPr id="50" name="Rechteck: diagonal liegende Ecken abgerundet 49">
              <a:extLst>
                <a:ext uri="{FF2B5EF4-FFF2-40B4-BE49-F238E27FC236}">
                  <a16:creationId xmlns:a16="http://schemas.microsoft.com/office/drawing/2014/main" id="{DE861D86-8150-4434-93C2-1BDC7CBB9FEC}"/>
                </a:ext>
              </a:extLst>
            </p:cNvPr>
            <p:cNvSpPr/>
            <p:nvPr/>
          </p:nvSpPr>
          <p:spPr>
            <a:xfrm rot="5400000">
              <a:off x="4928845" y="2590083"/>
              <a:ext cx="265673" cy="2248752"/>
            </a:xfrm>
            <a:prstGeom prst="round2DiagRect">
              <a:avLst>
                <a:gd name="adj1" fmla="val 9927"/>
                <a:gd name="adj2" fmla="val 0"/>
              </a:avLst>
            </a:prstGeom>
            <a:solidFill>
              <a:srgbClr val="0096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E2710108-24C6-43FA-896E-70C8CDA49907}"/>
                </a:ext>
              </a:extLst>
            </p:cNvPr>
            <p:cNvSpPr/>
            <p:nvPr/>
          </p:nvSpPr>
          <p:spPr>
            <a:xfrm>
              <a:off x="3892767" y="3581624"/>
              <a:ext cx="2337832" cy="26567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noProof="1">
                  <a:solidFill>
                    <a:schemeClr val="bg1"/>
                  </a:solidFill>
                </a:rPr>
                <a:t>Communication </a:t>
              </a:r>
              <a:br>
                <a:rPr lang="en-US" sz="1400" b="1" noProof="1">
                  <a:solidFill>
                    <a:schemeClr val="bg1"/>
                  </a:solidFill>
                </a:rPr>
              </a:br>
              <a:r>
                <a:rPr lang="en-US" sz="1400" b="1" noProof="1">
                  <a:solidFill>
                    <a:schemeClr val="bg1"/>
                  </a:solidFill>
                </a:rPr>
                <a:t>Infrastructure</a:t>
              </a:r>
              <a:endParaRPr lang="de-DE" sz="1799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6BFD2D1B-2E47-415E-9A06-38EB8AF963D1}"/>
              </a:ext>
            </a:extLst>
          </p:cNvPr>
          <p:cNvCxnSpPr>
            <a:cxnSpLocks/>
          </p:cNvCxnSpPr>
          <p:nvPr/>
        </p:nvCxnSpPr>
        <p:spPr>
          <a:xfrm>
            <a:off x="4151784" y="3014756"/>
            <a:ext cx="3816424" cy="0"/>
          </a:xfrm>
          <a:prstGeom prst="straightConnector1">
            <a:avLst/>
          </a:prstGeom>
          <a:ln w="88900" cap="flat" cmpd="thinThick">
            <a:solidFill>
              <a:srgbClr val="009682"/>
            </a:solidFill>
            <a:miter lim="800000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hteck 57">
            <a:extLst>
              <a:ext uri="{FF2B5EF4-FFF2-40B4-BE49-F238E27FC236}">
                <a16:creationId xmlns:a16="http://schemas.microsoft.com/office/drawing/2014/main" id="{F7575B16-1AF6-4893-8344-7382A70F7506}"/>
              </a:ext>
            </a:extLst>
          </p:cNvPr>
          <p:cNvSpPr/>
          <p:nvPr/>
        </p:nvSpPr>
        <p:spPr>
          <a:xfrm>
            <a:off x="4140151" y="3121223"/>
            <a:ext cx="3571984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noProof="1"/>
              <a:t>1 – 1.5 km</a:t>
            </a:r>
            <a:endParaRPr lang="de-DE" sz="1799" dirty="0"/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8C8815D0-01B3-4C59-8811-89763C99E4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063" y="2666008"/>
            <a:ext cx="360059" cy="548397"/>
          </a:xfrm>
          <a:prstGeom prst="rect">
            <a:avLst/>
          </a:prstGeom>
          <a:effectLst>
            <a:glow rad="139700">
              <a:schemeClr val="bg1">
                <a:alpha val="80000"/>
              </a:schemeClr>
            </a:glow>
          </a:effectLst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9682BE3-381E-4E93-9819-0684FDC17E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8516" y="1534829"/>
            <a:ext cx="360059" cy="548397"/>
          </a:xfrm>
          <a:prstGeom prst="rect">
            <a:avLst/>
          </a:prstGeom>
          <a:effectLst>
            <a:glow rad="139700">
              <a:schemeClr val="bg1">
                <a:alpha val="80000"/>
              </a:schemeClr>
            </a:glow>
          </a:effectLst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D77976A0-FAE9-42C4-8E6B-522D621814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544" y="4075135"/>
            <a:ext cx="360059" cy="548397"/>
          </a:xfrm>
          <a:prstGeom prst="rect">
            <a:avLst/>
          </a:prstGeom>
          <a:effectLst>
            <a:glow rad="139700">
              <a:schemeClr val="bg1">
                <a:alpha val="80000"/>
              </a:schemeClr>
            </a:glow>
          </a:effectLst>
        </p:spPr>
      </p:pic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E62D5075-2AA9-4F3A-9B78-694EDCE2C44D}"/>
              </a:ext>
            </a:extLst>
          </p:cNvPr>
          <p:cNvCxnSpPr>
            <a:cxnSpLocks/>
          </p:cNvCxnSpPr>
          <p:nvPr/>
        </p:nvCxnSpPr>
        <p:spPr>
          <a:xfrm>
            <a:off x="8112224" y="2224196"/>
            <a:ext cx="0" cy="628740"/>
          </a:xfrm>
          <a:prstGeom prst="straightConnector1">
            <a:avLst/>
          </a:prstGeom>
          <a:ln w="50800" cap="flat" cmpd="thinThick">
            <a:solidFill>
              <a:srgbClr val="009682"/>
            </a:solidFill>
            <a:miter lim="800000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8E5603E4-4363-4160-AC99-D8D61873F004}"/>
              </a:ext>
            </a:extLst>
          </p:cNvPr>
          <p:cNvSpPr/>
          <p:nvPr/>
        </p:nvSpPr>
        <p:spPr>
          <a:xfrm rot="16200000">
            <a:off x="7357882" y="2217233"/>
            <a:ext cx="963628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noProof="1"/>
              <a:t>5 – 10 m</a:t>
            </a:r>
            <a:endParaRPr lang="de-DE" sz="1799" dirty="0"/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3EA42E69-B7ED-40BA-B0A0-8CB7311D4D74}"/>
              </a:ext>
            </a:extLst>
          </p:cNvPr>
          <p:cNvCxnSpPr>
            <a:cxnSpLocks/>
          </p:cNvCxnSpPr>
          <p:nvPr/>
        </p:nvCxnSpPr>
        <p:spPr>
          <a:xfrm>
            <a:off x="8112224" y="3198432"/>
            <a:ext cx="0" cy="1814744"/>
          </a:xfrm>
          <a:prstGeom prst="straightConnector1">
            <a:avLst/>
          </a:prstGeom>
          <a:ln w="50800" cap="flat" cmpd="thinThick">
            <a:solidFill>
              <a:srgbClr val="009682"/>
            </a:solidFill>
            <a:miter lim="800000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6172622-4B9A-46E7-981F-A7456DC758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151" y="4370122"/>
            <a:ext cx="3501703" cy="1950677"/>
          </a:xfrm>
          <a:prstGeom prst="rect">
            <a:avLst/>
          </a:prstGeom>
        </p:spPr>
      </p:pic>
      <p:pic>
        <p:nvPicPr>
          <p:cNvPr id="36" name="Grafik 9">
            <a:extLst>
              <a:ext uri="{FF2B5EF4-FFF2-40B4-BE49-F238E27FC236}">
                <a16:creationId xmlns:a16="http://schemas.microsoft.com/office/drawing/2014/main" id="{36802F1D-3C63-40A6-8F9C-FE2EC94624D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28" y="462689"/>
            <a:ext cx="1751012" cy="608815"/>
          </a:xfrm>
          <a:prstGeom prst="rect">
            <a:avLst/>
          </a:prstGeom>
        </p:spPr>
      </p:pic>
      <p:sp>
        <p:nvSpPr>
          <p:cNvPr id="43" name="Rechteck 69">
            <a:extLst>
              <a:ext uri="{FF2B5EF4-FFF2-40B4-BE49-F238E27FC236}">
                <a16:creationId xmlns:a16="http://schemas.microsoft.com/office/drawing/2014/main" id="{2E54F966-CA81-4F40-8693-16E016B98F32}"/>
              </a:ext>
            </a:extLst>
          </p:cNvPr>
          <p:cNvSpPr/>
          <p:nvPr/>
        </p:nvSpPr>
        <p:spPr>
          <a:xfrm rot="16200000">
            <a:off x="7284908" y="3640657"/>
            <a:ext cx="1109577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noProof="1"/>
              <a:t>50 – 100 m</a:t>
            </a:r>
            <a:endParaRPr lang="de-DE" sz="1799" dirty="0"/>
          </a:p>
        </p:txBody>
      </p:sp>
      <p:pic>
        <p:nvPicPr>
          <p:cNvPr id="52" name="Grafik 60">
            <a:extLst>
              <a:ext uri="{FF2B5EF4-FFF2-40B4-BE49-F238E27FC236}">
                <a16:creationId xmlns:a16="http://schemas.microsoft.com/office/drawing/2014/main" id="{E644224F-AB34-445A-A13A-B08349E217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4518" y="3995105"/>
            <a:ext cx="360059" cy="548397"/>
          </a:xfrm>
          <a:prstGeom prst="rect">
            <a:avLst/>
          </a:prstGeom>
          <a:effectLst>
            <a:glow rad="139700">
              <a:schemeClr val="bg1">
                <a:alpha val="80000"/>
              </a:schemeClr>
            </a:glow>
          </a:effec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7A2ED26-B893-44CD-8CEE-12BF5C850340}"/>
              </a:ext>
            </a:extLst>
          </p:cNvPr>
          <p:cNvSpPr txBox="1"/>
          <p:nvPr/>
        </p:nvSpPr>
        <p:spPr>
          <a:xfrm>
            <a:off x="4136177" y="1166009"/>
            <a:ext cx="3568593" cy="1456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3652" indent="-203652" defTabSz="685983">
              <a:spcBef>
                <a:spcPts val="360"/>
              </a:spcBef>
              <a:spcAft>
                <a:spcPts val="600"/>
              </a:spcAft>
              <a:buBlip>
                <a:blip r:embed="rId13"/>
              </a:buBlip>
            </a:pPr>
            <a:r>
              <a:rPr lang="en-US" sz="1800" b="1" dirty="0"/>
              <a:t>Sampling rate 1kHz </a:t>
            </a:r>
            <a:r>
              <a:rPr lang="en-US" sz="1800" b="1" dirty="0">
                <a:sym typeface="Wingdings" panose="05000000000000000000" pitchFamily="2" charset="2"/>
              </a:rPr>
              <a:t> 10kHz</a:t>
            </a:r>
          </a:p>
          <a:p>
            <a:pPr marL="203652" indent="-203652" defTabSz="685983">
              <a:spcBef>
                <a:spcPts val="360"/>
              </a:spcBef>
              <a:spcAft>
                <a:spcPts val="600"/>
              </a:spcAft>
              <a:buBlip>
                <a:blip r:embed="rId13"/>
              </a:buBlip>
            </a:pPr>
            <a:r>
              <a:rPr lang="en-US" b="1" dirty="0" err="1">
                <a:sym typeface="Wingdings" panose="05000000000000000000" pitchFamily="2" charset="2"/>
              </a:rPr>
              <a:t>ModBus</a:t>
            </a:r>
            <a:r>
              <a:rPr lang="en-US" b="1" dirty="0">
                <a:sym typeface="Wingdings" panose="05000000000000000000" pitchFamily="2" charset="2"/>
              </a:rPr>
              <a:t>  </a:t>
            </a:r>
            <a:r>
              <a:rPr lang="en-US" b="1" dirty="0" err="1">
                <a:sym typeface="Wingdings" panose="05000000000000000000" pitchFamily="2" charset="2"/>
              </a:rPr>
              <a:t>Ethercat</a:t>
            </a:r>
            <a:endParaRPr lang="en-US" b="1" dirty="0">
              <a:sym typeface="Wingdings" panose="05000000000000000000" pitchFamily="2" charset="2"/>
            </a:endParaRPr>
          </a:p>
          <a:p>
            <a:pPr marL="203652" indent="-203652" defTabSz="685983">
              <a:spcBef>
                <a:spcPts val="360"/>
              </a:spcBef>
              <a:spcAft>
                <a:spcPts val="600"/>
              </a:spcAft>
              <a:buBlip>
                <a:blip r:embed="rId13"/>
              </a:buBlip>
            </a:pPr>
            <a:r>
              <a:rPr lang="en-US" sz="1800" b="1" dirty="0">
                <a:sym typeface="Wingdings" panose="05000000000000000000" pitchFamily="2" charset="2"/>
              </a:rPr>
              <a:t>Voltage </a:t>
            </a:r>
            <a:r>
              <a:rPr lang="en-US" b="1" dirty="0">
                <a:sym typeface="Wingdings" panose="05000000000000000000" pitchFamily="2" charset="2"/>
              </a:rPr>
              <a:t>&amp; Current  thermal and magnetic variables</a:t>
            </a:r>
            <a:endParaRPr lang="en-US" sz="18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692AC69-3E82-4067-BE3E-68BFA482E8B0}"/>
              </a:ext>
            </a:extLst>
          </p:cNvPr>
          <p:cNvSpPr txBox="1"/>
          <p:nvPr/>
        </p:nvSpPr>
        <p:spPr>
          <a:xfrm>
            <a:off x="4311265" y="3841884"/>
            <a:ext cx="31594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ym typeface="Wingdings" panose="05000000000000000000" pitchFamily="2" charset="2"/>
              </a:rPr>
              <a:t>First voltage transmission in real time between KARA and EL2.0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3481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4" grpId="0"/>
      <p:bldP spid="45" grpId="0"/>
      <p:bldP spid="46" grpId="0"/>
      <p:bldP spid="58" grpId="0"/>
      <p:bldP spid="70" grpId="0"/>
      <p:bldP spid="43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rafik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097" y="3059457"/>
            <a:ext cx="1984559" cy="10944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de-DE" sz="2666" dirty="0">
                <a:solidFill>
                  <a:srgbClr val="002864"/>
                </a:solidFill>
              </a:rPr>
              <a:t>Unique </a:t>
            </a:r>
            <a:r>
              <a:rPr lang="de-DE" sz="2666" dirty="0" err="1">
                <a:solidFill>
                  <a:srgbClr val="002864"/>
                </a:solidFill>
              </a:rPr>
              <a:t>selling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point</a:t>
            </a:r>
            <a:r>
              <a:rPr lang="de-DE" sz="2666" dirty="0">
                <a:solidFill>
                  <a:srgbClr val="002864"/>
                </a:solidFill>
              </a:rPr>
              <a:t>: Validation </a:t>
            </a:r>
            <a:r>
              <a:rPr lang="de-DE" sz="2666" dirty="0" err="1">
                <a:solidFill>
                  <a:srgbClr val="002864"/>
                </a:solidFill>
              </a:rPr>
              <a:t>by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means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of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br>
              <a:rPr lang="de-DE" sz="2666" dirty="0">
                <a:solidFill>
                  <a:srgbClr val="002864"/>
                </a:solidFill>
              </a:rPr>
            </a:br>
            <a:r>
              <a:rPr lang="de-DE" sz="2666" dirty="0">
                <a:solidFill>
                  <a:srgbClr val="002864"/>
                </a:solidFill>
              </a:rPr>
              <a:t>Power Hardware In </a:t>
            </a:r>
            <a:r>
              <a:rPr lang="de-DE" sz="2666" dirty="0" err="1">
                <a:solidFill>
                  <a:srgbClr val="002864"/>
                </a:solidFill>
              </a:rPr>
              <a:t>the</a:t>
            </a:r>
            <a:r>
              <a:rPr lang="de-DE" sz="2666" dirty="0">
                <a:solidFill>
                  <a:srgbClr val="002864"/>
                </a:solidFill>
              </a:rPr>
              <a:t> Loop</a:t>
            </a:r>
          </a:p>
        </p:txBody>
      </p:sp>
      <p:sp>
        <p:nvSpPr>
          <p:cNvPr id="114" name="Inhaltsplatzhalter 2"/>
          <p:cNvSpPr txBox="1">
            <a:spLocks/>
          </p:cNvSpPr>
          <p:nvPr/>
        </p:nvSpPr>
        <p:spPr>
          <a:xfrm>
            <a:off x="526384" y="1405153"/>
            <a:ext cx="11455644" cy="471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1950" indent="-361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8000"/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9625" indent="-361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8000"/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61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8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4975" indent="-361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8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2650" indent="-361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8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3652" indent="-203652" defTabSz="685983">
              <a:spcBef>
                <a:spcPts val="360"/>
              </a:spcBef>
              <a:spcAft>
                <a:spcPts val="600"/>
              </a:spcAft>
              <a:buBlip>
                <a:blip r:embed="rId5"/>
              </a:buBlip>
            </a:pPr>
            <a:r>
              <a:rPr lang="en-US" sz="2000" b="1" dirty="0"/>
              <a:t>Digital real time simulator</a:t>
            </a:r>
            <a:r>
              <a:rPr lang="en-US" sz="2000" dirty="0"/>
              <a:t>: simulate the KARA electrical grid</a:t>
            </a:r>
          </a:p>
          <a:p>
            <a:pPr marL="203652" indent="-203652" defTabSz="685983">
              <a:spcBef>
                <a:spcPts val="360"/>
              </a:spcBef>
              <a:spcAft>
                <a:spcPts val="600"/>
              </a:spcAft>
              <a:buBlip>
                <a:blip r:embed="rId5"/>
              </a:buBlip>
            </a:pPr>
            <a:r>
              <a:rPr lang="en-US" sz="2000" b="1" dirty="0"/>
              <a:t>Power amplifier</a:t>
            </a:r>
            <a:r>
              <a:rPr lang="en-US" sz="2000" dirty="0"/>
              <a:t>: reproduce a point of the simulated grid in lab (e.g., measured voltage)</a:t>
            </a:r>
          </a:p>
          <a:p>
            <a:pPr marL="203652" indent="-203652" defTabSz="685983">
              <a:spcBef>
                <a:spcPts val="360"/>
              </a:spcBef>
              <a:spcAft>
                <a:spcPts val="600"/>
              </a:spcAft>
              <a:buBlip>
                <a:blip r:embed="rId5"/>
              </a:buBlip>
            </a:pPr>
            <a:r>
              <a:rPr lang="en-US" sz="2000" b="1" dirty="0"/>
              <a:t>Hardware under Test</a:t>
            </a:r>
            <a:r>
              <a:rPr lang="en-US" sz="2000" dirty="0"/>
              <a:t>: this is the technology, which performances we want to test</a:t>
            </a:r>
          </a:p>
          <a:p>
            <a:pPr>
              <a:spcAft>
                <a:spcPts val="600"/>
              </a:spcAft>
            </a:pPr>
            <a:endParaRPr lang="en-US" sz="1999" b="1" dirty="0"/>
          </a:p>
        </p:txBody>
      </p:sp>
      <p:sp>
        <p:nvSpPr>
          <p:cNvPr id="9" name="Retângulo: Cantos Arredondados 196">
            <a:extLst>
              <a:ext uri="{FF2B5EF4-FFF2-40B4-BE49-F238E27FC236}">
                <a16:creationId xmlns:a16="http://schemas.microsoft.com/office/drawing/2014/main" id="{66B6D5AB-9D76-4E84-B020-CE8B3DDCBD0B}"/>
              </a:ext>
            </a:extLst>
          </p:cNvPr>
          <p:cNvSpPr/>
          <p:nvPr/>
        </p:nvSpPr>
        <p:spPr>
          <a:xfrm>
            <a:off x="5828468" y="2877358"/>
            <a:ext cx="5566441" cy="1332674"/>
          </a:xfrm>
          <a:prstGeom prst="roundRect">
            <a:avLst>
              <a:gd name="adj" fmla="val 7352"/>
            </a:avLst>
          </a:prstGeom>
          <a:noFill/>
          <a:ln w="381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0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17" idx="3"/>
          </p:cNvCxnSpPr>
          <p:nvPr/>
        </p:nvCxnSpPr>
        <p:spPr>
          <a:xfrm rot="5400000" flipH="1" flipV="1">
            <a:off x="6792303" y="2168626"/>
            <a:ext cx="575440" cy="175126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93">
            <a:extLst>
              <a:ext uri="{FF2B5EF4-FFF2-40B4-BE49-F238E27FC236}">
                <a16:creationId xmlns:a16="http://schemas.microsoft.com/office/drawing/2014/main" id="{52E7C7D1-A5B4-4192-B177-217E4FFD5455}"/>
              </a:ext>
            </a:extLst>
          </p:cNvPr>
          <p:cNvSpPr txBox="1"/>
          <p:nvPr/>
        </p:nvSpPr>
        <p:spPr>
          <a:xfrm>
            <a:off x="9312744" y="2722568"/>
            <a:ext cx="18465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t-PT" sz="1200" b="1">
                <a:solidFill>
                  <a:srgbClr val="002060"/>
                </a:solidFill>
              </a:rPr>
              <a:t>1MVA </a:t>
            </a:r>
            <a:r>
              <a:rPr lang="pt-PT" sz="1200" b="1" dirty="0">
                <a:solidFill>
                  <a:srgbClr val="002060"/>
                </a:solidFill>
              </a:rPr>
              <a:t>Power  Amplifier</a:t>
            </a:r>
            <a:endParaRPr lang="en-GB" sz="1999" b="1" dirty="0">
              <a:solidFill>
                <a:srgbClr val="002060"/>
              </a:solidFill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5911224" y="3331974"/>
            <a:ext cx="578484" cy="661147"/>
            <a:chOff x="6438569" y="2335318"/>
            <a:chExt cx="617762" cy="648921"/>
          </a:xfrm>
        </p:grpSpPr>
        <p:sp>
          <p:nvSpPr>
            <p:cNvPr id="14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6438569" y="2621863"/>
              <a:ext cx="340999" cy="362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grpSp>
          <p:nvGrpSpPr>
            <p:cNvPr id="15" name="Agrupar 141">
              <a:extLst>
                <a:ext uri="{FF2B5EF4-FFF2-40B4-BE49-F238E27FC236}">
                  <a16:creationId xmlns:a16="http://schemas.microsoft.com/office/drawing/2014/main" id="{24C266DA-5DBD-472F-AF68-5327CFE7C9D1}"/>
                </a:ext>
              </a:extLst>
            </p:cNvPr>
            <p:cNvGrpSpPr/>
            <p:nvPr/>
          </p:nvGrpSpPr>
          <p:grpSpPr>
            <a:xfrm rot="16200000" flipV="1">
              <a:off x="6457163" y="2335318"/>
              <a:ext cx="588887" cy="588887"/>
              <a:chOff x="2821469" y="2146852"/>
              <a:chExt cx="588887" cy="588887"/>
            </a:xfrm>
          </p:grpSpPr>
          <p:sp>
            <p:nvSpPr>
              <p:cNvPr id="17" name="Retângulo 144">
                <a:extLst>
                  <a:ext uri="{FF2B5EF4-FFF2-40B4-BE49-F238E27FC236}">
                    <a16:creationId xmlns:a16="http://schemas.microsoft.com/office/drawing/2014/main" id="{6F358B25-69D4-456C-8B0D-E2A78584E856}"/>
                  </a:ext>
                </a:extLst>
              </p:cNvPr>
              <p:cNvSpPr/>
              <p:nvPr/>
            </p:nvSpPr>
            <p:spPr>
              <a:xfrm>
                <a:off x="2821469" y="2146852"/>
                <a:ext cx="588887" cy="58888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cxnSp>
            <p:nvCxnSpPr>
              <p:cNvPr id="18" name="Conexão reta 145">
                <a:extLst>
                  <a:ext uri="{FF2B5EF4-FFF2-40B4-BE49-F238E27FC236}">
                    <a16:creationId xmlns:a16="http://schemas.microsoft.com/office/drawing/2014/main" id="{88B648CA-FB7B-49C1-9935-A4E64F84EEB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821470" y="2146853"/>
                <a:ext cx="588885" cy="58888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6715332" y="2358268"/>
              <a:ext cx="340999" cy="362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6786825" y="3331973"/>
            <a:ext cx="578484" cy="661147"/>
            <a:chOff x="7373620" y="2329040"/>
            <a:chExt cx="617762" cy="648921"/>
          </a:xfrm>
        </p:grpSpPr>
        <p:sp>
          <p:nvSpPr>
            <p:cNvPr id="20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7373620" y="2615585"/>
              <a:ext cx="340999" cy="362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sp>
          <p:nvSpPr>
            <p:cNvPr id="21" name="Retângulo 144">
              <a:extLst>
                <a:ext uri="{FF2B5EF4-FFF2-40B4-BE49-F238E27FC236}">
                  <a16:creationId xmlns:a16="http://schemas.microsoft.com/office/drawing/2014/main" id="{6F358B25-69D4-456C-8B0D-E2A78584E856}"/>
                </a:ext>
              </a:extLst>
            </p:cNvPr>
            <p:cNvSpPr/>
            <p:nvPr/>
          </p:nvSpPr>
          <p:spPr>
            <a:xfrm rot="16200000" flipV="1">
              <a:off x="7392214" y="2329040"/>
              <a:ext cx="588887" cy="588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2" name="Conexão reta 145">
              <a:extLst>
                <a:ext uri="{FF2B5EF4-FFF2-40B4-BE49-F238E27FC236}">
                  <a16:creationId xmlns:a16="http://schemas.microsoft.com/office/drawing/2014/main" id="{88B648CA-FB7B-49C1-9935-A4E64F84EEB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392215" y="2329041"/>
              <a:ext cx="588885" cy="5888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7650383" y="2351990"/>
              <a:ext cx="340999" cy="362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7662425" y="3331974"/>
            <a:ext cx="578484" cy="661147"/>
            <a:chOff x="8308672" y="2341354"/>
            <a:chExt cx="617762" cy="648921"/>
          </a:xfrm>
        </p:grpSpPr>
        <p:sp>
          <p:nvSpPr>
            <p:cNvPr id="25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8308672" y="2627899"/>
              <a:ext cx="340999" cy="362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sp>
          <p:nvSpPr>
            <p:cNvPr id="31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8585435" y="2364304"/>
              <a:ext cx="340999" cy="362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sp>
          <p:nvSpPr>
            <p:cNvPr id="32" name="Retângulo 144">
              <a:extLst>
                <a:ext uri="{FF2B5EF4-FFF2-40B4-BE49-F238E27FC236}">
                  <a16:creationId xmlns:a16="http://schemas.microsoft.com/office/drawing/2014/main" id="{6F358B25-69D4-456C-8B0D-E2A78584E856}"/>
                </a:ext>
              </a:extLst>
            </p:cNvPr>
            <p:cNvSpPr/>
            <p:nvPr/>
          </p:nvSpPr>
          <p:spPr>
            <a:xfrm rot="16200000" flipV="1">
              <a:off x="8327266" y="2341354"/>
              <a:ext cx="588887" cy="588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3" name="Conexão reta 145">
              <a:extLst>
                <a:ext uri="{FF2B5EF4-FFF2-40B4-BE49-F238E27FC236}">
                  <a16:creationId xmlns:a16="http://schemas.microsoft.com/office/drawing/2014/main" id="{88B648CA-FB7B-49C1-9935-A4E64F84EEB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327267" y="2341355"/>
              <a:ext cx="588885" cy="5888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ieren 33"/>
          <p:cNvGrpSpPr/>
          <p:nvPr/>
        </p:nvGrpSpPr>
        <p:grpSpPr>
          <a:xfrm>
            <a:off x="8538026" y="3331973"/>
            <a:ext cx="578484" cy="661147"/>
            <a:chOff x="9243724" y="2370667"/>
            <a:chExt cx="617762" cy="648921"/>
          </a:xfrm>
        </p:grpSpPr>
        <p:sp>
          <p:nvSpPr>
            <p:cNvPr id="35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9243724" y="2657212"/>
              <a:ext cx="340999" cy="362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sp>
          <p:nvSpPr>
            <p:cNvPr id="36" name="Retângulo 144">
              <a:extLst>
                <a:ext uri="{FF2B5EF4-FFF2-40B4-BE49-F238E27FC236}">
                  <a16:creationId xmlns:a16="http://schemas.microsoft.com/office/drawing/2014/main" id="{6F358B25-69D4-456C-8B0D-E2A78584E856}"/>
                </a:ext>
              </a:extLst>
            </p:cNvPr>
            <p:cNvSpPr/>
            <p:nvPr/>
          </p:nvSpPr>
          <p:spPr>
            <a:xfrm rot="16200000" flipV="1">
              <a:off x="9262318" y="2370667"/>
              <a:ext cx="588887" cy="588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7" name="Conexão reta 145">
              <a:extLst>
                <a:ext uri="{FF2B5EF4-FFF2-40B4-BE49-F238E27FC236}">
                  <a16:creationId xmlns:a16="http://schemas.microsoft.com/office/drawing/2014/main" id="{88B648CA-FB7B-49C1-9935-A4E64F84EEB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9262319" y="2370668"/>
              <a:ext cx="588885" cy="5888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9520487" y="2393617"/>
              <a:ext cx="340999" cy="362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9413637" y="3331975"/>
            <a:ext cx="578484" cy="661151"/>
            <a:chOff x="10178764" y="2348090"/>
            <a:chExt cx="617761" cy="648925"/>
          </a:xfrm>
        </p:grpSpPr>
        <p:sp>
          <p:nvSpPr>
            <p:cNvPr id="40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10178764" y="2634638"/>
              <a:ext cx="340999" cy="362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sp>
          <p:nvSpPr>
            <p:cNvPr id="41" name="CaixaDeTexto 143">
              <a:extLst>
                <a:ext uri="{FF2B5EF4-FFF2-40B4-BE49-F238E27FC236}">
                  <a16:creationId xmlns:a16="http://schemas.microsoft.com/office/drawing/2014/main" id="{60F68CF8-A416-4116-A6B0-74B290A271F6}"/>
                </a:ext>
              </a:extLst>
            </p:cNvPr>
            <p:cNvSpPr txBox="1"/>
            <p:nvPr/>
          </p:nvSpPr>
          <p:spPr>
            <a:xfrm rot="10800000" flipV="1">
              <a:off x="10455526" y="2371041"/>
              <a:ext cx="340999" cy="362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799" dirty="0"/>
                <a:t>~</a:t>
              </a:r>
              <a:endParaRPr lang="en-GB" sz="1799" dirty="0"/>
            </a:p>
          </p:txBody>
        </p:sp>
        <p:sp>
          <p:nvSpPr>
            <p:cNvPr id="42" name="Retângulo 144">
              <a:extLst>
                <a:ext uri="{FF2B5EF4-FFF2-40B4-BE49-F238E27FC236}">
                  <a16:creationId xmlns:a16="http://schemas.microsoft.com/office/drawing/2014/main" id="{6F358B25-69D4-456C-8B0D-E2A78584E856}"/>
                </a:ext>
              </a:extLst>
            </p:cNvPr>
            <p:cNvSpPr/>
            <p:nvPr/>
          </p:nvSpPr>
          <p:spPr>
            <a:xfrm rot="16200000" flipV="1">
              <a:off x="10197369" y="2348090"/>
              <a:ext cx="588887" cy="588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43" name="Conexão reta 145">
              <a:extLst>
                <a:ext uri="{FF2B5EF4-FFF2-40B4-BE49-F238E27FC236}">
                  <a16:creationId xmlns:a16="http://schemas.microsoft.com/office/drawing/2014/main" id="{88B648CA-FB7B-49C1-9935-A4E64F84EEB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0197370" y="2348091"/>
              <a:ext cx="588885" cy="5888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21" idx="3"/>
          </p:cNvCxnSpPr>
          <p:nvPr/>
        </p:nvCxnSpPr>
        <p:spPr>
          <a:xfrm rot="5400000" flipH="1" flipV="1">
            <a:off x="7230105" y="2606425"/>
            <a:ext cx="575440" cy="87566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42" idx="3"/>
          </p:cNvCxnSpPr>
          <p:nvPr/>
        </p:nvCxnSpPr>
        <p:spPr>
          <a:xfrm rot="16200000" flipV="1">
            <a:off x="8543513" y="2168679"/>
            <a:ext cx="575440" cy="17511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36" idx="3"/>
          </p:cNvCxnSpPr>
          <p:nvPr/>
        </p:nvCxnSpPr>
        <p:spPr>
          <a:xfrm rot="16200000" flipV="1">
            <a:off x="8105710" y="2606479"/>
            <a:ext cx="575440" cy="8755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32" idx="3"/>
          </p:cNvCxnSpPr>
          <p:nvPr/>
        </p:nvCxnSpPr>
        <p:spPr>
          <a:xfrm rot="5400000" flipH="1" flipV="1">
            <a:off x="7667907" y="3044228"/>
            <a:ext cx="575440" cy="5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42" idx="1"/>
            <a:endCxn id="53" idx="0"/>
          </p:cNvCxnSpPr>
          <p:nvPr/>
        </p:nvCxnSpPr>
        <p:spPr>
          <a:xfrm rot="5400000">
            <a:off x="8402321" y="3478045"/>
            <a:ext cx="850568" cy="175839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36" idx="1"/>
            <a:endCxn id="53" idx="0"/>
          </p:cNvCxnSpPr>
          <p:nvPr/>
        </p:nvCxnSpPr>
        <p:spPr>
          <a:xfrm rot="5400000">
            <a:off x="7964509" y="3915854"/>
            <a:ext cx="850571" cy="88277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17" idx="1"/>
            <a:endCxn id="53" idx="0"/>
          </p:cNvCxnSpPr>
          <p:nvPr/>
        </p:nvCxnSpPr>
        <p:spPr>
          <a:xfrm rot="16200000" flipH="1">
            <a:off x="6651105" y="3485226"/>
            <a:ext cx="850569" cy="174403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21" idx="1"/>
            <a:endCxn id="53" idx="0"/>
          </p:cNvCxnSpPr>
          <p:nvPr/>
        </p:nvCxnSpPr>
        <p:spPr>
          <a:xfrm rot="16200000" flipH="1">
            <a:off x="7088906" y="3923026"/>
            <a:ext cx="850569" cy="86843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xão: Ângulo Reto 188">
            <a:extLst>
              <a:ext uri="{FF2B5EF4-FFF2-40B4-BE49-F238E27FC236}">
                <a16:creationId xmlns:a16="http://schemas.microsoft.com/office/drawing/2014/main" id="{09537A68-3EC3-4463-B9EC-E37A7B3EDB3E}"/>
              </a:ext>
            </a:extLst>
          </p:cNvPr>
          <p:cNvCxnSpPr>
            <a:cxnSpLocks/>
            <a:stCxn id="32" idx="1"/>
            <a:endCxn id="53" idx="0"/>
          </p:cNvCxnSpPr>
          <p:nvPr/>
        </p:nvCxnSpPr>
        <p:spPr>
          <a:xfrm rot="5400000">
            <a:off x="7526709" y="4353658"/>
            <a:ext cx="850569" cy="717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ângulo: Cantos Arredondados 196">
            <a:extLst>
              <a:ext uri="{FF2B5EF4-FFF2-40B4-BE49-F238E27FC236}">
                <a16:creationId xmlns:a16="http://schemas.microsoft.com/office/drawing/2014/main" id="{66B6D5AB-9D76-4E84-B020-CE8B3DDCBD0B}"/>
              </a:ext>
            </a:extLst>
          </p:cNvPr>
          <p:cNvSpPr/>
          <p:nvPr/>
        </p:nvSpPr>
        <p:spPr>
          <a:xfrm>
            <a:off x="6921821" y="4782528"/>
            <a:ext cx="2053172" cy="1454784"/>
          </a:xfrm>
          <a:prstGeom prst="roundRect">
            <a:avLst>
              <a:gd name="adj" fmla="val 7352"/>
            </a:avLst>
          </a:prstGeom>
          <a:noFill/>
          <a:ln w="381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54" name="CaixaDeTexto 193">
            <a:extLst>
              <a:ext uri="{FF2B5EF4-FFF2-40B4-BE49-F238E27FC236}">
                <a16:creationId xmlns:a16="http://schemas.microsoft.com/office/drawing/2014/main" id="{52E7C7D1-A5B4-4192-B177-217E4FFD5455}"/>
              </a:ext>
            </a:extLst>
          </p:cNvPr>
          <p:cNvSpPr txBox="1"/>
          <p:nvPr/>
        </p:nvSpPr>
        <p:spPr>
          <a:xfrm>
            <a:off x="7081422" y="6104329"/>
            <a:ext cx="17025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t-PT" sz="1200" b="1" dirty="0">
                <a:solidFill>
                  <a:srgbClr val="002060"/>
                </a:solidFill>
              </a:rPr>
              <a:t>Hardware under Test</a:t>
            </a:r>
            <a:endParaRPr lang="en-GB" sz="1999" b="1" dirty="0">
              <a:solidFill>
                <a:srgbClr val="002060"/>
              </a:solidFill>
            </a:endParaRPr>
          </a:p>
        </p:txBody>
      </p:sp>
      <p:sp>
        <p:nvSpPr>
          <p:cNvPr id="57" name="Retângulo: Cantos Arredondados 196">
            <a:extLst>
              <a:ext uri="{FF2B5EF4-FFF2-40B4-BE49-F238E27FC236}">
                <a16:creationId xmlns:a16="http://schemas.microsoft.com/office/drawing/2014/main" id="{66B6D5AB-9D76-4E84-B020-CE8B3DDCBD0B}"/>
              </a:ext>
            </a:extLst>
          </p:cNvPr>
          <p:cNvSpPr/>
          <p:nvPr/>
        </p:nvSpPr>
        <p:spPr>
          <a:xfrm>
            <a:off x="971820" y="2877358"/>
            <a:ext cx="3987265" cy="3012617"/>
          </a:xfrm>
          <a:prstGeom prst="roundRect">
            <a:avLst>
              <a:gd name="adj" fmla="val 7352"/>
            </a:avLst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58" name="Gewinkelter Verbinder 57"/>
          <p:cNvCxnSpPr/>
          <p:nvPr/>
        </p:nvCxnSpPr>
        <p:spPr>
          <a:xfrm rot="10800000" flipV="1">
            <a:off x="4509078" y="4539994"/>
            <a:ext cx="3446158" cy="45252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winkelter Verbinder 58"/>
          <p:cNvCxnSpPr>
            <a:stCxn id="17" idx="2"/>
          </p:cNvCxnSpPr>
          <p:nvPr/>
        </p:nvCxnSpPr>
        <p:spPr>
          <a:xfrm rot="10800000">
            <a:off x="5445793" y="3226623"/>
            <a:ext cx="482875" cy="405342"/>
          </a:xfrm>
          <a:prstGeom prst="bentConnector3">
            <a:avLst>
              <a:gd name="adj1" fmla="val 33991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winkelter Verbinder 59"/>
          <p:cNvCxnSpPr/>
          <p:nvPr/>
        </p:nvCxnSpPr>
        <p:spPr>
          <a:xfrm rot="10800000">
            <a:off x="5687231" y="3226622"/>
            <a:ext cx="1100774" cy="424752"/>
          </a:xfrm>
          <a:prstGeom prst="bentConnector3">
            <a:avLst>
              <a:gd name="adj1" fmla="val 15428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r Verbinder 60"/>
          <p:cNvCxnSpPr/>
          <p:nvPr/>
        </p:nvCxnSpPr>
        <p:spPr>
          <a:xfrm rot="10800000">
            <a:off x="6622149" y="3226080"/>
            <a:ext cx="1057731" cy="425295"/>
          </a:xfrm>
          <a:prstGeom prst="bentConnector3">
            <a:avLst>
              <a:gd name="adj1" fmla="val 13740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winkelter Verbinder 61"/>
          <p:cNvCxnSpPr>
            <a:stCxn id="36" idx="2"/>
          </p:cNvCxnSpPr>
          <p:nvPr/>
        </p:nvCxnSpPr>
        <p:spPr>
          <a:xfrm rot="10800000">
            <a:off x="7528628" y="3226080"/>
            <a:ext cx="1026852" cy="405885"/>
          </a:xfrm>
          <a:prstGeom prst="bentConnector3">
            <a:avLst>
              <a:gd name="adj1" fmla="val 14676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winkelter Verbinder 62"/>
          <p:cNvCxnSpPr/>
          <p:nvPr/>
        </p:nvCxnSpPr>
        <p:spPr>
          <a:xfrm rot="10800000">
            <a:off x="8423571" y="3226080"/>
            <a:ext cx="990903" cy="412666"/>
          </a:xfrm>
          <a:prstGeom prst="bentConnector3">
            <a:avLst>
              <a:gd name="adj1" fmla="val 15795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5000807" y="3468503"/>
            <a:ext cx="401072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99" b="1" i="1" dirty="0"/>
              <a:t>V*</a:t>
            </a:r>
          </a:p>
        </p:txBody>
      </p:sp>
      <p:sp>
        <p:nvSpPr>
          <p:cNvPr id="65" name="Textfeld 64"/>
          <p:cNvSpPr txBox="1"/>
          <p:nvPr/>
        </p:nvSpPr>
        <p:spPr>
          <a:xfrm>
            <a:off x="6443980" y="4545196"/>
            <a:ext cx="242374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99" b="1" i="1" dirty="0"/>
              <a:t>I</a:t>
            </a:r>
          </a:p>
        </p:txBody>
      </p:sp>
      <p:sp>
        <p:nvSpPr>
          <p:cNvPr id="66" name="CaixaDeTexto 193">
            <a:extLst>
              <a:ext uri="{FF2B5EF4-FFF2-40B4-BE49-F238E27FC236}">
                <a16:creationId xmlns:a16="http://schemas.microsoft.com/office/drawing/2014/main" id="{52E7C7D1-A5B4-4192-B177-217E4FFD5455}"/>
              </a:ext>
            </a:extLst>
          </p:cNvPr>
          <p:cNvSpPr txBox="1"/>
          <p:nvPr/>
        </p:nvSpPr>
        <p:spPr>
          <a:xfrm>
            <a:off x="2617523" y="2710934"/>
            <a:ext cx="220329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t-PT" sz="1200" b="1" dirty="0">
                <a:solidFill>
                  <a:srgbClr val="009682"/>
                </a:solidFill>
              </a:rPr>
              <a:t>Digital real Time Simulation</a:t>
            </a:r>
            <a:endParaRPr lang="en-GB" sz="1999" b="1" dirty="0">
              <a:solidFill>
                <a:srgbClr val="009682"/>
              </a:solidFill>
            </a:endParaRPr>
          </a:p>
        </p:txBody>
      </p:sp>
      <p:pic>
        <p:nvPicPr>
          <p:cNvPr id="67" name="Picture 4" descr="K:\#Projekte\Power Hardware in The Loop\15kVA\PHIL_schematisch_V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4" t="1549" r="10039" b="67912"/>
          <a:stretch/>
        </p:blipFill>
        <p:spPr bwMode="auto">
          <a:xfrm>
            <a:off x="9358307" y="3223249"/>
            <a:ext cx="1001841" cy="82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K:\#Projekte\Power Hardware in The Loop\15kVA\PHIL_schematisch_V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" t="59870" r="82595" b="1040"/>
          <a:stretch/>
        </p:blipFill>
        <p:spPr bwMode="auto">
          <a:xfrm>
            <a:off x="5523127" y="4492093"/>
            <a:ext cx="591744" cy="100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CaixaDeTexto 193">
            <a:extLst>
              <a:ext uri="{FF2B5EF4-FFF2-40B4-BE49-F238E27FC236}">
                <a16:creationId xmlns:a16="http://schemas.microsoft.com/office/drawing/2014/main" id="{52E7C7D1-A5B4-4192-B177-217E4FFD5455}"/>
              </a:ext>
            </a:extLst>
          </p:cNvPr>
          <p:cNvSpPr txBox="1"/>
          <p:nvPr/>
        </p:nvSpPr>
        <p:spPr>
          <a:xfrm>
            <a:off x="3317212" y="3207859"/>
            <a:ext cx="15376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/>
              <a:t>Real Time Simulator</a:t>
            </a:r>
            <a:br>
              <a:rPr lang="pt-PT" sz="1100" b="1" dirty="0"/>
            </a:br>
            <a:r>
              <a:rPr lang="pt-PT" sz="1100" b="1" dirty="0"/>
              <a:t>OPAL-RT 5700</a:t>
            </a:r>
          </a:p>
        </p:txBody>
      </p:sp>
      <p:cxnSp>
        <p:nvCxnSpPr>
          <p:cNvPr id="70" name="Gewinkelter Verbinder 69"/>
          <p:cNvCxnSpPr/>
          <p:nvPr/>
        </p:nvCxnSpPr>
        <p:spPr>
          <a:xfrm rot="5400000">
            <a:off x="4153522" y="3494070"/>
            <a:ext cx="1556448" cy="1020472"/>
          </a:xfrm>
          <a:prstGeom prst="bentConnector3">
            <a:avLst>
              <a:gd name="adj1" fmla="val 100296"/>
            </a:avLst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aixaDeTexto 193">
            <a:extLst>
              <a:ext uri="{FF2B5EF4-FFF2-40B4-BE49-F238E27FC236}">
                <a16:creationId xmlns:a16="http://schemas.microsoft.com/office/drawing/2014/main" id="{52E7C7D1-A5B4-4192-B177-217E4FFD5455}"/>
              </a:ext>
            </a:extLst>
          </p:cNvPr>
          <p:cNvSpPr txBox="1"/>
          <p:nvPr/>
        </p:nvSpPr>
        <p:spPr>
          <a:xfrm>
            <a:off x="5035988" y="5518296"/>
            <a:ext cx="161775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/>
              <a:t>Measurement system</a:t>
            </a:r>
          </a:p>
          <a:p>
            <a:pPr algn="ctr"/>
            <a:r>
              <a:rPr lang="pt-PT" sz="1100" b="1" dirty="0"/>
              <a:t>Current / Voltage</a:t>
            </a:r>
          </a:p>
        </p:txBody>
      </p:sp>
      <p:sp>
        <p:nvSpPr>
          <p:cNvPr id="72" name="CaixaDeTexto 193">
            <a:extLst>
              <a:ext uri="{FF2B5EF4-FFF2-40B4-BE49-F238E27FC236}">
                <a16:creationId xmlns:a16="http://schemas.microsoft.com/office/drawing/2014/main" id="{52E7C7D1-A5B4-4192-B177-217E4FFD5455}"/>
              </a:ext>
            </a:extLst>
          </p:cNvPr>
          <p:cNvSpPr txBox="1"/>
          <p:nvPr/>
        </p:nvSpPr>
        <p:spPr>
          <a:xfrm>
            <a:off x="10369997" y="3268256"/>
            <a:ext cx="99871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200" b="1" dirty="0"/>
              <a:t>Egston</a:t>
            </a:r>
          </a:p>
          <a:p>
            <a:r>
              <a:rPr lang="pt-PT" sz="1200" b="1" dirty="0"/>
              <a:t>COMPISO 200kVA</a:t>
            </a:r>
          </a:p>
        </p:txBody>
      </p:sp>
      <p:grpSp>
        <p:nvGrpSpPr>
          <p:cNvPr id="84" name="Gruppieren 83"/>
          <p:cNvGrpSpPr/>
          <p:nvPr/>
        </p:nvGrpSpPr>
        <p:grpSpPr>
          <a:xfrm>
            <a:off x="7127657" y="4863709"/>
            <a:ext cx="1713394" cy="1233914"/>
            <a:chOff x="10929687" y="3676200"/>
            <a:chExt cx="2249237" cy="1661366"/>
          </a:xfrm>
        </p:grpSpPr>
        <p:pic>
          <p:nvPicPr>
            <p:cNvPr id="85" name="Grafik 8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29687" y="3676200"/>
              <a:ext cx="2174976" cy="1635469"/>
            </a:xfrm>
            <a:prstGeom prst="rect">
              <a:avLst/>
            </a:prstGeom>
            <a:ln w="38100">
              <a:noFill/>
              <a:prstDash val="sysDash"/>
            </a:ln>
          </p:spPr>
        </p:pic>
        <p:sp>
          <p:nvSpPr>
            <p:cNvPr id="86" name="Rechteck 85"/>
            <p:cNvSpPr/>
            <p:nvPr/>
          </p:nvSpPr>
          <p:spPr>
            <a:xfrm>
              <a:off x="11945370" y="4923169"/>
              <a:ext cx="1233554" cy="41439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b="1" noProof="1">
                  <a:solidFill>
                    <a:schemeClr val="bg1"/>
                  </a:solidFill>
                </a:rPr>
                <a:t>Flywheel</a:t>
              </a:r>
              <a:endParaRPr lang="de-DE" sz="1799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05.10.2023</a:t>
            </a:r>
            <a:endParaRPr lang="en-US" noProof="0"/>
          </a:p>
        </p:txBody>
      </p:sp>
      <p:pic>
        <p:nvPicPr>
          <p:cNvPr id="73" name="Grafik 72"/>
          <p:cNvPicPr>
            <a:picLocks noChangeAspect="1"/>
          </p:cNvPicPr>
          <p:nvPr/>
        </p:nvPicPr>
        <p:blipFill rotWithShape="1">
          <a:blip r:embed="rId9"/>
          <a:srcRect l="64231" t="17769" r="4610" b="64724"/>
          <a:stretch/>
        </p:blipFill>
        <p:spPr>
          <a:xfrm>
            <a:off x="1379366" y="4210367"/>
            <a:ext cx="3257353" cy="1548366"/>
          </a:xfrm>
          <a:prstGeom prst="rect">
            <a:avLst/>
          </a:prstGeom>
        </p:spPr>
      </p:pic>
      <p:sp>
        <p:nvSpPr>
          <p:cNvPr id="74" name="Rechteck 73"/>
          <p:cNvSpPr/>
          <p:nvPr/>
        </p:nvSpPr>
        <p:spPr>
          <a:xfrm>
            <a:off x="2800437" y="4255171"/>
            <a:ext cx="1737207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b="1" noProof="1"/>
              <a:t>KARA Digital Twin</a:t>
            </a:r>
            <a:endParaRPr lang="de-DE" sz="1799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E501F5-E3A4-497F-933E-B73EAAEF6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31957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3FFA08B-B121-4036-814D-7E9A129D8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11179224" cy="44864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400" dirty="0"/>
              <a:t>First </a:t>
            </a:r>
            <a:r>
              <a:rPr lang="de-DE" sz="2400" dirty="0" err="1"/>
              <a:t>comprehensive</a:t>
            </a:r>
            <a:r>
              <a:rPr lang="de-DE" sz="2400" dirty="0"/>
              <a:t> </a:t>
            </a:r>
            <a:r>
              <a:rPr lang="de-DE" sz="2400" dirty="0" err="1"/>
              <a:t>project</a:t>
            </a:r>
            <a:r>
              <a:rPr lang="de-DE" sz="2400" dirty="0"/>
              <a:t> on Energy Efficiency and </a:t>
            </a:r>
            <a:r>
              <a:rPr lang="de-DE" sz="2400" dirty="0" err="1"/>
              <a:t>Sustainability</a:t>
            </a:r>
            <a:r>
              <a:rPr lang="de-DE" sz="2400" dirty="0"/>
              <a:t> in </a:t>
            </a:r>
            <a:r>
              <a:rPr lang="de-DE" sz="2400" dirty="0" err="1"/>
              <a:t>Accelerators</a:t>
            </a:r>
            <a:endParaRPr lang="de-DE" sz="24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DE" sz="2000" dirty="0" err="1"/>
              <a:t>Accelerators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European </a:t>
            </a:r>
            <a:r>
              <a:rPr lang="de-DE" sz="2000" dirty="0" err="1"/>
              <a:t>Importance</a:t>
            </a:r>
            <a:r>
              <a:rPr lang="de-DE" sz="2000" dirty="0"/>
              <a:t> (ALBA, CERN, DESY, HZB, MAX IV)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DE" sz="2000" dirty="0"/>
              <a:t>Inter-</a:t>
            </a:r>
            <a:r>
              <a:rPr lang="de-DE" sz="2000" dirty="0" err="1"/>
              <a:t>disciplinary</a:t>
            </a:r>
            <a:r>
              <a:rPr lang="de-DE" sz="2000" dirty="0"/>
              <a:t> </a:t>
            </a:r>
            <a:r>
              <a:rPr lang="de-DE" sz="2000" dirty="0" err="1"/>
              <a:t>approach</a:t>
            </a:r>
            <a:r>
              <a:rPr lang="de-DE" sz="2000" dirty="0"/>
              <a:t> </a:t>
            </a:r>
            <a:r>
              <a:rPr lang="de-DE" sz="2000" dirty="0" err="1"/>
              <a:t>between</a:t>
            </a:r>
            <a:r>
              <a:rPr lang="de-DE" sz="2000" dirty="0"/>
              <a:t> </a:t>
            </a:r>
            <a:r>
              <a:rPr lang="de-DE" sz="2000" dirty="0" err="1"/>
              <a:t>physics</a:t>
            </a:r>
            <a:r>
              <a:rPr lang="de-DE" sz="2000" dirty="0"/>
              <a:t> and </a:t>
            </a:r>
            <a:r>
              <a:rPr lang="de-DE" sz="2000" dirty="0" err="1"/>
              <a:t>electrical</a:t>
            </a:r>
            <a:r>
              <a:rPr lang="de-DE" sz="2000" dirty="0"/>
              <a:t> </a:t>
            </a:r>
            <a:r>
              <a:rPr lang="de-DE" sz="2000" dirty="0" err="1"/>
              <a:t>engineering</a:t>
            </a:r>
            <a:endParaRPr lang="de-DE" sz="20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400" dirty="0"/>
              <a:t>Strong </a:t>
            </a:r>
            <a:r>
              <a:rPr lang="de-DE" sz="2400" dirty="0" err="1"/>
              <a:t>focus</a:t>
            </a:r>
            <a:r>
              <a:rPr lang="de-DE" sz="2400" dirty="0"/>
              <a:t> on </a:t>
            </a:r>
            <a:r>
              <a:rPr lang="de-DE" sz="2400" dirty="0" err="1"/>
              <a:t>transfer</a:t>
            </a:r>
            <a:endParaRPr lang="de-DE" sz="24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DE" sz="2000" dirty="0" err="1"/>
              <a:t>Three</a:t>
            </a:r>
            <a:r>
              <a:rPr lang="de-DE" sz="2000" dirty="0"/>
              <a:t> </a:t>
            </a:r>
            <a:r>
              <a:rPr lang="de-DE" sz="2000" dirty="0" err="1"/>
              <a:t>high-tech</a:t>
            </a:r>
            <a:r>
              <a:rPr lang="de-DE" sz="2000" dirty="0"/>
              <a:t> SME </a:t>
            </a:r>
            <a:r>
              <a:rPr lang="de-DE" sz="2000" dirty="0" err="1"/>
              <a:t>involved</a:t>
            </a:r>
            <a:endParaRPr lang="de-DE" sz="20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DE" sz="2000" dirty="0"/>
              <a:t>Transfer-</a:t>
            </a:r>
            <a:r>
              <a:rPr lang="de-DE" sz="2000" dirty="0" err="1"/>
              <a:t>to</a:t>
            </a:r>
            <a:r>
              <a:rPr lang="de-DE" sz="2000" dirty="0"/>
              <a:t>-society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workshops</a:t>
            </a:r>
            <a:r>
              <a:rPr lang="de-DE" sz="2000" dirty="0"/>
              <a:t> and </a:t>
            </a:r>
            <a:r>
              <a:rPr lang="de-DE" sz="2000" dirty="0" err="1"/>
              <a:t>training</a:t>
            </a:r>
            <a:endParaRPr lang="de-DE" sz="20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400" dirty="0"/>
              <a:t>Setting an </a:t>
            </a:r>
            <a:r>
              <a:rPr lang="de-DE" sz="2400" dirty="0" err="1"/>
              <a:t>example</a:t>
            </a:r>
            <a:endParaRPr lang="de-DE" sz="2400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DE" sz="2000" dirty="0" err="1"/>
              <a:t>Sustainability</a:t>
            </a:r>
            <a:r>
              <a:rPr lang="de-DE" sz="2000" dirty="0"/>
              <a:t> </a:t>
            </a:r>
            <a:r>
              <a:rPr lang="de-DE" sz="2000" dirty="0" err="1"/>
              <a:t>approaches</a:t>
            </a:r>
            <a:r>
              <a:rPr lang="de-DE" sz="2000" dirty="0"/>
              <a:t> and </a:t>
            </a:r>
            <a:r>
              <a:rPr lang="de-DE" sz="2000" dirty="0" err="1"/>
              <a:t>indices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design </a:t>
            </a:r>
            <a:r>
              <a:rPr lang="de-DE" sz="2000" dirty="0" err="1"/>
              <a:t>future</a:t>
            </a:r>
            <a:r>
              <a:rPr lang="de-DE" sz="2000" dirty="0"/>
              <a:t> </a:t>
            </a:r>
            <a:r>
              <a:rPr lang="de-DE" sz="2000" dirty="0" err="1"/>
              <a:t>accelerators</a:t>
            </a:r>
            <a:r>
              <a:rPr lang="de-DE" sz="2000" dirty="0"/>
              <a:t> (and in </a:t>
            </a:r>
            <a:r>
              <a:rPr lang="de-DE" sz="2000" dirty="0" err="1"/>
              <a:t>general</a:t>
            </a:r>
            <a:r>
              <a:rPr lang="de-DE" sz="2000" dirty="0"/>
              <a:t> </a:t>
            </a:r>
            <a:r>
              <a:rPr lang="de-DE" sz="2000" dirty="0" err="1"/>
              <a:t>research</a:t>
            </a:r>
            <a:r>
              <a:rPr lang="de-DE" sz="2000" dirty="0"/>
              <a:t> </a:t>
            </a:r>
            <a:r>
              <a:rPr lang="de-DE" sz="2000" dirty="0" err="1"/>
              <a:t>facilities</a:t>
            </a:r>
            <a:r>
              <a:rPr lang="de-DE" sz="2000" dirty="0"/>
              <a:t>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0D210C-AC1C-4DEB-8C00-82251C89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79B1866-9AC6-4AC4-990C-B4F6E1836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13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97255F3-0D4B-4304-A1D8-BEE032169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sz="2666" dirty="0">
                <a:solidFill>
                  <a:srgbClr val="002864"/>
                </a:solidFill>
              </a:rPr>
              <a:t>Research Facility 2.0</a:t>
            </a:r>
          </a:p>
        </p:txBody>
      </p:sp>
    </p:spTree>
    <p:extLst>
      <p:ext uri="{BB962C8B-B14F-4D97-AF65-F5344CB8AC3E}">
        <p14:creationId xmlns:p14="http://schemas.microsoft.com/office/powerpoint/2010/main" val="628048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8412" y="444926"/>
            <a:ext cx="9175176" cy="1183874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002864"/>
                </a:solidFill>
              </a:rPr>
              <a:t>THANK YOU</a:t>
            </a:r>
            <a:br>
              <a:rPr lang="en-US" sz="3600" dirty="0">
                <a:solidFill>
                  <a:srgbClr val="002864"/>
                </a:solidFill>
              </a:rPr>
            </a:br>
            <a:r>
              <a:rPr lang="en-US" sz="3600" dirty="0">
                <a:solidFill>
                  <a:srgbClr val="002864"/>
                </a:solidFill>
              </a:rPr>
              <a:t>Questions?</a:t>
            </a:r>
            <a:endParaRPr lang="de-DE" sz="3600" dirty="0">
              <a:solidFill>
                <a:srgbClr val="002864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05.10.2023</a:t>
            </a:r>
            <a:endParaRPr lang="en-US" noProof="0"/>
          </a:p>
        </p:txBody>
      </p:sp>
      <p:sp>
        <p:nvSpPr>
          <p:cNvPr id="7" name="Textfeld 6"/>
          <p:cNvSpPr txBox="1"/>
          <p:nvPr/>
        </p:nvSpPr>
        <p:spPr>
          <a:xfrm>
            <a:off x="5471678" y="2175398"/>
            <a:ext cx="5717665" cy="3773882"/>
          </a:xfrm>
          <a:prstGeom prst="rect">
            <a:avLst/>
          </a:prstGeom>
        </p:spPr>
        <p:txBody>
          <a:bodyPr vert="horz" wrap="none" lIns="91412" tIns="45706" rIns="91412" bIns="45706" numCol="1" spcCol="0" rtlCol="0" anchor="ctr">
            <a:normAutofit/>
          </a:bodyPr>
          <a:lstStyle/>
          <a:p>
            <a:r>
              <a:rPr lang="de-DE" sz="1799" b="1" dirty="0"/>
              <a:t>TT-Prof. Dr.-Ing. Giovanni De Carne</a:t>
            </a:r>
          </a:p>
          <a:p>
            <a:r>
              <a:rPr lang="de-DE" sz="1799" dirty="0"/>
              <a:t>Head </a:t>
            </a:r>
            <a:r>
              <a:rPr lang="de-DE" sz="1799" dirty="0" err="1"/>
              <a:t>of</a:t>
            </a:r>
            <a:r>
              <a:rPr lang="de-DE" sz="1799" dirty="0"/>
              <a:t> „Real Time System Integration“ </a:t>
            </a:r>
            <a:r>
              <a:rPr lang="de-DE" sz="1799" dirty="0" err="1"/>
              <a:t>group</a:t>
            </a:r>
            <a:endParaRPr lang="de-DE" sz="1799" dirty="0"/>
          </a:p>
          <a:p>
            <a:r>
              <a:rPr lang="de-DE" sz="1799" dirty="0"/>
              <a:t>Helmholtz </a:t>
            </a:r>
            <a:r>
              <a:rPr lang="de-DE" sz="1799" dirty="0" err="1"/>
              <a:t>young</a:t>
            </a:r>
            <a:r>
              <a:rPr lang="de-DE" sz="1799" dirty="0"/>
              <a:t> </a:t>
            </a:r>
            <a:r>
              <a:rPr lang="de-DE" sz="1799" dirty="0" err="1"/>
              <a:t>investigator</a:t>
            </a:r>
            <a:r>
              <a:rPr lang="de-DE" sz="1799" dirty="0"/>
              <a:t> </a:t>
            </a:r>
            <a:r>
              <a:rPr lang="de-DE" sz="1799" dirty="0" err="1"/>
              <a:t>group</a:t>
            </a:r>
            <a:r>
              <a:rPr lang="de-DE" sz="1799" dirty="0"/>
              <a:t> </a:t>
            </a:r>
            <a:r>
              <a:rPr lang="de-DE" sz="1799" dirty="0" err="1"/>
              <a:t>leader</a:t>
            </a:r>
            <a:endParaRPr lang="de-DE" sz="1799" dirty="0"/>
          </a:p>
          <a:p>
            <a:endParaRPr lang="de-DE" sz="1799" dirty="0"/>
          </a:p>
          <a:p>
            <a:r>
              <a:rPr lang="de-DE" sz="1799" b="1" dirty="0"/>
              <a:t>Karlsruhe Institute of Technology</a:t>
            </a:r>
          </a:p>
          <a:p>
            <a:r>
              <a:rPr lang="de-DE" sz="1799" dirty="0"/>
              <a:t>Institute </a:t>
            </a:r>
            <a:r>
              <a:rPr lang="de-DE" sz="1799" dirty="0" err="1"/>
              <a:t>for</a:t>
            </a:r>
            <a:r>
              <a:rPr lang="de-DE" sz="1799" dirty="0"/>
              <a:t> Technical </a:t>
            </a:r>
            <a:r>
              <a:rPr lang="de-DE" sz="1799" dirty="0" err="1"/>
              <a:t>Physics</a:t>
            </a:r>
            <a:r>
              <a:rPr lang="de-DE" sz="1799" dirty="0"/>
              <a:t> (ITEP)</a:t>
            </a:r>
            <a:br>
              <a:rPr lang="de-DE" sz="1799" dirty="0"/>
            </a:br>
            <a:endParaRPr lang="de-DE" sz="1799" dirty="0"/>
          </a:p>
          <a:p>
            <a:r>
              <a:rPr lang="de-DE" sz="1799" dirty="0"/>
              <a:t>Phone: +49 721 608-25924</a:t>
            </a:r>
            <a:br>
              <a:rPr lang="de-DE" sz="1799" dirty="0"/>
            </a:br>
            <a:r>
              <a:rPr lang="de-DE" sz="1799" dirty="0"/>
              <a:t>Email: </a:t>
            </a:r>
            <a:r>
              <a:rPr lang="de-DE" sz="1799" dirty="0">
                <a:hlinkClick r:id="rId2"/>
              </a:rPr>
              <a:t>giovanni.carne@kit.edu</a:t>
            </a:r>
            <a:endParaRPr lang="de-DE" sz="1799" dirty="0"/>
          </a:p>
          <a:p>
            <a:endParaRPr lang="de-DE" sz="1799" dirty="0"/>
          </a:p>
          <a:p>
            <a:r>
              <a:rPr lang="de-DE" sz="1799" dirty="0"/>
              <a:t>www.itep.kit.edu</a:t>
            </a:r>
          </a:p>
          <a:p>
            <a:endParaRPr lang="de-DE" sz="1799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4" t="17407" r="33439"/>
          <a:stretch/>
        </p:blipFill>
        <p:spPr>
          <a:xfrm>
            <a:off x="2416977" y="2358563"/>
            <a:ext cx="2691569" cy="3006154"/>
          </a:xfrm>
          <a:prstGeom prst="rect">
            <a:avLst/>
          </a:prstGeom>
        </p:spPr>
      </p:pic>
      <p:sp>
        <p:nvSpPr>
          <p:cNvPr id="9" name="Explosion 2 8"/>
          <p:cNvSpPr/>
          <p:nvPr/>
        </p:nvSpPr>
        <p:spPr>
          <a:xfrm rot="20305696">
            <a:off x="-933810" y="-89662"/>
            <a:ext cx="6368710" cy="328885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b="1" dirty="0"/>
          </a:p>
          <a:p>
            <a:pPr algn="ctr"/>
            <a:r>
              <a:rPr lang="de-DE" sz="2400" b="1" dirty="0"/>
              <a:t>HIRING!!!</a:t>
            </a:r>
            <a:br>
              <a:rPr lang="de-DE" sz="2400" b="1" dirty="0"/>
            </a:br>
            <a:r>
              <a:rPr lang="de-DE" sz="2000" b="1" dirty="0" err="1"/>
              <a:t>Looking</a:t>
            </a:r>
            <a:r>
              <a:rPr lang="de-DE" sz="2000" b="1" dirty="0"/>
              <a:t> </a:t>
            </a:r>
            <a:r>
              <a:rPr lang="de-DE" sz="2000" b="1" dirty="0" err="1"/>
              <a:t>for</a:t>
            </a:r>
            <a:r>
              <a:rPr lang="de-DE" sz="2000" b="1" dirty="0"/>
              <a:t> </a:t>
            </a:r>
            <a:r>
              <a:rPr lang="de-DE" sz="2000" b="1" dirty="0" err="1"/>
              <a:t>talented</a:t>
            </a:r>
            <a:r>
              <a:rPr lang="de-DE" sz="2000" b="1" dirty="0"/>
              <a:t> </a:t>
            </a:r>
            <a:r>
              <a:rPr lang="de-DE" sz="2000" b="1" dirty="0" err="1"/>
              <a:t>PhDs</a:t>
            </a:r>
            <a:r>
              <a:rPr lang="de-DE" sz="2000" b="1" dirty="0"/>
              <a:t> </a:t>
            </a:r>
            <a:r>
              <a:rPr lang="de-DE" sz="2000" b="1" dirty="0" err="1"/>
              <a:t>and</a:t>
            </a:r>
            <a:r>
              <a:rPr lang="de-DE" sz="2000" b="1" dirty="0"/>
              <a:t> Post-</a:t>
            </a:r>
            <a:r>
              <a:rPr lang="de-DE" sz="2000" b="1" dirty="0" err="1"/>
              <a:t>docs</a:t>
            </a:r>
            <a:r>
              <a:rPr lang="de-DE" sz="2000" b="1" dirty="0"/>
              <a:t> </a:t>
            </a:r>
            <a:r>
              <a:rPr lang="de-DE" sz="2000" b="1" dirty="0" err="1"/>
              <a:t>to</a:t>
            </a:r>
            <a:r>
              <a:rPr lang="de-DE" sz="2000" b="1" dirty="0"/>
              <a:t> </a:t>
            </a:r>
            <a:r>
              <a:rPr lang="de-DE" sz="2000" b="1" dirty="0" err="1"/>
              <a:t>work</a:t>
            </a:r>
            <a:r>
              <a:rPr lang="de-DE" sz="2000" b="1" dirty="0"/>
              <a:t> on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topic</a:t>
            </a:r>
            <a:r>
              <a:rPr lang="de-DE" sz="2000" b="1" dirty="0"/>
              <a:t>!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95CC32-9E6C-4675-9029-BA22876FB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3671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>
                <a:solidFill>
                  <a:srgbClr val="002864"/>
                </a:solidFill>
              </a:rPr>
              <a:t>The </a:t>
            </a:r>
            <a:r>
              <a:rPr lang="de-DE" dirty="0" err="1">
                <a:solidFill>
                  <a:srgbClr val="002864"/>
                </a:solidFill>
              </a:rPr>
              <a:t>starting</a:t>
            </a:r>
            <a:r>
              <a:rPr lang="de-DE" dirty="0">
                <a:solidFill>
                  <a:srgbClr val="002864"/>
                </a:solidFill>
              </a:rPr>
              <a:t> </a:t>
            </a:r>
            <a:r>
              <a:rPr lang="de-DE" dirty="0" err="1">
                <a:solidFill>
                  <a:srgbClr val="002864"/>
                </a:solidFill>
              </a:rPr>
              <a:t>point</a:t>
            </a:r>
            <a:endParaRPr lang="de-DE" dirty="0">
              <a:solidFill>
                <a:srgbClr val="002864"/>
              </a:solidFill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8" y="2492896"/>
            <a:ext cx="4224469" cy="3095860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7608168" y="4144441"/>
            <a:ext cx="1248139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50000"/>
              </a:lnSpc>
            </a:pPr>
            <a:r>
              <a:rPr lang="de-DE" sz="800" b="1" dirty="0"/>
              <a:t>Regular </a:t>
            </a:r>
            <a:r>
              <a:rPr lang="de-DE" sz="800" b="1" dirty="0" err="1"/>
              <a:t>Operations</a:t>
            </a:r>
            <a:endParaRPr lang="de-DE" sz="800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9576386" y="4147822"/>
            <a:ext cx="1248139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50000"/>
              </a:lnSpc>
            </a:pPr>
            <a:r>
              <a:rPr lang="de-DE" sz="800" b="1" dirty="0"/>
              <a:t>Maintenance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9576386" y="2573633"/>
            <a:ext cx="1440160" cy="4247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800" b="1" dirty="0"/>
              <a:t>Power </a:t>
            </a:r>
            <a:r>
              <a:rPr lang="de-DE" sz="800" b="1" dirty="0" err="1"/>
              <a:t>consumption</a:t>
            </a:r>
            <a:r>
              <a:rPr lang="de-DE" sz="800" b="1" dirty="0"/>
              <a:t> </a:t>
            </a:r>
            <a:r>
              <a:rPr lang="de-DE" sz="800" b="1" dirty="0" err="1"/>
              <a:t>of</a:t>
            </a:r>
            <a:r>
              <a:rPr lang="de-DE" sz="800" b="1" dirty="0"/>
              <a:t> </a:t>
            </a:r>
            <a:r>
              <a:rPr lang="de-DE" sz="800" b="1" dirty="0" err="1"/>
              <a:t>the</a:t>
            </a:r>
            <a:r>
              <a:rPr lang="de-DE" sz="800" b="1" dirty="0"/>
              <a:t> </a:t>
            </a:r>
            <a:r>
              <a:rPr lang="de-DE" sz="800" b="1" dirty="0" err="1"/>
              <a:t>cold</a:t>
            </a:r>
            <a:r>
              <a:rPr lang="de-DE" sz="800" b="1" dirty="0"/>
              <a:t> </a:t>
            </a:r>
            <a:r>
              <a:rPr lang="de-DE" sz="800" b="1" dirty="0" err="1"/>
              <a:t>chain</a:t>
            </a:r>
            <a:r>
              <a:rPr lang="de-DE" sz="800" b="1" dirty="0"/>
              <a:t> at KARA in kWh per </a:t>
            </a:r>
            <a:r>
              <a:rPr lang="de-DE" sz="800" b="1" dirty="0" err="1"/>
              <a:t>day</a:t>
            </a:r>
            <a:endParaRPr lang="de-DE" sz="8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8523345" y="5278252"/>
            <a:ext cx="2503669" cy="194990"/>
          </a:xfrm>
          <a:prstGeom prst="rect">
            <a:avLst/>
          </a:prstGeom>
          <a:solidFill>
            <a:srgbClr val="A3D9D0"/>
          </a:solidFill>
        </p:spPr>
        <p:txBody>
          <a:bodyPr wrap="square" rtlCol="0" anchor="ctr">
            <a:spAutoFit/>
          </a:bodyPr>
          <a:lstStyle/>
          <a:p>
            <a:pPr algn="r"/>
            <a:r>
              <a:rPr lang="de-DE" sz="667" b="1" dirty="0" err="1"/>
              <a:t>Temperature</a:t>
            </a:r>
            <a:r>
              <a:rPr lang="de-DE" sz="667" b="1" dirty="0"/>
              <a:t> in Karlsruhe in June &amp; Juli 2018 in °C</a:t>
            </a:r>
          </a:p>
        </p:txBody>
      </p:sp>
      <p:cxnSp>
        <p:nvCxnSpPr>
          <p:cNvPr id="28" name="Gerade Verbindung mit Pfeil 27"/>
          <p:cNvCxnSpPr/>
          <p:nvPr/>
        </p:nvCxnSpPr>
        <p:spPr>
          <a:xfrm>
            <a:off x="8040216" y="1879744"/>
            <a:ext cx="192021" cy="843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6744749" y="1469376"/>
            <a:ext cx="30339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22B0F8"/>
                </a:solidFill>
              </a:rPr>
              <a:t>11GWh ≈ 10.000 citizens city</a:t>
            </a:r>
            <a:endParaRPr lang="de-DE" sz="1600" b="1" dirty="0"/>
          </a:p>
        </p:txBody>
      </p:sp>
      <p:cxnSp>
        <p:nvCxnSpPr>
          <p:cNvPr id="30" name="Gerade Verbindung mit Pfeil 29"/>
          <p:cNvCxnSpPr/>
          <p:nvPr/>
        </p:nvCxnSpPr>
        <p:spPr>
          <a:xfrm flipH="1">
            <a:off x="8842518" y="2240340"/>
            <a:ext cx="932663" cy="1040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eschweifte Klammer rechts 30"/>
          <p:cNvSpPr/>
          <p:nvPr/>
        </p:nvSpPr>
        <p:spPr>
          <a:xfrm>
            <a:off x="8612689" y="2684917"/>
            <a:ext cx="150113" cy="1213913"/>
          </a:xfrm>
          <a:prstGeom prst="rightBrace">
            <a:avLst>
              <a:gd name="adj1" fmla="val 143698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8904312" y="1937909"/>
            <a:ext cx="327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22B0F8"/>
                </a:solidFill>
              </a:rPr>
              <a:t>Variable consumption ≈ 8 MWh </a:t>
            </a:r>
            <a:endParaRPr lang="de-DE" sz="1600" b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87E443B-FE71-407B-9CE1-7C76BB837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</a:t>
            </a:fld>
            <a:endParaRPr lang="en-US" noProof="0"/>
          </a:p>
        </p:txBody>
      </p:sp>
      <p:sp>
        <p:nvSpPr>
          <p:cNvPr id="33" name="Inhaltsplatzhalter 3">
            <a:extLst>
              <a:ext uri="{FF2B5EF4-FFF2-40B4-BE49-F238E27FC236}">
                <a16:creationId xmlns:a16="http://schemas.microsoft.com/office/drawing/2014/main" id="{CF674BED-C58C-4C27-A3B4-693EE7B6F30C}"/>
              </a:ext>
            </a:extLst>
          </p:cNvPr>
          <p:cNvSpPr txBox="1">
            <a:spLocks/>
          </p:cNvSpPr>
          <p:nvPr/>
        </p:nvSpPr>
        <p:spPr>
          <a:xfrm>
            <a:off x="478369" y="1268761"/>
            <a:ext cx="5956866" cy="5043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03652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0423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7194" indent="-198888" algn="l" defTabSz="67407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729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5500" indent="-198888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453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44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436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427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b="1" dirty="0"/>
              <a:t>High </a:t>
            </a:r>
            <a:r>
              <a:rPr lang="en-GB" b="1" dirty="0"/>
              <a:t>energy</a:t>
            </a:r>
            <a:r>
              <a:rPr lang="de-DE" b="1" dirty="0"/>
              <a:t> </a:t>
            </a:r>
            <a:r>
              <a:rPr lang="de-DE" b="1" dirty="0" err="1"/>
              <a:t>consumption</a:t>
            </a:r>
            <a:endParaRPr lang="de-DE" b="1" dirty="0"/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dirty="0"/>
              <a:t>Small </a:t>
            </a:r>
            <a:r>
              <a:rPr lang="de-DE" dirty="0" err="1"/>
              <a:t>accelerators</a:t>
            </a:r>
            <a:r>
              <a:rPr lang="de-DE" dirty="0"/>
              <a:t> (KARA) </a:t>
            </a:r>
            <a:r>
              <a:rPr lang="de-DE" dirty="0">
                <a:sym typeface="Wingdings" panose="05000000000000000000" pitchFamily="2" charset="2"/>
              </a:rPr>
              <a:t> 11GWh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dirty="0">
                <a:sym typeface="Wingdings" panose="05000000000000000000" pitchFamily="2" charset="2"/>
              </a:rPr>
              <a:t>Large </a:t>
            </a:r>
            <a:r>
              <a:rPr lang="de-DE" dirty="0" err="1">
                <a:sym typeface="Wingdings" panose="05000000000000000000" pitchFamily="2" charset="2"/>
              </a:rPr>
              <a:t>accelerators</a:t>
            </a:r>
            <a:r>
              <a:rPr lang="de-DE" dirty="0">
                <a:sym typeface="Wingdings" panose="05000000000000000000" pitchFamily="2" charset="2"/>
              </a:rPr>
              <a:t> (FCC)  1÷2 TWh </a:t>
            </a:r>
          </a:p>
          <a:p>
            <a:pPr marL="266771" lvl="1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de-DE" dirty="0">
                <a:sym typeface="Wingdings" panose="05000000000000000000" pitchFamily="2" charset="2"/>
              </a:rPr>
              <a:t>			≈ </a:t>
            </a:r>
            <a:r>
              <a:rPr lang="de-DE" b="1" dirty="0">
                <a:sym typeface="Wingdings" panose="05000000000000000000" pitchFamily="2" charset="2"/>
              </a:rPr>
              <a:t>Karlsruhe (300.000 </a:t>
            </a:r>
            <a:r>
              <a:rPr lang="de-DE" b="1" dirty="0" err="1">
                <a:sym typeface="Wingdings" panose="05000000000000000000" pitchFamily="2" charset="2"/>
              </a:rPr>
              <a:t>inhabitants</a:t>
            </a:r>
            <a:r>
              <a:rPr lang="de-DE" b="1" dirty="0">
                <a:sym typeface="Wingdings" panose="05000000000000000000" pitchFamily="2" charset="2"/>
              </a:rPr>
              <a:t>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n-GB" b="1" dirty="0">
                <a:sym typeface="Wingdings" panose="05000000000000000000" pitchFamily="2" charset="2"/>
              </a:rPr>
              <a:t>High power peak</a:t>
            </a:r>
            <a:endParaRPr lang="en-GB" dirty="0">
              <a:sym typeface="Wingdings" panose="05000000000000000000" pitchFamily="2" charset="2"/>
            </a:endParaRP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en-GB" dirty="0">
                <a:sym typeface="Wingdings" panose="05000000000000000000" pitchFamily="2" charset="2"/>
              </a:rPr>
              <a:t>Large difference between “stand-by” and “beam” operations  KARA 200kW vs. 650kW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n-GB" b="1" dirty="0">
                <a:sym typeface="Wingdings" panose="05000000000000000000" pitchFamily="2" charset="2"/>
              </a:rPr>
              <a:t>High power supply quality required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en-GB" dirty="0">
                <a:sym typeface="Wingdings" panose="05000000000000000000" pitchFamily="2" charset="2"/>
              </a:rPr>
              <a:t>Stable voltage profile  Low inertia grids bring larger and more frequent disturbance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en-GB" dirty="0">
                <a:sym typeface="Wingdings" panose="05000000000000000000" pitchFamily="2" charset="2"/>
              </a:rPr>
              <a:t>Low harmonic content  power electronics may create resonances</a:t>
            </a:r>
          </a:p>
        </p:txBody>
      </p:sp>
    </p:spTree>
    <p:extLst>
      <p:ext uri="{BB962C8B-B14F-4D97-AF65-F5344CB8AC3E}">
        <p14:creationId xmlns:p14="http://schemas.microsoft.com/office/powerpoint/2010/main" val="44256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4B8FBA-0DED-463F-A209-756E0CA60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/>
              <a:t>HORIZON-INFRA-2023-TECH-01-01: New technologies and solutions for reducing the environmental and climate footprint of </a:t>
            </a:r>
            <a:r>
              <a:rPr lang="en-US" dirty="0" err="1"/>
              <a:t>Ris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858AAB-D797-4DB9-98C4-C615D6516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E8EC9E11-0A00-4163-AB10-C3957D60B9CF}"/>
              </a:ext>
            </a:extLst>
          </p:cNvPr>
          <p:cNvSpPr txBox="1">
            <a:spLocks/>
          </p:cNvSpPr>
          <p:nvPr/>
        </p:nvSpPr>
        <p:spPr>
          <a:xfrm>
            <a:off x="533400" y="1556792"/>
            <a:ext cx="4266456" cy="4486472"/>
          </a:xfrm>
          <a:prstGeom prst="rect">
            <a:avLst/>
          </a:prstGeom>
        </p:spPr>
        <p:txBody>
          <a:bodyPr/>
          <a:lstStyle>
            <a:lvl1pPr marL="203652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0423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7194" indent="-198888" algn="l" defTabSz="67407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729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5500" indent="-198888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2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453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44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436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427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Innovative technologies and solutions which reduce the environmental and climate footprint of </a:t>
            </a:r>
            <a:r>
              <a:rPr lang="en-US" b="1" dirty="0" err="1"/>
              <a:t>Ris</a:t>
            </a:r>
            <a:r>
              <a:rPr lang="en-US" b="1" dirty="0"/>
              <a:t> through the full life cycle of research infrastructures. </a:t>
            </a:r>
          </a:p>
          <a:p>
            <a:r>
              <a:rPr lang="en-US" dirty="0"/>
              <a:t>New Technologies and solutions for research infrastructures enabling transformative resource efficiency (e.g., energy consumption) and reduction of environmental (including climate-related) impacts.</a:t>
            </a:r>
          </a:p>
          <a:p>
            <a:r>
              <a:rPr lang="en-US" dirty="0"/>
              <a:t>Validation and prototyping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4C9BF75-AFF4-48BA-90BB-F7AC86493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3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45CBB2-60D4-4388-B005-126DFDAF9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1291438"/>
            <a:ext cx="7218726" cy="490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8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63CF9-D8D3-43C3-9112-7403DEB11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FE0A1-0B84-4BB5-96DE-02369B5FA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4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52B0A5F-2223-4EB2-8FC8-58D681D9D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>
                <a:solidFill>
                  <a:srgbClr val="002864"/>
                </a:solidFill>
              </a:rPr>
              <a:t>RF2.0 </a:t>
            </a:r>
            <a:r>
              <a:rPr lang="de-DE" dirty="0" err="1">
                <a:solidFill>
                  <a:srgbClr val="002864"/>
                </a:solidFill>
              </a:rPr>
              <a:t>Consortium</a:t>
            </a:r>
            <a:endParaRPr lang="de-DE" dirty="0">
              <a:solidFill>
                <a:srgbClr val="002864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907F60-77FA-4BC7-856F-A319EF979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993" y="843318"/>
            <a:ext cx="8781384" cy="5619812"/>
          </a:xfrm>
          <a:prstGeom prst="rect">
            <a:avLst/>
          </a:prstGeom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274505D5-C266-4CEA-A790-EF35241D743C}"/>
              </a:ext>
            </a:extLst>
          </p:cNvPr>
          <p:cNvSpPr txBox="1">
            <a:spLocks/>
          </p:cNvSpPr>
          <p:nvPr/>
        </p:nvSpPr>
        <p:spPr>
          <a:xfrm>
            <a:off x="533400" y="1556792"/>
            <a:ext cx="4266456" cy="4486472"/>
          </a:xfrm>
          <a:prstGeom prst="rect">
            <a:avLst/>
          </a:prstGeom>
        </p:spPr>
        <p:txBody>
          <a:bodyPr/>
          <a:lstStyle>
            <a:lvl1pPr marL="203652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0423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7194" indent="-198888" algn="l" defTabSz="67407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729" indent="-203652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5500" indent="-198888" algn="l" defTabSz="685983" rtl="0" eaLnBrk="1" latinLnBrk="0" hangingPunct="1">
              <a:lnSpc>
                <a:spcPct val="90000"/>
              </a:lnSpc>
              <a:spcBef>
                <a:spcPts val="360"/>
              </a:spcBef>
              <a:buSzPct val="88000"/>
              <a:buFontTx/>
              <a:buBlip>
                <a:blip r:embed="rId3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453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44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436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427" indent="-171496" algn="l" defTabSz="6859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10 partners</a:t>
            </a:r>
          </a:p>
          <a:p>
            <a:r>
              <a:rPr lang="en-US" sz="2400" dirty="0"/>
              <a:t>Accelerators</a:t>
            </a:r>
          </a:p>
          <a:p>
            <a:pPr lvl="1"/>
            <a:r>
              <a:rPr lang="en-US" dirty="0"/>
              <a:t>ALBA (Spain)</a:t>
            </a:r>
          </a:p>
          <a:p>
            <a:pPr lvl="1"/>
            <a:r>
              <a:rPr lang="en-US" dirty="0"/>
              <a:t>CERN (Switzerland)</a:t>
            </a:r>
          </a:p>
          <a:p>
            <a:pPr lvl="1"/>
            <a:r>
              <a:rPr lang="en-US" dirty="0"/>
              <a:t>DESY (Germany)</a:t>
            </a:r>
          </a:p>
          <a:p>
            <a:pPr lvl="1"/>
            <a:r>
              <a:rPr lang="en-US" dirty="0"/>
              <a:t>HZB (Germany)</a:t>
            </a:r>
          </a:p>
          <a:p>
            <a:pPr lvl="1"/>
            <a:r>
              <a:rPr lang="en-US" dirty="0"/>
              <a:t>MAX IV (Sweden)</a:t>
            </a:r>
          </a:p>
          <a:p>
            <a:r>
              <a:rPr lang="en-US" sz="2400" dirty="0"/>
              <a:t>University</a:t>
            </a:r>
          </a:p>
          <a:p>
            <a:pPr lvl="1"/>
            <a:r>
              <a:rPr lang="en-US" dirty="0"/>
              <a:t>KIT</a:t>
            </a:r>
          </a:p>
          <a:p>
            <a:r>
              <a:rPr lang="en-US" sz="2400" dirty="0"/>
              <a:t>Manufacturers</a:t>
            </a:r>
          </a:p>
          <a:p>
            <a:pPr lvl="1"/>
            <a:r>
              <a:rPr lang="en-US" dirty="0" err="1"/>
              <a:t>Commtia</a:t>
            </a:r>
            <a:r>
              <a:rPr lang="en-US" dirty="0"/>
              <a:t> (Spain)</a:t>
            </a:r>
          </a:p>
          <a:p>
            <a:pPr lvl="1"/>
            <a:r>
              <a:rPr lang="en-US" dirty="0" err="1"/>
              <a:t>Cryoelectra</a:t>
            </a:r>
            <a:r>
              <a:rPr lang="en-US" dirty="0"/>
              <a:t> (Germany)</a:t>
            </a:r>
          </a:p>
          <a:p>
            <a:pPr lvl="1"/>
            <a:r>
              <a:rPr lang="en-US" dirty="0" err="1"/>
              <a:t>Zaphiro</a:t>
            </a:r>
            <a:r>
              <a:rPr lang="en-US" dirty="0"/>
              <a:t> (Swiss)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4542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sz="2666" dirty="0">
                <a:solidFill>
                  <a:srgbClr val="002864"/>
                </a:solidFill>
              </a:rPr>
              <a:t>Potential </a:t>
            </a:r>
            <a:r>
              <a:rPr lang="de-DE" sz="2666" dirty="0" err="1">
                <a:solidFill>
                  <a:srgbClr val="002864"/>
                </a:solidFill>
              </a:rPr>
              <a:t>improvements</a:t>
            </a:r>
            <a:r>
              <a:rPr lang="de-DE" sz="2666" dirty="0">
                <a:solidFill>
                  <a:srgbClr val="002864"/>
                </a:solidFill>
              </a:rPr>
              <a:t> in </a:t>
            </a:r>
            <a:r>
              <a:rPr lang="de-DE" sz="2666" dirty="0" err="1">
                <a:solidFill>
                  <a:srgbClr val="002864"/>
                </a:solidFill>
              </a:rPr>
              <a:t>the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energy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solutions</a:t>
            </a:r>
            <a:endParaRPr lang="de-DE" sz="2666" dirty="0">
              <a:solidFill>
                <a:srgbClr val="002864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0" t="8117" r="34400" b="7070"/>
          <a:stretch/>
        </p:blipFill>
        <p:spPr>
          <a:xfrm>
            <a:off x="1381990" y="2564937"/>
            <a:ext cx="661289" cy="101064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7" t="11616" r="11297" b="18293"/>
          <a:stretch/>
        </p:blipFill>
        <p:spPr>
          <a:xfrm>
            <a:off x="2015547" y="1919964"/>
            <a:ext cx="1169197" cy="834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82" y="1877628"/>
            <a:ext cx="949973" cy="929564"/>
          </a:xfrm>
          <a:prstGeom prst="rect">
            <a:avLst/>
          </a:prstGeom>
        </p:spPr>
      </p:pic>
      <p:sp>
        <p:nvSpPr>
          <p:cNvPr id="9" name="Abgerundetes Rechteck 8"/>
          <p:cNvSpPr/>
          <p:nvPr/>
        </p:nvSpPr>
        <p:spPr>
          <a:xfrm>
            <a:off x="3599723" y="1374458"/>
            <a:ext cx="2594632" cy="2304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 err="1"/>
              <a:t>Novel</a:t>
            </a:r>
            <a:r>
              <a:rPr lang="de-DE" sz="1600" b="1" dirty="0"/>
              <a:t> design </a:t>
            </a:r>
            <a:r>
              <a:rPr lang="de-DE" sz="1600" b="1" dirty="0" err="1"/>
              <a:t>for</a:t>
            </a:r>
            <a:r>
              <a:rPr lang="de-DE" sz="1600" b="1" dirty="0"/>
              <a:t> permanent </a:t>
            </a:r>
            <a:r>
              <a:rPr lang="de-DE" sz="1600" b="1" dirty="0" err="1"/>
              <a:t>magnets</a:t>
            </a:r>
            <a:endParaRPr lang="de-DE" sz="1600" b="1" dirty="0"/>
          </a:p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endParaRPr lang="de-DE" sz="1600" b="1" dirty="0"/>
          </a:p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 err="1"/>
              <a:t>SiC</a:t>
            </a:r>
            <a:r>
              <a:rPr lang="de-DE" sz="1600" b="1" dirty="0"/>
              <a:t> / </a:t>
            </a:r>
            <a:r>
              <a:rPr lang="de-DE" sz="1600" b="1" dirty="0" err="1"/>
              <a:t>GaN-based</a:t>
            </a:r>
            <a:r>
              <a:rPr lang="de-DE" sz="1600" b="1" dirty="0"/>
              <a:t> solid </a:t>
            </a:r>
            <a:r>
              <a:rPr lang="de-DE" sz="1600" b="1" dirty="0" err="1"/>
              <a:t>state</a:t>
            </a:r>
            <a:r>
              <a:rPr lang="de-DE" sz="1600" b="1" dirty="0"/>
              <a:t> </a:t>
            </a:r>
            <a:r>
              <a:rPr lang="de-DE" sz="1600" b="1" dirty="0" err="1"/>
              <a:t>amplifiers</a:t>
            </a:r>
            <a:endParaRPr lang="de-DE" sz="1600" dirty="0"/>
          </a:p>
        </p:txBody>
      </p:sp>
      <p:sp>
        <p:nvSpPr>
          <p:cNvPr id="10" name="Rechteck 9"/>
          <p:cNvSpPr/>
          <p:nvPr/>
        </p:nvSpPr>
        <p:spPr>
          <a:xfrm>
            <a:off x="570089" y="1264684"/>
            <a:ext cx="2852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New highly-efficient and reliable components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599723" y="3984528"/>
            <a:ext cx="2594632" cy="2304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Optimal </a:t>
            </a:r>
            <a:r>
              <a:rPr lang="de-DE" sz="1600" b="1" dirty="0" err="1"/>
              <a:t>integration</a:t>
            </a:r>
            <a:r>
              <a:rPr lang="de-DE" sz="1600" b="1" dirty="0"/>
              <a:t> </a:t>
            </a:r>
            <a:r>
              <a:rPr lang="de-DE" sz="1600" b="1" dirty="0" err="1"/>
              <a:t>of</a:t>
            </a:r>
            <a:r>
              <a:rPr lang="de-DE" sz="1600" b="1" dirty="0"/>
              <a:t> ESS </a:t>
            </a:r>
            <a:r>
              <a:rPr lang="de-DE" sz="1600" b="1" dirty="0" err="1"/>
              <a:t>with</a:t>
            </a:r>
            <a:r>
              <a:rPr lang="de-DE" sz="1600" b="1" dirty="0"/>
              <a:t> RES</a:t>
            </a:r>
          </a:p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Green high power </a:t>
            </a:r>
            <a:r>
              <a:rPr lang="de-DE" sz="1600" b="1" dirty="0" err="1"/>
              <a:t>computing</a:t>
            </a:r>
            <a:endParaRPr lang="de-DE" sz="1600" b="1" dirty="0"/>
          </a:p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Life-</a:t>
            </a:r>
            <a:r>
              <a:rPr lang="de-DE" sz="1600" b="1" dirty="0" err="1"/>
              <a:t>cycle</a:t>
            </a:r>
            <a:r>
              <a:rPr lang="de-DE" sz="1600" b="1" dirty="0"/>
              <a:t> </a:t>
            </a:r>
            <a:r>
              <a:rPr lang="de-DE" sz="1600" b="1" dirty="0" err="1"/>
              <a:t>resource</a:t>
            </a:r>
            <a:r>
              <a:rPr lang="de-DE" sz="1600" b="1" dirty="0"/>
              <a:t> and </a:t>
            </a:r>
            <a:r>
              <a:rPr lang="de-DE" sz="1600" b="1" dirty="0" err="1"/>
              <a:t>cost</a:t>
            </a:r>
            <a:r>
              <a:rPr lang="de-DE" sz="1600" b="1" dirty="0"/>
              <a:t> </a:t>
            </a:r>
            <a:r>
              <a:rPr lang="de-DE" sz="1600" b="1" dirty="0" err="1"/>
              <a:t>assessment</a:t>
            </a:r>
            <a:br>
              <a:rPr lang="de-DE" sz="1600" b="1" dirty="0"/>
            </a:br>
            <a:endParaRPr lang="de-DE" sz="1600" b="1" dirty="0"/>
          </a:p>
        </p:txBody>
      </p:sp>
      <p:sp>
        <p:nvSpPr>
          <p:cNvPr id="12" name="Rechteck 11"/>
          <p:cNvSpPr/>
          <p:nvPr/>
        </p:nvSpPr>
        <p:spPr>
          <a:xfrm>
            <a:off x="570089" y="3874754"/>
            <a:ext cx="2852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Low carbon technologies integration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9399319" y="1422796"/>
            <a:ext cx="2699692" cy="2304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Real time digital </a:t>
            </a:r>
            <a:br>
              <a:rPr lang="de-DE" sz="1600" b="1" dirty="0"/>
            </a:br>
            <a:r>
              <a:rPr lang="de-DE" sz="1600" b="1" dirty="0" err="1"/>
              <a:t>twin</a:t>
            </a:r>
            <a:r>
              <a:rPr lang="de-DE" sz="1600" b="1" dirty="0"/>
              <a:t>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accelerators</a:t>
            </a:r>
            <a:r>
              <a:rPr lang="de-DE" sz="1600" b="1" dirty="0"/>
              <a:t> &amp; </a:t>
            </a:r>
            <a:r>
              <a:rPr lang="de-DE" sz="1600" b="1" dirty="0" err="1"/>
              <a:t>data</a:t>
            </a:r>
            <a:r>
              <a:rPr lang="de-DE" sz="1600" b="1" dirty="0"/>
              <a:t> </a:t>
            </a:r>
            <a:r>
              <a:rPr lang="de-DE" sz="1600" b="1" dirty="0" err="1"/>
              <a:t>centers</a:t>
            </a:r>
            <a:endParaRPr lang="de-DE" sz="1600" b="1" dirty="0"/>
          </a:p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endParaRPr lang="de-DE" sz="1600" b="1" dirty="0"/>
          </a:p>
          <a:p>
            <a:pPr marL="95998"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 err="1"/>
              <a:t>Optimized</a:t>
            </a:r>
            <a:r>
              <a:rPr lang="de-DE" sz="1600" b="1" dirty="0"/>
              <a:t> </a:t>
            </a:r>
            <a:r>
              <a:rPr lang="de-DE" sz="1600" b="1" dirty="0" err="1"/>
              <a:t>energy</a:t>
            </a:r>
            <a:r>
              <a:rPr lang="de-DE" sz="1600" b="1" dirty="0"/>
              <a:t> </a:t>
            </a:r>
            <a:r>
              <a:rPr lang="de-DE" sz="1600" b="1" dirty="0" err="1"/>
              <a:t>consumption</a:t>
            </a:r>
            <a:r>
              <a:rPr lang="de-DE" sz="1600" b="1" dirty="0"/>
              <a:t> </a:t>
            </a:r>
            <a:r>
              <a:rPr lang="de-DE" sz="1600" b="1" dirty="0" err="1"/>
              <a:t>by</a:t>
            </a:r>
            <a:r>
              <a:rPr lang="de-DE" sz="1600" b="1" dirty="0"/>
              <a:t> AI</a:t>
            </a:r>
          </a:p>
        </p:txBody>
      </p:sp>
      <p:sp>
        <p:nvSpPr>
          <p:cNvPr id="14" name="Rechteck 13"/>
          <p:cNvSpPr/>
          <p:nvPr/>
        </p:nvSpPr>
        <p:spPr>
          <a:xfrm>
            <a:off x="6192013" y="1313022"/>
            <a:ext cx="34563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AI-assisted infrastructure</a:t>
            </a:r>
            <a:br>
              <a:rPr lang="en-US" sz="1600" b="1" dirty="0"/>
            </a:br>
            <a:r>
              <a:rPr lang="en-US" sz="1600" b="1" dirty="0"/>
              <a:t>load management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9399319" y="4005320"/>
            <a:ext cx="2651686" cy="2304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Energy </a:t>
            </a:r>
            <a:r>
              <a:rPr lang="de-DE" sz="1600" b="1" dirty="0" err="1"/>
              <a:t>management</a:t>
            </a:r>
            <a:r>
              <a:rPr lang="de-DE" sz="1600" b="1" dirty="0"/>
              <a:t> </a:t>
            </a:r>
            <a:r>
              <a:rPr lang="de-DE" sz="1600" b="1" dirty="0" err="1"/>
              <a:t>strategies</a:t>
            </a:r>
            <a:endParaRPr lang="de-DE" sz="1600" b="1" dirty="0"/>
          </a:p>
          <a:p>
            <a:pPr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Future </a:t>
            </a:r>
            <a:r>
              <a:rPr lang="de-DE" sz="1600" b="1" dirty="0" err="1"/>
              <a:t>accelerator</a:t>
            </a:r>
            <a:r>
              <a:rPr lang="de-DE" sz="1600" b="1" dirty="0"/>
              <a:t> design</a:t>
            </a:r>
          </a:p>
          <a:p>
            <a:pPr indent="-95998">
              <a:spcAft>
                <a:spcPts val="267"/>
              </a:spcAft>
              <a:buFont typeface="Arial" panose="020B0604020202020204" pitchFamily="34" charset="0"/>
              <a:buChar char="•"/>
            </a:pPr>
            <a:r>
              <a:rPr lang="de-DE" sz="1600" b="1" dirty="0"/>
              <a:t>Dynamic </a:t>
            </a:r>
            <a:r>
              <a:rPr lang="de-DE" sz="1600" b="1" dirty="0" err="1"/>
              <a:t>measurement</a:t>
            </a:r>
            <a:r>
              <a:rPr lang="de-DE" sz="1600" b="1" dirty="0"/>
              <a:t> </a:t>
            </a:r>
            <a:r>
              <a:rPr lang="de-DE" sz="1600" b="1" dirty="0" err="1"/>
              <a:t>systems</a:t>
            </a:r>
            <a:endParaRPr lang="de-DE" sz="1600" b="1" dirty="0"/>
          </a:p>
        </p:txBody>
      </p:sp>
      <p:sp>
        <p:nvSpPr>
          <p:cNvPr id="16" name="Rechteck 15"/>
          <p:cNvSpPr/>
          <p:nvPr/>
        </p:nvSpPr>
        <p:spPr>
          <a:xfrm>
            <a:off x="6426740" y="3895546"/>
            <a:ext cx="2852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Flexible</a:t>
            </a:r>
            <a:br>
              <a:rPr lang="en-US" sz="1600" b="1" dirty="0"/>
            </a:br>
            <a:r>
              <a:rPr lang="en-US" sz="1600" b="1" dirty="0"/>
              <a:t>energy system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83" y="5424012"/>
            <a:ext cx="1256772" cy="71815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0" b="8940"/>
          <a:stretch/>
        </p:blipFill>
        <p:spPr>
          <a:xfrm>
            <a:off x="411668" y="4696014"/>
            <a:ext cx="1237187" cy="677323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8" b="18863"/>
          <a:stretch/>
        </p:blipFill>
        <p:spPr>
          <a:xfrm>
            <a:off x="1853312" y="4949042"/>
            <a:ext cx="1404251" cy="855761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20261" r="6826" b="15566"/>
          <a:stretch/>
        </p:blipFill>
        <p:spPr>
          <a:xfrm>
            <a:off x="6864085" y="1935596"/>
            <a:ext cx="1926296" cy="887395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2901" r="5507" b="11501"/>
          <a:stretch/>
        </p:blipFill>
        <p:spPr>
          <a:xfrm>
            <a:off x="7008102" y="2880320"/>
            <a:ext cx="1617069" cy="81229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91" y="4649749"/>
            <a:ext cx="1776219" cy="1183683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04F5B27-75A9-4309-879C-017196A39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6556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The Impact – 4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groups</a:t>
            </a:r>
            <a:endParaRPr lang="de-DE" dirty="0"/>
          </a:p>
        </p:txBody>
      </p:sp>
      <p:graphicFrame>
        <p:nvGraphicFramePr>
          <p:cNvPr id="14" name="Inhaltsplatzhalter 4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268132497"/>
              </p:ext>
            </p:extLst>
          </p:nvPr>
        </p:nvGraphicFramePr>
        <p:xfrm>
          <a:off x="4128806" y="1182749"/>
          <a:ext cx="3996608" cy="2316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608">
                  <a:extLst>
                    <a:ext uri="{9D8B030D-6E8A-4147-A177-3AD203B41FA5}">
                      <a16:colId xmlns:a16="http://schemas.microsoft.com/office/drawing/2014/main" val="1599630648"/>
                    </a:ext>
                  </a:extLst>
                </a:gridCol>
              </a:tblGrid>
              <a:tr h="609412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TG1 – Large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research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facilities</a:t>
                      </a:r>
                      <a:br>
                        <a:rPr lang="de-DE" sz="1600" baseline="0" dirty="0"/>
                      </a:br>
                      <a:r>
                        <a:rPr lang="de-DE" sz="1600" baseline="0" dirty="0"/>
                        <a:t>(</a:t>
                      </a:r>
                      <a:r>
                        <a:rPr lang="de-DE" sz="1600" baseline="0" dirty="0" err="1"/>
                        <a:t>current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and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future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ones</a:t>
                      </a:r>
                      <a:r>
                        <a:rPr lang="de-DE" sz="1600" baseline="0" dirty="0"/>
                        <a:t>)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142706117"/>
                  </a:ext>
                </a:extLst>
              </a:tr>
              <a:tr h="609412">
                <a:tc>
                  <a:txBody>
                    <a:bodyPr/>
                    <a:lstStyle/>
                    <a:p>
                      <a:r>
                        <a:rPr lang="de-DE" sz="1600" b="1" dirty="0"/>
                        <a:t>Actors</a:t>
                      </a:r>
                      <a:r>
                        <a:rPr lang="de-DE" sz="1600" dirty="0"/>
                        <a:t>: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dirty="0" err="1"/>
                        <a:t>Particle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accelerators</a:t>
                      </a:r>
                      <a:r>
                        <a:rPr lang="de-DE" sz="1600" baseline="0" dirty="0"/>
                        <a:t>, </a:t>
                      </a:r>
                      <a:r>
                        <a:rPr lang="de-DE" sz="1600" baseline="0" dirty="0" err="1"/>
                        <a:t>medical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facilities</a:t>
                      </a:r>
                      <a:r>
                        <a:rPr lang="de-DE" sz="1600" baseline="0" dirty="0"/>
                        <a:t>, </a:t>
                      </a:r>
                      <a:r>
                        <a:rPr lang="de-DE" sz="1600" baseline="0" dirty="0" err="1"/>
                        <a:t>other</a:t>
                      </a:r>
                      <a:r>
                        <a:rPr lang="de-DE" sz="1600" baseline="0" dirty="0"/>
                        <a:t> ESFRI </a:t>
                      </a:r>
                      <a:r>
                        <a:rPr lang="de-DE" sz="1600" baseline="0" dirty="0" err="1"/>
                        <a:t>facilities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2907290306"/>
                  </a:ext>
                </a:extLst>
              </a:tr>
              <a:tr h="1096941">
                <a:tc>
                  <a:txBody>
                    <a:bodyPr/>
                    <a:lstStyle/>
                    <a:p>
                      <a:r>
                        <a:rPr lang="de-DE" sz="1600" b="1" dirty="0" err="1"/>
                        <a:t>Expected</a:t>
                      </a:r>
                      <a:r>
                        <a:rPr lang="de-DE" sz="1600" b="1" dirty="0"/>
                        <a:t> </a:t>
                      </a:r>
                      <a:r>
                        <a:rPr lang="de-DE" sz="1600" b="1" dirty="0" err="1"/>
                        <a:t>impact</a:t>
                      </a:r>
                      <a:r>
                        <a:rPr lang="de-DE" sz="1600" dirty="0"/>
                        <a:t>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Electricity costs reduction (</a:t>
                      </a:r>
                      <a:r>
                        <a:rPr lang="de-DE" sz="1600" baseline="0" dirty="0"/>
                        <a:t>≥</a:t>
                      </a:r>
                      <a:r>
                        <a:rPr lang="en-US" sz="1600" dirty="0"/>
                        <a:t>10-25%)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100% renewable</a:t>
                      </a:r>
                      <a:r>
                        <a:rPr lang="en-US" sz="1600" baseline="0" dirty="0"/>
                        <a:t> energy supply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/>
                        <a:t>Fully digitalized infrastructure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888843542"/>
                  </a:ext>
                </a:extLst>
              </a:tr>
            </a:tbl>
          </a:graphicData>
        </a:graphic>
      </p:graphicFrame>
      <p:graphicFrame>
        <p:nvGraphicFramePr>
          <p:cNvPr id="16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138962"/>
              </p:ext>
            </p:extLst>
          </p:nvPr>
        </p:nvGraphicFramePr>
        <p:xfrm>
          <a:off x="97601" y="2138926"/>
          <a:ext cx="3742845" cy="2201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845">
                  <a:extLst>
                    <a:ext uri="{9D8B030D-6E8A-4147-A177-3AD203B41FA5}">
                      <a16:colId xmlns:a16="http://schemas.microsoft.com/office/drawing/2014/main" val="1599630648"/>
                    </a:ext>
                  </a:extLst>
                </a:gridCol>
              </a:tblGrid>
              <a:tr h="49430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TG2 – System </a:t>
                      </a:r>
                      <a:r>
                        <a:rPr lang="de-DE" sz="1600" dirty="0" err="1"/>
                        <a:t>operators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142706117"/>
                  </a:ext>
                </a:extLst>
              </a:tr>
              <a:tr h="609412">
                <a:tc>
                  <a:txBody>
                    <a:bodyPr/>
                    <a:lstStyle/>
                    <a:p>
                      <a:r>
                        <a:rPr lang="de-DE" sz="1600" b="1" dirty="0"/>
                        <a:t>Actors</a:t>
                      </a:r>
                      <a:r>
                        <a:rPr lang="de-DE" sz="1600" dirty="0"/>
                        <a:t>: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dirty="0" err="1"/>
                        <a:t>Grid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operators</a:t>
                      </a:r>
                      <a:r>
                        <a:rPr lang="de-DE" sz="1600" dirty="0"/>
                        <a:t> (TenneT</a:t>
                      </a:r>
                      <a:r>
                        <a:rPr lang="de-DE" sz="1600" baseline="0" dirty="0"/>
                        <a:t>), eng. Companies, utilities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2907290306"/>
                  </a:ext>
                </a:extLst>
              </a:tr>
              <a:tr h="1096941">
                <a:tc>
                  <a:txBody>
                    <a:bodyPr/>
                    <a:lstStyle/>
                    <a:p>
                      <a:r>
                        <a:rPr lang="de-DE" sz="1600" b="1" dirty="0" err="1"/>
                        <a:t>Expected</a:t>
                      </a:r>
                      <a:r>
                        <a:rPr lang="de-DE" sz="1600" b="1" dirty="0"/>
                        <a:t> </a:t>
                      </a:r>
                      <a:r>
                        <a:rPr lang="de-DE" sz="1600" b="1" dirty="0" err="1"/>
                        <a:t>impact</a:t>
                      </a:r>
                      <a:r>
                        <a:rPr lang="de-DE" sz="1600" dirty="0"/>
                        <a:t>: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/>
                        <a:t>Power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f</a:t>
                      </a:r>
                      <a:r>
                        <a:rPr lang="de-DE" sz="1600" dirty="0" err="1"/>
                        <a:t>lexibility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strategies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for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accelerators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and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computing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centers</a:t>
                      </a:r>
                      <a:r>
                        <a:rPr lang="de-DE" sz="1600" baseline="0" dirty="0"/>
                        <a:t> (≥10-25%) </a:t>
                      </a:r>
                      <a:r>
                        <a:rPr lang="de-DE" sz="1600" baseline="0" dirty="0" err="1"/>
                        <a:t>for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reduced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consumption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888843542"/>
                  </a:ext>
                </a:extLst>
              </a:tr>
            </a:tbl>
          </a:graphicData>
        </a:graphic>
      </p:graphicFrame>
      <p:graphicFrame>
        <p:nvGraphicFramePr>
          <p:cNvPr id="17" name="Inhaltsplatzhalter 4"/>
          <p:cNvGraphicFramePr>
            <a:graphicFrameLocks/>
          </p:cNvGraphicFramePr>
          <p:nvPr/>
        </p:nvGraphicFramePr>
        <p:xfrm>
          <a:off x="8303980" y="2133256"/>
          <a:ext cx="3742845" cy="2201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845">
                  <a:extLst>
                    <a:ext uri="{9D8B030D-6E8A-4147-A177-3AD203B41FA5}">
                      <a16:colId xmlns:a16="http://schemas.microsoft.com/office/drawing/2014/main" val="1599630648"/>
                    </a:ext>
                  </a:extLst>
                </a:gridCol>
              </a:tblGrid>
              <a:tr h="49430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TG3 – Technology </a:t>
                      </a:r>
                      <a:r>
                        <a:rPr lang="de-DE" sz="1600" dirty="0" err="1"/>
                        <a:t>manufacturers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142706117"/>
                  </a:ext>
                </a:extLst>
              </a:tr>
              <a:tr h="609412">
                <a:tc>
                  <a:txBody>
                    <a:bodyPr/>
                    <a:lstStyle/>
                    <a:p>
                      <a:r>
                        <a:rPr lang="de-DE" sz="1600" b="1" dirty="0" err="1"/>
                        <a:t>Actors</a:t>
                      </a:r>
                      <a:r>
                        <a:rPr lang="de-DE" sz="1600" dirty="0"/>
                        <a:t>: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dirty="0" err="1"/>
                        <a:t>Manufacturers</a:t>
                      </a:r>
                      <a:r>
                        <a:rPr lang="de-DE" sz="1600" dirty="0"/>
                        <a:t>,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software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and</a:t>
                      </a:r>
                      <a:r>
                        <a:rPr lang="de-DE" sz="1600" baseline="0" dirty="0"/>
                        <a:t> AI </a:t>
                      </a:r>
                      <a:r>
                        <a:rPr lang="de-DE" sz="1600" baseline="0" dirty="0" err="1"/>
                        <a:t>companies</a:t>
                      </a:r>
                      <a:endParaRPr lang="de-DE" sz="160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2907290306"/>
                  </a:ext>
                </a:extLst>
              </a:tr>
              <a:tr h="1096941">
                <a:tc>
                  <a:txBody>
                    <a:bodyPr/>
                    <a:lstStyle/>
                    <a:p>
                      <a:r>
                        <a:rPr lang="de-DE" sz="1600" b="1" dirty="0" err="1"/>
                        <a:t>Expected</a:t>
                      </a:r>
                      <a:r>
                        <a:rPr lang="de-DE" sz="1600" b="1" dirty="0"/>
                        <a:t> </a:t>
                      </a:r>
                      <a:r>
                        <a:rPr lang="de-DE" sz="1600" b="1" dirty="0" err="1"/>
                        <a:t>impact</a:t>
                      </a:r>
                      <a:r>
                        <a:rPr lang="de-DE" sz="1600" dirty="0"/>
                        <a:t>: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600" dirty="0" err="1"/>
                        <a:t>Improved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magnets</a:t>
                      </a:r>
                      <a:r>
                        <a:rPr lang="de-DE" sz="1600" dirty="0"/>
                        <a:t>, power </a:t>
                      </a:r>
                      <a:r>
                        <a:rPr lang="de-DE" sz="1600" dirty="0" err="1"/>
                        <a:t>electronics</a:t>
                      </a:r>
                      <a:r>
                        <a:rPr lang="de-DE" sz="1600" dirty="0"/>
                        <a:t>, </a:t>
                      </a:r>
                      <a:r>
                        <a:rPr lang="de-DE" sz="1600" baseline="0" dirty="0"/>
                        <a:t>(TRL 1-3 </a:t>
                      </a:r>
                      <a:r>
                        <a:rPr lang="de-DE" sz="1600" baseline="0" dirty="0">
                          <a:sym typeface="Wingdings" panose="05000000000000000000" pitchFamily="2" charset="2"/>
                        </a:rPr>
                        <a:t> 4-6, -20% </a:t>
                      </a:r>
                      <a:r>
                        <a:rPr lang="de-DE" sz="1600" baseline="0" dirty="0" err="1">
                          <a:sym typeface="Wingdings" panose="05000000000000000000" pitchFamily="2" charset="2"/>
                        </a:rPr>
                        <a:t>consumption</a:t>
                      </a:r>
                      <a:r>
                        <a:rPr lang="de-DE" sz="1600" baseline="0" dirty="0">
                          <a:sym typeface="Wingdings" panose="05000000000000000000" pitchFamily="2" charset="2"/>
                        </a:rPr>
                        <a:t>)</a:t>
                      </a:r>
                      <a:endParaRPr lang="de-DE" sz="1600" baseline="0" dirty="0"/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888843542"/>
                  </a:ext>
                </a:extLst>
              </a:tr>
            </a:tbl>
          </a:graphicData>
        </a:graphic>
      </p:graphicFrame>
      <p:graphicFrame>
        <p:nvGraphicFramePr>
          <p:cNvPr id="18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0188918"/>
              </p:ext>
            </p:extLst>
          </p:nvPr>
        </p:nvGraphicFramePr>
        <p:xfrm>
          <a:off x="1201383" y="4634873"/>
          <a:ext cx="9886048" cy="2085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3024">
                  <a:extLst>
                    <a:ext uri="{9D8B030D-6E8A-4147-A177-3AD203B41FA5}">
                      <a16:colId xmlns:a16="http://schemas.microsoft.com/office/drawing/2014/main" val="1599630648"/>
                    </a:ext>
                  </a:extLst>
                </a:gridCol>
                <a:gridCol w="4943024">
                  <a:extLst>
                    <a:ext uri="{9D8B030D-6E8A-4147-A177-3AD203B41FA5}">
                      <a16:colId xmlns:a16="http://schemas.microsoft.com/office/drawing/2014/main" val="908493033"/>
                    </a:ext>
                  </a:extLst>
                </a:gridCol>
              </a:tblGrid>
              <a:tr h="49430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TG4 – </a:t>
                      </a:r>
                      <a:r>
                        <a:rPr lang="de-DE" sz="1600" dirty="0" err="1"/>
                        <a:t>Policymaking</a:t>
                      </a:r>
                      <a:r>
                        <a:rPr lang="de-DE" sz="1600" dirty="0"/>
                        <a:t> &amp; General Society</a:t>
                      </a:r>
                    </a:p>
                  </a:txBody>
                  <a:tcPr marL="121882" marR="121882" marT="60941" marB="60941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06117"/>
                  </a:ext>
                </a:extLst>
              </a:tr>
              <a:tr h="494301">
                <a:tc gridSpan="2">
                  <a:txBody>
                    <a:bodyPr/>
                    <a:lstStyle/>
                    <a:p>
                      <a:r>
                        <a:rPr lang="de-DE" sz="1600" b="1" dirty="0"/>
                        <a:t>Actors</a:t>
                      </a:r>
                      <a:r>
                        <a:rPr lang="de-DE" sz="1600" dirty="0"/>
                        <a:t>: Policy </a:t>
                      </a:r>
                      <a:r>
                        <a:rPr lang="de-DE" sz="1600" dirty="0" err="1"/>
                        <a:t>makers</a:t>
                      </a:r>
                      <a:r>
                        <a:rPr lang="de-DE" sz="1600" dirty="0"/>
                        <a:t> (EU, DG-RTD), </a:t>
                      </a:r>
                      <a:r>
                        <a:rPr lang="de-DE" sz="1600" dirty="0" err="1"/>
                        <a:t>regulatory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bodies</a:t>
                      </a:r>
                      <a:r>
                        <a:rPr lang="de-DE" sz="1600" dirty="0"/>
                        <a:t> (e.g., IEC, IEEE), </a:t>
                      </a:r>
                      <a:r>
                        <a:rPr lang="de-DE" sz="1600" dirty="0" err="1"/>
                        <a:t>geneal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public</a:t>
                      </a:r>
                      <a:r>
                        <a:rPr lang="de-DE" sz="1600" dirty="0"/>
                        <a:t> (</a:t>
                      </a:r>
                      <a:r>
                        <a:rPr lang="de-DE" sz="1600" dirty="0" err="1"/>
                        <a:t>schools</a:t>
                      </a:r>
                      <a:r>
                        <a:rPr lang="de-DE" sz="1600" dirty="0"/>
                        <a:t>, NGOs)</a:t>
                      </a:r>
                    </a:p>
                  </a:txBody>
                  <a:tcPr marL="121882" marR="121882" marT="60941" marB="60941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290306"/>
                  </a:ext>
                </a:extLst>
              </a:tr>
              <a:tr h="1096941"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Expected impact</a:t>
                      </a:r>
                      <a:r>
                        <a:rPr lang="en-GB" sz="1600" noProof="0" dirty="0"/>
                        <a:t>: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Higher</a:t>
                      </a: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awareness of sustainable energy solutions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Training of public managers by means of demonstrators, schools, and workshops.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2" marR="121882" marT="60941" marB="60941"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600" noProof="0" dirty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noProof="0" dirty="0"/>
                        <a:t>Reduction of operation costs for public (hospitals, schools) and</a:t>
                      </a:r>
                      <a:r>
                        <a:rPr lang="en-GB" sz="1600" baseline="0" noProof="0" dirty="0"/>
                        <a:t> private (industry) </a:t>
                      </a:r>
                      <a:r>
                        <a:rPr lang="en-GB" sz="1600" noProof="0" dirty="0"/>
                        <a:t>facilities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noProof="0" dirty="0"/>
                        <a:t>Open-access data &amp; Benchmark</a:t>
                      </a:r>
                      <a:r>
                        <a:rPr lang="en-GB" sz="1600" baseline="0" noProof="0" dirty="0"/>
                        <a:t> r</a:t>
                      </a:r>
                      <a:r>
                        <a:rPr lang="en-GB" sz="1600" noProof="0" dirty="0"/>
                        <a:t>esults</a:t>
                      </a:r>
                    </a:p>
                  </a:txBody>
                  <a:tcPr marL="121882" marR="121882" marT="60941" marB="60941"/>
                </a:tc>
                <a:extLst>
                  <a:ext uri="{0D108BD9-81ED-4DB2-BD59-A6C34878D82A}">
                    <a16:rowId xmlns:a16="http://schemas.microsoft.com/office/drawing/2014/main" val="888843542"/>
                  </a:ext>
                </a:extLst>
              </a:tr>
            </a:tbl>
          </a:graphicData>
        </a:graphic>
      </p:graphicFrame>
      <p:sp>
        <p:nvSpPr>
          <p:cNvPr id="4" name="Gestreifter Pfeil nach rechts 3"/>
          <p:cNvSpPr/>
          <p:nvPr/>
        </p:nvSpPr>
        <p:spPr>
          <a:xfrm rot="2232427">
            <a:off x="3878339" y="3773047"/>
            <a:ext cx="1103782" cy="719858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Gestreifter Pfeil nach rechts 11"/>
          <p:cNvSpPr/>
          <p:nvPr/>
        </p:nvSpPr>
        <p:spPr>
          <a:xfrm rot="8959028">
            <a:off x="7107187" y="3773047"/>
            <a:ext cx="1103782" cy="719858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estreifter Pfeil nach rechts 12"/>
          <p:cNvSpPr/>
          <p:nvPr/>
        </p:nvSpPr>
        <p:spPr>
          <a:xfrm rot="5400000">
            <a:off x="5590883" y="3668953"/>
            <a:ext cx="1103782" cy="719858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10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CACB-286D-4E6C-AB13-015014AB1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err="1"/>
              <a:t>Structure</a:t>
            </a:r>
            <a:r>
              <a:rPr lang="de-DE" dirty="0"/>
              <a:t> and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5F127-B4DC-48FD-B194-8DF5E9C6F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E6F76-F7CF-4711-9434-19518DE95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de-DE" smtClean="0"/>
              <a:t>7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31F5E4-6CFA-48FD-B83C-B1DA81D4B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52" y="1235125"/>
            <a:ext cx="9865096" cy="496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9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68336-B58D-4DBB-9CD0-AD1423279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5C552-3180-416E-AE1E-BC9A46402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5E3F-B974-4513-87CE-0C05C42086D6}" type="slidenum">
              <a:rPr lang="en-GB" smtClean="0"/>
              <a:t>8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DDDF9A-4B1C-4D74-A682-934D1D68A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13" y="1461880"/>
            <a:ext cx="10994926" cy="39342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BE62675-F2F2-4E89-A531-4055B060F5FF}"/>
              </a:ext>
            </a:extLst>
          </p:cNvPr>
          <p:cNvSpPr txBox="1"/>
          <p:nvPr/>
        </p:nvSpPr>
        <p:spPr>
          <a:xfrm>
            <a:off x="4272063" y="5396120"/>
            <a:ext cx="31960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2023-03-01    10:00:00 to 10:05:15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625872-17AB-4574-9030-F4D40CC52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87" y="2640702"/>
            <a:ext cx="304826" cy="1292464"/>
          </a:xfrm>
          <a:prstGeom prst="rect">
            <a:avLst/>
          </a:prstGeom>
        </p:spPr>
      </p:pic>
      <p:sp>
        <p:nvSpPr>
          <p:cNvPr id="8" name="Titel 3">
            <a:extLst>
              <a:ext uri="{FF2B5EF4-FFF2-40B4-BE49-F238E27FC236}">
                <a16:creationId xmlns:a16="http://schemas.microsoft.com/office/drawing/2014/main" id="{DB543677-C5E1-421C-95B6-A6E11AC93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ctr"/>
          <a:lstStyle/>
          <a:p>
            <a:r>
              <a:rPr lang="de-DE" sz="2666" dirty="0">
                <a:solidFill>
                  <a:srgbClr val="002864"/>
                </a:solidFill>
              </a:rPr>
              <a:t>Initial </a:t>
            </a:r>
            <a:r>
              <a:rPr lang="de-DE" sz="2666" dirty="0" err="1">
                <a:solidFill>
                  <a:srgbClr val="002864"/>
                </a:solidFill>
              </a:rPr>
              <a:t>findings</a:t>
            </a:r>
            <a:r>
              <a:rPr lang="de-DE" sz="2666" dirty="0">
                <a:solidFill>
                  <a:srgbClr val="002864"/>
                </a:solidFill>
              </a:rPr>
              <a:t>: power </a:t>
            </a:r>
            <a:r>
              <a:rPr lang="de-DE" sz="2666" dirty="0" err="1">
                <a:solidFill>
                  <a:srgbClr val="002864"/>
                </a:solidFill>
              </a:rPr>
              <a:t>analysis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of</a:t>
            </a:r>
            <a:r>
              <a:rPr lang="de-DE" sz="2666" dirty="0">
                <a:solidFill>
                  <a:srgbClr val="002864"/>
                </a:solidFill>
              </a:rPr>
              <a:t> KARA</a:t>
            </a:r>
          </a:p>
        </p:txBody>
      </p:sp>
    </p:spTree>
    <p:extLst>
      <p:ext uri="{BB962C8B-B14F-4D97-AF65-F5344CB8AC3E}">
        <p14:creationId xmlns:p14="http://schemas.microsoft.com/office/powerpoint/2010/main" val="1592290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05.10.2023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sz="2666" dirty="0">
                <a:solidFill>
                  <a:srgbClr val="002864"/>
                </a:solidFill>
              </a:rPr>
              <a:t>Initial </a:t>
            </a:r>
            <a:r>
              <a:rPr lang="de-DE" sz="2666" dirty="0" err="1">
                <a:solidFill>
                  <a:srgbClr val="002864"/>
                </a:solidFill>
              </a:rPr>
              <a:t>findings</a:t>
            </a:r>
            <a:r>
              <a:rPr lang="de-DE" sz="2666" dirty="0">
                <a:solidFill>
                  <a:srgbClr val="002864"/>
                </a:solidFill>
              </a:rPr>
              <a:t>: </a:t>
            </a:r>
            <a:r>
              <a:rPr lang="de-DE" sz="2666" dirty="0" err="1">
                <a:solidFill>
                  <a:srgbClr val="002864"/>
                </a:solidFill>
              </a:rPr>
              <a:t>Cost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analysis</a:t>
            </a:r>
            <a:r>
              <a:rPr lang="de-DE" sz="2666" dirty="0">
                <a:solidFill>
                  <a:srgbClr val="002864"/>
                </a:solidFill>
              </a:rPr>
              <a:t> </a:t>
            </a:r>
            <a:r>
              <a:rPr lang="de-DE" sz="2666" dirty="0" err="1">
                <a:solidFill>
                  <a:srgbClr val="002864"/>
                </a:solidFill>
              </a:rPr>
              <a:t>for</a:t>
            </a:r>
            <a:r>
              <a:rPr lang="de-DE" sz="2666" dirty="0">
                <a:solidFill>
                  <a:srgbClr val="002864"/>
                </a:solidFill>
              </a:rPr>
              <a:t> KARA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ABCC9A-531B-4ADA-A9F0-8AB78E38D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772816"/>
            <a:ext cx="10963069" cy="405512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8C507F3-B348-4DA0-8D06-E50877296749}"/>
              </a:ext>
            </a:extLst>
          </p:cNvPr>
          <p:cNvSpPr txBox="1"/>
          <p:nvPr/>
        </p:nvSpPr>
        <p:spPr>
          <a:xfrm>
            <a:off x="983432" y="1988840"/>
            <a:ext cx="38164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bg1"/>
                </a:solidFill>
              </a:rPr>
              <a:t>Base Load</a:t>
            </a:r>
          </a:p>
          <a:p>
            <a:pPr algn="ctr"/>
            <a:endParaRPr lang="de-DE" sz="2400" b="1" dirty="0">
              <a:solidFill>
                <a:schemeClr val="bg1"/>
              </a:solidFill>
            </a:endParaRPr>
          </a:p>
          <a:p>
            <a:pPr algn="ctr"/>
            <a:r>
              <a:rPr lang="de-DE" dirty="0" err="1">
                <a:solidFill>
                  <a:schemeClr val="bg1"/>
                </a:solidFill>
              </a:rPr>
              <a:t>Around</a:t>
            </a:r>
            <a:r>
              <a:rPr lang="de-DE" dirty="0">
                <a:solidFill>
                  <a:schemeClr val="bg1"/>
                </a:solidFill>
              </a:rPr>
              <a:t> 40%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base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load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7GWh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related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labs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beamlines</a:t>
            </a:r>
            <a:r>
              <a:rPr lang="de-DE" dirty="0">
                <a:solidFill>
                  <a:schemeClr val="bg1"/>
                </a:solidFill>
              </a:rPr>
              <a:t>. 8%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insertion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devices</a:t>
            </a:r>
            <a:r>
              <a:rPr lang="de-DE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de-DE" dirty="0">
              <a:solidFill>
                <a:schemeClr val="bg1"/>
              </a:solidFill>
            </a:endParaRPr>
          </a:p>
          <a:p>
            <a:pPr algn="ctr"/>
            <a:r>
              <a:rPr lang="de-DE" dirty="0" err="1">
                <a:solidFill>
                  <a:schemeClr val="bg1"/>
                </a:solidFill>
              </a:rPr>
              <a:t>Around</a:t>
            </a:r>
            <a:r>
              <a:rPr lang="de-DE" dirty="0">
                <a:solidFill>
                  <a:schemeClr val="bg1"/>
                </a:solidFill>
              </a:rPr>
              <a:t> 40% </a:t>
            </a:r>
            <a:r>
              <a:rPr lang="de-DE" dirty="0" err="1">
                <a:solidFill>
                  <a:schemeClr val="bg1"/>
                </a:solidFill>
              </a:rPr>
              <a:t>goes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building</a:t>
            </a:r>
            <a:r>
              <a:rPr lang="de-DE" dirty="0">
                <a:solidFill>
                  <a:schemeClr val="bg1"/>
                </a:solidFill>
              </a:rPr>
              <a:t> power and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cooling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system</a:t>
            </a:r>
            <a:r>
              <a:rPr lang="de-DE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de-DE" dirty="0">
              <a:solidFill>
                <a:schemeClr val="bg1"/>
              </a:solidFill>
            </a:endParaRPr>
          </a:p>
          <a:p>
            <a:pPr algn="ctr"/>
            <a:r>
              <a:rPr lang="de-DE" dirty="0">
                <a:solidFill>
                  <a:schemeClr val="bg1"/>
                </a:solidFill>
              </a:rPr>
              <a:t>The </a:t>
            </a:r>
            <a:r>
              <a:rPr lang="de-DE" dirty="0" err="1">
                <a:solidFill>
                  <a:schemeClr val="bg1"/>
                </a:solidFill>
              </a:rPr>
              <a:t>storage</a:t>
            </a:r>
            <a:r>
              <a:rPr lang="de-DE" dirty="0">
                <a:solidFill>
                  <a:schemeClr val="bg1"/>
                </a:solidFill>
              </a:rPr>
              <a:t> ring and </a:t>
            </a:r>
            <a:r>
              <a:rPr lang="de-DE" dirty="0" err="1">
                <a:solidFill>
                  <a:schemeClr val="bg1"/>
                </a:solidFill>
              </a:rPr>
              <a:t>pumps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take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only</a:t>
            </a:r>
            <a:r>
              <a:rPr lang="de-DE" dirty="0">
                <a:solidFill>
                  <a:schemeClr val="bg1"/>
                </a:solidFill>
              </a:rPr>
              <a:t> 8%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base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load</a:t>
            </a:r>
            <a:r>
              <a:rPr lang="de-DE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36EC19-47E0-4843-8E59-D26278A72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16281507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1">
  <a:themeElements>
    <a:clrScheme name="KIT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986</Words>
  <Application>Microsoft Office PowerPoint</Application>
  <PresentationFormat>Widescreen</PresentationFormat>
  <Paragraphs>181</Paragraphs>
  <Slides>14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Wingdings</vt:lpstr>
      <vt:lpstr>Design1</vt:lpstr>
      <vt:lpstr>PowerPoint Presentation</vt:lpstr>
      <vt:lpstr>The starting point</vt:lpstr>
      <vt:lpstr>HORIZON-INFRA-2023-TECH-01-01: New technologies and solutions for reducing the environmental and climate footprint of Ris</vt:lpstr>
      <vt:lpstr>RF2.0 Consortium</vt:lpstr>
      <vt:lpstr>Potential improvements in the energy solutions</vt:lpstr>
      <vt:lpstr>The Impact – 4 target groups</vt:lpstr>
      <vt:lpstr>Structure and work flow of the project</vt:lpstr>
      <vt:lpstr>Initial findings: power analysis of KARA</vt:lpstr>
      <vt:lpstr>Initial findings: Cost analysis for KARA</vt:lpstr>
      <vt:lpstr>PowerPoint Presentation</vt:lpstr>
      <vt:lpstr>KITTEN experimental setup</vt:lpstr>
      <vt:lpstr>Unique selling point: Validation by means of  Power Hardware In the Loop</vt:lpstr>
      <vt:lpstr>Research Facility 2.0</vt:lpstr>
      <vt:lpstr>THANK YOU Questions?</vt:lpstr>
    </vt:vector>
  </TitlesOfParts>
  <Company>KIT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Folientitel: Arial 26pt fett 2-zeilig: Arial 22pt fett</dc:title>
  <dc:creator>HAII,IuK</dc:creator>
  <cp:lastModifiedBy>Ayla Borglund</cp:lastModifiedBy>
  <cp:revision>1337</cp:revision>
  <dcterms:created xsi:type="dcterms:W3CDTF">2009-10-14T15:26:17Z</dcterms:created>
  <dcterms:modified xsi:type="dcterms:W3CDTF">2023-10-06T14:34:48Z</dcterms:modified>
</cp:coreProperties>
</file>