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Lst>
  <p:notesMasterIdLst>
    <p:notesMasterId r:id="rId26"/>
  </p:notesMasterIdLst>
  <p:handoutMasterIdLst>
    <p:handoutMasterId r:id="rId27"/>
  </p:handoutMasterIdLst>
  <p:sldIdLst>
    <p:sldId id="264" r:id="rId6"/>
    <p:sldId id="268" r:id="rId7"/>
    <p:sldId id="269" r:id="rId8"/>
    <p:sldId id="270" r:id="rId9"/>
    <p:sldId id="271" r:id="rId10"/>
    <p:sldId id="272" r:id="rId11"/>
    <p:sldId id="273" r:id="rId12"/>
    <p:sldId id="373" r:id="rId13"/>
    <p:sldId id="372" r:id="rId14"/>
    <p:sldId id="275" r:id="rId15"/>
    <p:sldId id="374" r:id="rId16"/>
    <p:sldId id="276" r:id="rId17"/>
    <p:sldId id="277" r:id="rId18"/>
    <p:sldId id="278" r:id="rId19"/>
    <p:sldId id="279" r:id="rId20"/>
    <p:sldId id="280" r:id="rId21"/>
    <p:sldId id="281" r:id="rId22"/>
    <p:sldId id="267" r:id="rId23"/>
    <p:sldId id="282" r:id="rId24"/>
    <p:sldId id="283" r:id="rId25"/>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1" autoAdjust="0"/>
    <p:restoredTop sz="94523" autoAdjust="0"/>
  </p:normalViewPr>
  <p:slideViewPr>
    <p:cSldViewPr snapToObjects="1" showGuides="1">
      <p:cViewPr varScale="1">
        <p:scale>
          <a:sx n="156" d="100"/>
          <a:sy n="156" d="100"/>
        </p:scale>
        <p:origin x="989" y="91"/>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12/10/2023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12/10/2023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10/12/2023</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image" Target="../media/image1.jpe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8"/>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3059832" y="3065815"/>
            <a:ext cx="2971800" cy="584775"/>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R. Losito</a:t>
            </a:r>
          </a:p>
          <a:p>
            <a:pPr algn="ctr"/>
            <a:r>
              <a:rPr lang="en-US" sz="1600" b="1" dirty="0">
                <a:solidFill>
                  <a:srgbClr val="C00000"/>
                </a:solidFill>
                <a:latin typeface="Arial Narrow"/>
              </a:rPr>
              <a:t>CERN</a:t>
            </a:r>
          </a:p>
        </p:txBody>
      </p:sp>
      <p:sp>
        <p:nvSpPr>
          <p:cNvPr id="11" name="ZoneTexte 10"/>
          <p:cNvSpPr txBox="1"/>
          <p:nvPr/>
        </p:nvSpPr>
        <p:spPr>
          <a:xfrm>
            <a:off x="2535766" y="2027121"/>
            <a:ext cx="4377267" cy="1077218"/>
          </a:xfrm>
          <a:prstGeom prst="rect">
            <a:avLst/>
          </a:prstGeom>
          <a:noFill/>
        </p:spPr>
        <p:txBody>
          <a:bodyPr wrap="square" rtlCol="0">
            <a:spAutoFit/>
          </a:bodyPr>
          <a:lstStyle/>
          <a:p>
            <a:pPr algn="ctr"/>
            <a:r>
              <a:rPr lang="en-US" sz="3200" b="1" i="1" dirty="0">
                <a:latin typeface="+mj-lt"/>
                <a:cs typeface="Arial Narrow"/>
              </a:rPr>
              <a:t>EU Project </a:t>
            </a:r>
            <a:r>
              <a:rPr lang="en-US" sz="3200" b="1" i="1" dirty="0" err="1">
                <a:latin typeface="+mj-lt"/>
                <a:cs typeface="Arial Narrow"/>
              </a:rPr>
              <a:t>MuCol</a:t>
            </a:r>
            <a:r>
              <a:rPr lang="en-US" sz="3200" b="1" i="1" dirty="0">
                <a:latin typeface="+mj-lt"/>
                <a:cs typeface="Arial Narrow"/>
              </a:rPr>
              <a:t> </a:t>
            </a:r>
          </a:p>
          <a:p>
            <a:pPr algn="ctr"/>
            <a:r>
              <a:rPr lang="en-US" sz="3200" b="1" i="1" dirty="0">
                <a:latin typeface="+mj-lt"/>
                <a:cs typeface="Arial Narrow"/>
              </a:rPr>
              <a:t>Status and Plans</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7"/>
          <a:stretch>
            <a:fillRect/>
          </a:stretch>
        </p:blipFill>
        <p:spPr>
          <a:xfrm>
            <a:off x="1533697" y="203434"/>
            <a:ext cx="1103784" cy="12774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51E6CA-CEEA-D627-FFEC-B114B0ADF04C}"/>
              </a:ext>
            </a:extLst>
          </p:cNvPr>
          <p:cNvSpPr>
            <a:spLocks noGrp="1"/>
          </p:cNvSpPr>
          <p:nvPr>
            <p:ph sz="quarter" idx="12"/>
          </p:nvPr>
        </p:nvSpPr>
        <p:spPr/>
        <p:txBody>
          <a:bodyPr>
            <a:normAutofit fontScale="40000" lnSpcReduction="20000"/>
          </a:bodyPr>
          <a:lstStyle/>
          <a:p>
            <a:r>
              <a:rPr lang="en-US" dirty="0"/>
              <a:t>The activities of the WP6 proceed during the first months of the project focusing on some specific elements related to objective of each of the </a:t>
            </a:r>
            <a:r>
              <a:rPr lang="en-US" dirty="0" err="1"/>
              <a:t>subWP</a:t>
            </a:r>
            <a:r>
              <a:rPr lang="en-US" dirty="0"/>
              <a:t>.</a:t>
            </a:r>
          </a:p>
          <a:p>
            <a:endParaRPr lang="en-US" dirty="0"/>
          </a:p>
          <a:p>
            <a:r>
              <a:rPr lang="en-US" dirty="0"/>
              <a:t>WP 6.1 specifically addressed different approaches to the analysis of the problems related to the HOM of the SC cavities involved. The study of specific aspects relating to these cavities was addressed in a general sense with an overview of the skills available in the components involved.</a:t>
            </a:r>
          </a:p>
          <a:p>
            <a:endParaRPr lang="en-US" dirty="0"/>
          </a:p>
          <a:p>
            <a:r>
              <a:rPr lang="en-US" dirty="0"/>
              <a:t>WP 6.2 focused on carrying out an overview of possible technologies to be applied to the construction of RF cavities for the cooling system. In parallel, in concert with WP4, we focused on the definition of the main parameters (frequency, aperture, ...) as well as how these derive from the beam dynamics in the channel.</a:t>
            </a:r>
          </a:p>
          <a:p>
            <a:endParaRPr lang="en-US" dirty="0"/>
          </a:p>
          <a:p>
            <a:r>
              <a:rPr lang="en-US" dirty="0"/>
              <a:t>WP 6.3 is probably the WP where the most part of the efforts concentrated. Computer simulations and theoretical analysis have been carried out to outline and face the problems related to the coexistence of high electric RF fields in strong magnetic fields. The requirement to carry out deep analysis on the experimental side to define the technologies to be used in such application has been deeply discussed. A pulsed DC test set is under realization at INFN Milano and a couple of different RF cavities (with related power couplers) have been electromagnetically designed to be used in a test stand based on a SC solenoid and one of these cavities.</a:t>
            </a:r>
          </a:p>
          <a:p>
            <a:endParaRPr lang="it-IT" dirty="0"/>
          </a:p>
        </p:txBody>
      </p:sp>
      <p:sp>
        <p:nvSpPr>
          <p:cNvPr id="3" name="Slide Number Placeholder 2">
            <a:extLst>
              <a:ext uri="{FF2B5EF4-FFF2-40B4-BE49-F238E27FC236}">
                <a16:creationId xmlns:a16="http://schemas.microsoft.com/office/drawing/2014/main" id="{5F25511F-8BEB-5042-305A-747F388C2DE7}"/>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402D9826-45E0-E768-FB02-DFDE7586DDF7}"/>
              </a:ext>
            </a:extLst>
          </p:cNvPr>
          <p:cNvSpPr>
            <a:spLocks noGrp="1"/>
          </p:cNvSpPr>
          <p:nvPr>
            <p:ph type="title"/>
          </p:nvPr>
        </p:nvSpPr>
        <p:spPr/>
        <p:txBody>
          <a:bodyPr/>
          <a:lstStyle/>
          <a:p>
            <a:r>
              <a:rPr lang="en-US" dirty="0"/>
              <a:t>WP6 </a:t>
            </a:r>
            <a:br>
              <a:rPr lang="en-US" dirty="0"/>
            </a:br>
            <a:r>
              <a:rPr lang="en-US" dirty="0"/>
              <a:t>RF</a:t>
            </a:r>
            <a:endParaRPr lang="it-IT" dirty="0"/>
          </a:p>
        </p:txBody>
      </p:sp>
    </p:spTree>
    <p:extLst>
      <p:ext uri="{BB962C8B-B14F-4D97-AF65-F5344CB8AC3E}">
        <p14:creationId xmlns:p14="http://schemas.microsoft.com/office/powerpoint/2010/main" val="2194635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FDC135-8C29-35FE-5476-EC04378BA25A}"/>
              </a:ext>
            </a:extLst>
          </p:cNvPr>
          <p:cNvSpPr>
            <a:spLocks noGrp="1"/>
          </p:cNvSpPr>
          <p:nvPr>
            <p:ph sz="quarter" idx="12"/>
          </p:nvPr>
        </p:nvSpPr>
        <p:spPr>
          <a:xfrm>
            <a:off x="457200" y="1276350"/>
            <a:ext cx="8305800" cy="1871464"/>
          </a:xfrm>
        </p:spPr>
        <p:txBody>
          <a:bodyPr>
            <a:normAutofit fontScale="40000" lnSpcReduction="20000"/>
          </a:bodyPr>
          <a:lstStyle/>
          <a:p>
            <a:r>
              <a:rPr lang="en-US" dirty="0"/>
              <a:t>The pulsed DC test set has been conceived taking into account the experience made at CERN on a similar bench.</a:t>
            </a:r>
          </a:p>
          <a:p>
            <a:r>
              <a:rPr lang="en-US" dirty="0"/>
              <a:t>The innovative feature of this new test set is that we may apply the pulsed DC voltage along with a static magnetic field up to 1 Tesla.</a:t>
            </a:r>
          </a:p>
          <a:p>
            <a:r>
              <a:rPr lang="en-US" dirty="0"/>
              <a:t>We will expect to get more and more data on materials and surface treatments.</a:t>
            </a:r>
          </a:p>
          <a:p>
            <a:endParaRPr lang="en-US" dirty="0"/>
          </a:p>
          <a:p>
            <a:r>
              <a:rPr lang="en-US" dirty="0"/>
              <a:t>The picture below report the RF design for a 3 GHz cavity which may be inserted in a SC solenoid with a bore of nearly 350 mm. The design of the solenoid will provide a field up to 7 Tesla while the electric fields may reach a value of 50 MV/m.</a:t>
            </a:r>
          </a:p>
          <a:p>
            <a:endParaRPr lang="it-IT" dirty="0"/>
          </a:p>
        </p:txBody>
      </p:sp>
      <p:sp>
        <p:nvSpPr>
          <p:cNvPr id="3" name="Slide Number Placeholder 2">
            <a:extLst>
              <a:ext uri="{FF2B5EF4-FFF2-40B4-BE49-F238E27FC236}">
                <a16:creationId xmlns:a16="http://schemas.microsoft.com/office/drawing/2014/main" id="{B48F1A8A-9369-EE1B-CFDE-67E962684922}"/>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a:extLst>
              <a:ext uri="{FF2B5EF4-FFF2-40B4-BE49-F238E27FC236}">
                <a16:creationId xmlns:a16="http://schemas.microsoft.com/office/drawing/2014/main" id="{3BFF1C05-65F3-FCAD-D282-A655DCC58A70}"/>
              </a:ext>
            </a:extLst>
          </p:cNvPr>
          <p:cNvSpPr>
            <a:spLocks noGrp="1"/>
          </p:cNvSpPr>
          <p:nvPr>
            <p:ph type="title"/>
          </p:nvPr>
        </p:nvSpPr>
        <p:spPr/>
        <p:txBody>
          <a:bodyPr/>
          <a:lstStyle/>
          <a:p>
            <a:endParaRPr lang="it-IT"/>
          </a:p>
        </p:txBody>
      </p:sp>
      <p:pic>
        <p:nvPicPr>
          <p:cNvPr id="5" name="Immagine 6">
            <a:extLst>
              <a:ext uri="{FF2B5EF4-FFF2-40B4-BE49-F238E27FC236}">
                <a16:creationId xmlns:a16="http://schemas.microsoft.com/office/drawing/2014/main" id="{FA4D7811-DBEF-164B-BC52-067C69990AE4}"/>
              </a:ext>
            </a:extLst>
          </p:cNvPr>
          <p:cNvPicPr>
            <a:picLocks noChangeAspect="1"/>
          </p:cNvPicPr>
          <p:nvPr/>
        </p:nvPicPr>
        <p:blipFill>
          <a:blip r:embed="rId2"/>
          <a:stretch>
            <a:fillRect/>
          </a:stretch>
        </p:blipFill>
        <p:spPr>
          <a:xfrm>
            <a:off x="535" y="3277799"/>
            <a:ext cx="2771265" cy="1977878"/>
          </a:xfrm>
          <a:prstGeom prst="rect">
            <a:avLst/>
          </a:prstGeom>
        </p:spPr>
      </p:pic>
    </p:spTree>
    <p:extLst>
      <p:ext uri="{BB962C8B-B14F-4D97-AF65-F5344CB8AC3E}">
        <p14:creationId xmlns:p14="http://schemas.microsoft.com/office/powerpoint/2010/main" val="1299185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7465308-176D-FFCE-B8EB-B5DBA0BB714D}"/>
              </a:ext>
            </a:extLst>
          </p:cNvPr>
          <p:cNvSpPr>
            <a:spLocks noGrp="1"/>
          </p:cNvSpPr>
          <p:nvPr>
            <p:ph sz="quarter" idx="12"/>
          </p:nvPr>
        </p:nvSpPr>
        <p:spPr/>
        <p:txBody>
          <a:bodyPr/>
          <a:lstStyle/>
          <a:p>
            <a:r>
              <a:rPr lang="en-US" dirty="0"/>
              <a:t>Review held during annual meeting, preliminary report presented to the Community</a:t>
            </a:r>
          </a:p>
          <a:p>
            <a:r>
              <a:rPr lang="en-US" dirty="0"/>
              <a:t>Working at precising responsibilities and refining parameters for the parameter list (see next slide)</a:t>
            </a:r>
          </a:p>
        </p:txBody>
      </p:sp>
      <p:sp>
        <p:nvSpPr>
          <p:cNvPr id="3" name="Slide Number Placeholder 2">
            <a:extLst>
              <a:ext uri="{FF2B5EF4-FFF2-40B4-BE49-F238E27FC236}">
                <a16:creationId xmlns:a16="http://schemas.microsoft.com/office/drawing/2014/main" id="{B7A2480C-22FC-97B6-3998-A642FFDEB378}"/>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a:extLst>
              <a:ext uri="{FF2B5EF4-FFF2-40B4-BE49-F238E27FC236}">
                <a16:creationId xmlns:a16="http://schemas.microsoft.com/office/drawing/2014/main" id="{128949DF-4F0D-9FF2-DC9C-B909BDE32977}"/>
              </a:ext>
            </a:extLst>
          </p:cNvPr>
          <p:cNvSpPr>
            <a:spLocks noGrp="1"/>
          </p:cNvSpPr>
          <p:nvPr>
            <p:ph type="title"/>
          </p:nvPr>
        </p:nvSpPr>
        <p:spPr/>
        <p:txBody>
          <a:bodyPr/>
          <a:lstStyle/>
          <a:p>
            <a:r>
              <a:rPr lang="en-US" dirty="0"/>
              <a:t>WP7</a:t>
            </a:r>
            <a:br>
              <a:rPr lang="en-US" dirty="0"/>
            </a:br>
            <a:r>
              <a:rPr lang="en-US" dirty="0"/>
              <a:t>Magnets</a:t>
            </a:r>
            <a:endParaRPr lang="it-IT" dirty="0"/>
          </a:p>
        </p:txBody>
      </p:sp>
    </p:spTree>
    <p:extLst>
      <p:ext uri="{BB962C8B-B14F-4D97-AF65-F5344CB8AC3E}">
        <p14:creationId xmlns:p14="http://schemas.microsoft.com/office/powerpoint/2010/main" val="1127691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86E3FFB-068F-E939-FE8B-8F52C62046D6}"/>
              </a:ext>
            </a:extLst>
          </p:cNvPr>
          <p:cNvPicPr>
            <a:picLocks noGrp="1" noChangeAspect="1"/>
          </p:cNvPicPr>
          <p:nvPr>
            <p:ph sz="quarter" idx="12"/>
          </p:nvPr>
        </p:nvPicPr>
        <p:blipFill>
          <a:blip r:embed="rId2"/>
          <a:stretch>
            <a:fillRect/>
          </a:stretch>
        </p:blipFill>
        <p:spPr>
          <a:xfrm>
            <a:off x="2001078" y="1203598"/>
            <a:ext cx="5307225" cy="3986460"/>
          </a:xfrm>
          <a:prstGeom prst="rect">
            <a:avLst/>
          </a:prstGeom>
        </p:spPr>
      </p:pic>
      <p:sp>
        <p:nvSpPr>
          <p:cNvPr id="3" name="Slide Number Placeholder 2">
            <a:extLst>
              <a:ext uri="{FF2B5EF4-FFF2-40B4-BE49-F238E27FC236}">
                <a16:creationId xmlns:a16="http://schemas.microsoft.com/office/drawing/2014/main" id="{B960187F-CFF3-6DCF-C80F-E19E38F66B15}"/>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3BE226F2-78C0-2573-FA29-8704950B20BA}"/>
              </a:ext>
            </a:extLst>
          </p:cNvPr>
          <p:cNvSpPr>
            <a:spLocks noGrp="1"/>
          </p:cNvSpPr>
          <p:nvPr>
            <p:ph type="title"/>
          </p:nvPr>
        </p:nvSpPr>
        <p:spPr/>
        <p:txBody>
          <a:bodyPr/>
          <a:lstStyle/>
          <a:p>
            <a:r>
              <a:rPr lang="en-US" dirty="0"/>
              <a:t>WP7</a:t>
            </a:r>
            <a:br>
              <a:rPr lang="en-US" dirty="0"/>
            </a:br>
            <a:r>
              <a:rPr lang="en-US" dirty="0"/>
              <a:t>Magnets</a:t>
            </a:r>
            <a:endParaRPr lang="it-IT" dirty="0"/>
          </a:p>
        </p:txBody>
      </p:sp>
    </p:spTree>
    <p:extLst>
      <p:ext uri="{BB962C8B-B14F-4D97-AF65-F5344CB8AC3E}">
        <p14:creationId xmlns:p14="http://schemas.microsoft.com/office/powerpoint/2010/main" val="2892069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51F559F-E22A-6851-38FA-C62D8481D3B1}"/>
              </a:ext>
            </a:extLst>
          </p:cNvPr>
          <p:cNvPicPr>
            <a:picLocks noGrp="1" noChangeAspect="1"/>
          </p:cNvPicPr>
          <p:nvPr>
            <p:ph sz="quarter" idx="12"/>
          </p:nvPr>
        </p:nvPicPr>
        <p:blipFill>
          <a:blip r:embed="rId2"/>
          <a:stretch>
            <a:fillRect/>
          </a:stretch>
        </p:blipFill>
        <p:spPr>
          <a:xfrm>
            <a:off x="2256763" y="1276350"/>
            <a:ext cx="4706674" cy="3535363"/>
          </a:xfrm>
          <a:prstGeom prst="rect">
            <a:avLst/>
          </a:prstGeom>
        </p:spPr>
      </p:pic>
      <p:sp>
        <p:nvSpPr>
          <p:cNvPr id="3" name="Slide Number Placeholder 2">
            <a:extLst>
              <a:ext uri="{FF2B5EF4-FFF2-40B4-BE49-F238E27FC236}">
                <a16:creationId xmlns:a16="http://schemas.microsoft.com/office/drawing/2014/main" id="{305A3933-6208-C0B9-9950-68EC20BF44EE}"/>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a:extLst>
              <a:ext uri="{FF2B5EF4-FFF2-40B4-BE49-F238E27FC236}">
                <a16:creationId xmlns:a16="http://schemas.microsoft.com/office/drawing/2014/main" id="{0F26609F-2EA8-A65E-531A-5530DAD4D5D0}"/>
              </a:ext>
            </a:extLst>
          </p:cNvPr>
          <p:cNvSpPr>
            <a:spLocks noGrp="1"/>
          </p:cNvSpPr>
          <p:nvPr>
            <p:ph type="title"/>
          </p:nvPr>
        </p:nvSpPr>
        <p:spPr/>
        <p:txBody>
          <a:bodyPr/>
          <a:lstStyle/>
          <a:p>
            <a:r>
              <a:rPr lang="en-US" dirty="0"/>
              <a:t>WP7</a:t>
            </a:r>
            <a:br>
              <a:rPr lang="en-US" dirty="0"/>
            </a:br>
            <a:r>
              <a:rPr lang="en-US" dirty="0"/>
              <a:t>Magnets</a:t>
            </a:r>
            <a:endParaRPr lang="it-IT" dirty="0"/>
          </a:p>
        </p:txBody>
      </p:sp>
    </p:spTree>
    <p:extLst>
      <p:ext uri="{BB962C8B-B14F-4D97-AF65-F5344CB8AC3E}">
        <p14:creationId xmlns:p14="http://schemas.microsoft.com/office/powerpoint/2010/main" val="1880859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2CCDC6-286A-248E-9868-06B4AAC4802C}"/>
              </a:ext>
            </a:extLst>
          </p:cNvPr>
          <p:cNvSpPr>
            <a:spLocks noGrp="1"/>
          </p:cNvSpPr>
          <p:nvPr>
            <p:ph sz="quarter" idx="12"/>
          </p:nvPr>
        </p:nvSpPr>
        <p:spPr/>
        <p:txBody>
          <a:bodyPr>
            <a:normAutofit fontScale="77500" lnSpcReduction="20000"/>
          </a:bodyPr>
          <a:lstStyle/>
          <a:p>
            <a:r>
              <a:rPr lang="en-US" dirty="0"/>
              <a:t>Working on the definition of the prototype cooling cell to be designed</a:t>
            </a:r>
          </a:p>
          <a:p>
            <a:endParaRPr lang="en-US" dirty="0"/>
          </a:p>
          <a:p>
            <a:r>
              <a:rPr lang="en-US" dirty="0"/>
              <a:t>Training on the design of the RF-in-magnetic-field test stand</a:t>
            </a:r>
          </a:p>
          <a:p>
            <a:endParaRPr lang="en-US" dirty="0"/>
          </a:p>
          <a:p>
            <a:r>
              <a:rPr lang="en-US" dirty="0"/>
              <a:t>First preliminary ideas will be presented and discussed in a workshop at CERN on 18 and 19 January in order to collect feedback from the community. Design work will then start</a:t>
            </a:r>
            <a:endParaRPr lang="it-IT" dirty="0"/>
          </a:p>
        </p:txBody>
      </p:sp>
      <p:sp>
        <p:nvSpPr>
          <p:cNvPr id="3" name="Slide Number Placeholder 2">
            <a:extLst>
              <a:ext uri="{FF2B5EF4-FFF2-40B4-BE49-F238E27FC236}">
                <a16:creationId xmlns:a16="http://schemas.microsoft.com/office/drawing/2014/main" id="{FA55C42F-9E11-5391-CE17-E5AC9D06BDFE}"/>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le 3">
            <a:extLst>
              <a:ext uri="{FF2B5EF4-FFF2-40B4-BE49-F238E27FC236}">
                <a16:creationId xmlns:a16="http://schemas.microsoft.com/office/drawing/2014/main" id="{20F2A69E-8B64-2CA8-6859-73C0B3F85FD5}"/>
              </a:ext>
            </a:extLst>
          </p:cNvPr>
          <p:cNvSpPr>
            <a:spLocks noGrp="1"/>
          </p:cNvSpPr>
          <p:nvPr>
            <p:ph type="title"/>
          </p:nvPr>
        </p:nvSpPr>
        <p:spPr/>
        <p:txBody>
          <a:bodyPr/>
          <a:lstStyle/>
          <a:p>
            <a:r>
              <a:rPr lang="en-US" dirty="0"/>
              <a:t>WP8</a:t>
            </a:r>
            <a:br>
              <a:rPr lang="en-US" dirty="0"/>
            </a:br>
            <a:r>
              <a:rPr lang="en-US" dirty="0"/>
              <a:t>Cooling Cell</a:t>
            </a:r>
            <a:endParaRPr lang="it-IT" dirty="0"/>
          </a:p>
        </p:txBody>
      </p:sp>
    </p:spTree>
    <p:extLst>
      <p:ext uri="{BB962C8B-B14F-4D97-AF65-F5344CB8AC3E}">
        <p14:creationId xmlns:p14="http://schemas.microsoft.com/office/powerpoint/2010/main" val="252205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D041693-BAE5-F9CD-5D97-0D2DF7E80EAA}"/>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4" name="Title 3">
            <a:extLst>
              <a:ext uri="{FF2B5EF4-FFF2-40B4-BE49-F238E27FC236}">
                <a16:creationId xmlns:a16="http://schemas.microsoft.com/office/drawing/2014/main" id="{C7FB4289-F0AB-B547-3391-37FACBA6552F}"/>
              </a:ext>
            </a:extLst>
          </p:cNvPr>
          <p:cNvSpPr>
            <a:spLocks noGrp="1"/>
          </p:cNvSpPr>
          <p:nvPr>
            <p:ph type="title"/>
          </p:nvPr>
        </p:nvSpPr>
        <p:spPr/>
        <p:txBody>
          <a:bodyPr/>
          <a:lstStyle/>
          <a:p>
            <a:r>
              <a:rPr lang="en-US" dirty="0"/>
              <a:t>WP8</a:t>
            </a:r>
            <a:br>
              <a:rPr lang="en-US" dirty="0"/>
            </a:br>
            <a:r>
              <a:rPr lang="en-US" dirty="0"/>
              <a:t>Cooling cell</a:t>
            </a:r>
            <a:endParaRPr lang="it-IT" dirty="0"/>
          </a:p>
        </p:txBody>
      </p:sp>
      <p:pic>
        <p:nvPicPr>
          <p:cNvPr id="10" name="Picture 9" descr="A table of components with text&#10;&#10;Description automatically generated with medium confidence">
            <a:extLst>
              <a:ext uri="{FF2B5EF4-FFF2-40B4-BE49-F238E27FC236}">
                <a16:creationId xmlns:a16="http://schemas.microsoft.com/office/drawing/2014/main" id="{67BE4B97-A718-6C46-1B94-C6233E6ADC7C}"/>
              </a:ext>
            </a:extLst>
          </p:cNvPr>
          <p:cNvPicPr>
            <a:picLocks noChangeAspect="1"/>
          </p:cNvPicPr>
          <p:nvPr/>
        </p:nvPicPr>
        <p:blipFill>
          <a:blip r:embed="rId2"/>
          <a:stretch>
            <a:fillRect/>
          </a:stretch>
        </p:blipFill>
        <p:spPr>
          <a:xfrm>
            <a:off x="4860032" y="1127957"/>
            <a:ext cx="4085451" cy="3982394"/>
          </a:xfrm>
          <a:prstGeom prst="rect">
            <a:avLst/>
          </a:prstGeom>
        </p:spPr>
      </p:pic>
      <p:pic>
        <p:nvPicPr>
          <p:cNvPr id="8" name="Content Placeholder 7" descr="A document with text on it&#10;&#10;Description automatically generated">
            <a:extLst>
              <a:ext uri="{FF2B5EF4-FFF2-40B4-BE49-F238E27FC236}">
                <a16:creationId xmlns:a16="http://schemas.microsoft.com/office/drawing/2014/main" id="{2C4A9200-3A74-2331-2BD9-C03817C0FBF4}"/>
              </a:ext>
            </a:extLst>
          </p:cNvPr>
          <p:cNvPicPr>
            <a:picLocks noGrp="1" noChangeAspect="1"/>
          </p:cNvPicPr>
          <p:nvPr>
            <p:ph sz="quarter" idx="12"/>
          </p:nvPr>
        </p:nvPicPr>
        <p:blipFill>
          <a:blip r:embed="rId3"/>
          <a:stretch>
            <a:fillRect/>
          </a:stretch>
        </p:blipFill>
        <p:spPr>
          <a:xfrm>
            <a:off x="251520" y="1491630"/>
            <a:ext cx="5519209" cy="3259956"/>
          </a:xfrm>
        </p:spPr>
      </p:pic>
      <p:sp>
        <p:nvSpPr>
          <p:cNvPr id="11" name="Content Placeholder 1">
            <a:extLst>
              <a:ext uri="{FF2B5EF4-FFF2-40B4-BE49-F238E27FC236}">
                <a16:creationId xmlns:a16="http://schemas.microsoft.com/office/drawing/2014/main" id="{0C984616-2534-D96F-71D6-19ACA924CD79}"/>
              </a:ext>
            </a:extLst>
          </p:cNvPr>
          <p:cNvSpPr txBox="1">
            <a:spLocks/>
          </p:cNvSpPr>
          <p:nvPr/>
        </p:nvSpPr>
        <p:spPr>
          <a:xfrm>
            <a:off x="457200" y="1276350"/>
            <a:ext cx="8305800" cy="3536156"/>
          </a:xfrm>
          <a:prstGeom prst="rect">
            <a:avLst/>
          </a:prstGeom>
        </p:spPr>
        <p:txBody>
          <a:bodyPr wrap="square" tIns="45720">
            <a:normAutofit/>
          </a:bodyPr>
          <a:lstStyle>
            <a:lvl1pPr marL="342900" indent="-342900" algn="l" defTabSz="457200" rtl="0" eaLnBrk="1" latinLnBrk="0" hangingPunct="1">
              <a:spcBef>
                <a:spcPct val="20000"/>
              </a:spcBef>
              <a:spcAft>
                <a:spcPts val="600"/>
              </a:spcAft>
              <a:buClr>
                <a:schemeClr val="accent1"/>
              </a:buClr>
              <a:buFont typeface="Wingdings" charset="2"/>
              <a:buChar char="§"/>
              <a:defRPr sz="2800" kern="1200">
                <a:solidFill>
                  <a:schemeClr val="tx1"/>
                </a:solidFill>
                <a:latin typeface="+mj-lt"/>
                <a:ea typeface="+mn-ea"/>
                <a:cs typeface="Arial Narrow"/>
              </a:defRPr>
            </a:lvl1pPr>
            <a:lvl2pPr marL="742950" indent="-285750" algn="l" defTabSz="457200" rtl="0" eaLnBrk="1" latinLnBrk="0" hangingPunct="1">
              <a:spcBef>
                <a:spcPct val="20000"/>
              </a:spcBef>
              <a:spcAft>
                <a:spcPts val="600"/>
              </a:spcAft>
              <a:buClr>
                <a:schemeClr val="accent1"/>
              </a:buClr>
              <a:buFont typeface="Wingdings" charset="2"/>
              <a:buChar char="§"/>
              <a:defRPr sz="2400" kern="1200">
                <a:solidFill>
                  <a:schemeClr val="tx1"/>
                </a:solidFill>
                <a:latin typeface="+mj-lt"/>
                <a:ea typeface="+mn-ea"/>
                <a:cs typeface="Arial Narrow"/>
              </a:defRPr>
            </a:lvl2pPr>
            <a:lvl3pPr marL="1143000" indent="-228600" algn="l" defTabSz="457200" rtl="0" eaLnBrk="1" latinLnBrk="0" hangingPunct="1">
              <a:spcBef>
                <a:spcPct val="20000"/>
              </a:spcBef>
              <a:spcAft>
                <a:spcPts val="600"/>
              </a:spcAft>
              <a:buClr>
                <a:schemeClr val="accent1"/>
              </a:buClr>
              <a:buFont typeface="Wingdings" charset="2"/>
              <a:buChar char="§"/>
              <a:defRPr sz="2000" kern="1200">
                <a:solidFill>
                  <a:schemeClr val="tx1"/>
                </a:solidFill>
                <a:latin typeface="+mj-lt"/>
                <a:ea typeface="+mn-ea"/>
                <a:cs typeface="Arial Narrow"/>
              </a:defRPr>
            </a:lvl3pPr>
            <a:lvl4pPr marL="1600200" indent="-228600" algn="l" defTabSz="457200" rtl="0" eaLnBrk="1" latinLnBrk="0" hangingPunct="1">
              <a:spcBef>
                <a:spcPct val="20000"/>
              </a:spcBef>
              <a:spcAft>
                <a:spcPts val="600"/>
              </a:spcAft>
              <a:buClr>
                <a:schemeClr val="accent1"/>
              </a:buClr>
              <a:buFont typeface="Wingdings" charset="2"/>
              <a:buChar char="§"/>
              <a:defRPr sz="2000" kern="1200">
                <a:solidFill>
                  <a:schemeClr val="tx1"/>
                </a:solidFill>
                <a:latin typeface="+mj-lt"/>
                <a:ea typeface="+mn-ea"/>
                <a:cs typeface="Arial Narrow"/>
              </a:defRPr>
            </a:lvl4pPr>
            <a:lvl5pPr marL="2057400" indent="-228600" algn="l" defTabSz="457200" rtl="0" eaLnBrk="1" latinLnBrk="0" hangingPunct="1">
              <a:spcBef>
                <a:spcPct val="20000"/>
              </a:spcBef>
              <a:spcAft>
                <a:spcPts val="600"/>
              </a:spcAft>
              <a:buClr>
                <a:schemeClr val="accent1"/>
              </a:buClr>
              <a:buFont typeface="Wingdings" charset="2"/>
              <a:buChar char="§"/>
              <a:defRPr sz="2000" kern="1200">
                <a:solidFill>
                  <a:schemeClr val="tx1"/>
                </a:solidFill>
                <a:latin typeface="+mj-lt"/>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0070C0"/>
                </a:solidFill>
              </a:rPr>
              <a:t>C. Rogers, </a:t>
            </a:r>
            <a:r>
              <a:rPr lang="en-US" dirty="0" err="1">
                <a:solidFill>
                  <a:srgbClr val="0070C0"/>
                </a:solidFill>
              </a:rPr>
              <a:t>NuFact</a:t>
            </a:r>
            <a:r>
              <a:rPr lang="en-US" dirty="0">
                <a:solidFill>
                  <a:srgbClr val="0070C0"/>
                </a:solidFill>
              </a:rPr>
              <a:t> 22</a:t>
            </a:r>
          </a:p>
        </p:txBody>
      </p:sp>
    </p:spTree>
    <p:extLst>
      <p:ext uri="{BB962C8B-B14F-4D97-AF65-F5344CB8AC3E}">
        <p14:creationId xmlns:p14="http://schemas.microsoft.com/office/powerpoint/2010/main" val="2698982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CD841B8-CE58-E61E-C337-3BDBB5853A6A}"/>
              </a:ext>
            </a:extLst>
          </p:cNvPr>
          <p:cNvPicPr>
            <a:picLocks noGrp="1" noChangeAspect="1"/>
          </p:cNvPicPr>
          <p:nvPr>
            <p:ph sz="quarter" idx="12"/>
          </p:nvPr>
        </p:nvPicPr>
        <p:blipFill>
          <a:blip r:embed="rId2"/>
          <a:stretch>
            <a:fillRect/>
          </a:stretch>
        </p:blipFill>
        <p:spPr>
          <a:xfrm>
            <a:off x="883233" y="1118398"/>
            <a:ext cx="7145151" cy="4025102"/>
          </a:xfrm>
          <a:prstGeom prst="rect">
            <a:avLst/>
          </a:prstGeom>
        </p:spPr>
      </p:pic>
      <p:sp>
        <p:nvSpPr>
          <p:cNvPr id="3" name="Slide Number Placeholder 2">
            <a:extLst>
              <a:ext uri="{FF2B5EF4-FFF2-40B4-BE49-F238E27FC236}">
                <a16:creationId xmlns:a16="http://schemas.microsoft.com/office/drawing/2014/main" id="{C6DE40A8-6C28-B491-C2F0-DB1654A62B59}"/>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le 3">
            <a:extLst>
              <a:ext uri="{FF2B5EF4-FFF2-40B4-BE49-F238E27FC236}">
                <a16:creationId xmlns:a16="http://schemas.microsoft.com/office/drawing/2014/main" id="{31F6BBAA-442B-8496-13AB-FFBB21847295}"/>
              </a:ext>
            </a:extLst>
          </p:cNvPr>
          <p:cNvSpPr>
            <a:spLocks noGrp="1"/>
          </p:cNvSpPr>
          <p:nvPr>
            <p:ph type="title"/>
          </p:nvPr>
        </p:nvSpPr>
        <p:spPr/>
        <p:txBody>
          <a:bodyPr/>
          <a:lstStyle/>
          <a:p>
            <a:r>
              <a:rPr lang="en-US" dirty="0"/>
              <a:t>WP8</a:t>
            </a:r>
            <a:br>
              <a:rPr lang="en-US" dirty="0"/>
            </a:br>
            <a:r>
              <a:rPr lang="en-US" dirty="0"/>
              <a:t>Cooling Cell</a:t>
            </a:r>
            <a:endParaRPr lang="it-IT" dirty="0"/>
          </a:p>
        </p:txBody>
      </p:sp>
    </p:spTree>
    <p:extLst>
      <p:ext uri="{BB962C8B-B14F-4D97-AF65-F5344CB8AC3E}">
        <p14:creationId xmlns:p14="http://schemas.microsoft.com/office/powerpoint/2010/main" val="2059544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sp>
        <p:nvSpPr>
          <p:cNvPr id="82" name="Titre 81"/>
          <p:cNvSpPr>
            <a:spLocks noGrp="1"/>
          </p:cNvSpPr>
          <p:nvPr>
            <p:ph type="title"/>
          </p:nvPr>
        </p:nvSpPr>
        <p:spPr/>
        <p:txBody>
          <a:bodyPr/>
          <a:lstStyle/>
          <a:p>
            <a:endParaRPr lang="en-GB"/>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fr-FR" sz="3200" b="1" i="1" dirty="0" err="1">
                <a:solidFill>
                  <a:schemeClr val="bg1"/>
                </a:solidFill>
                <a:latin typeface="Arial Narrow"/>
                <a:cs typeface="Arial Narrow"/>
              </a:rPr>
              <a:t>Thank</a:t>
            </a:r>
            <a:r>
              <a:rPr lang="fr-FR" sz="3200" b="1" i="1" dirty="0">
                <a:solidFill>
                  <a:schemeClr val="bg1"/>
                </a:solidFill>
                <a:latin typeface="Arial Narrow"/>
                <a:cs typeface="Arial Narrow"/>
              </a:rPr>
              <a:t> </a:t>
            </a:r>
            <a:r>
              <a:rPr lang="fr-FR" sz="3200" b="1" i="1" dirty="0" err="1">
                <a:solidFill>
                  <a:schemeClr val="bg1"/>
                </a:solidFill>
                <a:latin typeface="Arial Narrow"/>
                <a:cs typeface="Arial Narrow"/>
              </a:rPr>
              <a:t>you</a:t>
            </a:r>
            <a:endParaRPr lang="fr-FR" sz="3200" b="1" i="1" dirty="0">
              <a:solidFill>
                <a:schemeClr val="bg1"/>
              </a:solidFill>
              <a:latin typeface="Arial Narrow"/>
              <a:cs typeface="Arial Narrow"/>
            </a:endParaRPr>
          </a:p>
          <a:p>
            <a:pPr algn="ctr"/>
            <a:r>
              <a:rPr lang="fr-FR" sz="3200" b="1" i="1" dirty="0">
                <a:solidFill>
                  <a:schemeClr val="bg1"/>
                </a:solidFill>
                <a:latin typeface="Arial Narrow"/>
                <a:cs typeface="Arial Narrow"/>
              </a:rPr>
              <a:t>for </a:t>
            </a:r>
            <a:r>
              <a:rPr lang="fr-FR" sz="3200" b="1" i="1" dirty="0" err="1">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93D6F95D-0A0D-A56C-762B-BA38589B999F}"/>
              </a:ext>
            </a:extLst>
          </p:cNvPr>
          <p:cNvGraphicFramePr>
            <a:graphicFrameLocks noGrp="1"/>
          </p:cNvGraphicFramePr>
          <p:nvPr>
            <p:ph sz="quarter" idx="12"/>
          </p:nvPr>
        </p:nvGraphicFramePr>
        <p:xfrm>
          <a:off x="808303" y="1208004"/>
          <a:ext cx="7603594" cy="3672056"/>
        </p:xfrm>
        <a:graphic>
          <a:graphicData uri="http://schemas.openxmlformats.org/drawingml/2006/table">
            <a:tbl>
              <a:tblPr/>
              <a:tblGrid>
                <a:gridCol w="3145961">
                  <a:extLst>
                    <a:ext uri="{9D8B030D-6E8A-4147-A177-3AD203B41FA5}">
                      <a16:colId xmlns:a16="http://schemas.microsoft.com/office/drawing/2014/main" val="1030840156"/>
                    </a:ext>
                  </a:extLst>
                </a:gridCol>
                <a:gridCol w="491877">
                  <a:extLst>
                    <a:ext uri="{9D8B030D-6E8A-4147-A177-3AD203B41FA5}">
                      <a16:colId xmlns:a16="http://schemas.microsoft.com/office/drawing/2014/main" val="142061552"/>
                    </a:ext>
                  </a:extLst>
                </a:gridCol>
                <a:gridCol w="901774">
                  <a:extLst>
                    <a:ext uri="{9D8B030D-6E8A-4147-A177-3AD203B41FA5}">
                      <a16:colId xmlns:a16="http://schemas.microsoft.com/office/drawing/2014/main" val="535963021"/>
                    </a:ext>
                  </a:extLst>
                </a:gridCol>
                <a:gridCol w="1485877">
                  <a:extLst>
                    <a:ext uri="{9D8B030D-6E8A-4147-A177-3AD203B41FA5}">
                      <a16:colId xmlns:a16="http://schemas.microsoft.com/office/drawing/2014/main" val="3076988662"/>
                    </a:ext>
                  </a:extLst>
                </a:gridCol>
                <a:gridCol w="491877">
                  <a:extLst>
                    <a:ext uri="{9D8B030D-6E8A-4147-A177-3AD203B41FA5}">
                      <a16:colId xmlns:a16="http://schemas.microsoft.com/office/drawing/2014/main" val="3852074827"/>
                    </a:ext>
                  </a:extLst>
                </a:gridCol>
                <a:gridCol w="491877">
                  <a:extLst>
                    <a:ext uri="{9D8B030D-6E8A-4147-A177-3AD203B41FA5}">
                      <a16:colId xmlns:a16="http://schemas.microsoft.com/office/drawing/2014/main" val="3562500888"/>
                    </a:ext>
                  </a:extLst>
                </a:gridCol>
                <a:gridCol w="594351">
                  <a:extLst>
                    <a:ext uri="{9D8B030D-6E8A-4147-A177-3AD203B41FA5}">
                      <a16:colId xmlns:a16="http://schemas.microsoft.com/office/drawing/2014/main" val="4210937151"/>
                    </a:ext>
                  </a:extLst>
                </a:gridCol>
              </a:tblGrid>
              <a:tr h="442689">
                <a:tc>
                  <a:txBody>
                    <a:bodyPr/>
                    <a:lstStyle/>
                    <a:p>
                      <a:pPr algn="l" fontAlgn="ctr"/>
                      <a:r>
                        <a:rPr lang="it-IT" sz="900" b="1" i="0" u="none" strike="noStrike">
                          <a:solidFill>
                            <a:srgbClr val="FFFFFF"/>
                          </a:solidFill>
                          <a:effectLst/>
                          <a:latin typeface="Calibri" panose="020F0502020204030204" pitchFamily="34" charset="0"/>
                        </a:rPr>
                        <a:t>Deliverable Name</a:t>
                      </a:r>
                    </a:p>
                  </a:txBody>
                  <a:tcPr marL="6148" marR="6148" marT="6148"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ctr" fontAlgn="ctr"/>
                      <a:r>
                        <a:rPr lang="it-IT" sz="900" b="1" i="0" u="none" strike="noStrike">
                          <a:solidFill>
                            <a:srgbClr val="FFFFFF"/>
                          </a:solidFill>
                          <a:effectLst/>
                          <a:latin typeface="Calibri" panose="020F0502020204030204" pitchFamily="34" charset="0"/>
                        </a:rPr>
                        <a:t>Work </a:t>
                      </a:r>
                      <a:br>
                        <a:rPr lang="it-IT" sz="900" b="1" i="0" u="none" strike="noStrike">
                          <a:solidFill>
                            <a:srgbClr val="FFFFFF"/>
                          </a:solidFill>
                          <a:effectLst/>
                          <a:latin typeface="Calibri" panose="020F0502020204030204" pitchFamily="34" charset="0"/>
                        </a:rPr>
                      </a:br>
                      <a:r>
                        <a:rPr lang="it-IT" sz="900" b="1" i="0" u="none" strike="noStrike">
                          <a:solidFill>
                            <a:srgbClr val="FFFFFF"/>
                          </a:solidFill>
                          <a:effectLst/>
                          <a:latin typeface="Calibri" panose="020F0502020204030204" pitchFamily="34" charset="0"/>
                        </a:rPr>
                        <a:t>Package</a:t>
                      </a:r>
                      <a:br>
                        <a:rPr lang="it-IT" sz="900" b="1" i="0" u="none" strike="noStrike">
                          <a:solidFill>
                            <a:srgbClr val="FFFFFF"/>
                          </a:solidFill>
                          <a:effectLst/>
                          <a:latin typeface="Calibri" panose="020F0502020204030204" pitchFamily="34" charset="0"/>
                        </a:rPr>
                      </a:br>
                      <a:r>
                        <a:rPr lang="it-IT" sz="900" b="1" i="0" u="none" strike="noStrike">
                          <a:solidFill>
                            <a:srgbClr val="FFFFFF"/>
                          </a:solidFill>
                          <a:effectLst/>
                          <a:latin typeface="Calibri" panose="020F0502020204030204" pitchFamily="34" charset="0"/>
                        </a:rPr>
                        <a:t>No</a:t>
                      </a:r>
                    </a:p>
                  </a:txBody>
                  <a:tcPr marL="6148" marR="6148" marT="6148"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ctr" fontAlgn="ctr"/>
                      <a:r>
                        <a:rPr lang="it-IT" sz="900" b="1" i="0" u="none" strike="noStrike">
                          <a:solidFill>
                            <a:srgbClr val="FFFFFF"/>
                          </a:solidFill>
                          <a:effectLst/>
                          <a:latin typeface="Calibri" panose="020F0502020204030204" pitchFamily="34" charset="0"/>
                        </a:rPr>
                        <a:t>Lead Beneficiary</a:t>
                      </a:r>
                    </a:p>
                  </a:txBody>
                  <a:tcPr marL="6148" marR="6148" marT="6148"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900" b="1" i="0" u="none" strike="noStrike">
                          <a:solidFill>
                            <a:srgbClr val="FFFFFF"/>
                          </a:solidFill>
                          <a:effectLst/>
                          <a:latin typeface="Calibri" panose="020F0502020204030204" pitchFamily="34" charset="0"/>
                        </a:rPr>
                        <a:t>l'pc</a:t>
                      </a:r>
                    </a:p>
                  </a:txBody>
                  <a:tcPr marL="6148" marR="6148" marT="6148"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900" b="1" i="0" u="none" strike="noStrike">
                          <a:solidFill>
                            <a:srgbClr val="FFFFFF"/>
                          </a:solidFill>
                          <a:effectLst/>
                          <a:latin typeface="Calibri" panose="020F0502020204030204" pitchFamily="34" charset="0"/>
                        </a:rPr>
                        <a:t>Date</a:t>
                      </a:r>
                    </a:p>
                  </a:txBody>
                  <a:tcPr marL="6148" marR="6148" marT="6148"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endParaRPr lang="it-IT" sz="900" b="0" i="0" u="none" strike="noStrike">
                        <a:solidFill>
                          <a:srgbClr val="000000"/>
                        </a:solidFill>
                        <a:effectLst/>
                        <a:latin typeface="Calibri" panose="020F0502020204030204" pitchFamily="34" charset="0"/>
                      </a:endParaRPr>
                    </a:p>
                  </a:txBody>
                  <a:tcPr marL="6148" marR="6148" marT="6148" marB="0" anchor="ctr">
                    <a:lnL w="6350" cap="flat" cmpd="sng" algn="ctr">
                      <a:solidFill>
                        <a:srgbClr val="8EA9DB"/>
                      </a:solidFill>
                      <a:prstDash val="solid"/>
                      <a:round/>
                      <a:headEnd type="none" w="med" len="med"/>
                      <a:tailEnd type="none" w="med" len="med"/>
                    </a:lnL>
                    <a:lnR>
                      <a:noFill/>
                    </a:lnR>
                    <a:lnT>
                      <a:noFill/>
                    </a:lnT>
                    <a:lnB>
                      <a:noFill/>
                    </a:lnB>
                  </a:tcPr>
                </a:tc>
                <a:tc>
                  <a:txBody>
                    <a:bodyPr/>
                    <a:lstStyle/>
                    <a:p>
                      <a:pPr algn="l" fontAlgn="ctr"/>
                      <a:endParaRPr lang="it-IT" sz="900" b="0" i="0" u="none" strike="noStrike">
                        <a:solidFill>
                          <a:srgbClr val="000000"/>
                        </a:solidFill>
                        <a:effectLst/>
                        <a:latin typeface="Calibri" panose="020F0502020204030204" pitchFamily="34" charset="0"/>
                      </a:endParaRPr>
                    </a:p>
                  </a:txBody>
                  <a:tcPr marL="6148" marR="6148" marT="6148" marB="0" anchor="ctr">
                    <a:lnL>
                      <a:noFill/>
                    </a:lnL>
                    <a:lnR>
                      <a:noFill/>
                    </a:lnR>
                    <a:lnT>
                      <a:noFill/>
                    </a:lnT>
                    <a:lnB>
                      <a:noFill/>
                    </a:lnB>
                  </a:tcPr>
                </a:tc>
                <a:extLst>
                  <a:ext uri="{0D108BD9-81ED-4DB2-BD59-A6C34878D82A}">
                    <a16:rowId xmlns:a16="http://schemas.microsoft.com/office/drawing/2014/main" val="2222849368"/>
                  </a:ext>
                </a:extLst>
              </a:tr>
              <a:tr h="295126">
                <a:tc>
                  <a:txBody>
                    <a:bodyPr/>
                    <a:lstStyle/>
                    <a:p>
                      <a:pPr algn="l" fontAlgn="b"/>
                      <a:r>
                        <a:rPr lang="it-IT" sz="900" b="0" i="1" u="none" strike="noStrike">
                          <a:solidFill>
                            <a:srgbClr val="000000"/>
                          </a:solidFill>
                          <a:effectLst/>
                          <a:latin typeface="Calibri" panose="020F0502020204030204" pitchFamily="34" charset="0"/>
                        </a:rPr>
                        <a:t>Data-management plan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1" u="none" strike="noStrike">
                          <a:solidFill>
                            <a:srgbClr val="000000"/>
                          </a:solidFill>
                          <a:effectLst/>
                          <a:latin typeface="Calibri" panose="020F0502020204030204" pitchFamily="34" charset="0"/>
                        </a:rPr>
                        <a:t>WPI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1" u="none" strike="noStrike">
                          <a:solidFill>
                            <a:srgbClr val="000000"/>
                          </a:solidFill>
                          <a:effectLst/>
                          <a:latin typeface="Calibri" panose="020F0502020204030204" pitchFamily="34" charset="0"/>
                        </a:rPr>
                        <a:t>1 -CERN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1" u="none" strike="noStrike">
                          <a:solidFill>
                            <a:srgbClr val="000000"/>
                          </a:solidFill>
                          <a:effectLst/>
                          <a:latin typeface="Calibri" panose="020F0502020204030204" pitchFamily="34" charset="0"/>
                        </a:rPr>
                        <a:t>DMP — Data</a:t>
                      </a:r>
                      <a:br>
                        <a:rPr lang="it-IT" sz="900" b="0" i="1" u="none" strike="noStrike">
                          <a:solidFill>
                            <a:srgbClr val="000000"/>
                          </a:solidFill>
                          <a:effectLst/>
                          <a:latin typeface="Calibri" panose="020F0502020204030204" pitchFamily="34" charset="0"/>
                        </a:rPr>
                      </a:br>
                      <a:r>
                        <a:rPr lang="it-IT" sz="900" b="0" i="1" u="none" strike="noStrike">
                          <a:solidFill>
                            <a:srgbClr val="000000"/>
                          </a:solidFill>
                          <a:effectLst/>
                          <a:latin typeface="Calibri" panose="020F0502020204030204" pitchFamily="34" charset="0"/>
                        </a:rPr>
                        <a:t>Management Plan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1" i="1" u="none" strike="noStrike">
                          <a:solidFill>
                            <a:srgbClr val="000000"/>
                          </a:solidFill>
                          <a:effectLst/>
                          <a:latin typeface="Calibri" panose="020F0502020204030204" pitchFamily="34" charset="0"/>
                        </a:rPr>
                        <a:t>8</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31/10/2023</a:t>
                      </a:r>
                    </a:p>
                  </a:txBody>
                  <a:tcPr marL="6148" marR="6148" marT="6148" marB="0" anchor="b">
                    <a:lnL>
                      <a:noFill/>
                    </a:lnL>
                    <a:lnR>
                      <a:noFill/>
                    </a:lnR>
                    <a:lnT>
                      <a:noFill/>
                    </a:lnT>
                    <a:lnB>
                      <a:noFill/>
                    </a:lnB>
                    <a:solidFill>
                      <a:srgbClr val="A9D08E"/>
                    </a:solidFill>
                  </a:tcPr>
                </a:tc>
                <a:extLst>
                  <a:ext uri="{0D108BD9-81ED-4DB2-BD59-A6C34878D82A}">
                    <a16:rowId xmlns:a16="http://schemas.microsoft.com/office/drawing/2014/main" val="2503260671"/>
                  </a:ext>
                </a:extLst>
              </a:tr>
              <a:tr h="147563">
                <a:tc>
                  <a:txBody>
                    <a:bodyPr/>
                    <a:lstStyle/>
                    <a:p>
                      <a:pPr algn="l" fontAlgn="b"/>
                      <a:r>
                        <a:rPr lang="it-IT" sz="900" b="0" i="0" u="none" strike="noStrike">
                          <a:solidFill>
                            <a:srgbClr val="000000"/>
                          </a:solidFill>
                          <a:effectLst/>
                          <a:latin typeface="Calibri" panose="020F0502020204030204" pitchFamily="34" charset="0"/>
                        </a:rPr>
                        <a:t>Preliminary ESPPU report No. 1</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1 -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12</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29/02/2024</a:t>
                      </a:r>
                    </a:p>
                  </a:txBody>
                  <a:tcPr marL="6148" marR="6148" marT="6148" marB="0" anchor="b">
                    <a:lnL>
                      <a:noFill/>
                    </a:lnL>
                    <a:lnR>
                      <a:noFill/>
                    </a:lnR>
                    <a:lnT>
                      <a:noFill/>
                    </a:lnT>
                    <a:lnB>
                      <a:noFill/>
                    </a:lnB>
                  </a:tcPr>
                </a:tc>
                <a:extLst>
                  <a:ext uri="{0D108BD9-81ED-4DB2-BD59-A6C34878D82A}">
                    <a16:rowId xmlns:a16="http://schemas.microsoft.com/office/drawing/2014/main" val="3709365352"/>
                  </a:ext>
                </a:extLst>
              </a:tr>
              <a:tr h="147563">
                <a:tc>
                  <a:txBody>
                    <a:bodyPr/>
                    <a:lstStyle/>
                    <a:p>
                      <a:pPr algn="l" fontAlgn="b"/>
                      <a:r>
                        <a:rPr lang="it-IT" sz="900" b="0" i="0" u="none" strike="noStrike">
                          <a:solidFill>
                            <a:srgbClr val="000000"/>
                          </a:solidFill>
                          <a:effectLst/>
                          <a:latin typeface="Calibri" panose="020F0502020204030204" pitchFamily="34" charset="0"/>
                        </a:rPr>
                        <a:t>Preliminary ESPPU report No. 2</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1 -CERN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24</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28/02/2025</a:t>
                      </a:r>
                    </a:p>
                  </a:txBody>
                  <a:tcPr marL="6148" marR="6148" marT="6148" marB="0" anchor="b">
                    <a:lnL>
                      <a:noFill/>
                    </a:lnL>
                    <a:lnR>
                      <a:noFill/>
                    </a:lnR>
                    <a:lnT>
                      <a:noFill/>
                    </a:lnT>
                    <a:lnB>
                      <a:noFill/>
                    </a:lnB>
                  </a:tcPr>
                </a:tc>
                <a:extLst>
                  <a:ext uri="{0D108BD9-81ED-4DB2-BD59-A6C34878D82A}">
                    <a16:rowId xmlns:a16="http://schemas.microsoft.com/office/drawing/2014/main" val="2721095790"/>
                  </a:ext>
                </a:extLst>
              </a:tr>
              <a:tr h="147563">
                <a:tc>
                  <a:txBody>
                    <a:bodyPr/>
                    <a:lstStyle/>
                    <a:p>
                      <a:pPr algn="l" fontAlgn="b"/>
                      <a:r>
                        <a:rPr lang="it-IT" sz="900" b="0" i="0" u="none" strike="noStrike">
                          <a:solidFill>
                            <a:srgbClr val="000000"/>
                          </a:solidFill>
                          <a:effectLst/>
                          <a:latin typeface="Calibri" panose="020F0502020204030204" pitchFamily="34" charset="0"/>
                        </a:rPr>
                        <a:t>Intermediate ESPPU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36</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28/02/2026</a:t>
                      </a:r>
                    </a:p>
                  </a:txBody>
                  <a:tcPr marL="6148" marR="6148" marT="6148" marB="0" anchor="b">
                    <a:lnL>
                      <a:noFill/>
                    </a:lnL>
                    <a:lnR>
                      <a:noFill/>
                    </a:lnR>
                    <a:lnT>
                      <a:noFill/>
                    </a:lnT>
                    <a:lnB>
                      <a:noFill/>
                    </a:lnB>
                  </a:tcPr>
                </a:tc>
                <a:extLst>
                  <a:ext uri="{0D108BD9-81ED-4DB2-BD59-A6C34878D82A}">
                    <a16:rowId xmlns:a16="http://schemas.microsoft.com/office/drawing/2014/main" val="3915889202"/>
                  </a:ext>
                </a:extLst>
              </a:tr>
              <a:tr h="147563">
                <a:tc>
                  <a:txBody>
                    <a:bodyPr/>
                    <a:lstStyle/>
                    <a:p>
                      <a:pPr algn="l" fontAlgn="b"/>
                      <a:r>
                        <a:rPr lang="it-IT" sz="900" b="0" i="0" u="none" strike="noStrike">
                          <a:solidFill>
                            <a:srgbClr val="000000"/>
                          </a:solidFill>
                          <a:effectLst/>
                          <a:latin typeface="Calibri" panose="020F0502020204030204" pitchFamily="34" charset="0"/>
                        </a:rPr>
                        <a:t>Consolidated ESPPU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1 -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48</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28/02/2027</a:t>
                      </a:r>
                    </a:p>
                  </a:txBody>
                  <a:tcPr marL="6148" marR="6148" marT="6148" marB="0" anchor="b">
                    <a:lnL>
                      <a:noFill/>
                    </a:lnL>
                    <a:lnR>
                      <a:noFill/>
                    </a:lnR>
                    <a:lnT>
                      <a:noFill/>
                    </a:lnT>
                    <a:lnB>
                      <a:noFill/>
                    </a:lnB>
                  </a:tcPr>
                </a:tc>
                <a:extLst>
                  <a:ext uri="{0D108BD9-81ED-4DB2-BD59-A6C34878D82A}">
                    <a16:rowId xmlns:a16="http://schemas.microsoft.com/office/drawing/2014/main" val="2079335591"/>
                  </a:ext>
                </a:extLst>
              </a:tr>
              <a:tr h="276681">
                <a:tc>
                  <a:txBody>
                    <a:bodyPr/>
                    <a:lstStyle/>
                    <a:p>
                      <a:pPr algn="l" fontAlgn="b"/>
                      <a:r>
                        <a:rPr lang="en-GB" sz="900" b="0" i="1" u="none" strike="noStrike">
                          <a:solidFill>
                            <a:srgbClr val="000000"/>
                          </a:solidFill>
                          <a:effectLst/>
                          <a:latin typeface="Calibri" panose="020F0502020204030204" pitchFamily="34" charset="0"/>
                        </a:rPr>
                        <a:t>Beam-induced background and detector configuration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1" u="none" strike="noStrike">
                          <a:solidFill>
                            <a:srgbClr val="000000"/>
                          </a:solidFill>
                          <a:effectLst/>
                          <a:latin typeface="Calibri" panose="020F0502020204030204" pitchFamily="34" charset="0"/>
                        </a:rPr>
                        <a:t>WP2</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1" u="none" strike="noStrike">
                          <a:solidFill>
                            <a:srgbClr val="000000"/>
                          </a:solidFill>
                          <a:effectLst/>
                          <a:latin typeface="Calibri" panose="020F0502020204030204" pitchFamily="34" charset="0"/>
                        </a:rPr>
                        <a:t>8 - UNIPD</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1" u="none" strike="noStrike">
                          <a:solidFill>
                            <a:srgbClr val="000000"/>
                          </a:solidFill>
                          <a:effectLst/>
                          <a:latin typeface="Calibri" panose="020F0502020204030204" pitchFamily="34" charset="0"/>
                        </a:rPr>
                        <a:t>DATA — data sets, microdata, etc</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1" i="1" u="none" strike="noStrike">
                          <a:solidFill>
                            <a:srgbClr val="000000"/>
                          </a:solidFill>
                          <a:effectLst/>
                          <a:latin typeface="Calibri" panose="020F0502020204030204" pitchFamily="34" charset="0"/>
                        </a:rPr>
                        <a:t>32</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31/10/2025</a:t>
                      </a:r>
                    </a:p>
                  </a:txBody>
                  <a:tcPr marL="6148" marR="6148" marT="6148" marB="0" anchor="b">
                    <a:lnL>
                      <a:noFill/>
                    </a:lnL>
                    <a:lnR>
                      <a:noFill/>
                    </a:lnR>
                    <a:lnT>
                      <a:noFill/>
                    </a:lnT>
                    <a:lnB>
                      <a:noFill/>
                    </a:lnB>
                    <a:solidFill>
                      <a:srgbClr val="A9D08E"/>
                    </a:solidFill>
                  </a:tcPr>
                </a:tc>
                <a:extLst>
                  <a:ext uri="{0D108BD9-81ED-4DB2-BD59-A6C34878D82A}">
                    <a16:rowId xmlns:a16="http://schemas.microsoft.com/office/drawing/2014/main" val="4246023990"/>
                  </a:ext>
                </a:extLst>
              </a:tr>
              <a:tr h="147563">
                <a:tc>
                  <a:txBody>
                    <a:bodyPr/>
                    <a:lstStyle/>
                    <a:p>
                      <a:pPr algn="l" fontAlgn="b"/>
                      <a:r>
                        <a:rPr lang="en-GB" sz="900" b="0" i="0" u="none" strike="noStrike">
                          <a:solidFill>
                            <a:srgbClr val="000000"/>
                          </a:solidFill>
                          <a:effectLst/>
                          <a:latin typeface="Calibri" panose="020F0502020204030204" pitchFamily="34" charset="0"/>
                        </a:rPr>
                        <a:t>Detector performance by using physics processes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WP2</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2 - DESY</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36</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28/02/2026</a:t>
                      </a:r>
                    </a:p>
                  </a:txBody>
                  <a:tcPr marL="6148" marR="6148" marT="6148" marB="0" anchor="b">
                    <a:lnL>
                      <a:noFill/>
                    </a:lnL>
                    <a:lnR>
                      <a:noFill/>
                    </a:lnR>
                    <a:lnT>
                      <a:noFill/>
                    </a:lnT>
                    <a:lnB>
                      <a:noFill/>
                    </a:lnB>
                  </a:tcPr>
                </a:tc>
                <a:extLst>
                  <a:ext uri="{0D108BD9-81ED-4DB2-BD59-A6C34878D82A}">
                    <a16:rowId xmlns:a16="http://schemas.microsoft.com/office/drawing/2014/main" val="422692046"/>
                  </a:ext>
                </a:extLst>
              </a:tr>
              <a:tr h="147563">
                <a:tc>
                  <a:txBody>
                    <a:bodyPr/>
                    <a:lstStyle/>
                    <a:p>
                      <a:pPr algn="l" fontAlgn="b"/>
                      <a:r>
                        <a:rPr lang="en-GB" sz="900" b="0" i="0" u="none" strike="noStrike">
                          <a:solidFill>
                            <a:srgbClr val="000000"/>
                          </a:solidFill>
                          <a:effectLst/>
                          <a:latin typeface="Calibri" panose="020F0502020204030204" pitchFamily="34" charset="0"/>
                        </a:rPr>
                        <a:t>Final report on parameters and initial study for the Proton Complex</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WP3</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11 -ESS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45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30/11/2026</a:t>
                      </a:r>
                    </a:p>
                  </a:txBody>
                  <a:tcPr marL="6148" marR="6148" marT="6148" marB="0" anchor="b">
                    <a:lnL>
                      <a:noFill/>
                    </a:lnL>
                    <a:lnR>
                      <a:noFill/>
                    </a:lnR>
                    <a:lnT>
                      <a:noFill/>
                    </a:lnT>
                    <a:lnB>
                      <a:noFill/>
                    </a:lnB>
                  </a:tcPr>
                </a:tc>
                <a:extLst>
                  <a:ext uri="{0D108BD9-81ED-4DB2-BD59-A6C34878D82A}">
                    <a16:rowId xmlns:a16="http://schemas.microsoft.com/office/drawing/2014/main" val="50388370"/>
                  </a:ext>
                </a:extLst>
              </a:tr>
              <a:tr h="147563">
                <a:tc>
                  <a:txBody>
                    <a:bodyPr/>
                    <a:lstStyle/>
                    <a:p>
                      <a:pPr algn="l" fontAlgn="b"/>
                      <a:r>
                        <a:rPr lang="it-IT" sz="900" b="0" i="0" u="none" strike="noStrike">
                          <a:solidFill>
                            <a:srgbClr val="000000"/>
                          </a:solidFill>
                          <a:effectLst/>
                          <a:latin typeface="Calibri" panose="020F0502020204030204" pitchFamily="34" charset="0"/>
                        </a:rPr>
                        <a:t>Development of BDSIM simulation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WP4</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16 -UKRI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OTHER</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24</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28/02/2025</a:t>
                      </a:r>
                    </a:p>
                  </a:txBody>
                  <a:tcPr marL="6148" marR="6148" marT="6148" marB="0" anchor="b">
                    <a:lnL>
                      <a:noFill/>
                    </a:lnL>
                    <a:lnR>
                      <a:noFill/>
                    </a:lnR>
                    <a:lnT>
                      <a:noFill/>
                    </a:lnT>
                    <a:lnB>
                      <a:noFill/>
                    </a:lnB>
                  </a:tcPr>
                </a:tc>
                <a:extLst>
                  <a:ext uri="{0D108BD9-81ED-4DB2-BD59-A6C34878D82A}">
                    <a16:rowId xmlns:a16="http://schemas.microsoft.com/office/drawing/2014/main" val="3534632087"/>
                  </a:ext>
                </a:extLst>
              </a:tr>
              <a:tr h="147563">
                <a:tc>
                  <a:txBody>
                    <a:bodyPr/>
                    <a:lstStyle/>
                    <a:p>
                      <a:pPr algn="l" fontAlgn="b"/>
                      <a:r>
                        <a:rPr lang="en-GB" sz="900" b="0" i="0" u="none" strike="noStrike">
                          <a:solidFill>
                            <a:srgbClr val="000000"/>
                          </a:solidFill>
                          <a:effectLst/>
                          <a:latin typeface="Calibri" panose="020F0502020204030204" pitchFamily="34" charset="0"/>
                        </a:rPr>
                        <a:t>Preliminary Report on key subsystems for ESPPU input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WP4</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16 -UKRI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33</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30/11/2025</a:t>
                      </a:r>
                    </a:p>
                  </a:txBody>
                  <a:tcPr marL="6148" marR="6148" marT="6148" marB="0" anchor="b">
                    <a:lnL>
                      <a:noFill/>
                    </a:lnL>
                    <a:lnR>
                      <a:noFill/>
                    </a:lnR>
                    <a:lnT>
                      <a:noFill/>
                    </a:lnT>
                    <a:lnB>
                      <a:noFill/>
                    </a:lnB>
                  </a:tcPr>
                </a:tc>
                <a:extLst>
                  <a:ext uri="{0D108BD9-81ED-4DB2-BD59-A6C34878D82A}">
                    <a16:rowId xmlns:a16="http://schemas.microsoft.com/office/drawing/2014/main" val="3285028999"/>
                  </a:ext>
                </a:extLst>
              </a:tr>
              <a:tr h="147563">
                <a:tc>
                  <a:txBody>
                    <a:bodyPr/>
                    <a:lstStyle/>
                    <a:p>
                      <a:pPr algn="l" fontAlgn="b"/>
                      <a:r>
                        <a:rPr lang="en-GB" sz="900" b="0" i="0" u="none" strike="noStrike">
                          <a:solidFill>
                            <a:srgbClr val="000000"/>
                          </a:solidFill>
                          <a:effectLst/>
                          <a:latin typeface="Calibri" panose="020F0502020204030204" pitchFamily="34" charset="0"/>
                        </a:rPr>
                        <a:t>Consolidated Report on key subsystems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WP4</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16 -UKRI</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45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30/11/2026</a:t>
                      </a:r>
                    </a:p>
                  </a:txBody>
                  <a:tcPr marL="6148" marR="6148" marT="6148" marB="0" anchor="b">
                    <a:lnL>
                      <a:noFill/>
                    </a:lnL>
                    <a:lnR>
                      <a:noFill/>
                    </a:lnR>
                    <a:lnT>
                      <a:noFill/>
                    </a:lnT>
                    <a:lnB>
                      <a:noFill/>
                    </a:lnB>
                  </a:tcPr>
                </a:tc>
                <a:extLst>
                  <a:ext uri="{0D108BD9-81ED-4DB2-BD59-A6C34878D82A}">
                    <a16:rowId xmlns:a16="http://schemas.microsoft.com/office/drawing/2014/main" val="2573759269"/>
                  </a:ext>
                </a:extLst>
              </a:tr>
              <a:tr h="147563">
                <a:tc>
                  <a:txBody>
                    <a:bodyPr/>
                    <a:lstStyle/>
                    <a:p>
                      <a:pPr algn="l" fontAlgn="b"/>
                      <a:r>
                        <a:rPr lang="en-GB" sz="900" b="0" i="0" u="none" strike="noStrike">
                          <a:solidFill>
                            <a:srgbClr val="000000"/>
                          </a:solidFill>
                          <a:effectLst/>
                          <a:latin typeface="Calibri" panose="020F0502020204030204" pitchFamily="34" charset="0"/>
                        </a:rPr>
                        <a:t>Report on the collider ring design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WP5</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5 - CEA</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44</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30/10/2026</a:t>
                      </a:r>
                    </a:p>
                  </a:txBody>
                  <a:tcPr marL="6148" marR="6148" marT="6148" marB="0" anchor="b">
                    <a:lnL>
                      <a:noFill/>
                    </a:lnL>
                    <a:lnR>
                      <a:noFill/>
                    </a:lnR>
                    <a:lnT>
                      <a:noFill/>
                    </a:lnT>
                    <a:lnB>
                      <a:noFill/>
                    </a:lnB>
                  </a:tcPr>
                </a:tc>
                <a:extLst>
                  <a:ext uri="{0D108BD9-81ED-4DB2-BD59-A6C34878D82A}">
                    <a16:rowId xmlns:a16="http://schemas.microsoft.com/office/drawing/2014/main" val="2695591691"/>
                  </a:ext>
                </a:extLst>
              </a:tr>
              <a:tr h="147563">
                <a:tc>
                  <a:txBody>
                    <a:bodyPr/>
                    <a:lstStyle/>
                    <a:p>
                      <a:pPr algn="l" fontAlgn="b"/>
                      <a:r>
                        <a:rPr lang="en-GB" sz="900" b="0" i="0" u="none" strike="noStrike">
                          <a:solidFill>
                            <a:srgbClr val="000000"/>
                          </a:solidFill>
                          <a:effectLst/>
                          <a:latin typeface="Calibri" panose="020F0502020204030204" pitchFamily="34" charset="0"/>
                        </a:rPr>
                        <a:t>Report on the design of the HEC</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WP5</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5 - CEA</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45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30/11/2026</a:t>
                      </a:r>
                    </a:p>
                  </a:txBody>
                  <a:tcPr marL="6148" marR="6148" marT="6148" marB="0" anchor="b">
                    <a:lnL>
                      <a:noFill/>
                    </a:lnL>
                    <a:lnR>
                      <a:noFill/>
                    </a:lnR>
                    <a:lnT>
                      <a:noFill/>
                    </a:lnT>
                    <a:lnB>
                      <a:noFill/>
                    </a:lnB>
                  </a:tcPr>
                </a:tc>
                <a:extLst>
                  <a:ext uri="{0D108BD9-81ED-4DB2-BD59-A6C34878D82A}">
                    <a16:rowId xmlns:a16="http://schemas.microsoft.com/office/drawing/2014/main" val="3051926747"/>
                  </a:ext>
                </a:extLst>
              </a:tr>
              <a:tr h="147563">
                <a:tc>
                  <a:txBody>
                    <a:bodyPr/>
                    <a:lstStyle/>
                    <a:p>
                      <a:pPr algn="l" fontAlgn="b"/>
                      <a:r>
                        <a:rPr lang="en-GB" sz="900" b="0" i="1" u="none" strike="noStrike">
                          <a:solidFill>
                            <a:srgbClr val="000000"/>
                          </a:solidFill>
                          <a:effectLst/>
                          <a:latin typeface="Calibri" panose="020F0502020204030204" pitchFamily="34" charset="0"/>
                        </a:rPr>
                        <a:t>Report on design of high power and high efficiency RF power sources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1" u="none" strike="noStrike">
                          <a:solidFill>
                            <a:srgbClr val="000000"/>
                          </a:solidFill>
                          <a:effectLst/>
                          <a:latin typeface="Calibri" panose="020F0502020204030204" pitchFamily="34" charset="0"/>
                        </a:rPr>
                        <a:t>WP6</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1" u="none" strike="noStrike">
                          <a:solidFill>
                            <a:srgbClr val="000000"/>
                          </a:solidFill>
                          <a:effectLst/>
                          <a:latin typeface="Calibri" panose="020F0502020204030204" pitchFamily="34" charset="0"/>
                        </a:rPr>
                        <a:t>5 - CEA</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1"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1" i="1" u="none" strike="noStrike">
                          <a:solidFill>
                            <a:srgbClr val="000000"/>
                          </a:solidFill>
                          <a:effectLst/>
                          <a:latin typeface="Calibri" panose="020F0502020204030204" pitchFamily="34" charset="0"/>
                        </a:rPr>
                        <a:t>44</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31/10/2026</a:t>
                      </a:r>
                    </a:p>
                  </a:txBody>
                  <a:tcPr marL="6148" marR="6148" marT="6148" marB="0" anchor="b">
                    <a:lnL>
                      <a:noFill/>
                    </a:lnL>
                    <a:lnR>
                      <a:noFill/>
                    </a:lnR>
                    <a:lnT>
                      <a:noFill/>
                    </a:lnT>
                    <a:lnB>
                      <a:noFill/>
                    </a:lnB>
                    <a:solidFill>
                      <a:srgbClr val="A9D08E"/>
                    </a:solidFill>
                  </a:tcPr>
                </a:tc>
                <a:extLst>
                  <a:ext uri="{0D108BD9-81ED-4DB2-BD59-A6C34878D82A}">
                    <a16:rowId xmlns:a16="http://schemas.microsoft.com/office/drawing/2014/main" val="1465786107"/>
                  </a:ext>
                </a:extLst>
              </a:tr>
              <a:tr h="147563">
                <a:tc>
                  <a:txBody>
                    <a:bodyPr/>
                    <a:lstStyle/>
                    <a:p>
                      <a:pPr algn="l" fontAlgn="b"/>
                      <a:r>
                        <a:rPr lang="en-GB" sz="900" b="0" i="0" u="none" strike="noStrike">
                          <a:solidFill>
                            <a:srgbClr val="000000"/>
                          </a:solidFill>
                          <a:effectLst/>
                          <a:latin typeface="Calibri" panose="020F0502020204030204" pitchFamily="34" charset="0"/>
                        </a:rPr>
                        <a:t>Report on RF for MCC and HEC</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WP6</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5 - CEA</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45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30/11/2026</a:t>
                      </a:r>
                    </a:p>
                  </a:txBody>
                  <a:tcPr marL="6148" marR="6148" marT="6148" marB="0" anchor="b">
                    <a:lnL>
                      <a:noFill/>
                    </a:lnL>
                    <a:lnR>
                      <a:noFill/>
                    </a:lnR>
                    <a:lnT>
                      <a:noFill/>
                    </a:lnT>
                    <a:lnB>
                      <a:noFill/>
                    </a:lnB>
                  </a:tcPr>
                </a:tc>
                <a:extLst>
                  <a:ext uri="{0D108BD9-81ED-4DB2-BD59-A6C34878D82A}">
                    <a16:rowId xmlns:a16="http://schemas.microsoft.com/office/drawing/2014/main" val="1193726649"/>
                  </a:ext>
                </a:extLst>
              </a:tr>
              <a:tr h="147563">
                <a:tc>
                  <a:txBody>
                    <a:bodyPr/>
                    <a:lstStyle/>
                    <a:p>
                      <a:pPr algn="l" fontAlgn="b"/>
                      <a:r>
                        <a:rPr lang="en-GB" sz="900" b="0" i="0" u="none" strike="noStrike">
                          <a:solidFill>
                            <a:srgbClr val="000000"/>
                          </a:solidFill>
                          <a:effectLst/>
                          <a:latin typeface="Calibri" panose="020F0502020204030204" pitchFamily="34" charset="0"/>
                        </a:rPr>
                        <a:t>Preliminary report on muon collider magnets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WP7</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1 -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33</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30/11/2025</a:t>
                      </a:r>
                    </a:p>
                  </a:txBody>
                  <a:tcPr marL="6148" marR="6148" marT="6148" marB="0" anchor="b">
                    <a:lnL>
                      <a:noFill/>
                    </a:lnL>
                    <a:lnR>
                      <a:noFill/>
                    </a:lnR>
                    <a:lnT>
                      <a:noFill/>
                    </a:lnT>
                    <a:lnB>
                      <a:noFill/>
                    </a:lnB>
                  </a:tcPr>
                </a:tc>
                <a:extLst>
                  <a:ext uri="{0D108BD9-81ED-4DB2-BD59-A6C34878D82A}">
                    <a16:rowId xmlns:a16="http://schemas.microsoft.com/office/drawing/2014/main" val="913240247"/>
                  </a:ext>
                </a:extLst>
              </a:tr>
              <a:tr h="159860">
                <a:tc>
                  <a:txBody>
                    <a:bodyPr/>
                    <a:lstStyle/>
                    <a:p>
                      <a:pPr algn="l" fontAlgn="b"/>
                      <a:r>
                        <a:rPr lang="en-GB" sz="900" b="0" i="0" u="none" strike="noStrike">
                          <a:solidFill>
                            <a:srgbClr val="000000"/>
                          </a:solidFill>
                          <a:effectLst/>
                          <a:latin typeface="Calibri" panose="020F0502020204030204" pitchFamily="34" charset="0"/>
                        </a:rPr>
                        <a:t>Consolidated report on muon collider  magnets</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0" u="none" strike="noStrike">
                          <a:solidFill>
                            <a:srgbClr val="000000"/>
                          </a:solidFill>
                          <a:effectLst/>
                          <a:latin typeface="Calibri" panose="020F0502020204030204" pitchFamily="34" charset="0"/>
                        </a:rPr>
                        <a:t>WP7</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1 - CERN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0"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0" i="0" u="none" strike="noStrike">
                          <a:solidFill>
                            <a:srgbClr val="000000"/>
                          </a:solidFill>
                          <a:effectLst/>
                          <a:latin typeface="Calibri" panose="020F0502020204030204" pitchFamily="34" charset="0"/>
                        </a:rPr>
                        <a:t>45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30/11/2026</a:t>
                      </a:r>
                    </a:p>
                  </a:txBody>
                  <a:tcPr marL="6148" marR="6148" marT="6148" marB="0" anchor="b">
                    <a:lnL>
                      <a:noFill/>
                    </a:lnL>
                    <a:lnR>
                      <a:noFill/>
                    </a:lnR>
                    <a:lnT>
                      <a:noFill/>
                    </a:lnT>
                    <a:lnB>
                      <a:noFill/>
                    </a:lnB>
                  </a:tcPr>
                </a:tc>
                <a:extLst>
                  <a:ext uri="{0D108BD9-81ED-4DB2-BD59-A6C34878D82A}">
                    <a16:rowId xmlns:a16="http://schemas.microsoft.com/office/drawing/2014/main" val="3882076209"/>
                  </a:ext>
                </a:extLst>
              </a:tr>
              <a:tr h="147563">
                <a:tc>
                  <a:txBody>
                    <a:bodyPr/>
                    <a:lstStyle/>
                    <a:p>
                      <a:pPr algn="l" fontAlgn="b"/>
                      <a:r>
                        <a:rPr lang="en-GB" sz="900" b="0" i="0" u="none" strike="noStrike">
                          <a:solidFill>
                            <a:srgbClr val="000000"/>
                          </a:solidFill>
                          <a:effectLst/>
                          <a:latin typeface="Calibri" panose="020F0502020204030204" pitchFamily="34" charset="0"/>
                        </a:rPr>
                        <a:t>Presentation of cooling cell conceptual design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b"/>
                      <a:r>
                        <a:rPr lang="it-IT" sz="900" b="0" i="0" u="none" strike="noStrike">
                          <a:solidFill>
                            <a:srgbClr val="000000"/>
                          </a:solidFill>
                          <a:effectLst/>
                          <a:latin typeface="Calibri" panose="020F0502020204030204" pitchFamily="34" charset="0"/>
                        </a:rPr>
                        <a:t>WP8</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7 - UMIL</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r>
                        <a:rPr lang="it-IT" sz="900" b="0" i="0" u="none" strike="noStrike">
                          <a:solidFill>
                            <a:srgbClr val="000000"/>
                          </a:solidFill>
                          <a:effectLst/>
                          <a:latin typeface="Calibri" panose="020F0502020204030204" pitchFamily="34" charset="0"/>
                        </a:rPr>
                        <a:t>OTHER</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r" fontAlgn="b"/>
                      <a:r>
                        <a:rPr lang="it-IT" sz="900" b="0" i="0" u="none" strike="noStrike">
                          <a:solidFill>
                            <a:srgbClr val="000000"/>
                          </a:solidFill>
                          <a:effectLst/>
                          <a:latin typeface="Calibri" panose="020F0502020204030204" pitchFamily="34" charset="0"/>
                        </a:rPr>
                        <a:t>15</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a:solidFill>
                            <a:srgbClr val="000000"/>
                          </a:solidFill>
                          <a:effectLst/>
                          <a:latin typeface="Calibri" panose="020F0502020204030204" pitchFamily="34" charset="0"/>
                        </a:rPr>
                        <a:t>31/05/2024</a:t>
                      </a:r>
                    </a:p>
                  </a:txBody>
                  <a:tcPr marL="6148" marR="6148" marT="6148" marB="0" anchor="b">
                    <a:lnL>
                      <a:noFill/>
                    </a:lnL>
                    <a:lnR>
                      <a:noFill/>
                    </a:lnR>
                    <a:lnT>
                      <a:noFill/>
                    </a:lnT>
                    <a:lnB>
                      <a:noFill/>
                    </a:lnB>
                  </a:tcPr>
                </a:tc>
                <a:extLst>
                  <a:ext uri="{0D108BD9-81ED-4DB2-BD59-A6C34878D82A}">
                    <a16:rowId xmlns:a16="http://schemas.microsoft.com/office/drawing/2014/main" val="897725546"/>
                  </a:ext>
                </a:extLst>
              </a:tr>
              <a:tr h="147563">
                <a:tc>
                  <a:txBody>
                    <a:bodyPr/>
                    <a:lstStyle/>
                    <a:p>
                      <a:pPr algn="l" fontAlgn="b"/>
                      <a:r>
                        <a:rPr lang="en-GB" sz="900" b="0" i="1" u="none" strike="noStrike">
                          <a:solidFill>
                            <a:srgbClr val="000000"/>
                          </a:solidFill>
                          <a:effectLst/>
                          <a:latin typeface="Calibri" panose="020F0502020204030204" pitchFamily="34" charset="0"/>
                        </a:rPr>
                        <a:t>Final report on cooling cell design</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b"/>
                      <a:r>
                        <a:rPr lang="it-IT" sz="900" b="0" i="1" u="none" strike="noStrike">
                          <a:solidFill>
                            <a:srgbClr val="000000"/>
                          </a:solidFill>
                          <a:effectLst/>
                          <a:latin typeface="Calibri" panose="020F0502020204030204" pitchFamily="34" charset="0"/>
                        </a:rPr>
                        <a:t>WP8</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1" u="none" strike="noStrike">
                          <a:solidFill>
                            <a:srgbClr val="000000"/>
                          </a:solidFill>
                          <a:effectLst/>
                          <a:latin typeface="Calibri" panose="020F0502020204030204" pitchFamily="34" charset="0"/>
                        </a:rPr>
                        <a:t>7 - UMIL</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r>
                        <a:rPr lang="it-IT" sz="900" b="0" i="1" u="none" strike="noStrike">
                          <a:solidFill>
                            <a:srgbClr val="000000"/>
                          </a:solidFill>
                          <a:effectLst/>
                          <a:latin typeface="Calibri" panose="020F0502020204030204" pitchFamily="34" charset="0"/>
                        </a:rPr>
                        <a:t>R — Document, report</a:t>
                      </a:r>
                    </a:p>
                  </a:txBody>
                  <a:tcPr marL="6148" marR="6148" marT="6148"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r" fontAlgn="b"/>
                      <a:r>
                        <a:rPr lang="it-IT" sz="900" b="1" i="1" u="none" strike="noStrike">
                          <a:solidFill>
                            <a:srgbClr val="000000"/>
                          </a:solidFill>
                          <a:effectLst/>
                          <a:latin typeface="Calibri" panose="020F0502020204030204" pitchFamily="34" charset="0"/>
                        </a:rPr>
                        <a:t>44</a:t>
                      </a:r>
                    </a:p>
                  </a:txBody>
                  <a:tcPr marL="6148" marR="6148" marT="6148" marB="0" anchor="b">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900" b="0" i="0" u="none" strike="noStrike">
                        <a:solidFill>
                          <a:srgbClr val="000000"/>
                        </a:solidFill>
                        <a:effectLst/>
                        <a:latin typeface="Calibri" panose="020F0502020204030204" pitchFamily="34" charset="0"/>
                      </a:endParaRPr>
                    </a:p>
                  </a:txBody>
                  <a:tcPr marL="6148" marR="6148" marT="6148"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900" b="0" i="0" u="none" strike="noStrike" dirty="0">
                          <a:solidFill>
                            <a:srgbClr val="000000"/>
                          </a:solidFill>
                          <a:effectLst/>
                          <a:latin typeface="Calibri" panose="020F0502020204030204" pitchFamily="34" charset="0"/>
                        </a:rPr>
                        <a:t>31/10/2026</a:t>
                      </a:r>
                    </a:p>
                  </a:txBody>
                  <a:tcPr marL="6148" marR="6148" marT="6148" marB="0" anchor="b">
                    <a:lnL>
                      <a:noFill/>
                    </a:lnL>
                    <a:lnR>
                      <a:noFill/>
                    </a:lnR>
                    <a:lnT>
                      <a:noFill/>
                    </a:lnT>
                    <a:lnB>
                      <a:noFill/>
                    </a:lnB>
                    <a:solidFill>
                      <a:srgbClr val="A9D08E"/>
                    </a:solidFill>
                  </a:tcPr>
                </a:tc>
                <a:extLst>
                  <a:ext uri="{0D108BD9-81ED-4DB2-BD59-A6C34878D82A}">
                    <a16:rowId xmlns:a16="http://schemas.microsoft.com/office/drawing/2014/main" val="1842326902"/>
                  </a:ext>
                </a:extLst>
              </a:tr>
            </a:tbl>
          </a:graphicData>
        </a:graphic>
      </p:graphicFrame>
      <p:sp>
        <p:nvSpPr>
          <p:cNvPr id="3" name="Slide Number Placeholder 2">
            <a:extLst>
              <a:ext uri="{FF2B5EF4-FFF2-40B4-BE49-F238E27FC236}">
                <a16:creationId xmlns:a16="http://schemas.microsoft.com/office/drawing/2014/main" id="{D85657A0-DBDE-E806-8DB8-A2DE642FDCFC}"/>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le 3">
            <a:extLst>
              <a:ext uri="{FF2B5EF4-FFF2-40B4-BE49-F238E27FC236}">
                <a16:creationId xmlns:a16="http://schemas.microsoft.com/office/drawing/2014/main" id="{7587901F-14DD-326F-7342-024AF0518788}"/>
              </a:ext>
            </a:extLst>
          </p:cNvPr>
          <p:cNvSpPr>
            <a:spLocks noGrp="1"/>
          </p:cNvSpPr>
          <p:nvPr>
            <p:ph type="title"/>
          </p:nvPr>
        </p:nvSpPr>
        <p:spPr/>
        <p:txBody>
          <a:bodyPr/>
          <a:lstStyle/>
          <a:p>
            <a:r>
              <a:rPr lang="en-US" dirty="0"/>
              <a:t>Deliverables new dates</a:t>
            </a:r>
            <a:endParaRPr lang="it-IT" dirty="0"/>
          </a:p>
        </p:txBody>
      </p:sp>
    </p:spTree>
    <p:extLst>
      <p:ext uri="{BB962C8B-B14F-4D97-AF65-F5344CB8AC3E}">
        <p14:creationId xmlns:p14="http://schemas.microsoft.com/office/powerpoint/2010/main" val="3634166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082009-43C3-98CF-9ECB-D5990EB4CB06}"/>
              </a:ext>
            </a:extLst>
          </p:cNvPr>
          <p:cNvSpPr>
            <a:spLocks noGrp="1"/>
          </p:cNvSpPr>
          <p:nvPr>
            <p:ph sz="quarter" idx="12"/>
          </p:nvPr>
        </p:nvSpPr>
        <p:spPr/>
        <p:txBody>
          <a:bodyPr>
            <a:normAutofit fontScale="85000" lnSpcReduction="20000"/>
          </a:bodyPr>
          <a:lstStyle/>
          <a:p>
            <a:r>
              <a:rPr lang="en-US" dirty="0"/>
              <a:t>All Deliverables (D) and Milestones (M) achieved and declared on EU portal</a:t>
            </a:r>
          </a:p>
          <a:p>
            <a:endParaRPr lang="en-US" dirty="0"/>
          </a:p>
          <a:p>
            <a:r>
              <a:rPr lang="en-US" dirty="0"/>
              <a:t>D &amp; M falling in summer over the entire project have been moved to end of October of the corresponding year (list in spare slides)</a:t>
            </a:r>
          </a:p>
          <a:p>
            <a:endParaRPr lang="en-US" dirty="0"/>
          </a:p>
          <a:p>
            <a:r>
              <a:rPr lang="en-US" dirty="0"/>
              <a:t>Few Associated Institutes didn’t sign yet the Consortium Agreement… </a:t>
            </a:r>
            <a:endParaRPr lang="it-IT" dirty="0"/>
          </a:p>
        </p:txBody>
      </p:sp>
      <p:sp>
        <p:nvSpPr>
          <p:cNvPr id="3" name="Slide Number Placeholder 2">
            <a:extLst>
              <a:ext uri="{FF2B5EF4-FFF2-40B4-BE49-F238E27FC236}">
                <a16:creationId xmlns:a16="http://schemas.microsoft.com/office/drawing/2014/main" id="{78735BF3-A37D-6710-4857-B4EA11811527}"/>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FCEC532B-75C8-9C81-B0BF-87AB47A0266B}"/>
              </a:ext>
            </a:extLst>
          </p:cNvPr>
          <p:cNvSpPr>
            <a:spLocks noGrp="1"/>
          </p:cNvSpPr>
          <p:nvPr>
            <p:ph type="title"/>
          </p:nvPr>
        </p:nvSpPr>
        <p:spPr/>
        <p:txBody>
          <a:bodyPr/>
          <a:lstStyle/>
          <a:p>
            <a:r>
              <a:rPr lang="en-US" dirty="0"/>
              <a:t>WP1</a:t>
            </a:r>
            <a:br>
              <a:rPr lang="en-US" dirty="0"/>
            </a:br>
            <a:r>
              <a:rPr lang="en-US" dirty="0"/>
              <a:t>Coordination and Communication</a:t>
            </a:r>
            <a:endParaRPr lang="it-IT" dirty="0"/>
          </a:p>
        </p:txBody>
      </p:sp>
    </p:spTree>
    <p:extLst>
      <p:ext uri="{BB962C8B-B14F-4D97-AF65-F5344CB8AC3E}">
        <p14:creationId xmlns:p14="http://schemas.microsoft.com/office/powerpoint/2010/main" val="20724299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B3171B19-53DA-73FA-34DB-213EC2FD989F}"/>
              </a:ext>
            </a:extLst>
          </p:cNvPr>
          <p:cNvGraphicFramePr>
            <a:graphicFrameLocks noGrp="1"/>
          </p:cNvGraphicFramePr>
          <p:nvPr>
            <p:ph sz="quarter" idx="12"/>
          </p:nvPr>
        </p:nvGraphicFramePr>
        <p:xfrm>
          <a:off x="1457217" y="1276349"/>
          <a:ext cx="6305765" cy="3535365"/>
        </p:xfrm>
        <a:graphic>
          <a:graphicData uri="http://schemas.openxmlformats.org/drawingml/2006/table">
            <a:tbl>
              <a:tblPr/>
              <a:tblGrid>
                <a:gridCol w="596384">
                  <a:extLst>
                    <a:ext uri="{9D8B030D-6E8A-4147-A177-3AD203B41FA5}">
                      <a16:colId xmlns:a16="http://schemas.microsoft.com/office/drawing/2014/main" val="1586535135"/>
                    </a:ext>
                  </a:extLst>
                </a:gridCol>
                <a:gridCol w="1852765">
                  <a:extLst>
                    <a:ext uri="{9D8B030D-6E8A-4147-A177-3AD203B41FA5}">
                      <a16:colId xmlns:a16="http://schemas.microsoft.com/office/drawing/2014/main" val="645482355"/>
                    </a:ext>
                  </a:extLst>
                </a:gridCol>
                <a:gridCol w="747468">
                  <a:extLst>
                    <a:ext uri="{9D8B030D-6E8A-4147-A177-3AD203B41FA5}">
                      <a16:colId xmlns:a16="http://schemas.microsoft.com/office/drawing/2014/main" val="3694111897"/>
                    </a:ext>
                  </a:extLst>
                </a:gridCol>
                <a:gridCol w="699757">
                  <a:extLst>
                    <a:ext uri="{9D8B030D-6E8A-4147-A177-3AD203B41FA5}">
                      <a16:colId xmlns:a16="http://schemas.microsoft.com/office/drawing/2014/main" val="2140731055"/>
                    </a:ext>
                  </a:extLst>
                </a:gridCol>
                <a:gridCol w="874696">
                  <a:extLst>
                    <a:ext uri="{9D8B030D-6E8A-4147-A177-3AD203B41FA5}">
                      <a16:colId xmlns:a16="http://schemas.microsoft.com/office/drawing/2014/main" val="580699811"/>
                    </a:ext>
                  </a:extLst>
                </a:gridCol>
                <a:gridCol w="699757">
                  <a:extLst>
                    <a:ext uri="{9D8B030D-6E8A-4147-A177-3AD203B41FA5}">
                      <a16:colId xmlns:a16="http://schemas.microsoft.com/office/drawing/2014/main" val="1220379312"/>
                    </a:ext>
                  </a:extLst>
                </a:gridCol>
                <a:gridCol w="381686">
                  <a:extLst>
                    <a:ext uri="{9D8B030D-6E8A-4147-A177-3AD203B41FA5}">
                      <a16:colId xmlns:a16="http://schemas.microsoft.com/office/drawing/2014/main" val="935642203"/>
                    </a:ext>
                  </a:extLst>
                </a:gridCol>
                <a:gridCol w="453252">
                  <a:extLst>
                    <a:ext uri="{9D8B030D-6E8A-4147-A177-3AD203B41FA5}">
                      <a16:colId xmlns:a16="http://schemas.microsoft.com/office/drawing/2014/main" val="1835393921"/>
                    </a:ext>
                  </a:extLst>
                </a:gridCol>
              </a:tblGrid>
              <a:tr h="214698">
                <a:tc>
                  <a:txBody>
                    <a:bodyPr/>
                    <a:lstStyle/>
                    <a:p>
                      <a:pPr algn="l" fontAlgn="ctr"/>
                      <a:r>
                        <a:rPr lang="it-IT" sz="700" b="1" i="0" u="none" strike="noStrike">
                          <a:solidFill>
                            <a:srgbClr val="FFFFFF"/>
                          </a:solidFill>
                          <a:effectLst/>
                          <a:latin typeface="Calibri" panose="020F0502020204030204" pitchFamily="34" charset="0"/>
                        </a:rPr>
                        <a:t>Milestone No</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700" b="1" i="0" u="none" strike="noStrike">
                          <a:solidFill>
                            <a:srgbClr val="FFFFFF"/>
                          </a:solidFill>
                          <a:effectLst/>
                          <a:latin typeface="Calibri" panose="020F0502020204030204" pitchFamily="34" charset="0"/>
                        </a:rPr>
                        <a:t>Milestone Name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700" b="1" i="0" u="none" strike="noStrike">
                          <a:solidFill>
                            <a:srgbClr val="FFFFFF"/>
                          </a:solidFill>
                          <a:effectLst/>
                          <a:latin typeface="Calibri" panose="020F0502020204030204" pitchFamily="34" charset="0"/>
                        </a:rPr>
                        <a:t>Work Package No</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700" b="1" i="0" u="none" strike="noStrike">
                          <a:solidFill>
                            <a:srgbClr val="FFFFFF"/>
                          </a:solidFill>
                          <a:effectLst/>
                          <a:latin typeface="Calibri" panose="020F0502020204030204" pitchFamily="34" charset="0"/>
                        </a:rPr>
                        <a:t>Lead Beneficiary</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ctr"/>
                      <a:r>
                        <a:rPr lang="it-IT" sz="700" b="1" i="0" u="none" strike="noStrike">
                          <a:solidFill>
                            <a:srgbClr val="FFFFFF"/>
                          </a:solidFill>
                          <a:effectLst/>
                          <a:latin typeface="Calibri" panose="020F0502020204030204" pitchFamily="34" charset="0"/>
                        </a:rPr>
                        <a:t>Means of Verification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ctr" fontAlgn="ctr"/>
                      <a:r>
                        <a:rPr lang="it-IT" sz="700" b="1" i="0" u="none" strike="noStrike">
                          <a:solidFill>
                            <a:srgbClr val="FFFFFF"/>
                          </a:solidFill>
                          <a:effectLst/>
                          <a:latin typeface="Calibri" panose="020F0502020204030204" pitchFamily="34" charset="0"/>
                        </a:rPr>
                        <a:t>Due Date (month)</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4472C4"/>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l" fontAlgn="b"/>
                      <a:r>
                        <a:rPr lang="it-IT" sz="700" b="0" i="0" u="none" strike="noStrike">
                          <a:solidFill>
                            <a:srgbClr val="000000"/>
                          </a:solidFill>
                          <a:effectLst/>
                          <a:latin typeface="Calibri" panose="020F0502020204030204" pitchFamily="34" charset="0"/>
                        </a:rPr>
                        <a:t>Date</a:t>
                      </a:r>
                    </a:p>
                  </a:txBody>
                  <a:tcPr marL="4771" marR="4771" marT="4771" marB="0" anchor="b">
                    <a:lnL>
                      <a:noFill/>
                    </a:lnL>
                    <a:lnR>
                      <a:noFill/>
                    </a:lnR>
                    <a:lnT>
                      <a:noFill/>
                    </a:lnT>
                    <a:lnB>
                      <a:noFill/>
                    </a:lnB>
                  </a:tcPr>
                </a:tc>
                <a:extLst>
                  <a:ext uri="{0D108BD9-81ED-4DB2-BD59-A6C34878D82A}">
                    <a16:rowId xmlns:a16="http://schemas.microsoft.com/office/drawing/2014/main" val="3811635297"/>
                  </a:ext>
                </a:extLst>
              </a:tr>
              <a:tr h="114506">
                <a:tc>
                  <a:txBody>
                    <a:bodyPr/>
                    <a:lstStyle/>
                    <a:p>
                      <a:pPr algn="ctr" fontAlgn="ctr"/>
                      <a:r>
                        <a:rPr lang="it-IT" sz="700" b="1" i="0" u="none" strike="noStrike">
                          <a:solidFill>
                            <a:srgbClr val="000000"/>
                          </a:solidFill>
                          <a:effectLst/>
                          <a:latin typeface="Calibri" panose="020F0502020204030204" pitchFamily="34" charset="0"/>
                        </a:rPr>
                        <a:t>1</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Website Available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1 -CERN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Website online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2</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30/04/2023</a:t>
                      </a:r>
                    </a:p>
                  </a:txBody>
                  <a:tcPr marL="4771" marR="4771" marT="4771" marB="0" anchor="b">
                    <a:lnL>
                      <a:noFill/>
                    </a:lnL>
                    <a:lnR>
                      <a:noFill/>
                    </a:lnR>
                    <a:lnT>
                      <a:noFill/>
                    </a:lnT>
                    <a:lnB>
                      <a:noFill/>
                    </a:lnB>
                  </a:tcPr>
                </a:tc>
                <a:extLst>
                  <a:ext uri="{0D108BD9-81ED-4DB2-BD59-A6C34878D82A}">
                    <a16:rowId xmlns:a16="http://schemas.microsoft.com/office/drawing/2014/main" val="1023707117"/>
                  </a:ext>
                </a:extLst>
              </a:tr>
              <a:tr h="114506">
                <a:tc>
                  <a:txBody>
                    <a:bodyPr/>
                    <a:lstStyle/>
                    <a:p>
                      <a:pPr algn="ctr" fontAlgn="ctr"/>
                      <a:r>
                        <a:rPr lang="it-IT" sz="700" b="1" i="0" u="none" strike="noStrike">
                          <a:solidFill>
                            <a:srgbClr val="000000"/>
                          </a:solidFill>
                          <a:effectLst/>
                          <a:latin typeface="Calibri" panose="020F0502020204030204" pitchFamily="34" charset="0"/>
                        </a:rPr>
                        <a:t>2</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Kick-off meeting</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3</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31/05/2023</a:t>
                      </a:r>
                    </a:p>
                  </a:txBody>
                  <a:tcPr marL="4771" marR="4771" marT="4771" marB="0" anchor="b">
                    <a:lnL>
                      <a:noFill/>
                    </a:lnL>
                    <a:lnR>
                      <a:noFill/>
                    </a:lnR>
                    <a:lnT>
                      <a:noFill/>
                    </a:lnT>
                    <a:lnB>
                      <a:noFill/>
                    </a:lnB>
                  </a:tcPr>
                </a:tc>
                <a:extLst>
                  <a:ext uri="{0D108BD9-81ED-4DB2-BD59-A6C34878D82A}">
                    <a16:rowId xmlns:a16="http://schemas.microsoft.com/office/drawing/2014/main" val="3466798720"/>
                  </a:ext>
                </a:extLst>
              </a:tr>
              <a:tr h="114506">
                <a:tc>
                  <a:txBody>
                    <a:bodyPr/>
                    <a:lstStyle/>
                    <a:p>
                      <a:pPr algn="ctr" fontAlgn="ctr"/>
                      <a:r>
                        <a:rPr lang="it-IT" sz="700" b="1" i="0" u="none" strike="noStrike">
                          <a:solidFill>
                            <a:srgbClr val="000000"/>
                          </a:solidFill>
                          <a:effectLst/>
                          <a:latin typeface="Calibri" panose="020F0502020204030204" pitchFamily="34" charset="0"/>
                        </a:rPr>
                        <a:t>3</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Tentative parameters available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Database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8</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30/10/2023</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3860718752"/>
                  </a:ext>
                </a:extLst>
              </a:tr>
              <a:tr h="114506">
                <a:tc>
                  <a:txBody>
                    <a:bodyPr/>
                    <a:lstStyle/>
                    <a:p>
                      <a:pPr algn="ctr" fontAlgn="ctr"/>
                      <a:r>
                        <a:rPr lang="it-IT" sz="700" b="1" i="0" u="none" strike="noStrike">
                          <a:solidFill>
                            <a:srgbClr val="000000"/>
                          </a:solidFill>
                          <a:effectLst/>
                          <a:latin typeface="Calibri" panose="020F0502020204030204" pitchFamily="34" charset="0"/>
                        </a:rPr>
                        <a:t>4</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First annual meeting</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1 -CERN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15</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31/05/2024</a:t>
                      </a:r>
                    </a:p>
                  </a:txBody>
                  <a:tcPr marL="4771" marR="4771" marT="4771" marB="0" anchor="b">
                    <a:lnL>
                      <a:noFill/>
                    </a:lnL>
                    <a:lnR>
                      <a:noFill/>
                    </a:lnR>
                    <a:lnT>
                      <a:noFill/>
                    </a:lnT>
                    <a:lnB>
                      <a:noFill/>
                    </a:lnB>
                  </a:tcPr>
                </a:tc>
                <a:extLst>
                  <a:ext uri="{0D108BD9-81ED-4DB2-BD59-A6C34878D82A}">
                    <a16:rowId xmlns:a16="http://schemas.microsoft.com/office/drawing/2014/main" val="4217996380"/>
                  </a:ext>
                </a:extLst>
              </a:tr>
              <a:tr h="114506">
                <a:tc>
                  <a:txBody>
                    <a:bodyPr/>
                    <a:lstStyle/>
                    <a:p>
                      <a:pPr algn="ctr" fontAlgn="ctr"/>
                      <a:r>
                        <a:rPr lang="it-IT" sz="700" b="1" i="1" u="none" strike="noStrike">
                          <a:solidFill>
                            <a:srgbClr val="000000"/>
                          </a:solidFill>
                          <a:effectLst/>
                          <a:latin typeface="Calibri" panose="020F0502020204030204" pitchFamily="34" charset="0"/>
                        </a:rPr>
                        <a:t>5</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Preliminary parameters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Database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1" i="1" u="none" strike="noStrike">
                          <a:solidFill>
                            <a:srgbClr val="000000"/>
                          </a:solidFill>
                          <a:effectLst/>
                          <a:latin typeface="Calibri" panose="020F0502020204030204" pitchFamily="34" charset="0"/>
                        </a:rPr>
                        <a:t>20</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30/10/2024</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2217209747"/>
                  </a:ext>
                </a:extLst>
              </a:tr>
              <a:tr h="114506">
                <a:tc>
                  <a:txBody>
                    <a:bodyPr/>
                    <a:lstStyle/>
                    <a:p>
                      <a:pPr algn="ctr" fontAlgn="ctr"/>
                      <a:r>
                        <a:rPr lang="it-IT" sz="700" b="1" i="0" u="none" strike="noStrike">
                          <a:solidFill>
                            <a:srgbClr val="000000"/>
                          </a:solidFill>
                          <a:effectLst/>
                          <a:latin typeface="Calibri" panose="020F0502020204030204" pitchFamily="34" charset="0"/>
                        </a:rPr>
                        <a:t>6</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Second annual meeting</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27</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31/05/2025</a:t>
                      </a:r>
                    </a:p>
                  </a:txBody>
                  <a:tcPr marL="4771" marR="4771" marT="4771" marB="0" anchor="b">
                    <a:lnL>
                      <a:noFill/>
                    </a:lnL>
                    <a:lnR>
                      <a:noFill/>
                    </a:lnR>
                    <a:lnT>
                      <a:noFill/>
                    </a:lnT>
                    <a:lnB>
                      <a:noFill/>
                    </a:lnB>
                  </a:tcPr>
                </a:tc>
                <a:extLst>
                  <a:ext uri="{0D108BD9-81ED-4DB2-BD59-A6C34878D82A}">
                    <a16:rowId xmlns:a16="http://schemas.microsoft.com/office/drawing/2014/main" val="609288462"/>
                  </a:ext>
                </a:extLst>
              </a:tr>
              <a:tr h="114506">
                <a:tc>
                  <a:txBody>
                    <a:bodyPr/>
                    <a:lstStyle/>
                    <a:p>
                      <a:pPr algn="ctr" fontAlgn="ctr"/>
                      <a:r>
                        <a:rPr lang="it-IT" sz="700" b="1" i="1" u="none" strike="noStrike">
                          <a:solidFill>
                            <a:srgbClr val="000000"/>
                          </a:solidFill>
                          <a:effectLst/>
                          <a:latin typeface="Calibri" panose="020F0502020204030204" pitchFamily="34" charset="0"/>
                        </a:rPr>
                        <a:t>7</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Consolidated parameters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Database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1" i="1" u="none" strike="noStrike">
                          <a:solidFill>
                            <a:srgbClr val="000000"/>
                          </a:solidFill>
                          <a:effectLst/>
                          <a:latin typeface="Calibri" panose="020F0502020204030204" pitchFamily="34" charset="0"/>
                        </a:rPr>
                        <a:t>32</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30/10/2025</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3124122558"/>
                  </a:ext>
                </a:extLst>
              </a:tr>
              <a:tr h="114506">
                <a:tc>
                  <a:txBody>
                    <a:bodyPr/>
                    <a:lstStyle/>
                    <a:p>
                      <a:pPr algn="ctr" fontAlgn="ctr"/>
                      <a:r>
                        <a:rPr lang="it-IT" sz="700" b="1" i="0" u="none" strike="noStrike">
                          <a:solidFill>
                            <a:srgbClr val="000000"/>
                          </a:solidFill>
                          <a:effectLst/>
                          <a:latin typeface="Calibri" panose="020F0502020204030204" pitchFamily="34" charset="0"/>
                        </a:rPr>
                        <a:t>8</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Third annual meeting</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WP1</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39</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31/05/2026</a:t>
                      </a:r>
                    </a:p>
                  </a:txBody>
                  <a:tcPr marL="4771" marR="4771" marT="4771" marB="0" anchor="b">
                    <a:lnL>
                      <a:noFill/>
                    </a:lnL>
                    <a:lnR>
                      <a:noFill/>
                    </a:lnR>
                    <a:lnT>
                      <a:noFill/>
                    </a:lnT>
                    <a:lnB>
                      <a:noFill/>
                    </a:lnB>
                  </a:tcPr>
                </a:tc>
                <a:extLst>
                  <a:ext uri="{0D108BD9-81ED-4DB2-BD59-A6C34878D82A}">
                    <a16:rowId xmlns:a16="http://schemas.microsoft.com/office/drawing/2014/main" val="956257964"/>
                  </a:ext>
                </a:extLst>
              </a:tr>
              <a:tr h="229011">
                <a:tc>
                  <a:txBody>
                    <a:bodyPr/>
                    <a:lstStyle/>
                    <a:p>
                      <a:pPr algn="ctr" fontAlgn="ctr"/>
                      <a:r>
                        <a:rPr lang="it-IT" sz="700" b="1" i="0" u="none" strike="noStrike">
                          <a:solidFill>
                            <a:srgbClr val="000000"/>
                          </a:solidFill>
                          <a:effectLst/>
                          <a:latin typeface="Calibri" panose="020F0502020204030204" pitchFamily="34" charset="0"/>
                        </a:rPr>
                        <a:t>9</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0" u="none" strike="noStrike">
                          <a:solidFill>
                            <a:srgbClr val="000000"/>
                          </a:solidFill>
                          <a:effectLst/>
                          <a:latin typeface="Calibri" panose="020F0502020204030204" pitchFamily="34" charset="0"/>
                        </a:rPr>
                        <a:t>Training on detector design and physics performance tools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WP2</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8-UNIPD</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Training material</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6</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31/08/2023</a:t>
                      </a:r>
                    </a:p>
                  </a:txBody>
                  <a:tcPr marL="4771" marR="4771" marT="4771" marB="0" anchor="b">
                    <a:lnL>
                      <a:noFill/>
                    </a:lnL>
                    <a:lnR>
                      <a:noFill/>
                    </a:lnR>
                    <a:lnT>
                      <a:noFill/>
                    </a:lnT>
                    <a:lnB>
                      <a:noFill/>
                    </a:lnB>
                  </a:tcPr>
                </a:tc>
                <a:extLst>
                  <a:ext uri="{0D108BD9-81ED-4DB2-BD59-A6C34878D82A}">
                    <a16:rowId xmlns:a16="http://schemas.microsoft.com/office/drawing/2014/main" val="913313024"/>
                  </a:ext>
                </a:extLst>
              </a:tr>
              <a:tr h="114506">
                <a:tc>
                  <a:txBody>
                    <a:bodyPr/>
                    <a:lstStyle/>
                    <a:p>
                      <a:pPr algn="ctr" fontAlgn="ctr"/>
                      <a:r>
                        <a:rPr lang="it-IT" sz="700" b="1" i="0" u="none" strike="noStrike">
                          <a:solidFill>
                            <a:srgbClr val="000000"/>
                          </a:solidFill>
                          <a:effectLst/>
                          <a:latin typeface="Calibri" panose="020F0502020204030204" pitchFamily="34" charset="0"/>
                        </a:rPr>
                        <a:t>10</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en-GB" sz="700" b="0" i="0" u="none" strike="noStrike">
                          <a:solidFill>
                            <a:srgbClr val="000000"/>
                          </a:solidFill>
                          <a:effectLst/>
                          <a:latin typeface="Calibri" panose="020F0502020204030204" pitchFamily="34" charset="0"/>
                        </a:rPr>
                        <a:t>Workshop on MDI and IR design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WP2, 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8-UNIPD</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13</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31/03/2024</a:t>
                      </a:r>
                    </a:p>
                  </a:txBody>
                  <a:tcPr marL="4771" marR="4771" marT="4771" marB="0" anchor="b">
                    <a:lnL>
                      <a:noFill/>
                    </a:lnL>
                    <a:lnR>
                      <a:noFill/>
                    </a:lnR>
                    <a:lnT>
                      <a:noFill/>
                    </a:lnT>
                    <a:lnB>
                      <a:noFill/>
                    </a:lnB>
                  </a:tcPr>
                </a:tc>
                <a:extLst>
                  <a:ext uri="{0D108BD9-81ED-4DB2-BD59-A6C34878D82A}">
                    <a16:rowId xmlns:a16="http://schemas.microsoft.com/office/drawing/2014/main" val="309832198"/>
                  </a:ext>
                </a:extLst>
              </a:tr>
              <a:tr h="229011">
                <a:tc>
                  <a:txBody>
                    <a:bodyPr/>
                    <a:lstStyle/>
                    <a:p>
                      <a:pPr algn="ctr" fontAlgn="ctr"/>
                      <a:r>
                        <a:rPr lang="it-IT" sz="700" b="1" i="1" u="none" strike="noStrike">
                          <a:solidFill>
                            <a:srgbClr val="000000"/>
                          </a:solidFill>
                          <a:effectLst/>
                          <a:latin typeface="Calibri" panose="020F0502020204030204" pitchFamily="34" charset="0"/>
                        </a:rPr>
                        <a:t>11</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1" u="none" strike="noStrike">
                          <a:solidFill>
                            <a:srgbClr val="000000"/>
                          </a:solidFill>
                          <a:effectLst/>
                          <a:latin typeface="Calibri" panose="020F0502020204030204" pitchFamily="34" charset="0"/>
                        </a:rPr>
                        <a:t>Release of simplified detector performance model (DELPHES card or/and similar format)</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WP2</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8-UNIPD</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1" u="none" strike="noStrike">
                          <a:solidFill>
                            <a:srgbClr val="000000"/>
                          </a:solidFill>
                          <a:effectLst/>
                          <a:latin typeface="Calibri" panose="020F0502020204030204" pitchFamily="34" charset="0"/>
                        </a:rPr>
                        <a:t>Model published on the website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1" i="1" u="none" strike="noStrike">
                          <a:solidFill>
                            <a:srgbClr val="000000"/>
                          </a:solidFill>
                          <a:effectLst/>
                          <a:latin typeface="Calibri" panose="020F0502020204030204" pitchFamily="34" charset="0"/>
                        </a:rPr>
                        <a:t>20</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31/10/2024</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925318877"/>
                  </a:ext>
                </a:extLst>
              </a:tr>
              <a:tr h="343517">
                <a:tc>
                  <a:txBody>
                    <a:bodyPr/>
                    <a:lstStyle/>
                    <a:p>
                      <a:pPr algn="ctr" fontAlgn="ctr"/>
                      <a:r>
                        <a:rPr lang="it-IT" sz="700" b="1" i="0" u="none" strike="noStrike">
                          <a:solidFill>
                            <a:srgbClr val="000000"/>
                          </a:solidFill>
                          <a:effectLst/>
                          <a:latin typeface="Calibri" panose="020F0502020204030204" pitchFamily="34" charset="0"/>
                        </a:rPr>
                        <a:t>12</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en-GB" sz="700" b="0" i="0" u="none" strike="noStrike">
                          <a:solidFill>
                            <a:srgbClr val="000000"/>
                          </a:solidFill>
                          <a:effectLst/>
                          <a:latin typeface="Calibri" panose="020F0502020204030204" pitchFamily="34" charset="0"/>
                        </a:rPr>
                        <a:t>Workshop on detector design and physics performance with a public lecture on Muon Collider</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WP2</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8-UNIPD</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25</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31/03/2025</a:t>
                      </a:r>
                    </a:p>
                  </a:txBody>
                  <a:tcPr marL="4771" marR="4771" marT="4771" marB="0" anchor="b">
                    <a:lnL>
                      <a:noFill/>
                    </a:lnL>
                    <a:lnR>
                      <a:noFill/>
                    </a:lnR>
                    <a:lnT>
                      <a:noFill/>
                    </a:lnT>
                    <a:lnB>
                      <a:noFill/>
                    </a:lnB>
                  </a:tcPr>
                </a:tc>
                <a:extLst>
                  <a:ext uri="{0D108BD9-81ED-4DB2-BD59-A6C34878D82A}">
                    <a16:rowId xmlns:a16="http://schemas.microsoft.com/office/drawing/2014/main" val="1286994794"/>
                  </a:ext>
                </a:extLst>
              </a:tr>
              <a:tr h="229011">
                <a:tc>
                  <a:txBody>
                    <a:bodyPr/>
                    <a:lstStyle/>
                    <a:p>
                      <a:pPr algn="ctr" fontAlgn="ctr"/>
                      <a:r>
                        <a:rPr lang="it-IT" sz="700" b="1" i="0" u="none" strike="noStrike">
                          <a:solidFill>
                            <a:srgbClr val="000000"/>
                          </a:solidFill>
                          <a:effectLst/>
                          <a:latin typeface="Calibri" panose="020F0502020204030204" pitchFamily="34" charset="0"/>
                        </a:rPr>
                        <a:t>13</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0" u="none" strike="noStrike">
                          <a:solidFill>
                            <a:srgbClr val="000000"/>
                          </a:solidFill>
                          <a:effectLst/>
                          <a:latin typeface="Calibri" panose="020F0502020204030204" pitchFamily="34" charset="0"/>
                        </a:rPr>
                        <a:t>Publication of report of detector performance with major physics process at several ECM</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WP2</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8-UNIPD</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Article ready for submission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48</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28/02/2027</a:t>
                      </a:r>
                    </a:p>
                  </a:txBody>
                  <a:tcPr marL="4771" marR="4771" marT="4771" marB="0" anchor="b">
                    <a:lnL>
                      <a:noFill/>
                    </a:lnL>
                    <a:lnR>
                      <a:noFill/>
                    </a:lnR>
                    <a:lnT>
                      <a:noFill/>
                    </a:lnT>
                    <a:lnB>
                      <a:noFill/>
                    </a:lnB>
                  </a:tcPr>
                </a:tc>
                <a:extLst>
                  <a:ext uri="{0D108BD9-81ED-4DB2-BD59-A6C34878D82A}">
                    <a16:rowId xmlns:a16="http://schemas.microsoft.com/office/drawing/2014/main" val="4161890870"/>
                  </a:ext>
                </a:extLst>
              </a:tr>
              <a:tr h="114506">
                <a:tc>
                  <a:txBody>
                    <a:bodyPr/>
                    <a:lstStyle/>
                    <a:p>
                      <a:pPr algn="ctr" fontAlgn="ctr"/>
                      <a:r>
                        <a:rPr lang="it-IT" sz="700" b="1" i="0" u="none" strike="noStrike">
                          <a:solidFill>
                            <a:srgbClr val="000000"/>
                          </a:solidFill>
                          <a:effectLst/>
                          <a:latin typeface="Calibri" panose="020F0502020204030204" pitchFamily="34" charset="0"/>
                        </a:rPr>
                        <a:t>14</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Mini-Workshop on pulsed magnets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WP7, 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5-CEA</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15</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31/05/2024</a:t>
                      </a:r>
                    </a:p>
                  </a:txBody>
                  <a:tcPr marL="4771" marR="4771" marT="4771" marB="0" anchor="b">
                    <a:lnL>
                      <a:noFill/>
                    </a:lnL>
                    <a:lnR>
                      <a:noFill/>
                    </a:lnR>
                    <a:lnT>
                      <a:noFill/>
                    </a:lnT>
                    <a:lnB>
                      <a:noFill/>
                    </a:lnB>
                  </a:tcPr>
                </a:tc>
                <a:extLst>
                  <a:ext uri="{0D108BD9-81ED-4DB2-BD59-A6C34878D82A}">
                    <a16:rowId xmlns:a16="http://schemas.microsoft.com/office/drawing/2014/main" val="1805580931"/>
                  </a:ext>
                </a:extLst>
              </a:tr>
              <a:tr h="114506">
                <a:tc>
                  <a:txBody>
                    <a:bodyPr/>
                    <a:lstStyle/>
                    <a:p>
                      <a:pPr algn="ctr" fontAlgn="ctr"/>
                      <a:r>
                        <a:rPr lang="it-IT" sz="700" b="1" i="1" u="none" strike="noStrike">
                          <a:solidFill>
                            <a:srgbClr val="000000"/>
                          </a:solidFill>
                          <a:effectLst/>
                          <a:latin typeface="Calibri" panose="020F0502020204030204" pitchFamily="34" charset="0"/>
                        </a:rPr>
                        <a:t>15</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1" u="none" strike="noStrike">
                          <a:solidFill>
                            <a:srgbClr val="000000"/>
                          </a:solidFill>
                          <a:effectLst/>
                          <a:latin typeface="Calibri" panose="020F0502020204030204" pitchFamily="34" charset="0"/>
                        </a:rPr>
                        <a:t>Tentative design of the interaction region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WP2, 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Optics files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1" i="1" u="none" strike="noStrike">
                          <a:solidFill>
                            <a:srgbClr val="000000"/>
                          </a:solidFill>
                          <a:effectLst/>
                          <a:latin typeface="Calibri" panose="020F0502020204030204" pitchFamily="34" charset="0"/>
                        </a:rPr>
                        <a:t>20</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31/10/2024</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3101120677"/>
                  </a:ext>
                </a:extLst>
              </a:tr>
              <a:tr h="229011">
                <a:tc>
                  <a:txBody>
                    <a:bodyPr/>
                    <a:lstStyle/>
                    <a:p>
                      <a:pPr algn="ctr" fontAlgn="ctr"/>
                      <a:r>
                        <a:rPr lang="it-IT" sz="700" b="1" i="0" u="none" strike="noStrike">
                          <a:solidFill>
                            <a:srgbClr val="000000"/>
                          </a:solidFill>
                          <a:effectLst/>
                          <a:latin typeface="Calibri" panose="020F0502020204030204" pitchFamily="34" charset="0"/>
                        </a:rPr>
                        <a:t>16</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en-GB" sz="700" b="0" i="0" u="none" strike="noStrike">
                          <a:solidFill>
                            <a:srgbClr val="000000"/>
                          </a:solidFill>
                          <a:effectLst/>
                          <a:latin typeface="Calibri" panose="020F0502020204030204" pitchFamily="34" charset="0"/>
                        </a:rPr>
                        <a:t>Tentative optics of the collider ring and pulsed synchrotrons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5-CEA</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Optics files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19</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30/09/2024</a:t>
                      </a:r>
                    </a:p>
                  </a:txBody>
                  <a:tcPr marL="4771" marR="4771" marT="4771" marB="0" anchor="b">
                    <a:lnL>
                      <a:noFill/>
                    </a:lnL>
                    <a:lnR>
                      <a:noFill/>
                    </a:lnR>
                    <a:lnT>
                      <a:noFill/>
                    </a:lnT>
                    <a:lnB>
                      <a:noFill/>
                    </a:lnB>
                  </a:tcPr>
                </a:tc>
                <a:extLst>
                  <a:ext uri="{0D108BD9-81ED-4DB2-BD59-A6C34878D82A}">
                    <a16:rowId xmlns:a16="http://schemas.microsoft.com/office/drawing/2014/main" val="2511759365"/>
                  </a:ext>
                </a:extLst>
              </a:tr>
              <a:tr h="114506">
                <a:tc>
                  <a:txBody>
                    <a:bodyPr/>
                    <a:lstStyle/>
                    <a:p>
                      <a:pPr algn="ctr" fontAlgn="ctr"/>
                      <a:r>
                        <a:rPr lang="it-IT" sz="700" b="1" i="0" u="none" strike="noStrike">
                          <a:solidFill>
                            <a:srgbClr val="000000"/>
                          </a:solidFill>
                          <a:effectLst/>
                          <a:latin typeface="Calibri" panose="020F0502020204030204" pitchFamily="34" charset="0"/>
                        </a:rPr>
                        <a:t>17</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en-GB" sz="700" b="0" i="0" u="none" strike="noStrike">
                          <a:solidFill>
                            <a:srgbClr val="000000"/>
                          </a:solidFill>
                          <a:effectLst/>
                          <a:latin typeface="Calibri" panose="020F0502020204030204" pitchFamily="34" charset="0"/>
                        </a:rPr>
                        <a:t>Tentative design of the FFA</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5-CEA</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Optics files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25</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31/03/2025</a:t>
                      </a:r>
                    </a:p>
                  </a:txBody>
                  <a:tcPr marL="4771" marR="4771" marT="4771" marB="0" anchor="b">
                    <a:lnL>
                      <a:noFill/>
                    </a:lnL>
                    <a:lnR>
                      <a:noFill/>
                    </a:lnR>
                    <a:lnT>
                      <a:noFill/>
                    </a:lnT>
                    <a:lnB>
                      <a:noFill/>
                    </a:lnB>
                  </a:tcPr>
                </a:tc>
                <a:extLst>
                  <a:ext uri="{0D108BD9-81ED-4DB2-BD59-A6C34878D82A}">
                    <a16:rowId xmlns:a16="http://schemas.microsoft.com/office/drawing/2014/main" val="4264839577"/>
                  </a:ext>
                </a:extLst>
              </a:tr>
              <a:tr h="229011">
                <a:tc>
                  <a:txBody>
                    <a:bodyPr/>
                    <a:lstStyle/>
                    <a:p>
                      <a:pPr algn="ctr" fontAlgn="ctr"/>
                      <a:r>
                        <a:rPr lang="it-IT" sz="700" b="1" i="0" u="none" strike="noStrike">
                          <a:solidFill>
                            <a:srgbClr val="000000"/>
                          </a:solidFill>
                          <a:effectLst/>
                          <a:latin typeface="Calibri" panose="020F0502020204030204" pitchFamily="34" charset="0"/>
                        </a:rPr>
                        <a:t>18</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en-GB" sz="700" b="0" i="0" u="none" strike="noStrike">
                          <a:solidFill>
                            <a:srgbClr val="000000"/>
                          </a:solidFill>
                          <a:effectLst/>
                          <a:latin typeface="Calibri" panose="020F0502020204030204" pitchFamily="34" charset="0"/>
                        </a:rPr>
                        <a:t>Tentative impedance budget in the collider and pulsed synchrotron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5-CEA</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0" u="none" strike="noStrike">
                          <a:solidFill>
                            <a:srgbClr val="000000"/>
                          </a:solidFill>
                          <a:effectLst/>
                          <a:latin typeface="Calibri" panose="020F0502020204030204" pitchFamily="34" charset="0"/>
                        </a:rPr>
                        <a:t>Dataset</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0" i="0" u="none" strike="noStrike">
                          <a:solidFill>
                            <a:srgbClr val="000000"/>
                          </a:solidFill>
                          <a:effectLst/>
                          <a:latin typeface="Calibri" panose="020F0502020204030204" pitchFamily="34" charset="0"/>
                        </a:rPr>
                        <a:t>26</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30/04/2025</a:t>
                      </a:r>
                    </a:p>
                  </a:txBody>
                  <a:tcPr marL="4771" marR="4771" marT="4771" marB="0" anchor="b">
                    <a:lnL>
                      <a:noFill/>
                    </a:lnL>
                    <a:lnR>
                      <a:noFill/>
                    </a:lnR>
                    <a:lnT>
                      <a:noFill/>
                    </a:lnT>
                    <a:lnB>
                      <a:noFill/>
                    </a:lnB>
                  </a:tcPr>
                </a:tc>
                <a:extLst>
                  <a:ext uri="{0D108BD9-81ED-4DB2-BD59-A6C34878D82A}">
                    <a16:rowId xmlns:a16="http://schemas.microsoft.com/office/drawing/2014/main" val="3662543068"/>
                  </a:ext>
                </a:extLst>
              </a:tr>
              <a:tr h="114506">
                <a:tc>
                  <a:txBody>
                    <a:bodyPr/>
                    <a:lstStyle/>
                    <a:p>
                      <a:pPr algn="ctr" fontAlgn="ctr"/>
                      <a:r>
                        <a:rPr lang="it-IT" sz="700" b="1" i="1" u="none" strike="noStrike">
                          <a:solidFill>
                            <a:srgbClr val="000000"/>
                          </a:solidFill>
                          <a:effectLst/>
                          <a:latin typeface="Calibri" panose="020F0502020204030204" pitchFamily="34" charset="0"/>
                        </a:rPr>
                        <a:t>19</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Workshop on ultra-high-field solenoids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WP7</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1 -CERN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1"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1" i="1" u="none" strike="noStrike">
                          <a:solidFill>
                            <a:srgbClr val="000000"/>
                          </a:solidFill>
                          <a:effectLst/>
                          <a:latin typeface="Calibri" panose="020F0502020204030204" pitchFamily="34" charset="0"/>
                        </a:rPr>
                        <a:t>32</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31/10/2025</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130668086"/>
                  </a:ext>
                </a:extLst>
              </a:tr>
              <a:tr h="114506">
                <a:tc>
                  <a:txBody>
                    <a:bodyPr/>
                    <a:lstStyle/>
                    <a:p>
                      <a:pPr algn="ctr" fontAlgn="ctr"/>
                      <a:r>
                        <a:rPr lang="it-IT" sz="700" b="1" i="1" u="none" strike="noStrike">
                          <a:solidFill>
                            <a:srgbClr val="000000"/>
                          </a:solidFill>
                          <a:effectLst/>
                          <a:latin typeface="Calibri" panose="020F0502020204030204" pitchFamily="34" charset="0"/>
                        </a:rPr>
                        <a:t>20</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en-GB" sz="700" b="0" i="1" u="none" strike="noStrike">
                          <a:solidFill>
                            <a:srgbClr val="000000"/>
                          </a:solidFill>
                          <a:effectLst/>
                          <a:latin typeface="Calibri" panose="020F0502020204030204" pitchFamily="34" charset="0"/>
                        </a:rPr>
                        <a:t>Workshop on high-field collider magnets</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1" u="none" strike="noStrike">
                          <a:solidFill>
                            <a:srgbClr val="000000"/>
                          </a:solidFill>
                          <a:effectLst/>
                          <a:latin typeface="Calibri" panose="020F0502020204030204" pitchFamily="34" charset="0"/>
                        </a:rPr>
                        <a:t>WP7, WP5</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1" u="none" strike="noStrike">
                          <a:solidFill>
                            <a:srgbClr val="000000"/>
                          </a:solidFill>
                          <a:effectLst/>
                          <a:latin typeface="Calibri" panose="020F0502020204030204" pitchFamily="34" charset="0"/>
                        </a:rPr>
                        <a:t>1-CERN</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ctr"/>
                      <a:r>
                        <a:rPr lang="it-IT" sz="700" b="0" i="1" u="none" strike="noStrike">
                          <a:solidFill>
                            <a:srgbClr val="000000"/>
                          </a:solidFill>
                          <a:effectLst/>
                          <a:latin typeface="Calibri" panose="020F0502020204030204" pitchFamily="34" charset="0"/>
                        </a:rPr>
                        <a:t>Indico site</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ctr" fontAlgn="ctr"/>
                      <a:r>
                        <a:rPr lang="it-IT" sz="700" b="1" i="1" u="none" strike="noStrike">
                          <a:solidFill>
                            <a:srgbClr val="000000"/>
                          </a:solidFill>
                          <a:effectLst/>
                          <a:latin typeface="Calibri" panose="020F0502020204030204" pitchFamily="34" charset="0"/>
                        </a:rPr>
                        <a:t>44</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a:solidFill>
                            <a:srgbClr val="000000"/>
                          </a:solidFill>
                          <a:effectLst/>
                          <a:latin typeface="Calibri" panose="020F0502020204030204" pitchFamily="34" charset="0"/>
                        </a:rPr>
                        <a:t>31/10/2026</a:t>
                      </a:r>
                    </a:p>
                  </a:txBody>
                  <a:tcPr marL="4771" marR="4771" marT="4771" marB="0" anchor="b">
                    <a:lnL>
                      <a:noFill/>
                    </a:lnL>
                    <a:lnR>
                      <a:noFill/>
                    </a:lnR>
                    <a:lnT>
                      <a:noFill/>
                    </a:lnT>
                    <a:lnB>
                      <a:noFill/>
                    </a:lnB>
                    <a:solidFill>
                      <a:srgbClr val="A9D08E"/>
                    </a:solidFill>
                  </a:tcPr>
                </a:tc>
                <a:extLst>
                  <a:ext uri="{0D108BD9-81ED-4DB2-BD59-A6C34878D82A}">
                    <a16:rowId xmlns:a16="http://schemas.microsoft.com/office/drawing/2014/main" val="2112660013"/>
                  </a:ext>
                </a:extLst>
              </a:tr>
              <a:tr h="229011">
                <a:tc>
                  <a:txBody>
                    <a:bodyPr/>
                    <a:lstStyle/>
                    <a:p>
                      <a:pPr algn="ctr" fontAlgn="ctr"/>
                      <a:r>
                        <a:rPr lang="it-IT" sz="700" b="1" i="0" u="none" strike="noStrike">
                          <a:solidFill>
                            <a:srgbClr val="000000"/>
                          </a:solidFill>
                          <a:effectLst/>
                          <a:latin typeface="Calibri" panose="020F0502020204030204" pitchFamily="34" charset="0"/>
                        </a:rPr>
                        <a:t>21</a:t>
                      </a:r>
                    </a:p>
                  </a:txBody>
                  <a:tcPr marL="4771" marR="4771" marT="4771" marB="0" anchor="ctr">
                    <a:lnL w="6350" cap="flat" cmpd="sng" algn="ctr">
                      <a:solidFill>
                        <a:srgbClr val="8EA9DB"/>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Cooling cell design 3D model</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WP8</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7-UMIL</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ctr"/>
                      <a:r>
                        <a:rPr lang="it-IT" sz="700" b="0" i="0" u="none" strike="noStrike">
                          <a:solidFill>
                            <a:srgbClr val="000000"/>
                          </a:solidFill>
                          <a:effectLst/>
                          <a:latin typeface="Calibri" panose="020F0502020204030204" pitchFamily="34" charset="0"/>
                        </a:rPr>
                        <a:t>3D model completed &amp; Report</a:t>
                      </a:r>
                    </a:p>
                  </a:txBody>
                  <a:tcPr marL="4771" marR="4771" marT="4771" marB="0" anchor="ctr">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ctr" fontAlgn="ctr"/>
                      <a:r>
                        <a:rPr lang="it-IT" sz="700" b="0" i="0" u="none" strike="noStrike">
                          <a:solidFill>
                            <a:srgbClr val="000000"/>
                          </a:solidFill>
                          <a:effectLst/>
                          <a:latin typeface="Calibri" panose="020F0502020204030204" pitchFamily="34" charset="0"/>
                        </a:rPr>
                        <a:t>33</a:t>
                      </a:r>
                    </a:p>
                  </a:txBody>
                  <a:tcPr marL="4771" marR="4771" marT="4771" marB="0" anchor="ctr">
                    <a:lnL>
                      <a:noFill/>
                    </a:lnL>
                    <a:lnR w="6350" cap="flat" cmpd="sng" algn="ctr">
                      <a:solidFill>
                        <a:srgbClr val="8EA9DB"/>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lang="it-IT" sz="700" b="0" i="0" u="none" strike="noStrike">
                        <a:solidFill>
                          <a:srgbClr val="000000"/>
                        </a:solidFill>
                        <a:effectLst/>
                        <a:latin typeface="Calibri" panose="020F0502020204030204" pitchFamily="34" charset="0"/>
                      </a:endParaRPr>
                    </a:p>
                  </a:txBody>
                  <a:tcPr marL="4771" marR="4771" marT="4771" marB="0" anchor="b">
                    <a:lnL w="6350" cap="flat" cmpd="sng" algn="ctr">
                      <a:solidFill>
                        <a:srgbClr val="8EA9DB"/>
                      </a:solidFill>
                      <a:prstDash val="solid"/>
                      <a:round/>
                      <a:headEnd type="none" w="med" len="med"/>
                      <a:tailEnd type="none" w="med" len="med"/>
                    </a:lnL>
                    <a:lnR>
                      <a:noFill/>
                    </a:lnR>
                    <a:lnT>
                      <a:noFill/>
                    </a:lnT>
                    <a:lnB>
                      <a:noFill/>
                    </a:lnB>
                  </a:tcPr>
                </a:tc>
                <a:tc>
                  <a:txBody>
                    <a:bodyPr/>
                    <a:lstStyle/>
                    <a:p>
                      <a:pPr algn="r" fontAlgn="b"/>
                      <a:r>
                        <a:rPr lang="it-IT" sz="700" b="0" i="0" u="none" strike="noStrike" dirty="0">
                          <a:solidFill>
                            <a:srgbClr val="000000"/>
                          </a:solidFill>
                          <a:effectLst/>
                          <a:latin typeface="Calibri" panose="020F0502020204030204" pitchFamily="34" charset="0"/>
                        </a:rPr>
                        <a:t>30/11/2025</a:t>
                      </a:r>
                    </a:p>
                  </a:txBody>
                  <a:tcPr marL="4771" marR="4771" marT="4771" marB="0" anchor="b">
                    <a:lnL>
                      <a:noFill/>
                    </a:lnL>
                    <a:lnR>
                      <a:noFill/>
                    </a:lnR>
                    <a:lnT>
                      <a:noFill/>
                    </a:lnT>
                    <a:lnB>
                      <a:noFill/>
                    </a:lnB>
                  </a:tcPr>
                </a:tc>
                <a:extLst>
                  <a:ext uri="{0D108BD9-81ED-4DB2-BD59-A6C34878D82A}">
                    <a16:rowId xmlns:a16="http://schemas.microsoft.com/office/drawing/2014/main" val="456349453"/>
                  </a:ext>
                </a:extLst>
              </a:tr>
            </a:tbl>
          </a:graphicData>
        </a:graphic>
      </p:graphicFrame>
      <p:sp>
        <p:nvSpPr>
          <p:cNvPr id="3" name="Slide Number Placeholder 2">
            <a:extLst>
              <a:ext uri="{FF2B5EF4-FFF2-40B4-BE49-F238E27FC236}">
                <a16:creationId xmlns:a16="http://schemas.microsoft.com/office/drawing/2014/main" id="{1E3A1314-632D-7EC1-6EE3-3939C98F91B1}"/>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a:extLst>
              <a:ext uri="{FF2B5EF4-FFF2-40B4-BE49-F238E27FC236}">
                <a16:creationId xmlns:a16="http://schemas.microsoft.com/office/drawing/2014/main" id="{3D12C9ED-A8B0-4DF7-4341-8209C023F314}"/>
              </a:ext>
            </a:extLst>
          </p:cNvPr>
          <p:cNvSpPr>
            <a:spLocks noGrp="1"/>
          </p:cNvSpPr>
          <p:nvPr>
            <p:ph type="title"/>
          </p:nvPr>
        </p:nvSpPr>
        <p:spPr/>
        <p:txBody>
          <a:bodyPr/>
          <a:lstStyle/>
          <a:p>
            <a:r>
              <a:rPr lang="en-US" dirty="0"/>
              <a:t>Milestones new Dates</a:t>
            </a:r>
            <a:endParaRPr lang="it-IT" dirty="0"/>
          </a:p>
        </p:txBody>
      </p:sp>
    </p:spTree>
    <p:extLst>
      <p:ext uri="{BB962C8B-B14F-4D97-AF65-F5344CB8AC3E}">
        <p14:creationId xmlns:p14="http://schemas.microsoft.com/office/powerpoint/2010/main" val="3573874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AF8E20-C8E8-1B1E-A71A-790FAE9FAA29}"/>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95AC7203-0045-2AFE-6ACC-2177802F610D}"/>
              </a:ext>
            </a:extLst>
          </p:cNvPr>
          <p:cNvSpPr>
            <a:spLocks noGrp="1"/>
          </p:cNvSpPr>
          <p:nvPr>
            <p:ph type="title"/>
          </p:nvPr>
        </p:nvSpPr>
        <p:spPr/>
        <p:txBody>
          <a:bodyPr>
            <a:normAutofit fontScale="90000"/>
          </a:bodyPr>
          <a:lstStyle/>
          <a:p>
            <a:r>
              <a:rPr lang="en-US" dirty="0"/>
              <a:t>WP2</a:t>
            </a:r>
            <a:br>
              <a:rPr lang="en-US" dirty="0"/>
            </a:br>
            <a:r>
              <a:rPr lang="en-US" dirty="0"/>
              <a:t>Physics And Detector Requirements</a:t>
            </a:r>
            <a:endParaRPr lang="it-IT" dirty="0"/>
          </a:p>
        </p:txBody>
      </p:sp>
      <p:pic>
        <p:nvPicPr>
          <p:cNvPr id="5" name="Picture 4" descr="A screenshot of a phone&#10;&#10;Description automatically generated">
            <a:extLst>
              <a:ext uri="{FF2B5EF4-FFF2-40B4-BE49-F238E27FC236}">
                <a16:creationId xmlns:a16="http://schemas.microsoft.com/office/drawing/2014/main" id="{78ACB24B-D4FA-8456-A5AC-286B541C3CAC}"/>
              </a:ext>
            </a:extLst>
          </p:cNvPr>
          <p:cNvPicPr>
            <a:picLocks noChangeAspect="1"/>
          </p:cNvPicPr>
          <p:nvPr/>
        </p:nvPicPr>
        <p:blipFill>
          <a:blip r:embed="rId2"/>
          <a:stretch>
            <a:fillRect/>
          </a:stretch>
        </p:blipFill>
        <p:spPr>
          <a:xfrm>
            <a:off x="413182" y="1383804"/>
            <a:ext cx="4403134" cy="957394"/>
          </a:xfrm>
          <a:prstGeom prst="rect">
            <a:avLst/>
          </a:prstGeom>
        </p:spPr>
      </p:pic>
      <p:sp>
        <p:nvSpPr>
          <p:cNvPr id="6" name="TextBox 7">
            <a:extLst>
              <a:ext uri="{FF2B5EF4-FFF2-40B4-BE49-F238E27FC236}">
                <a16:creationId xmlns:a16="http://schemas.microsoft.com/office/drawing/2014/main" id="{A090EB5D-401A-EA5D-ED27-8EC18CB6282B}"/>
              </a:ext>
            </a:extLst>
          </p:cNvPr>
          <p:cNvSpPr txBox="1"/>
          <p:nvPr/>
        </p:nvSpPr>
        <p:spPr>
          <a:xfrm>
            <a:off x="5128775" y="1475471"/>
            <a:ext cx="3594408" cy="1014432"/>
          </a:xfrm>
          <a:prstGeom prst="rect">
            <a:avLst/>
          </a:prstGeom>
          <a:noFill/>
        </p:spPr>
        <p:txBody>
          <a:bodyPr wrap="square" rtlCol="0">
            <a:normAutofit fontScale="8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latin typeface="Helvetica" pitchFamily="2" charset="0"/>
              </a:rPr>
              <a:t>46 participants in person and remote</a:t>
            </a:r>
          </a:p>
          <a:p>
            <a:pPr marL="342900" indent="-342900">
              <a:buFont typeface="Arial" panose="020B0604020202020204" pitchFamily="34" charset="0"/>
              <a:buChar char="•"/>
            </a:pPr>
            <a:r>
              <a:rPr lang="en-US" sz="2000" dirty="0">
                <a:latin typeface="Helvetica" pitchFamily="2" charset="0"/>
              </a:rPr>
              <a:t>Presentations and hands-on sessions very well attended</a:t>
            </a:r>
          </a:p>
        </p:txBody>
      </p:sp>
      <p:pic>
        <p:nvPicPr>
          <p:cNvPr id="7" name="Picture 6" descr="A screenshot of a computer&#10;&#10;Description automatically generated">
            <a:extLst>
              <a:ext uri="{FF2B5EF4-FFF2-40B4-BE49-F238E27FC236}">
                <a16:creationId xmlns:a16="http://schemas.microsoft.com/office/drawing/2014/main" id="{D8622BD2-E540-CAA3-986D-BA30846D78FE}"/>
              </a:ext>
            </a:extLst>
          </p:cNvPr>
          <p:cNvPicPr>
            <a:picLocks noChangeAspect="1"/>
          </p:cNvPicPr>
          <p:nvPr/>
        </p:nvPicPr>
        <p:blipFill rotWithShape="1">
          <a:blip r:embed="rId3"/>
          <a:srcRect t="8167"/>
          <a:stretch/>
        </p:blipFill>
        <p:spPr>
          <a:xfrm>
            <a:off x="539552" y="2422683"/>
            <a:ext cx="3399607" cy="2618424"/>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7FFA0A3C-CFC8-C5C2-C3F1-BA226B68EF9D}"/>
              </a:ext>
            </a:extLst>
          </p:cNvPr>
          <p:cNvPicPr>
            <a:picLocks noChangeAspect="1"/>
          </p:cNvPicPr>
          <p:nvPr/>
        </p:nvPicPr>
        <p:blipFill>
          <a:blip r:embed="rId4"/>
          <a:stretch>
            <a:fillRect/>
          </a:stretch>
        </p:blipFill>
        <p:spPr>
          <a:xfrm>
            <a:off x="4139952" y="2643758"/>
            <a:ext cx="3842536" cy="2354230"/>
          </a:xfrm>
          <a:prstGeom prst="rect">
            <a:avLst/>
          </a:prstGeom>
        </p:spPr>
      </p:pic>
      <p:sp>
        <p:nvSpPr>
          <p:cNvPr id="9" name="TextBox 4">
            <a:extLst>
              <a:ext uri="{FF2B5EF4-FFF2-40B4-BE49-F238E27FC236}">
                <a16:creationId xmlns:a16="http://schemas.microsoft.com/office/drawing/2014/main" id="{4CB1969B-DC5D-9929-E8B8-7A84BE20A2E4}"/>
              </a:ext>
            </a:extLst>
          </p:cNvPr>
          <p:cNvSpPr txBox="1"/>
          <p:nvPr/>
        </p:nvSpPr>
        <p:spPr>
          <a:xfrm>
            <a:off x="2624353" y="942952"/>
            <a:ext cx="4063933" cy="40011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mj-lt"/>
              <a:buAutoNum type="arabicParenR"/>
            </a:pPr>
            <a:r>
              <a:rPr lang="en-US" sz="2000" dirty="0">
                <a:solidFill>
                  <a:srgbClr val="0432FF"/>
                </a:solidFill>
                <a:latin typeface="Helvetica" pitchFamily="2" charset="0"/>
              </a:rPr>
              <a:t>Software and detector training</a:t>
            </a:r>
          </a:p>
        </p:txBody>
      </p:sp>
    </p:spTree>
    <p:extLst>
      <p:ext uri="{BB962C8B-B14F-4D97-AF65-F5344CB8AC3E}">
        <p14:creationId xmlns:p14="http://schemas.microsoft.com/office/powerpoint/2010/main" val="621298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984DA2B-4D41-F15A-008F-6913E098B549}"/>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DFCF78E7-532B-9E5B-C3F9-9D3045C77D85}"/>
              </a:ext>
            </a:extLst>
          </p:cNvPr>
          <p:cNvSpPr>
            <a:spLocks noGrp="1"/>
          </p:cNvSpPr>
          <p:nvPr>
            <p:ph type="title"/>
          </p:nvPr>
        </p:nvSpPr>
        <p:spPr/>
        <p:txBody>
          <a:bodyPr>
            <a:normAutofit fontScale="90000"/>
          </a:bodyPr>
          <a:lstStyle/>
          <a:p>
            <a:r>
              <a:rPr lang="en-US" dirty="0"/>
              <a:t>WP2</a:t>
            </a:r>
            <a:br>
              <a:rPr lang="en-US" dirty="0"/>
            </a:br>
            <a:r>
              <a:rPr lang="en-US" dirty="0"/>
              <a:t>Physics And Detector Requirements</a:t>
            </a:r>
            <a:endParaRPr lang="it-IT" dirty="0"/>
          </a:p>
        </p:txBody>
      </p:sp>
      <p:pic>
        <p:nvPicPr>
          <p:cNvPr id="5" name="Picture 4" descr="A screenshot of a device&#10;&#10;Description automatically generated">
            <a:extLst>
              <a:ext uri="{FF2B5EF4-FFF2-40B4-BE49-F238E27FC236}">
                <a16:creationId xmlns:a16="http://schemas.microsoft.com/office/drawing/2014/main" id="{BC05A30F-14B0-9E95-B2C9-7D656ED94366}"/>
              </a:ext>
            </a:extLst>
          </p:cNvPr>
          <p:cNvPicPr>
            <a:picLocks noChangeAspect="1"/>
          </p:cNvPicPr>
          <p:nvPr/>
        </p:nvPicPr>
        <p:blipFill>
          <a:blip r:embed="rId2"/>
          <a:stretch>
            <a:fillRect/>
          </a:stretch>
        </p:blipFill>
        <p:spPr>
          <a:xfrm>
            <a:off x="683568" y="1656331"/>
            <a:ext cx="3240360" cy="1775998"/>
          </a:xfrm>
          <a:prstGeom prst="rect">
            <a:avLst/>
          </a:prstGeom>
        </p:spPr>
      </p:pic>
      <p:grpSp>
        <p:nvGrpSpPr>
          <p:cNvPr id="6" name="Group 5">
            <a:extLst>
              <a:ext uri="{FF2B5EF4-FFF2-40B4-BE49-F238E27FC236}">
                <a16:creationId xmlns:a16="http://schemas.microsoft.com/office/drawing/2014/main" id="{84FA9967-6F26-6D36-2F69-568237995A8E}"/>
              </a:ext>
            </a:extLst>
          </p:cNvPr>
          <p:cNvGrpSpPr/>
          <p:nvPr/>
        </p:nvGrpSpPr>
        <p:grpSpPr>
          <a:xfrm>
            <a:off x="4902300" y="1489076"/>
            <a:ext cx="3542928" cy="3536155"/>
            <a:chOff x="1817283" y="0"/>
            <a:chExt cx="7772400" cy="7619141"/>
          </a:xfrm>
        </p:grpSpPr>
        <p:pic>
          <p:nvPicPr>
            <p:cNvPr id="8" name="Picture 7" descr="A screenshot of a computer&#10;&#10;Description automatically generated">
              <a:extLst>
                <a:ext uri="{FF2B5EF4-FFF2-40B4-BE49-F238E27FC236}">
                  <a16:creationId xmlns:a16="http://schemas.microsoft.com/office/drawing/2014/main" id="{6CB82DE0-CE5B-AFCA-9899-F9458314A335}"/>
                </a:ext>
              </a:extLst>
            </p:cNvPr>
            <p:cNvPicPr>
              <a:picLocks noChangeAspect="1"/>
            </p:cNvPicPr>
            <p:nvPr/>
          </p:nvPicPr>
          <p:blipFill>
            <a:blip r:embed="rId3"/>
            <a:stretch>
              <a:fillRect/>
            </a:stretch>
          </p:blipFill>
          <p:spPr>
            <a:xfrm>
              <a:off x="1817283" y="0"/>
              <a:ext cx="7772400" cy="6228867"/>
            </a:xfrm>
            <a:prstGeom prst="rect">
              <a:avLst/>
            </a:prstGeom>
          </p:spPr>
        </p:pic>
        <p:pic>
          <p:nvPicPr>
            <p:cNvPr id="9" name="Picture 8" descr="A green screen with black text&#10;&#10;Description automatically generated">
              <a:extLst>
                <a:ext uri="{FF2B5EF4-FFF2-40B4-BE49-F238E27FC236}">
                  <a16:creationId xmlns:a16="http://schemas.microsoft.com/office/drawing/2014/main" id="{A295303E-326E-4FA9-DA4D-FE5B1A3C011D}"/>
                </a:ext>
              </a:extLst>
            </p:cNvPr>
            <p:cNvPicPr>
              <a:picLocks noChangeAspect="1"/>
            </p:cNvPicPr>
            <p:nvPr/>
          </p:nvPicPr>
          <p:blipFill>
            <a:blip r:embed="rId4"/>
            <a:stretch>
              <a:fillRect/>
            </a:stretch>
          </p:blipFill>
          <p:spPr>
            <a:xfrm>
              <a:off x="1817283" y="6228867"/>
              <a:ext cx="7772400" cy="1390274"/>
            </a:xfrm>
            <a:prstGeom prst="rect">
              <a:avLst/>
            </a:prstGeom>
          </p:spPr>
        </p:pic>
      </p:grpSp>
      <p:sp>
        <p:nvSpPr>
          <p:cNvPr id="7" name="TextBox 13">
            <a:extLst>
              <a:ext uri="{FF2B5EF4-FFF2-40B4-BE49-F238E27FC236}">
                <a16:creationId xmlns:a16="http://schemas.microsoft.com/office/drawing/2014/main" id="{04B02741-4284-B0E0-2517-508AB3300814}"/>
              </a:ext>
            </a:extLst>
          </p:cNvPr>
          <p:cNvSpPr txBox="1"/>
          <p:nvPr/>
        </p:nvSpPr>
        <p:spPr>
          <a:xfrm>
            <a:off x="215516" y="3469848"/>
            <a:ext cx="4752528" cy="1445422"/>
          </a:xfrm>
          <a:prstGeom prst="rect">
            <a:avLst/>
          </a:prstGeom>
          <a:noFill/>
        </p:spPr>
        <p:txBody>
          <a:bodyPr wrap="square" rtlCol="0">
            <a:normAutofit fontScale="850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rgbClr val="C00000"/>
                </a:solidFill>
                <a:latin typeface="Helvetica" pitchFamily="2" charset="0"/>
              </a:rPr>
              <a:t>We received several suggestions and recommendations on how to proceeds on magnet assumptions.</a:t>
            </a:r>
          </a:p>
          <a:p>
            <a:endParaRPr lang="en-US" sz="2000" dirty="0">
              <a:solidFill>
                <a:srgbClr val="C00000"/>
              </a:solidFill>
              <a:latin typeface="Helvetica" pitchFamily="2" charset="0"/>
            </a:endParaRPr>
          </a:p>
          <a:p>
            <a:r>
              <a:rPr lang="en-US" sz="2000" dirty="0">
                <a:solidFill>
                  <a:srgbClr val="C00000"/>
                </a:solidFill>
                <a:latin typeface="Helvetica" pitchFamily="2" charset="0"/>
              </a:rPr>
              <a:t>Activities starting on first concept of a  base design.</a:t>
            </a:r>
          </a:p>
        </p:txBody>
      </p:sp>
      <mc:AlternateContent xmlns:mc="http://schemas.openxmlformats.org/markup-compatibility/2006" xmlns:a14="http://schemas.microsoft.com/office/drawing/2010/main">
        <mc:Choice Requires="a14">
          <p:sp>
            <p:nvSpPr>
              <p:cNvPr id="10" name="TextBox 2">
                <a:extLst>
                  <a:ext uri="{FF2B5EF4-FFF2-40B4-BE49-F238E27FC236}">
                    <a16:creationId xmlns:a16="http://schemas.microsoft.com/office/drawing/2014/main" id="{56ABCF4F-B7AD-61E4-C1CC-336570CBB156}"/>
                  </a:ext>
                </a:extLst>
              </p:cNvPr>
              <p:cNvSpPr txBox="1"/>
              <p:nvPr/>
            </p:nvSpPr>
            <p:spPr>
              <a:xfrm>
                <a:off x="1187624" y="1074308"/>
                <a:ext cx="7335213" cy="40344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mj-lt"/>
                  <a:buAutoNum type="arabicParenR" startAt="2"/>
                </a:pPr>
                <a:r>
                  <a:rPr lang="en-US" sz="2000" dirty="0">
                    <a:solidFill>
                      <a:srgbClr val="0432FF"/>
                    </a:solidFill>
                    <a:latin typeface="Helvetica" pitchFamily="2" charset="0"/>
                  </a:rPr>
                  <a:t>Definitions of requisites for detector design at </a:t>
                </a:r>
                <a14:m>
                  <m:oMath xmlns:m="http://schemas.openxmlformats.org/officeDocument/2006/math">
                    <m:rad>
                      <m:radPr>
                        <m:degHide m:val="on"/>
                        <m:ctrlPr>
                          <a:rPr lang="en-US" sz="2000" i="1" smtClean="0">
                            <a:solidFill>
                              <a:srgbClr val="0432FF"/>
                            </a:solidFill>
                            <a:latin typeface="Cambria Math" panose="02040503050406030204" pitchFamily="18" charset="0"/>
                          </a:rPr>
                        </m:ctrlPr>
                      </m:radPr>
                      <m:deg/>
                      <m:e>
                        <m:r>
                          <a:rPr lang="en-US" sz="2000" b="0" i="1" smtClean="0">
                            <a:solidFill>
                              <a:srgbClr val="0432FF"/>
                            </a:solidFill>
                            <a:latin typeface="Cambria Math" panose="02040503050406030204" pitchFamily="18" charset="0"/>
                          </a:rPr>
                          <m:t>𝑠</m:t>
                        </m:r>
                      </m:e>
                    </m:rad>
                    <m:r>
                      <a:rPr lang="en-US" sz="2000" b="0" i="1" smtClean="0">
                        <a:solidFill>
                          <a:srgbClr val="0432FF"/>
                        </a:solidFill>
                        <a:latin typeface="Cambria Math" panose="02040503050406030204" pitchFamily="18" charset="0"/>
                      </a:rPr>
                      <m:t>=10</m:t>
                    </m:r>
                  </m:oMath>
                </a14:m>
                <a:r>
                  <a:rPr lang="en-US" sz="2000" dirty="0">
                    <a:solidFill>
                      <a:srgbClr val="0432FF"/>
                    </a:solidFill>
                    <a:latin typeface="Helvetica" pitchFamily="2" charset="0"/>
                  </a:rPr>
                  <a:t> TeV </a:t>
                </a:r>
              </a:p>
            </p:txBody>
          </p:sp>
        </mc:Choice>
        <mc:Fallback xmlns="">
          <p:sp>
            <p:nvSpPr>
              <p:cNvPr id="10" name="TextBox 2">
                <a:extLst>
                  <a:ext uri="{FF2B5EF4-FFF2-40B4-BE49-F238E27FC236}">
                    <a16:creationId xmlns:a16="http://schemas.microsoft.com/office/drawing/2014/main" id="{56ABCF4F-B7AD-61E4-C1CC-336570CBB156}"/>
                  </a:ext>
                </a:extLst>
              </p:cNvPr>
              <p:cNvSpPr txBox="1">
                <a:spLocks noRot="1" noChangeAspect="1" noMove="1" noResize="1" noEditPoints="1" noAdjustHandles="1" noChangeArrowheads="1" noChangeShapeType="1" noTextEdit="1"/>
              </p:cNvSpPr>
              <p:nvPr/>
            </p:nvSpPr>
            <p:spPr>
              <a:xfrm>
                <a:off x="1187624" y="1074308"/>
                <a:ext cx="7335213" cy="403444"/>
              </a:xfrm>
              <a:prstGeom prst="rect">
                <a:avLst/>
              </a:prstGeom>
              <a:blipFill>
                <a:blip r:embed="rId5"/>
                <a:stretch>
                  <a:fillRect l="-748" t="-6061" b="-27273"/>
                </a:stretch>
              </a:blipFill>
            </p:spPr>
            <p:txBody>
              <a:bodyPr/>
              <a:lstStyle/>
              <a:p>
                <a:r>
                  <a:rPr lang="it-IT">
                    <a:noFill/>
                  </a:rPr>
                  <a:t> </a:t>
                </a:r>
              </a:p>
            </p:txBody>
          </p:sp>
        </mc:Fallback>
      </mc:AlternateContent>
    </p:spTree>
    <p:extLst>
      <p:ext uri="{BB962C8B-B14F-4D97-AF65-F5344CB8AC3E}">
        <p14:creationId xmlns:p14="http://schemas.microsoft.com/office/powerpoint/2010/main" val="4181045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BBC873-4333-51EF-55EA-F117BB5CBB3C}"/>
              </a:ext>
            </a:extLst>
          </p:cNvPr>
          <p:cNvSpPr>
            <a:spLocks noGrp="1"/>
          </p:cNvSpPr>
          <p:nvPr>
            <p:ph sz="quarter" idx="12"/>
          </p:nvPr>
        </p:nvSpPr>
        <p:spPr/>
        <p:txBody>
          <a:bodyPr>
            <a:normAutofit fontScale="62500" lnSpcReduction="20000"/>
          </a:bodyPr>
          <a:lstStyle/>
          <a:p>
            <a:r>
              <a:rPr lang="en-GB" dirty="0"/>
              <a:t>PhD student started in August and looking into transport of the beam from compressor to target.</a:t>
            </a:r>
          </a:p>
          <a:p>
            <a:endParaRPr lang="en-GB" dirty="0"/>
          </a:p>
          <a:p>
            <a:r>
              <a:rPr lang="en-GB" dirty="0"/>
              <a:t>Hiring of a postdoc to work on the compressor ring design ongoing and on final round of interview (expected start Jan 2024).</a:t>
            </a:r>
          </a:p>
          <a:p>
            <a:endParaRPr lang="en-GB" dirty="0"/>
          </a:p>
          <a:p>
            <a:r>
              <a:rPr lang="en-GB" dirty="0"/>
              <a:t>Collecting some data from PS and Booster on merging and bunch rotation.</a:t>
            </a:r>
          </a:p>
          <a:p>
            <a:endParaRPr lang="en-GB" dirty="0"/>
          </a:p>
          <a:p>
            <a:r>
              <a:rPr lang="en-GB" dirty="0"/>
              <a:t>Work on the tentative parameter list and interim report for MuCol and IMCC.</a:t>
            </a:r>
            <a:endParaRPr lang="it-IT" dirty="0"/>
          </a:p>
        </p:txBody>
      </p:sp>
      <p:sp>
        <p:nvSpPr>
          <p:cNvPr id="3" name="Slide Number Placeholder 2">
            <a:extLst>
              <a:ext uri="{FF2B5EF4-FFF2-40B4-BE49-F238E27FC236}">
                <a16:creationId xmlns:a16="http://schemas.microsoft.com/office/drawing/2014/main" id="{6EED16D3-F4AE-BD68-C60E-674F7D580528}"/>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10F72959-63E0-C1C1-2C35-9A2A5CEC9A72}"/>
              </a:ext>
            </a:extLst>
          </p:cNvPr>
          <p:cNvSpPr>
            <a:spLocks noGrp="1"/>
          </p:cNvSpPr>
          <p:nvPr>
            <p:ph type="title"/>
          </p:nvPr>
        </p:nvSpPr>
        <p:spPr/>
        <p:txBody>
          <a:bodyPr/>
          <a:lstStyle/>
          <a:p>
            <a:r>
              <a:rPr lang="en-US" dirty="0"/>
              <a:t>WP3</a:t>
            </a:r>
            <a:br>
              <a:rPr lang="en-US" dirty="0"/>
            </a:br>
            <a:r>
              <a:rPr lang="en-US" dirty="0"/>
              <a:t>Proton Complex</a:t>
            </a:r>
            <a:endParaRPr lang="it-IT" dirty="0"/>
          </a:p>
        </p:txBody>
      </p:sp>
    </p:spTree>
    <p:extLst>
      <p:ext uri="{BB962C8B-B14F-4D97-AF65-F5344CB8AC3E}">
        <p14:creationId xmlns:p14="http://schemas.microsoft.com/office/powerpoint/2010/main" val="2301775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9264AD9-91CF-3492-FF84-762BA5850AE0}"/>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F52A50BF-74DE-78BA-8B89-5F51920999F4}"/>
              </a:ext>
            </a:extLst>
          </p:cNvPr>
          <p:cNvSpPr>
            <a:spLocks noGrp="1"/>
          </p:cNvSpPr>
          <p:nvPr>
            <p:ph type="title"/>
          </p:nvPr>
        </p:nvSpPr>
        <p:spPr/>
        <p:txBody>
          <a:bodyPr/>
          <a:lstStyle/>
          <a:p>
            <a:r>
              <a:rPr lang="en-US" dirty="0"/>
              <a:t>WP4</a:t>
            </a:r>
            <a:br>
              <a:rPr lang="en-US" dirty="0"/>
            </a:br>
            <a:r>
              <a:rPr lang="en-US" dirty="0"/>
              <a:t>Muon Production &amp; Cooling </a:t>
            </a:r>
            <a:endParaRPr lang="it-IT" dirty="0"/>
          </a:p>
        </p:txBody>
      </p:sp>
      <p:sp>
        <p:nvSpPr>
          <p:cNvPr id="5" name="TextShape 2">
            <a:extLst>
              <a:ext uri="{FF2B5EF4-FFF2-40B4-BE49-F238E27FC236}">
                <a16:creationId xmlns:a16="http://schemas.microsoft.com/office/drawing/2014/main" id="{1F821546-658A-DA31-7B23-E6302E9D9DAF}"/>
              </a:ext>
            </a:extLst>
          </p:cNvPr>
          <p:cNvSpPr txBox="1"/>
          <p:nvPr/>
        </p:nvSpPr>
        <p:spPr>
          <a:xfrm>
            <a:off x="35496" y="1419622"/>
            <a:ext cx="3740224" cy="3148284"/>
          </a:xfrm>
          <a:prstGeom prst="rect">
            <a:avLst/>
          </a:prstGeom>
          <a:noFill/>
          <a:ln>
            <a:noFill/>
          </a:ln>
        </p:spPr>
        <p:txBody>
          <a:bodyPr lIns="90000" tIns="46800" rIns="90000" bIns="46800">
            <a:normAutofit fontScale="77500" lnSpcReduction="20000"/>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720" indent="-34272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Established preliminary radial build</a:t>
            </a:r>
          </a:p>
          <a:p>
            <a:pPr marL="342720" indent="-34272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GB" sz="2000" b="0" strike="noStrike" spc="-1" dirty="0">
              <a:solidFill>
                <a:srgbClr val="000000"/>
              </a:solidFill>
              <a:latin typeface="Tahoma"/>
            </a:endParaRPr>
          </a:p>
          <a:p>
            <a:pPr marL="342720" indent="-34272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Optimising dose levels, heat load etc to shielding and magnet</a:t>
            </a:r>
          </a:p>
          <a:p>
            <a:pPr marL="342720" indent="-34272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GB" sz="2000" b="0" strike="noStrike" spc="-1" dirty="0">
              <a:solidFill>
                <a:srgbClr val="000000"/>
              </a:solidFill>
              <a:latin typeface="Tahoma"/>
            </a:endParaRP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r>
              <a:rPr lang="en-GB" sz="1800" b="0" strike="noStrike" spc="-1" dirty="0">
                <a:solidFill>
                  <a:srgbClr val="000000"/>
                </a:solidFill>
                <a:latin typeface="Tahoma"/>
              </a:rPr>
              <a:t>Close liaison with magnets team</a:t>
            </a: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r>
              <a:rPr lang="en-GB" sz="1800" b="0" strike="noStrike" spc="-1" dirty="0">
                <a:solidFill>
                  <a:srgbClr val="000000"/>
                </a:solidFill>
                <a:latin typeface="Tahoma"/>
              </a:rPr>
              <a:t>Discussion around 60 vs 70 cm magnet bore</a:t>
            </a: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endParaRPr lang="en-GB" sz="1800" b="0" strike="noStrike" spc="-1" dirty="0">
              <a:solidFill>
                <a:srgbClr val="000000"/>
              </a:solidFill>
              <a:latin typeface="Tahoma"/>
            </a:endParaRPr>
          </a:p>
          <a:p>
            <a:pPr marL="342720" indent="-34236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Looking at beam window</a:t>
            </a:r>
          </a:p>
          <a:p>
            <a:pPr marL="342720" indent="-34236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GB" sz="2000" b="0" strike="noStrike" spc="-1" dirty="0">
              <a:solidFill>
                <a:srgbClr val="000000"/>
              </a:solidFill>
              <a:latin typeface="Tahoma"/>
            </a:endParaRPr>
          </a:p>
          <a:p>
            <a:pPr marL="342720" indent="-34236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Looking at spent proton beam extraction</a:t>
            </a:r>
          </a:p>
        </p:txBody>
      </p:sp>
      <p:pic>
        <p:nvPicPr>
          <p:cNvPr id="7" name="Picture 6">
            <a:extLst>
              <a:ext uri="{FF2B5EF4-FFF2-40B4-BE49-F238E27FC236}">
                <a16:creationId xmlns:a16="http://schemas.microsoft.com/office/drawing/2014/main" id="{1DED2139-A634-8FAB-CA91-20221916E2AD}"/>
              </a:ext>
            </a:extLst>
          </p:cNvPr>
          <p:cNvPicPr/>
          <p:nvPr/>
        </p:nvPicPr>
        <p:blipFill>
          <a:blip r:embed="rId2"/>
          <a:stretch/>
        </p:blipFill>
        <p:spPr>
          <a:xfrm>
            <a:off x="3725375" y="1193306"/>
            <a:ext cx="5736960" cy="3456000"/>
          </a:xfrm>
          <a:prstGeom prst="rect">
            <a:avLst/>
          </a:prstGeom>
          <a:ln>
            <a:noFill/>
          </a:ln>
        </p:spPr>
      </p:pic>
    </p:spTree>
    <p:extLst>
      <p:ext uri="{BB962C8B-B14F-4D97-AF65-F5344CB8AC3E}">
        <p14:creationId xmlns:p14="http://schemas.microsoft.com/office/powerpoint/2010/main" val="322074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06C8E69-BE27-0BFC-307C-9E54C481CE5A}"/>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8B97257A-9F95-8E86-D8EA-9849691F9A6D}"/>
              </a:ext>
            </a:extLst>
          </p:cNvPr>
          <p:cNvSpPr>
            <a:spLocks noGrp="1"/>
          </p:cNvSpPr>
          <p:nvPr>
            <p:ph type="title"/>
          </p:nvPr>
        </p:nvSpPr>
        <p:spPr/>
        <p:txBody>
          <a:bodyPr/>
          <a:lstStyle/>
          <a:p>
            <a:r>
              <a:rPr lang="en-US" dirty="0"/>
              <a:t>WP4</a:t>
            </a:r>
            <a:br>
              <a:rPr lang="en-US" dirty="0"/>
            </a:br>
            <a:r>
              <a:rPr lang="en-US" dirty="0"/>
              <a:t>Muon Production &amp; Cooling </a:t>
            </a:r>
            <a:endParaRPr lang="it-IT" dirty="0"/>
          </a:p>
        </p:txBody>
      </p:sp>
      <p:sp>
        <p:nvSpPr>
          <p:cNvPr id="5" name="TextShape 2">
            <a:extLst>
              <a:ext uri="{FF2B5EF4-FFF2-40B4-BE49-F238E27FC236}">
                <a16:creationId xmlns:a16="http://schemas.microsoft.com/office/drawing/2014/main" id="{5B7FE0CD-B74B-E2E1-83E0-84AD512EE983}"/>
              </a:ext>
            </a:extLst>
          </p:cNvPr>
          <p:cNvSpPr txBox="1"/>
          <p:nvPr/>
        </p:nvSpPr>
        <p:spPr>
          <a:xfrm>
            <a:off x="395536" y="1347614"/>
            <a:ext cx="4320480" cy="3672408"/>
          </a:xfrm>
          <a:prstGeom prst="rect">
            <a:avLst/>
          </a:prstGeom>
          <a:noFill/>
          <a:ln>
            <a:noFill/>
          </a:ln>
        </p:spPr>
        <p:txBody>
          <a:bodyPr lIns="90000" tIns="46800" rIns="90000" bIns="46800">
            <a:normAutofit lnSpcReduction="10000"/>
          </a:bodyPr>
          <a:lstStyle/>
          <a:p>
            <a:pPr marL="342720" indent="-342720">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Lattice optimisation ongoing</a:t>
            </a:r>
          </a:p>
          <a:p>
            <a:pPr marL="342720" indent="-342720">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endParaRPr lang="en-GB" sz="2000" b="0" strike="noStrike" spc="-1" dirty="0">
              <a:solidFill>
                <a:srgbClr val="000000"/>
              </a:solidFill>
              <a:latin typeface="Tahoma"/>
            </a:endParaRPr>
          </a:p>
          <a:p>
            <a:pPr marL="342720" indent="-342720">
              <a:lnSpc>
                <a:spcPct val="100000"/>
              </a:lnSpc>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Rectilinear cooling (Zhu </a:t>
            </a:r>
            <a:r>
              <a:rPr lang="en-GB" sz="2000" b="0" strike="noStrike" spc="-1" dirty="0" err="1">
                <a:solidFill>
                  <a:srgbClr val="000000"/>
                </a:solidFill>
                <a:latin typeface="Tahoma"/>
              </a:rPr>
              <a:t>Ruihu</a:t>
            </a:r>
            <a:r>
              <a:rPr lang="en-GB" sz="2000" b="0" strike="noStrike" spc="-1" dirty="0">
                <a:solidFill>
                  <a:srgbClr val="000000"/>
                </a:solidFill>
                <a:latin typeface="Tahoma"/>
              </a:rPr>
              <a:t>)</a:t>
            </a: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r>
              <a:rPr lang="en-GB" sz="1800" b="0" strike="noStrike" spc="-1" dirty="0">
                <a:solidFill>
                  <a:srgbClr val="000000"/>
                </a:solidFill>
                <a:latin typeface="Tahoma"/>
              </a:rPr>
              <a:t>Drive optimisation</a:t>
            </a: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endParaRPr lang="en-GB" sz="1800" b="0" strike="noStrike" spc="-1" dirty="0">
              <a:solidFill>
                <a:srgbClr val="000000"/>
              </a:solidFill>
              <a:latin typeface="Tahoma"/>
            </a:endParaRPr>
          </a:p>
          <a:p>
            <a:pPr marL="342720" indent="-342720">
              <a:spcBef>
                <a:spcPts val="499"/>
              </a:spcBef>
              <a:buClr>
                <a:srgbClr val="3333CC"/>
              </a:buClr>
              <a:buSzPct val="60000"/>
              <a:buFont typeface="Wingdings" charset="2"/>
              <a:buChar char=""/>
              <a:tabLst>
                <a:tab pos="571320" algn="l"/>
                <a:tab pos="1485720" algn="l"/>
                <a:tab pos="2400120" algn="l"/>
                <a:tab pos="3314520" algn="l"/>
                <a:tab pos="4228920" algn="l"/>
                <a:tab pos="5143320" algn="l"/>
                <a:tab pos="6057720" algn="l"/>
                <a:tab pos="6972120" algn="l"/>
                <a:tab pos="7886520" algn="l"/>
                <a:tab pos="8800920" algn="l"/>
                <a:tab pos="9715320" algn="l"/>
              </a:tabLst>
            </a:pPr>
            <a:r>
              <a:rPr lang="en-GB" sz="2000" b="0" strike="noStrike" spc="-1" dirty="0">
                <a:solidFill>
                  <a:srgbClr val="000000"/>
                </a:solidFill>
                <a:latin typeface="Tahoma"/>
              </a:rPr>
              <a:t>Final cooling (Elena Fol, Bernd Stechauner)</a:t>
            </a: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r>
              <a:rPr lang="en-GB" sz="1800" b="0" strike="noStrike" spc="-1" dirty="0">
                <a:solidFill>
                  <a:srgbClr val="000000"/>
                </a:solidFill>
                <a:latin typeface="Tahoma"/>
              </a:rPr>
              <a:t>Improved scattering model in </a:t>
            </a:r>
            <a:r>
              <a:rPr lang="en-GB" sz="1800" b="0" strike="noStrike" spc="-1" dirty="0" err="1">
                <a:solidFill>
                  <a:srgbClr val="000000"/>
                </a:solidFill>
                <a:latin typeface="Tahoma"/>
              </a:rPr>
              <a:t>RFTrack</a:t>
            </a:r>
            <a:endParaRPr lang="en-GB" sz="1800" b="0" strike="noStrike" spc="-1" dirty="0">
              <a:solidFill>
                <a:srgbClr val="000000"/>
              </a:solidFill>
              <a:latin typeface="Tahoma"/>
            </a:endParaRPr>
          </a:p>
          <a:p>
            <a:pPr marL="742680" lvl="1" indent="-285480">
              <a:spcBef>
                <a:spcPts val="448"/>
              </a:spcBef>
              <a:buClr>
                <a:srgbClr val="FF0000"/>
              </a:buClr>
              <a:buSzPct val="55000"/>
              <a:buFont typeface="Wingdings" charset="2"/>
              <a:buChar char=""/>
              <a:tabLst>
                <a:tab pos="171360" algn="l"/>
                <a:tab pos="1085760" algn="l"/>
                <a:tab pos="2000160" algn="l"/>
                <a:tab pos="2914560" algn="l"/>
                <a:tab pos="3828960" algn="l"/>
                <a:tab pos="4743360" algn="l"/>
                <a:tab pos="5657760" algn="l"/>
                <a:tab pos="6572160" algn="l"/>
                <a:tab pos="7486560" algn="l"/>
                <a:tab pos="8400960" algn="l"/>
                <a:tab pos="9315360" algn="l"/>
              </a:tabLst>
            </a:pPr>
            <a:r>
              <a:rPr lang="en-GB" sz="1800" b="0" strike="noStrike" spc="-1" dirty="0">
                <a:solidFill>
                  <a:srgbClr val="000000"/>
                </a:solidFill>
                <a:latin typeface="Tahoma"/>
              </a:rPr>
              <a:t>Implement realistic RF</a:t>
            </a:r>
          </a:p>
          <a:p>
            <a:pPr marL="1143000" lvl="2" indent="-228600">
              <a:spcBef>
                <a:spcPts val="400"/>
              </a:spcBef>
              <a:buClr>
                <a:srgbClr val="3333CC"/>
              </a:buClr>
              <a:buSzPct val="50000"/>
              <a:buFont typeface="Wingdings" charset="2"/>
              <a:buChar char=""/>
              <a:tabLst>
                <a:tab pos="685800" algn="l"/>
                <a:tab pos="1600200" algn="l"/>
                <a:tab pos="2514600" algn="l"/>
                <a:tab pos="3429000" algn="l"/>
                <a:tab pos="4343400" algn="l"/>
                <a:tab pos="5257800" algn="l"/>
                <a:tab pos="6172200" algn="l"/>
                <a:tab pos="7086600" algn="l"/>
                <a:tab pos="8001000" algn="l"/>
                <a:tab pos="8915400" algn="l"/>
              </a:tabLst>
            </a:pPr>
            <a:r>
              <a:rPr lang="en-GB" sz="1600" b="0" strike="noStrike" spc="-1" dirty="0">
                <a:solidFill>
                  <a:srgbClr val="000000"/>
                </a:solidFill>
                <a:latin typeface="Tahoma"/>
              </a:rPr>
              <a:t>Phase rotation and acceleration of muon beam</a:t>
            </a:r>
          </a:p>
        </p:txBody>
      </p:sp>
      <p:pic>
        <p:nvPicPr>
          <p:cNvPr id="6" name="Picture 5">
            <a:extLst>
              <a:ext uri="{FF2B5EF4-FFF2-40B4-BE49-F238E27FC236}">
                <a16:creationId xmlns:a16="http://schemas.microsoft.com/office/drawing/2014/main" id="{74CABE20-9228-584D-3A14-5111CFE169A4}"/>
              </a:ext>
            </a:extLst>
          </p:cNvPr>
          <p:cNvPicPr/>
          <p:nvPr/>
        </p:nvPicPr>
        <p:blipFill>
          <a:blip r:embed="rId2"/>
          <a:stretch/>
        </p:blipFill>
        <p:spPr>
          <a:xfrm>
            <a:off x="4860032" y="1131590"/>
            <a:ext cx="4015440" cy="3197520"/>
          </a:xfrm>
          <a:prstGeom prst="rect">
            <a:avLst/>
          </a:prstGeom>
          <a:ln>
            <a:noFill/>
          </a:ln>
        </p:spPr>
      </p:pic>
      <p:sp>
        <p:nvSpPr>
          <p:cNvPr id="7" name="TextShape 4">
            <a:extLst>
              <a:ext uri="{FF2B5EF4-FFF2-40B4-BE49-F238E27FC236}">
                <a16:creationId xmlns:a16="http://schemas.microsoft.com/office/drawing/2014/main" id="{7E767F3D-59AC-3918-BFB6-5DCB133A6DCE}"/>
              </a:ext>
            </a:extLst>
          </p:cNvPr>
          <p:cNvSpPr txBox="1"/>
          <p:nvPr/>
        </p:nvSpPr>
        <p:spPr>
          <a:xfrm>
            <a:off x="6660232" y="2861848"/>
            <a:ext cx="936104" cy="427320"/>
          </a:xfrm>
          <a:prstGeom prst="rect">
            <a:avLst/>
          </a:prstGeom>
          <a:noFill/>
          <a:ln>
            <a:noFill/>
          </a:ln>
        </p:spPr>
        <p:txBody>
          <a:bodyPr lIns="90000" tIns="45000" rIns="90000" bIns="45000">
            <a:noAutofit/>
          </a:bodyPr>
          <a:lstStyle/>
          <a:p>
            <a:r>
              <a:rPr lang="en-GB" sz="2400" b="0" strike="noStrike" spc="-1" dirty="0">
                <a:solidFill>
                  <a:srgbClr val="FF0000"/>
                </a:solidFill>
                <a:latin typeface="Times New Roman"/>
              </a:rPr>
              <a:t>New!</a:t>
            </a:r>
          </a:p>
        </p:txBody>
      </p:sp>
      <p:sp>
        <p:nvSpPr>
          <p:cNvPr id="8" name="CustomShape 3">
            <a:extLst>
              <a:ext uri="{FF2B5EF4-FFF2-40B4-BE49-F238E27FC236}">
                <a16:creationId xmlns:a16="http://schemas.microsoft.com/office/drawing/2014/main" id="{10370239-8016-4663-2035-6E61576CEC39}"/>
              </a:ext>
            </a:extLst>
          </p:cNvPr>
          <p:cNvSpPr/>
          <p:nvPr/>
        </p:nvSpPr>
        <p:spPr>
          <a:xfrm>
            <a:off x="6800556" y="3357133"/>
            <a:ext cx="1591560" cy="836280"/>
          </a:xfrm>
          <a:prstGeom prst="ellipse">
            <a:avLst/>
          </a:prstGeom>
          <a:noFill/>
          <a:ln w="36000">
            <a:solidFill>
              <a:srgbClr val="FF0000"/>
            </a:solidFill>
            <a:roun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36231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WP5 - </a:t>
            </a:r>
            <a:r>
              <a:rPr lang="en-US" dirty="0"/>
              <a:t>High Energy Complex</a:t>
            </a:r>
            <a:br>
              <a:rPr lang="fr-FR" dirty="0"/>
            </a:br>
            <a:r>
              <a:rPr lang="fr-FR" dirty="0" err="1">
                <a:solidFill>
                  <a:srgbClr val="0070C0"/>
                </a:solidFill>
              </a:rPr>
              <a:t>Parameter</a:t>
            </a:r>
            <a:r>
              <a:rPr lang="fr-FR" dirty="0">
                <a:solidFill>
                  <a:srgbClr val="0070C0"/>
                </a:solidFill>
              </a:rPr>
              <a:t> table</a:t>
            </a:r>
          </a:p>
        </p:txBody>
      </p:sp>
      <p:pic>
        <p:nvPicPr>
          <p:cNvPr id="3" name="Image 2"/>
          <p:cNvPicPr>
            <a:picLocks noChangeAspect="1"/>
          </p:cNvPicPr>
          <p:nvPr/>
        </p:nvPicPr>
        <p:blipFill>
          <a:blip r:embed="rId2"/>
          <a:stretch>
            <a:fillRect/>
          </a:stretch>
        </p:blipFill>
        <p:spPr>
          <a:xfrm>
            <a:off x="4571999" y="1336592"/>
            <a:ext cx="4023709" cy="3322608"/>
          </a:xfrm>
          <a:prstGeom prst="rect">
            <a:avLst/>
          </a:prstGeom>
        </p:spPr>
      </p:pic>
      <p:sp>
        <p:nvSpPr>
          <p:cNvPr id="4" name="Espace réservé du contenu 1"/>
          <p:cNvSpPr txBox="1">
            <a:spLocks/>
          </p:cNvSpPr>
          <p:nvPr/>
        </p:nvSpPr>
        <p:spPr>
          <a:xfrm>
            <a:off x="457200" y="1276350"/>
            <a:ext cx="3898776" cy="3536156"/>
          </a:xfrm>
          <a:prstGeom prst="rect">
            <a:avLst/>
          </a:prstGeom>
        </p:spPr>
        <p:txBody>
          <a:bodyPr>
            <a:normAutofit fontScale="77500" lnSpcReduction="20000"/>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900" dirty="0"/>
              <a:t>A first </a:t>
            </a:r>
            <a:r>
              <a:rPr lang="fr-FR" sz="1900" dirty="0" err="1"/>
              <a:t>parameter</a:t>
            </a:r>
            <a:r>
              <a:rPr lang="fr-FR" sz="1900" dirty="0"/>
              <a:t> table </a:t>
            </a:r>
            <a:r>
              <a:rPr lang="fr-FR" sz="1900" dirty="0" err="1"/>
              <a:t>is</a:t>
            </a:r>
            <a:r>
              <a:rPr lang="fr-FR" sz="1900" dirty="0"/>
              <a:t> </a:t>
            </a:r>
            <a:r>
              <a:rPr lang="fr-FR" sz="1900" dirty="0" err="1"/>
              <a:t>proposed</a:t>
            </a:r>
            <a:r>
              <a:rPr lang="fr-FR" sz="1900" dirty="0"/>
              <a:t> for the high-</a:t>
            </a:r>
            <a:r>
              <a:rPr lang="fr-FR" sz="1900" dirty="0" err="1"/>
              <a:t>energy</a:t>
            </a:r>
            <a:r>
              <a:rPr lang="fr-FR" sz="1900" dirty="0"/>
              <a:t> </a:t>
            </a:r>
            <a:r>
              <a:rPr lang="fr-FR" sz="1900" dirty="0" err="1"/>
              <a:t>acceleration</a:t>
            </a:r>
            <a:r>
              <a:rPr lang="fr-FR" sz="1900" dirty="0"/>
              <a:t>.</a:t>
            </a:r>
          </a:p>
          <a:p>
            <a:pPr lvl="1"/>
            <a:r>
              <a:rPr lang="fr-FR" sz="1700" dirty="0"/>
              <a:t>The RCS4 </a:t>
            </a:r>
            <a:r>
              <a:rPr lang="fr-FR" sz="1700" dirty="0" err="1"/>
              <a:t>is</a:t>
            </a:r>
            <a:r>
              <a:rPr lang="fr-FR" sz="1700" dirty="0"/>
              <a:t> the </a:t>
            </a:r>
            <a:r>
              <a:rPr lang="fr-FR" sz="1700" dirty="0" err="1"/>
              <a:t>most</a:t>
            </a:r>
            <a:r>
              <a:rPr lang="fr-FR" sz="1700" dirty="0"/>
              <a:t> </a:t>
            </a:r>
            <a:r>
              <a:rPr lang="fr-FR" sz="1700" dirty="0" err="1"/>
              <a:t>preliminary</a:t>
            </a:r>
            <a:r>
              <a:rPr lang="fr-FR" sz="1700" dirty="0"/>
              <a:t> and </a:t>
            </a:r>
            <a:r>
              <a:rPr lang="fr-FR" sz="1700" dirty="0" err="1"/>
              <a:t>needs</a:t>
            </a:r>
            <a:r>
              <a:rPr lang="fr-FR" sz="1700" dirty="0"/>
              <a:t> more </a:t>
            </a:r>
            <a:r>
              <a:rPr lang="fr-FR" sz="1700" dirty="0" err="1"/>
              <a:t>studies</a:t>
            </a:r>
            <a:r>
              <a:rPr lang="fr-FR" sz="1700" dirty="0"/>
              <a:t> to </a:t>
            </a:r>
            <a:r>
              <a:rPr lang="fr-FR" sz="1700" dirty="0" err="1"/>
              <a:t>be</a:t>
            </a:r>
            <a:r>
              <a:rPr lang="fr-FR" sz="1700" dirty="0"/>
              <a:t> </a:t>
            </a:r>
            <a:r>
              <a:rPr lang="fr-FR" sz="1700" dirty="0" err="1"/>
              <a:t>consolidated</a:t>
            </a:r>
            <a:r>
              <a:rPr lang="fr-FR" sz="1700" dirty="0"/>
              <a:t>.</a:t>
            </a:r>
          </a:p>
          <a:p>
            <a:pPr lvl="1"/>
            <a:r>
              <a:rPr lang="fr-FR" sz="1700" dirty="0"/>
              <a:t>The </a:t>
            </a:r>
            <a:r>
              <a:rPr lang="fr-FR" sz="1700" dirty="0" err="1"/>
              <a:t>needed</a:t>
            </a:r>
            <a:r>
              <a:rPr lang="fr-FR" sz="1700" dirty="0"/>
              <a:t> total </a:t>
            </a:r>
            <a:r>
              <a:rPr lang="fr-FR" sz="1700" dirty="0" err="1"/>
              <a:t>dipole</a:t>
            </a:r>
            <a:r>
              <a:rPr lang="fr-FR" sz="1700" dirty="0"/>
              <a:t> </a:t>
            </a:r>
            <a:r>
              <a:rPr lang="fr-FR" sz="1700" dirty="0" err="1"/>
              <a:t>length</a:t>
            </a:r>
            <a:r>
              <a:rPr lang="fr-FR" sz="1700" dirty="0"/>
              <a:t> and RF voltage are </a:t>
            </a:r>
            <a:r>
              <a:rPr lang="fr-FR" sz="1700" dirty="0" err="1"/>
              <a:t>evaluated</a:t>
            </a:r>
            <a:r>
              <a:rPr lang="fr-FR" sz="1700" dirty="0"/>
              <a:t> and </a:t>
            </a:r>
            <a:r>
              <a:rPr lang="fr-FR" sz="1700" dirty="0" err="1"/>
              <a:t>can</a:t>
            </a:r>
            <a:r>
              <a:rPr lang="fr-FR" sz="1700" dirty="0"/>
              <a:t> </a:t>
            </a:r>
            <a:r>
              <a:rPr lang="fr-FR" sz="1700" dirty="0" err="1"/>
              <a:t>be</a:t>
            </a:r>
            <a:r>
              <a:rPr lang="fr-FR" sz="1700" dirty="0"/>
              <a:t> a first </a:t>
            </a:r>
            <a:r>
              <a:rPr lang="fr-FR" sz="1700" dirty="0" err="1"/>
              <a:t>step</a:t>
            </a:r>
            <a:r>
              <a:rPr lang="fr-FR" sz="1700" dirty="0"/>
              <a:t> for </a:t>
            </a:r>
            <a:r>
              <a:rPr lang="fr-FR" sz="1700" dirty="0" err="1"/>
              <a:t>costing</a:t>
            </a:r>
            <a:r>
              <a:rPr lang="fr-FR" sz="1700" dirty="0"/>
              <a:t> </a:t>
            </a:r>
            <a:r>
              <a:rPr lang="fr-FR" sz="1700" dirty="0" err="1"/>
              <a:t>considerations</a:t>
            </a:r>
            <a:r>
              <a:rPr lang="fr-FR" sz="1700" dirty="0"/>
              <a:t>. </a:t>
            </a:r>
          </a:p>
          <a:p>
            <a:pPr lvl="1"/>
            <a:r>
              <a:rPr lang="fr-FR" sz="1800" dirty="0"/>
              <a:t>The </a:t>
            </a:r>
            <a:r>
              <a:rPr lang="fr-FR" sz="1800" dirty="0" err="1"/>
              <a:t>optics</a:t>
            </a:r>
            <a:r>
              <a:rPr lang="fr-FR" sz="1800" dirty="0"/>
              <a:t> </a:t>
            </a:r>
            <a:r>
              <a:rPr lang="fr-FR" sz="1800" dirty="0" err="1"/>
              <a:t>is</a:t>
            </a:r>
            <a:r>
              <a:rPr lang="fr-FR" sz="1800" dirty="0"/>
              <a:t> </a:t>
            </a:r>
            <a:r>
              <a:rPr lang="fr-FR" sz="1800" dirty="0" err="1"/>
              <a:t>based</a:t>
            </a:r>
            <a:r>
              <a:rPr lang="fr-FR" sz="1800" dirty="0"/>
              <a:t> on FODO </a:t>
            </a:r>
            <a:r>
              <a:rPr lang="fr-FR" sz="1800" dirty="0" err="1"/>
              <a:t>cells</a:t>
            </a:r>
            <a:r>
              <a:rPr lang="fr-FR" sz="1800" dirty="0"/>
              <a:t> and </a:t>
            </a:r>
            <a:r>
              <a:rPr lang="fr-FR" sz="1800" dirty="0" err="1"/>
              <a:t>should</a:t>
            </a:r>
            <a:r>
              <a:rPr lang="fr-FR" sz="1800" dirty="0"/>
              <a:t> </a:t>
            </a:r>
            <a:r>
              <a:rPr lang="fr-FR" sz="1800" dirty="0" err="1"/>
              <a:t>be</a:t>
            </a:r>
            <a:r>
              <a:rPr lang="fr-FR" sz="1800" dirty="0"/>
              <a:t> </a:t>
            </a:r>
            <a:r>
              <a:rPr lang="fr-FR" sz="1800" dirty="0" err="1"/>
              <a:t>reviewed</a:t>
            </a:r>
            <a:r>
              <a:rPr lang="fr-FR" sz="1800" dirty="0"/>
              <a:t>.</a:t>
            </a:r>
            <a:endParaRPr lang="fr-FR" sz="1700" dirty="0"/>
          </a:p>
          <a:p>
            <a:pPr lvl="1"/>
            <a:r>
              <a:rPr lang="fr-FR" sz="1700" dirty="0"/>
              <a:t>The </a:t>
            </a:r>
            <a:r>
              <a:rPr lang="fr-FR" sz="1700" dirty="0" err="1"/>
              <a:t>acceleration</a:t>
            </a:r>
            <a:r>
              <a:rPr lang="fr-FR" sz="1700" dirty="0"/>
              <a:t> </a:t>
            </a:r>
            <a:r>
              <a:rPr lang="fr-FR" sz="1700" dirty="0" err="1"/>
              <a:t>ramp</a:t>
            </a:r>
            <a:r>
              <a:rPr lang="fr-FR" sz="1700" dirty="0"/>
              <a:t> </a:t>
            </a:r>
            <a:r>
              <a:rPr lang="fr-FR" sz="1700" dirty="0" err="1"/>
              <a:t>is</a:t>
            </a:r>
            <a:r>
              <a:rPr lang="fr-FR" sz="1700" dirty="0"/>
              <a:t> quasi-</a:t>
            </a:r>
            <a:r>
              <a:rPr lang="fr-FR" sz="1700" dirty="0" err="1"/>
              <a:t>linear</a:t>
            </a:r>
            <a:r>
              <a:rPr lang="fr-FR" sz="1700" dirty="0"/>
              <a:t> and </a:t>
            </a:r>
            <a:r>
              <a:rPr lang="fr-FR" sz="1700" dirty="0" err="1"/>
              <a:t>may</a:t>
            </a:r>
            <a:r>
              <a:rPr lang="fr-FR" sz="1700" dirty="0"/>
              <a:t> </a:t>
            </a:r>
            <a:r>
              <a:rPr lang="fr-FR" sz="1700" dirty="0" err="1"/>
              <a:t>evolve</a:t>
            </a:r>
            <a:r>
              <a:rPr lang="fr-FR" sz="1700" dirty="0"/>
              <a:t>.</a:t>
            </a:r>
            <a:endParaRPr lang="fr-FR" sz="1900" dirty="0"/>
          </a:p>
          <a:p>
            <a:r>
              <a:rPr lang="fr-FR" sz="1900" dirty="0"/>
              <a:t>Future versions of the </a:t>
            </a:r>
            <a:r>
              <a:rPr lang="fr-FR" sz="1900" dirty="0" err="1"/>
              <a:t>parameter</a:t>
            </a:r>
            <a:r>
              <a:rPr lang="fr-FR" sz="1900" dirty="0"/>
              <a:t> table </a:t>
            </a:r>
            <a:r>
              <a:rPr lang="fr-FR" sz="1900" dirty="0" err="1"/>
              <a:t>should</a:t>
            </a:r>
            <a:r>
              <a:rPr lang="fr-FR" sz="1900" dirty="0"/>
              <a:t> </a:t>
            </a:r>
            <a:r>
              <a:rPr lang="fr-FR" sz="1900" dirty="0" err="1"/>
              <a:t>include</a:t>
            </a:r>
            <a:r>
              <a:rPr lang="fr-FR" sz="1900" dirty="0"/>
              <a:t> </a:t>
            </a:r>
            <a:r>
              <a:rPr lang="fr-FR" sz="1900" dirty="0" err="1"/>
              <a:t>also</a:t>
            </a:r>
            <a:r>
              <a:rPr lang="fr-FR" sz="1900" dirty="0"/>
              <a:t> an FFA alternative.</a:t>
            </a:r>
            <a:endParaRPr lang="fr-FR" sz="1700" dirty="0"/>
          </a:p>
          <a:p>
            <a:r>
              <a:rPr lang="fr-FR" sz="2100" dirty="0" err="1"/>
              <a:t>We</a:t>
            </a:r>
            <a:r>
              <a:rPr lang="fr-FR" sz="2100" dirty="0"/>
              <a:t> </a:t>
            </a:r>
            <a:r>
              <a:rPr lang="fr-FR" sz="2100" dirty="0" err="1"/>
              <a:t>need</a:t>
            </a:r>
            <a:r>
              <a:rPr lang="fr-FR" sz="2100" dirty="0"/>
              <a:t> to continue the discussions to </a:t>
            </a:r>
            <a:r>
              <a:rPr lang="fr-FR" sz="2100" dirty="0" err="1"/>
              <a:t>see</a:t>
            </a:r>
            <a:r>
              <a:rPr lang="fr-FR" sz="2100" dirty="0"/>
              <a:t> how to </a:t>
            </a:r>
            <a:r>
              <a:rPr lang="fr-FR" sz="2100" dirty="0" err="1"/>
              <a:t>marry</a:t>
            </a:r>
            <a:r>
              <a:rPr lang="fr-FR" sz="2100" dirty="0"/>
              <a:t> RF, </a:t>
            </a:r>
            <a:r>
              <a:rPr lang="fr-FR" sz="2100" dirty="0" err="1"/>
              <a:t>magnet</a:t>
            </a:r>
            <a:r>
              <a:rPr lang="fr-FR" sz="2100" dirty="0"/>
              <a:t>, </a:t>
            </a:r>
            <a:r>
              <a:rPr lang="fr-FR" sz="2100" dirty="0" err="1"/>
              <a:t>powering</a:t>
            </a:r>
            <a:r>
              <a:rPr lang="fr-FR" sz="2100" dirty="0"/>
              <a:t>, </a:t>
            </a:r>
            <a:r>
              <a:rPr lang="fr-FR" sz="2100" dirty="0" err="1"/>
              <a:t>costing</a:t>
            </a:r>
            <a:r>
              <a:rPr lang="fr-FR" sz="2100" dirty="0"/>
              <a:t>, vacuum, collective </a:t>
            </a:r>
            <a:r>
              <a:rPr lang="fr-FR" sz="2100" dirty="0" err="1"/>
              <a:t>effects</a:t>
            </a:r>
            <a:r>
              <a:rPr lang="fr-FR" sz="2100" dirty="0"/>
              <a:t>, and </a:t>
            </a:r>
            <a:r>
              <a:rPr lang="fr-FR" sz="2100" dirty="0" err="1"/>
              <a:t>optics</a:t>
            </a:r>
            <a:r>
              <a:rPr lang="fr-FR" sz="2100" dirty="0"/>
              <a:t> </a:t>
            </a:r>
            <a:r>
              <a:rPr lang="fr-FR" sz="2100" dirty="0" err="1"/>
              <a:t>considerations</a:t>
            </a:r>
            <a:r>
              <a:rPr lang="fr-FR" sz="2100" dirty="0"/>
              <a:t>.</a:t>
            </a:r>
            <a:endParaRPr lang="fr-FR" sz="2000" dirty="0"/>
          </a:p>
          <a:p>
            <a:pPr lvl="1"/>
            <a:endParaRPr lang="fr-FR" sz="2000" dirty="0"/>
          </a:p>
        </p:txBody>
      </p:sp>
    </p:spTree>
    <p:extLst>
      <p:ext uri="{BB962C8B-B14F-4D97-AF65-F5344CB8AC3E}">
        <p14:creationId xmlns:p14="http://schemas.microsoft.com/office/powerpoint/2010/main" val="4079549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ontent Placeholder 1">
            <a:extLst>
              <a:ext uri="{FF2B5EF4-FFF2-40B4-BE49-F238E27FC236}">
                <a16:creationId xmlns:a16="http://schemas.microsoft.com/office/drawing/2014/main" id="{61024A8E-273C-9C3A-DC3F-EF6D1424DFF2}"/>
              </a:ext>
            </a:extLst>
          </p:cNvPr>
          <p:cNvSpPr>
            <a:spLocks noGrp="1"/>
          </p:cNvSpPr>
          <p:nvPr>
            <p:ph sz="quarter" idx="12"/>
          </p:nvPr>
        </p:nvSpPr>
        <p:spPr>
          <a:xfrm>
            <a:off x="457200" y="1276350"/>
            <a:ext cx="8305800" cy="3536156"/>
          </a:xfrm>
        </p:spPr>
        <p:txBody>
          <a:bodyPr lIns="91440" tIns="45720" rIns="91440" bIns="45720" anchor="t">
            <a:normAutofit fontScale="92500" lnSpcReduction="10000"/>
          </a:bodyPr>
          <a:lstStyle/>
          <a:p>
            <a:r>
              <a:rPr lang="en-US" sz="1600" b="1" dirty="0">
                <a:latin typeface="+mj-lt"/>
              </a:rPr>
              <a:t>20 September 2023: First meeting ar</a:t>
            </a:r>
            <a:r>
              <a:rPr lang="en-US" sz="1600" b="1" dirty="0"/>
              <a:t>t CERN dedicated to Impact of RCS acceleration ramp shape on magnets and RF</a:t>
            </a:r>
          </a:p>
          <a:p>
            <a:endParaRPr lang="en-US" sz="1600" b="1" dirty="0"/>
          </a:p>
          <a:p>
            <a:endParaRPr lang="en-US" sz="1600" b="1" dirty="0"/>
          </a:p>
          <a:p>
            <a:endParaRPr lang="en-US" sz="1600" b="1" dirty="0"/>
          </a:p>
          <a:p>
            <a:pPr marL="0" indent="0">
              <a:buNone/>
            </a:pPr>
            <a:endParaRPr lang="en-US" sz="1600" b="1" dirty="0"/>
          </a:p>
          <a:p>
            <a:r>
              <a:rPr lang="en-US" sz="1600" b="1" dirty="0"/>
              <a:t>2 powering circuits are being considered (full-wave and switched resonances). </a:t>
            </a:r>
          </a:p>
          <a:p>
            <a:r>
              <a:rPr lang="en-US" sz="1600" b="1" dirty="0"/>
              <a:t>Some cost model (RF and powering) is under development. Clearly, the choice of the ramp has a big impact on the total cost. </a:t>
            </a:r>
          </a:p>
          <a:p>
            <a:r>
              <a:rPr lang="en-US" sz="1600" b="1" dirty="0"/>
              <a:t>Next steps: Integrating in a python environment the different scaling laws (costing, powering, optics, RF,…) to reduce the number of free parameters and improve the optimization process.</a:t>
            </a:r>
          </a:p>
        </p:txBody>
      </p:sp>
      <p:sp>
        <p:nvSpPr>
          <p:cNvPr id="3" name="Slide Number Placeholder 2"/>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p:cNvSpPr>
            <a:spLocks noGrp="1"/>
          </p:cNvSpPr>
          <p:nvPr>
            <p:ph type="title"/>
          </p:nvPr>
        </p:nvSpPr>
        <p:spPr/>
        <p:txBody>
          <a:bodyPr/>
          <a:lstStyle/>
          <a:p>
            <a:r>
              <a:rPr lang="en-US" dirty="0"/>
              <a:t>WP5 High Energy Complex</a:t>
            </a:r>
            <a:br>
              <a:rPr lang="en-US" dirty="0"/>
            </a:br>
            <a:r>
              <a:rPr lang="en-US" dirty="0">
                <a:solidFill>
                  <a:srgbClr val="0070C0"/>
                </a:solidFill>
              </a:rPr>
              <a:t>Ramp optimization</a:t>
            </a:r>
            <a:endParaRPr lang="en-GB" dirty="0">
              <a:solidFill>
                <a:srgbClr val="0070C0"/>
              </a:solidFill>
            </a:endParaRPr>
          </a:p>
        </p:txBody>
      </p:sp>
      <p:pic>
        <p:nvPicPr>
          <p:cNvPr id="14" name="Picture 13" descr="Graphical user interface, text, application&#10;&#10;Description automatically generated">
            <a:extLst>
              <a:ext uri="{FF2B5EF4-FFF2-40B4-BE49-F238E27FC236}">
                <a16:creationId xmlns:a16="http://schemas.microsoft.com/office/drawing/2014/main" id="{2CACE53B-1127-59BC-7868-C59636F0B8FB}"/>
              </a:ext>
            </a:extLst>
          </p:cNvPr>
          <p:cNvPicPr>
            <a:picLocks noChangeAspect="1"/>
          </p:cNvPicPr>
          <p:nvPr/>
        </p:nvPicPr>
        <p:blipFill>
          <a:blip r:embed="rId2"/>
          <a:stretch>
            <a:fillRect/>
          </a:stretch>
        </p:blipFill>
        <p:spPr>
          <a:xfrm>
            <a:off x="6763308" y="677699"/>
            <a:ext cx="2170584" cy="368541"/>
          </a:xfrm>
          <a:prstGeom prst="rect">
            <a:avLst/>
          </a:prstGeom>
        </p:spPr>
      </p:pic>
      <p:pic>
        <p:nvPicPr>
          <p:cNvPr id="7" name="Image 6"/>
          <p:cNvPicPr>
            <a:picLocks noChangeAspect="1"/>
          </p:cNvPicPr>
          <p:nvPr/>
        </p:nvPicPr>
        <p:blipFill>
          <a:blip r:embed="rId3"/>
          <a:stretch>
            <a:fillRect/>
          </a:stretch>
        </p:blipFill>
        <p:spPr>
          <a:xfrm>
            <a:off x="2645014" y="1813824"/>
            <a:ext cx="3885444" cy="1287054"/>
          </a:xfrm>
          <a:prstGeom prst="rect">
            <a:avLst/>
          </a:prstGeom>
        </p:spPr>
      </p:pic>
      <p:sp>
        <p:nvSpPr>
          <p:cNvPr id="8" name="ZoneTexte 7"/>
          <p:cNvSpPr txBox="1"/>
          <p:nvPr/>
        </p:nvSpPr>
        <p:spPr>
          <a:xfrm>
            <a:off x="6801260" y="1995686"/>
            <a:ext cx="1800200" cy="461665"/>
          </a:xfrm>
          <a:prstGeom prst="rect">
            <a:avLst/>
          </a:prstGeom>
          <a:noFill/>
        </p:spPr>
        <p:txBody>
          <a:bodyPr wrap="square" rtlCol="0">
            <a:spAutoFit/>
          </a:bodyPr>
          <a:lstStyle/>
          <a:p>
            <a:r>
              <a:rPr lang="fr-FR" sz="1200" dirty="0" err="1"/>
              <a:t>Courtesy</a:t>
            </a:r>
            <a:r>
              <a:rPr lang="fr-FR" sz="1200" dirty="0"/>
              <a:t>: F. Batsch and H. Damerau</a:t>
            </a:r>
          </a:p>
        </p:txBody>
      </p:sp>
    </p:spTree>
    <p:extLst>
      <p:ext uri="{BB962C8B-B14F-4D97-AF65-F5344CB8AC3E}">
        <p14:creationId xmlns:p14="http://schemas.microsoft.com/office/powerpoint/2010/main" val="1572590527"/>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2.xml><?xml version="1.0" encoding="utf-8"?>
<ds:datastoreItem xmlns:ds="http://schemas.openxmlformats.org/officeDocument/2006/customXml" ds:itemID="{1280EB92-6C56-4421-9A69-202475D9CDD0}">
  <ds:schemaRefs>
    <ds:schemaRef ds:uri="http://schemas.microsoft.com/sharepoint/v3/contenttype/forms"/>
  </ds:schemaRefs>
</ds:datastoreItem>
</file>

<file path=customXml/itemProps3.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2847</TotalTime>
  <Words>1714</Words>
  <Application>Microsoft Office PowerPoint</Application>
  <PresentationFormat>On-screen Show (16:9)</PresentationFormat>
  <Paragraphs>390</Paragraphs>
  <Slides>20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20</vt:i4>
      </vt:variant>
    </vt:vector>
  </HeadingPairs>
  <TitlesOfParts>
    <vt:vector size="31" baseType="lpstr">
      <vt:lpstr>Arial</vt:lpstr>
      <vt:lpstr>Arial Narrow</vt:lpstr>
      <vt:lpstr>Calibri</vt:lpstr>
      <vt:lpstr>Cambria Math</vt:lpstr>
      <vt:lpstr>Helvetica</vt:lpstr>
      <vt:lpstr>sourcesans-regular</vt:lpstr>
      <vt:lpstr>Tahoma</vt:lpstr>
      <vt:lpstr>Times New Roman</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WP1 Coordination and Communication</vt:lpstr>
      <vt:lpstr>WP2 Physics And Detector Requirements</vt:lpstr>
      <vt:lpstr>WP2 Physics And Detector Requirements</vt:lpstr>
      <vt:lpstr>WP3 Proton Complex</vt:lpstr>
      <vt:lpstr>WP4 Muon Production &amp; Cooling </vt:lpstr>
      <vt:lpstr>WP4 Muon Production &amp; Cooling </vt:lpstr>
      <vt:lpstr>WP5 - High Energy Complex Parameter table</vt:lpstr>
      <vt:lpstr>WP5 High Energy Complex Ramp optimization</vt:lpstr>
      <vt:lpstr>WP6  RF</vt:lpstr>
      <vt:lpstr>PowerPoint Presentation</vt:lpstr>
      <vt:lpstr>WP7 Magnets</vt:lpstr>
      <vt:lpstr>WP7 Magnets</vt:lpstr>
      <vt:lpstr>WP7 Magnets</vt:lpstr>
      <vt:lpstr>WP8 Cooling Cell</vt:lpstr>
      <vt:lpstr>WP8 Cooling cell</vt:lpstr>
      <vt:lpstr>WP8 Cooling Cell</vt:lpstr>
      <vt:lpstr>PowerPoint Presentation</vt:lpstr>
      <vt:lpstr>Deliverables new dates</vt:lpstr>
      <vt:lpstr>Milestones new Dates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Roberto Losito</cp:lastModifiedBy>
  <cp:revision>266</cp:revision>
  <dcterms:created xsi:type="dcterms:W3CDTF">2021-05-17T12:13:58Z</dcterms:created>
  <dcterms:modified xsi:type="dcterms:W3CDTF">2023-10-12T15:21:16Z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