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17"/>
  </p:notesMasterIdLst>
  <p:sldIdLst>
    <p:sldId id="275" r:id="rId4"/>
    <p:sldId id="283" r:id="rId5"/>
    <p:sldId id="287" r:id="rId6"/>
    <p:sldId id="288" r:id="rId7"/>
    <p:sldId id="289" r:id="rId8"/>
    <p:sldId id="290" r:id="rId9"/>
    <p:sldId id="291" r:id="rId10"/>
    <p:sldId id="292" r:id="rId11"/>
    <p:sldId id="293" r:id="rId12"/>
    <p:sldId id="294" r:id="rId13"/>
    <p:sldId id="295" r:id="rId14"/>
    <p:sldId id="296" r:id="rId15"/>
    <p:sldId id="297" r:id="rId16"/>
  </p:sldIdLst>
  <p:sldSz cx="9144000" cy="5143500" type="screen16x9"/>
  <p:notesSz cx="7772400" cy="100584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p:restoredTop sz="94694"/>
  </p:normalViewPr>
  <p:slideViewPr>
    <p:cSldViewPr snapToGrid="0">
      <p:cViewPr varScale="1">
        <p:scale>
          <a:sx n="129" d="100"/>
          <a:sy n="129" d="100"/>
        </p:scale>
        <p:origin x="200" y="7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DFEC8D8E-64AE-D141-9F04-1406C4708CCB}" type="datetimeFigureOut">
              <a:rPr lang="en-CH" smtClean="0"/>
              <a:t>12.10.23</a:t>
            </a:fld>
            <a:endParaRPr lang="en-CH"/>
          </a:p>
        </p:txBody>
      </p:sp>
      <p:sp>
        <p:nvSpPr>
          <p:cNvPr id="4" name="Slide Image Placeholder 3"/>
          <p:cNvSpPr>
            <a:spLocks noGrp="1" noRot="1" noChangeAspect="1"/>
          </p:cNvSpPr>
          <p:nvPr>
            <p:ph type="sldImg" idx="2"/>
          </p:nvPr>
        </p:nvSpPr>
        <p:spPr>
          <a:xfrm>
            <a:off x="869950" y="1257300"/>
            <a:ext cx="6032500" cy="3394075"/>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8F82EEAE-0FA6-184D-A0F3-908C6E98C9C8}" type="slidenum">
              <a:rPr lang="en-CH" smtClean="0"/>
              <a:t>‹#›</a:t>
            </a:fld>
            <a:endParaRPr lang="en-CH"/>
          </a:p>
        </p:txBody>
      </p:sp>
    </p:spTree>
    <p:extLst>
      <p:ext uri="{BB962C8B-B14F-4D97-AF65-F5344CB8AC3E}">
        <p14:creationId xmlns:p14="http://schemas.microsoft.com/office/powerpoint/2010/main" val="19308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26" name="PlaceHolder 2"/>
          <p:cNvSpPr>
            <a:spLocks noGrp="1"/>
          </p:cNvSpPr>
          <p:nvPr>
            <p:ph/>
          </p:nvPr>
        </p:nvSpPr>
        <p:spPr>
          <a:xfrm>
            <a:off x="457200" y="120348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27" name="PlaceHolder 3"/>
          <p:cNvSpPr>
            <a:spLocks noGrp="1"/>
          </p:cNvSpPr>
          <p:nvPr>
            <p:ph/>
          </p:nvPr>
        </p:nvSpPr>
        <p:spPr>
          <a:xfrm>
            <a:off x="457200" y="276192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29"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30"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31" name="PlaceHolder 4"/>
          <p:cNvSpPr>
            <a:spLocks noGrp="1"/>
          </p:cNvSpPr>
          <p:nvPr>
            <p:ph/>
          </p:nvPr>
        </p:nvSpPr>
        <p:spPr>
          <a:xfrm>
            <a:off x="45720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32" name="PlaceHolder 5"/>
          <p:cNvSpPr>
            <a:spLocks noGrp="1"/>
          </p:cNvSpPr>
          <p:nvPr>
            <p:ph/>
          </p:nvPr>
        </p:nvSpPr>
        <p:spPr>
          <a:xfrm>
            <a:off x="467424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34" name="PlaceHolder 2"/>
          <p:cNvSpPr>
            <a:spLocks noGrp="1"/>
          </p:cNvSpPr>
          <p:nvPr>
            <p:ph/>
          </p:nvPr>
        </p:nvSpPr>
        <p:spPr>
          <a:xfrm>
            <a:off x="45720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35" name="PlaceHolder 3"/>
          <p:cNvSpPr>
            <a:spLocks noGrp="1"/>
          </p:cNvSpPr>
          <p:nvPr>
            <p:ph/>
          </p:nvPr>
        </p:nvSpPr>
        <p:spPr>
          <a:xfrm>
            <a:off x="323964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36" name="PlaceHolder 4"/>
          <p:cNvSpPr>
            <a:spLocks noGrp="1"/>
          </p:cNvSpPr>
          <p:nvPr>
            <p:ph/>
          </p:nvPr>
        </p:nvSpPr>
        <p:spPr>
          <a:xfrm>
            <a:off x="602208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37" name="PlaceHolder 5"/>
          <p:cNvSpPr>
            <a:spLocks noGrp="1"/>
          </p:cNvSpPr>
          <p:nvPr>
            <p:ph/>
          </p:nvPr>
        </p:nvSpPr>
        <p:spPr>
          <a:xfrm>
            <a:off x="45720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38" name="PlaceHolder 6"/>
          <p:cNvSpPr>
            <a:spLocks noGrp="1"/>
          </p:cNvSpPr>
          <p:nvPr>
            <p:ph/>
          </p:nvPr>
        </p:nvSpPr>
        <p:spPr>
          <a:xfrm>
            <a:off x="323964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39" name="PlaceHolder 7"/>
          <p:cNvSpPr>
            <a:spLocks noGrp="1"/>
          </p:cNvSpPr>
          <p:nvPr>
            <p:ph/>
          </p:nvPr>
        </p:nvSpPr>
        <p:spPr>
          <a:xfrm>
            <a:off x="602208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45" name="PlaceHolder 2"/>
          <p:cNvSpPr>
            <a:spLocks noGrp="1"/>
          </p:cNvSpPr>
          <p:nvPr>
            <p:ph type="subTitle"/>
          </p:nvPr>
        </p:nvSpPr>
        <p:spPr>
          <a:xfrm>
            <a:off x="457200" y="1203480"/>
            <a:ext cx="8229240" cy="298296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47" name="PlaceHolder 2"/>
          <p:cNvSpPr>
            <a:spLocks noGrp="1"/>
          </p:cNvSpPr>
          <p:nvPr>
            <p:ph/>
          </p:nvPr>
        </p:nvSpPr>
        <p:spPr>
          <a:xfrm>
            <a:off x="457200" y="1203480"/>
            <a:ext cx="822924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49" name="PlaceHolder 2"/>
          <p:cNvSpPr>
            <a:spLocks noGrp="1"/>
          </p:cNvSpPr>
          <p:nvPr>
            <p:ph/>
          </p:nvPr>
        </p:nvSpPr>
        <p:spPr>
          <a:xfrm>
            <a:off x="45720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50" name="PlaceHolder 3"/>
          <p:cNvSpPr>
            <a:spLocks noGrp="1"/>
          </p:cNvSpPr>
          <p:nvPr>
            <p:ph/>
          </p:nvPr>
        </p:nvSpPr>
        <p:spPr>
          <a:xfrm>
            <a:off x="467424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457200" y="205200"/>
            <a:ext cx="8229240" cy="398124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54"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55" name="PlaceHolder 3"/>
          <p:cNvSpPr>
            <a:spLocks noGrp="1"/>
          </p:cNvSpPr>
          <p:nvPr>
            <p:ph/>
          </p:nvPr>
        </p:nvSpPr>
        <p:spPr>
          <a:xfrm>
            <a:off x="467424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56" name="PlaceHolder 4"/>
          <p:cNvSpPr>
            <a:spLocks noGrp="1"/>
          </p:cNvSpPr>
          <p:nvPr>
            <p:ph/>
          </p:nvPr>
        </p:nvSpPr>
        <p:spPr>
          <a:xfrm>
            <a:off x="45720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5" name="PlaceHolder 2"/>
          <p:cNvSpPr>
            <a:spLocks noGrp="1"/>
          </p:cNvSpPr>
          <p:nvPr>
            <p:ph type="subTitle"/>
          </p:nvPr>
        </p:nvSpPr>
        <p:spPr>
          <a:xfrm>
            <a:off x="457200" y="1203480"/>
            <a:ext cx="8229240" cy="298296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58" name="PlaceHolder 2"/>
          <p:cNvSpPr>
            <a:spLocks noGrp="1"/>
          </p:cNvSpPr>
          <p:nvPr>
            <p:ph/>
          </p:nvPr>
        </p:nvSpPr>
        <p:spPr>
          <a:xfrm>
            <a:off x="45720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59"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60" name="PlaceHolder 4"/>
          <p:cNvSpPr>
            <a:spLocks noGrp="1"/>
          </p:cNvSpPr>
          <p:nvPr>
            <p:ph/>
          </p:nvPr>
        </p:nvSpPr>
        <p:spPr>
          <a:xfrm>
            <a:off x="467424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62"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63"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64" name="PlaceHolder 4"/>
          <p:cNvSpPr>
            <a:spLocks noGrp="1"/>
          </p:cNvSpPr>
          <p:nvPr>
            <p:ph/>
          </p:nvPr>
        </p:nvSpPr>
        <p:spPr>
          <a:xfrm>
            <a:off x="457200" y="276192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66" name="PlaceHolder 2"/>
          <p:cNvSpPr>
            <a:spLocks noGrp="1"/>
          </p:cNvSpPr>
          <p:nvPr>
            <p:ph/>
          </p:nvPr>
        </p:nvSpPr>
        <p:spPr>
          <a:xfrm>
            <a:off x="457200" y="120348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67" name="PlaceHolder 3"/>
          <p:cNvSpPr>
            <a:spLocks noGrp="1"/>
          </p:cNvSpPr>
          <p:nvPr>
            <p:ph/>
          </p:nvPr>
        </p:nvSpPr>
        <p:spPr>
          <a:xfrm>
            <a:off x="457200" y="276192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69"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70"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71" name="PlaceHolder 4"/>
          <p:cNvSpPr>
            <a:spLocks noGrp="1"/>
          </p:cNvSpPr>
          <p:nvPr>
            <p:ph/>
          </p:nvPr>
        </p:nvSpPr>
        <p:spPr>
          <a:xfrm>
            <a:off x="45720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72" name="PlaceHolder 5"/>
          <p:cNvSpPr>
            <a:spLocks noGrp="1"/>
          </p:cNvSpPr>
          <p:nvPr>
            <p:ph/>
          </p:nvPr>
        </p:nvSpPr>
        <p:spPr>
          <a:xfrm>
            <a:off x="467424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74" name="PlaceHolder 2"/>
          <p:cNvSpPr>
            <a:spLocks noGrp="1"/>
          </p:cNvSpPr>
          <p:nvPr>
            <p:ph/>
          </p:nvPr>
        </p:nvSpPr>
        <p:spPr>
          <a:xfrm>
            <a:off x="45720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75" name="PlaceHolder 3"/>
          <p:cNvSpPr>
            <a:spLocks noGrp="1"/>
          </p:cNvSpPr>
          <p:nvPr>
            <p:ph/>
          </p:nvPr>
        </p:nvSpPr>
        <p:spPr>
          <a:xfrm>
            <a:off x="323964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76" name="PlaceHolder 4"/>
          <p:cNvSpPr>
            <a:spLocks noGrp="1"/>
          </p:cNvSpPr>
          <p:nvPr>
            <p:ph/>
          </p:nvPr>
        </p:nvSpPr>
        <p:spPr>
          <a:xfrm>
            <a:off x="602208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77" name="PlaceHolder 5"/>
          <p:cNvSpPr>
            <a:spLocks noGrp="1"/>
          </p:cNvSpPr>
          <p:nvPr>
            <p:ph/>
          </p:nvPr>
        </p:nvSpPr>
        <p:spPr>
          <a:xfrm>
            <a:off x="45720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78" name="PlaceHolder 6"/>
          <p:cNvSpPr>
            <a:spLocks noGrp="1"/>
          </p:cNvSpPr>
          <p:nvPr>
            <p:ph/>
          </p:nvPr>
        </p:nvSpPr>
        <p:spPr>
          <a:xfrm>
            <a:off x="323964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79" name="PlaceHolder 7"/>
          <p:cNvSpPr>
            <a:spLocks noGrp="1"/>
          </p:cNvSpPr>
          <p:nvPr>
            <p:ph/>
          </p:nvPr>
        </p:nvSpPr>
        <p:spPr>
          <a:xfrm>
            <a:off x="602208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5"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86" name="PlaceHolder 2"/>
          <p:cNvSpPr>
            <a:spLocks noGrp="1"/>
          </p:cNvSpPr>
          <p:nvPr>
            <p:ph type="subTitle"/>
          </p:nvPr>
        </p:nvSpPr>
        <p:spPr>
          <a:xfrm>
            <a:off x="457200" y="1203480"/>
            <a:ext cx="8229240" cy="298296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88" name="PlaceHolder 2"/>
          <p:cNvSpPr>
            <a:spLocks noGrp="1"/>
          </p:cNvSpPr>
          <p:nvPr>
            <p:ph/>
          </p:nvPr>
        </p:nvSpPr>
        <p:spPr>
          <a:xfrm>
            <a:off x="457200" y="1203480"/>
            <a:ext cx="822924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0" name="PlaceHolder 2"/>
          <p:cNvSpPr>
            <a:spLocks noGrp="1"/>
          </p:cNvSpPr>
          <p:nvPr>
            <p:ph/>
          </p:nvPr>
        </p:nvSpPr>
        <p:spPr>
          <a:xfrm>
            <a:off x="45720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91" name="PlaceHolder 3"/>
          <p:cNvSpPr>
            <a:spLocks noGrp="1"/>
          </p:cNvSpPr>
          <p:nvPr>
            <p:ph/>
          </p:nvPr>
        </p:nvSpPr>
        <p:spPr>
          <a:xfrm>
            <a:off x="467424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7" name="PlaceHolder 2"/>
          <p:cNvSpPr>
            <a:spLocks noGrp="1"/>
          </p:cNvSpPr>
          <p:nvPr>
            <p:ph/>
          </p:nvPr>
        </p:nvSpPr>
        <p:spPr>
          <a:xfrm>
            <a:off x="457200" y="1203480"/>
            <a:ext cx="822924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3" name="PlaceHolder 1"/>
          <p:cNvSpPr>
            <a:spLocks noGrp="1"/>
          </p:cNvSpPr>
          <p:nvPr>
            <p:ph type="subTitle"/>
          </p:nvPr>
        </p:nvSpPr>
        <p:spPr>
          <a:xfrm>
            <a:off x="457200" y="205200"/>
            <a:ext cx="8229240" cy="398124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5"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96" name="PlaceHolder 3"/>
          <p:cNvSpPr>
            <a:spLocks noGrp="1"/>
          </p:cNvSpPr>
          <p:nvPr>
            <p:ph/>
          </p:nvPr>
        </p:nvSpPr>
        <p:spPr>
          <a:xfrm>
            <a:off x="467424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97" name="PlaceHolder 4"/>
          <p:cNvSpPr>
            <a:spLocks noGrp="1"/>
          </p:cNvSpPr>
          <p:nvPr>
            <p:ph/>
          </p:nvPr>
        </p:nvSpPr>
        <p:spPr>
          <a:xfrm>
            <a:off x="45720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9" name="PlaceHolder 2"/>
          <p:cNvSpPr>
            <a:spLocks noGrp="1"/>
          </p:cNvSpPr>
          <p:nvPr>
            <p:ph/>
          </p:nvPr>
        </p:nvSpPr>
        <p:spPr>
          <a:xfrm>
            <a:off x="45720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0"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1" name="PlaceHolder 4"/>
          <p:cNvSpPr>
            <a:spLocks noGrp="1"/>
          </p:cNvSpPr>
          <p:nvPr>
            <p:ph/>
          </p:nvPr>
        </p:nvSpPr>
        <p:spPr>
          <a:xfrm>
            <a:off x="467424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03"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4"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5" name="PlaceHolder 4"/>
          <p:cNvSpPr>
            <a:spLocks noGrp="1"/>
          </p:cNvSpPr>
          <p:nvPr>
            <p:ph/>
          </p:nvPr>
        </p:nvSpPr>
        <p:spPr>
          <a:xfrm>
            <a:off x="457200" y="276192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07" name="PlaceHolder 2"/>
          <p:cNvSpPr>
            <a:spLocks noGrp="1"/>
          </p:cNvSpPr>
          <p:nvPr>
            <p:ph/>
          </p:nvPr>
        </p:nvSpPr>
        <p:spPr>
          <a:xfrm>
            <a:off x="457200" y="120348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8" name="PlaceHolder 3"/>
          <p:cNvSpPr>
            <a:spLocks noGrp="1"/>
          </p:cNvSpPr>
          <p:nvPr>
            <p:ph/>
          </p:nvPr>
        </p:nvSpPr>
        <p:spPr>
          <a:xfrm>
            <a:off x="457200" y="276192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10"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1"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2" name="PlaceHolder 4"/>
          <p:cNvSpPr>
            <a:spLocks noGrp="1"/>
          </p:cNvSpPr>
          <p:nvPr>
            <p:ph/>
          </p:nvPr>
        </p:nvSpPr>
        <p:spPr>
          <a:xfrm>
            <a:off x="45720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3" name="PlaceHolder 5"/>
          <p:cNvSpPr>
            <a:spLocks noGrp="1"/>
          </p:cNvSpPr>
          <p:nvPr>
            <p:ph/>
          </p:nvPr>
        </p:nvSpPr>
        <p:spPr>
          <a:xfrm>
            <a:off x="467424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15" name="PlaceHolder 2"/>
          <p:cNvSpPr>
            <a:spLocks noGrp="1"/>
          </p:cNvSpPr>
          <p:nvPr>
            <p:ph/>
          </p:nvPr>
        </p:nvSpPr>
        <p:spPr>
          <a:xfrm>
            <a:off x="45720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6" name="PlaceHolder 3"/>
          <p:cNvSpPr>
            <a:spLocks noGrp="1"/>
          </p:cNvSpPr>
          <p:nvPr>
            <p:ph/>
          </p:nvPr>
        </p:nvSpPr>
        <p:spPr>
          <a:xfrm>
            <a:off x="323964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7" name="PlaceHolder 4"/>
          <p:cNvSpPr>
            <a:spLocks noGrp="1"/>
          </p:cNvSpPr>
          <p:nvPr>
            <p:ph/>
          </p:nvPr>
        </p:nvSpPr>
        <p:spPr>
          <a:xfrm>
            <a:off x="602208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8" name="PlaceHolder 5"/>
          <p:cNvSpPr>
            <a:spLocks noGrp="1"/>
          </p:cNvSpPr>
          <p:nvPr>
            <p:ph/>
          </p:nvPr>
        </p:nvSpPr>
        <p:spPr>
          <a:xfrm>
            <a:off x="45720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9" name="PlaceHolder 6"/>
          <p:cNvSpPr>
            <a:spLocks noGrp="1"/>
          </p:cNvSpPr>
          <p:nvPr>
            <p:ph/>
          </p:nvPr>
        </p:nvSpPr>
        <p:spPr>
          <a:xfrm>
            <a:off x="323964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20" name="PlaceHolder 7"/>
          <p:cNvSpPr>
            <a:spLocks noGrp="1"/>
          </p:cNvSpPr>
          <p:nvPr>
            <p:ph/>
          </p:nvPr>
        </p:nvSpPr>
        <p:spPr>
          <a:xfrm>
            <a:off x="602208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Calibri"/>
                <a:cs typeface="Calibri"/>
              </a:defRPr>
            </a:lvl1pPr>
          </a:lstStyle>
          <a:p>
            <a:r>
              <a:rPr lang="en-US"/>
              <a:t>D. Schulte                                 PSC, ICB meeting, October 2023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2672153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 name="PlaceHolder 2"/>
          <p:cNvSpPr>
            <a:spLocks noGrp="1"/>
          </p:cNvSpPr>
          <p:nvPr>
            <p:ph/>
          </p:nvPr>
        </p:nvSpPr>
        <p:spPr>
          <a:xfrm>
            <a:off x="45720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 name="PlaceHolder 3"/>
          <p:cNvSpPr>
            <a:spLocks noGrp="1"/>
          </p:cNvSpPr>
          <p:nvPr>
            <p:ph/>
          </p:nvPr>
        </p:nvSpPr>
        <p:spPr>
          <a:xfrm>
            <a:off x="467424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457200" y="205200"/>
            <a:ext cx="8229240" cy="398124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4"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5" name="PlaceHolder 3"/>
          <p:cNvSpPr>
            <a:spLocks noGrp="1"/>
          </p:cNvSpPr>
          <p:nvPr>
            <p:ph/>
          </p:nvPr>
        </p:nvSpPr>
        <p:spPr>
          <a:xfrm>
            <a:off x="467424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6" name="PlaceHolder 4"/>
          <p:cNvSpPr>
            <a:spLocks noGrp="1"/>
          </p:cNvSpPr>
          <p:nvPr>
            <p:ph/>
          </p:nvPr>
        </p:nvSpPr>
        <p:spPr>
          <a:xfrm>
            <a:off x="45720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8" name="PlaceHolder 2"/>
          <p:cNvSpPr>
            <a:spLocks noGrp="1"/>
          </p:cNvSpPr>
          <p:nvPr>
            <p:ph/>
          </p:nvPr>
        </p:nvSpPr>
        <p:spPr>
          <a:xfrm>
            <a:off x="45720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9"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20" name="PlaceHolder 4"/>
          <p:cNvSpPr>
            <a:spLocks noGrp="1"/>
          </p:cNvSpPr>
          <p:nvPr>
            <p:ph/>
          </p:nvPr>
        </p:nvSpPr>
        <p:spPr>
          <a:xfrm>
            <a:off x="467424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22"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23"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24" name="PlaceHolder 4"/>
          <p:cNvSpPr>
            <a:spLocks noGrp="1"/>
          </p:cNvSpPr>
          <p:nvPr>
            <p:ph/>
          </p:nvPr>
        </p:nvSpPr>
        <p:spPr>
          <a:xfrm>
            <a:off x="457200" y="276192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6" Type="http://schemas.openxmlformats.org/officeDocument/2006/relationships/image" Target="../media/image2.pn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jpe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 name="Image 8" descr="MUON-Slide-graphBase-pagebottom.jpg"/>
          <p:cNvPicPr/>
          <p:nvPr/>
        </p:nvPicPr>
        <p:blipFill>
          <a:blip r:embed="rId14"/>
          <a:stretch/>
        </p:blipFill>
        <p:spPr>
          <a:xfrm>
            <a:off x="0" y="4947840"/>
            <a:ext cx="9143280" cy="264600"/>
          </a:xfrm>
          <a:prstGeom prst="rect">
            <a:avLst/>
          </a:prstGeom>
          <a:ln w="0">
            <a:noFill/>
          </a:ln>
        </p:spPr>
      </p:pic>
      <p:pic>
        <p:nvPicPr>
          <p:cNvPr id="5" name="Image 6" descr="MCC-inernational-finalV01.png"/>
          <p:cNvPicPr/>
          <p:nvPr/>
        </p:nvPicPr>
        <p:blipFill>
          <a:blip r:embed="rId15"/>
          <a:stretch/>
        </p:blipFill>
        <p:spPr>
          <a:xfrm>
            <a:off x="8110800" y="36000"/>
            <a:ext cx="1013040" cy="1013040"/>
          </a:xfrm>
          <a:prstGeom prst="rect">
            <a:avLst/>
          </a:prstGeom>
          <a:ln w="0">
            <a:noFill/>
          </a:ln>
        </p:spPr>
      </p:pic>
      <p:sp>
        <p:nvSpPr>
          <p:cNvPr id="2"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en-US" sz="4400" b="0" strike="noStrike" spc="-1">
                <a:solidFill>
                  <a:srgbClr val="000000"/>
                </a:solidFill>
                <a:latin typeface="Arial"/>
              </a:rPr>
              <a:t>Click to edit the title text format</a:t>
            </a:r>
          </a:p>
        </p:txBody>
      </p:sp>
      <p:sp>
        <p:nvSpPr>
          <p:cNvPr id="3" name="PlaceHolder 2"/>
          <p:cNvSpPr>
            <a:spLocks noGrp="1"/>
          </p:cNvSpPr>
          <p:nvPr>
            <p:ph type="body"/>
          </p:nvPr>
        </p:nvSpPr>
        <p:spPr>
          <a:xfrm>
            <a:off x="457200" y="1203480"/>
            <a:ext cx="8229240" cy="2982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2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0" name="Image 8" descr="MUON-Slide-graphBase-pagebottom.jpg"/>
          <p:cNvPicPr/>
          <p:nvPr/>
        </p:nvPicPr>
        <p:blipFill>
          <a:blip r:embed="rId14"/>
          <a:stretch/>
        </p:blipFill>
        <p:spPr>
          <a:xfrm>
            <a:off x="0" y="4947840"/>
            <a:ext cx="9143280" cy="264600"/>
          </a:xfrm>
          <a:prstGeom prst="rect">
            <a:avLst/>
          </a:prstGeom>
          <a:ln w="0">
            <a:noFill/>
          </a:ln>
        </p:spPr>
      </p:pic>
      <p:pic>
        <p:nvPicPr>
          <p:cNvPr id="41" name="Image 6" descr="MCC-inernational-finalV01.png"/>
          <p:cNvPicPr/>
          <p:nvPr/>
        </p:nvPicPr>
        <p:blipFill>
          <a:blip r:embed="rId15"/>
          <a:stretch/>
        </p:blipFill>
        <p:spPr>
          <a:xfrm>
            <a:off x="8110800" y="36000"/>
            <a:ext cx="1013040" cy="1013040"/>
          </a:xfrm>
          <a:prstGeom prst="rect">
            <a:avLst/>
          </a:prstGeom>
          <a:ln w="0">
            <a:noFill/>
          </a:ln>
        </p:spPr>
      </p:pic>
      <p:sp>
        <p:nvSpPr>
          <p:cNvPr id="42"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en-US" sz="4400" b="0" strike="noStrike" spc="-1">
                <a:solidFill>
                  <a:srgbClr val="000000"/>
                </a:solidFill>
                <a:latin typeface="Arial"/>
              </a:rPr>
              <a:t>Click to edit the title text format</a:t>
            </a:r>
          </a:p>
        </p:txBody>
      </p:sp>
      <p:sp>
        <p:nvSpPr>
          <p:cNvPr id="43" name="PlaceHolder 2"/>
          <p:cNvSpPr>
            <a:spLocks noGrp="1"/>
          </p:cNvSpPr>
          <p:nvPr>
            <p:ph type="body"/>
          </p:nvPr>
        </p:nvSpPr>
        <p:spPr>
          <a:xfrm>
            <a:off x="457200" y="1203480"/>
            <a:ext cx="8229240" cy="2982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2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0" name="Image 8" descr="MUON-Slide-graphBase-pagebottom.jpg"/>
          <p:cNvPicPr/>
          <p:nvPr/>
        </p:nvPicPr>
        <p:blipFill>
          <a:blip r:embed="rId15"/>
          <a:stretch/>
        </p:blipFill>
        <p:spPr>
          <a:xfrm>
            <a:off x="0" y="4947840"/>
            <a:ext cx="9143280" cy="264600"/>
          </a:xfrm>
          <a:prstGeom prst="rect">
            <a:avLst/>
          </a:prstGeom>
          <a:ln w="0">
            <a:noFill/>
          </a:ln>
        </p:spPr>
      </p:pic>
      <p:pic>
        <p:nvPicPr>
          <p:cNvPr id="81" name="Image 6" descr="MCC-inernational-finalV01.png"/>
          <p:cNvPicPr/>
          <p:nvPr/>
        </p:nvPicPr>
        <p:blipFill>
          <a:blip r:embed="rId16"/>
          <a:stretch/>
        </p:blipFill>
        <p:spPr>
          <a:xfrm>
            <a:off x="8110800" y="36000"/>
            <a:ext cx="1013040" cy="1013040"/>
          </a:xfrm>
          <a:prstGeom prst="rect">
            <a:avLst/>
          </a:prstGeom>
          <a:ln w="0">
            <a:noFill/>
          </a:ln>
        </p:spPr>
      </p:pic>
      <p:pic>
        <p:nvPicPr>
          <p:cNvPr id="82" name="Image 8" descr="MUON-Slide-graphBase-pagebottom.jpg"/>
          <p:cNvPicPr/>
          <p:nvPr/>
        </p:nvPicPr>
        <p:blipFill>
          <a:blip r:embed="rId15"/>
          <a:stretch/>
        </p:blipFill>
        <p:spPr>
          <a:xfrm>
            <a:off x="-12600" y="4705200"/>
            <a:ext cx="9143280" cy="507240"/>
          </a:xfrm>
          <a:prstGeom prst="rect">
            <a:avLst/>
          </a:prstGeom>
          <a:ln w="0">
            <a:noFill/>
          </a:ln>
        </p:spPr>
      </p:pic>
      <p:sp>
        <p:nvSpPr>
          <p:cNvPr id="83"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en-US" sz="4400" b="0" strike="noStrike" spc="-1">
                <a:solidFill>
                  <a:srgbClr val="000000"/>
                </a:solidFill>
                <a:latin typeface="Arial"/>
              </a:rPr>
              <a:t>Click to edit the title text format</a:t>
            </a:r>
          </a:p>
        </p:txBody>
      </p:sp>
      <p:sp>
        <p:nvSpPr>
          <p:cNvPr id="84" name="PlaceHolder 2"/>
          <p:cNvSpPr>
            <a:spLocks noGrp="1"/>
          </p:cNvSpPr>
          <p:nvPr>
            <p:ph type="body"/>
          </p:nvPr>
        </p:nvSpPr>
        <p:spPr>
          <a:xfrm>
            <a:off x="457200" y="1203480"/>
            <a:ext cx="8229240" cy="2982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2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pic>
        <p:nvPicPr>
          <p:cNvPr id="86" name="Image 85" descr="MCC-inernational-finalV01.png"/>
          <p:cNvPicPr>
            <a:picLocks noChangeAspect="1"/>
          </p:cNvPicPr>
          <p:nvPr/>
        </p:nvPicPr>
        <p:blipFill>
          <a:blip r:embed="rId4"/>
          <a:stretch>
            <a:fillRect/>
          </a:stretch>
        </p:blipFill>
        <p:spPr>
          <a:xfrm>
            <a:off x="132503" y="57150"/>
            <a:ext cx="1391497" cy="1391497"/>
          </a:xfrm>
          <a:prstGeom prst="rect">
            <a:avLst/>
          </a:prstGeom>
        </p:spPr>
      </p:pic>
      <p:sp>
        <p:nvSpPr>
          <p:cNvPr id="87" name="ZoneTexte 86"/>
          <p:cNvSpPr txBox="1"/>
          <p:nvPr/>
        </p:nvSpPr>
        <p:spPr>
          <a:xfrm>
            <a:off x="5148064" y="4155926"/>
            <a:ext cx="3744416" cy="338554"/>
          </a:xfrm>
          <a:prstGeom prst="rect">
            <a:avLst/>
          </a:prstGeom>
          <a:noFill/>
        </p:spPr>
        <p:txBody>
          <a:bodyPr wrap="square" rtlCol="0">
            <a:spAutoFit/>
          </a:bodyPr>
          <a:lstStyle/>
          <a:p>
            <a:pPr algn="r"/>
            <a:r>
              <a:rPr lang="en-US" sz="1600" dirty="0">
                <a:solidFill>
                  <a:schemeClr val="bg1"/>
                </a:solidFill>
                <a:latin typeface="Calibri"/>
                <a:cs typeface="Calibri"/>
              </a:rPr>
              <a:t>IMCC ICB, October 2023    </a:t>
            </a:r>
            <a:endParaRPr lang="en-GB" dirty="0">
              <a:latin typeface="Calibri"/>
              <a:cs typeface="Calibri"/>
            </a:endParaRPr>
          </a:p>
        </p:txBody>
      </p:sp>
      <p:sp>
        <p:nvSpPr>
          <p:cNvPr id="11" name="ZoneTexte 10"/>
          <p:cNvSpPr txBox="1"/>
          <p:nvPr/>
        </p:nvSpPr>
        <p:spPr>
          <a:xfrm>
            <a:off x="1993254" y="1779662"/>
            <a:ext cx="4666978" cy="584775"/>
          </a:xfrm>
          <a:prstGeom prst="rect">
            <a:avLst/>
          </a:prstGeom>
          <a:noFill/>
        </p:spPr>
        <p:txBody>
          <a:bodyPr wrap="square" rtlCol="0">
            <a:spAutoFit/>
          </a:bodyPr>
          <a:lstStyle/>
          <a:p>
            <a:pPr algn="ctr"/>
            <a:r>
              <a:rPr lang="en-GB" sz="3200" dirty="0">
                <a:latin typeface="Calibri"/>
                <a:cs typeface="Calibri"/>
              </a:rPr>
              <a:t>PSC</a:t>
            </a:r>
          </a:p>
        </p:txBody>
      </p:sp>
      <p:sp>
        <p:nvSpPr>
          <p:cNvPr id="9" name="ZoneTexte 86"/>
          <p:cNvSpPr txBox="1"/>
          <p:nvPr/>
        </p:nvSpPr>
        <p:spPr>
          <a:xfrm>
            <a:off x="1691680" y="2995086"/>
            <a:ext cx="5472608" cy="584776"/>
          </a:xfrm>
          <a:prstGeom prst="rect">
            <a:avLst/>
          </a:prstGeom>
          <a:noFill/>
        </p:spPr>
        <p:txBody>
          <a:bodyPr wrap="square" rtlCol="0">
            <a:spAutoFit/>
          </a:bodyPr>
          <a:lstStyle/>
          <a:p>
            <a:pPr algn="ctr"/>
            <a:r>
              <a:rPr lang="en-US" sz="1600" dirty="0">
                <a:latin typeface="Calibri"/>
                <a:cs typeface="Calibri"/>
              </a:rPr>
              <a:t>D. Schulte</a:t>
            </a:r>
          </a:p>
          <a:p>
            <a:pPr algn="ctr"/>
            <a:r>
              <a:rPr lang="en-US" sz="1600" dirty="0">
                <a:latin typeface="Calibri"/>
                <a:cs typeface="Calibri"/>
              </a:rPr>
              <a:t>for the International </a:t>
            </a:r>
            <a:r>
              <a:rPr lang="en-US" sz="1600" dirty="0" err="1">
                <a:latin typeface="Calibri"/>
                <a:cs typeface="Calibri"/>
              </a:rPr>
              <a:t>Muon</a:t>
            </a:r>
            <a:r>
              <a:rPr lang="en-US" sz="1600" dirty="0">
                <a:latin typeface="Calibri"/>
                <a:cs typeface="Calibri"/>
              </a:rPr>
              <a:t> Collider Collaboration</a:t>
            </a:r>
          </a:p>
        </p:txBody>
      </p:sp>
      <p:pic>
        <p:nvPicPr>
          <p:cNvPr id="3" name="Picture 2" descr="A picture containing text, font, graphics, design&#10;&#10;Description automatically generated">
            <a:extLst>
              <a:ext uri="{FF2B5EF4-FFF2-40B4-BE49-F238E27FC236}">
                <a16:creationId xmlns:a16="http://schemas.microsoft.com/office/drawing/2014/main" id="{F240389E-9CEE-39F2-F307-4C292D9B1135}"/>
              </a:ext>
            </a:extLst>
          </p:cNvPr>
          <p:cNvPicPr>
            <a:picLocks noChangeAspect="1"/>
          </p:cNvPicPr>
          <p:nvPr/>
        </p:nvPicPr>
        <p:blipFill>
          <a:blip r:embed="rId5"/>
          <a:stretch>
            <a:fillRect/>
          </a:stretch>
        </p:blipFill>
        <p:spPr>
          <a:xfrm>
            <a:off x="7812360" y="94453"/>
            <a:ext cx="1278826" cy="1469185"/>
          </a:xfrm>
          <a:prstGeom prst="rect">
            <a:avLst/>
          </a:prstGeom>
        </p:spPr>
      </p:pic>
      <p:pic>
        <p:nvPicPr>
          <p:cNvPr id="4" name="Picture 3">
            <a:extLst>
              <a:ext uri="{FF2B5EF4-FFF2-40B4-BE49-F238E27FC236}">
                <a16:creationId xmlns:a16="http://schemas.microsoft.com/office/drawing/2014/main" id="{E2F6C843-49F1-6D74-AF6B-BBBFA07D46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495" y="4219644"/>
            <a:ext cx="1292030" cy="861354"/>
          </a:xfrm>
          <a:prstGeom prst="rect">
            <a:avLst/>
          </a:prstGeom>
        </p:spPr>
      </p:pic>
      <p:sp>
        <p:nvSpPr>
          <p:cNvPr id="5" name="Rectangle 4">
            <a:extLst>
              <a:ext uri="{FF2B5EF4-FFF2-40B4-BE49-F238E27FC236}">
                <a16:creationId xmlns:a16="http://schemas.microsoft.com/office/drawing/2014/main" id="{19D3C3A7-A2E6-0F03-03B3-3F83A51A2268}"/>
              </a:ext>
            </a:extLst>
          </p:cNvPr>
          <p:cNvSpPr/>
          <p:nvPr/>
        </p:nvSpPr>
        <p:spPr>
          <a:xfrm>
            <a:off x="1327525" y="4467501"/>
            <a:ext cx="5031133" cy="527965"/>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Research and Innovation programme under GA No 101094300.</a:t>
            </a:r>
            <a:endParaRPr lang="en-GB" sz="800" dirty="0">
              <a:solidFill>
                <a:schemeClr val="bg1"/>
              </a:solidFill>
              <a:latin typeface="Montserrat" panose="00000500000000000000" pitchFamily="2" charset="0"/>
              <a:cs typeface="Arial" panose="020B0604020202020204" pitchFamily="34" charset="0"/>
            </a:endParaRPr>
          </a:p>
        </p:txBody>
      </p:sp>
      <p:sp>
        <p:nvSpPr>
          <p:cNvPr id="6" name="Slide Number Placeholder 5">
            <a:extLst>
              <a:ext uri="{FF2B5EF4-FFF2-40B4-BE49-F238E27FC236}">
                <a16:creationId xmlns:a16="http://schemas.microsoft.com/office/drawing/2014/main" id="{DD3653B1-9C1A-001D-7F58-29779F29658A}"/>
              </a:ext>
            </a:extLst>
          </p:cNvPr>
          <p:cNvSpPr>
            <a:spLocks noGrp="1"/>
          </p:cNvSpPr>
          <p:nvPr>
            <p:ph type="sldNum" sz="quarter" idx="4"/>
          </p:nvPr>
        </p:nvSpPr>
        <p:spPr/>
        <p:txBody>
          <a:bodyPr/>
          <a:lstStyle/>
          <a:p>
            <a:fld id="{974172A1-1CBF-0B40-9234-7D4D80EC19EA}" type="slidenum">
              <a:rPr lang="en-GB" smtClean="0"/>
              <a:pPr/>
              <a:t>1</a:t>
            </a:fld>
            <a:endParaRPr lang="en-GB" dirty="0"/>
          </a:p>
        </p:txBody>
      </p:sp>
      <p:sp>
        <p:nvSpPr>
          <p:cNvPr id="7" name="Footer Placeholder 6">
            <a:extLst>
              <a:ext uri="{FF2B5EF4-FFF2-40B4-BE49-F238E27FC236}">
                <a16:creationId xmlns:a16="http://schemas.microsoft.com/office/drawing/2014/main" id="{FB4112E0-E637-6064-E0CD-BE344DA073FD}"/>
              </a:ext>
            </a:extLst>
          </p:cNvPr>
          <p:cNvSpPr>
            <a:spLocks noGrp="1"/>
          </p:cNvSpPr>
          <p:nvPr>
            <p:ph type="ftr" sz="quarter" idx="3"/>
          </p:nvPr>
        </p:nvSpPr>
        <p:spPr/>
        <p:txBody>
          <a:bodyPr/>
          <a:lstStyle/>
          <a:p>
            <a:r>
              <a:rPr lang="en-US" dirty="0"/>
              <a:t>D. Schulte                                 PSC, ICB meeting, October 2023 </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PlaceHolder 1"/>
          <p:cNvSpPr>
            <a:spLocks noGrp="1"/>
          </p:cNvSpPr>
          <p:nvPr>
            <p:ph type="title"/>
          </p:nvPr>
        </p:nvSpPr>
        <p:spPr>
          <a:xfrm>
            <a:off x="1295280" y="-2464"/>
            <a:ext cx="6780960" cy="431280"/>
          </a:xfrm>
          <a:prstGeom prst="rect">
            <a:avLst/>
          </a:prstGeom>
          <a:noFill/>
          <a:ln w="0">
            <a:noFill/>
          </a:ln>
        </p:spPr>
        <p:txBody>
          <a:bodyPr lIns="74160" tIns="37080" rIns="74160" bIns="37080" anchor="t">
            <a:noAutofit/>
          </a:bodyPr>
          <a:lstStyle/>
          <a:p>
            <a:pPr indent="0" algn="ctr">
              <a:lnSpc>
                <a:spcPct val="100000"/>
              </a:lnSpc>
              <a:buNone/>
            </a:pPr>
            <a:r>
              <a:rPr lang="en-GB" sz="3200" b="1" dirty="0">
                <a:solidFill>
                  <a:srgbClr val="4F7FBC"/>
                </a:solidFill>
                <a:effectLst/>
                <a:latin typeface="Calibri" panose="020F0502020204030204" pitchFamily="34" charset="0"/>
                <a:ea typeface="Times New Roman" panose="02020603050405020304" pitchFamily="18" charset="0"/>
              </a:rPr>
              <a:t>General Rules </a:t>
            </a:r>
            <a:endParaRPr lang="en-US" sz="3200" b="0" strike="noStrike" spc="-1" dirty="0">
              <a:solidFill>
                <a:srgbClr val="000000"/>
              </a:solidFill>
              <a:latin typeface="Arial"/>
            </a:endParaRPr>
          </a:p>
        </p:txBody>
      </p:sp>
      <p:sp>
        <p:nvSpPr>
          <p:cNvPr id="4" name="Footer Placeholder 6">
            <a:extLst>
              <a:ext uri="{FF2B5EF4-FFF2-40B4-BE49-F238E27FC236}">
                <a16:creationId xmlns:a16="http://schemas.microsoft.com/office/drawing/2014/main" id="{6296AD51-C0A1-805B-DF30-F7916D6C9465}"/>
              </a:ext>
            </a:extLst>
          </p:cNvPr>
          <p:cNvSpPr txBox="1">
            <a:spLocks/>
          </p:cNvSpPr>
          <p:nvPr/>
        </p:nvSpPr>
        <p:spPr>
          <a:xfrm>
            <a:off x="395536" y="4948014"/>
            <a:ext cx="7416824" cy="24566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Calibri" panose="020F0502020204030204" pitchFamily="34" charset="0"/>
                <a:cs typeface="Calibri" panose="020F0502020204030204" pitchFamily="34" charset="0"/>
              </a:rPr>
              <a:t>D. Schulte                                 PSC, ICB meeting, October 2023 </a:t>
            </a:r>
            <a:endParaRPr lang="en-GB" sz="1200" dirty="0">
              <a:latin typeface="Calibri" panose="020F0502020204030204" pitchFamily="34" charset="0"/>
              <a:cs typeface="Calibri" panose="020F0502020204030204" pitchFamily="34" charset="0"/>
            </a:endParaRPr>
          </a:p>
        </p:txBody>
      </p:sp>
      <p:sp>
        <p:nvSpPr>
          <p:cNvPr id="5" name="Slide Number Placeholder 5">
            <a:extLst>
              <a:ext uri="{FF2B5EF4-FFF2-40B4-BE49-F238E27FC236}">
                <a16:creationId xmlns:a16="http://schemas.microsoft.com/office/drawing/2014/main" id="{A6A83A93-946D-52E5-00D4-F210C8FA5215}"/>
              </a:ext>
            </a:extLst>
          </p:cNvPr>
          <p:cNvSpPr txBox="1">
            <a:spLocks/>
          </p:cNvSpPr>
          <p:nvPr/>
        </p:nvSpPr>
        <p:spPr>
          <a:xfrm>
            <a:off x="7848600" y="4904185"/>
            <a:ext cx="457200" cy="27384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74172A1-1CBF-0B40-9234-7D4D80EC19EA}" type="slidenum">
              <a:rPr lang="en-GB" sz="1200" smtClean="0">
                <a:solidFill>
                  <a:schemeClr val="bg1"/>
                </a:solidFill>
                <a:latin typeface="Calibri" panose="020F0502020204030204" pitchFamily="34" charset="0"/>
                <a:cs typeface="Calibri" panose="020F0502020204030204" pitchFamily="34" charset="0"/>
              </a:rPr>
              <a:pPr/>
              <a:t>10</a:t>
            </a:fld>
            <a:endParaRPr lang="en-GB" sz="1200" dirty="0">
              <a:solidFill>
                <a:schemeClr val="bg1"/>
              </a:solidFill>
              <a:latin typeface="Calibri" panose="020F0502020204030204" pitchFamily="34" charset="0"/>
              <a:cs typeface="Calibri" panose="020F0502020204030204" pitchFamily="34" charset="0"/>
            </a:endParaRPr>
          </a:p>
        </p:txBody>
      </p:sp>
      <p:sp>
        <p:nvSpPr>
          <p:cNvPr id="2" name="TextBox 4">
            <a:extLst>
              <a:ext uri="{FF2B5EF4-FFF2-40B4-BE49-F238E27FC236}">
                <a16:creationId xmlns:a16="http://schemas.microsoft.com/office/drawing/2014/main" id="{3103D58B-CFA6-1F98-543F-B4C0B0E00B24}"/>
              </a:ext>
            </a:extLst>
          </p:cNvPr>
          <p:cNvSpPr/>
          <p:nvPr/>
        </p:nvSpPr>
        <p:spPr>
          <a:xfrm>
            <a:off x="107640" y="661920"/>
            <a:ext cx="8161718" cy="1767655"/>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GB" sz="1600" dirty="0">
                <a:effectLst/>
                <a:latin typeface="Calibri" panose="020F0502020204030204" pitchFamily="34" charset="0"/>
                <a:ea typeface="Times New Roman" panose="02020603050405020304" pitchFamily="18" charset="0"/>
                <a:cs typeface="Calibri" panose="020F0502020204030204" pitchFamily="34" charset="0"/>
              </a:rPr>
              <a:t>Following the </a:t>
            </a:r>
            <a:r>
              <a:rPr lang="en-GB" sz="1600" dirty="0" err="1">
                <a:effectLst/>
                <a:latin typeface="Calibri" panose="020F0502020204030204" pitchFamily="34" charset="0"/>
                <a:ea typeface="Times New Roman" panose="02020603050405020304" pitchFamily="18" charset="0"/>
                <a:cs typeface="Calibri" panose="020F0502020204030204" pitchFamily="34" charset="0"/>
              </a:rPr>
              <a:t>MoC</a:t>
            </a:r>
            <a:r>
              <a:rPr lang="en-GB" sz="1600" dirty="0">
                <a:effectLst/>
                <a:latin typeface="Calibri" panose="020F0502020204030204" pitchFamily="34" charset="0"/>
                <a:ea typeface="Times New Roman" panose="02020603050405020304" pitchFamily="18" charset="0"/>
                <a:cs typeface="Calibri" panose="020F0502020204030204" pitchFamily="34" charset="0"/>
              </a:rPr>
              <a:t> the PSC will strive for open access. All publications that are approved by the PSC will include the words “endorsed by the IMCC” if the authors present their own work or “on behalf of IMCC” if the work of the collaboration is presented. The PSC proposes which report qualifies for the later and confirm this with the SL, supported by the CC. The reports will receive a muon collider note number and be made available on the server of the host organisation. Exceptions can be made provided they do not conflict with the </a:t>
            </a:r>
            <a:r>
              <a:rPr lang="en-GB" sz="1600" dirty="0" err="1">
                <a:effectLst/>
                <a:latin typeface="Calibri" panose="020F0502020204030204" pitchFamily="34" charset="0"/>
                <a:ea typeface="Times New Roman" panose="02020603050405020304" pitchFamily="18" charset="0"/>
                <a:cs typeface="Calibri" panose="020F0502020204030204" pitchFamily="34" charset="0"/>
              </a:rPr>
              <a:t>MoC</a:t>
            </a:r>
            <a:r>
              <a:rPr lang="en-GB" sz="1600" dirty="0">
                <a:effectLst/>
                <a:latin typeface="Calibri" panose="020F0502020204030204" pitchFamily="34" charset="0"/>
                <a:ea typeface="Times New Roman" panose="02020603050405020304" pitchFamily="18" charset="0"/>
                <a:cs typeface="Calibri" panose="020F0502020204030204" pitchFamily="34" charset="0"/>
              </a:rPr>
              <a:t>.</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27A94718-D0A7-DEFE-8275-05666EE37BD0}"/>
              </a:ext>
            </a:extLst>
          </p:cNvPr>
          <p:cNvSpPr txBox="1"/>
          <p:nvPr/>
        </p:nvSpPr>
        <p:spPr>
          <a:xfrm>
            <a:off x="107640" y="2792895"/>
            <a:ext cx="8897212" cy="830997"/>
          </a:xfrm>
          <a:prstGeom prst="rect">
            <a:avLst/>
          </a:prstGeom>
          <a:solidFill>
            <a:schemeClr val="accent6">
              <a:lumMod val="20000"/>
              <a:lumOff val="80000"/>
            </a:schemeClr>
          </a:solidFill>
        </p:spPr>
        <p:txBody>
          <a:bodyPr wrap="square" rtlCol="0">
            <a:spAutoFit/>
          </a:bodyPr>
          <a:lstStyle/>
          <a:p>
            <a:r>
              <a:rPr lang="en-CH" sz="1600" dirty="0">
                <a:latin typeface="Calibri" panose="020F0502020204030204" pitchFamily="34" charset="0"/>
                <a:cs typeface="Calibri" panose="020F0502020204030204" pitchFamily="34" charset="0"/>
              </a:rPr>
              <a:t>This has been added to be clear about the open access and the sever that we use</a:t>
            </a:r>
          </a:p>
          <a:p>
            <a:endParaRPr lang="en-CH" sz="1600" dirty="0">
              <a:latin typeface="Calibri" panose="020F0502020204030204" pitchFamily="34" charset="0"/>
              <a:cs typeface="Calibri" panose="020F0502020204030204" pitchFamily="34" charset="0"/>
            </a:endParaRPr>
          </a:p>
          <a:p>
            <a:r>
              <a:rPr lang="en-CH" sz="1600" dirty="0">
                <a:latin typeface="Calibri" panose="020F0502020204030204" pitchFamily="34" charset="0"/>
                <a:cs typeface="Calibri" panose="020F0502020204030204" pitchFamily="34" charset="0"/>
              </a:rPr>
              <a:t>Also in the last CC it was felt that we need to distinguish between endorsed by and on behalf of the IMCC</a:t>
            </a:r>
          </a:p>
        </p:txBody>
      </p:sp>
    </p:spTree>
    <p:extLst>
      <p:ext uri="{BB962C8B-B14F-4D97-AF65-F5344CB8AC3E}">
        <p14:creationId xmlns:p14="http://schemas.microsoft.com/office/powerpoint/2010/main" val="32427534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PlaceHolder 1"/>
          <p:cNvSpPr>
            <a:spLocks noGrp="1"/>
          </p:cNvSpPr>
          <p:nvPr>
            <p:ph type="title"/>
          </p:nvPr>
        </p:nvSpPr>
        <p:spPr>
          <a:xfrm>
            <a:off x="1295280" y="-2464"/>
            <a:ext cx="6780960" cy="431280"/>
          </a:xfrm>
          <a:prstGeom prst="rect">
            <a:avLst/>
          </a:prstGeom>
          <a:noFill/>
          <a:ln w="0">
            <a:noFill/>
          </a:ln>
        </p:spPr>
        <p:txBody>
          <a:bodyPr lIns="74160" tIns="37080" rIns="74160" bIns="37080" anchor="t">
            <a:noAutofit/>
          </a:bodyPr>
          <a:lstStyle/>
          <a:p>
            <a:pPr indent="0" algn="ctr">
              <a:lnSpc>
                <a:spcPct val="100000"/>
              </a:lnSpc>
              <a:buNone/>
            </a:pPr>
            <a:r>
              <a:rPr lang="en-GB" sz="3200" b="1" dirty="0">
                <a:solidFill>
                  <a:srgbClr val="4F7FBC"/>
                </a:solidFill>
                <a:effectLst/>
                <a:latin typeface="Calibri" panose="020F0502020204030204" pitchFamily="34" charset="0"/>
                <a:ea typeface="Times New Roman" panose="02020603050405020304" pitchFamily="18" charset="0"/>
              </a:rPr>
              <a:t>Collaboration Author List</a:t>
            </a:r>
            <a:endParaRPr lang="en-US" sz="3200" b="0" strike="noStrike" spc="-1" dirty="0">
              <a:solidFill>
                <a:srgbClr val="000000"/>
              </a:solidFill>
              <a:latin typeface="Arial"/>
            </a:endParaRPr>
          </a:p>
        </p:txBody>
      </p:sp>
      <p:sp>
        <p:nvSpPr>
          <p:cNvPr id="4" name="Footer Placeholder 6">
            <a:extLst>
              <a:ext uri="{FF2B5EF4-FFF2-40B4-BE49-F238E27FC236}">
                <a16:creationId xmlns:a16="http://schemas.microsoft.com/office/drawing/2014/main" id="{6296AD51-C0A1-805B-DF30-F7916D6C9465}"/>
              </a:ext>
            </a:extLst>
          </p:cNvPr>
          <p:cNvSpPr txBox="1">
            <a:spLocks/>
          </p:cNvSpPr>
          <p:nvPr/>
        </p:nvSpPr>
        <p:spPr>
          <a:xfrm>
            <a:off x="395536" y="4948014"/>
            <a:ext cx="7416824" cy="24566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Calibri" panose="020F0502020204030204" pitchFamily="34" charset="0"/>
                <a:cs typeface="Calibri" panose="020F0502020204030204" pitchFamily="34" charset="0"/>
              </a:rPr>
              <a:t>D. Schulte                                 PSC, ICB meeting, October 2023 </a:t>
            </a:r>
            <a:endParaRPr lang="en-GB" sz="1200" dirty="0">
              <a:latin typeface="Calibri" panose="020F0502020204030204" pitchFamily="34" charset="0"/>
              <a:cs typeface="Calibri" panose="020F0502020204030204" pitchFamily="34" charset="0"/>
            </a:endParaRPr>
          </a:p>
        </p:txBody>
      </p:sp>
      <p:sp>
        <p:nvSpPr>
          <p:cNvPr id="5" name="Slide Number Placeholder 5">
            <a:extLst>
              <a:ext uri="{FF2B5EF4-FFF2-40B4-BE49-F238E27FC236}">
                <a16:creationId xmlns:a16="http://schemas.microsoft.com/office/drawing/2014/main" id="{A6A83A93-946D-52E5-00D4-F210C8FA5215}"/>
              </a:ext>
            </a:extLst>
          </p:cNvPr>
          <p:cNvSpPr txBox="1">
            <a:spLocks/>
          </p:cNvSpPr>
          <p:nvPr/>
        </p:nvSpPr>
        <p:spPr>
          <a:xfrm>
            <a:off x="7848600" y="4904185"/>
            <a:ext cx="457200" cy="27384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74172A1-1CBF-0B40-9234-7D4D80EC19EA}" type="slidenum">
              <a:rPr lang="en-GB" sz="1200" smtClean="0">
                <a:solidFill>
                  <a:schemeClr val="bg1"/>
                </a:solidFill>
                <a:latin typeface="Calibri" panose="020F0502020204030204" pitchFamily="34" charset="0"/>
                <a:cs typeface="Calibri" panose="020F0502020204030204" pitchFamily="34" charset="0"/>
              </a:rPr>
              <a:pPr/>
              <a:t>11</a:t>
            </a:fld>
            <a:endParaRPr lang="en-GB" sz="1200" dirty="0">
              <a:solidFill>
                <a:schemeClr val="bg1"/>
              </a:solidFill>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8B57F952-DC7E-5524-83D0-9D1EE9B58652}"/>
              </a:ext>
            </a:extLst>
          </p:cNvPr>
          <p:cNvSpPr txBox="1"/>
          <p:nvPr/>
        </p:nvSpPr>
        <p:spPr>
          <a:xfrm>
            <a:off x="69573" y="1073425"/>
            <a:ext cx="8555604" cy="2554545"/>
          </a:xfrm>
          <a:prstGeom prst="rect">
            <a:avLst/>
          </a:prstGeom>
          <a:noFill/>
        </p:spPr>
        <p:txBody>
          <a:bodyPr wrap="square" rtlCol="0">
            <a:spAutoFit/>
          </a:bodyPr>
          <a:lstStyle/>
          <a:p>
            <a:r>
              <a:rPr lang="en-GB" sz="1600" dirty="0">
                <a:effectLst/>
                <a:latin typeface="Calibri" panose="020F0502020204030204" pitchFamily="34" charset="0"/>
                <a:ea typeface="Times New Roman" panose="02020603050405020304" pitchFamily="18" charset="0"/>
                <a:cs typeface="Calibri" panose="020F0502020204030204" pitchFamily="34" charset="0"/>
              </a:rPr>
              <a:t>The PSC will maintain the official collaboration author list and ensure that it is updated when needed.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Authors should have made some contribution to the</a:t>
            </a:r>
            <a:r>
              <a:rPr lang="en-US" sz="1600" dirty="0">
                <a:effectLst/>
                <a:latin typeface="Calibri" panose="020F0502020204030204" pitchFamily="34" charset="0"/>
                <a:ea typeface="Times New Roman" panose="02020603050405020304" pitchFamily="18" charset="0"/>
                <a:cs typeface="Calibri" panose="020F0502020204030204" pitchFamily="34" charset="0"/>
              </a:rPr>
              <a:t> IMCC study</a:t>
            </a:r>
            <a:r>
              <a:rPr lang="en-GB" sz="1600" dirty="0">
                <a:effectLst/>
                <a:latin typeface="Calibri" panose="020F0502020204030204" pitchFamily="34" charset="0"/>
                <a:ea typeface="Times New Roman" panose="02020603050405020304" pitchFamily="18" charset="0"/>
                <a:cs typeface="Calibri" panose="020F0502020204030204" pitchFamily="34" charset="0"/>
              </a:rPr>
              <a:t> over the course of the preceding years;</a:t>
            </a:r>
          </a:p>
          <a:p>
            <a:pPr marL="342900" lvl="0" indent="-3429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It is the responsibility of the I</a:t>
            </a:r>
            <a:r>
              <a:rPr lang="en-US" sz="1600" dirty="0">
                <a:effectLst/>
                <a:latin typeface="Calibri" panose="020F0502020204030204" pitchFamily="34" charset="0"/>
                <a:ea typeface="Times New Roman" panose="02020603050405020304" pitchFamily="18" charset="0"/>
                <a:cs typeface="Calibri" panose="020F0502020204030204" pitchFamily="34" charset="0"/>
              </a:rPr>
              <a:t>C</a:t>
            </a:r>
            <a:r>
              <a:rPr lang="en-GB" sz="1600" dirty="0">
                <a:effectLst/>
                <a:latin typeface="Calibri" panose="020F0502020204030204" pitchFamily="34" charset="0"/>
                <a:ea typeface="Times New Roman" panose="02020603050405020304" pitchFamily="18" charset="0"/>
                <a:cs typeface="Calibri" panose="020F0502020204030204" pitchFamily="34" charset="0"/>
              </a:rPr>
              <a:t>B representatives to provide a list of authors from their institute to the PSC.</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Font typeface="Symbol" pitchFamily="2" charset="2"/>
              <a:buChar char=""/>
              <a:tabLst>
                <a:tab pos="457200" algn="l"/>
              </a:tabLst>
            </a:pPr>
            <a:r>
              <a:rPr lang="en-US" sz="1600" dirty="0">
                <a:effectLst/>
                <a:latin typeface="Calibri" panose="020F0502020204030204" pitchFamily="34" charset="0"/>
                <a:ea typeface="Times New Roman" panose="02020603050405020304" pitchFamily="18" charset="0"/>
                <a:cs typeface="Calibri" panose="020F0502020204030204" pitchFamily="34" charset="0"/>
              </a:rPr>
              <a:t>The PSC will also seek author names from institutions that are not formally part of the IMCC but are contributing to the study. In particular, institutions that are part on another collaboration that is contributing to the muon collider study;</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It is the responsibility of the P</a:t>
            </a:r>
            <a:r>
              <a:rPr lang="en-US" sz="1600" dirty="0">
                <a:effectLst/>
                <a:latin typeface="Calibri" panose="020F0502020204030204" pitchFamily="34" charset="0"/>
                <a:ea typeface="Times New Roman" panose="02020603050405020304" pitchFamily="18" charset="0"/>
                <a:cs typeface="Calibri" panose="020F0502020204030204" pitchFamily="34" charset="0"/>
              </a:rPr>
              <a:t>SC</a:t>
            </a:r>
            <a:r>
              <a:rPr lang="en-GB" sz="1600" dirty="0">
                <a:effectLst/>
                <a:latin typeface="Calibri" panose="020F0502020204030204" pitchFamily="34" charset="0"/>
                <a:ea typeface="Times New Roman" panose="02020603050405020304" pitchFamily="18" charset="0"/>
                <a:cs typeface="Calibri" panose="020F0502020204030204" pitchFamily="34" charset="0"/>
              </a:rPr>
              <a:t> to ensure that the lists are reasonable and to iterate with the I</a:t>
            </a:r>
            <a:r>
              <a:rPr lang="en-US" sz="1600" dirty="0">
                <a:effectLst/>
                <a:latin typeface="Calibri" panose="020F0502020204030204" pitchFamily="34" charset="0"/>
                <a:ea typeface="Times New Roman" panose="02020603050405020304" pitchFamily="18" charset="0"/>
                <a:cs typeface="Calibri" panose="020F0502020204030204" pitchFamily="34" charset="0"/>
              </a:rPr>
              <a:t>C</a:t>
            </a:r>
            <a:r>
              <a:rPr lang="en-GB" sz="1600" dirty="0">
                <a:effectLst/>
                <a:latin typeface="Calibri" panose="020F0502020204030204" pitchFamily="34" charset="0"/>
                <a:ea typeface="Times New Roman" panose="02020603050405020304" pitchFamily="18" charset="0"/>
                <a:cs typeface="Calibri" panose="020F0502020204030204" pitchFamily="34" charset="0"/>
              </a:rPr>
              <a:t>B representatives</a:t>
            </a:r>
            <a:r>
              <a:rPr lang="en-US" sz="1600" dirty="0">
                <a:effectLst/>
                <a:latin typeface="Calibri" panose="020F0502020204030204" pitchFamily="34" charset="0"/>
                <a:ea typeface="Times New Roman" panose="02020603050405020304" pitchFamily="18" charset="0"/>
                <a:cs typeface="Calibri" panose="020F0502020204030204" pitchFamily="34" charset="0"/>
              </a:rPr>
              <a:t>;</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6" name="TextBox 5">
            <a:extLst>
              <a:ext uri="{FF2B5EF4-FFF2-40B4-BE49-F238E27FC236}">
                <a16:creationId xmlns:a16="http://schemas.microsoft.com/office/drawing/2014/main" id="{59C0FD79-D9EE-F0AA-3043-4586D04932E0}"/>
              </a:ext>
            </a:extLst>
          </p:cNvPr>
          <p:cNvSpPr txBox="1"/>
          <p:nvPr/>
        </p:nvSpPr>
        <p:spPr>
          <a:xfrm>
            <a:off x="1928192" y="3756923"/>
            <a:ext cx="5505546" cy="830997"/>
          </a:xfrm>
          <a:prstGeom prst="rect">
            <a:avLst/>
          </a:prstGeom>
          <a:solidFill>
            <a:schemeClr val="accent6">
              <a:lumMod val="20000"/>
              <a:lumOff val="80000"/>
            </a:schemeClr>
          </a:solidFill>
        </p:spPr>
        <p:txBody>
          <a:bodyPr wrap="none" rtlCol="0">
            <a:spAutoFit/>
          </a:bodyPr>
          <a:lstStyle/>
          <a:p>
            <a:r>
              <a:rPr lang="en-CH" sz="1600" dirty="0">
                <a:latin typeface="Calibri" panose="020F0502020204030204" pitchFamily="34" charset="0"/>
                <a:cs typeface="Calibri" panose="020F0502020204030204" pitchFamily="34" charset="0"/>
              </a:rPr>
              <a:t>This section has been rearranged a bit</a:t>
            </a:r>
          </a:p>
          <a:p>
            <a:r>
              <a:rPr lang="en-CH" sz="1600" dirty="0">
                <a:latin typeface="Calibri" panose="020F0502020204030204" pitchFamily="34" charset="0"/>
                <a:cs typeface="Calibri" panose="020F0502020204030204" pitchFamily="34" charset="0"/>
              </a:rPr>
              <a:t>The requirement to be an author is to have made a contribution</a:t>
            </a:r>
          </a:p>
          <a:p>
            <a:r>
              <a:rPr lang="en-CH" sz="1600" dirty="0">
                <a:latin typeface="Calibri" panose="020F0502020204030204" pitchFamily="34" charset="0"/>
                <a:cs typeface="Calibri" panose="020F0502020204030204" pitchFamily="34" charset="0"/>
              </a:rPr>
              <a:t>Main source of author lists are institutes</a:t>
            </a:r>
          </a:p>
        </p:txBody>
      </p:sp>
    </p:spTree>
    <p:extLst>
      <p:ext uri="{BB962C8B-B14F-4D97-AF65-F5344CB8AC3E}">
        <p14:creationId xmlns:p14="http://schemas.microsoft.com/office/powerpoint/2010/main" val="2673399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PlaceHolder 1"/>
          <p:cNvSpPr>
            <a:spLocks noGrp="1"/>
          </p:cNvSpPr>
          <p:nvPr>
            <p:ph type="title"/>
          </p:nvPr>
        </p:nvSpPr>
        <p:spPr>
          <a:xfrm>
            <a:off x="1295280" y="-2464"/>
            <a:ext cx="6780960" cy="431280"/>
          </a:xfrm>
          <a:prstGeom prst="rect">
            <a:avLst/>
          </a:prstGeom>
          <a:noFill/>
          <a:ln w="0">
            <a:noFill/>
          </a:ln>
        </p:spPr>
        <p:txBody>
          <a:bodyPr lIns="74160" tIns="37080" rIns="74160" bIns="37080" anchor="t">
            <a:noAutofit/>
          </a:bodyPr>
          <a:lstStyle/>
          <a:p>
            <a:pPr indent="0" algn="ctr">
              <a:lnSpc>
                <a:spcPct val="100000"/>
              </a:lnSpc>
              <a:buNone/>
            </a:pPr>
            <a:r>
              <a:rPr lang="en-GB" sz="3200" b="1" dirty="0">
                <a:solidFill>
                  <a:srgbClr val="4F7FBC"/>
                </a:solidFill>
                <a:effectLst/>
                <a:latin typeface="Calibri" panose="020F0502020204030204" pitchFamily="34" charset="0"/>
                <a:ea typeface="Times New Roman" panose="02020603050405020304" pitchFamily="18" charset="0"/>
              </a:rPr>
              <a:t>Collaboration Author List </a:t>
            </a:r>
            <a:endParaRPr lang="en-US" sz="3200" b="0" strike="noStrike" spc="-1" dirty="0">
              <a:solidFill>
                <a:srgbClr val="000000"/>
              </a:solidFill>
              <a:latin typeface="Arial"/>
            </a:endParaRPr>
          </a:p>
        </p:txBody>
      </p:sp>
      <p:sp>
        <p:nvSpPr>
          <p:cNvPr id="4" name="Footer Placeholder 6">
            <a:extLst>
              <a:ext uri="{FF2B5EF4-FFF2-40B4-BE49-F238E27FC236}">
                <a16:creationId xmlns:a16="http://schemas.microsoft.com/office/drawing/2014/main" id="{6296AD51-C0A1-805B-DF30-F7916D6C9465}"/>
              </a:ext>
            </a:extLst>
          </p:cNvPr>
          <p:cNvSpPr txBox="1">
            <a:spLocks/>
          </p:cNvSpPr>
          <p:nvPr/>
        </p:nvSpPr>
        <p:spPr>
          <a:xfrm>
            <a:off x="395536" y="4948014"/>
            <a:ext cx="7416824" cy="24566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Calibri" panose="020F0502020204030204" pitchFamily="34" charset="0"/>
                <a:cs typeface="Calibri" panose="020F0502020204030204" pitchFamily="34" charset="0"/>
              </a:rPr>
              <a:t>D. Schulte                                 PSC, ICB meeting, October 2023 </a:t>
            </a:r>
            <a:endParaRPr lang="en-GB" sz="1200" dirty="0">
              <a:latin typeface="Calibri" panose="020F0502020204030204" pitchFamily="34" charset="0"/>
              <a:cs typeface="Calibri" panose="020F0502020204030204" pitchFamily="34" charset="0"/>
            </a:endParaRPr>
          </a:p>
        </p:txBody>
      </p:sp>
      <p:sp>
        <p:nvSpPr>
          <p:cNvPr id="5" name="Slide Number Placeholder 5">
            <a:extLst>
              <a:ext uri="{FF2B5EF4-FFF2-40B4-BE49-F238E27FC236}">
                <a16:creationId xmlns:a16="http://schemas.microsoft.com/office/drawing/2014/main" id="{A6A83A93-946D-52E5-00D4-F210C8FA5215}"/>
              </a:ext>
            </a:extLst>
          </p:cNvPr>
          <p:cNvSpPr txBox="1">
            <a:spLocks/>
          </p:cNvSpPr>
          <p:nvPr/>
        </p:nvSpPr>
        <p:spPr>
          <a:xfrm>
            <a:off x="7848600" y="4904185"/>
            <a:ext cx="457200" cy="27384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74172A1-1CBF-0B40-9234-7D4D80EC19EA}" type="slidenum">
              <a:rPr lang="en-GB" sz="1200" smtClean="0">
                <a:solidFill>
                  <a:schemeClr val="bg1"/>
                </a:solidFill>
                <a:latin typeface="Calibri" panose="020F0502020204030204" pitchFamily="34" charset="0"/>
                <a:cs typeface="Calibri" panose="020F0502020204030204" pitchFamily="34" charset="0"/>
              </a:rPr>
              <a:pPr/>
              <a:t>12</a:t>
            </a:fld>
            <a:endParaRPr lang="en-GB" sz="1200" dirty="0">
              <a:solidFill>
                <a:schemeClr val="bg1"/>
              </a:solidFill>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74D0C47B-570F-CBEF-5B34-2C2D8EF90A0F}"/>
              </a:ext>
            </a:extLst>
          </p:cNvPr>
          <p:cNvSpPr txBox="1"/>
          <p:nvPr/>
        </p:nvSpPr>
        <p:spPr>
          <a:xfrm>
            <a:off x="69573" y="606286"/>
            <a:ext cx="8555604" cy="2554545"/>
          </a:xfrm>
          <a:prstGeom prst="rect">
            <a:avLst/>
          </a:prstGeom>
          <a:noFill/>
        </p:spPr>
        <p:txBody>
          <a:bodyPr wrap="square" rtlCol="0">
            <a:spAutoFit/>
          </a:bodyPr>
          <a:lstStyle/>
          <a:p>
            <a:pPr marL="342900" lvl="0" indent="-342900">
              <a:buFont typeface="Symbol" pitchFamily="2" charset="2"/>
              <a:buChar char=""/>
              <a:tabLst>
                <a:tab pos="457200" algn="l"/>
              </a:tabLst>
            </a:pPr>
            <a:r>
              <a:rPr lang="en-US" sz="1600" dirty="0">
                <a:effectLst/>
                <a:latin typeface="Calibri" panose="020F0502020204030204" pitchFamily="34" charset="0"/>
                <a:ea typeface="Times New Roman" panose="02020603050405020304" pitchFamily="18" charset="0"/>
                <a:cs typeface="Calibri" panose="020F0502020204030204" pitchFamily="34" charset="0"/>
              </a:rPr>
              <a:t>On their request, the PSC adds authors from other institutes provided they contributed to the study. In particular, if they are proposed by an area leader or if they are author of a paper published with agreement of the PSC. The PSC will strive to make potential authors aware of the opportunity and use all relevant contacts and mailing lists that may help with this;</a:t>
            </a:r>
          </a:p>
          <a:p>
            <a:pPr marL="342900" lvl="0" indent="-342900">
              <a:buFont typeface="Symbol" pitchFamily="2" charset="2"/>
              <a:buChar char=""/>
              <a:tabLst>
                <a:tab pos="457200" algn="l"/>
              </a:tabLst>
            </a:pPr>
            <a:r>
              <a:rPr lang="en-US" sz="1600" dirty="0">
                <a:effectLst/>
                <a:latin typeface="Calibri" panose="020F0502020204030204" pitchFamily="34" charset="0"/>
                <a:ea typeface="Times New Roman" panose="02020603050405020304" pitchFamily="18" charset="0"/>
                <a:cs typeface="Calibri" panose="020F0502020204030204" pitchFamily="34" charset="0"/>
              </a:rPr>
              <a:t>The complete author list is approved by the SL and distributed to the ICB and the collaboration for a final check.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On collaboration wide publications, authors will be listed alphabetically;</a:t>
            </a:r>
          </a:p>
          <a:p>
            <a:pPr marL="342900" lvl="0" indent="-342900">
              <a:buFont typeface="Symbol" pitchFamily="2" charset="2"/>
              <a:buChar char=""/>
              <a:tabLst>
                <a:tab pos="457200" algn="l"/>
              </a:tabLst>
            </a:pP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r>
              <a:rPr lang="en-US" sz="1600" dirty="0">
                <a:effectLst/>
                <a:latin typeface="Calibri" panose="020F0502020204030204" pitchFamily="34" charset="0"/>
                <a:ea typeface="Times New Roman" panose="02020603050405020304" pitchFamily="18" charset="0"/>
                <a:cs typeface="Calibri" panose="020F0502020204030204" pitchFamily="34" charset="0"/>
              </a:rPr>
              <a:t>The author list of community papers will include that of the collaboration wide papers and include additional authors that wish to express their support.</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6" name="TextBox 5">
            <a:extLst>
              <a:ext uri="{FF2B5EF4-FFF2-40B4-BE49-F238E27FC236}">
                <a16:creationId xmlns:a16="http://schemas.microsoft.com/office/drawing/2014/main" id="{C018BCA5-380F-7CB7-F42E-65CCACE4C977}"/>
              </a:ext>
            </a:extLst>
          </p:cNvPr>
          <p:cNvSpPr txBox="1"/>
          <p:nvPr/>
        </p:nvSpPr>
        <p:spPr>
          <a:xfrm>
            <a:off x="159025" y="3202158"/>
            <a:ext cx="8376699" cy="1815882"/>
          </a:xfrm>
          <a:prstGeom prst="rect">
            <a:avLst/>
          </a:prstGeom>
          <a:solidFill>
            <a:schemeClr val="accent6">
              <a:lumMod val="20000"/>
              <a:lumOff val="80000"/>
            </a:schemeClr>
          </a:solidFill>
        </p:spPr>
        <p:txBody>
          <a:bodyPr wrap="square" rtlCol="0">
            <a:spAutoFit/>
          </a:bodyPr>
          <a:lstStyle/>
          <a:p>
            <a:r>
              <a:rPr lang="de-CH" sz="1600" dirty="0">
                <a:latin typeface="Calibri" panose="020F0502020204030204" pitchFamily="34" charset="0"/>
                <a:cs typeface="Calibri" panose="020F0502020204030204" pitchFamily="34" charset="0"/>
              </a:rPr>
              <a:t>Other </a:t>
            </a:r>
            <a:r>
              <a:rPr lang="de-CH" sz="1600" dirty="0" err="1">
                <a:latin typeface="Calibri" panose="020F0502020204030204" pitchFamily="34" charset="0"/>
                <a:cs typeface="Calibri" panose="020F0502020204030204" pitchFamily="34" charset="0"/>
              </a:rPr>
              <a:t>authors</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can</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be</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added</a:t>
            </a:r>
            <a:r>
              <a:rPr lang="de-CH" sz="1600" dirty="0">
                <a:latin typeface="Calibri" panose="020F0502020204030204" pitchFamily="34" charset="0"/>
                <a:cs typeface="Calibri" panose="020F0502020204030204" pitchFamily="34" charset="0"/>
              </a:rPr>
              <a:t> on </a:t>
            </a:r>
            <a:r>
              <a:rPr lang="de-CH" sz="1600" dirty="0" err="1">
                <a:latin typeface="Calibri" panose="020F0502020204030204" pitchFamily="34" charset="0"/>
                <a:cs typeface="Calibri" panose="020F0502020204030204" pitchFamily="34" charset="0"/>
              </a:rPr>
              <a:t>their</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request</a:t>
            </a:r>
            <a:r>
              <a:rPr lang="de-CH" sz="1600" dirty="0">
                <a:latin typeface="Calibri" panose="020F0502020204030204" pitchFamily="34" charset="0"/>
                <a:cs typeface="Calibri" panose="020F0502020204030204" pitchFamily="34" charset="0"/>
              </a:rPr>
              <a:t> (legal </a:t>
            </a:r>
            <a:r>
              <a:rPr lang="de-CH" sz="1600" dirty="0" err="1">
                <a:latin typeface="Calibri" panose="020F0502020204030204" pitchFamily="34" charset="0"/>
                <a:cs typeface="Calibri" panose="020F0502020204030204" pitchFamily="34" charset="0"/>
              </a:rPr>
              <a:t>requirement</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data</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protection</a:t>
            </a:r>
            <a:r>
              <a:rPr lang="de-CH" sz="16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de-CH" sz="1600" dirty="0">
                <a:latin typeface="Calibri" panose="020F0502020204030204" pitchFamily="34" charset="0"/>
                <a:cs typeface="Calibri" panose="020F0502020204030204" pitchFamily="34" charset="0"/>
              </a:rPr>
              <a:t>E.g. a </a:t>
            </a:r>
            <a:r>
              <a:rPr lang="de-CH" sz="1600" dirty="0" err="1">
                <a:latin typeface="Calibri" panose="020F0502020204030204" pitchFamily="34" charset="0"/>
                <a:cs typeface="Calibri" panose="020F0502020204030204" pitchFamily="34" charset="0"/>
              </a:rPr>
              <a:t>poor</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student</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whose</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professor</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is</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too</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busy</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to</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respond</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to</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the</a:t>
            </a:r>
            <a:r>
              <a:rPr lang="de-CH" sz="1600" dirty="0">
                <a:latin typeface="Calibri" panose="020F0502020204030204" pitchFamily="34" charset="0"/>
                <a:cs typeface="Calibri" panose="020F0502020204030204" pitchFamily="34" charset="0"/>
              </a:rPr>
              <a:t> PSC</a:t>
            </a:r>
          </a:p>
          <a:p>
            <a:endParaRPr lang="de-CH" sz="1600" dirty="0">
              <a:latin typeface="Calibri" panose="020F0502020204030204" pitchFamily="34" charset="0"/>
              <a:cs typeface="Calibri" panose="020F0502020204030204" pitchFamily="34" charset="0"/>
            </a:endParaRPr>
          </a:p>
          <a:p>
            <a:r>
              <a:rPr lang="en-CH" sz="1600" dirty="0">
                <a:latin typeface="Calibri" panose="020F0502020204030204" pitchFamily="34" charset="0"/>
                <a:cs typeface="Calibri" panose="020F0502020204030204" pitchFamily="34" charset="0"/>
              </a:rPr>
              <a:t>The PSC will be active to reach out, e.g. use our mailing lists, ask area leaders to contact potential authors ..</a:t>
            </a:r>
          </a:p>
          <a:p>
            <a:endParaRPr lang="en-CH" sz="1600" dirty="0">
              <a:latin typeface="Calibri" panose="020F0502020204030204" pitchFamily="34" charset="0"/>
              <a:cs typeface="Calibri" panose="020F0502020204030204" pitchFamily="34" charset="0"/>
            </a:endParaRPr>
          </a:p>
          <a:p>
            <a:r>
              <a:rPr lang="en-CH" sz="1600" dirty="0">
                <a:latin typeface="Calibri" panose="020F0502020204030204" pitchFamily="34" charset="0"/>
                <a:cs typeface="Calibri" panose="020F0502020204030204" pitchFamily="34" charset="0"/>
              </a:rPr>
              <a:t>Community papers will also have authors that just want to express support</a:t>
            </a:r>
          </a:p>
        </p:txBody>
      </p:sp>
    </p:spTree>
    <p:extLst>
      <p:ext uri="{BB962C8B-B14F-4D97-AF65-F5344CB8AC3E}">
        <p14:creationId xmlns:p14="http://schemas.microsoft.com/office/powerpoint/2010/main" val="3806014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6">
            <a:extLst>
              <a:ext uri="{FF2B5EF4-FFF2-40B4-BE49-F238E27FC236}">
                <a16:creationId xmlns:a16="http://schemas.microsoft.com/office/drawing/2014/main" id="{6296AD51-C0A1-805B-DF30-F7916D6C9465}"/>
              </a:ext>
            </a:extLst>
          </p:cNvPr>
          <p:cNvSpPr txBox="1">
            <a:spLocks/>
          </p:cNvSpPr>
          <p:nvPr/>
        </p:nvSpPr>
        <p:spPr>
          <a:xfrm>
            <a:off x="395536" y="4948014"/>
            <a:ext cx="7416824" cy="24566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Calibri" panose="020F0502020204030204" pitchFamily="34" charset="0"/>
                <a:cs typeface="Calibri" panose="020F0502020204030204" pitchFamily="34" charset="0"/>
              </a:rPr>
              <a:t>D. Schulte                                 PSC, ICB meeting, October 2023 </a:t>
            </a:r>
            <a:endParaRPr lang="en-GB" sz="1200" dirty="0">
              <a:latin typeface="Calibri" panose="020F0502020204030204" pitchFamily="34" charset="0"/>
              <a:cs typeface="Calibri" panose="020F0502020204030204" pitchFamily="34" charset="0"/>
            </a:endParaRPr>
          </a:p>
        </p:txBody>
      </p:sp>
      <p:sp>
        <p:nvSpPr>
          <p:cNvPr id="5" name="Slide Number Placeholder 5">
            <a:extLst>
              <a:ext uri="{FF2B5EF4-FFF2-40B4-BE49-F238E27FC236}">
                <a16:creationId xmlns:a16="http://schemas.microsoft.com/office/drawing/2014/main" id="{A6A83A93-946D-52E5-00D4-F210C8FA5215}"/>
              </a:ext>
            </a:extLst>
          </p:cNvPr>
          <p:cNvSpPr txBox="1">
            <a:spLocks/>
          </p:cNvSpPr>
          <p:nvPr/>
        </p:nvSpPr>
        <p:spPr>
          <a:xfrm>
            <a:off x="7848600" y="4904185"/>
            <a:ext cx="457200" cy="27384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74172A1-1CBF-0B40-9234-7D4D80EC19EA}" type="slidenum">
              <a:rPr lang="en-GB" sz="1200" smtClean="0">
                <a:solidFill>
                  <a:schemeClr val="bg1"/>
                </a:solidFill>
                <a:latin typeface="Calibri" panose="020F0502020204030204" pitchFamily="34" charset="0"/>
                <a:cs typeface="Calibri" panose="020F0502020204030204" pitchFamily="34" charset="0"/>
              </a:rPr>
              <a:pPr/>
              <a:t>13</a:t>
            </a:fld>
            <a:endParaRPr lang="en-GB" sz="1200" dirty="0">
              <a:solidFill>
                <a:schemeClr val="bg1"/>
              </a:solidFill>
              <a:latin typeface="Calibri" panose="020F0502020204030204" pitchFamily="34" charset="0"/>
              <a:cs typeface="Calibri" panose="020F0502020204030204" pitchFamily="34" charset="0"/>
            </a:endParaRPr>
          </a:p>
        </p:txBody>
      </p:sp>
      <p:sp>
        <p:nvSpPr>
          <p:cNvPr id="2" name="PlaceHolder 1">
            <a:extLst>
              <a:ext uri="{FF2B5EF4-FFF2-40B4-BE49-F238E27FC236}">
                <a16:creationId xmlns:a16="http://schemas.microsoft.com/office/drawing/2014/main" id="{9212B218-F19A-F145-C09E-2BE9A97FCBB1}"/>
              </a:ext>
            </a:extLst>
          </p:cNvPr>
          <p:cNvSpPr txBox="1">
            <a:spLocks/>
          </p:cNvSpPr>
          <p:nvPr/>
        </p:nvSpPr>
        <p:spPr>
          <a:xfrm>
            <a:off x="782357" y="-1254"/>
            <a:ext cx="7130035" cy="431280"/>
          </a:xfrm>
          <a:prstGeom prst="rect">
            <a:avLst/>
          </a:prstGeom>
          <a:noFill/>
          <a:ln w="0">
            <a:noFill/>
          </a:ln>
        </p:spPr>
        <p:txBody>
          <a:bodyPr lIns="74160" tIns="37080" rIns="74160" bIns="3708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GB" sz="3200" dirty="0">
                <a:latin typeface="Calibri" panose="020F0502020204030204" pitchFamily="34" charset="0"/>
                <a:ea typeface="Times New Roman" panose="02020603050405020304" pitchFamily="18" charset="0"/>
              </a:rPr>
              <a:t>Final Rule</a:t>
            </a:r>
            <a:endParaRPr lang="en-US" sz="3200" spc="-1" dirty="0">
              <a:latin typeface="Arial"/>
            </a:endParaRPr>
          </a:p>
        </p:txBody>
      </p:sp>
      <p:sp>
        <p:nvSpPr>
          <p:cNvPr id="6" name="TextBox 5">
            <a:extLst>
              <a:ext uri="{FF2B5EF4-FFF2-40B4-BE49-F238E27FC236}">
                <a16:creationId xmlns:a16="http://schemas.microsoft.com/office/drawing/2014/main" id="{48B41F48-0D5F-AF87-3866-504065053552}"/>
              </a:ext>
            </a:extLst>
          </p:cNvPr>
          <p:cNvSpPr txBox="1"/>
          <p:nvPr/>
        </p:nvSpPr>
        <p:spPr>
          <a:xfrm>
            <a:off x="69573" y="1073425"/>
            <a:ext cx="8555604" cy="338554"/>
          </a:xfrm>
          <a:prstGeom prst="rect">
            <a:avLst/>
          </a:prstGeom>
          <a:noFill/>
        </p:spPr>
        <p:txBody>
          <a:bodyPr wrap="square" rtlCol="0">
            <a:spAutoFit/>
          </a:bodyPr>
          <a:lstStyle/>
          <a:p>
            <a:r>
              <a:rPr lang="en-US" sz="1600" dirty="0">
                <a:effectLst/>
                <a:latin typeface="Calibri" panose="020F0502020204030204" pitchFamily="34" charset="0"/>
                <a:ea typeface="Times New Roman" panose="02020603050405020304" pitchFamily="18" charset="0"/>
                <a:cs typeface="Calibri" panose="020F0502020204030204" pitchFamily="34" charset="0"/>
              </a:rPr>
              <a:t>These rules will be updated as the collaboration develops.</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7" name="TextBox 6">
            <a:extLst>
              <a:ext uri="{FF2B5EF4-FFF2-40B4-BE49-F238E27FC236}">
                <a16:creationId xmlns:a16="http://schemas.microsoft.com/office/drawing/2014/main" id="{E22EE094-0A6D-F394-6726-6536FF00E4E7}"/>
              </a:ext>
            </a:extLst>
          </p:cNvPr>
          <p:cNvSpPr txBox="1"/>
          <p:nvPr/>
        </p:nvSpPr>
        <p:spPr>
          <a:xfrm>
            <a:off x="3488633" y="2659118"/>
            <a:ext cx="4293705" cy="338554"/>
          </a:xfrm>
          <a:prstGeom prst="rect">
            <a:avLst/>
          </a:prstGeom>
          <a:solidFill>
            <a:schemeClr val="accent6">
              <a:lumMod val="20000"/>
              <a:lumOff val="80000"/>
            </a:schemeClr>
          </a:solidFill>
        </p:spPr>
        <p:txBody>
          <a:bodyPr wrap="square" rtlCol="0">
            <a:spAutoFit/>
          </a:bodyPr>
          <a:lstStyle/>
          <a:p>
            <a:r>
              <a:rPr lang="de-CH" sz="1600" dirty="0">
                <a:latin typeface="Calibri" panose="020F0502020204030204" pitchFamily="34" charset="0"/>
                <a:cs typeface="Calibri" panose="020F0502020204030204" pitchFamily="34" charset="0"/>
              </a:rPr>
              <a:t>Just </a:t>
            </a:r>
            <a:r>
              <a:rPr lang="de-CH" sz="1600" dirty="0" err="1">
                <a:latin typeface="Calibri" panose="020F0502020204030204" pitchFamily="34" charset="0"/>
                <a:cs typeface="Calibri" panose="020F0502020204030204" pitchFamily="34" charset="0"/>
              </a:rPr>
              <a:t>to</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make</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clear</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that</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this</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is</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for</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now</a:t>
            </a:r>
            <a:r>
              <a:rPr lang="de-CH" sz="1600" dirty="0">
                <a:latin typeface="Calibri" panose="020F0502020204030204" pitchFamily="34" charset="0"/>
                <a:cs typeface="Calibri" panose="020F0502020204030204" pitchFamily="34" charset="0"/>
              </a:rPr>
              <a:t> not </a:t>
            </a:r>
            <a:r>
              <a:rPr lang="de-CH" sz="1600" dirty="0" err="1">
                <a:latin typeface="Calibri" panose="020F0502020204030204" pitchFamily="34" charset="0"/>
                <a:cs typeface="Calibri" panose="020F0502020204030204" pitchFamily="34" charset="0"/>
              </a:rPr>
              <a:t>for</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ever</a:t>
            </a:r>
            <a:endParaRPr lang="en-CH"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5606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TextBox 4"/>
          <p:cNvSpPr/>
          <p:nvPr/>
        </p:nvSpPr>
        <p:spPr>
          <a:xfrm>
            <a:off x="107640" y="661920"/>
            <a:ext cx="8161718" cy="4014424"/>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600" spc="-1" dirty="0">
                <a:solidFill>
                  <a:srgbClr val="000000"/>
                </a:solidFill>
                <a:latin typeface="Calibri" panose="020F0502020204030204" pitchFamily="34" charset="0"/>
                <a:cs typeface="Calibri" panose="020F0502020204030204" pitchFamily="34" charset="0"/>
              </a:rPr>
              <a:t>7.1. The Participants shall jointly publish the results of their collaboration as Open Access publications.</a:t>
            </a:r>
          </a:p>
          <a:p>
            <a:r>
              <a:rPr lang="en-US" sz="1600" spc="-1" dirty="0">
                <a:solidFill>
                  <a:srgbClr val="000000"/>
                </a:solidFill>
                <a:latin typeface="Calibri" panose="020F0502020204030204" pitchFamily="34" charset="0"/>
                <a:cs typeface="Calibri" panose="020F0502020204030204" pitchFamily="34" charset="0"/>
              </a:rPr>
              <a:t>7.2. Publications shall acknowledge the collaboration between the Participants, including, wherever appropriate, the experts having taken part in the development of the results covered by the publication.</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err="1">
                <a:solidFill>
                  <a:srgbClr val="000000"/>
                </a:solidFill>
                <a:latin typeface="Calibri" panose="020F0502020204030204" pitchFamily="34" charset="0"/>
                <a:cs typeface="Calibri" panose="020F0502020204030204" pitchFamily="34" charset="0"/>
              </a:rPr>
              <a:t>MoC</a:t>
            </a:r>
            <a:r>
              <a:rPr lang="en-US" sz="1600" spc="-1" dirty="0">
                <a:solidFill>
                  <a:srgbClr val="000000"/>
                </a:solidFill>
                <a:latin typeface="Calibri" panose="020F0502020204030204" pitchFamily="34" charset="0"/>
                <a:cs typeface="Calibri" panose="020F0502020204030204" pitchFamily="34" charset="0"/>
              </a:rPr>
              <a:t> places duty to implement this on SL ("</a:t>
            </a:r>
            <a:r>
              <a:rPr lang="en-US" sz="1600" spc="-1" dirty="0" err="1">
                <a:solidFill>
                  <a:srgbClr val="000000"/>
                </a:solidFill>
                <a:latin typeface="Calibri" panose="020F0502020204030204" pitchFamily="34" charset="0"/>
                <a:cs typeface="Calibri" panose="020F0502020204030204" pitchFamily="34" charset="0"/>
              </a:rPr>
              <a:t>organise</a:t>
            </a:r>
            <a:r>
              <a:rPr lang="en-US" sz="1600" spc="-1" dirty="0">
                <a:solidFill>
                  <a:srgbClr val="000000"/>
                </a:solidFill>
                <a:latin typeface="Calibri" panose="020F0502020204030204" pitchFamily="34" charset="0"/>
                <a:cs typeface="Calibri" panose="020F0502020204030204" pitchFamily="34" charset="0"/>
              </a:rPr>
              <a:t> and guide the study”, ”ensure coherent communication”)</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but needs to be delegated as in basically all large collaborations</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Needs to be done with whole collaboration (ICB) and beyond</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Therefor need a special body, the Publication and Speakers Committee (PSC)</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Chair selected by SL and ICB (already done: Elias </a:t>
            </a:r>
            <a:r>
              <a:rPr lang="en-US" sz="1600" spc="-1" dirty="0" err="1">
                <a:solidFill>
                  <a:srgbClr val="000000"/>
                </a:solidFill>
                <a:latin typeface="Calibri" panose="020F0502020204030204" pitchFamily="34" charset="0"/>
                <a:cs typeface="Calibri" panose="020F0502020204030204" pitchFamily="34" charset="0"/>
              </a:rPr>
              <a:t>Metral</a:t>
            </a:r>
            <a:r>
              <a:rPr lang="en-US" sz="1600" spc="-1" dirty="0">
                <a:solidFill>
                  <a:srgbClr val="000000"/>
                </a:solidFill>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PSC reports to SL and ICB (and </a:t>
            </a:r>
            <a:r>
              <a:rPr lang="en-US" sz="1600" spc="-1" dirty="0" err="1">
                <a:solidFill>
                  <a:srgbClr val="000000"/>
                </a:solidFill>
                <a:latin typeface="Calibri" panose="020F0502020204030204" pitchFamily="34" charset="0"/>
                <a:cs typeface="Calibri" panose="020F0502020204030204" pitchFamily="34" charset="0"/>
              </a:rPr>
              <a:t>MuCol</a:t>
            </a:r>
            <a:r>
              <a:rPr lang="en-US" sz="1600" spc="-1" dirty="0">
                <a:solidFill>
                  <a:srgbClr val="000000"/>
                </a:solidFill>
                <a:latin typeface="Calibri" panose="020F0502020204030204" pitchFamily="34" charset="0"/>
                <a:cs typeface="Calibri" panose="020F0502020204030204" pitchFamily="34" charset="0"/>
              </a:rPr>
              <a:t> GB, to simplify our life)</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Rules to be endorsed by the ICB</a:t>
            </a:r>
          </a:p>
        </p:txBody>
      </p:sp>
      <p:sp>
        <p:nvSpPr>
          <p:cNvPr id="129" name="PlaceHolder 1"/>
          <p:cNvSpPr>
            <a:spLocks noGrp="1"/>
          </p:cNvSpPr>
          <p:nvPr>
            <p:ph type="title"/>
          </p:nvPr>
        </p:nvSpPr>
        <p:spPr>
          <a:xfrm>
            <a:off x="1295280" y="-2464"/>
            <a:ext cx="6780960" cy="431280"/>
          </a:xfrm>
          <a:prstGeom prst="rect">
            <a:avLst/>
          </a:prstGeom>
          <a:noFill/>
          <a:ln w="0">
            <a:noFill/>
          </a:ln>
        </p:spPr>
        <p:txBody>
          <a:bodyPr lIns="74160" tIns="37080" rIns="74160" bIns="37080" anchor="t">
            <a:noAutofit/>
          </a:bodyPr>
          <a:lstStyle/>
          <a:p>
            <a:pPr indent="0" algn="ctr">
              <a:lnSpc>
                <a:spcPct val="100000"/>
              </a:lnSpc>
              <a:buNone/>
            </a:pPr>
            <a:r>
              <a:rPr lang="en-GB" sz="3200" spc="-1" dirty="0">
                <a:solidFill>
                  <a:srgbClr val="000000"/>
                </a:solidFill>
                <a:latin typeface="Calibri"/>
              </a:rPr>
              <a:t>Introduction</a:t>
            </a:r>
            <a:endParaRPr lang="en-US" sz="3200" b="0" strike="noStrike" spc="-1" dirty="0">
              <a:solidFill>
                <a:srgbClr val="000000"/>
              </a:solidFill>
              <a:latin typeface="Arial"/>
            </a:endParaRPr>
          </a:p>
        </p:txBody>
      </p:sp>
      <p:sp>
        <p:nvSpPr>
          <p:cNvPr id="2" name="TextBox 1">
            <a:extLst>
              <a:ext uri="{FF2B5EF4-FFF2-40B4-BE49-F238E27FC236}">
                <a16:creationId xmlns:a16="http://schemas.microsoft.com/office/drawing/2014/main" id="{15C41314-6572-B0B3-6792-D98CDC75CEF6}"/>
              </a:ext>
            </a:extLst>
          </p:cNvPr>
          <p:cNvSpPr txBox="1"/>
          <p:nvPr/>
        </p:nvSpPr>
        <p:spPr>
          <a:xfrm>
            <a:off x="6629400" y="3845347"/>
            <a:ext cx="2406960" cy="830997"/>
          </a:xfrm>
          <a:prstGeom prst="rect">
            <a:avLst/>
          </a:prstGeom>
          <a:solidFill>
            <a:schemeClr val="accent6">
              <a:lumMod val="20000"/>
              <a:lumOff val="80000"/>
            </a:schemeClr>
          </a:solidFill>
        </p:spPr>
        <p:txBody>
          <a:bodyPr wrap="square" rtlCol="0">
            <a:spAutoFit/>
          </a:bodyPr>
          <a:lstStyle/>
          <a:p>
            <a:r>
              <a:rPr lang="en-CH" sz="1600" dirty="0">
                <a:latin typeface="Calibri" panose="020F0502020204030204" pitchFamily="34" charset="0"/>
                <a:cs typeface="Calibri" panose="020F0502020204030204" pitchFamily="34" charset="0"/>
              </a:rPr>
              <a:t>As he announced at the beginning Elias Metral cannot be here today</a:t>
            </a:r>
          </a:p>
        </p:txBody>
      </p:sp>
      <p:sp>
        <p:nvSpPr>
          <p:cNvPr id="4" name="Footer Placeholder 6">
            <a:extLst>
              <a:ext uri="{FF2B5EF4-FFF2-40B4-BE49-F238E27FC236}">
                <a16:creationId xmlns:a16="http://schemas.microsoft.com/office/drawing/2014/main" id="{6296AD51-C0A1-805B-DF30-F7916D6C9465}"/>
              </a:ext>
            </a:extLst>
          </p:cNvPr>
          <p:cNvSpPr txBox="1">
            <a:spLocks/>
          </p:cNvSpPr>
          <p:nvPr/>
        </p:nvSpPr>
        <p:spPr>
          <a:xfrm>
            <a:off x="395536" y="4948014"/>
            <a:ext cx="7416824" cy="24566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Calibri" panose="020F0502020204030204" pitchFamily="34" charset="0"/>
                <a:cs typeface="Calibri" panose="020F0502020204030204" pitchFamily="34" charset="0"/>
              </a:rPr>
              <a:t>D. Schulte                                 PSC, ICB meeting, October 2023 </a:t>
            </a:r>
            <a:endParaRPr lang="en-GB" sz="1200" dirty="0">
              <a:latin typeface="Calibri" panose="020F0502020204030204" pitchFamily="34" charset="0"/>
              <a:cs typeface="Calibri" panose="020F0502020204030204" pitchFamily="34" charset="0"/>
            </a:endParaRPr>
          </a:p>
        </p:txBody>
      </p:sp>
      <p:sp>
        <p:nvSpPr>
          <p:cNvPr id="5" name="Slide Number Placeholder 5">
            <a:extLst>
              <a:ext uri="{FF2B5EF4-FFF2-40B4-BE49-F238E27FC236}">
                <a16:creationId xmlns:a16="http://schemas.microsoft.com/office/drawing/2014/main" id="{A6A83A93-946D-52E5-00D4-F210C8FA5215}"/>
              </a:ext>
            </a:extLst>
          </p:cNvPr>
          <p:cNvSpPr txBox="1">
            <a:spLocks/>
          </p:cNvSpPr>
          <p:nvPr/>
        </p:nvSpPr>
        <p:spPr>
          <a:xfrm>
            <a:off x="7848600" y="4904185"/>
            <a:ext cx="457200" cy="27384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74172A1-1CBF-0B40-9234-7D4D80EC19EA}" type="slidenum">
              <a:rPr lang="en-GB" sz="1200" smtClean="0">
                <a:solidFill>
                  <a:schemeClr val="bg1"/>
                </a:solidFill>
                <a:latin typeface="Calibri" panose="020F0502020204030204" pitchFamily="34" charset="0"/>
                <a:cs typeface="Calibri" panose="020F0502020204030204" pitchFamily="34" charset="0"/>
              </a:rPr>
              <a:pPr/>
              <a:t>2</a:t>
            </a:fld>
            <a:endParaRPr lang="en-GB" sz="12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14724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PlaceHolder 1"/>
          <p:cNvSpPr>
            <a:spLocks noGrp="1"/>
          </p:cNvSpPr>
          <p:nvPr>
            <p:ph type="title"/>
          </p:nvPr>
        </p:nvSpPr>
        <p:spPr>
          <a:xfrm>
            <a:off x="1295280" y="-2464"/>
            <a:ext cx="6780960" cy="431280"/>
          </a:xfrm>
          <a:prstGeom prst="rect">
            <a:avLst/>
          </a:prstGeom>
          <a:noFill/>
          <a:ln w="0">
            <a:noFill/>
          </a:ln>
        </p:spPr>
        <p:txBody>
          <a:bodyPr lIns="74160" tIns="37080" rIns="74160" bIns="37080" anchor="t">
            <a:noAutofit/>
          </a:bodyPr>
          <a:lstStyle/>
          <a:p>
            <a:pPr indent="0" algn="ctr">
              <a:lnSpc>
                <a:spcPct val="100000"/>
              </a:lnSpc>
              <a:buNone/>
            </a:pPr>
            <a:r>
              <a:rPr lang="en-GB" sz="3200" spc="-1" dirty="0">
                <a:solidFill>
                  <a:srgbClr val="000000"/>
                </a:solidFill>
                <a:latin typeface="Calibri"/>
              </a:rPr>
              <a:t>Introduction</a:t>
            </a:r>
            <a:endParaRPr lang="en-US" sz="3200" b="0" strike="noStrike" spc="-1" dirty="0">
              <a:solidFill>
                <a:srgbClr val="000000"/>
              </a:solidFill>
              <a:latin typeface="Arial"/>
            </a:endParaRPr>
          </a:p>
        </p:txBody>
      </p:sp>
      <p:sp>
        <p:nvSpPr>
          <p:cNvPr id="4" name="Footer Placeholder 6">
            <a:extLst>
              <a:ext uri="{FF2B5EF4-FFF2-40B4-BE49-F238E27FC236}">
                <a16:creationId xmlns:a16="http://schemas.microsoft.com/office/drawing/2014/main" id="{6296AD51-C0A1-805B-DF30-F7916D6C9465}"/>
              </a:ext>
            </a:extLst>
          </p:cNvPr>
          <p:cNvSpPr txBox="1">
            <a:spLocks/>
          </p:cNvSpPr>
          <p:nvPr/>
        </p:nvSpPr>
        <p:spPr>
          <a:xfrm>
            <a:off x="395536" y="4948014"/>
            <a:ext cx="7416824" cy="24566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Calibri" panose="020F0502020204030204" pitchFamily="34" charset="0"/>
                <a:cs typeface="Calibri" panose="020F0502020204030204" pitchFamily="34" charset="0"/>
              </a:rPr>
              <a:t>D. Schulte                                 PSC, ICB meeting, October 2023 </a:t>
            </a:r>
            <a:endParaRPr lang="en-GB" sz="1200" dirty="0">
              <a:latin typeface="Calibri" panose="020F0502020204030204" pitchFamily="34" charset="0"/>
              <a:cs typeface="Calibri" panose="020F0502020204030204" pitchFamily="34" charset="0"/>
            </a:endParaRPr>
          </a:p>
        </p:txBody>
      </p:sp>
      <p:sp>
        <p:nvSpPr>
          <p:cNvPr id="5" name="Slide Number Placeholder 5">
            <a:extLst>
              <a:ext uri="{FF2B5EF4-FFF2-40B4-BE49-F238E27FC236}">
                <a16:creationId xmlns:a16="http://schemas.microsoft.com/office/drawing/2014/main" id="{A6A83A93-946D-52E5-00D4-F210C8FA5215}"/>
              </a:ext>
            </a:extLst>
          </p:cNvPr>
          <p:cNvSpPr txBox="1">
            <a:spLocks/>
          </p:cNvSpPr>
          <p:nvPr/>
        </p:nvSpPr>
        <p:spPr>
          <a:xfrm>
            <a:off x="7848600" y="4904185"/>
            <a:ext cx="457200" cy="27384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74172A1-1CBF-0B40-9234-7D4D80EC19EA}" type="slidenum">
              <a:rPr lang="en-GB" sz="1200" smtClean="0">
                <a:solidFill>
                  <a:schemeClr val="bg1"/>
                </a:solidFill>
                <a:latin typeface="Calibri" panose="020F0502020204030204" pitchFamily="34" charset="0"/>
                <a:cs typeface="Calibri" panose="020F0502020204030204" pitchFamily="34" charset="0"/>
              </a:rPr>
              <a:pPr/>
              <a:t>3</a:t>
            </a:fld>
            <a:endParaRPr lang="en-GB" sz="1200" dirty="0">
              <a:solidFill>
                <a:schemeClr val="bg1"/>
              </a:solidFill>
              <a:latin typeface="Calibri" panose="020F0502020204030204" pitchFamily="34" charset="0"/>
              <a:cs typeface="Calibri" panose="020F0502020204030204" pitchFamily="34" charset="0"/>
            </a:endParaRPr>
          </a:p>
        </p:txBody>
      </p:sp>
      <p:sp>
        <p:nvSpPr>
          <p:cNvPr id="7" name="TextBox 4">
            <a:extLst>
              <a:ext uri="{FF2B5EF4-FFF2-40B4-BE49-F238E27FC236}">
                <a16:creationId xmlns:a16="http://schemas.microsoft.com/office/drawing/2014/main" id="{61FB4891-5C58-E195-330F-5EF600A2B866}"/>
              </a:ext>
            </a:extLst>
          </p:cNvPr>
          <p:cNvSpPr/>
          <p:nvPr/>
        </p:nvSpPr>
        <p:spPr>
          <a:xfrm>
            <a:off x="115591" y="646014"/>
            <a:ext cx="8161718" cy="4014424"/>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600" spc="-1" dirty="0">
                <a:solidFill>
                  <a:srgbClr val="000000"/>
                </a:solidFill>
                <a:latin typeface="Calibri" panose="020F0502020204030204" pitchFamily="34" charset="0"/>
                <a:cs typeface="Calibri" panose="020F0502020204030204" pitchFamily="34" charset="0"/>
              </a:rPr>
              <a:t>The rules are based on the one used for </a:t>
            </a:r>
            <a:r>
              <a:rPr lang="en-US" sz="1600" spc="-1" dirty="0" err="1">
                <a:solidFill>
                  <a:srgbClr val="000000"/>
                </a:solidFill>
                <a:latin typeface="Calibri" panose="020F0502020204030204" pitchFamily="34" charset="0"/>
                <a:cs typeface="Calibri" panose="020F0502020204030204" pitchFamily="34" charset="0"/>
              </a:rPr>
              <a:t>CLICdp</a:t>
            </a:r>
            <a:endParaRPr lang="en-US" sz="1600"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They have proved effective in a very long study</a:t>
            </a:r>
          </a:p>
          <a:p>
            <a:pPr marL="285750" indent="-285750">
              <a:buFont typeface="Arial" panose="020B0604020202020204" pitchFamily="34" charset="0"/>
              <a:buChar char="•"/>
            </a:pPr>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Many long discussion between Nadia, Steinar and myself and in the CC iterated on the rules and increased the level of detail</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Received some comments from Europe and the US</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Suggestions from Herbert de </a:t>
            </a:r>
            <a:r>
              <a:rPr lang="en-US" sz="1600" spc="-1" dirty="0" err="1">
                <a:solidFill>
                  <a:srgbClr val="000000"/>
                </a:solidFill>
                <a:latin typeface="Calibri" panose="020F0502020204030204" pitchFamily="34" charset="0"/>
                <a:cs typeface="Calibri" panose="020F0502020204030204" pitchFamily="34" charset="0"/>
              </a:rPr>
              <a:t>Gersem</a:t>
            </a:r>
            <a:r>
              <a:rPr lang="en-US" sz="1600" spc="-1" dirty="0">
                <a:solidFill>
                  <a:srgbClr val="000000"/>
                </a:solidFill>
                <a:latin typeface="Calibri" panose="020F0502020204030204" pitchFamily="34" charset="0"/>
                <a:cs typeface="Calibri" panose="020F0502020204030204" pitchFamily="34" charset="0"/>
              </a:rPr>
              <a:t> to collect more data (references, author contribution)</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We will try to make an effort but not include this in the PSC rules at this moment</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Suggestions from Simone Pagan </a:t>
            </a:r>
            <a:r>
              <a:rPr lang="en-US" sz="1600" spc="-1" dirty="0" err="1">
                <a:solidFill>
                  <a:srgbClr val="000000"/>
                </a:solidFill>
                <a:latin typeface="Calibri" panose="020F0502020204030204" pitchFamily="34" charset="0"/>
                <a:cs typeface="Calibri" panose="020F0502020204030204" pitchFamily="34" charset="0"/>
              </a:rPr>
              <a:t>Griso</a:t>
            </a:r>
            <a:r>
              <a:rPr lang="en-US" sz="1600" spc="-1" dirty="0">
                <a:solidFill>
                  <a:srgbClr val="000000"/>
                </a:solidFill>
                <a:latin typeface="Calibri" panose="020F0502020204030204" pitchFamily="34" charset="0"/>
                <a:cs typeface="Calibri" panose="020F0502020204030204" pitchFamily="34" charset="0"/>
              </a:rPr>
              <a:t> and US collected by </a:t>
            </a:r>
            <a:r>
              <a:rPr lang="en-US" sz="1600" spc="-1" dirty="0" err="1">
                <a:solidFill>
                  <a:srgbClr val="000000"/>
                </a:solidFill>
                <a:latin typeface="Calibri" panose="020F0502020204030204" pitchFamily="34" charset="0"/>
                <a:cs typeface="Calibri" panose="020F0502020204030204" pitchFamily="34" charset="0"/>
              </a:rPr>
              <a:t>Sergo</a:t>
            </a:r>
            <a:r>
              <a:rPr lang="en-US" sz="1600" spc="-1" dirty="0">
                <a:solidFill>
                  <a:srgbClr val="000000"/>
                </a:solidFill>
                <a:latin typeface="Calibri" panose="020F0502020204030204" pitchFamily="34" charset="0"/>
                <a:cs typeface="Calibri" panose="020F0502020204030204" pitchFamily="34" charset="0"/>
              </a:rPr>
              <a:t> </a:t>
            </a:r>
            <a:r>
              <a:rPr lang="en-US" sz="1600" spc="-1" dirty="0" err="1">
                <a:solidFill>
                  <a:srgbClr val="000000"/>
                </a:solidFill>
                <a:latin typeface="Calibri" panose="020F0502020204030204" pitchFamily="34" charset="0"/>
                <a:cs typeface="Calibri" panose="020F0502020204030204" pitchFamily="34" charset="0"/>
              </a:rPr>
              <a:t>Jindiriani</a:t>
            </a:r>
            <a:endParaRPr lang="en-US" sz="1600" spc="-1" dirty="0">
              <a:solidFill>
                <a:srgbClr val="000000"/>
              </a:solidFill>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How to motivate people to submit to the PSC and how to make sure that we do not miss an author</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Suggestions from our publication experts</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Just to make people again aware of the open access rule in the </a:t>
            </a:r>
            <a:r>
              <a:rPr lang="en-US" sz="1600" spc="-1" dirty="0" err="1">
                <a:solidFill>
                  <a:srgbClr val="000000"/>
                </a:solidFill>
                <a:latin typeface="Calibri" panose="020F0502020204030204" pitchFamily="34" charset="0"/>
                <a:cs typeface="Calibri" panose="020F0502020204030204" pitchFamily="34" charset="0"/>
              </a:rPr>
              <a:t>MoC</a:t>
            </a:r>
            <a:endParaRPr lang="en-US" sz="1600"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At the last moment a very long list of suggestions from INFN</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Attempted to address them all</a:t>
            </a:r>
          </a:p>
        </p:txBody>
      </p:sp>
    </p:spTree>
    <p:extLst>
      <p:ext uri="{BB962C8B-B14F-4D97-AF65-F5344CB8AC3E}">
        <p14:creationId xmlns:p14="http://schemas.microsoft.com/office/powerpoint/2010/main" val="1475011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PlaceHolder 1"/>
          <p:cNvSpPr>
            <a:spLocks noGrp="1"/>
          </p:cNvSpPr>
          <p:nvPr>
            <p:ph type="title"/>
          </p:nvPr>
        </p:nvSpPr>
        <p:spPr>
          <a:xfrm>
            <a:off x="1295280" y="-2464"/>
            <a:ext cx="6780960" cy="431280"/>
          </a:xfrm>
          <a:prstGeom prst="rect">
            <a:avLst/>
          </a:prstGeom>
          <a:noFill/>
          <a:ln w="0">
            <a:noFill/>
          </a:ln>
        </p:spPr>
        <p:txBody>
          <a:bodyPr lIns="74160" tIns="37080" rIns="74160" bIns="37080" anchor="t">
            <a:noAutofit/>
          </a:bodyPr>
          <a:lstStyle/>
          <a:p>
            <a:pPr indent="0" algn="ctr">
              <a:lnSpc>
                <a:spcPct val="100000"/>
              </a:lnSpc>
              <a:buNone/>
            </a:pPr>
            <a:r>
              <a:rPr lang="en-GB" sz="3200" b="1" dirty="0">
                <a:solidFill>
                  <a:srgbClr val="4F7FBC"/>
                </a:solidFill>
                <a:effectLst/>
                <a:latin typeface="Calibri" panose="020F0502020204030204" pitchFamily="34" charset="0"/>
                <a:ea typeface="Times New Roman" panose="02020603050405020304" pitchFamily="18" charset="0"/>
              </a:rPr>
              <a:t>Publication </a:t>
            </a:r>
            <a:r>
              <a:rPr lang="en-US" sz="3200" b="1" dirty="0">
                <a:solidFill>
                  <a:srgbClr val="4F7FBC"/>
                </a:solidFill>
                <a:effectLst/>
                <a:latin typeface="Calibri" panose="020F0502020204030204" pitchFamily="34" charset="0"/>
                <a:ea typeface="Times New Roman" panose="02020603050405020304" pitchFamily="18" charset="0"/>
              </a:rPr>
              <a:t>and Speakers Committee</a:t>
            </a:r>
            <a:endParaRPr lang="en-US" sz="3200" b="0" strike="noStrike" spc="-1" dirty="0">
              <a:solidFill>
                <a:srgbClr val="000000"/>
              </a:solidFill>
              <a:latin typeface="Arial"/>
            </a:endParaRPr>
          </a:p>
        </p:txBody>
      </p:sp>
      <p:sp>
        <p:nvSpPr>
          <p:cNvPr id="4" name="Footer Placeholder 6">
            <a:extLst>
              <a:ext uri="{FF2B5EF4-FFF2-40B4-BE49-F238E27FC236}">
                <a16:creationId xmlns:a16="http://schemas.microsoft.com/office/drawing/2014/main" id="{6296AD51-C0A1-805B-DF30-F7916D6C9465}"/>
              </a:ext>
            </a:extLst>
          </p:cNvPr>
          <p:cNvSpPr txBox="1">
            <a:spLocks/>
          </p:cNvSpPr>
          <p:nvPr/>
        </p:nvSpPr>
        <p:spPr>
          <a:xfrm>
            <a:off x="395536" y="4948014"/>
            <a:ext cx="7416824" cy="24566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Calibri" panose="020F0502020204030204" pitchFamily="34" charset="0"/>
                <a:cs typeface="Calibri" panose="020F0502020204030204" pitchFamily="34" charset="0"/>
              </a:rPr>
              <a:t>D. Schulte                                 PSC, ICB meeting, October 2023 </a:t>
            </a:r>
            <a:endParaRPr lang="en-GB" sz="1200" dirty="0">
              <a:latin typeface="Calibri" panose="020F0502020204030204" pitchFamily="34" charset="0"/>
              <a:cs typeface="Calibri" panose="020F0502020204030204" pitchFamily="34" charset="0"/>
            </a:endParaRPr>
          </a:p>
        </p:txBody>
      </p:sp>
      <p:sp>
        <p:nvSpPr>
          <p:cNvPr id="5" name="Slide Number Placeholder 5">
            <a:extLst>
              <a:ext uri="{FF2B5EF4-FFF2-40B4-BE49-F238E27FC236}">
                <a16:creationId xmlns:a16="http://schemas.microsoft.com/office/drawing/2014/main" id="{A6A83A93-946D-52E5-00D4-F210C8FA5215}"/>
              </a:ext>
            </a:extLst>
          </p:cNvPr>
          <p:cNvSpPr txBox="1">
            <a:spLocks/>
          </p:cNvSpPr>
          <p:nvPr/>
        </p:nvSpPr>
        <p:spPr>
          <a:xfrm>
            <a:off x="7848600" y="4904185"/>
            <a:ext cx="457200" cy="27384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74172A1-1CBF-0B40-9234-7D4D80EC19EA}" type="slidenum">
              <a:rPr lang="en-GB" sz="1200" smtClean="0">
                <a:solidFill>
                  <a:schemeClr val="bg1"/>
                </a:solidFill>
                <a:latin typeface="Calibri" panose="020F0502020204030204" pitchFamily="34" charset="0"/>
                <a:cs typeface="Calibri" panose="020F0502020204030204" pitchFamily="34" charset="0"/>
              </a:rPr>
              <a:pPr/>
              <a:t>4</a:t>
            </a:fld>
            <a:endParaRPr lang="en-GB" sz="1200" dirty="0">
              <a:solidFill>
                <a:schemeClr val="bg1"/>
              </a:solidFill>
              <a:latin typeface="Calibri" panose="020F0502020204030204" pitchFamily="34" charset="0"/>
              <a:cs typeface="Calibri" panose="020F0502020204030204" pitchFamily="34" charset="0"/>
            </a:endParaRPr>
          </a:p>
        </p:txBody>
      </p:sp>
      <p:sp>
        <p:nvSpPr>
          <p:cNvPr id="2" name="TextBox 4">
            <a:extLst>
              <a:ext uri="{FF2B5EF4-FFF2-40B4-BE49-F238E27FC236}">
                <a16:creationId xmlns:a16="http://schemas.microsoft.com/office/drawing/2014/main" id="{26E00884-B6B1-E089-2310-13A65C718D6C}"/>
              </a:ext>
            </a:extLst>
          </p:cNvPr>
          <p:cNvSpPr/>
          <p:nvPr/>
        </p:nvSpPr>
        <p:spPr>
          <a:xfrm>
            <a:off x="115591" y="566502"/>
            <a:ext cx="8161718" cy="3521982"/>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GB" sz="1600" dirty="0">
                <a:effectLst/>
                <a:latin typeface="Calibri" panose="020F0502020204030204" pitchFamily="34" charset="0"/>
                <a:ea typeface="Times New Roman" panose="02020603050405020304" pitchFamily="18" charset="0"/>
                <a:cs typeface="Calibri" panose="020F0502020204030204" pitchFamily="34" charset="0"/>
              </a:rPr>
              <a:t>The Publication </a:t>
            </a:r>
            <a:r>
              <a:rPr lang="en-US" sz="1600" dirty="0">
                <a:effectLst/>
                <a:latin typeface="Calibri" panose="020F0502020204030204" pitchFamily="34" charset="0"/>
                <a:ea typeface="Times New Roman" panose="02020603050405020304" pitchFamily="18" charset="0"/>
                <a:cs typeface="Calibri" panose="020F0502020204030204" pitchFamily="34" charset="0"/>
              </a:rPr>
              <a:t>and Speakers Committee</a:t>
            </a:r>
            <a:r>
              <a:rPr lang="en-GB" sz="1600" dirty="0">
                <a:effectLst/>
                <a:latin typeface="Calibri" panose="020F0502020204030204" pitchFamily="34" charset="0"/>
                <a:ea typeface="Times New Roman" panose="02020603050405020304" pitchFamily="18" charset="0"/>
                <a:cs typeface="Calibri" panose="020F0502020204030204" pitchFamily="34" charset="0"/>
              </a:rPr>
              <a:t> (P</a:t>
            </a:r>
            <a:r>
              <a:rPr lang="en-US" sz="1600" dirty="0">
                <a:effectLst/>
                <a:latin typeface="Calibri" panose="020F0502020204030204" pitchFamily="34" charset="0"/>
                <a:ea typeface="Times New Roman" panose="02020603050405020304" pitchFamily="18" charset="0"/>
                <a:cs typeface="Calibri" panose="020F0502020204030204" pitchFamily="34" charset="0"/>
              </a:rPr>
              <a:t>SC</a:t>
            </a:r>
            <a:r>
              <a:rPr lang="en-GB" sz="1600" dirty="0">
                <a:effectLst/>
                <a:latin typeface="Calibri" panose="020F0502020204030204" pitchFamily="34" charset="0"/>
                <a:ea typeface="Times New Roman" panose="02020603050405020304" pitchFamily="18" charset="0"/>
                <a:cs typeface="Calibri" panose="020F0502020204030204" pitchFamily="34" charset="0"/>
              </a:rPr>
              <a:t>) is responsible for implementing policy with regards to all types of publication from 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International Muon Collider Collaboration (IMCC)</a:t>
            </a:r>
            <a:r>
              <a:rPr lang="en-GB" sz="1600" dirty="0">
                <a:effectLst/>
                <a:latin typeface="Calibri" panose="020F0502020204030204" pitchFamily="34" charset="0"/>
                <a:ea typeface="Times New Roman" panose="02020603050405020304" pitchFamily="18" charset="0"/>
                <a:cs typeface="Calibri" panose="020F0502020204030204" pitchFamily="34" charset="0"/>
              </a:rPr>
              <a:t>: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PSC</a:t>
            </a:r>
            <a:r>
              <a:rPr lang="en-GB" sz="1600" dirty="0">
                <a:effectLst/>
                <a:latin typeface="Calibri" panose="020F0502020204030204" pitchFamily="34" charset="0"/>
                <a:ea typeface="Times New Roman" panose="02020603050405020304" pitchFamily="18" charset="0"/>
                <a:cs typeface="Calibri" panose="020F0502020204030204" pitchFamily="34" charset="0"/>
              </a:rPr>
              <a:t> consists of a Chair and at least </a:t>
            </a:r>
            <a:r>
              <a:rPr lang="en-US" sz="1600" dirty="0">
                <a:effectLst/>
                <a:latin typeface="Calibri" panose="020F0502020204030204" pitchFamily="34" charset="0"/>
                <a:ea typeface="Times New Roman" panose="02020603050405020304" pitchFamily="18" charset="0"/>
                <a:cs typeface="Calibri" panose="020F0502020204030204" pitchFamily="34" charset="0"/>
              </a:rPr>
              <a:t>five</a:t>
            </a:r>
            <a:r>
              <a:rPr lang="en-GB" sz="1600" dirty="0">
                <a:effectLst/>
                <a:latin typeface="Calibri" panose="020F0502020204030204" pitchFamily="34" charset="0"/>
                <a:ea typeface="Times New Roman" panose="02020603050405020304" pitchFamily="18" charset="0"/>
                <a:cs typeface="Calibri" panose="020F0502020204030204" pitchFamily="34" charset="0"/>
              </a:rPr>
              <a:t> other members. 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PSC</a:t>
            </a:r>
            <a:r>
              <a:rPr lang="en-GB" sz="1600" dirty="0">
                <a:effectLst/>
                <a:latin typeface="Calibri" panose="020F0502020204030204" pitchFamily="34" charset="0"/>
                <a:ea typeface="Times New Roman" panose="02020603050405020304" pitchFamily="18" charset="0"/>
                <a:cs typeface="Calibri" panose="020F0502020204030204" pitchFamily="34" charset="0"/>
              </a:rPr>
              <a:t> chair is proposed by the S</a:t>
            </a:r>
            <a:r>
              <a:rPr lang="en-US" sz="1600" dirty="0" err="1">
                <a:effectLst/>
                <a:latin typeface="Calibri" panose="020F0502020204030204" pitchFamily="34" charset="0"/>
                <a:ea typeface="Times New Roman" panose="02020603050405020304" pitchFamily="18" charset="0"/>
                <a:cs typeface="Calibri" panose="020F0502020204030204" pitchFamily="34" charset="0"/>
              </a:rPr>
              <a:t>tudy</a:t>
            </a:r>
            <a:r>
              <a:rPr lang="en-US" sz="1600" dirty="0">
                <a:effectLst/>
                <a:latin typeface="Calibri" panose="020F0502020204030204" pitchFamily="34" charset="0"/>
                <a:ea typeface="Times New Roman" panose="02020603050405020304" pitchFamily="18" charset="0"/>
                <a:cs typeface="Calibri" panose="020F0502020204030204" pitchFamily="34" charset="0"/>
              </a:rPr>
              <a:t> Leader </a:t>
            </a:r>
            <a:r>
              <a:rPr lang="en-GB" sz="1600" dirty="0">
                <a:effectLst/>
                <a:latin typeface="Calibri" panose="020F0502020204030204" pitchFamily="34" charset="0"/>
                <a:ea typeface="Times New Roman" panose="02020603050405020304" pitchFamily="18" charset="0"/>
                <a:cs typeface="Calibri" panose="020F0502020204030204" pitchFamily="34" charset="0"/>
              </a:rPr>
              <a:t>(SL) and approved by the International </a:t>
            </a:r>
            <a:r>
              <a:rPr lang="en-US" sz="1600" dirty="0">
                <a:effectLst/>
                <a:latin typeface="Calibri" panose="020F0502020204030204" pitchFamily="34" charset="0"/>
                <a:ea typeface="Times New Roman" panose="02020603050405020304" pitchFamily="18" charset="0"/>
                <a:cs typeface="Calibri" panose="020F0502020204030204" pitchFamily="34" charset="0"/>
              </a:rPr>
              <a:t>Collaboration </a:t>
            </a:r>
            <a:r>
              <a:rPr lang="en-GB" sz="1600" dirty="0">
                <a:effectLst/>
                <a:latin typeface="Calibri" panose="020F0502020204030204" pitchFamily="34" charset="0"/>
                <a:ea typeface="Times New Roman" panose="02020603050405020304" pitchFamily="18" charset="0"/>
                <a:cs typeface="Calibri" panose="020F0502020204030204" pitchFamily="34" charset="0"/>
              </a:rPr>
              <a:t>Board (ICB);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The other members of the publication committee are selected by the study leader in consultation with the chair of 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PSC</a:t>
            </a:r>
            <a:r>
              <a:rPr lang="en-GB" sz="1600" dirty="0">
                <a:effectLst/>
                <a:latin typeface="Calibri" panose="020F0502020204030204" pitchFamily="34" charset="0"/>
                <a:ea typeface="Times New Roman" panose="02020603050405020304" pitchFamily="18" charset="0"/>
                <a:cs typeface="Calibri" panose="020F0502020204030204" pitchFamily="34" charset="0"/>
              </a:rPr>
              <a:t>. While preserving continuation, a certain degree of rotation in the chair and membership roles of the Publication Committee is desirable, calling for a replacement of a fraction of the members each year. Normally, a mandate should last two years. Suggestions for new members are encouraged and should be made to the PSC chair. The SL will inform the ICB about new members;</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PSC</a:t>
            </a:r>
            <a:r>
              <a:rPr lang="en-GB" sz="1600" dirty="0">
                <a:effectLst/>
                <a:latin typeface="Calibri" panose="020F0502020204030204" pitchFamily="34" charset="0"/>
                <a:ea typeface="Times New Roman" panose="02020603050405020304" pitchFamily="18" charset="0"/>
                <a:cs typeface="Calibri" panose="020F0502020204030204" pitchFamily="34" charset="0"/>
              </a:rPr>
              <a:t> is responsible for both implementing the review procedure for papers/notes and maintaining the internal documentation/web pages;</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The PSC will define its internal process. For the reviews it will seek support from experts;</a:t>
            </a:r>
            <a:endParaRPr lang="en-CH" sz="1600" dirty="0">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Calibri" panose="020F0502020204030204" pitchFamily="34" charset="0"/>
                <a:cs typeface="Calibri" panose="020F0502020204030204" pitchFamily="34" charset="0"/>
              </a:rPr>
              <a:t>The PSC regularly reports to the SL, ICB and other relevant governance bodies. </a:t>
            </a:r>
            <a:endParaRPr lang="en-US" sz="1600" spc="-1" dirty="0">
              <a:solidFill>
                <a:srgbClr val="000000"/>
              </a:solidFill>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860997A6-7824-FB2D-B0AF-AE6D16DFAAA4}"/>
              </a:ext>
            </a:extLst>
          </p:cNvPr>
          <p:cNvSpPr txBox="1"/>
          <p:nvPr/>
        </p:nvSpPr>
        <p:spPr>
          <a:xfrm>
            <a:off x="448042" y="4226170"/>
            <a:ext cx="6966549" cy="584775"/>
          </a:xfrm>
          <a:prstGeom prst="rect">
            <a:avLst/>
          </a:prstGeom>
          <a:solidFill>
            <a:schemeClr val="accent6">
              <a:lumMod val="20000"/>
              <a:lumOff val="80000"/>
            </a:schemeClr>
          </a:solidFill>
        </p:spPr>
        <p:txBody>
          <a:bodyPr wrap="square" rtlCol="0">
            <a:spAutoFit/>
          </a:bodyPr>
          <a:lstStyle/>
          <a:p>
            <a:r>
              <a:rPr lang="en-CH" sz="1600" dirty="0">
                <a:latin typeface="Calibri" panose="020F0502020204030204" pitchFamily="34" charset="0"/>
                <a:cs typeface="Calibri" panose="020F0502020204030204" pitchFamily="34" charset="0"/>
              </a:rPr>
              <a:t>Member work load, rotation etc needs to be found out</a:t>
            </a:r>
          </a:p>
          <a:p>
            <a:r>
              <a:rPr lang="en-CH" sz="1600" dirty="0">
                <a:latin typeface="Calibri" panose="020F0502020204030204" pitchFamily="34" charset="0"/>
                <a:cs typeface="Calibri" panose="020F0502020204030204" pitchFamily="34" charset="0"/>
              </a:rPr>
              <a:t>PSC also reports to MuCol Governing Board (“other relevant governance bodies”)</a:t>
            </a:r>
          </a:p>
        </p:txBody>
      </p:sp>
    </p:spTree>
    <p:extLst>
      <p:ext uri="{BB962C8B-B14F-4D97-AF65-F5344CB8AC3E}">
        <p14:creationId xmlns:p14="http://schemas.microsoft.com/office/powerpoint/2010/main" val="32836490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6">
            <a:extLst>
              <a:ext uri="{FF2B5EF4-FFF2-40B4-BE49-F238E27FC236}">
                <a16:creationId xmlns:a16="http://schemas.microsoft.com/office/drawing/2014/main" id="{6296AD51-C0A1-805B-DF30-F7916D6C9465}"/>
              </a:ext>
            </a:extLst>
          </p:cNvPr>
          <p:cNvSpPr txBox="1">
            <a:spLocks/>
          </p:cNvSpPr>
          <p:nvPr/>
        </p:nvSpPr>
        <p:spPr>
          <a:xfrm>
            <a:off x="395536" y="4948014"/>
            <a:ext cx="7416824" cy="24566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Calibri" panose="020F0502020204030204" pitchFamily="34" charset="0"/>
                <a:cs typeface="Calibri" panose="020F0502020204030204" pitchFamily="34" charset="0"/>
              </a:rPr>
              <a:t>D. Schulte                                 PSC, ICB meeting, October 2023 </a:t>
            </a:r>
            <a:endParaRPr lang="en-GB" sz="1200" dirty="0">
              <a:latin typeface="Calibri" panose="020F0502020204030204" pitchFamily="34" charset="0"/>
              <a:cs typeface="Calibri" panose="020F0502020204030204" pitchFamily="34" charset="0"/>
            </a:endParaRPr>
          </a:p>
        </p:txBody>
      </p:sp>
      <p:sp>
        <p:nvSpPr>
          <p:cNvPr id="5" name="Slide Number Placeholder 5">
            <a:extLst>
              <a:ext uri="{FF2B5EF4-FFF2-40B4-BE49-F238E27FC236}">
                <a16:creationId xmlns:a16="http://schemas.microsoft.com/office/drawing/2014/main" id="{A6A83A93-946D-52E5-00D4-F210C8FA5215}"/>
              </a:ext>
            </a:extLst>
          </p:cNvPr>
          <p:cNvSpPr txBox="1">
            <a:spLocks/>
          </p:cNvSpPr>
          <p:nvPr/>
        </p:nvSpPr>
        <p:spPr>
          <a:xfrm>
            <a:off x="7848600" y="4904185"/>
            <a:ext cx="457200" cy="27384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74172A1-1CBF-0B40-9234-7D4D80EC19EA}" type="slidenum">
              <a:rPr lang="en-GB" sz="1200" smtClean="0">
                <a:solidFill>
                  <a:schemeClr val="bg1"/>
                </a:solidFill>
                <a:latin typeface="Calibri" panose="020F0502020204030204" pitchFamily="34" charset="0"/>
                <a:cs typeface="Calibri" panose="020F0502020204030204" pitchFamily="34" charset="0"/>
              </a:rPr>
              <a:pPr/>
              <a:t>5</a:t>
            </a:fld>
            <a:endParaRPr lang="en-GB" sz="1200" dirty="0">
              <a:solidFill>
                <a:schemeClr val="bg1"/>
              </a:solidFill>
              <a:latin typeface="Calibri" panose="020F0502020204030204" pitchFamily="34" charset="0"/>
              <a:cs typeface="Calibri" panose="020F0502020204030204" pitchFamily="34" charset="0"/>
            </a:endParaRPr>
          </a:p>
        </p:txBody>
      </p:sp>
      <p:sp>
        <p:nvSpPr>
          <p:cNvPr id="2" name="TextBox 4">
            <a:extLst>
              <a:ext uri="{FF2B5EF4-FFF2-40B4-BE49-F238E27FC236}">
                <a16:creationId xmlns:a16="http://schemas.microsoft.com/office/drawing/2014/main" id="{A4831AFE-5663-6199-7D51-C4F53378F82C}"/>
              </a:ext>
            </a:extLst>
          </p:cNvPr>
          <p:cNvSpPr/>
          <p:nvPr/>
        </p:nvSpPr>
        <p:spPr>
          <a:xfrm>
            <a:off x="115591" y="93399"/>
            <a:ext cx="8161718" cy="4999309"/>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GB" sz="1600" dirty="0">
                <a:effectLst/>
                <a:latin typeface="Calibri" panose="020F0502020204030204" pitchFamily="34" charset="0"/>
                <a:ea typeface="Times New Roman" panose="02020603050405020304" pitchFamily="18" charset="0"/>
                <a:cs typeface="Calibri" panose="020F0502020204030204" pitchFamily="34" charset="0"/>
              </a:rPr>
              <a:t>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PSC </a:t>
            </a:r>
            <a:r>
              <a:rPr lang="en-GB" sz="1600" dirty="0">
                <a:effectLst/>
                <a:latin typeface="Calibri" panose="020F0502020204030204" pitchFamily="34" charset="0"/>
                <a:ea typeface="Times New Roman" panose="02020603050405020304" pitchFamily="18" charset="0"/>
                <a:cs typeface="Calibri" panose="020F0502020204030204" pitchFamily="34" charset="0"/>
              </a:rPr>
              <a:t>is </a:t>
            </a:r>
            <a:r>
              <a:rPr lang="en-US" sz="1600" dirty="0">
                <a:effectLst/>
                <a:latin typeface="Calibri" panose="020F0502020204030204" pitchFamily="34" charset="0"/>
                <a:ea typeface="Times New Roman" panose="02020603050405020304" pitchFamily="18" charset="0"/>
                <a:cs typeface="Calibri" panose="020F0502020204030204" pitchFamily="34" charset="0"/>
              </a:rPr>
              <a:t>also </a:t>
            </a:r>
            <a:r>
              <a:rPr lang="en-GB" sz="1600" dirty="0">
                <a:effectLst/>
                <a:latin typeface="Calibri" panose="020F0502020204030204" pitchFamily="34" charset="0"/>
                <a:ea typeface="Times New Roman" panose="02020603050405020304" pitchFamily="18" charset="0"/>
                <a:cs typeface="Calibri" panose="020F0502020204030204" pitchFamily="34" charset="0"/>
              </a:rPr>
              <a:t>responsible for organising conference presentations on behalf of 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IMCC</a:t>
            </a:r>
            <a:r>
              <a:rPr lang="en-GB" sz="1600" dirty="0">
                <a:effectLst/>
                <a:latin typeface="Calibri" panose="020F0502020204030204" pitchFamily="34" charset="0"/>
                <a:ea typeface="Times New Roman" panose="02020603050405020304" pitchFamily="18" charset="0"/>
                <a:cs typeface="Calibri" panose="020F0502020204030204" pitchFamily="34" charset="0"/>
              </a:rPr>
              <a:t>:</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For plenary talks and other particularly important public presentations, 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PSC</a:t>
            </a:r>
            <a:r>
              <a:rPr lang="en-GB" sz="1600" dirty="0">
                <a:effectLst/>
                <a:latin typeface="Calibri" panose="020F0502020204030204" pitchFamily="34" charset="0"/>
                <a:ea typeface="Times New Roman" panose="02020603050405020304" pitchFamily="18" charset="0"/>
                <a:cs typeface="Calibri" panose="020F0502020204030204" pitchFamily="34" charset="0"/>
              </a:rPr>
              <a:t> in consultation with 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SL</a:t>
            </a:r>
            <a:r>
              <a:rPr lang="en-GB" sz="1600" dirty="0">
                <a:effectLst/>
                <a:latin typeface="Calibri" panose="020F0502020204030204" pitchFamily="34" charset="0"/>
                <a:ea typeface="Times New Roman" panose="02020603050405020304" pitchFamily="18" charset="0"/>
                <a:cs typeface="Calibri" panose="020F0502020204030204" pitchFamily="34" charset="0"/>
              </a:rPr>
              <a:t>, proposes the name of the speaker, taking into account the nature of the meeting;</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PSC</a:t>
            </a:r>
            <a:r>
              <a:rPr lang="en-GB" sz="1600" dirty="0">
                <a:effectLst/>
                <a:latin typeface="Calibri" panose="020F0502020204030204" pitchFamily="34" charset="0"/>
                <a:ea typeface="Times New Roman" panose="02020603050405020304" pitchFamily="18" charset="0"/>
                <a:cs typeface="Calibri" panose="020F0502020204030204" pitchFamily="34" charset="0"/>
              </a:rPr>
              <a:t> is responsible for maintaining a list of talks from the members of 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IMCC;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For major relevant workshops and conferences 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PSC</a:t>
            </a:r>
            <a:r>
              <a:rPr lang="en-GB" sz="1600" dirty="0">
                <a:effectLst/>
                <a:latin typeface="Calibri" panose="020F0502020204030204" pitchFamily="34" charset="0"/>
                <a:ea typeface="Times New Roman" panose="02020603050405020304" pitchFamily="18" charset="0"/>
                <a:cs typeface="Calibri" panose="020F0502020204030204" pitchFamily="34" charset="0"/>
              </a:rPr>
              <a:t> should propose a list of possible contributions to optimise the visibility of the study;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Normally, slides should be made available for comments at least two days before the talk will be given;</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PSC</a:t>
            </a:r>
            <a:r>
              <a:rPr lang="en-GB" sz="1600" dirty="0">
                <a:effectLst/>
                <a:latin typeface="Calibri" panose="020F0502020204030204" pitchFamily="34" charset="0"/>
                <a:ea typeface="Times New Roman" panose="02020603050405020304" pitchFamily="18" charset="0"/>
                <a:cs typeface="Calibri" panose="020F0502020204030204" pitchFamily="34" charset="0"/>
              </a:rPr>
              <a:t> is responsible for ensuring that the collaboration is aware of significant conferences where results from 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muon collider</a:t>
            </a:r>
            <a:r>
              <a:rPr lang="en-GB" sz="1600" dirty="0">
                <a:effectLst/>
                <a:latin typeface="Calibri" panose="020F0502020204030204" pitchFamily="34" charset="0"/>
                <a:ea typeface="Times New Roman" panose="02020603050405020304" pitchFamily="18" charset="0"/>
                <a:cs typeface="Calibri" panose="020F0502020204030204" pitchFamily="34" charset="0"/>
              </a:rPr>
              <a:t> study could be presented. The PSC, together with the S</a:t>
            </a:r>
            <a:r>
              <a:rPr lang="en-US" sz="1600" dirty="0">
                <a:effectLst/>
                <a:latin typeface="Calibri" panose="020F0502020204030204" pitchFamily="34" charset="0"/>
                <a:ea typeface="Times New Roman" panose="02020603050405020304" pitchFamily="18" charset="0"/>
                <a:cs typeface="Calibri" panose="020F0502020204030204" pitchFamily="34" charset="0"/>
              </a:rPr>
              <a:t>L and supported by the ICB and SB chairs</a:t>
            </a:r>
            <a:r>
              <a:rPr lang="en-GB" sz="1600" dirty="0">
                <a:effectLst/>
                <a:latin typeface="Calibri" panose="020F0502020204030204" pitchFamily="34" charset="0"/>
                <a:ea typeface="Times New Roman" panose="02020603050405020304" pitchFamily="18" charset="0"/>
                <a:cs typeface="Calibri" panose="020F0502020204030204" pitchFamily="34" charset="0"/>
              </a:rPr>
              <a:t>, is responsible for lobbying for talks at major meetings;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For major HEP conferences, it is the responsibility of 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PSC</a:t>
            </a:r>
            <a:r>
              <a:rPr lang="en-GB" sz="1600" dirty="0">
                <a:effectLst/>
                <a:latin typeface="Calibri" panose="020F0502020204030204" pitchFamily="34" charset="0"/>
                <a:ea typeface="Times New Roman" panose="02020603050405020304" pitchFamily="18" charset="0"/>
                <a:cs typeface="Calibri" panose="020F0502020204030204" pitchFamily="34" charset="0"/>
              </a:rPr>
              <a:t> to submit abstracts on behalf of the</a:t>
            </a:r>
            <a:r>
              <a:rPr lang="en-US" sz="1600" dirty="0">
                <a:effectLst/>
                <a:latin typeface="Calibri" panose="020F0502020204030204" pitchFamily="34" charset="0"/>
                <a:ea typeface="Times New Roman" panose="02020603050405020304" pitchFamily="18" charset="0"/>
                <a:cs typeface="Calibri" panose="020F0502020204030204" pitchFamily="34" charset="0"/>
              </a:rPr>
              <a:t> IMCC</a:t>
            </a:r>
            <a:r>
              <a:rPr lang="en-GB" sz="1600" dirty="0">
                <a:effectLst/>
                <a:latin typeface="Calibri" panose="020F0502020204030204" pitchFamily="34" charset="0"/>
                <a:ea typeface="Times New Roman" panose="02020603050405020304" pitchFamily="18" charset="0"/>
                <a:cs typeface="Calibri" panose="020F0502020204030204" pitchFamily="34" charset="0"/>
              </a:rPr>
              <a:t>;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In the case where a specific person, has been asked to speak at a conference, they must inform the Chair of 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PSC</a:t>
            </a:r>
            <a:r>
              <a:rPr lang="en-GB" sz="1600" dirty="0">
                <a:effectLst/>
                <a:latin typeface="Calibri" panose="020F0502020204030204" pitchFamily="34" charset="0"/>
                <a:ea typeface="Times New Roman" panose="02020603050405020304" pitchFamily="18" charset="0"/>
                <a:cs typeface="Calibri" panose="020F0502020204030204" pitchFamily="34" charset="0"/>
              </a:rPr>
              <a:t>;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Important project managerial reports must be approved by the SL. The SL will ensure appropriate consultation within the management team and that the Chair of the PSC is informed.</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1338664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PlaceHolder 1"/>
          <p:cNvSpPr>
            <a:spLocks noGrp="1"/>
          </p:cNvSpPr>
          <p:nvPr>
            <p:ph type="title"/>
          </p:nvPr>
        </p:nvSpPr>
        <p:spPr>
          <a:xfrm>
            <a:off x="1295280" y="-2464"/>
            <a:ext cx="6780960" cy="431280"/>
          </a:xfrm>
          <a:prstGeom prst="rect">
            <a:avLst/>
          </a:prstGeom>
          <a:noFill/>
          <a:ln w="0">
            <a:noFill/>
          </a:ln>
        </p:spPr>
        <p:txBody>
          <a:bodyPr lIns="74160" tIns="37080" rIns="74160" bIns="37080" anchor="t">
            <a:noAutofit/>
          </a:bodyPr>
          <a:lstStyle/>
          <a:p>
            <a:pPr indent="0" algn="ctr">
              <a:lnSpc>
                <a:spcPct val="100000"/>
              </a:lnSpc>
              <a:buNone/>
            </a:pPr>
            <a:r>
              <a:rPr lang="en-GB" sz="3200" b="1" dirty="0">
                <a:solidFill>
                  <a:srgbClr val="4F7FBC"/>
                </a:solidFill>
                <a:effectLst/>
                <a:latin typeface="Calibri" panose="020F0502020204030204" pitchFamily="34" charset="0"/>
                <a:ea typeface="Times New Roman" panose="02020603050405020304" pitchFamily="18" charset="0"/>
              </a:rPr>
              <a:t>Publication Rules</a:t>
            </a:r>
            <a:endParaRPr lang="en-US" sz="3200" b="0" strike="noStrike" spc="-1" dirty="0">
              <a:solidFill>
                <a:srgbClr val="000000"/>
              </a:solidFill>
              <a:latin typeface="Arial"/>
            </a:endParaRPr>
          </a:p>
        </p:txBody>
      </p:sp>
      <p:sp>
        <p:nvSpPr>
          <p:cNvPr id="4" name="Footer Placeholder 6">
            <a:extLst>
              <a:ext uri="{FF2B5EF4-FFF2-40B4-BE49-F238E27FC236}">
                <a16:creationId xmlns:a16="http://schemas.microsoft.com/office/drawing/2014/main" id="{6296AD51-C0A1-805B-DF30-F7916D6C9465}"/>
              </a:ext>
            </a:extLst>
          </p:cNvPr>
          <p:cNvSpPr txBox="1">
            <a:spLocks/>
          </p:cNvSpPr>
          <p:nvPr/>
        </p:nvSpPr>
        <p:spPr>
          <a:xfrm>
            <a:off x="395536" y="4948014"/>
            <a:ext cx="7416824" cy="24566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Calibri" panose="020F0502020204030204" pitchFamily="34" charset="0"/>
                <a:cs typeface="Calibri" panose="020F0502020204030204" pitchFamily="34" charset="0"/>
              </a:rPr>
              <a:t>D. Schulte                                 PSC, ICB meeting, October 2023 </a:t>
            </a:r>
            <a:endParaRPr lang="en-GB" sz="1200" dirty="0">
              <a:latin typeface="Calibri" panose="020F0502020204030204" pitchFamily="34" charset="0"/>
              <a:cs typeface="Calibri" panose="020F0502020204030204" pitchFamily="34" charset="0"/>
            </a:endParaRPr>
          </a:p>
        </p:txBody>
      </p:sp>
      <p:sp>
        <p:nvSpPr>
          <p:cNvPr id="5" name="Slide Number Placeholder 5">
            <a:extLst>
              <a:ext uri="{FF2B5EF4-FFF2-40B4-BE49-F238E27FC236}">
                <a16:creationId xmlns:a16="http://schemas.microsoft.com/office/drawing/2014/main" id="{A6A83A93-946D-52E5-00D4-F210C8FA5215}"/>
              </a:ext>
            </a:extLst>
          </p:cNvPr>
          <p:cNvSpPr txBox="1">
            <a:spLocks/>
          </p:cNvSpPr>
          <p:nvPr/>
        </p:nvSpPr>
        <p:spPr>
          <a:xfrm>
            <a:off x="7848600" y="4904185"/>
            <a:ext cx="457200" cy="27384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74172A1-1CBF-0B40-9234-7D4D80EC19EA}" type="slidenum">
              <a:rPr lang="en-GB" sz="1200" smtClean="0">
                <a:solidFill>
                  <a:schemeClr val="bg1"/>
                </a:solidFill>
                <a:latin typeface="Calibri" panose="020F0502020204030204" pitchFamily="34" charset="0"/>
                <a:cs typeface="Calibri" panose="020F0502020204030204" pitchFamily="34" charset="0"/>
              </a:rPr>
              <a:pPr/>
              <a:t>6</a:t>
            </a:fld>
            <a:endParaRPr lang="en-GB" sz="1200" dirty="0">
              <a:solidFill>
                <a:schemeClr val="bg1"/>
              </a:solidFill>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3EF05212-B62A-FEA7-BADF-F229027385B8}"/>
              </a:ext>
            </a:extLst>
          </p:cNvPr>
          <p:cNvSpPr txBox="1"/>
          <p:nvPr/>
        </p:nvSpPr>
        <p:spPr>
          <a:xfrm>
            <a:off x="151076" y="580446"/>
            <a:ext cx="8841850" cy="4278094"/>
          </a:xfrm>
          <a:prstGeom prst="rect">
            <a:avLst/>
          </a:prstGeom>
          <a:noFill/>
        </p:spPr>
        <p:txBody>
          <a:bodyPr wrap="square" rtlCol="0">
            <a:spAutoFit/>
          </a:bodyPr>
          <a:lstStyle/>
          <a:p>
            <a:r>
              <a:rPr lang="en-GB" sz="1600" dirty="0">
                <a:effectLst/>
                <a:latin typeface="Calibri" panose="020F0502020204030204" pitchFamily="34" charset="0"/>
                <a:ea typeface="Times New Roman" panose="02020603050405020304" pitchFamily="18" charset="0"/>
                <a:cs typeface="Calibri" panose="020F0502020204030204" pitchFamily="34" charset="0"/>
              </a:rPr>
              <a:t>Five types of publication are covered, each with specific rules: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b="1" dirty="0">
                <a:effectLst/>
                <a:latin typeface="Calibri" panose="020F0502020204030204" pitchFamily="34" charset="0"/>
                <a:ea typeface="Times New Roman" panose="02020603050405020304" pitchFamily="18" charset="0"/>
                <a:cs typeface="Calibri" panose="020F0502020204030204" pitchFamily="34" charset="0"/>
              </a:rPr>
              <a:t>Collaboration-wide papers</a:t>
            </a:r>
            <a:r>
              <a:rPr lang="en-GB" sz="1600" dirty="0">
                <a:effectLst/>
                <a:latin typeface="Calibri" panose="020F0502020204030204" pitchFamily="34" charset="0"/>
                <a:ea typeface="Times New Roman" panose="02020603050405020304" pitchFamily="18" charset="0"/>
                <a:cs typeface="Calibri" panose="020F0502020204030204" pitchFamily="34" charset="0"/>
              </a:rPr>
              <a:t>, journal papers such as reviews summarizing broad areas of</a:t>
            </a:r>
            <a:r>
              <a:rPr lang="en-US" sz="1600" dirty="0">
                <a:effectLst/>
                <a:latin typeface="Calibri" panose="020F0502020204030204" pitchFamily="34" charset="0"/>
                <a:ea typeface="Times New Roman" panose="02020603050405020304" pitchFamily="18" charset="0"/>
                <a:cs typeface="Calibri" panose="020F0502020204030204" pitchFamily="34" charset="0"/>
              </a:rPr>
              <a:t> the accelerator, technologies, detector or</a:t>
            </a:r>
            <a:r>
              <a:rPr lang="en-GB" sz="1600" dirty="0">
                <a:effectLst/>
                <a:latin typeface="Calibri" panose="020F0502020204030204" pitchFamily="34" charset="0"/>
                <a:ea typeface="Times New Roman" panose="02020603050405020304" pitchFamily="18" charset="0"/>
                <a:cs typeface="Calibri" panose="020F0502020204030204" pitchFamily="34" charset="0"/>
              </a:rPr>
              <a:t> physics at </a:t>
            </a:r>
            <a:r>
              <a:rPr lang="en-US" sz="1600" dirty="0">
                <a:effectLst/>
                <a:latin typeface="Calibri" panose="020F0502020204030204" pitchFamily="34" charset="0"/>
                <a:ea typeface="Times New Roman" panose="02020603050405020304" pitchFamily="18" charset="0"/>
                <a:cs typeface="Calibri" panose="020F0502020204030204" pitchFamily="34" charset="0"/>
              </a:rPr>
              <a:t>the muon collider</a:t>
            </a:r>
            <a:r>
              <a:rPr lang="en-GB" sz="1600" dirty="0">
                <a:effectLst/>
                <a:latin typeface="Calibri" panose="020F0502020204030204" pitchFamily="34" charset="0"/>
                <a:ea typeface="Times New Roman" panose="02020603050405020304" pitchFamily="18" charset="0"/>
                <a:cs typeface="Calibri" panose="020F0502020204030204" pitchFamily="34" charset="0"/>
              </a:rPr>
              <a:t>;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b="1" dirty="0">
                <a:effectLst/>
                <a:latin typeface="Calibri" panose="020F0502020204030204" pitchFamily="34" charset="0"/>
                <a:ea typeface="Times New Roman" panose="02020603050405020304" pitchFamily="18" charset="0"/>
                <a:cs typeface="Calibri" panose="020F0502020204030204" pitchFamily="34" charset="0"/>
              </a:rPr>
              <a:t>Single/multiple author papers</a:t>
            </a:r>
            <a:r>
              <a:rPr lang="en-GB" sz="1600" dirty="0">
                <a:effectLst/>
                <a:latin typeface="Calibri" panose="020F0502020204030204" pitchFamily="34" charset="0"/>
                <a:ea typeface="Times New Roman" panose="02020603050405020304" pitchFamily="18" charset="0"/>
                <a:cs typeface="Calibri" panose="020F0502020204030204" pitchFamily="34" charset="0"/>
              </a:rPr>
              <a:t>, journal papers based on a specific study, for example a paper summarizing the physics sensitivities from a physics analysis;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b="1" dirty="0">
                <a:effectLst/>
                <a:latin typeface="Calibri" panose="020F0502020204030204" pitchFamily="34" charset="0"/>
                <a:ea typeface="Times New Roman" panose="02020603050405020304" pitchFamily="18" charset="0"/>
                <a:cs typeface="Calibri" panose="020F0502020204030204" pitchFamily="34" charset="0"/>
              </a:rPr>
              <a:t>Notes </a:t>
            </a:r>
            <a:r>
              <a:rPr lang="en-GB" sz="1600" dirty="0">
                <a:effectLst/>
                <a:latin typeface="Calibri" panose="020F0502020204030204" pitchFamily="34" charset="0"/>
                <a:ea typeface="Times New Roman" panose="02020603050405020304" pitchFamily="18" charset="0"/>
                <a:cs typeface="Calibri" panose="020F0502020204030204" pitchFamily="34" charset="0"/>
              </a:rPr>
              <a:t>(which are not submitted to a journal) but are publicly available;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b="1" kern="100" dirty="0">
                <a:effectLst/>
                <a:latin typeface="Calibri" panose="020F0502020204030204" pitchFamily="34" charset="0"/>
                <a:ea typeface="Calibri" panose="020F0502020204030204" pitchFamily="34" charset="0"/>
                <a:cs typeface="Calibri" panose="020F0502020204030204" pitchFamily="34" charset="0"/>
              </a:rPr>
              <a:t>Conference proceedings</a:t>
            </a:r>
            <a:r>
              <a:rPr lang="en-GB" sz="1600" kern="100" dirty="0">
                <a:effectLst/>
                <a:latin typeface="Calibri" panose="020F0502020204030204" pitchFamily="34" charset="0"/>
                <a:ea typeface="Calibri" panose="020F0502020204030204" pitchFamily="34" charset="0"/>
                <a:cs typeface="Calibri" panose="020F0502020204030204" pitchFamily="34" charset="0"/>
              </a:rPr>
              <a:t>.</a:t>
            </a:r>
            <a:endParaRPr lang="en-CH" sz="1600" kern="1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SzPts val="1000"/>
              <a:buFont typeface="Symbol" pitchFamily="2" charset="2"/>
              <a:buChar char=""/>
              <a:tabLst>
                <a:tab pos="457200" algn="l"/>
              </a:tabLst>
            </a:pPr>
            <a:r>
              <a:rPr lang="en-US" sz="1600" b="1" dirty="0">
                <a:effectLst/>
                <a:latin typeface="Calibri" panose="020F0502020204030204" pitchFamily="34" charset="0"/>
                <a:ea typeface="Times New Roman" panose="02020603050405020304" pitchFamily="18" charset="0"/>
                <a:cs typeface="Calibri" panose="020F0502020204030204" pitchFamily="34" charset="0"/>
              </a:rPr>
              <a:t>Community Papers, </a:t>
            </a:r>
            <a:r>
              <a:rPr lang="en-US" sz="1600" dirty="0">
                <a:effectLst/>
                <a:latin typeface="Calibri" panose="020F0502020204030204" pitchFamily="34" charset="0"/>
                <a:ea typeface="Times New Roman" panose="02020603050405020304" pitchFamily="18" charset="0"/>
                <a:cs typeface="Calibri" panose="020F0502020204030204" pitchFamily="34" charset="0"/>
              </a:rPr>
              <a:t>they express the opinion and support of the community.  For instance, papers submitted to the ESPPU or to the Snowmass process may fall under this category. In this case the PSC will manage the process to call for authorship and support to the paper.</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endParaRPr lang="en-GB" sz="1600" dirty="0">
              <a:effectLst/>
              <a:latin typeface="Calibri" panose="020F0502020204030204" pitchFamily="34" charset="0"/>
              <a:ea typeface="Times New Roman" panose="02020603050405020304" pitchFamily="18" charset="0"/>
              <a:cs typeface="Calibri" panose="020F0502020204030204" pitchFamily="34" charset="0"/>
            </a:endParaRPr>
          </a:p>
          <a:p>
            <a:r>
              <a:rPr lang="en-GB" sz="1600" dirty="0">
                <a:effectLst/>
                <a:latin typeface="Calibri" panose="020F0502020204030204" pitchFamily="34" charset="0"/>
                <a:ea typeface="Times New Roman" panose="02020603050405020304" pitchFamily="18" charset="0"/>
                <a:cs typeface="Calibri" panose="020F0502020204030204" pitchFamily="34" charset="0"/>
              </a:rPr>
              <a:t>In addition there will be categories of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b="1" dirty="0">
                <a:effectLst/>
                <a:latin typeface="Calibri" panose="020F0502020204030204" pitchFamily="34" charset="0"/>
                <a:ea typeface="Times New Roman" panose="02020603050405020304" pitchFamily="18" charset="0"/>
                <a:cs typeface="Calibri" panose="020F0502020204030204" pitchFamily="34" charset="0"/>
              </a:rPr>
              <a:t>Internal Notes </a:t>
            </a:r>
            <a:r>
              <a:rPr lang="en-GB" sz="1600" dirty="0">
                <a:effectLst/>
                <a:latin typeface="Calibri" panose="020F0502020204030204" pitchFamily="34" charset="0"/>
                <a:ea typeface="Times New Roman" panose="02020603050405020304" pitchFamily="18" charset="0"/>
                <a:cs typeface="Calibri" panose="020F0502020204030204" pitchFamily="34" charset="0"/>
              </a:rPr>
              <a:t>that will not be reviewed or made publicly available. Such notes are intended solely for internal use. These notes will provide reference material for the collaboration, for example, to document technical details of a study.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b="1" dirty="0">
                <a:effectLst/>
                <a:latin typeface="Calibri" panose="020F0502020204030204" pitchFamily="34" charset="0"/>
                <a:ea typeface="Times New Roman" panose="02020603050405020304" pitchFamily="18" charset="0"/>
                <a:cs typeface="Calibri" panose="020F0502020204030204" pitchFamily="34" charset="0"/>
              </a:rPr>
              <a:t>Theses </a:t>
            </a:r>
            <a:r>
              <a:rPr lang="en-GB" sz="1600" dirty="0">
                <a:effectLst/>
                <a:latin typeface="Calibri" panose="020F0502020204030204" pitchFamily="34" charset="0"/>
                <a:ea typeface="Times New Roman" panose="02020603050405020304" pitchFamily="18" charset="0"/>
                <a:cs typeface="Calibri" panose="020F0502020204030204" pitchFamily="34" charset="0"/>
              </a:rPr>
              <a:t>(PhD </a:t>
            </a:r>
            <a:r>
              <a:rPr lang="en-US" sz="1600" dirty="0">
                <a:effectLst/>
                <a:latin typeface="Calibri" panose="020F0502020204030204" pitchFamily="34" charset="0"/>
                <a:ea typeface="Times New Roman" panose="02020603050405020304" pitchFamily="18" charset="0"/>
                <a:cs typeface="Calibri" panose="020F0502020204030204" pitchFamily="34" charset="0"/>
              </a:rPr>
              <a:t>and </a:t>
            </a:r>
            <a:r>
              <a:rPr lang="en-GB" sz="1600" dirty="0">
                <a:effectLst/>
                <a:latin typeface="Calibri" panose="020F0502020204030204" pitchFamily="34" charset="0"/>
                <a:ea typeface="Times New Roman" panose="02020603050405020304" pitchFamily="18" charset="0"/>
                <a:cs typeface="Calibri" panose="020F0502020204030204" pitchFamily="34" charset="0"/>
              </a:rPr>
              <a:t>Master) that have been submitted and defended at the home university / institute of the student. These are not reviewed by the collaboration.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2813806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PlaceHolder 1"/>
          <p:cNvSpPr>
            <a:spLocks noGrp="1"/>
          </p:cNvSpPr>
          <p:nvPr>
            <p:ph type="title"/>
          </p:nvPr>
        </p:nvSpPr>
        <p:spPr>
          <a:xfrm>
            <a:off x="1295280" y="-2464"/>
            <a:ext cx="6780960" cy="431280"/>
          </a:xfrm>
          <a:prstGeom prst="rect">
            <a:avLst/>
          </a:prstGeom>
          <a:noFill/>
          <a:ln w="0">
            <a:noFill/>
          </a:ln>
        </p:spPr>
        <p:txBody>
          <a:bodyPr lIns="74160" tIns="37080" rIns="74160" bIns="37080" anchor="t">
            <a:noAutofit/>
          </a:bodyPr>
          <a:lstStyle/>
          <a:p>
            <a:pPr indent="0" algn="ctr">
              <a:lnSpc>
                <a:spcPct val="100000"/>
              </a:lnSpc>
              <a:buNone/>
            </a:pPr>
            <a:r>
              <a:rPr lang="en-GB" sz="3200" b="1" dirty="0">
                <a:solidFill>
                  <a:srgbClr val="4F7FBC"/>
                </a:solidFill>
                <a:effectLst/>
                <a:latin typeface="Calibri" panose="020F0502020204030204" pitchFamily="34" charset="0"/>
                <a:ea typeface="Times New Roman" panose="02020603050405020304" pitchFamily="18" charset="0"/>
              </a:rPr>
              <a:t>Journal Publications</a:t>
            </a:r>
            <a:endParaRPr lang="en-US" sz="3200" b="0" strike="noStrike" spc="-1" dirty="0">
              <a:solidFill>
                <a:srgbClr val="000000"/>
              </a:solidFill>
              <a:latin typeface="Arial"/>
            </a:endParaRPr>
          </a:p>
        </p:txBody>
      </p:sp>
      <p:sp>
        <p:nvSpPr>
          <p:cNvPr id="4" name="Footer Placeholder 6">
            <a:extLst>
              <a:ext uri="{FF2B5EF4-FFF2-40B4-BE49-F238E27FC236}">
                <a16:creationId xmlns:a16="http://schemas.microsoft.com/office/drawing/2014/main" id="{6296AD51-C0A1-805B-DF30-F7916D6C9465}"/>
              </a:ext>
            </a:extLst>
          </p:cNvPr>
          <p:cNvSpPr txBox="1">
            <a:spLocks/>
          </p:cNvSpPr>
          <p:nvPr/>
        </p:nvSpPr>
        <p:spPr>
          <a:xfrm>
            <a:off x="395536" y="4948014"/>
            <a:ext cx="7416824" cy="24566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Calibri" panose="020F0502020204030204" pitchFamily="34" charset="0"/>
                <a:cs typeface="Calibri" panose="020F0502020204030204" pitchFamily="34" charset="0"/>
              </a:rPr>
              <a:t>D. Schulte                                 PSC, ICB meeting, October 2023 </a:t>
            </a:r>
            <a:endParaRPr lang="en-GB" sz="1200" dirty="0">
              <a:latin typeface="Calibri" panose="020F0502020204030204" pitchFamily="34" charset="0"/>
              <a:cs typeface="Calibri" panose="020F0502020204030204" pitchFamily="34" charset="0"/>
            </a:endParaRPr>
          </a:p>
        </p:txBody>
      </p:sp>
      <p:sp>
        <p:nvSpPr>
          <p:cNvPr id="5" name="Slide Number Placeholder 5">
            <a:extLst>
              <a:ext uri="{FF2B5EF4-FFF2-40B4-BE49-F238E27FC236}">
                <a16:creationId xmlns:a16="http://schemas.microsoft.com/office/drawing/2014/main" id="{A6A83A93-946D-52E5-00D4-F210C8FA5215}"/>
              </a:ext>
            </a:extLst>
          </p:cNvPr>
          <p:cNvSpPr txBox="1">
            <a:spLocks/>
          </p:cNvSpPr>
          <p:nvPr/>
        </p:nvSpPr>
        <p:spPr>
          <a:xfrm>
            <a:off x="7848600" y="4904185"/>
            <a:ext cx="457200" cy="27384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74172A1-1CBF-0B40-9234-7D4D80EC19EA}" type="slidenum">
              <a:rPr lang="en-GB" sz="1200" smtClean="0">
                <a:solidFill>
                  <a:schemeClr val="bg1"/>
                </a:solidFill>
                <a:latin typeface="Calibri" panose="020F0502020204030204" pitchFamily="34" charset="0"/>
                <a:cs typeface="Calibri" panose="020F0502020204030204" pitchFamily="34" charset="0"/>
              </a:rPr>
              <a:pPr/>
              <a:t>7</a:t>
            </a:fld>
            <a:endParaRPr lang="en-GB" sz="1200" dirty="0">
              <a:solidFill>
                <a:schemeClr val="bg1"/>
              </a:solidFill>
              <a:latin typeface="Calibri" panose="020F0502020204030204" pitchFamily="34" charset="0"/>
              <a:cs typeface="Calibri" panose="020F0502020204030204" pitchFamily="34" charset="0"/>
            </a:endParaRPr>
          </a:p>
        </p:txBody>
      </p:sp>
      <p:sp>
        <p:nvSpPr>
          <p:cNvPr id="3" name="TextBox 1">
            <a:extLst>
              <a:ext uri="{FF2B5EF4-FFF2-40B4-BE49-F238E27FC236}">
                <a16:creationId xmlns:a16="http://schemas.microsoft.com/office/drawing/2014/main" id="{AE2E5F38-124A-697D-B71D-C0D7363F2716}"/>
              </a:ext>
            </a:extLst>
          </p:cNvPr>
          <p:cNvSpPr/>
          <p:nvPr/>
        </p:nvSpPr>
        <p:spPr>
          <a:xfrm>
            <a:off x="133333" y="945846"/>
            <a:ext cx="8877334" cy="4168313"/>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GB" sz="1600" dirty="0">
                <a:effectLst/>
                <a:latin typeface="Calibri" panose="020F0502020204030204" pitchFamily="34" charset="0"/>
                <a:ea typeface="Times New Roman" panose="02020603050405020304" pitchFamily="18" charset="0"/>
                <a:cs typeface="Calibri" panose="020F0502020204030204" pitchFamily="34" charset="0"/>
              </a:rPr>
              <a:t>The </a:t>
            </a:r>
            <a:r>
              <a:rPr lang="en-US" sz="1600" dirty="0">
                <a:effectLst/>
                <a:latin typeface="Calibri" panose="020F0502020204030204" pitchFamily="34" charset="0"/>
                <a:ea typeface="Times New Roman" panose="02020603050405020304" pitchFamily="18" charset="0"/>
                <a:cs typeface="Calibri" panose="020F0502020204030204" pitchFamily="34" charset="0"/>
              </a:rPr>
              <a:t>IMCC</a:t>
            </a:r>
            <a:r>
              <a:rPr lang="en-GB" sz="1600" dirty="0">
                <a:effectLst/>
                <a:latin typeface="Calibri" panose="020F0502020204030204" pitchFamily="34" charset="0"/>
                <a:ea typeface="Times New Roman" panose="02020603050405020304" pitchFamily="18" charset="0"/>
                <a:cs typeface="Calibri" panose="020F0502020204030204" pitchFamily="34" charset="0"/>
              </a:rPr>
              <a:t> will present its results in various types of paper, ranging from single/multiple author papers to collaboration-wide publications.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r>
              <a:rPr lang="en-GB" sz="1600" dirty="0">
                <a:effectLst/>
                <a:latin typeface="Calibri" panose="020F0502020204030204" pitchFamily="34" charset="0"/>
                <a:ea typeface="Times New Roman" panose="02020603050405020304" pitchFamily="18" charset="0"/>
                <a:cs typeface="Calibri" panose="020F0502020204030204" pitchFamily="34" charset="0"/>
              </a:rPr>
              <a:t>In all cases it is the responsibility of the PSC to organize the review of the publication and for the formal sign-off. The publication procedure is as follows: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For all journal publications, there will be an open review process;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Collaboration-wide publications will use</a:t>
            </a:r>
            <a:r>
              <a:rPr lang="en-US" sz="1600" dirty="0">
                <a:effectLst/>
                <a:latin typeface="Calibri" panose="020F0502020204030204" pitchFamily="34" charset="0"/>
                <a:ea typeface="Times New Roman" panose="02020603050405020304" pitchFamily="18" charset="0"/>
                <a:cs typeface="Calibri" panose="020F0502020204030204" pitchFamily="34" charset="0"/>
              </a:rPr>
              <a:t> the IMCC </a:t>
            </a:r>
            <a:r>
              <a:rPr lang="en-GB" sz="1600" dirty="0">
                <a:effectLst/>
                <a:latin typeface="Calibri" panose="020F0502020204030204" pitchFamily="34" charset="0"/>
                <a:ea typeface="Times New Roman" panose="02020603050405020304" pitchFamily="18" charset="0"/>
                <a:cs typeface="Calibri" panose="020F0502020204030204" pitchFamily="34" charset="0"/>
              </a:rPr>
              <a:t>author list;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The author list for other journal publications will be determined by the authors, but is subject to review by the PSC. Such papers should acknowledge the</a:t>
            </a:r>
            <a:r>
              <a:rPr lang="de-CH" sz="1600" dirty="0">
                <a:effectLst/>
                <a:latin typeface="Calibri" panose="020F0502020204030204" pitchFamily="34" charset="0"/>
                <a:ea typeface="Times New Roman" panose="02020603050405020304" pitchFamily="18" charset="0"/>
                <a:cs typeface="Calibri" panose="020F0502020204030204" pitchFamily="34" charset="0"/>
              </a:rPr>
              <a:t> IMCC </a:t>
            </a:r>
            <a:r>
              <a:rPr lang="de-CH" sz="1600" dirty="0" err="1">
                <a:effectLst/>
                <a:latin typeface="Calibri" panose="020F0502020204030204" pitchFamily="34" charset="0"/>
                <a:ea typeface="Times New Roman" panose="02020603050405020304" pitchFamily="18" charset="0"/>
                <a:cs typeface="Calibri" panose="020F0502020204030204" pitchFamily="34" charset="0"/>
              </a:rPr>
              <a:t>study</a:t>
            </a:r>
            <a:r>
              <a:rPr lang="en-GB" sz="1600" i="1" dirty="0">
                <a:effectLst/>
                <a:latin typeface="Calibri" panose="020F0502020204030204" pitchFamily="34" charset="0"/>
                <a:ea typeface="Times New Roman" panose="02020603050405020304" pitchFamily="18" charset="0"/>
                <a:cs typeface="Calibri" panose="020F0502020204030204" pitchFamily="34" charset="0"/>
              </a:rPr>
              <a:t>;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The P</a:t>
            </a:r>
            <a:r>
              <a:rPr lang="en-US" sz="1600" dirty="0">
                <a:effectLst/>
                <a:latin typeface="Calibri" panose="020F0502020204030204" pitchFamily="34" charset="0"/>
                <a:ea typeface="Times New Roman" panose="02020603050405020304" pitchFamily="18" charset="0"/>
                <a:cs typeface="Calibri" panose="020F0502020204030204" pitchFamily="34" charset="0"/>
              </a:rPr>
              <a:t>SC</a:t>
            </a:r>
            <a:r>
              <a:rPr lang="en-GB" sz="1600" dirty="0">
                <a:effectLst/>
                <a:latin typeface="Calibri" panose="020F0502020204030204" pitchFamily="34" charset="0"/>
                <a:ea typeface="Times New Roman" panose="02020603050405020304" pitchFamily="18" charset="0"/>
                <a:cs typeface="Calibri" panose="020F0502020204030204" pitchFamily="34" charset="0"/>
              </a:rPr>
              <a:t> will assign two reviewers for publications.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After the two-week review period the authors will produce a final draft paper based on the comments received;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Where there are unresolved issues or disagreement, the PSC chair will adjudicate;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It is the responsibility of the P</a:t>
            </a:r>
            <a:r>
              <a:rPr lang="en-US" sz="1600" dirty="0">
                <a:effectLst/>
                <a:latin typeface="Calibri" panose="020F0502020204030204" pitchFamily="34" charset="0"/>
                <a:ea typeface="Times New Roman" panose="02020603050405020304" pitchFamily="18" charset="0"/>
                <a:cs typeface="Calibri" panose="020F0502020204030204" pitchFamily="34" charset="0"/>
              </a:rPr>
              <a:t>SC</a:t>
            </a:r>
            <a:r>
              <a:rPr lang="en-GB" sz="1600" dirty="0">
                <a:effectLst/>
                <a:latin typeface="Calibri" panose="020F0502020204030204" pitchFamily="34" charset="0"/>
                <a:ea typeface="Times New Roman" panose="02020603050405020304" pitchFamily="18" charset="0"/>
                <a:cs typeface="Calibri" panose="020F0502020204030204" pitchFamily="34" charset="0"/>
              </a:rPr>
              <a:t> to ensure that the comments have been addressed and to formally approve the paper for submission to the journal;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r>
              <a:rPr lang="en-GB" sz="1600" dirty="0">
                <a:effectLst/>
                <a:latin typeface="Calibri" panose="020F0502020204030204" pitchFamily="34" charset="0"/>
                <a:ea typeface="Times New Roman" panose="02020603050405020304" pitchFamily="18" charset="0"/>
                <a:cs typeface="Calibri" panose="020F0502020204030204" pitchFamily="34" charset="0"/>
              </a:rPr>
              <a:t>Once approved, it is the responsibility of the authors to submit the paper to the journal and place it in the archive.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4993310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PlaceHolder 1"/>
          <p:cNvSpPr>
            <a:spLocks noGrp="1"/>
          </p:cNvSpPr>
          <p:nvPr>
            <p:ph type="title"/>
          </p:nvPr>
        </p:nvSpPr>
        <p:spPr>
          <a:xfrm>
            <a:off x="1295280" y="-2464"/>
            <a:ext cx="6780960" cy="431280"/>
          </a:xfrm>
          <a:prstGeom prst="rect">
            <a:avLst/>
          </a:prstGeom>
          <a:noFill/>
          <a:ln w="0">
            <a:noFill/>
          </a:ln>
        </p:spPr>
        <p:txBody>
          <a:bodyPr lIns="74160" tIns="37080" rIns="74160" bIns="37080" anchor="t">
            <a:noAutofit/>
          </a:bodyPr>
          <a:lstStyle/>
          <a:p>
            <a:pPr indent="0" algn="ctr">
              <a:lnSpc>
                <a:spcPct val="100000"/>
              </a:lnSpc>
              <a:buNone/>
            </a:pPr>
            <a:r>
              <a:rPr lang="en-GB" sz="3200" b="1" dirty="0">
                <a:solidFill>
                  <a:srgbClr val="4F7FBC"/>
                </a:solidFill>
                <a:effectLst/>
                <a:latin typeface="Calibri" panose="020F0502020204030204" pitchFamily="34" charset="0"/>
                <a:ea typeface="Times New Roman" panose="02020603050405020304" pitchFamily="18" charset="0"/>
              </a:rPr>
              <a:t>Conference Proceedings</a:t>
            </a:r>
            <a:endParaRPr lang="en-US" sz="3200" b="0" strike="noStrike" spc="-1" dirty="0">
              <a:solidFill>
                <a:srgbClr val="000000"/>
              </a:solidFill>
              <a:latin typeface="Arial"/>
            </a:endParaRPr>
          </a:p>
        </p:txBody>
      </p:sp>
      <p:sp>
        <p:nvSpPr>
          <p:cNvPr id="4" name="Footer Placeholder 6">
            <a:extLst>
              <a:ext uri="{FF2B5EF4-FFF2-40B4-BE49-F238E27FC236}">
                <a16:creationId xmlns:a16="http://schemas.microsoft.com/office/drawing/2014/main" id="{6296AD51-C0A1-805B-DF30-F7916D6C9465}"/>
              </a:ext>
            </a:extLst>
          </p:cNvPr>
          <p:cNvSpPr txBox="1">
            <a:spLocks/>
          </p:cNvSpPr>
          <p:nvPr/>
        </p:nvSpPr>
        <p:spPr>
          <a:xfrm>
            <a:off x="395536" y="4948014"/>
            <a:ext cx="7416824" cy="24566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Calibri" panose="020F0502020204030204" pitchFamily="34" charset="0"/>
                <a:cs typeface="Calibri" panose="020F0502020204030204" pitchFamily="34" charset="0"/>
              </a:rPr>
              <a:t>D. Schulte                                 PSC, ICB meeting, October 2023 </a:t>
            </a:r>
            <a:endParaRPr lang="en-GB" sz="1200" dirty="0">
              <a:latin typeface="Calibri" panose="020F0502020204030204" pitchFamily="34" charset="0"/>
              <a:cs typeface="Calibri" panose="020F0502020204030204" pitchFamily="34" charset="0"/>
            </a:endParaRPr>
          </a:p>
        </p:txBody>
      </p:sp>
      <p:sp>
        <p:nvSpPr>
          <p:cNvPr id="5" name="Slide Number Placeholder 5">
            <a:extLst>
              <a:ext uri="{FF2B5EF4-FFF2-40B4-BE49-F238E27FC236}">
                <a16:creationId xmlns:a16="http://schemas.microsoft.com/office/drawing/2014/main" id="{A6A83A93-946D-52E5-00D4-F210C8FA5215}"/>
              </a:ext>
            </a:extLst>
          </p:cNvPr>
          <p:cNvSpPr txBox="1">
            <a:spLocks/>
          </p:cNvSpPr>
          <p:nvPr/>
        </p:nvSpPr>
        <p:spPr>
          <a:xfrm>
            <a:off x="7848600" y="4904185"/>
            <a:ext cx="457200" cy="27384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74172A1-1CBF-0B40-9234-7D4D80EC19EA}" type="slidenum">
              <a:rPr lang="en-GB" sz="1200" smtClean="0">
                <a:solidFill>
                  <a:schemeClr val="bg1"/>
                </a:solidFill>
                <a:latin typeface="Calibri" panose="020F0502020204030204" pitchFamily="34" charset="0"/>
                <a:cs typeface="Calibri" panose="020F0502020204030204" pitchFamily="34" charset="0"/>
              </a:rPr>
              <a:pPr/>
              <a:t>8</a:t>
            </a:fld>
            <a:endParaRPr lang="en-GB" sz="1200" dirty="0">
              <a:solidFill>
                <a:schemeClr val="bg1"/>
              </a:solidFill>
              <a:latin typeface="Calibri" panose="020F0502020204030204" pitchFamily="34" charset="0"/>
              <a:cs typeface="Calibri" panose="020F0502020204030204" pitchFamily="34" charset="0"/>
            </a:endParaRPr>
          </a:p>
        </p:txBody>
      </p:sp>
      <p:sp>
        <p:nvSpPr>
          <p:cNvPr id="2" name="TextBox 4">
            <a:extLst>
              <a:ext uri="{FF2B5EF4-FFF2-40B4-BE49-F238E27FC236}">
                <a16:creationId xmlns:a16="http://schemas.microsoft.com/office/drawing/2014/main" id="{779861A9-C797-C8AE-30D5-5A4138C26FEB}"/>
              </a:ext>
            </a:extLst>
          </p:cNvPr>
          <p:cNvSpPr/>
          <p:nvPr/>
        </p:nvSpPr>
        <p:spPr>
          <a:xfrm>
            <a:off x="91737" y="1035670"/>
            <a:ext cx="8161718" cy="1798433"/>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GB" sz="1600" dirty="0">
                <a:effectLst/>
                <a:latin typeface="Calibri" panose="020F0502020204030204" pitchFamily="34" charset="0"/>
                <a:ea typeface="Times New Roman" panose="02020603050405020304" pitchFamily="18" charset="0"/>
                <a:cs typeface="Calibri" panose="020F0502020204030204" pitchFamily="34" charset="0"/>
              </a:rPr>
              <a:t>The rules for conference proceedings are as follows: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Conference proceedings will be submitted under the name of the presenter and will include the words “endorsed by the IMCC” or “on behalf of </a:t>
            </a:r>
            <a:r>
              <a:rPr lang="en-US" sz="1600" dirty="0">
                <a:effectLst/>
                <a:latin typeface="Calibri" panose="020F0502020204030204" pitchFamily="34" charset="0"/>
                <a:ea typeface="Times New Roman" panose="02020603050405020304" pitchFamily="18" charset="0"/>
                <a:cs typeface="Calibri" panose="020F0502020204030204" pitchFamily="34" charset="0"/>
              </a:rPr>
              <a:t>IMCC</a:t>
            </a:r>
            <a:r>
              <a:rPr lang="en-GB" sz="1600" i="1" dirty="0">
                <a:effectLst/>
                <a:latin typeface="Calibri" panose="020F0502020204030204" pitchFamily="34" charset="0"/>
                <a:ea typeface="Times New Roman" panose="02020603050405020304" pitchFamily="18" charset="0"/>
                <a:cs typeface="Calibri" panose="020F0502020204030204" pitchFamily="34" charset="0"/>
              </a:rPr>
              <a:t>”, </a:t>
            </a:r>
            <a:r>
              <a:rPr lang="en-GB" sz="1600" dirty="0">
                <a:effectLst/>
                <a:latin typeface="Calibri" panose="020F0502020204030204" pitchFamily="34" charset="0"/>
                <a:ea typeface="Times New Roman" panose="02020603050405020304" pitchFamily="18" charset="0"/>
                <a:cs typeface="Calibri" panose="020F0502020204030204" pitchFamily="34" charset="0"/>
              </a:rPr>
              <a:t>following the general rules below. The presenter can add additional names as authors;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It is the responsibility of the PSC to initiate the one-week review process;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At the end of the one-week review period, the author(s) should prepare the final document – no further iteration is necessary.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6" name="TextBox 5">
            <a:extLst>
              <a:ext uri="{FF2B5EF4-FFF2-40B4-BE49-F238E27FC236}">
                <a16:creationId xmlns:a16="http://schemas.microsoft.com/office/drawing/2014/main" id="{BDE74581-28DE-F945-9CE4-1F7F19CB6C03}"/>
              </a:ext>
            </a:extLst>
          </p:cNvPr>
          <p:cNvSpPr txBox="1"/>
          <p:nvPr/>
        </p:nvSpPr>
        <p:spPr>
          <a:xfrm>
            <a:off x="2069326" y="3440957"/>
            <a:ext cx="6548588" cy="338554"/>
          </a:xfrm>
          <a:prstGeom prst="rect">
            <a:avLst/>
          </a:prstGeom>
          <a:solidFill>
            <a:schemeClr val="accent6">
              <a:lumMod val="20000"/>
              <a:lumOff val="80000"/>
            </a:schemeClr>
          </a:solidFill>
        </p:spPr>
        <p:txBody>
          <a:bodyPr wrap="none" rtlCol="0">
            <a:spAutoFit/>
          </a:bodyPr>
          <a:lstStyle/>
          <a:p>
            <a:r>
              <a:rPr lang="en-CH" sz="1600" dirty="0">
                <a:latin typeface="Calibri" panose="020F0502020204030204" pitchFamily="34" charset="0"/>
                <a:cs typeface="Calibri" panose="020F0502020204030204" pitchFamily="34" charset="0"/>
              </a:rPr>
              <a:t>The one week period is used to match the accelerator conferences timescale</a:t>
            </a:r>
          </a:p>
        </p:txBody>
      </p:sp>
    </p:spTree>
    <p:extLst>
      <p:ext uri="{BB962C8B-B14F-4D97-AF65-F5344CB8AC3E}">
        <p14:creationId xmlns:p14="http://schemas.microsoft.com/office/powerpoint/2010/main" val="2253573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PlaceHolder 1"/>
          <p:cNvSpPr>
            <a:spLocks noGrp="1"/>
          </p:cNvSpPr>
          <p:nvPr>
            <p:ph type="title"/>
          </p:nvPr>
        </p:nvSpPr>
        <p:spPr>
          <a:xfrm>
            <a:off x="1295280" y="-2464"/>
            <a:ext cx="6780960" cy="431280"/>
          </a:xfrm>
          <a:prstGeom prst="rect">
            <a:avLst/>
          </a:prstGeom>
          <a:noFill/>
          <a:ln w="0">
            <a:noFill/>
          </a:ln>
        </p:spPr>
        <p:txBody>
          <a:bodyPr lIns="74160" tIns="37080" rIns="74160" bIns="37080" anchor="t">
            <a:noAutofit/>
          </a:bodyPr>
          <a:lstStyle/>
          <a:p>
            <a:pPr indent="0" algn="ctr">
              <a:lnSpc>
                <a:spcPct val="100000"/>
              </a:lnSpc>
              <a:buNone/>
            </a:pPr>
            <a:r>
              <a:rPr lang="en-GB" sz="3200" b="1" dirty="0">
                <a:solidFill>
                  <a:srgbClr val="4F7FBC"/>
                </a:solidFill>
                <a:effectLst/>
                <a:latin typeface="Calibri" panose="020F0502020204030204" pitchFamily="34" charset="0"/>
                <a:ea typeface="Times New Roman" panose="02020603050405020304" pitchFamily="18" charset="0"/>
              </a:rPr>
              <a:t>Notes </a:t>
            </a:r>
            <a:endParaRPr lang="en-US" sz="3200" b="0" strike="noStrike" spc="-1" dirty="0">
              <a:solidFill>
                <a:srgbClr val="000000"/>
              </a:solidFill>
              <a:latin typeface="Arial"/>
            </a:endParaRPr>
          </a:p>
        </p:txBody>
      </p:sp>
      <p:sp>
        <p:nvSpPr>
          <p:cNvPr id="4" name="Footer Placeholder 6">
            <a:extLst>
              <a:ext uri="{FF2B5EF4-FFF2-40B4-BE49-F238E27FC236}">
                <a16:creationId xmlns:a16="http://schemas.microsoft.com/office/drawing/2014/main" id="{6296AD51-C0A1-805B-DF30-F7916D6C9465}"/>
              </a:ext>
            </a:extLst>
          </p:cNvPr>
          <p:cNvSpPr txBox="1">
            <a:spLocks/>
          </p:cNvSpPr>
          <p:nvPr/>
        </p:nvSpPr>
        <p:spPr>
          <a:xfrm>
            <a:off x="395536" y="4948014"/>
            <a:ext cx="7416824" cy="24566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Calibri" panose="020F0502020204030204" pitchFamily="34" charset="0"/>
                <a:cs typeface="Calibri" panose="020F0502020204030204" pitchFamily="34" charset="0"/>
              </a:rPr>
              <a:t>D. Schulte                                 PSC, ICB meeting, October 2023 </a:t>
            </a:r>
            <a:endParaRPr lang="en-GB" sz="1200" dirty="0">
              <a:latin typeface="Calibri" panose="020F0502020204030204" pitchFamily="34" charset="0"/>
              <a:cs typeface="Calibri" panose="020F0502020204030204" pitchFamily="34" charset="0"/>
            </a:endParaRPr>
          </a:p>
        </p:txBody>
      </p:sp>
      <p:sp>
        <p:nvSpPr>
          <p:cNvPr id="5" name="Slide Number Placeholder 5">
            <a:extLst>
              <a:ext uri="{FF2B5EF4-FFF2-40B4-BE49-F238E27FC236}">
                <a16:creationId xmlns:a16="http://schemas.microsoft.com/office/drawing/2014/main" id="{A6A83A93-946D-52E5-00D4-F210C8FA5215}"/>
              </a:ext>
            </a:extLst>
          </p:cNvPr>
          <p:cNvSpPr txBox="1">
            <a:spLocks/>
          </p:cNvSpPr>
          <p:nvPr/>
        </p:nvSpPr>
        <p:spPr>
          <a:xfrm>
            <a:off x="7848600" y="4904185"/>
            <a:ext cx="457200" cy="273844"/>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74172A1-1CBF-0B40-9234-7D4D80EC19EA}" type="slidenum">
              <a:rPr lang="en-GB" sz="1200" smtClean="0">
                <a:solidFill>
                  <a:schemeClr val="bg1"/>
                </a:solidFill>
                <a:latin typeface="Calibri" panose="020F0502020204030204" pitchFamily="34" charset="0"/>
                <a:cs typeface="Calibri" panose="020F0502020204030204" pitchFamily="34" charset="0"/>
              </a:rPr>
              <a:pPr/>
              <a:t>9</a:t>
            </a:fld>
            <a:endParaRPr lang="en-GB" sz="1200" dirty="0">
              <a:solidFill>
                <a:schemeClr val="bg1"/>
              </a:solidFill>
              <a:latin typeface="Calibri" panose="020F0502020204030204" pitchFamily="34" charset="0"/>
              <a:cs typeface="Calibri" panose="020F0502020204030204" pitchFamily="34" charset="0"/>
            </a:endParaRPr>
          </a:p>
        </p:txBody>
      </p:sp>
      <p:sp>
        <p:nvSpPr>
          <p:cNvPr id="3" name="TextBox 4">
            <a:extLst>
              <a:ext uri="{FF2B5EF4-FFF2-40B4-BE49-F238E27FC236}">
                <a16:creationId xmlns:a16="http://schemas.microsoft.com/office/drawing/2014/main" id="{815C35B9-E2F9-15F0-6C0B-F5AEC78F3937}"/>
              </a:ext>
            </a:extLst>
          </p:cNvPr>
          <p:cNvSpPr/>
          <p:nvPr/>
        </p:nvSpPr>
        <p:spPr>
          <a:xfrm>
            <a:off x="117579" y="1000046"/>
            <a:ext cx="8161718" cy="1059769"/>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GB" sz="1600" dirty="0">
                <a:effectLst/>
                <a:latin typeface="Calibri" panose="020F0502020204030204" pitchFamily="34" charset="0"/>
                <a:ea typeface="Times New Roman" panose="02020603050405020304" pitchFamily="18" charset="0"/>
                <a:cs typeface="Calibri" panose="020F0502020204030204" pitchFamily="34" charset="0"/>
              </a:rPr>
              <a:t>The rules for publicly visible publications are as follows: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Notes appear under the names of the author(s);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It is the responsibility of the P</a:t>
            </a:r>
            <a:r>
              <a:rPr lang="en-US" sz="1600" dirty="0">
                <a:effectLst/>
                <a:latin typeface="Calibri" panose="020F0502020204030204" pitchFamily="34" charset="0"/>
                <a:ea typeface="Times New Roman" panose="02020603050405020304" pitchFamily="18" charset="0"/>
                <a:cs typeface="Calibri" panose="020F0502020204030204" pitchFamily="34" charset="0"/>
              </a:rPr>
              <a:t>SC</a:t>
            </a:r>
            <a:r>
              <a:rPr lang="en-GB" sz="1600" dirty="0">
                <a:effectLst/>
                <a:latin typeface="Calibri" panose="020F0502020204030204" pitchFamily="34" charset="0"/>
                <a:ea typeface="Times New Roman" panose="02020603050405020304" pitchFamily="18" charset="0"/>
                <a:cs typeface="Calibri" panose="020F0502020204030204" pitchFamily="34" charset="0"/>
              </a:rPr>
              <a:t> to initiate a two-week review process;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SzPts val="1000"/>
              <a:buFont typeface="Symbol" pitchFamily="2" charset="2"/>
              <a:buChar char=""/>
              <a:tabLst>
                <a:tab pos="457200"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At the end of the two-week review period, the author(s) should prepare the final document. </a:t>
            </a:r>
            <a:endParaRPr lang="en-CH" sz="1600"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3851740225"/>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34044</TotalTime>
  <Words>2074</Words>
  <Application>Microsoft Macintosh PowerPoint</Application>
  <PresentationFormat>On-screen Show (16:9)</PresentationFormat>
  <Paragraphs>140</Paragraphs>
  <Slides>13</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13</vt:i4>
      </vt:variant>
    </vt:vector>
  </HeadingPairs>
  <TitlesOfParts>
    <vt:vector size="22" baseType="lpstr">
      <vt:lpstr>Arial</vt:lpstr>
      <vt:lpstr>Arial Narrow</vt:lpstr>
      <vt:lpstr>Calibri</vt:lpstr>
      <vt:lpstr>Montserrat</vt:lpstr>
      <vt:lpstr>Symbol</vt:lpstr>
      <vt:lpstr>Wingdings</vt:lpstr>
      <vt:lpstr>Office Theme</vt:lpstr>
      <vt:lpstr>Office Theme</vt:lpstr>
      <vt:lpstr>Office Theme</vt:lpstr>
      <vt:lpstr>PowerPoint Presentation</vt:lpstr>
      <vt:lpstr>Introduction</vt:lpstr>
      <vt:lpstr>Introduction</vt:lpstr>
      <vt:lpstr>Publication and Speakers Committee</vt:lpstr>
      <vt:lpstr>PowerPoint Presentation</vt:lpstr>
      <vt:lpstr>Publication Rules</vt:lpstr>
      <vt:lpstr>Journal Publications</vt:lpstr>
      <vt:lpstr>Conference Proceedings</vt:lpstr>
      <vt:lpstr>Notes </vt:lpstr>
      <vt:lpstr>General Rules </vt:lpstr>
      <vt:lpstr>Collaboration Author List</vt:lpstr>
      <vt:lpstr>Collaboration Author List </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MuCol_template</dc:title>
  <dc:subject/>
  <dc:creator/>
  <dc:description/>
  <cp:lastModifiedBy>Daniel Schulte</cp:lastModifiedBy>
  <cp:revision>26</cp:revision>
  <dcterms:created xsi:type="dcterms:W3CDTF">2023-06-08T13:19:21Z</dcterms:created>
  <dcterms:modified xsi:type="dcterms:W3CDTF">2023-10-12T13:45:57Z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On-screen Show (16:9)</vt:lpwstr>
  </property>
  <property fmtid="{D5CDD505-2E9C-101B-9397-08002B2CF9AE}" pid="3" name="Slides">
    <vt:r8>23</vt:r8>
  </property>
</Properties>
</file>