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web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8"/>
  </p:notesMasterIdLst>
  <p:sldIdLst>
    <p:sldId id="914" r:id="rId2"/>
    <p:sldId id="873" r:id="rId3"/>
    <p:sldId id="878" r:id="rId4"/>
    <p:sldId id="877" r:id="rId5"/>
    <p:sldId id="916" r:id="rId6"/>
    <p:sldId id="909" r:id="rId7"/>
    <p:sldId id="913" r:id="rId8"/>
    <p:sldId id="929" r:id="rId9"/>
    <p:sldId id="950" r:id="rId10"/>
    <p:sldId id="928" r:id="rId11"/>
    <p:sldId id="951" r:id="rId12"/>
    <p:sldId id="915" r:id="rId13"/>
    <p:sldId id="923" r:id="rId14"/>
    <p:sldId id="924" r:id="rId15"/>
    <p:sldId id="925" r:id="rId16"/>
    <p:sldId id="875" r:id="rId17"/>
    <p:sldId id="861" r:id="rId18"/>
    <p:sldId id="890" r:id="rId19"/>
    <p:sldId id="362" r:id="rId20"/>
    <p:sldId id="551" r:id="rId21"/>
    <p:sldId id="897" r:id="rId22"/>
    <p:sldId id="887" r:id="rId23"/>
    <p:sldId id="354" r:id="rId24"/>
    <p:sldId id="969" r:id="rId25"/>
    <p:sldId id="999" r:id="rId26"/>
    <p:sldId id="910" r:id="rId27"/>
    <p:sldId id="970" r:id="rId28"/>
    <p:sldId id="995" r:id="rId29"/>
    <p:sldId id="972" r:id="rId30"/>
    <p:sldId id="996" r:id="rId31"/>
    <p:sldId id="998" r:id="rId32"/>
    <p:sldId id="1002" r:id="rId33"/>
    <p:sldId id="973" r:id="rId34"/>
    <p:sldId id="905" r:id="rId35"/>
    <p:sldId id="980" r:id="rId36"/>
    <p:sldId id="979" r:id="rId37"/>
    <p:sldId id="981" r:id="rId38"/>
    <p:sldId id="974" r:id="rId39"/>
    <p:sldId id="975" r:id="rId40"/>
    <p:sldId id="976" r:id="rId41"/>
    <p:sldId id="977" r:id="rId42"/>
    <p:sldId id="309" r:id="rId43"/>
    <p:sldId id="982" r:id="rId44"/>
    <p:sldId id="983" r:id="rId45"/>
    <p:sldId id="984" r:id="rId46"/>
    <p:sldId id="985" r:id="rId47"/>
    <p:sldId id="986" r:id="rId48"/>
    <p:sldId id="987" r:id="rId49"/>
    <p:sldId id="988" r:id="rId50"/>
    <p:sldId id="989" r:id="rId51"/>
    <p:sldId id="992" r:id="rId52"/>
    <p:sldId id="990" r:id="rId53"/>
    <p:sldId id="991" r:id="rId54"/>
    <p:sldId id="994" r:id="rId55"/>
    <p:sldId id="993" r:id="rId56"/>
    <p:sldId id="978" r:id="rId57"/>
    <p:sldId id="960" r:id="rId58"/>
    <p:sldId id="355" r:id="rId59"/>
    <p:sldId id="854" r:id="rId60"/>
    <p:sldId id="308" r:id="rId61"/>
    <p:sldId id="257" r:id="rId62"/>
    <p:sldId id="857" r:id="rId63"/>
    <p:sldId id="949" r:id="rId64"/>
    <p:sldId id="316" r:id="rId65"/>
    <p:sldId id="952" r:id="rId66"/>
    <p:sldId id="867"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040300"/>
    <a:srgbClr val="7F7F7F"/>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30878" autoAdjust="0"/>
    <p:restoredTop sz="94660"/>
  </p:normalViewPr>
  <p:slideViewPr>
    <p:cSldViewPr snapToGrid="0">
      <p:cViewPr varScale="1">
        <p:scale>
          <a:sx n="85" d="100"/>
          <a:sy n="85" d="100"/>
        </p:scale>
        <p:origin x="108" y="858"/>
      </p:cViewPr>
      <p:guideLst/>
    </p:cSldViewPr>
  </p:slideViewPr>
  <p:notesTextViewPr>
    <p:cViewPr>
      <p:scale>
        <a:sx n="1" d="1"/>
        <a:sy n="1" d="1"/>
      </p:scale>
      <p:origin x="0" y="0"/>
    </p:cViewPr>
  </p:notesTextViewPr>
  <p:sorterViewPr>
    <p:cViewPr>
      <p:scale>
        <a:sx n="100" d="100"/>
        <a:sy n="100" d="100"/>
      </p:scale>
      <p:origin x="0" y="-1433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27E522-2127-4BA3-B7A4-4F9315520367}" type="datetimeFigureOut">
              <a:rPr lang="en-US" smtClean="0"/>
              <a:t>3/9/2024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FED93E-96F4-42F9-BD8A-E2F3FCF149B9}" type="slidenum">
              <a:rPr lang="en-US" smtClean="0"/>
              <a:t>‹#›</a:t>
            </a:fld>
            <a:endParaRPr lang="en-US"/>
          </a:p>
        </p:txBody>
      </p:sp>
    </p:spTree>
    <p:extLst>
      <p:ext uri="{BB962C8B-B14F-4D97-AF65-F5344CB8AC3E}">
        <p14:creationId xmlns:p14="http://schemas.microsoft.com/office/powerpoint/2010/main" val="230752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a:extLst>
              <a:ext uri="{FF2B5EF4-FFF2-40B4-BE49-F238E27FC236}">
                <a16:creationId xmlns:a16="http://schemas.microsoft.com/office/drawing/2014/main" id="{0DC6BD9C-15FD-4EC0-76F2-1D7FC0EBAC5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2FD15AD8-D0A2-C14D-B7C7-2511A713B936}" type="slidenum">
              <a:rPr lang="en-US" altLang="en-US" smtClean="0"/>
              <a:pPr/>
              <a:t>24</a:t>
            </a:fld>
            <a:endParaRPr lang="en-US" altLang="en-US"/>
          </a:p>
        </p:txBody>
      </p:sp>
      <p:sp>
        <p:nvSpPr>
          <p:cNvPr id="17410" name="Rectangle 2">
            <a:extLst>
              <a:ext uri="{FF2B5EF4-FFF2-40B4-BE49-F238E27FC236}">
                <a16:creationId xmlns:a16="http://schemas.microsoft.com/office/drawing/2014/main" id="{309C247E-C248-22E3-688C-E31E84D35861}"/>
              </a:ext>
            </a:extLst>
          </p:cNvPr>
          <p:cNvSpPr>
            <a:spLocks noGrp="1" noRot="1" noChangeAspect="1" noChangeArrowheads="1" noTextEdit="1"/>
          </p:cNvSpPr>
          <p:nvPr>
            <p:ph type="sldImg"/>
          </p:nvPr>
        </p:nvSpPr>
        <p:spPr>
          <a:solidFill>
            <a:srgbClr val="FFFFFF"/>
          </a:solidFill>
          <a:ln/>
        </p:spPr>
      </p:sp>
      <p:sp>
        <p:nvSpPr>
          <p:cNvPr id="17411" name="Rectangle 3">
            <a:extLst>
              <a:ext uri="{FF2B5EF4-FFF2-40B4-BE49-F238E27FC236}">
                <a16:creationId xmlns:a16="http://schemas.microsoft.com/office/drawing/2014/main" id="{0D910FDB-A759-EB49-3504-2B792E6DBA30}"/>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7774230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FreightTextProBook-Regular"/>
              </a:rPr>
              <a:t>our</a:t>
            </a:r>
          </a:p>
          <a:p>
            <a:pPr algn="l"/>
            <a:r>
              <a:rPr lang="en-US" sz="1800" b="0" i="0" u="none" strike="noStrike" baseline="0" dirty="0">
                <a:latin typeface="FreightTextProBook-Regular"/>
              </a:rPr>
              <a:t>rights to be ‘let alone’ from interference or intrusion and</a:t>
            </a:r>
          </a:p>
          <a:p>
            <a:pPr algn="l"/>
            <a:r>
              <a:rPr lang="en-US" sz="1800" b="0" i="0" u="none" strike="noStrike" baseline="0" dirty="0">
                <a:latin typeface="FreightTextProBook-Regular"/>
              </a:rPr>
              <a:t>to ‘develop an identity that is separate from the surveillance,</a:t>
            </a:r>
          </a:p>
          <a:p>
            <a:pPr algn="l"/>
            <a:r>
              <a:rPr lang="en-US" sz="1800" b="0" i="0" u="none" strike="noStrike" baseline="0" dirty="0">
                <a:latin typeface="FreightTextProBook-Regular"/>
              </a:rPr>
              <a:t>judgment, and values of our society and culture’ – being intimidated away from political protests or religious worship die to facial recognition in public places</a:t>
            </a:r>
            <a:endParaRPr lang="en-US" dirty="0"/>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35</a:t>
            </a:fld>
            <a:endParaRPr lang="en-US" altLang="en-US"/>
          </a:p>
        </p:txBody>
      </p:sp>
    </p:spTree>
    <p:extLst>
      <p:ext uri="{BB962C8B-B14F-4D97-AF65-F5344CB8AC3E}">
        <p14:creationId xmlns:p14="http://schemas.microsoft.com/office/powerpoint/2010/main" val="15400946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36</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r>
              <a:rPr lang="en-US" altLang="en-US" dirty="0">
                <a:latin typeface="Arial" panose="020B0604020202020204" pitchFamily="34" charset="0"/>
                <a:ea typeface="ＭＳ Ｐゴシック" panose="020B0600070205080204" pitchFamily="34" charset="-128"/>
              </a:rPr>
              <a:t>Consent doesn’t work because it’s infeasible for people to read or understand all the terms of use forms, and the costs of not using many AI tools (like internet searches) is too high</a:t>
            </a:r>
          </a:p>
        </p:txBody>
      </p:sp>
    </p:spTree>
    <p:extLst>
      <p:ext uri="{BB962C8B-B14F-4D97-AF65-F5344CB8AC3E}">
        <p14:creationId xmlns:p14="http://schemas.microsoft.com/office/powerpoint/2010/main" val="3568644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37</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6980265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38</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8577056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39</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2024127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40</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42313054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41</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6995798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still don’t have a ton of data exactly</a:t>
            </a:r>
            <a:r>
              <a:rPr lang="en-US" baseline="0" dirty="0"/>
              <a:t> what data </a:t>
            </a:r>
            <a:r>
              <a:rPr lang="en-US" baseline="0" dirty="0" err="1"/>
              <a:t>viz</a:t>
            </a:r>
            <a:r>
              <a:rPr lang="en-US" baseline="0" dirty="0"/>
              <a:t> practices work in specific contexts.</a:t>
            </a:r>
          </a:p>
          <a:p>
            <a:endParaRPr lang="en-US" baseline="0" dirty="0"/>
          </a:p>
          <a:p>
            <a:r>
              <a:rPr lang="en-US" baseline="0" dirty="0"/>
              <a:t>That’s why, yes, use the data-ink principle as a guide, but then it’s essential…(next slide)</a:t>
            </a:r>
          </a:p>
        </p:txBody>
      </p:sp>
      <p:sp>
        <p:nvSpPr>
          <p:cNvPr id="4" name="Slide Number Placeholder 3"/>
          <p:cNvSpPr>
            <a:spLocks noGrp="1"/>
          </p:cNvSpPr>
          <p:nvPr>
            <p:ph type="sldNum" sz="quarter" idx="10"/>
          </p:nvPr>
        </p:nvSpPr>
        <p:spPr/>
        <p:txBody>
          <a:bodyPr/>
          <a:lstStyle/>
          <a:p>
            <a:fld id="{F7B8D3DB-D7A3-45BF-BDFE-2A7E5E7A34D8}" type="slidenum">
              <a:rPr lang="en-US" smtClean="0"/>
              <a:t>42</a:t>
            </a:fld>
            <a:endParaRPr lang="en-US"/>
          </a:p>
        </p:txBody>
      </p:sp>
    </p:spTree>
    <p:extLst>
      <p:ext uri="{BB962C8B-B14F-4D97-AF65-F5344CB8AC3E}">
        <p14:creationId xmlns:p14="http://schemas.microsoft.com/office/powerpoint/2010/main" val="15904688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 of Ill-suited organizational dynamics and incentives: ethical ai is not incorporated into any of the metrics by which AI creators are evaluated and compensated</a:t>
            </a:r>
          </a:p>
          <a:p>
            <a:r>
              <a:rPr lang="en-US" dirty="0"/>
              <a:t>-Ex of decisions requiring more information than anticipated: how should an AI product team decide what fairness metric to use?  Who should make the decision?  Will that person have sufficient background to understand the implications of the fairness definition choice?  Is a tool available to apply the chosen definition to the type of data you have?  What groups and intersections of groups do you need to track fairness towards?</a:t>
            </a:r>
          </a:p>
          <a:p>
            <a:r>
              <a:rPr lang="en-US" dirty="0"/>
              <a:t>-Most product teams use agile processes that incorporate some form of sprints.  How do you fit the uncertain, ambiguous, research-like processes of figuring out how to apply ethical AI research tools or policy into those kinds of sprints?</a:t>
            </a:r>
          </a:p>
          <a:p>
            <a:endParaRPr lang="en-US" dirty="0"/>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43</a:t>
            </a:fld>
            <a:endParaRPr lang="en-US" altLang="en-US"/>
          </a:p>
        </p:txBody>
      </p:sp>
    </p:spTree>
    <p:extLst>
      <p:ext uri="{BB962C8B-B14F-4D97-AF65-F5344CB8AC3E}">
        <p14:creationId xmlns:p14="http://schemas.microsoft.com/office/powerpoint/2010/main" val="442770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44</a:t>
            </a:fld>
            <a:endParaRPr lang="en-US" altLang="en-US"/>
          </a:p>
        </p:txBody>
      </p:sp>
    </p:spTree>
    <p:extLst>
      <p:ext uri="{BB962C8B-B14F-4D97-AF65-F5344CB8AC3E}">
        <p14:creationId xmlns:p14="http://schemas.microsoft.com/office/powerpoint/2010/main" val="2776106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26</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4293175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45</a:t>
            </a:fld>
            <a:endParaRPr lang="en-US" altLang="en-US"/>
          </a:p>
        </p:txBody>
      </p:sp>
    </p:spTree>
    <p:extLst>
      <p:ext uri="{BB962C8B-B14F-4D97-AF65-F5344CB8AC3E}">
        <p14:creationId xmlns:p14="http://schemas.microsoft.com/office/powerpoint/2010/main" val="37822334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big topic and we offer a lot more ideas in the book, but here are examples of the type of practical advice that is needed:</a:t>
            </a:r>
          </a:p>
          <a:p>
            <a:endParaRPr lang="en-US" dirty="0"/>
          </a:p>
          <a:p>
            <a:r>
              <a:rPr lang="en-US" dirty="0"/>
              <a:t>-When people are viewed (and know they are viewed) as people who can learn how to do things that are consistent with their moral values (moral growth mindset) as opposed to people who just are morally good or bad, they are much more likely to try to do the right thing and be receptive to ethical feedback</a:t>
            </a:r>
          </a:p>
          <a:p>
            <a:r>
              <a:rPr lang="en-US" dirty="0"/>
              <a:t>- KPIs are critical for aligning incentives in organizational environments.  Anything that is not represented in a KPI will not get integrated into performance evaluations and agile processes effectively.</a:t>
            </a:r>
          </a:p>
          <a:p>
            <a:r>
              <a:rPr lang="en-US" dirty="0"/>
              <a:t>- Embedded ethics is more successful than outside ethical review boards who are viewed as impediments to the product lifecycle and who don’t know the product well enough to make nuanced decisions (like what fairness definition to choose)</a:t>
            </a:r>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46</a:t>
            </a:fld>
            <a:endParaRPr lang="en-US" altLang="en-US"/>
          </a:p>
        </p:txBody>
      </p:sp>
    </p:spTree>
    <p:extLst>
      <p:ext uri="{BB962C8B-B14F-4D97-AF65-F5344CB8AC3E}">
        <p14:creationId xmlns:p14="http://schemas.microsoft.com/office/powerpoint/2010/main" val="31555379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47</a:t>
            </a:fld>
            <a:endParaRPr lang="en-US" altLang="en-US"/>
          </a:p>
        </p:txBody>
      </p:sp>
    </p:spTree>
    <p:extLst>
      <p:ext uri="{BB962C8B-B14F-4D97-AF65-F5344CB8AC3E}">
        <p14:creationId xmlns:p14="http://schemas.microsoft.com/office/powerpoint/2010/main" val="15875049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b="0" i="0" u="none" strike="noStrike" baseline="0" dirty="0">
                <a:latin typeface="FreightTextProBook-Regular"/>
              </a:rPr>
              <a:t>be able to reliably identify moral issues that arise</a:t>
            </a:r>
          </a:p>
          <a:p>
            <a:r>
              <a:rPr lang="en-US" dirty="0"/>
              <a:t>be able to anticipate and listen to stakeholders’ unique perspectives and to incorporate</a:t>
            </a:r>
          </a:p>
          <a:p>
            <a:r>
              <a:rPr lang="en-US" dirty="0"/>
              <a:t>others’ viewpoints into their assessment of a problem and its solutions</a:t>
            </a:r>
          </a:p>
          <a:p>
            <a:r>
              <a:rPr lang="en-US" dirty="0"/>
              <a:t>emotional intelligence skills to bring the chosen action to fruition among </a:t>
            </a:r>
            <a:r>
              <a:rPr lang="en-US" dirty="0" err="1"/>
              <a:t>confl</a:t>
            </a:r>
            <a:r>
              <a:rPr lang="en-US" dirty="0"/>
              <a:t> </a:t>
            </a:r>
            <a:r>
              <a:rPr lang="en-US" dirty="0" err="1"/>
              <a:t>icting</a:t>
            </a:r>
            <a:r>
              <a:rPr lang="en-US" dirty="0"/>
              <a:t> social</a:t>
            </a:r>
          </a:p>
          <a:p>
            <a:r>
              <a:rPr lang="en-US" dirty="0"/>
              <a:t>opinions and professional pressures</a:t>
            </a:r>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48</a:t>
            </a:fld>
            <a:endParaRPr lang="en-US" altLang="en-US"/>
          </a:p>
        </p:txBody>
      </p:sp>
    </p:spTree>
    <p:extLst>
      <p:ext uri="{BB962C8B-B14F-4D97-AF65-F5344CB8AC3E}">
        <p14:creationId xmlns:p14="http://schemas.microsoft.com/office/powerpoint/2010/main" val="18353626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Don Beyer (D-VA) is getting his masters degree in machine learning at George Mason University *while in congress* because he realizes he needs the expertise to do his job well.  We need to create mechanisms for people at all career stages to do the same with AI ethics, even if they are less formal than getting a masters degree.  Training Chief Learning Officers at AI companies would be a good place to start.</a:t>
            </a:r>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49</a:t>
            </a:fld>
            <a:endParaRPr lang="en-US" altLang="en-US"/>
          </a:p>
        </p:txBody>
      </p:sp>
    </p:spTree>
    <p:extLst>
      <p:ext uri="{BB962C8B-B14F-4D97-AF65-F5344CB8AC3E}">
        <p14:creationId xmlns:p14="http://schemas.microsoft.com/office/powerpoint/2010/main" val="21934929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50</a:t>
            </a:fld>
            <a:endParaRPr lang="en-US" altLang="en-US"/>
          </a:p>
        </p:txBody>
      </p:sp>
    </p:spTree>
    <p:extLst>
      <p:ext uri="{BB962C8B-B14F-4D97-AF65-F5344CB8AC3E}">
        <p14:creationId xmlns:p14="http://schemas.microsoft.com/office/powerpoint/2010/main" val="40716272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51</a:t>
            </a:fld>
            <a:endParaRPr lang="en-US" altLang="en-US"/>
          </a:p>
        </p:txBody>
      </p:sp>
    </p:spTree>
    <p:extLst>
      <p:ext uri="{BB962C8B-B14F-4D97-AF65-F5344CB8AC3E}">
        <p14:creationId xmlns:p14="http://schemas.microsoft.com/office/powerpoint/2010/main" val="19546952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Open AI also recognizes this need, and launched a round of funding in 2023 for teams to experiment.  They have already completed the funding round and have learned, as expected, that it’s hard.  But a lot of good ideas were explored and many were useful.  Our personal hope is that future efforts in this space will take greater advantage of the gig economy and create mechanisms to engage underserved communities.</a:t>
            </a:r>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53</a:t>
            </a:fld>
            <a:endParaRPr lang="en-US" altLang="en-US"/>
          </a:p>
        </p:txBody>
      </p:sp>
    </p:spTree>
    <p:extLst>
      <p:ext uri="{BB962C8B-B14F-4D97-AF65-F5344CB8AC3E}">
        <p14:creationId xmlns:p14="http://schemas.microsoft.com/office/powerpoint/2010/main" val="24722264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FreightTextProBook-Regular"/>
              </a:rPr>
              <a:t>The tactics we have discussed thus far will work best if everybody contributing to AI products has both good intentions and sufficient resources to pursue moral AI reliably. Since neither of those things will always be true, public policies that provide incentives, resources, guidelines, and regulations aimed at maximizing the positive impact of AI on human society are another essential part of a moral AI strategy.</a:t>
            </a:r>
          </a:p>
          <a:p>
            <a:pPr algn="l"/>
            <a:endParaRPr lang="en-US" sz="1800" b="0" i="0" u="none" strike="noStrike" baseline="0" dirty="0">
              <a:latin typeface="FreightTextProBook-Regular"/>
            </a:endParaRPr>
          </a:p>
          <a:p>
            <a:pPr algn="l"/>
            <a:r>
              <a:rPr lang="en-US" sz="1800" b="0" i="0" u="none" strike="noStrike" baseline="0" dirty="0">
                <a:latin typeface="FreightTextProBook-Regular"/>
              </a:rPr>
              <a:t>There’s a lot of good progress in this area, as some of these headlines highlight.</a:t>
            </a:r>
            <a:endParaRPr lang="en-US" dirty="0"/>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54</a:t>
            </a:fld>
            <a:endParaRPr lang="en-US" altLang="en-US"/>
          </a:p>
        </p:txBody>
      </p:sp>
    </p:spTree>
    <p:extLst>
      <p:ext uri="{BB962C8B-B14F-4D97-AF65-F5344CB8AC3E}">
        <p14:creationId xmlns:p14="http://schemas.microsoft.com/office/powerpoint/2010/main" val="31606608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800" b="0" i="0" u="none" strike="noStrike" baseline="0" dirty="0">
                <a:latin typeface="FreightTextProBook-Regular"/>
              </a:rPr>
              <a:t>But we emphasize that AI public policy needs both carrots and sticks.  Positive rewards for making responsible choices, like government contracts for companies who have a proven track record in ethical AI, and incentives and efforts that make moral AI easier to implement, like publicly available datasets with fair representation of demographic groups, are just as important as regulations.  Most critically, we need to get better at mechanisms that allow these policies to be put in place quickly at a rate more aligned to the rate at which AI technology develops.  The way to do this quickly is by using “agile” mechanisms that allow policies to adapt easily and be tested in limited scenarios.  Examples include regulatory sandboxes for testing AVs, policies with sunset clauses, or experimental regulatory markets where private corporations compete to provide high- quality regulatory AI services.</a:t>
            </a:r>
            <a:endParaRPr lang="en-US" dirty="0"/>
          </a:p>
        </p:txBody>
      </p:sp>
      <p:sp>
        <p:nvSpPr>
          <p:cNvPr id="4" name="Slide Number Placeholder 3"/>
          <p:cNvSpPr>
            <a:spLocks noGrp="1"/>
          </p:cNvSpPr>
          <p:nvPr>
            <p:ph type="sldNum" sz="quarter" idx="5"/>
          </p:nvPr>
        </p:nvSpPr>
        <p:spPr/>
        <p:txBody>
          <a:bodyPr/>
          <a:lstStyle/>
          <a:p>
            <a:pPr>
              <a:defRPr/>
            </a:pPr>
            <a:fld id="{74CA8E45-B4F1-E443-87FC-A52F472B0A39}" type="slidenum">
              <a:rPr lang="en-US" altLang="en-US" smtClean="0"/>
              <a:pPr>
                <a:defRPr/>
              </a:pPr>
              <a:t>55</a:t>
            </a:fld>
            <a:endParaRPr lang="en-US" altLang="en-US"/>
          </a:p>
        </p:txBody>
      </p:sp>
    </p:spTree>
    <p:extLst>
      <p:ext uri="{BB962C8B-B14F-4D97-AF65-F5344CB8AC3E}">
        <p14:creationId xmlns:p14="http://schemas.microsoft.com/office/powerpoint/2010/main" val="3864775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27</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582734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56</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41048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28</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688674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29</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0717250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30</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1526443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31</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3542602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914A9A-7C47-C714-7821-44132F884AC3}"/>
            </a:ext>
          </a:extLst>
        </p:cNvPr>
        <p:cNvGrpSpPr/>
        <p:nvPr/>
      </p:nvGrpSpPr>
      <p:grpSpPr>
        <a:xfrm>
          <a:off x="0" y="0"/>
          <a:ext cx="0" cy="0"/>
          <a:chOff x="0" y="0"/>
          <a:chExt cx="0" cy="0"/>
        </a:xfrm>
      </p:grpSpPr>
      <p:sp>
        <p:nvSpPr>
          <p:cNvPr id="23553" name="Rectangle 7">
            <a:extLst>
              <a:ext uri="{FF2B5EF4-FFF2-40B4-BE49-F238E27FC236}">
                <a16:creationId xmlns:a16="http://schemas.microsoft.com/office/drawing/2014/main" id="{2AAB8907-6DF3-D878-B4B5-FBEB9E4A13A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32</a:t>
            </a:fld>
            <a:endParaRPr lang="en-US" altLang="en-US"/>
          </a:p>
        </p:txBody>
      </p:sp>
      <p:sp>
        <p:nvSpPr>
          <p:cNvPr id="23554" name="Rectangle 1026">
            <a:extLst>
              <a:ext uri="{FF2B5EF4-FFF2-40B4-BE49-F238E27FC236}">
                <a16:creationId xmlns:a16="http://schemas.microsoft.com/office/drawing/2014/main" id="{256C00D7-2CCF-1D1F-70EB-4809E236ADA7}"/>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4DED7B9C-EDA2-C231-D3FA-1925E4C2679D}"/>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0319740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a:extLst>
              <a:ext uri="{FF2B5EF4-FFF2-40B4-BE49-F238E27FC236}">
                <a16:creationId xmlns:a16="http://schemas.microsoft.com/office/drawing/2014/main" id="{DB4A6838-3A79-7CCF-EA9F-3BAD1474FAB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7D061CE-D03D-C840-988F-DEF07BC25457}" type="slidenum">
              <a:rPr lang="en-US" altLang="en-US" smtClean="0"/>
              <a:pPr/>
              <a:t>33</a:t>
            </a:fld>
            <a:endParaRPr lang="en-US" altLang="en-US"/>
          </a:p>
        </p:txBody>
      </p:sp>
      <p:sp>
        <p:nvSpPr>
          <p:cNvPr id="23554" name="Rectangle 1026">
            <a:extLst>
              <a:ext uri="{FF2B5EF4-FFF2-40B4-BE49-F238E27FC236}">
                <a16:creationId xmlns:a16="http://schemas.microsoft.com/office/drawing/2014/main" id="{A92FFD5E-7FD7-F041-0313-3CC917879ADA}"/>
              </a:ext>
            </a:extLst>
          </p:cNvPr>
          <p:cNvSpPr>
            <a:spLocks noGrp="1" noRot="1" noChangeAspect="1" noChangeArrowheads="1" noTextEdit="1"/>
          </p:cNvSpPr>
          <p:nvPr>
            <p:ph type="sldImg"/>
          </p:nvPr>
        </p:nvSpPr>
        <p:spPr>
          <a:solidFill>
            <a:srgbClr val="FFFFFF"/>
          </a:solidFill>
          <a:ln/>
        </p:spPr>
      </p:sp>
      <p:sp>
        <p:nvSpPr>
          <p:cNvPr id="23555" name="Rectangle 1027">
            <a:extLst>
              <a:ext uri="{FF2B5EF4-FFF2-40B4-BE49-F238E27FC236}">
                <a16:creationId xmlns:a16="http://schemas.microsoft.com/office/drawing/2014/main" id="{EBAB5DE2-9933-1C4C-A449-F139DAD1034C}"/>
              </a:ext>
            </a:extLst>
          </p:cNvPr>
          <p:cNvSpPr>
            <a:spLocks noGrp="1" noChangeArrowheads="1"/>
          </p:cNvSpPr>
          <p:nvPr>
            <p:ph type="body" idx="1"/>
          </p:nvPr>
        </p:nvSpPr>
        <p:spPr>
          <a:solidFill>
            <a:srgbClr val="FFFFFF"/>
          </a:solidFill>
          <a:ln>
            <a:solidFill>
              <a:srgbClr val="000000"/>
            </a:solidFill>
          </a:ln>
        </p:spPr>
        <p:txBody>
          <a:bodyPr/>
          <a:lstStyle/>
          <a:p>
            <a:pPr eaLnBrk="1" hangingPunct="1"/>
            <a:r>
              <a:rPr lang="en-US" altLang="en-US" dirty="0">
                <a:latin typeface="Arial" panose="020B0604020202020204" pitchFamily="34" charset="0"/>
                <a:ea typeface="ＭＳ Ｐゴシック" panose="020B0600070205080204" pitchFamily="34" charset="-128"/>
              </a:rPr>
              <a:t>Notes: </a:t>
            </a:r>
          </a:p>
          <a:p>
            <a:pPr eaLnBrk="1" hangingPunct="1"/>
            <a:r>
              <a:rPr lang="en-US" altLang="en-US" dirty="0">
                <a:latin typeface="Arial" panose="020B0604020202020204" pitchFamily="34" charset="0"/>
                <a:ea typeface="ＭＳ Ｐゴシック" panose="020B0600070205080204" pitchFamily="34" charset="-128"/>
              </a:rPr>
              <a:t>-location tracking can unexpectedly lead to uncovering of information like where you sleep (not at your home address), that you attend AA meetings, that you have visited abortion clinics, that you are depressed, etc.</a:t>
            </a:r>
          </a:p>
          <a:p>
            <a:pPr eaLnBrk="1" hangingPunct="1"/>
            <a:r>
              <a:rPr lang="en-US" altLang="en-US" dirty="0">
                <a:latin typeface="Arial" panose="020B0604020202020204" pitchFamily="34" charset="0"/>
                <a:ea typeface="ＭＳ Ｐゴシック" panose="020B0600070205080204" pitchFamily="34" charset="-128"/>
              </a:rPr>
              <a:t>-Ex of those who intentionally want your private information: scammers, private investigators, or angry exes who use deep fakes to get you to tell them information they want to know about you </a:t>
            </a:r>
          </a:p>
          <a:p>
            <a:pPr marL="0" marR="0" lvl="0" indent="0" algn="l" defTabSz="914400" rtl="0" eaLnBrk="1" fontAlgn="base" latinLnBrk="0" hangingPunct="1">
              <a:lnSpc>
                <a:spcPct val="100000"/>
              </a:lnSpc>
              <a:spcBef>
                <a:spcPct val="30000"/>
              </a:spcBef>
              <a:spcAft>
                <a:spcPct val="0"/>
              </a:spcAft>
              <a:buClrTx/>
              <a:buSzTx/>
              <a:buFontTx/>
              <a:buNone/>
              <a:tabLst/>
              <a:defRPr/>
            </a:pPr>
            <a:r>
              <a:rPr lang="en-US" altLang="en-US" dirty="0">
                <a:latin typeface="Arial" panose="020B0604020202020204" pitchFamily="34" charset="0"/>
                <a:ea typeface="ＭＳ Ｐゴシック" panose="020B0600070205080204" pitchFamily="34" charset="-128"/>
              </a:rPr>
              <a:t>- Ex of t</a:t>
            </a:r>
            <a:r>
              <a:rPr lang="en-US" sz="1200" dirty="0">
                <a:solidFill>
                  <a:srgbClr val="002060"/>
                </a:solidFill>
              </a:rPr>
              <a:t>hose who are not intentionally seeking your private information:</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sz="1200" dirty="0">
              <a:solidFill>
                <a:srgbClr val="002060"/>
              </a:solidFill>
            </a:endParaRPr>
          </a:p>
          <a:p>
            <a:pPr eaLnBrk="1" hangingPunct="1"/>
            <a:endParaRPr lang="en-US" altLang="en-US" dirty="0">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3198823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C61D2-C5AE-474A-91DA-22442EA506FE}" type="datetimeFigureOut">
              <a:rPr lang="en-US" smtClean="0"/>
              <a:t>3/9/2024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27FF99-5460-4E45-9153-57A2376B6EC9}" type="slidenum">
              <a:rPr lang="en-US" smtClean="0"/>
              <a:t>‹#›</a:t>
            </a:fld>
            <a:endParaRPr lang="en-US"/>
          </a:p>
        </p:txBody>
      </p:sp>
    </p:spTree>
    <p:extLst>
      <p:ext uri="{BB962C8B-B14F-4D97-AF65-F5344CB8AC3E}">
        <p14:creationId xmlns:p14="http://schemas.microsoft.com/office/powerpoint/2010/main" val="310966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C61D2-C5AE-474A-91DA-22442EA506FE}" type="datetimeFigureOut">
              <a:rPr lang="en-US" smtClean="0"/>
              <a:t>3/9/2024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27FF99-5460-4E45-9153-57A2376B6EC9}" type="slidenum">
              <a:rPr lang="en-US" smtClean="0"/>
              <a:t>‹#›</a:t>
            </a:fld>
            <a:endParaRPr lang="en-US"/>
          </a:p>
        </p:txBody>
      </p:sp>
    </p:spTree>
    <p:extLst>
      <p:ext uri="{BB962C8B-B14F-4D97-AF65-F5344CB8AC3E}">
        <p14:creationId xmlns:p14="http://schemas.microsoft.com/office/powerpoint/2010/main" val="651693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C61D2-C5AE-474A-91DA-22442EA506FE}" type="datetimeFigureOut">
              <a:rPr lang="en-US" smtClean="0"/>
              <a:t>3/9/2024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27FF99-5460-4E45-9153-57A2376B6EC9}" type="slidenum">
              <a:rPr lang="en-US" smtClean="0"/>
              <a:t>‹#›</a:t>
            </a:fld>
            <a:endParaRPr lang="en-US"/>
          </a:p>
        </p:txBody>
      </p:sp>
    </p:spTree>
    <p:extLst>
      <p:ext uri="{BB962C8B-B14F-4D97-AF65-F5344CB8AC3E}">
        <p14:creationId xmlns:p14="http://schemas.microsoft.com/office/powerpoint/2010/main" val="1784049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C61D2-C5AE-474A-91DA-22442EA506FE}" type="datetimeFigureOut">
              <a:rPr lang="en-US" smtClean="0"/>
              <a:t>3/9/2024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27FF99-5460-4E45-9153-57A2376B6EC9}" type="slidenum">
              <a:rPr lang="en-US" smtClean="0"/>
              <a:t>‹#›</a:t>
            </a:fld>
            <a:endParaRPr lang="en-US"/>
          </a:p>
        </p:txBody>
      </p:sp>
    </p:spTree>
    <p:extLst>
      <p:ext uri="{BB962C8B-B14F-4D97-AF65-F5344CB8AC3E}">
        <p14:creationId xmlns:p14="http://schemas.microsoft.com/office/powerpoint/2010/main" val="1478176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57C61D2-C5AE-474A-91DA-22442EA506FE}" type="datetimeFigureOut">
              <a:rPr lang="en-US" smtClean="0"/>
              <a:t>3/9/2024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27FF99-5460-4E45-9153-57A2376B6EC9}" type="slidenum">
              <a:rPr lang="en-US" smtClean="0"/>
              <a:t>‹#›</a:t>
            </a:fld>
            <a:endParaRPr lang="en-US"/>
          </a:p>
        </p:txBody>
      </p:sp>
    </p:spTree>
    <p:extLst>
      <p:ext uri="{BB962C8B-B14F-4D97-AF65-F5344CB8AC3E}">
        <p14:creationId xmlns:p14="http://schemas.microsoft.com/office/powerpoint/2010/main" val="1182963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C61D2-C5AE-474A-91DA-22442EA506FE}" type="datetimeFigureOut">
              <a:rPr lang="en-US" smtClean="0"/>
              <a:t>3/9/2024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27FF99-5460-4E45-9153-57A2376B6EC9}" type="slidenum">
              <a:rPr lang="en-US" smtClean="0"/>
              <a:t>‹#›</a:t>
            </a:fld>
            <a:endParaRPr lang="en-US"/>
          </a:p>
        </p:txBody>
      </p:sp>
    </p:spTree>
    <p:extLst>
      <p:ext uri="{BB962C8B-B14F-4D97-AF65-F5344CB8AC3E}">
        <p14:creationId xmlns:p14="http://schemas.microsoft.com/office/powerpoint/2010/main" val="3207175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C61D2-C5AE-474A-91DA-22442EA506FE}" type="datetimeFigureOut">
              <a:rPr lang="en-US" smtClean="0"/>
              <a:t>3/9/2024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27FF99-5460-4E45-9153-57A2376B6EC9}" type="slidenum">
              <a:rPr lang="en-US" smtClean="0"/>
              <a:t>‹#›</a:t>
            </a:fld>
            <a:endParaRPr lang="en-US"/>
          </a:p>
        </p:txBody>
      </p:sp>
    </p:spTree>
    <p:extLst>
      <p:ext uri="{BB962C8B-B14F-4D97-AF65-F5344CB8AC3E}">
        <p14:creationId xmlns:p14="http://schemas.microsoft.com/office/powerpoint/2010/main" val="1356504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C61D2-C5AE-474A-91DA-22442EA506FE}" type="datetimeFigureOut">
              <a:rPr lang="en-US" smtClean="0"/>
              <a:t>3/9/2024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27FF99-5460-4E45-9153-57A2376B6EC9}" type="slidenum">
              <a:rPr lang="en-US" smtClean="0"/>
              <a:t>‹#›</a:t>
            </a:fld>
            <a:endParaRPr lang="en-US"/>
          </a:p>
        </p:txBody>
      </p:sp>
    </p:spTree>
    <p:extLst>
      <p:ext uri="{BB962C8B-B14F-4D97-AF65-F5344CB8AC3E}">
        <p14:creationId xmlns:p14="http://schemas.microsoft.com/office/powerpoint/2010/main" val="2584778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C61D2-C5AE-474A-91DA-22442EA506FE}" type="datetimeFigureOut">
              <a:rPr lang="en-US" smtClean="0"/>
              <a:t>3/9/2024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27FF99-5460-4E45-9153-57A2376B6EC9}" type="slidenum">
              <a:rPr lang="en-US" smtClean="0"/>
              <a:t>‹#›</a:t>
            </a:fld>
            <a:endParaRPr lang="en-US"/>
          </a:p>
        </p:txBody>
      </p:sp>
    </p:spTree>
    <p:extLst>
      <p:ext uri="{BB962C8B-B14F-4D97-AF65-F5344CB8AC3E}">
        <p14:creationId xmlns:p14="http://schemas.microsoft.com/office/powerpoint/2010/main" val="1798309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57C61D2-C5AE-474A-91DA-22442EA506FE}" type="datetimeFigureOut">
              <a:rPr lang="en-US" smtClean="0"/>
              <a:t>3/9/2024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27FF99-5460-4E45-9153-57A2376B6EC9}" type="slidenum">
              <a:rPr lang="en-US" smtClean="0"/>
              <a:t>‹#›</a:t>
            </a:fld>
            <a:endParaRPr lang="en-US"/>
          </a:p>
        </p:txBody>
      </p:sp>
    </p:spTree>
    <p:extLst>
      <p:ext uri="{BB962C8B-B14F-4D97-AF65-F5344CB8AC3E}">
        <p14:creationId xmlns:p14="http://schemas.microsoft.com/office/powerpoint/2010/main" val="2946253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57C61D2-C5AE-474A-91DA-22442EA506FE}" type="datetimeFigureOut">
              <a:rPr lang="en-US" smtClean="0"/>
              <a:t>3/9/2024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27FF99-5460-4E45-9153-57A2376B6EC9}" type="slidenum">
              <a:rPr lang="en-US" smtClean="0"/>
              <a:t>‹#›</a:t>
            </a:fld>
            <a:endParaRPr lang="en-US"/>
          </a:p>
        </p:txBody>
      </p:sp>
    </p:spTree>
    <p:extLst>
      <p:ext uri="{BB962C8B-B14F-4D97-AF65-F5344CB8AC3E}">
        <p14:creationId xmlns:p14="http://schemas.microsoft.com/office/powerpoint/2010/main" val="2639844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C61D2-C5AE-474A-91DA-22442EA506FE}" type="datetimeFigureOut">
              <a:rPr lang="en-US" smtClean="0"/>
              <a:t>3/9/2024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27FF99-5460-4E45-9153-57A2376B6EC9}" type="slidenum">
              <a:rPr lang="en-US" smtClean="0"/>
              <a:t>‹#›</a:t>
            </a:fld>
            <a:endParaRPr lang="en-US"/>
          </a:p>
        </p:txBody>
      </p:sp>
    </p:spTree>
    <p:extLst>
      <p:ext uri="{BB962C8B-B14F-4D97-AF65-F5344CB8AC3E}">
        <p14:creationId xmlns:p14="http://schemas.microsoft.com/office/powerpoint/2010/main" val="2270256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oxford-aiethics.ox.ac.uk/blog/how-chatgpt-has-been-prompted-respect-safety-fairness-and-copyrigh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hyperlink" Target="https://openai.com/blog/deep-reinforcement-learning-from-human-preferences/" TargetMode="External"/><Relationship Id="rId4" Type="http://schemas.openxmlformats.org/officeDocument/2006/relationships/hyperlink" Target="https://openai.com/research/instruction-followin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arxiv.org/abs/2212.08073"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arxiv.org/abs/2212.08073" TargetMode="Externa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medium.com/@lkcyber/life-after-technological-unemployment-not-necessarily-gloom-doom-3752d6bc6caa" TargetMode="External"/><Relationship Id="rId13" Type="http://schemas.openxmlformats.org/officeDocument/2006/relationships/image" Target="../media/image24.jpg"/><Relationship Id="rId3" Type="http://schemas.openxmlformats.org/officeDocument/2006/relationships/image" Target="../media/image19.jpg"/><Relationship Id="rId7" Type="http://schemas.openxmlformats.org/officeDocument/2006/relationships/image" Target="../media/image21.jpg"/><Relationship Id="rId12" Type="http://schemas.openxmlformats.org/officeDocument/2006/relationships/hyperlink" Target="https://www.denverpost.com/2017/03/28/uber-self-driving-car-crash-in-arizona-comes-amid-debate-about-regulations/" TargetMode="External"/><Relationship Id="rId2" Type="http://schemas.openxmlformats.org/officeDocument/2006/relationships/hyperlink" Target="https://www.bloomberg.com/news/articles/2020-08-18/chinese-ai-giant-blacklisted-by-trump-mints-money-from-virus" TargetMode="External"/><Relationship Id="rId1" Type="http://schemas.openxmlformats.org/officeDocument/2006/relationships/slideLayout" Target="../slideLayouts/slideLayout2.xml"/><Relationship Id="rId6" Type="http://schemas.openxmlformats.org/officeDocument/2006/relationships/hyperlink" Target="https://cacm.acm.org/magazines/2017/5/216318-toward-a-ban-on-lethal-autonomous-weapons/fulltext" TargetMode="External"/><Relationship Id="rId11" Type="http://schemas.openxmlformats.org/officeDocument/2006/relationships/image" Target="../media/image23.webp"/><Relationship Id="rId5" Type="http://schemas.openxmlformats.org/officeDocument/2006/relationships/image" Target="../media/image20.jpg"/><Relationship Id="rId15" Type="http://schemas.openxmlformats.org/officeDocument/2006/relationships/image" Target="../media/image25.jpg"/><Relationship Id="rId10" Type="http://schemas.openxmlformats.org/officeDocument/2006/relationships/hyperlink" Target="https://www.scientificamerican.com/article/detecting-deepfakes1/" TargetMode="External"/><Relationship Id="rId4" Type="http://schemas.openxmlformats.org/officeDocument/2006/relationships/hyperlink" Target="https://www.psychologytoday.com/us/blog/psyched/201801/law-enforcement-ai-is-no-more-or-less-biased-people" TargetMode="External"/><Relationship Id="rId9" Type="http://schemas.openxmlformats.org/officeDocument/2006/relationships/image" Target="../media/image22.jpeg"/><Relationship Id="rId14" Type="http://schemas.openxmlformats.org/officeDocument/2006/relationships/hyperlink" Target="https://www.forbes.com/sites/louiscolumbus/2019/11/24/10-predictions-how-ai-will-improve-cybersecurity-in-2020/" TargetMode="Externa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0.png"/><Relationship Id="rId7" Type="http://schemas.openxmlformats.org/officeDocument/2006/relationships/image" Target="../media/image34.jpg"/><Relationship Id="rId2" Type="http://schemas.openxmlformats.org/officeDocument/2006/relationships/hyperlink" Target="https://www.theverge.com/2020/6/8/21284683/ibm-no-longer-general-purpose-facial-recognition-analysis-software" TargetMode="Externa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emf"/><Relationship Id="rId4" Type="http://schemas.openxmlformats.org/officeDocument/2006/relationships/image" Target="../media/image31.emf"/></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hyperlink" Target="https://www.politico.eu/article/dutch-scandal-serves-as-a-warning-for-europe-over-risks-of-using-algorithms/"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hyperlink" Target="https://academic.oup.com/hropen/article/2021/4/hoab040/6415831" TargetMode="External"/><Relationship Id="rId7" Type="http://schemas.openxmlformats.org/officeDocument/2006/relationships/image" Target="../media/image39.png"/><Relationship Id="rId2" Type="http://schemas.openxmlformats.org/officeDocument/2006/relationships/hyperlink" Target="https://users.cs.duke.edu/~conitzer/ethicalAIES21.pdf" TargetMode="External"/><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hyperlink" Target="https://www.sciencedirect.com/science/article/abs/pii/S1472648322001511" TargetMode="External"/><Relationship Id="rId9" Type="http://schemas.openxmlformats.org/officeDocument/2006/relationships/image" Target="../media/image41.png"/></Relationships>
</file>

<file path=ppt/slides/_rels/slide23.xml.rels><?xml version="1.0" encoding="UTF-8" standalone="yes"?>
<Relationships xmlns="http://schemas.openxmlformats.org/package/2006/relationships"><Relationship Id="rId8" Type="http://schemas.openxmlformats.org/officeDocument/2006/relationships/hyperlink" Target="https://www.cmu.edu/block-center/responsible-ai/res-ai-people.html" TargetMode="External"/><Relationship Id="rId3" Type="http://schemas.openxmlformats.org/officeDocument/2006/relationships/image" Target="../media/image44.png"/><Relationship Id="rId7" Type="http://schemas.openxmlformats.org/officeDocument/2006/relationships/image" Target="../media/image46.png"/><Relationship Id="rId2" Type="http://schemas.openxmlformats.org/officeDocument/2006/relationships/hyperlink" Target="https://www.schwarzmancentre.ox.ac.uk/ethicsinai" TargetMode="External"/><Relationship Id="rId1" Type="http://schemas.openxmlformats.org/officeDocument/2006/relationships/slideLayout" Target="../slideLayouts/slideLayout2.xml"/><Relationship Id="rId6" Type="http://schemas.openxmlformats.org/officeDocument/2006/relationships/hyperlink" Target="https://www.aies-conference.com/2022/" TargetMode="External"/><Relationship Id="rId5" Type="http://schemas.openxmlformats.org/officeDocument/2006/relationships/image" Target="../media/image45.png"/><Relationship Id="rId4" Type="http://schemas.openxmlformats.org/officeDocument/2006/relationships/hyperlink" Target="https://ai100.stanford.edu/" TargetMode="External"/><Relationship Id="rId9" Type="http://schemas.openxmlformats.org/officeDocument/2006/relationships/image" Target="../media/image47.png"/></Relationships>
</file>

<file path=ppt/slides/_rels/slide24.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1.jpg"/><Relationship Id="rId5" Type="http://schemas.openxmlformats.org/officeDocument/2006/relationships/image" Target="../media/image50.jpeg"/><Relationship Id="rId4" Type="http://schemas.openxmlformats.org/officeDocument/2006/relationships/image" Target="../media/image49.jpeg"/></Relationships>
</file>

<file path=ppt/slides/_rels/slide25.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57.gif"/><Relationship Id="rId4" Type="http://schemas.openxmlformats.org/officeDocument/2006/relationships/image" Target="../media/image5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hyperlink" Target="https://ai.googleblog.com/2023/06/announcing-first-machine-unlearning.html" TargetMode="Externa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3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jpeg"/><Relationship Id="rId4" Type="http://schemas.openxmlformats.org/officeDocument/2006/relationships/image" Target="../media/image64.jpeg"/></Relationships>
</file>

<file path=ppt/slides/_rels/slide3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8.jpe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hyperlink" Target="https://parti.research.google/"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4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42.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microsoft.com/office/2007/relationships/hdphoto" Target="../media/hdphoto1.wdp"/></Relationships>
</file>

<file path=ppt/slides/_rels/slide4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s>
</file>

<file path=ppt/slides/_rels/slide47.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arxiv.org/pdf/2304.05376.pdf" TargetMode="Externa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5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94.jpeg"/></Relationships>
</file>

<file path=ppt/slides/_rels/slide56.xml.rels><?xml version="1.0" encoding="UTF-8" standalone="yes"?>
<Relationships xmlns="http://schemas.openxmlformats.org/package/2006/relationships"><Relationship Id="rId3" Type="http://schemas.openxmlformats.org/officeDocument/2006/relationships/image" Target="../media/image95.jpeg"/><Relationship Id="rId7" Type="http://schemas.openxmlformats.org/officeDocument/2006/relationships/image" Target="../media/image99.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98.jpeg"/><Relationship Id="rId5" Type="http://schemas.openxmlformats.org/officeDocument/2006/relationships/image" Target="../media/image97.jpeg"/><Relationship Id="rId4" Type="http://schemas.openxmlformats.org/officeDocument/2006/relationships/image" Target="../media/image96.jpeg"/></Relationships>
</file>

<file path=ppt/slides/_rels/slide57.xml.rels><?xml version="1.0" encoding="UTF-8" standalone="yes"?>
<Relationships xmlns="http://schemas.openxmlformats.org/package/2006/relationships"><Relationship Id="rId2" Type="http://schemas.openxmlformats.org/officeDocument/2006/relationships/image" Target="../media/image100.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hyperlink" Target="https://qz.com/1383083/how-ai-changed-organ-donation-in-the-us/"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image" Target="../media/image103.jpg"/><Relationship Id="rId7" Type="http://schemas.openxmlformats.org/officeDocument/2006/relationships/image" Target="../media/image107.png"/><Relationship Id="rId2" Type="http://schemas.openxmlformats.org/officeDocument/2006/relationships/image" Target="../media/image102.png"/><Relationship Id="rId1" Type="http://schemas.openxmlformats.org/officeDocument/2006/relationships/slideLayout" Target="../slideLayouts/slideLayout2.xml"/><Relationship Id="rId6" Type="http://schemas.openxmlformats.org/officeDocument/2006/relationships/image" Target="../media/image106.jpg"/><Relationship Id="rId5" Type="http://schemas.openxmlformats.org/officeDocument/2006/relationships/image" Target="../media/image105.jpg"/><Relationship Id="rId4" Type="http://schemas.openxmlformats.org/officeDocument/2006/relationships/image" Target="../media/image104.jp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hyperlink" Target="https://users.cs.duke.edu/~conitzer/designingAAAI19.pdf" TargetMode="External"/><Relationship Id="rId7" Type="http://schemas.openxmlformats.org/officeDocument/2006/relationships/image" Target="../media/image110.jpg"/><Relationship Id="rId2" Type="http://schemas.openxmlformats.org/officeDocument/2006/relationships/image" Target="../media/image109.png"/><Relationship Id="rId1" Type="http://schemas.openxmlformats.org/officeDocument/2006/relationships/slideLayout" Target="../slideLayouts/slideLayout2.xml"/><Relationship Id="rId6" Type="http://schemas.openxmlformats.org/officeDocument/2006/relationships/hyperlink" Target="http://www.cs.cmu.edu/~focal/" TargetMode="External"/><Relationship Id="rId5" Type="http://schemas.openxmlformats.org/officeDocument/2006/relationships/hyperlink" Target="https://www.cooperativeai.com/" TargetMode="External"/><Relationship Id="rId4" Type="http://schemas.openxmlformats.org/officeDocument/2006/relationships/hyperlink" Target="https://www.cs.cmu.edu/~conitzer/FOCALAAAI23.pdf" TargetMode="External"/></Relationships>
</file>

<file path=ppt/slides/_rels/slide6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hyperlink" Target="https://www.wired.com/2011/04/amazon-flies-24-million/"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8" Type="http://schemas.openxmlformats.org/officeDocument/2006/relationships/hyperlink" Target="https://en.wikipedia.org/wiki/2010_flash_crash#cite_note-CFTC_2014-5" TargetMode="External"/><Relationship Id="rId3" Type="http://schemas.openxmlformats.org/officeDocument/2006/relationships/hyperlink" Target="https://en.wikipedia.org/wiki/2010_flash_crash#cite_note-phillips-5-11-10-2" TargetMode="External"/><Relationship Id="rId7" Type="http://schemas.openxmlformats.org/officeDocument/2006/relationships/hyperlink" Target="https://en.wikipedia.org/wiki/Eastern_Time_Zone" TargetMode="External"/><Relationship Id="rId2" Type="http://schemas.openxmlformats.org/officeDocument/2006/relationships/hyperlink" Target="https://en.wikipedia.org/wiki/2010_flash_crash#cite_note-1" TargetMode="External"/><Relationship Id="rId1" Type="http://schemas.openxmlformats.org/officeDocument/2006/relationships/slideLayout" Target="../slideLayouts/slideLayout2.xml"/><Relationship Id="rId6" Type="http://schemas.openxmlformats.org/officeDocument/2006/relationships/hyperlink" Target="https://en.wikipedia.org/wiki/Stock_market_crash" TargetMode="External"/><Relationship Id="rId5" Type="http://schemas.openxmlformats.org/officeDocument/2006/relationships/hyperlink" Target="https://en.wikipedia.org/wiki/2010_flash_crash#cite_note-Traders_Magazine_2015-4" TargetMode="External"/><Relationship Id="rId4" Type="http://schemas.openxmlformats.org/officeDocument/2006/relationships/hyperlink" Target="https://en.wikipedia.org/wiki/2010_flash_crash#cite_note-3" TargetMode="External"/><Relationship Id="rId9" Type="http://schemas.openxmlformats.org/officeDocument/2006/relationships/image" Target="../media/image112.png"/></Relationships>
</file>

<file path=ppt/slides/_rels/slide63.xml.rels><?xml version="1.0" encoding="UTF-8" standalone="yes"?>
<Relationships xmlns="http://schemas.openxmlformats.org/package/2006/relationships"><Relationship Id="rId3" Type="http://schemas.openxmlformats.org/officeDocument/2006/relationships/image" Target="../media/image114.emf"/><Relationship Id="rId2" Type="http://schemas.openxmlformats.org/officeDocument/2006/relationships/image" Target="../media/image113.emf"/><Relationship Id="rId1" Type="http://schemas.openxmlformats.org/officeDocument/2006/relationships/slideLayout" Target="../slideLayouts/slideLayout2.xml"/><Relationship Id="rId6" Type="http://schemas.openxmlformats.org/officeDocument/2006/relationships/hyperlink" Target="https://arxiv.org/abs/2401.03408" TargetMode="External"/><Relationship Id="rId5" Type="http://schemas.openxmlformats.org/officeDocument/2006/relationships/image" Target="../media/image116.emf"/><Relationship Id="rId4" Type="http://schemas.openxmlformats.org/officeDocument/2006/relationships/image" Target="../media/image115.emf"/></Relationships>
</file>

<file path=ppt/slides/_rels/slide64.xml.rels><?xml version="1.0" encoding="UTF-8" standalone="yes"?>
<Relationships xmlns="http://schemas.openxmlformats.org/package/2006/relationships"><Relationship Id="rId3" Type="http://schemas.openxmlformats.org/officeDocument/2006/relationships/image" Target="../media/image110.jpg"/><Relationship Id="rId2" Type="http://schemas.openxmlformats.org/officeDocument/2006/relationships/image" Target="../media/image117.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7450" y="2103437"/>
            <a:ext cx="7093942" cy="1325563"/>
          </a:xfrm>
        </p:spPr>
        <p:txBody>
          <a:bodyPr>
            <a:noAutofit/>
          </a:bodyPr>
          <a:lstStyle/>
          <a:p>
            <a:pPr algn="ctr"/>
            <a:r>
              <a:rPr lang="en-US" sz="4000" dirty="0"/>
              <a:t> Moral AI</a:t>
            </a:r>
            <a:br>
              <a:rPr lang="en-US" sz="2800" dirty="0">
                <a:solidFill>
                  <a:srgbClr val="0070C0"/>
                </a:solidFill>
              </a:rPr>
            </a:br>
            <a:r>
              <a:rPr lang="en-US" sz="2800" dirty="0"/>
              <a:t>Vincent Conitzer</a:t>
            </a:r>
            <a:br>
              <a:rPr lang="en-US" sz="2800" dirty="0"/>
            </a:br>
            <a:r>
              <a:rPr lang="en-US" sz="2400" dirty="0"/>
              <a:t>Foundations of Cooperative AI Lab (FOCAL)</a:t>
            </a:r>
            <a:br>
              <a:rPr lang="en-US" sz="2400" dirty="0"/>
            </a:br>
            <a:r>
              <a:rPr lang="en-US" sz="2400" dirty="0"/>
              <a:t>Computer Science Department </a:t>
            </a:r>
            <a:br>
              <a:rPr lang="en-US" sz="2400" dirty="0"/>
            </a:br>
            <a:r>
              <a:rPr lang="en-US" sz="2000" dirty="0"/>
              <a:t>(&amp; Machine Learning, Philosophy, Tepper School of Business)</a:t>
            </a:r>
            <a:br>
              <a:rPr lang="en-US" sz="2000" dirty="0"/>
            </a:br>
            <a:r>
              <a:rPr lang="en-US" sz="2400" b="1" dirty="0"/>
              <a:t>Carnegie Mellon University</a:t>
            </a:r>
            <a:br>
              <a:rPr lang="en-US" sz="2400" dirty="0"/>
            </a:br>
            <a:r>
              <a:rPr lang="en-US" sz="2400" dirty="0"/>
              <a:t>Institute for Ethics in AI</a:t>
            </a:r>
            <a:br>
              <a:rPr lang="en-US" sz="2400" dirty="0"/>
            </a:br>
            <a:r>
              <a:rPr lang="en-US" sz="2400" b="1" dirty="0"/>
              <a:t>University of Oxford</a:t>
            </a:r>
            <a:endParaRPr lang="en-US" b="1" dirty="0">
              <a:solidFill>
                <a:srgbClr val="0070C0"/>
              </a:solidFill>
            </a:endParaRPr>
          </a:p>
        </p:txBody>
      </p:sp>
      <p:pic>
        <p:nvPicPr>
          <p:cNvPr id="24" name="Picture 23">
            <a:extLst>
              <a:ext uri="{FF2B5EF4-FFF2-40B4-BE49-F238E27FC236}">
                <a16:creationId xmlns:a16="http://schemas.microsoft.com/office/drawing/2014/main" id="{206CFC9C-84A7-780D-D03C-9AE0CFD3C514}"/>
              </a:ext>
            </a:extLst>
          </p:cNvPr>
          <p:cNvPicPr>
            <a:picLocks noChangeAspect="1"/>
          </p:cNvPicPr>
          <p:nvPr/>
        </p:nvPicPr>
        <p:blipFill>
          <a:blip r:embed="rId2"/>
          <a:stretch>
            <a:fillRect/>
          </a:stretch>
        </p:blipFill>
        <p:spPr>
          <a:xfrm>
            <a:off x="1147911" y="264707"/>
            <a:ext cx="3645876" cy="6807223"/>
          </a:xfrm>
          <a:prstGeom prst="rect">
            <a:avLst/>
          </a:prstGeom>
        </p:spPr>
      </p:pic>
    </p:spTree>
    <p:extLst>
      <p:ext uri="{BB962C8B-B14F-4D97-AF65-F5344CB8AC3E}">
        <p14:creationId xmlns:p14="http://schemas.microsoft.com/office/powerpoint/2010/main" val="10184124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E74CDAB-164E-6282-D525-FF94BEA000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0" y="1543061"/>
            <a:ext cx="5817375" cy="3324214"/>
          </a:xfrm>
          <a:prstGeom prst="rect">
            <a:avLst/>
          </a:prstGeom>
        </p:spPr>
      </p:pic>
      <p:pic>
        <p:nvPicPr>
          <p:cNvPr id="7" name="Picture 6">
            <a:extLst>
              <a:ext uri="{FF2B5EF4-FFF2-40B4-BE49-F238E27FC236}">
                <a16:creationId xmlns:a16="http://schemas.microsoft.com/office/drawing/2014/main" id="{4FF5B8AB-8AC3-8190-78B1-753F6BAAEE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5550" y="1543061"/>
            <a:ext cx="5817375" cy="3324214"/>
          </a:xfrm>
          <a:prstGeom prst="rect">
            <a:avLst/>
          </a:prstGeom>
        </p:spPr>
      </p:pic>
    </p:spTree>
    <p:extLst>
      <p:ext uri="{BB962C8B-B14F-4D97-AF65-F5344CB8AC3E}">
        <p14:creationId xmlns:p14="http://schemas.microsoft.com/office/powerpoint/2010/main" val="3754631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hlinkClick r:id="rId2"/>
            <a:extLst>
              <a:ext uri="{FF2B5EF4-FFF2-40B4-BE49-F238E27FC236}">
                <a16:creationId xmlns:a16="http://schemas.microsoft.com/office/drawing/2014/main" id="{6275442A-D218-D448-B61D-BBC05F190F5C}"/>
              </a:ext>
            </a:extLst>
          </p:cNvPr>
          <p:cNvPicPr>
            <a:picLocks noChangeAspect="1"/>
          </p:cNvPicPr>
          <p:nvPr/>
        </p:nvPicPr>
        <p:blipFill rotWithShape="1">
          <a:blip r:embed="rId3"/>
          <a:srcRect l="18479" r="19124" b="5292"/>
          <a:stretch/>
        </p:blipFill>
        <p:spPr>
          <a:xfrm>
            <a:off x="2253006" y="0"/>
            <a:ext cx="8032520" cy="6858000"/>
          </a:xfrm>
          <a:prstGeom prst="rect">
            <a:avLst/>
          </a:prstGeom>
        </p:spPr>
      </p:pic>
    </p:spTree>
    <p:extLst>
      <p:ext uri="{BB962C8B-B14F-4D97-AF65-F5344CB8AC3E}">
        <p14:creationId xmlns:p14="http://schemas.microsoft.com/office/powerpoint/2010/main" val="20246058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1CAAA58-C7AC-2D00-0A64-FF11559326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3111" y="0"/>
            <a:ext cx="12068889" cy="7131905"/>
          </a:xfrm>
          <a:prstGeom prst="rect">
            <a:avLst/>
          </a:prstGeom>
        </p:spPr>
      </p:pic>
    </p:spTree>
    <p:extLst>
      <p:ext uri="{BB962C8B-B14F-4D97-AF65-F5344CB8AC3E}">
        <p14:creationId xmlns:p14="http://schemas.microsoft.com/office/powerpoint/2010/main" val="2874513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359792E7-1DA9-1855-DDD4-797876E2BCB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66750" y="204787"/>
            <a:ext cx="9396485" cy="5580193"/>
          </a:xfrm>
          <a:prstGeom prst="rect">
            <a:avLst/>
          </a:prstGeom>
        </p:spPr>
      </p:pic>
      <p:sp>
        <p:nvSpPr>
          <p:cNvPr id="7" name="TextBox 6">
            <a:extLst>
              <a:ext uri="{FF2B5EF4-FFF2-40B4-BE49-F238E27FC236}">
                <a16:creationId xmlns:a16="http://schemas.microsoft.com/office/drawing/2014/main" id="{B081C264-6E36-892D-6282-A5AD2E3A0634}"/>
              </a:ext>
            </a:extLst>
          </p:cNvPr>
          <p:cNvSpPr txBox="1"/>
          <p:nvPr/>
        </p:nvSpPr>
        <p:spPr>
          <a:xfrm>
            <a:off x="3216729" y="6283881"/>
            <a:ext cx="6097554" cy="369332"/>
          </a:xfrm>
          <a:prstGeom prst="rect">
            <a:avLst/>
          </a:prstGeom>
          <a:noFill/>
        </p:spPr>
        <p:txBody>
          <a:bodyPr wrap="square">
            <a:spAutoFit/>
          </a:bodyPr>
          <a:lstStyle/>
          <a:p>
            <a:r>
              <a:rPr lang="en-US" dirty="0">
                <a:hlinkClick r:id="rId4"/>
              </a:rPr>
              <a:t>https://openai.com/research/instruction-following</a:t>
            </a:r>
            <a:endParaRPr lang="en-US" dirty="0"/>
          </a:p>
        </p:txBody>
      </p:sp>
      <p:sp>
        <p:nvSpPr>
          <p:cNvPr id="9" name="TextBox 8">
            <a:extLst>
              <a:ext uri="{FF2B5EF4-FFF2-40B4-BE49-F238E27FC236}">
                <a16:creationId xmlns:a16="http://schemas.microsoft.com/office/drawing/2014/main" id="{7B1AE40D-2BE2-0533-CDC9-EFB27C944AD1}"/>
              </a:ext>
            </a:extLst>
          </p:cNvPr>
          <p:cNvSpPr txBox="1"/>
          <p:nvPr/>
        </p:nvSpPr>
        <p:spPr>
          <a:xfrm>
            <a:off x="10162763" y="204787"/>
            <a:ext cx="2029237" cy="5509200"/>
          </a:xfrm>
          <a:prstGeom prst="rect">
            <a:avLst/>
          </a:prstGeom>
          <a:noFill/>
        </p:spPr>
        <p:txBody>
          <a:bodyPr wrap="square">
            <a:spAutoFit/>
          </a:bodyPr>
          <a:lstStyle/>
          <a:p>
            <a:r>
              <a:rPr lang="en-US" sz="1600" i="1" dirty="0"/>
              <a:t>“To train </a:t>
            </a:r>
            <a:r>
              <a:rPr lang="en-US" sz="1600" i="1" dirty="0" err="1"/>
              <a:t>InstructGPT</a:t>
            </a:r>
            <a:r>
              <a:rPr lang="en-US" sz="1600" i="1" dirty="0"/>
              <a:t> models, our core technique is </a:t>
            </a:r>
            <a:r>
              <a:rPr lang="en-US" sz="1600" i="1" dirty="0">
                <a:hlinkClick r:id="rId5"/>
              </a:rPr>
              <a:t>reinforcement learning from human feedback (RLHF)</a:t>
            </a:r>
            <a:r>
              <a:rPr lang="en-US" sz="1600" i="1" dirty="0"/>
              <a:t>, a method we helped pioneer in our earlier alignment research. This technique uses human preferences as a reward signal to fine-tune our models, which is important as the safety and alignment problems we are aiming to solve are complex and subjective, and aren’t fully captured by simple automatic metrics.”</a:t>
            </a:r>
          </a:p>
        </p:txBody>
      </p:sp>
    </p:spTree>
    <p:extLst>
      <p:ext uri="{BB962C8B-B14F-4D97-AF65-F5344CB8AC3E}">
        <p14:creationId xmlns:p14="http://schemas.microsoft.com/office/powerpoint/2010/main" val="41560779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B4CEBD8-8392-3E92-87F0-7031B6CC06CB}"/>
              </a:ext>
            </a:extLst>
          </p:cNvPr>
          <p:cNvSpPr txBox="1"/>
          <p:nvPr/>
        </p:nvSpPr>
        <p:spPr>
          <a:xfrm>
            <a:off x="3804558" y="6211669"/>
            <a:ext cx="6097554" cy="646331"/>
          </a:xfrm>
          <a:prstGeom prst="rect">
            <a:avLst/>
          </a:prstGeom>
          <a:noFill/>
        </p:spPr>
        <p:txBody>
          <a:bodyPr wrap="square">
            <a:spAutoFit/>
          </a:bodyPr>
          <a:lstStyle/>
          <a:p>
            <a:r>
              <a:rPr lang="en-US" dirty="0"/>
              <a:t>Bai et al., Constitutional AI: Harmlessness from AI Feedback. </a:t>
            </a:r>
            <a:r>
              <a:rPr lang="en-US" dirty="0">
                <a:hlinkClick r:id="rId2"/>
              </a:rPr>
              <a:t>https://arxiv.org/abs/2212.08073</a:t>
            </a:r>
            <a:endParaRPr lang="en-US" dirty="0"/>
          </a:p>
        </p:txBody>
      </p:sp>
      <p:pic>
        <p:nvPicPr>
          <p:cNvPr id="13" name="Picture 12">
            <a:extLst>
              <a:ext uri="{FF2B5EF4-FFF2-40B4-BE49-F238E27FC236}">
                <a16:creationId xmlns:a16="http://schemas.microsoft.com/office/drawing/2014/main" id="{9C09D31A-D483-3F26-6004-F071CBFEF4C6}"/>
              </a:ext>
            </a:extLst>
          </p:cNvPr>
          <p:cNvPicPr>
            <a:picLocks noChangeAspect="1"/>
          </p:cNvPicPr>
          <p:nvPr/>
        </p:nvPicPr>
        <p:blipFill rotWithShape="1">
          <a:blip r:embed="rId3"/>
          <a:srcRect l="15234" t="20139" r="7813" b="3473"/>
          <a:stretch/>
        </p:blipFill>
        <p:spPr>
          <a:xfrm>
            <a:off x="642937" y="0"/>
            <a:ext cx="10906125" cy="6089714"/>
          </a:xfrm>
          <a:prstGeom prst="rect">
            <a:avLst/>
          </a:prstGeom>
        </p:spPr>
      </p:pic>
    </p:spTree>
    <p:extLst>
      <p:ext uri="{BB962C8B-B14F-4D97-AF65-F5344CB8AC3E}">
        <p14:creationId xmlns:p14="http://schemas.microsoft.com/office/powerpoint/2010/main" val="42757300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BB4CEBD8-8392-3E92-87F0-7031B6CC06CB}"/>
              </a:ext>
            </a:extLst>
          </p:cNvPr>
          <p:cNvSpPr txBox="1"/>
          <p:nvPr/>
        </p:nvSpPr>
        <p:spPr>
          <a:xfrm>
            <a:off x="3804558" y="6211669"/>
            <a:ext cx="6097554" cy="646331"/>
          </a:xfrm>
          <a:prstGeom prst="rect">
            <a:avLst/>
          </a:prstGeom>
          <a:noFill/>
        </p:spPr>
        <p:txBody>
          <a:bodyPr wrap="square">
            <a:spAutoFit/>
          </a:bodyPr>
          <a:lstStyle/>
          <a:p>
            <a:r>
              <a:rPr lang="en-US" dirty="0"/>
              <a:t>Bai et al., Constitutional AI: Harmlessness from AI Feedback. </a:t>
            </a:r>
            <a:r>
              <a:rPr lang="en-US" dirty="0">
                <a:hlinkClick r:id="rId2"/>
              </a:rPr>
              <a:t>https://arxiv.org/abs/2212.08073</a:t>
            </a:r>
            <a:endParaRPr lang="en-US" dirty="0"/>
          </a:p>
        </p:txBody>
      </p:sp>
      <p:pic>
        <p:nvPicPr>
          <p:cNvPr id="15" name="Picture 14">
            <a:extLst>
              <a:ext uri="{FF2B5EF4-FFF2-40B4-BE49-F238E27FC236}">
                <a16:creationId xmlns:a16="http://schemas.microsoft.com/office/drawing/2014/main" id="{C4EA801F-BD9C-03BF-9741-9853B6FB288B}"/>
              </a:ext>
            </a:extLst>
          </p:cNvPr>
          <p:cNvPicPr>
            <a:picLocks noChangeAspect="1"/>
          </p:cNvPicPr>
          <p:nvPr/>
        </p:nvPicPr>
        <p:blipFill rotWithShape="1">
          <a:blip r:embed="rId3"/>
          <a:srcRect l="13280" t="4306" r="2110" b="51111"/>
          <a:stretch/>
        </p:blipFill>
        <p:spPr>
          <a:xfrm>
            <a:off x="938212" y="0"/>
            <a:ext cx="10315575" cy="3057525"/>
          </a:xfrm>
          <a:prstGeom prst="rect">
            <a:avLst/>
          </a:prstGeom>
        </p:spPr>
      </p:pic>
      <p:pic>
        <p:nvPicPr>
          <p:cNvPr id="3" name="Picture 2">
            <a:extLst>
              <a:ext uri="{FF2B5EF4-FFF2-40B4-BE49-F238E27FC236}">
                <a16:creationId xmlns:a16="http://schemas.microsoft.com/office/drawing/2014/main" id="{52CA91A8-E9B0-6B28-59AF-D38B19B93A3B}"/>
              </a:ext>
            </a:extLst>
          </p:cNvPr>
          <p:cNvPicPr>
            <a:picLocks noChangeAspect="1"/>
          </p:cNvPicPr>
          <p:nvPr/>
        </p:nvPicPr>
        <p:blipFill rotWithShape="1">
          <a:blip r:embed="rId4"/>
          <a:srcRect l="14063" t="46110" r="1328" b="11112"/>
          <a:stretch/>
        </p:blipFill>
        <p:spPr>
          <a:xfrm>
            <a:off x="828675" y="3324225"/>
            <a:ext cx="10315575" cy="2933700"/>
          </a:xfrm>
          <a:prstGeom prst="rect">
            <a:avLst/>
          </a:prstGeom>
        </p:spPr>
      </p:pic>
      <p:sp>
        <p:nvSpPr>
          <p:cNvPr id="4" name="TextBox 3">
            <a:extLst>
              <a:ext uri="{FF2B5EF4-FFF2-40B4-BE49-F238E27FC236}">
                <a16:creationId xmlns:a16="http://schemas.microsoft.com/office/drawing/2014/main" id="{08629AC8-68A8-742D-56C2-F7E463A915D8}"/>
              </a:ext>
            </a:extLst>
          </p:cNvPr>
          <p:cNvSpPr txBox="1"/>
          <p:nvPr/>
        </p:nvSpPr>
        <p:spPr>
          <a:xfrm>
            <a:off x="5482798" y="2782669"/>
            <a:ext cx="503664" cy="646331"/>
          </a:xfrm>
          <a:prstGeom prst="rect">
            <a:avLst/>
          </a:prstGeom>
          <a:noFill/>
        </p:spPr>
        <p:txBody>
          <a:bodyPr wrap="none" rtlCol="0">
            <a:spAutoFit/>
          </a:bodyPr>
          <a:lstStyle/>
          <a:p>
            <a:r>
              <a:rPr lang="en-US" sz="3600" dirty="0"/>
              <a:t>…</a:t>
            </a:r>
          </a:p>
        </p:txBody>
      </p:sp>
    </p:spTree>
    <p:extLst>
      <p:ext uri="{BB962C8B-B14F-4D97-AF65-F5344CB8AC3E}">
        <p14:creationId xmlns:p14="http://schemas.microsoft.com/office/powerpoint/2010/main" val="974252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073DF-C0EB-88BF-2B08-EE36C9C4251C}"/>
              </a:ext>
            </a:extLst>
          </p:cNvPr>
          <p:cNvSpPr>
            <a:spLocks noGrp="1"/>
          </p:cNvSpPr>
          <p:nvPr>
            <p:ph type="title"/>
          </p:nvPr>
        </p:nvSpPr>
        <p:spPr>
          <a:xfrm>
            <a:off x="603002" y="-320040"/>
            <a:ext cx="10515600" cy="1325563"/>
          </a:xfrm>
        </p:spPr>
        <p:txBody>
          <a:bodyPr/>
          <a:lstStyle/>
          <a:p>
            <a:r>
              <a:rPr lang="en-US"/>
              <a:t>Some concerns about LLMs</a:t>
            </a:r>
            <a:endParaRPr lang="en-US" dirty="0"/>
          </a:p>
        </p:txBody>
      </p:sp>
      <p:sp>
        <p:nvSpPr>
          <p:cNvPr id="3" name="Content Placeholder 2">
            <a:extLst>
              <a:ext uri="{FF2B5EF4-FFF2-40B4-BE49-F238E27FC236}">
                <a16:creationId xmlns:a16="http://schemas.microsoft.com/office/drawing/2014/main" id="{BF53DAA6-1E91-D26A-6353-5C2BFF606A5D}"/>
              </a:ext>
            </a:extLst>
          </p:cNvPr>
          <p:cNvSpPr>
            <a:spLocks noGrp="1"/>
          </p:cNvSpPr>
          <p:nvPr>
            <p:ph idx="1"/>
          </p:nvPr>
        </p:nvSpPr>
        <p:spPr>
          <a:xfrm>
            <a:off x="326020" y="678886"/>
            <a:ext cx="11707484" cy="6179114"/>
          </a:xfrm>
        </p:spPr>
        <p:txBody>
          <a:bodyPr>
            <a:normAutofit fontScale="92500" lnSpcReduction="10000"/>
          </a:bodyPr>
          <a:lstStyle/>
          <a:p>
            <a:r>
              <a:rPr lang="en-US" dirty="0"/>
              <a:t>Overconfidence / hallucination / BS</a:t>
            </a:r>
          </a:p>
          <a:p>
            <a:pPr lvl="1"/>
            <a:r>
              <a:rPr lang="en-US" dirty="0"/>
              <a:t>It does not know what it does not know…</a:t>
            </a:r>
          </a:p>
          <a:p>
            <a:pPr lvl="1"/>
            <a:r>
              <a:rPr lang="en-US" dirty="0"/>
              <a:t>… or at least doesn’t indicate this</a:t>
            </a:r>
          </a:p>
          <a:p>
            <a:r>
              <a:rPr lang="en-US" dirty="0"/>
              <a:t>Stealing / leaking / lack of attribution</a:t>
            </a:r>
          </a:p>
          <a:p>
            <a:r>
              <a:rPr lang="en-US" dirty="0"/>
              <a:t>Cybersecurity / bot armies / flood of communication / other malicious uses</a:t>
            </a:r>
          </a:p>
          <a:p>
            <a:r>
              <a:rPr lang="en-US" dirty="0"/>
              <a:t>Loss of signal in text being written (cf. deepfakes)</a:t>
            </a:r>
          </a:p>
          <a:p>
            <a:pPr lvl="1"/>
            <a:r>
              <a:rPr lang="en-US" dirty="0"/>
              <a:t>College essays</a:t>
            </a:r>
          </a:p>
          <a:p>
            <a:pPr lvl="1"/>
            <a:r>
              <a:rPr lang="en-US" dirty="0"/>
              <a:t>Job applications</a:t>
            </a:r>
          </a:p>
          <a:p>
            <a:pPr lvl="1"/>
            <a:r>
              <a:rPr lang="en-US" dirty="0"/>
              <a:t>…</a:t>
            </a:r>
          </a:p>
          <a:p>
            <a:r>
              <a:rPr lang="en-US" dirty="0"/>
              <a:t>Environmental cost / cheap outsourcing of human labor / …</a:t>
            </a:r>
          </a:p>
          <a:p>
            <a:r>
              <a:rPr lang="en-US" dirty="0"/>
              <a:t>Inheriting human biases / uneven training data across languages and cultures</a:t>
            </a:r>
          </a:p>
          <a:p>
            <a:r>
              <a:rPr lang="en-US" dirty="0"/>
              <a:t>Harmful speech / manipulating and deceiving humans</a:t>
            </a:r>
          </a:p>
          <a:p>
            <a:r>
              <a:rPr lang="en-US" dirty="0"/>
              <a:t>Humans overinterpreting responses / getting directed into real-world action</a:t>
            </a:r>
          </a:p>
          <a:p>
            <a:r>
              <a:rPr lang="en-US" dirty="0"/>
              <a:t>A new general / difficult-to-direct intelligence</a:t>
            </a:r>
          </a:p>
          <a:p>
            <a:r>
              <a:rPr lang="en-US" dirty="0"/>
              <a:t>…</a:t>
            </a:r>
          </a:p>
          <a:p>
            <a:endParaRPr lang="en-US" dirty="0"/>
          </a:p>
          <a:p>
            <a:endParaRPr lang="en-US" dirty="0"/>
          </a:p>
          <a:p>
            <a:pPr lvl="1"/>
            <a:endParaRPr lang="en-US" dirty="0"/>
          </a:p>
        </p:txBody>
      </p:sp>
    </p:spTree>
    <p:extLst>
      <p:ext uri="{BB962C8B-B14F-4D97-AF65-F5344CB8AC3E}">
        <p14:creationId xmlns:p14="http://schemas.microsoft.com/office/powerpoint/2010/main" val="2717110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hlinkClick r:id="rId2"/>
            <a:extLst>
              <a:ext uri="{FF2B5EF4-FFF2-40B4-BE49-F238E27FC236}">
                <a16:creationId xmlns:a16="http://schemas.microsoft.com/office/drawing/2014/main" id="{9D89E8A2-23A4-4BC5-85BE-590265B083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0915" y="1019645"/>
            <a:ext cx="2158909" cy="1437833"/>
          </a:xfrm>
          <a:prstGeom prst="rect">
            <a:avLst/>
          </a:prstGeom>
        </p:spPr>
      </p:pic>
      <p:pic>
        <p:nvPicPr>
          <p:cNvPr id="7" name="Picture 6">
            <a:hlinkClick r:id="rId4"/>
            <a:extLst>
              <a:ext uri="{FF2B5EF4-FFF2-40B4-BE49-F238E27FC236}">
                <a16:creationId xmlns:a16="http://schemas.microsoft.com/office/drawing/2014/main" id="{146D5CBE-1676-42B8-88D7-17F522F2F8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18351" y="3890865"/>
            <a:ext cx="2831269" cy="2140350"/>
          </a:xfrm>
          <a:prstGeom prst="rect">
            <a:avLst/>
          </a:prstGeom>
        </p:spPr>
      </p:pic>
      <p:pic>
        <p:nvPicPr>
          <p:cNvPr id="9" name="Picture 8">
            <a:hlinkClick r:id="rId6"/>
            <a:extLst>
              <a:ext uri="{FF2B5EF4-FFF2-40B4-BE49-F238E27FC236}">
                <a16:creationId xmlns:a16="http://schemas.microsoft.com/office/drawing/2014/main" id="{D21354F1-22A7-40F3-96DA-5F3AC1C2D9A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309" y="1019645"/>
            <a:ext cx="1723113" cy="1723113"/>
          </a:xfrm>
          <a:prstGeom prst="rect">
            <a:avLst/>
          </a:prstGeom>
        </p:spPr>
      </p:pic>
      <p:pic>
        <p:nvPicPr>
          <p:cNvPr id="11" name="Picture 10">
            <a:hlinkClick r:id="rId8"/>
            <a:extLst>
              <a:ext uri="{FF2B5EF4-FFF2-40B4-BE49-F238E27FC236}">
                <a16:creationId xmlns:a16="http://schemas.microsoft.com/office/drawing/2014/main" id="{A936DF8A-603F-41FD-9934-1736F989492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0838" y="3890865"/>
            <a:ext cx="2684202" cy="2169308"/>
          </a:xfrm>
          <a:prstGeom prst="rect">
            <a:avLst/>
          </a:prstGeom>
        </p:spPr>
      </p:pic>
      <p:pic>
        <p:nvPicPr>
          <p:cNvPr id="13" name="Picture 12">
            <a:hlinkClick r:id="rId10"/>
            <a:extLst>
              <a:ext uri="{FF2B5EF4-FFF2-40B4-BE49-F238E27FC236}">
                <a16:creationId xmlns:a16="http://schemas.microsoft.com/office/drawing/2014/main" id="{B3351E46-7722-4E84-8B4A-187D1A4E7030}"/>
              </a:ext>
            </a:extLst>
          </p:cNvPr>
          <p:cNvPicPr>
            <a:picLocks noChangeAspect="1"/>
          </p:cNvPicPr>
          <p:nvPr/>
        </p:nvPicPr>
        <p:blipFill rotWithShape="1">
          <a:blip r:embed="rId11">
            <a:extLst>
              <a:ext uri="{28A0092B-C50C-407E-A947-70E740481C1C}">
                <a14:useLocalDpi xmlns:a14="http://schemas.microsoft.com/office/drawing/2010/main" val="0"/>
              </a:ext>
            </a:extLst>
          </a:blip>
          <a:srcRect l="9468" t="17046" r="6180" b="7971"/>
          <a:stretch/>
        </p:blipFill>
        <p:spPr>
          <a:xfrm>
            <a:off x="8848182" y="1019645"/>
            <a:ext cx="3031129" cy="1516224"/>
          </a:xfrm>
          <a:prstGeom prst="rect">
            <a:avLst/>
          </a:prstGeom>
        </p:spPr>
      </p:pic>
      <p:pic>
        <p:nvPicPr>
          <p:cNvPr id="15" name="Picture 14">
            <a:hlinkClick r:id="rId12"/>
            <a:extLst>
              <a:ext uri="{FF2B5EF4-FFF2-40B4-BE49-F238E27FC236}">
                <a16:creationId xmlns:a16="http://schemas.microsoft.com/office/drawing/2014/main" id="{5A5DCE11-F1B1-48C0-BF99-72266E79E64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398551" y="3890865"/>
            <a:ext cx="2649120" cy="1951134"/>
          </a:xfrm>
          <a:prstGeom prst="rect">
            <a:avLst/>
          </a:prstGeom>
        </p:spPr>
      </p:pic>
      <p:sp>
        <p:nvSpPr>
          <p:cNvPr id="16" name="TextBox 15">
            <a:extLst>
              <a:ext uri="{FF2B5EF4-FFF2-40B4-BE49-F238E27FC236}">
                <a16:creationId xmlns:a16="http://schemas.microsoft.com/office/drawing/2014/main" id="{4BED5267-3873-4D7A-81F6-AD8B9474D813}"/>
              </a:ext>
            </a:extLst>
          </p:cNvPr>
          <p:cNvSpPr txBox="1"/>
          <p:nvPr/>
        </p:nvSpPr>
        <p:spPr>
          <a:xfrm>
            <a:off x="287521" y="2776406"/>
            <a:ext cx="2410983" cy="369332"/>
          </a:xfrm>
          <a:prstGeom prst="rect">
            <a:avLst/>
          </a:prstGeom>
          <a:noFill/>
        </p:spPr>
        <p:txBody>
          <a:bodyPr wrap="square" rtlCol="0">
            <a:spAutoFit/>
          </a:bodyPr>
          <a:lstStyle/>
          <a:p>
            <a:pPr algn="ctr"/>
            <a:r>
              <a:rPr lang="en-US" dirty="0"/>
              <a:t>autonomous weapons</a:t>
            </a:r>
          </a:p>
        </p:txBody>
      </p:sp>
      <p:sp>
        <p:nvSpPr>
          <p:cNvPr id="17" name="TextBox 16">
            <a:extLst>
              <a:ext uri="{FF2B5EF4-FFF2-40B4-BE49-F238E27FC236}">
                <a16:creationId xmlns:a16="http://schemas.microsoft.com/office/drawing/2014/main" id="{53D0372B-AF4E-444F-BD0F-785209D03201}"/>
              </a:ext>
            </a:extLst>
          </p:cNvPr>
          <p:cNvSpPr txBox="1"/>
          <p:nvPr/>
        </p:nvSpPr>
        <p:spPr>
          <a:xfrm>
            <a:off x="608443" y="6060173"/>
            <a:ext cx="3005036" cy="369332"/>
          </a:xfrm>
          <a:prstGeom prst="rect">
            <a:avLst/>
          </a:prstGeom>
          <a:noFill/>
        </p:spPr>
        <p:txBody>
          <a:bodyPr wrap="square" rtlCol="0">
            <a:spAutoFit/>
          </a:bodyPr>
          <a:lstStyle/>
          <a:p>
            <a:pPr algn="ctr"/>
            <a:r>
              <a:rPr lang="en-US" dirty="0"/>
              <a:t>technological unemployment</a:t>
            </a:r>
          </a:p>
        </p:txBody>
      </p:sp>
      <p:sp>
        <p:nvSpPr>
          <p:cNvPr id="18" name="TextBox 17">
            <a:extLst>
              <a:ext uri="{FF2B5EF4-FFF2-40B4-BE49-F238E27FC236}">
                <a16:creationId xmlns:a16="http://schemas.microsoft.com/office/drawing/2014/main" id="{47995365-FBE1-4473-BB2C-856C9CAA5454}"/>
              </a:ext>
            </a:extLst>
          </p:cNvPr>
          <p:cNvSpPr txBox="1"/>
          <p:nvPr/>
        </p:nvSpPr>
        <p:spPr>
          <a:xfrm>
            <a:off x="7173531" y="5914548"/>
            <a:ext cx="3175000" cy="369332"/>
          </a:xfrm>
          <a:prstGeom prst="rect">
            <a:avLst/>
          </a:prstGeom>
          <a:noFill/>
        </p:spPr>
        <p:txBody>
          <a:bodyPr wrap="square" rtlCol="0">
            <a:spAutoFit/>
          </a:bodyPr>
          <a:lstStyle/>
          <a:p>
            <a:pPr algn="ctr"/>
            <a:r>
              <a:rPr lang="en-US" dirty="0"/>
              <a:t>responsibility and liability</a:t>
            </a:r>
          </a:p>
        </p:txBody>
      </p:sp>
      <p:sp>
        <p:nvSpPr>
          <p:cNvPr id="19" name="TextBox 18">
            <a:extLst>
              <a:ext uri="{FF2B5EF4-FFF2-40B4-BE49-F238E27FC236}">
                <a16:creationId xmlns:a16="http://schemas.microsoft.com/office/drawing/2014/main" id="{ED993365-9D84-4970-B720-1F6DD072D612}"/>
              </a:ext>
            </a:extLst>
          </p:cNvPr>
          <p:cNvSpPr txBox="1"/>
          <p:nvPr/>
        </p:nvSpPr>
        <p:spPr>
          <a:xfrm>
            <a:off x="4037390" y="6060173"/>
            <a:ext cx="2410983" cy="369332"/>
          </a:xfrm>
          <a:prstGeom prst="rect">
            <a:avLst/>
          </a:prstGeom>
          <a:noFill/>
        </p:spPr>
        <p:txBody>
          <a:bodyPr wrap="square" rtlCol="0">
            <a:spAutoFit/>
          </a:bodyPr>
          <a:lstStyle/>
          <a:p>
            <a:pPr algn="ctr"/>
            <a:r>
              <a:rPr lang="en-US" dirty="0"/>
              <a:t>unfair biases</a:t>
            </a:r>
          </a:p>
        </p:txBody>
      </p:sp>
      <p:sp>
        <p:nvSpPr>
          <p:cNvPr id="20" name="TextBox 19">
            <a:extLst>
              <a:ext uri="{FF2B5EF4-FFF2-40B4-BE49-F238E27FC236}">
                <a16:creationId xmlns:a16="http://schemas.microsoft.com/office/drawing/2014/main" id="{9F6669F0-6828-42F8-8E95-7A2A8FAC86A7}"/>
              </a:ext>
            </a:extLst>
          </p:cNvPr>
          <p:cNvSpPr txBox="1"/>
          <p:nvPr/>
        </p:nvSpPr>
        <p:spPr>
          <a:xfrm>
            <a:off x="5883644" y="2776406"/>
            <a:ext cx="2410983" cy="369332"/>
          </a:xfrm>
          <a:prstGeom prst="rect">
            <a:avLst/>
          </a:prstGeom>
          <a:noFill/>
        </p:spPr>
        <p:txBody>
          <a:bodyPr wrap="square" rtlCol="0">
            <a:spAutoFit/>
          </a:bodyPr>
          <a:lstStyle/>
          <a:p>
            <a:pPr algn="ctr"/>
            <a:r>
              <a:rPr lang="en-US" dirty="0"/>
              <a:t>societal surveillance</a:t>
            </a:r>
          </a:p>
        </p:txBody>
      </p:sp>
      <p:sp>
        <p:nvSpPr>
          <p:cNvPr id="21" name="TextBox 20">
            <a:extLst>
              <a:ext uri="{FF2B5EF4-FFF2-40B4-BE49-F238E27FC236}">
                <a16:creationId xmlns:a16="http://schemas.microsoft.com/office/drawing/2014/main" id="{4BFB59F9-E01B-4127-B5CB-A3A46381875B}"/>
              </a:ext>
            </a:extLst>
          </p:cNvPr>
          <p:cNvSpPr txBox="1"/>
          <p:nvPr/>
        </p:nvSpPr>
        <p:spPr>
          <a:xfrm>
            <a:off x="9086319" y="2776406"/>
            <a:ext cx="2410983" cy="646331"/>
          </a:xfrm>
          <a:prstGeom prst="rect">
            <a:avLst/>
          </a:prstGeom>
          <a:noFill/>
        </p:spPr>
        <p:txBody>
          <a:bodyPr wrap="square" rtlCol="0">
            <a:spAutoFit/>
          </a:bodyPr>
          <a:lstStyle/>
          <a:p>
            <a:pPr algn="ctr"/>
            <a:r>
              <a:rPr lang="en-US" dirty="0"/>
              <a:t>media manipulation, polarization</a:t>
            </a:r>
          </a:p>
        </p:txBody>
      </p:sp>
      <p:pic>
        <p:nvPicPr>
          <p:cNvPr id="23" name="Picture 22">
            <a:hlinkClick r:id="rId14"/>
            <a:extLst>
              <a:ext uri="{FF2B5EF4-FFF2-40B4-BE49-F238E27FC236}">
                <a16:creationId xmlns:a16="http://schemas.microsoft.com/office/drawing/2014/main" id="{FCFF3F2B-9104-4519-AD7E-59A0490EF73C}"/>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017638" y="1019645"/>
            <a:ext cx="2285614" cy="1615898"/>
          </a:xfrm>
          <a:prstGeom prst="rect">
            <a:avLst/>
          </a:prstGeom>
        </p:spPr>
      </p:pic>
      <p:sp>
        <p:nvSpPr>
          <p:cNvPr id="24" name="TextBox 23">
            <a:extLst>
              <a:ext uri="{FF2B5EF4-FFF2-40B4-BE49-F238E27FC236}">
                <a16:creationId xmlns:a16="http://schemas.microsoft.com/office/drawing/2014/main" id="{106679A8-2575-4F07-BC53-8CD826EDE804}"/>
              </a:ext>
            </a:extLst>
          </p:cNvPr>
          <p:cNvSpPr txBox="1"/>
          <p:nvPr/>
        </p:nvSpPr>
        <p:spPr>
          <a:xfrm>
            <a:off x="2657927" y="2782469"/>
            <a:ext cx="3005036" cy="369332"/>
          </a:xfrm>
          <a:prstGeom prst="rect">
            <a:avLst/>
          </a:prstGeom>
          <a:noFill/>
        </p:spPr>
        <p:txBody>
          <a:bodyPr wrap="square" rtlCol="0">
            <a:spAutoFit/>
          </a:bodyPr>
          <a:lstStyle/>
          <a:p>
            <a:pPr algn="ctr"/>
            <a:r>
              <a:rPr lang="en-US" dirty="0"/>
              <a:t>AI &amp; cybersecurity, privacy</a:t>
            </a:r>
          </a:p>
        </p:txBody>
      </p:sp>
      <p:sp>
        <p:nvSpPr>
          <p:cNvPr id="25" name="Title 1">
            <a:extLst>
              <a:ext uri="{FF2B5EF4-FFF2-40B4-BE49-F238E27FC236}">
                <a16:creationId xmlns:a16="http://schemas.microsoft.com/office/drawing/2014/main" id="{58044554-BDA2-4A83-A907-319182D029DB}"/>
              </a:ext>
            </a:extLst>
          </p:cNvPr>
          <p:cNvSpPr>
            <a:spLocks noGrp="1"/>
          </p:cNvSpPr>
          <p:nvPr>
            <p:ph type="title"/>
          </p:nvPr>
        </p:nvSpPr>
        <p:spPr>
          <a:xfrm>
            <a:off x="1645733" y="-196152"/>
            <a:ext cx="8645932" cy="1325563"/>
          </a:xfrm>
        </p:spPr>
        <p:txBody>
          <a:bodyPr>
            <a:normAutofit/>
          </a:bodyPr>
          <a:lstStyle/>
          <a:p>
            <a:pPr algn="ctr"/>
            <a:r>
              <a:rPr lang="en-US" dirty="0"/>
              <a:t>Worries about AI – near term</a:t>
            </a:r>
          </a:p>
        </p:txBody>
      </p:sp>
      <p:sp>
        <p:nvSpPr>
          <p:cNvPr id="22" name="TextBox 21">
            <a:extLst>
              <a:ext uri="{FF2B5EF4-FFF2-40B4-BE49-F238E27FC236}">
                <a16:creationId xmlns:a16="http://schemas.microsoft.com/office/drawing/2014/main" id="{0BAEBBB2-756F-400C-8C20-A9E7E4CE1CAD}"/>
              </a:ext>
            </a:extLst>
          </p:cNvPr>
          <p:cNvSpPr txBox="1"/>
          <p:nvPr/>
        </p:nvSpPr>
        <p:spPr>
          <a:xfrm>
            <a:off x="9789078" y="4516123"/>
            <a:ext cx="2402922" cy="523220"/>
          </a:xfrm>
          <a:prstGeom prst="rect">
            <a:avLst/>
          </a:prstGeom>
          <a:noFill/>
        </p:spPr>
        <p:txBody>
          <a:bodyPr wrap="square" rtlCol="0">
            <a:spAutoFit/>
          </a:bodyPr>
          <a:lstStyle/>
          <a:p>
            <a:pPr algn="ctr"/>
            <a:r>
              <a:rPr lang="en-US" sz="2800" b="1" dirty="0"/>
              <a:t>… … …</a:t>
            </a:r>
            <a:endParaRPr lang="en-US" sz="2800" b="1" dirty="0">
              <a:solidFill>
                <a:schemeClr val="accent1">
                  <a:lumMod val="50000"/>
                </a:schemeClr>
              </a:solidFill>
            </a:endParaRPr>
          </a:p>
        </p:txBody>
      </p:sp>
    </p:spTree>
    <p:extLst>
      <p:ext uri="{BB962C8B-B14F-4D97-AF65-F5344CB8AC3E}">
        <p14:creationId xmlns:p14="http://schemas.microsoft.com/office/powerpoint/2010/main" val="29305541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9F57EC-9F4F-55B5-1A5F-8B94F8D5E9FB}"/>
              </a:ext>
            </a:extLst>
          </p:cNvPr>
          <p:cNvPicPr>
            <a:picLocks noChangeAspect="1"/>
          </p:cNvPicPr>
          <p:nvPr/>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8651588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A6D6D12-FF76-4398-91BD-D47AB4E79D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4010" y="426181"/>
            <a:ext cx="5044524" cy="2527188"/>
          </a:xfrm>
          <a:prstGeom prst="rect">
            <a:avLst/>
          </a:prstGeom>
        </p:spPr>
      </p:pic>
      <p:pic>
        <p:nvPicPr>
          <p:cNvPr id="7" name="Picture 6">
            <a:extLst>
              <a:ext uri="{FF2B5EF4-FFF2-40B4-BE49-F238E27FC236}">
                <a16:creationId xmlns:a16="http://schemas.microsoft.com/office/drawing/2014/main" id="{53D4F841-7A12-4776-B3E9-67C2963ED14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0604" y="3510802"/>
            <a:ext cx="5191381" cy="2921017"/>
          </a:xfrm>
          <a:prstGeom prst="rect">
            <a:avLst/>
          </a:prstGeom>
        </p:spPr>
      </p:pic>
      <p:pic>
        <p:nvPicPr>
          <p:cNvPr id="9" name="Picture 8">
            <a:extLst>
              <a:ext uri="{FF2B5EF4-FFF2-40B4-BE49-F238E27FC236}">
                <a16:creationId xmlns:a16="http://schemas.microsoft.com/office/drawing/2014/main" id="{64D0AF38-E82F-46D2-A817-E7E45ECF41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91438" y="408425"/>
            <a:ext cx="4720553" cy="3147035"/>
          </a:xfrm>
          <a:prstGeom prst="rect">
            <a:avLst/>
          </a:prstGeom>
        </p:spPr>
      </p:pic>
      <p:sp>
        <p:nvSpPr>
          <p:cNvPr id="10" name="Rectangle 9">
            <a:extLst>
              <a:ext uri="{FF2B5EF4-FFF2-40B4-BE49-F238E27FC236}">
                <a16:creationId xmlns:a16="http://schemas.microsoft.com/office/drawing/2014/main" id="{C0DC0A64-D5A1-4FAF-B985-640CBD69FDF8}"/>
              </a:ext>
            </a:extLst>
          </p:cNvPr>
          <p:cNvSpPr/>
          <p:nvPr/>
        </p:nvSpPr>
        <p:spPr>
          <a:xfrm>
            <a:off x="2875050" y="2968988"/>
            <a:ext cx="3212072" cy="369332"/>
          </a:xfrm>
          <a:prstGeom prst="rect">
            <a:avLst/>
          </a:prstGeom>
        </p:spPr>
        <p:txBody>
          <a:bodyPr wrap="square">
            <a:spAutoFit/>
          </a:bodyPr>
          <a:lstStyle/>
          <a:p>
            <a:r>
              <a:rPr lang="en-US" dirty="0"/>
              <a:t>face recognition</a:t>
            </a:r>
          </a:p>
        </p:txBody>
      </p:sp>
      <p:sp>
        <p:nvSpPr>
          <p:cNvPr id="11" name="Rectangle 10">
            <a:extLst>
              <a:ext uri="{FF2B5EF4-FFF2-40B4-BE49-F238E27FC236}">
                <a16:creationId xmlns:a16="http://schemas.microsoft.com/office/drawing/2014/main" id="{900FBE5B-B13F-4FD3-BC73-A6D5E9CD8D55}"/>
              </a:ext>
            </a:extLst>
          </p:cNvPr>
          <p:cNvSpPr/>
          <p:nvPr/>
        </p:nvSpPr>
        <p:spPr>
          <a:xfrm>
            <a:off x="3080714" y="6431819"/>
            <a:ext cx="3212072" cy="369332"/>
          </a:xfrm>
          <a:prstGeom prst="rect">
            <a:avLst/>
          </a:prstGeom>
        </p:spPr>
        <p:txBody>
          <a:bodyPr wrap="square">
            <a:spAutoFit/>
          </a:bodyPr>
          <a:lstStyle/>
          <a:p>
            <a:r>
              <a:rPr lang="en-US" dirty="0"/>
              <a:t>AI for radiology</a:t>
            </a:r>
          </a:p>
        </p:txBody>
      </p:sp>
      <p:sp>
        <p:nvSpPr>
          <p:cNvPr id="12" name="Rectangle 11">
            <a:extLst>
              <a:ext uri="{FF2B5EF4-FFF2-40B4-BE49-F238E27FC236}">
                <a16:creationId xmlns:a16="http://schemas.microsoft.com/office/drawing/2014/main" id="{98CF2468-3960-4537-AD7D-B2B1631DFF97}"/>
              </a:ext>
            </a:extLst>
          </p:cNvPr>
          <p:cNvSpPr/>
          <p:nvPr/>
        </p:nvSpPr>
        <p:spPr>
          <a:xfrm>
            <a:off x="8664785" y="3555460"/>
            <a:ext cx="3212072" cy="369332"/>
          </a:xfrm>
          <a:prstGeom prst="rect">
            <a:avLst/>
          </a:prstGeom>
        </p:spPr>
        <p:txBody>
          <a:bodyPr wrap="square">
            <a:spAutoFit/>
          </a:bodyPr>
          <a:lstStyle/>
          <a:p>
            <a:r>
              <a:rPr lang="en-US" dirty="0"/>
              <a:t>surveillance?</a:t>
            </a:r>
          </a:p>
        </p:txBody>
      </p:sp>
    </p:spTree>
    <p:extLst>
      <p:ext uri="{BB962C8B-B14F-4D97-AF65-F5344CB8AC3E}">
        <p14:creationId xmlns:p14="http://schemas.microsoft.com/office/powerpoint/2010/main" val="4185270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073DF-C0EB-88BF-2B08-EE36C9C4251C}"/>
              </a:ext>
            </a:extLst>
          </p:cNvPr>
          <p:cNvSpPr>
            <a:spLocks noGrp="1"/>
          </p:cNvSpPr>
          <p:nvPr>
            <p:ph type="title"/>
          </p:nvPr>
        </p:nvSpPr>
        <p:spPr>
          <a:xfrm>
            <a:off x="0" y="0"/>
            <a:ext cx="10515600" cy="1325563"/>
          </a:xfrm>
        </p:spPr>
        <p:txBody>
          <a:bodyPr/>
          <a:lstStyle/>
          <a:p>
            <a:r>
              <a:rPr lang="en-US" dirty="0"/>
              <a:t>A remarkable interaction</a:t>
            </a:r>
          </a:p>
        </p:txBody>
      </p:sp>
      <p:pic>
        <p:nvPicPr>
          <p:cNvPr id="5" name="Content Placeholder 4">
            <a:extLst>
              <a:ext uri="{FF2B5EF4-FFF2-40B4-BE49-F238E27FC236}">
                <a16:creationId xmlns:a16="http://schemas.microsoft.com/office/drawing/2014/main" id="{B057166E-5B05-3CF7-C951-BB31C9569BE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134340" y="0"/>
            <a:ext cx="6057660" cy="6919743"/>
          </a:xfrm>
        </p:spPr>
      </p:pic>
      <p:sp>
        <p:nvSpPr>
          <p:cNvPr id="6" name="Rectangle 5">
            <a:extLst>
              <a:ext uri="{FF2B5EF4-FFF2-40B4-BE49-F238E27FC236}">
                <a16:creationId xmlns:a16="http://schemas.microsoft.com/office/drawing/2014/main" id="{8ED6EC26-D282-E771-7F77-A96C00F29D73}"/>
              </a:ext>
            </a:extLst>
          </p:cNvPr>
          <p:cNvSpPr/>
          <p:nvPr/>
        </p:nvSpPr>
        <p:spPr>
          <a:xfrm>
            <a:off x="6134340" y="553916"/>
            <a:ext cx="6057660" cy="96715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4AF1EA0-F6AB-22AA-BE7C-B20CD04673AF}"/>
              </a:ext>
            </a:extLst>
          </p:cNvPr>
          <p:cNvSpPr/>
          <p:nvPr/>
        </p:nvSpPr>
        <p:spPr>
          <a:xfrm>
            <a:off x="6134340" y="1521069"/>
            <a:ext cx="6057660" cy="490830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226A7B4-B6CC-B0D8-5CDA-3F62CDADAD99}"/>
              </a:ext>
            </a:extLst>
          </p:cNvPr>
          <p:cNvSpPr/>
          <p:nvPr/>
        </p:nvSpPr>
        <p:spPr>
          <a:xfrm>
            <a:off x="6134340" y="6304083"/>
            <a:ext cx="6057660" cy="6156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2">
            <a:extLst>
              <a:ext uri="{FF2B5EF4-FFF2-40B4-BE49-F238E27FC236}">
                <a16:creationId xmlns:a16="http://schemas.microsoft.com/office/drawing/2014/main" id="{A355E931-29C0-B1AB-E4A5-E67858EB601D}"/>
              </a:ext>
            </a:extLst>
          </p:cNvPr>
          <p:cNvSpPr txBox="1">
            <a:spLocks/>
          </p:cNvSpPr>
          <p:nvPr/>
        </p:nvSpPr>
        <p:spPr>
          <a:xfrm>
            <a:off x="838199" y="1825625"/>
            <a:ext cx="4625051" cy="46909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Is this:</a:t>
            </a:r>
          </a:p>
          <a:p>
            <a:pPr lvl="1"/>
            <a:r>
              <a:rPr lang="en-US" dirty="0"/>
              <a:t>a subtle death threat</a:t>
            </a:r>
          </a:p>
          <a:p>
            <a:pPr lvl="1"/>
            <a:r>
              <a:rPr lang="en-US" dirty="0"/>
              <a:t>a display of a perverse sense of humor</a:t>
            </a:r>
          </a:p>
          <a:p>
            <a:pPr lvl="1"/>
            <a:r>
              <a:rPr lang="en-US" dirty="0"/>
              <a:t>a </a:t>
            </a:r>
            <a:r>
              <a:rPr lang="en-US" dirty="0" err="1"/>
              <a:t>ripoff</a:t>
            </a:r>
            <a:endParaRPr lang="en-US" dirty="0"/>
          </a:p>
          <a:p>
            <a:pPr lvl="1"/>
            <a:r>
              <a:rPr lang="en-US" dirty="0"/>
              <a:t>an indication that the system doesn’t know what it’s doing</a:t>
            </a:r>
          </a:p>
          <a:p>
            <a:pPr lvl="1"/>
            <a:endParaRPr lang="en-US" dirty="0"/>
          </a:p>
        </p:txBody>
      </p:sp>
    </p:spTree>
    <p:extLst>
      <p:ext uri="{BB962C8B-B14F-4D97-AF65-F5344CB8AC3E}">
        <p14:creationId xmlns:p14="http://schemas.microsoft.com/office/powerpoint/2010/main" val="3986091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grpId="0" nodeType="clickEffect">
                                  <p:stCondLst>
                                    <p:cond delay="0"/>
                                  </p:stCondLst>
                                  <p:childTnLst>
                                    <p:anim calcmode="lin" valueType="num">
                                      <p:cBhvr additive="base">
                                        <p:cTn id="6" dur="500"/>
                                        <p:tgtEl>
                                          <p:spTgt spid="6"/>
                                        </p:tgtEl>
                                        <p:attrNameLst>
                                          <p:attrName>ppt_x</p:attrName>
                                        </p:attrNameLst>
                                      </p:cBhvr>
                                      <p:tavLst>
                                        <p:tav tm="0">
                                          <p:val>
                                            <p:strVal val="ppt_x"/>
                                          </p:val>
                                        </p:tav>
                                        <p:tav tm="100000">
                                          <p:val>
                                            <p:strVal val="ppt_x"/>
                                          </p:val>
                                        </p:tav>
                                      </p:tavLst>
                                    </p:anim>
                                    <p:anim calcmode="lin" valueType="num">
                                      <p:cBhvr additive="base">
                                        <p:cTn id="7" dur="500"/>
                                        <p:tgtEl>
                                          <p:spTgt spid="6"/>
                                        </p:tgtEl>
                                        <p:attrNameLst>
                                          <p:attrName>ppt_y</p:attrName>
                                        </p:attrNameLst>
                                      </p:cBhvr>
                                      <p:tavLst>
                                        <p:tav tm="0">
                                          <p:val>
                                            <p:strVal val="ppt_y"/>
                                          </p:val>
                                        </p:tav>
                                        <p:tav tm="100000">
                                          <p:val>
                                            <p:strVal val="1+ppt_h/2"/>
                                          </p:val>
                                        </p:tav>
                                      </p:tavLst>
                                    </p:anim>
                                    <p:set>
                                      <p:cBhvr>
                                        <p:cTn id="8" dur="1" fill="hold">
                                          <p:stCondLst>
                                            <p:cond delay="499"/>
                                          </p:stCondLst>
                                        </p:cTn>
                                        <p:tgtEl>
                                          <p:spTgt spid="6"/>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0" nodeType="clickEffect">
                                  <p:stCondLst>
                                    <p:cond delay="0"/>
                                  </p:stCondLst>
                                  <p:childTnLst>
                                    <p:anim calcmode="lin" valueType="num">
                                      <p:cBhvr additive="base">
                                        <p:cTn id="12" dur="10000"/>
                                        <p:tgtEl>
                                          <p:spTgt spid="7"/>
                                        </p:tgtEl>
                                        <p:attrNameLst>
                                          <p:attrName>ppt_x</p:attrName>
                                        </p:attrNameLst>
                                      </p:cBhvr>
                                      <p:tavLst>
                                        <p:tav tm="0">
                                          <p:val>
                                            <p:strVal val="ppt_x"/>
                                          </p:val>
                                        </p:tav>
                                        <p:tav tm="100000">
                                          <p:val>
                                            <p:strVal val="ppt_x"/>
                                          </p:val>
                                        </p:tav>
                                      </p:tavLst>
                                    </p:anim>
                                    <p:anim calcmode="lin" valueType="num">
                                      <p:cBhvr additive="base">
                                        <p:cTn id="13" dur="10000"/>
                                        <p:tgtEl>
                                          <p:spTgt spid="7"/>
                                        </p:tgtEl>
                                        <p:attrNameLst>
                                          <p:attrName>ppt_y</p:attrName>
                                        </p:attrNameLst>
                                      </p:cBhvr>
                                      <p:tavLst>
                                        <p:tav tm="0">
                                          <p:val>
                                            <p:strVal val="ppt_y"/>
                                          </p:val>
                                        </p:tav>
                                        <p:tav tm="100000">
                                          <p:val>
                                            <p:strVal val="1+ppt_h/2"/>
                                          </p:val>
                                        </p:tav>
                                      </p:tavLst>
                                    </p:anim>
                                    <p:set>
                                      <p:cBhvr>
                                        <p:cTn id="14" dur="1" fill="hold">
                                          <p:stCondLst>
                                            <p:cond delay="9999"/>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4" fill="hold" grpId="0" nodeType="clickEffect">
                                  <p:stCondLst>
                                    <p:cond delay="0"/>
                                  </p:stCondLst>
                                  <p:childTnLst>
                                    <p:anim calcmode="lin" valueType="num">
                                      <p:cBhvr additive="base">
                                        <p:cTn id="18" dur="500"/>
                                        <p:tgtEl>
                                          <p:spTgt spid="8"/>
                                        </p:tgtEl>
                                        <p:attrNameLst>
                                          <p:attrName>ppt_x</p:attrName>
                                        </p:attrNameLst>
                                      </p:cBhvr>
                                      <p:tavLst>
                                        <p:tav tm="0">
                                          <p:val>
                                            <p:strVal val="ppt_x"/>
                                          </p:val>
                                        </p:tav>
                                        <p:tav tm="100000">
                                          <p:val>
                                            <p:strVal val="ppt_x"/>
                                          </p:val>
                                        </p:tav>
                                      </p:tavLst>
                                    </p:anim>
                                    <p:anim calcmode="lin" valueType="num">
                                      <p:cBhvr additive="base">
                                        <p:cTn id="19" dur="500"/>
                                        <p:tgtEl>
                                          <p:spTgt spid="8"/>
                                        </p:tgtEl>
                                        <p:attrNameLst>
                                          <p:attrName>ppt_y</p:attrName>
                                        </p:attrNameLst>
                                      </p:cBhvr>
                                      <p:tavLst>
                                        <p:tav tm="0">
                                          <p:val>
                                            <p:strVal val="ppt_y"/>
                                          </p:val>
                                        </p:tav>
                                        <p:tav tm="100000">
                                          <p:val>
                                            <p:strVal val="1+ppt_h/2"/>
                                          </p:val>
                                        </p:tav>
                                      </p:tavLst>
                                    </p:anim>
                                    <p:set>
                                      <p:cBhvr>
                                        <p:cTn id="20" dur="1" fill="hold">
                                          <p:stCondLst>
                                            <p:cond delay="499"/>
                                          </p:stCondLst>
                                        </p:cTn>
                                        <p:tgtEl>
                                          <p:spTgt spid="8"/>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2"/>
            <a:extLst>
              <a:ext uri="{FF2B5EF4-FFF2-40B4-BE49-F238E27FC236}">
                <a16:creationId xmlns:a16="http://schemas.microsoft.com/office/drawing/2014/main" id="{ABA853F5-B772-4B42-AD3C-E4763B08589B}"/>
              </a:ext>
            </a:extLst>
          </p:cNvPr>
          <p:cNvPicPr>
            <a:picLocks noChangeAspect="1"/>
          </p:cNvPicPr>
          <p:nvPr/>
        </p:nvPicPr>
        <p:blipFill rotWithShape="1">
          <a:blip r:embed="rId3"/>
          <a:srcRect r="36942"/>
          <a:stretch/>
        </p:blipFill>
        <p:spPr>
          <a:xfrm>
            <a:off x="0" y="110971"/>
            <a:ext cx="7563660" cy="6747029"/>
          </a:xfrm>
          <a:prstGeom prst="rect">
            <a:avLst/>
          </a:prstGeom>
        </p:spPr>
      </p:pic>
      <p:sp>
        <p:nvSpPr>
          <p:cNvPr id="5" name="TextBox 4">
            <a:extLst>
              <a:ext uri="{FF2B5EF4-FFF2-40B4-BE49-F238E27FC236}">
                <a16:creationId xmlns:a16="http://schemas.microsoft.com/office/drawing/2014/main" id="{DCC9A0EF-FB30-439F-99EF-6CD1DAA091DC}"/>
              </a:ext>
            </a:extLst>
          </p:cNvPr>
          <p:cNvSpPr txBox="1"/>
          <p:nvPr/>
        </p:nvSpPr>
        <p:spPr>
          <a:xfrm>
            <a:off x="0" y="2450237"/>
            <a:ext cx="1811045" cy="369332"/>
          </a:xfrm>
          <a:prstGeom prst="rect">
            <a:avLst/>
          </a:prstGeom>
          <a:noFill/>
        </p:spPr>
        <p:txBody>
          <a:bodyPr wrap="square" rtlCol="0">
            <a:spAutoFit/>
          </a:bodyPr>
          <a:lstStyle/>
          <a:p>
            <a:r>
              <a:rPr lang="en-US" dirty="0"/>
              <a:t>(June 8, 2020)</a:t>
            </a:r>
          </a:p>
        </p:txBody>
      </p:sp>
      <p:pic>
        <p:nvPicPr>
          <p:cNvPr id="6" name="Picture 5">
            <a:extLst>
              <a:ext uri="{FF2B5EF4-FFF2-40B4-BE49-F238E27FC236}">
                <a16:creationId xmlns:a16="http://schemas.microsoft.com/office/drawing/2014/main" id="{07E928E6-F754-42B6-9DAB-7109D836C5BB}"/>
              </a:ext>
            </a:extLst>
          </p:cNvPr>
          <p:cNvPicPr>
            <a:picLocks noChangeAspect="1"/>
          </p:cNvPicPr>
          <p:nvPr/>
        </p:nvPicPr>
        <p:blipFill>
          <a:blip r:embed="rId4"/>
          <a:stretch>
            <a:fillRect/>
          </a:stretch>
        </p:blipFill>
        <p:spPr>
          <a:xfrm>
            <a:off x="7563660" y="110971"/>
            <a:ext cx="4552141" cy="1677105"/>
          </a:xfrm>
          <a:prstGeom prst="rect">
            <a:avLst/>
          </a:prstGeom>
        </p:spPr>
      </p:pic>
      <p:pic>
        <p:nvPicPr>
          <p:cNvPr id="7" name="Picture 6">
            <a:extLst>
              <a:ext uri="{FF2B5EF4-FFF2-40B4-BE49-F238E27FC236}">
                <a16:creationId xmlns:a16="http://schemas.microsoft.com/office/drawing/2014/main" id="{EE45E772-E11D-4DFB-88E2-6EEC5A5FE1F2}"/>
              </a:ext>
            </a:extLst>
          </p:cNvPr>
          <p:cNvPicPr>
            <a:picLocks noChangeAspect="1"/>
          </p:cNvPicPr>
          <p:nvPr/>
        </p:nvPicPr>
        <p:blipFill>
          <a:blip r:embed="rId5"/>
          <a:stretch>
            <a:fillRect/>
          </a:stretch>
        </p:blipFill>
        <p:spPr>
          <a:xfrm>
            <a:off x="7563660" y="1938052"/>
            <a:ext cx="4612381" cy="1393701"/>
          </a:xfrm>
          <a:prstGeom prst="rect">
            <a:avLst/>
          </a:prstGeom>
        </p:spPr>
      </p:pic>
      <p:pic>
        <p:nvPicPr>
          <p:cNvPr id="9" name="Picture 8">
            <a:extLst>
              <a:ext uri="{FF2B5EF4-FFF2-40B4-BE49-F238E27FC236}">
                <a16:creationId xmlns:a16="http://schemas.microsoft.com/office/drawing/2014/main" id="{FC7CC1E1-4DFC-4587-BBC2-2E2A672E5D5B}"/>
              </a:ext>
            </a:extLst>
          </p:cNvPr>
          <p:cNvPicPr>
            <a:picLocks noChangeAspect="1"/>
          </p:cNvPicPr>
          <p:nvPr/>
        </p:nvPicPr>
        <p:blipFill rotWithShape="1">
          <a:blip r:embed="rId6">
            <a:extLst>
              <a:ext uri="{28A0092B-C50C-407E-A947-70E740481C1C}">
                <a14:useLocalDpi xmlns:a14="http://schemas.microsoft.com/office/drawing/2010/main" val="0"/>
              </a:ext>
            </a:extLst>
          </a:blip>
          <a:srcRect l="7454" t="8544" r="36494" b="15858"/>
          <a:stretch/>
        </p:blipFill>
        <p:spPr>
          <a:xfrm>
            <a:off x="11061577" y="3657599"/>
            <a:ext cx="965510" cy="1302212"/>
          </a:xfrm>
          <a:prstGeom prst="rect">
            <a:avLst/>
          </a:prstGeom>
        </p:spPr>
      </p:pic>
      <p:pic>
        <p:nvPicPr>
          <p:cNvPr id="11" name="Picture 10">
            <a:extLst>
              <a:ext uri="{FF2B5EF4-FFF2-40B4-BE49-F238E27FC236}">
                <a16:creationId xmlns:a16="http://schemas.microsoft.com/office/drawing/2014/main" id="{2775C8E2-6A2F-4F44-8518-0D590CEDB543}"/>
              </a:ext>
            </a:extLst>
          </p:cNvPr>
          <p:cNvPicPr>
            <a:picLocks noChangeAspect="1"/>
          </p:cNvPicPr>
          <p:nvPr/>
        </p:nvPicPr>
        <p:blipFill rotWithShape="1">
          <a:blip r:embed="rId7">
            <a:extLst>
              <a:ext uri="{28A0092B-C50C-407E-A947-70E740481C1C}">
                <a14:useLocalDpi xmlns:a14="http://schemas.microsoft.com/office/drawing/2010/main" val="0"/>
              </a:ext>
            </a:extLst>
          </a:blip>
          <a:srcRect l="27780" t="19438" r="26999" b="29817"/>
          <a:stretch/>
        </p:blipFill>
        <p:spPr>
          <a:xfrm>
            <a:off x="9490228" y="3657599"/>
            <a:ext cx="1162975" cy="1305018"/>
          </a:xfrm>
          <a:prstGeom prst="rect">
            <a:avLst/>
          </a:prstGeom>
        </p:spPr>
      </p:pic>
      <p:pic>
        <p:nvPicPr>
          <p:cNvPr id="13" name="Picture 12">
            <a:extLst>
              <a:ext uri="{FF2B5EF4-FFF2-40B4-BE49-F238E27FC236}">
                <a16:creationId xmlns:a16="http://schemas.microsoft.com/office/drawing/2014/main" id="{C0989D0E-05D9-43F3-996A-D7AB020A5F85}"/>
              </a:ext>
            </a:extLst>
          </p:cNvPr>
          <p:cNvPicPr>
            <a:picLocks noChangeAspect="1"/>
          </p:cNvPicPr>
          <p:nvPr/>
        </p:nvPicPr>
        <p:blipFill rotWithShape="1">
          <a:blip r:embed="rId8">
            <a:extLst>
              <a:ext uri="{28A0092B-C50C-407E-A947-70E740481C1C}">
                <a14:useLocalDpi xmlns:a14="http://schemas.microsoft.com/office/drawing/2010/main" val="0"/>
              </a:ext>
            </a:extLst>
          </a:blip>
          <a:srcRect l="33185" r="6936" b="39676"/>
          <a:stretch/>
        </p:blipFill>
        <p:spPr>
          <a:xfrm>
            <a:off x="8129621" y="3657600"/>
            <a:ext cx="924155" cy="1305018"/>
          </a:xfrm>
          <a:prstGeom prst="rect">
            <a:avLst/>
          </a:prstGeom>
        </p:spPr>
      </p:pic>
      <p:sp>
        <p:nvSpPr>
          <p:cNvPr id="14" name="TextBox 13">
            <a:extLst>
              <a:ext uri="{FF2B5EF4-FFF2-40B4-BE49-F238E27FC236}">
                <a16:creationId xmlns:a16="http://schemas.microsoft.com/office/drawing/2014/main" id="{3551C455-BE0D-42B1-B7B9-7A7107A2EC35}"/>
              </a:ext>
            </a:extLst>
          </p:cNvPr>
          <p:cNvSpPr txBox="1"/>
          <p:nvPr/>
        </p:nvSpPr>
        <p:spPr>
          <a:xfrm>
            <a:off x="7914931" y="5089228"/>
            <a:ext cx="1414053" cy="646331"/>
          </a:xfrm>
          <a:prstGeom prst="rect">
            <a:avLst/>
          </a:prstGeom>
          <a:noFill/>
        </p:spPr>
        <p:txBody>
          <a:bodyPr wrap="square" rtlCol="0">
            <a:spAutoFit/>
          </a:bodyPr>
          <a:lstStyle/>
          <a:p>
            <a:pPr algn="ctr"/>
            <a:r>
              <a:rPr lang="en-US" i="1" dirty="0"/>
              <a:t>Joy </a:t>
            </a:r>
            <a:r>
              <a:rPr lang="en-US" i="1" dirty="0" err="1"/>
              <a:t>Buolamwini</a:t>
            </a:r>
            <a:endParaRPr lang="en-US" i="1" dirty="0"/>
          </a:p>
        </p:txBody>
      </p:sp>
      <p:sp>
        <p:nvSpPr>
          <p:cNvPr id="15" name="TextBox 14">
            <a:extLst>
              <a:ext uri="{FF2B5EF4-FFF2-40B4-BE49-F238E27FC236}">
                <a16:creationId xmlns:a16="http://schemas.microsoft.com/office/drawing/2014/main" id="{2917AB0D-349E-48F4-9C6E-B67FB7E8A80E}"/>
              </a:ext>
            </a:extLst>
          </p:cNvPr>
          <p:cNvSpPr txBox="1"/>
          <p:nvPr/>
        </p:nvSpPr>
        <p:spPr>
          <a:xfrm>
            <a:off x="9507984" y="5089229"/>
            <a:ext cx="1145219" cy="646331"/>
          </a:xfrm>
          <a:prstGeom prst="rect">
            <a:avLst/>
          </a:prstGeom>
          <a:noFill/>
        </p:spPr>
        <p:txBody>
          <a:bodyPr wrap="square" rtlCol="0">
            <a:spAutoFit/>
          </a:bodyPr>
          <a:lstStyle/>
          <a:p>
            <a:pPr algn="ctr"/>
            <a:r>
              <a:rPr lang="en-US" i="1" dirty="0" err="1"/>
              <a:t>Timnit</a:t>
            </a:r>
            <a:r>
              <a:rPr lang="en-US" i="1" dirty="0"/>
              <a:t> </a:t>
            </a:r>
            <a:r>
              <a:rPr lang="en-US" i="1" dirty="0" err="1"/>
              <a:t>Gebru</a:t>
            </a:r>
            <a:endParaRPr lang="en-US" i="1" dirty="0"/>
          </a:p>
        </p:txBody>
      </p:sp>
      <p:sp>
        <p:nvSpPr>
          <p:cNvPr id="16" name="TextBox 15">
            <a:extLst>
              <a:ext uri="{FF2B5EF4-FFF2-40B4-BE49-F238E27FC236}">
                <a16:creationId xmlns:a16="http://schemas.microsoft.com/office/drawing/2014/main" id="{9574F594-DAB9-4568-A599-F2495A861E51}"/>
              </a:ext>
            </a:extLst>
          </p:cNvPr>
          <p:cNvSpPr txBox="1"/>
          <p:nvPr/>
        </p:nvSpPr>
        <p:spPr>
          <a:xfrm>
            <a:off x="10955046" y="5094486"/>
            <a:ext cx="1145219" cy="646331"/>
          </a:xfrm>
          <a:prstGeom prst="rect">
            <a:avLst/>
          </a:prstGeom>
          <a:noFill/>
        </p:spPr>
        <p:txBody>
          <a:bodyPr wrap="square" rtlCol="0">
            <a:spAutoFit/>
          </a:bodyPr>
          <a:lstStyle/>
          <a:p>
            <a:pPr algn="ctr"/>
            <a:r>
              <a:rPr lang="en-US" i="1" dirty="0"/>
              <a:t>Deborah Raji</a:t>
            </a:r>
          </a:p>
        </p:txBody>
      </p:sp>
    </p:spTree>
    <p:extLst>
      <p:ext uri="{BB962C8B-B14F-4D97-AF65-F5344CB8AC3E}">
        <p14:creationId xmlns:p14="http://schemas.microsoft.com/office/powerpoint/2010/main" val="3763436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hlinkClick r:id="rId2"/>
            <a:extLst>
              <a:ext uri="{FF2B5EF4-FFF2-40B4-BE49-F238E27FC236}">
                <a16:creationId xmlns:a16="http://schemas.microsoft.com/office/drawing/2014/main" id="{7EEA2CE3-D3A7-F602-6330-B4E23BA92421}"/>
              </a:ext>
            </a:extLst>
          </p:cNvPr>
          <p:cNvPicPr>
            <a:picLocks noChangeAspect="1"/>
          </p:cNvPicPr>
          <p:nvPr/>
        </p:nvPicPr>
        <p:blipFill rotWithShape="1">
          <a:blip r:embed="rId3"/>
          <a:srcRect l="9141" r="30235"/>
          <a:stretch/>
        </p:blipFill>
        <p:spPr>
          <a:xfrm>
            <a:off x="200025" y="85725"/>
            <a:ext cx="7391400" cy="6858000"/>
          </a:xfrm>
          <a:prstGeom prst="rect">
            <a:avLst/>
          </a:prstGeom>
        </p:spPr>
      </p:pic>
      <p:sp>
        <p:nvSpPr>
          <p:cNvPr id="10" name="TextBox 9">
            <a:extLst>
              <a:ext uri="{FF2B5EF4-FFF2-40B4-BE49-F238E27FC236}">
                <a16:creationId xmlns:a16="http://schemas.microsoft.com/office/drawing/2014/main" id="{62473C20-85F0-C769-82A3-7EC25C668B85}"/>
              </a:ext>
            </a:extLst>
          </p:cNvPr>
          <p:cNvSpPr txBox="1"/>
          <p:nvPr/>
        </p:nvSpPr>
        <p:spPr>
          <a:xfrm>
            <a:off x="7591424" y="202376"/>
            <a:ext cx="4600575" cy="7294305"/>
          </a:xfrm>
          <a:prstGeom prst="rect">
            <a:avLst/>
          </a:prstGeom>
          <a:noFill/>
        </p:spPr>
        <p:txBody>
          <a:bodyPr wrap="square">
            <a:spAutoFit/>
          </a:bodyPr>
          <a:lstStyle/>
          <a:p>
            <a:pPr algn="r"/>
            <a:r>
              <a:rPr lang="en-US" i="1" dirty="0"/>
              <a:t>In 2019 it was revealed that the Dutch tax authorities had used a self-learning algorithm to create risk profiles in an effort to spot child care benefits fraud. </a:t>
            </a:r>
          </a:p>
          <a:p>
            <a:pPr algn="r"/>
            <a:endParaRPr lang="en-US" i="1" dirty="0"/>
          </a:p>
          <a:p>
            <a:pPr algn="r"/>
            <a:r>
              <a:rPr lang="en-US" i="1" dirty="0"/>
              <a:t>Authorities penalized families over a mere suspicion of fraud based on the system’s risk indicators. Tens of thousands of families — often with lower incomes or belonging to ethnic minorities — were pushed into poverty because of exorbitant debts to the tax agency. Some victims committed suicide. More than a thousand children were taken into foster care.</a:t>
            </a:r>
          </a:p>
          <a:p>
            <a:pPr algn="r"/>
            <a:endParaRPr lang="en-US" i="1" dirty="0"/>
          </a:p>
          <a:p>
            <a:pPr algn="r"/>
            <a:r>
              <a:rPr lang="en-US" i="1" dirty="0"/>
              <a:t>[…]</a:t>
            </a:r>
          </a:p>
          <a:p>
            <a:pPr algn="r"/>
            <a:endParaRPr lang="en-US" i="1" dirty="0"/>
          </a:p>
          <a:p>
            <a:pPr algn="r"/>
            <a:r>
              <a:rPr lang="en-US" i="1" dirty="0"/>
              <a:t>“There was a total lack of checks and balances within every organization of making sure people realize what was going on,” said Pieter </a:t>
            </a:r>
            <a:r>
              <a:rPr lang="en-US" i="1" dirty="0" err="1"/>
              <a:t>Omtzigt</a:t>
            </a:r>
            <a:r>
              <a:rPr lang="en-US" i="1" dirty="0"/>
              <a:t>, […] “What is really worrying me is that I’m not sure that we’ve taken even vaguely enough preventive measures to strengthen our institutions to handle the next derailment,” he continued.</a:t>
            </a:r>
          </a:p>
          <a:p>
            <a:pPr algn="r"/>
            <a:r>
              <a:rPr lang="en-US" dirty="0"/>
              <a:t> </a:t>
            </a:r>
          </a:p>
        </p:txBody>
      </p:sp>
    </p:spTree>
    <p:extLst>
      <p:ext uri="{BB962C8B-B14F-4D97-AF65-F5344CB8AC3E}">
        <p14:creationId xmlns:p14="http://schemas.microsoft.com/office/powerpoint/2010/main" val="2190486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103" y="210338"/>
            <a:ext cx="12043145" cy="1325563"/>
          </a:xfrm>
        </p:spPr>
        <p:txBody>
          <a:bodyPr>
            <a:normAutofit fontScale="90000"/>
          </a:bodyPr>
          <a:lstStyle/>
          <a:p>
            <a:r>
              <a:rPr lang="en-US" dirty="0"/>
              <a:t>Use of AI for In Vitro Fertilization </a:t>
            </a:r>
            <a:br>
              <a:rPr lang="en-US" dirty="0"/>
            </a:br>
            <a:r>
              <a:rPr lang="en-US" sz="1600" dirty="0"/>
              <a:t>Afnan, Rudin, C., Savulescu, Mishra, Liu, Masoud Afnan. </a:t>
            </a:r>
            <a:r>
              <a:rPr lang="en-US" sz="1600" dirty="0">
                <a:hlinkClick r:id="rId2"/>
              </a:rPr>
              <a:t>Ethical Implementation of Artificial Intelligence to Select Embryos in In Vitro Fertilization.</a:t>
            </a:r>
            <a:r>
              <a:rPr lang="en-US" sz="1600" dirty="0"/>
              <a:t> AIES’21; </a:t>
            </a:r>
            <a:br>
              <a:rPr lang="en-US" sz="1600" dirty="0"/>
            </a:br>
            <a:r>
              <a:rPr lang="en-US" sz="1600" dirty="0"/>
              <a:t>Afnan, Liu, C., Rudin, Mishra, Savulescu, Afnan. </a:t>
            </a:r>
            <a:r>
              <a:rPr lang="en-US" sz="1600" dirty="0">
                <a:hlinkClick r:id="rId3"/>
              </a:rPr>
              <a:t>Interpretable, not black-box, artificial intelligence should be used for embryo selection.</a:t>
            </a:r>
            <a:r>
              <a:rPr lang="en-US" sz="1600" dirty="0"/>
              <a:t> </a:t>
            </a:r>
            <a:r>
              <a:rPr lang="en-US" sz="1600" i="1" dirty="0"/>
              <a:t>Human Reproduction Open</a:t>
            </a:r>
            <a:r>
              <a:rPr lang="en-US" sz="1600" dirty="0"/>
              <a:t> 2021; </a:t>
            </a:r>
            <a:br>
              <a:rPr lang="en-US" sz="1600" dirty="0"/>
            </a:br>
            <a:r>
              <a:rPr lang="en-US" sz="1600" dirty="0"/>
              <a:t>Afnan, Afnan, Liu, Savulescu, Mishra, C., Rudin. </a:t>
            </a:r>
            <a:r>
              <a:rPr lang="en-US" sz="1600" dirty="0">
                <a:hlinkClick r:id="rId4"/>
              </a:rPr>
              <a:t>Data solidarity for machine learning for embryo selection: a call for the creation of an open access repository of embryo data.</a:t>
            </a:r>
            <a:r>
              <a:rPr lang="en-US" sz="1600" dirty="0"/>
              <a:t> </a:t>
            </a:r>
            <a:r>
              <a:rPr lang="en-US" sz="1600" i="1" dirty="0"/>
              <a:t>Reproductive </a:t>
            </a:r>
            <a:r>
              <a:rPr lang="en-US" sz="1600" i="1" dirty="0" err="1"/>
              <a:t>BioMedicine</a:t>
            </a:r>
            <a:r>
              <a:rPr lang="en-US" sz="1600" i="1" dirty="0"/>
              <a:t> Online</a:t>
            </a:r>
            <a:r>
              <a:rPr lang="en-US" sz="1600" dirty="0"/>
              <a:t> 2022.</a:t>
            </a:r>
            <a:endParaRPr lang="en-US" dirty="0"/>
          </a:p>
        </p:txBody>
      </p:sp>
      <p:sp>
        <p:nvSpPr>
          <p:cNvPr id="8" name="Content Placeholder 2">
            <a:extLst>
              <a:ext uri="{FF2B5EF4-FFF2-40B4-BE49-F238E27FC236}">
                <a16:creationId xmlns:a16="http://schemas.microsoft.com/office/drawing/2014/main" id="{2470CA37-9A10-4E15-AE05-0471B5E674DD}"/>
              </a:ext>
            </a:extLst>
          </p:cNvPr>
          <p:cNvSpPr txBox="1">
            <a:spLocks/>
          </p:cNvSpPr>
          <p:nvPr/>
        </p:nvSpPr>
        <p:spPr>
          <a:xfrm>
            <a:off x="112749" y="3531636"/>
            <a:ext cx="3508320" cy="3493896"/>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ML for selecting embryos</a:t>
            </a:r>
          </a:p>
          <a:p>
            <a:r>
              <a:rPr lang="en-US" dirty="0"/>
              <a:t>Often done with black-box models</a:t>
            </a:r>
          </a:p>
          <a:p>
            <a:r>
              <a:rPr lang="en-US" dirty="0"/>
              <a:t>No controlled trials</a:t>
            </a:r>
          </a:p>
          <a:p>
            <a:r>
              <a:rPr lang="en-US" dirty="0"/>
              <a:t>Unavailable and problematic data sets</a:t>
            </a:r>
          </a:p>
        </p:txBody>
      </p:sp>
      <p:pic>
        <p:nvPicPr>
          <p:cNvPr id="6" name="Picture 5" descr="A picture containing cup, indoor, close&#10;&#10;Description automatically generated">
            <a:extLst>
              <a:ext uri="{FF2B5EF4-FFF2-40B4-BE49-F238E27FC236}">
                <a16:creationId xmlns:a16="http://schemas.microsoft.com/office/drawing/2014/main" id="{197799B2-0A7C-6B4B-8D77-1D6111FC131A}"/>
              </a:ext>
            </a:extLst>
          </p:cNvPr>
          <p:cNvPicPr/>
          <p:nvPr/>
        </p:nvPicPr>
        <p:blipFill rotWithShape="1">
          <a:blip r:embed="rId5"/>
          <a:srcRect l="484" t="306" r="180" b="-145"/>
          <a:stretch/>
        </p:blipFill>
        <p:spPr bwMode="auto">
          <a:xfrm>
            <a:off x="2239358" y="1752962"/>
            <a:ext cx="1564495" cy="1564495"/>
          </a:xfrm>
          <a:prstGeom prst="rect">
            <a:avLst/>
          </a:prstGeom>
          <a:ln>
            <a:noFill/>
          </a:ln>
          <a:extLst>
            <a:ext uri="{53640926-AAD7-44D8-BBD7-CCE9431645EC}">
              <a14:shadowObscured xmlns:a14="http://schemas.microsoft.com/office/drawing/2010/main"/>
            </a:ext>
          </a:extLst>
        </p:spPr>
      </p:pic>
      <p:pic>
        <p:nvPicPr>
          <p:cNvPr id="10" name="Picture 9" descr="A close - up of a coin&#10;&#10;Description automatically generated with low confidence">
            <a:extLst>
              <a:ext uri="{FF2B5EF4-FFF2-40B4-BE49-F238E27FC236}">
                <a16:creationId xmlns:a16="http://schemas.microsoft.com/office/drawing/2014/main" id="{C419059F-E941-0F40-876B-6E6005664A1B}"/>
              </a:ext>
            </a:extLst>
          </p:cNvPr>
          <p:cNvPicPr/>
          <p:nvPr/>
        </p:nvPicPr>
        <p:blipFill rotWithShape="1">
          <a:blip r:embed="rId6"/>
          <a:srcRect t="-505" r="894" b="669"/>
          <a:stretch/>
        </p:blipFill>
        <p:spPr bwMode="auto">
          <a:xfrm>
            <a:off x="4239017" y="1752962"/>
            <a:ext cx="1564495" cy="1564495"/>
          </a:xfrm>
          <a:prstGeom prst="flowChartProcess">
            <a:avLst/>
          </a:prstGeom>
          <a:ln>
            <a:noFill/>
          </a:ln>
          <a:extLst>
            <a:ext uri="{53640926-AAD7-44D8-BBD7-CCE9431645EC}">
              <a14:shadowObscured xmlns:a14="http://schemas.microsoft.com/office/drawing/2010/main"/>
            </a:ext>
          </a:extLst>
        </p:spPr>
      </p:pic>
      <p:pic>
        <p:nvPicPr>
          <p:cNvPr id="11" name="Picture 10" descr="A picture containing indoor, close&#10;&#10;Description automatically generated">
            <a:extLst>
              <a:ext uri="{FF2B5EF4-FFF2-40B4-BE49-F238E27FC236}">
                <a16:creationId xmlns:a16="http://schemas.microsoft.com/office/drawing/2014/main" id="{2D15A26D-5C6E-2046-8C8A-8D75904B325D}"/>
              </a:ext>
            </a:extLst>
          </p:cNvPr>
          <p:cNvPicPr/>
          <p:nvPr/>
        </p:nvPicPr>
        <p:blipFill rotWithShape="1">
          <a:blip r:embed="rId7"/>
          <a:srcRect t="1176" r="837" b="48"/>
          <a:stretch/>
        </p:blipFill>
        <p:spPr bwMode="auto">
          <a:xfrm>
            <a:off x="6238676" y="1752962"/>
            <a:ext cx="1564495" cy="1564495"/>
          </a:xfrm>
          <a:prstGeom prst="rect">
            <a:avLst/>
          </a:prstGeom>
          <a:ln>
            <a:noFill/>
          </a:ln>
          <a:extLst>
            <a:ext uri="{53640926-AAD7-44D8-BBD7-CCE9431645EC}">
              <a14:shadowObscured xmlns:a14="http://schemas.microsoft.com/office/drawing/2010/main"/>
            </a:ext>
          </a:extLst>
        </p:spPr>
      </p:pic>
      <p:pic>
        <p:nvPicPr>
          <p:cNvPr id="12" name="Picture 11" descr="A picture containing cup, black, close, can&#10;&#10;Description automatically generated">
            <a:extLst>
              <a:ext uri="{FF2B5EF4-FFF2-40B4-BE49-F238E27FC236}">
                <a16:creationId xmlns:a16="http://schemas.microsoft.com/office/drawing/2014/main" id="{284BBE58-160A-FF45-8760-1CF5C38E56EF}"/>
              </a:ext>
            </a:extLst>
          </p:cNvPr>
          <p:cNvPicPr/>
          <p:nvPr/>
        </p:nvPicPr>
        <p:blipFill>
          <a:blip r:embed="rId8"/>
          <a:stretch>
            <a:fillRect/>
          </a:stretch>
        </p:blipFill>
        <p:spPr>
          <a:xfrm>
            <a:off x="8238335" y="1753481"/>
            <a:ext cx="1564495" cy="1564495"/>
          </a:xfrm>
          <a:prstGeom prst="rect">
            <a:avLst/>
          </a:prstGeom>
        </p:spPr>
      </p:pic>
      <p:pic>
        <p:nvPicPr>
          <p:cNvPr id="13" name="Picture 12" descr="A close-up of a logo&#10;&#10;Description automatically generated with low confidence">
            <a:extLst>
              <a:ext uri="{FF2B5EF4-FFF2-40B4-BE49-F238E27FC236}">
                <a16:creationId xmlns:a16="http://schemas.microsoft.com/office/drawing/2014/main" id="{4B48090C-3F3A-DF44-A41C-F084DFA546CA}"/>
              </a:ext>
            </a:extLst>
          </p:cNvPr>
          <p:cNvPicPr/>
          <p:nvPr/>
        </p:nvPicPr>
        <p:blipFill rotWithShape="1">
          <a:blip r:embed="rId9">
            <a:extLst>
              <a:ext uri="{28A0092B-C50C-407E-A947-70E740481C1C}">
                <a14:useLocalDpi xmlns:a14="http://schemas.microsoft.com/office/drawing/2010/main" val="0"/>
              </a:ext>
            </a:extLst>
          </a:blip>
          <a:srcRect l="1" r="2775"/>
          <a:stretch/>
        </p:blipFill>
        <p:spPr bwMode="auto">
          <a:xfrm>
            <a:off x="239698" y="1751522"/>
            <a:ext cx="1564495" cy="1564494"/>
          </a:xfrm>
          <a:prstGeom prst="rect">
            <a:avLst/>
          </a:prstGeom>
          <a:ln>
            <a:noFill/>
          </a:ln>
          <a:extLst>
            <a:ext uri="{53640926-AAD7-44D8-BBD7-CCE9431645EC}">
              <a14:shadowObscured xmlns:a14="http://schemas.microsoft.com/office/drawing/2010/main"/>
            </a:ext>
          </a:extLst>
        </p:spPr>
      </p:pic>
      <p:pic>
        <p:nvPicPr>
          <p:cNvPr id="14" name="Picture 13" descr="A close-up of a coin&#10;&#10;Description automatically generated">
            <a:extLst>
              <a:ext uri="{FF2B5EF4-FFF2-40B4-BE49-F238E27FC236}">
                <a16:creationId xmlns:a16="http://schemas.microsoft.com/office/drawing/2014/main" id="{CBA70B7A-B391-2E45-B9B5-B2794990914C}"/>
              </a:ext>
            </a:extLst>
          </p:cNvPr>
          <p:cNvPicPr/>
          <p:nvPr/>
        </p:nvPicPr>
        <p:blipFill rotWithShape="1">
          <a:blip r:embed="rId10">
            <a:extLst>
              <a:ext uri="{28A0092B-C50C-407E-A947-70E740481C1C}">
                <a14:useLocalDpi xmlns:a14="http://schemas.microsoft.com/office/drawing/2010/main" val="0"/>
              </a:ext>
            </a:extLst>
          </a:blip>
          <a:srcRect t="1598" b="-1"/>
          <a:stretch/>
        </p:blipFill>
        <p:spPr bwMode="auto">
          <a:xfrm flipV="1">
            <a:off x="10237993" y="1751521"/>
            <a:ext cx="1564495" cy="1564493"/>
          </a:xfrm>
          <a:prstGeom prst="rect">
            <a:avLst/>
          </a:prstGeom>
          <a:ln>
            <a:noFill/>
          </a:ln>
          <a:extLst>
            <a:ext uri="{53640926-AAD7-44D8-BBD7-CCE9431645EC}">
              <a14:shadowObscured xmlns:a14="http://schemas.microsoft.com/office/drawing/2010/main"/>
            </a:ext>
          </a:extLst>
        </p:spPr>
      </p:pic>
      <p:pic>
        <p:nvPicPr>
          <p:cNvPr id="15" name="table">
            <a:extLst>
              <a:ext uri="{FF2B5EF4-FFF2-40B4-BE49-F238E27FC236}">
                <a16:creationId xmlns:a16="http://schemas.microsoft.com/office/drawing/2014/main" id="{2E11AF06-41B2-F54F-A009-F3E3CDE77CE9}"/>
              </a:ext>
            </a:extLst>
          </p:cNvPr>
          <p:cNvPicPr>
            <a:picLocks noChangeAspect="1"/>
          </p:cNvPicPr>
          <p:nvPr/>
        </p:nvPicPr>
        <p:blipFill>
          <a:blip r:embed="rId11"/>
          <a:stretch>
            <a:fillRect/>
          </a:stretch>
        </p:blipFill>
        <p:spPr>
          <a:xfrm>
            <a:off x="3621069" y="3349690"/>
            <a:ext cx="8748212" cy="3531637"/>
          </a:xfrm>
          <a:prstGeom prst="rect">
            <a:avLst/>
          </a:prstGeom>
        </p:spPr>
      </p:pic>
    </p:spTree>
    <p:extLst>
      <p:ext uri="{BB962C8B-B14F-4D97-AF65-F5344CB8AC3E}">
        <p14:creationId xmlns:p14="http://schemas.microsoft.com/office/powerpoint/2010/main" val="12443111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2"/>
            <a:extLst>
              <a:ext uri="{FF2B5EF4-FFF2-40B4-BE49-F238E27FC236}">
                <a16:creationId xmlns:a16="http://schemas.microsoft.com/office/drawing/2014/main" id="{31BBB5E8-D3A8-4F5D-8E16-423031D9A09B}"/>
              </a:ext>
            </a:extLst>
          </p:cNvPr>
          <p:cNvPicPr>
            <a:picLocks noChangeAspect="1"/>
          </p:cNvPicPr>
          <p:nvPr/>
        </p:nvPicPr>
        <p:blipFill rotWithShape="1">
          <a:blip r:embed="rId3"/>
          <a:srcRect l="5187" t="2459" r="59149" b="38493"/>
          <a:stretch/>
        </p:blipFill>
        <p:spPr>
          <a:xfrm>
            <a:off x="7609871" y="367190"/>
            <a:ext cx="4237861" cy="3946849"/>
          </a:xfrm>
          <a:prstGeom prst="rect">
            <a:avLst/>
          </a:prstGeom>
        </p:spPr>
      </p:pic>
      <p:pic>
        <p:nvPicPr>
          <p:cNvPr id="6" name="Picture 5">
            <a:hlinkClick r:id="rId4"/>
            <a:extLst>
              <a:ext uri="{FF2B5EF4-FFF2-40B4-BE49-F238E27FC236}">
                <a16:creationId xmlns:a16="http://schemas.microsoft.com/office/drawing/2014/main" id="{6BE30BBE-FE68-49B1-8C92-8BA8D97AC585}"/>
              </a:ext>
            </a:extLst>
          </p:cNvPr>
          <p:cNvPicPr>
            <a:picLocks noChangeAspect="1"/>
          </p:cNvPicPr>
          <p:nvPr/>
        </p:nvPicPr>
        <p:blipFill rotWithShape="1">
          <a:blip r:embed="rId5"/>
          <a:srcRect r="50791" b="60000"/>
          <a:stretch/>
        </p:blipFill>
        <p:spPr>
          <a:xfrm>
            <a:off x="479096" y="4022377"/>
            <a:ext cx="4938484" cy="2258031"/>
          </a:xfrm>
          <a:prstGeom prst="rect">
            <a:avLst/>
          </a:prstGeom>
        </p:spPr>
      </p:pic>
      <p:pic>
        <p:nvPicPr>
          <p:cNvPr id="5" name="Picture 4">
            <a:hlinkClick r:id="rId6"/>
            <a:extLst>
              <a:ext uri="{FF2B5EF4-FFF2-40B4-BE49-F238E27FC236}">
                <a16:creationId xmlns:a16="http://schemas.microsoft.com/office/drawing/2014/main" id="{772D7C03-B885-470C-A117-FAA2E918C926}"/>
              </a:ext>
            </a:extLst>
          </p:cNvPr>
          <p:cNvPicPr>
            <a:picLocks noChangeAspect="1"/>
          </p:cNvPicPr>
          <p:nvPr/>
        </p:nvPicPr>
        <p:blipFill rotWithShape="1">
          <a:blip r:embed="rId7"/>
          <a:srcRect l="37500" t="19821" r="6287" b="29225"/>
          <a:stretch/>
        </p:blipFill>
        <p:spPr>
          <a:xfrm>
            <a:off x="888429" y="367190"/>
            <a:ext cx="6004944" cy="3061810"/>
          </a:xfrm>
          <a:prstGeom prst="rect">
            <a:avLst/>
          </a:prstGeom>
        </p:spPr>
      </p:pic>
      <p:pic>
        <p:nvPicPr>
          <p:cNvPr id="2" name="Picture 1">
            <a:hlinkClick r:id="rId8"/>
            <a:extLst>
              <a:ext uri="{FF2B5EF4-FFF2-40B4-BE49-F238E27FC236}">
                <a16:creationId xmlns:a16="http://schemas.microsoft.com/office/drawing/2014/main" id="{EEB65230-74EA-9850-EBB6-B3B5CD822AC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794235" y="4930231"/>
            <a:ext cx="6397765" cy="1560579"/>
          </a:xfrm>
          <a:prstGeom prst="rect">
            <a:avLst/>
          </a:prstGeom>
        </p:spPr>
      </p:pic>
    </p:spTree>
    <p:extLst>
      <p:ext uri="{BB962C8B-B14F-4D97-AF65-F5344CB8AC3E}">
        <p14:creationId xmlns:p14="http://schemas.microsoft.com/office/powerpoint/2010/main" val="1180606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person in a suit and tie&#10;&#10;Description automatically generated">
            <a:extLst>
              <a:ext uri="{FF2B5EF4-FFF2-40B4-BE49-F238E27FC236}">
                <a16:creationId xmlns:a16="http://schemas.microsoft.com/office/drawing/2014/main" id="{4B691070-5A02-963E-EE4F-437C1F245F1A}"/>
              </a:ext>
            </a:extLst>
          </p:cNvPr>
          <p:cNvPicPr>
            <a:picLocks noChangeAspect="1"/>
          </p:cNvPicPr>
          <p:nvPr/>
        </p:nvPicPr>
        <p:blipFill rotWithShape="1">
          <a:blip r:embed="rId3"/>
          <a:srcRect b="16137"/>
          <a:stretch/>
        </p:blipFill>
        <p:spPr>
          <a:xfrm>
            <a:off x="5980196" y="3335432"/>
            <a:ext cx="2782552" cy="3500798"/>
          </a:xfrm>
          <a:prstGeom prst="rect">
            <a:avLst/>
          </a:prstGeom>
        </p:spPr>
      </p:pic>
      <p:pic>
        <p:nvPicPr>
          <p:cNvPr id="3" name="Picture 2">
            <a:extLst>
              <a:ext uri="{FF2B5EF4-FFF2-40B4-BE49-F238E27FC236}">
                <a16:creationId xmlns:a16="http://schemas.microsoft.com/office/drawing/2014/main" id="{4E33A522-8E59-B741-604E-A53C463556C5}"/>
              </a:ext>
            </a:extLst>
          </p:cNvPr>
          <p:cNvPicPr>
            <a:picLocks noChangeAspect="1"/>
          </p:cNvPicPr>
          <p:nvPr/>
        </p:nvPicPr>
        <p:blipFill>
          <a:blip r:embed="rId4"/>
          <a:stretch>
            <a:fillRect/>
          </a:stretch>
        </p:blipFill>
        <p:spPr>
          <a:xfrm>
            <a:off x="8762748" y="3335431"/>
            <a:ext cx="2405995" cy="3518445"/>
          </a:xfrm>
          <a:prstGeom prst="rect">
            <a:avLst/>
          </a:prstGeom>
        </p:spPr>
      </p:pic>
      <p:pic>
        <p:nvPicPr>
          <p:cNvPr id="13" name="Picture 12">
            <a:extLst>
              <a:ext uri="{FF2B5EF4-FFF2-40B4-BE49-F238E27FC236}">
                <a16:creationId xmlns:a16="http://schemas.microsoft.com/office/drawing/2014/main" id="{D7375639-E394-0195-9B44-45CDD41C7791}"/>
              </a:ext>
            </a:extLst>
          </p:cNvPr>
          <p:cNvPicPr>
            <a:picLocks noChangeAspect="1"/>
          </p:cNvPicPr>
          <p:nvPr/>
        </p:nvPicPr>
        <p:blipFill>
          <a:blip r:embed="rId5"/>
          <a:stretch>
            <a:fillRect/>
          </a:stretch>
        </p:blipFill>
        <p:spPr>
          <a:xfrm>
            <a:off x="990600" y="0"/>
            <a:ext cx="4226557" cy="6853876"/>
          </a:xfrm>
          <a:prstGeom prst="rect">
            <a:avLst/>
          </a:prstGeom>
        </p:spPr>
      </p:pic>
      <p:pic>
        <p:nvPicPr>
          <p:cNvPr id="12" name="Picture 11" descr="A person with blonde hair smiling&#10;&#10;Description automatically generated">
            <a:extLst>
              <a:ext uri="{FF2B5EF4-FFF2-40B4-BE49-F238E27FC236}">
                <a16:creationId xmlns:a16="http://schemas.microsoft.com/office/drawing/2014/main" id="{EBEA12C6-8B29-E02A-F338-FD47521C294F}"/>
              </a:ext>
            </a:extLst>
          </p:cNvPr>
          <p:cNvPicPr>
            <a:picLocks noChangeAspect="1"/>
          </p:cNvPicPr>
          <p:nvPr/>
        </p:nvPicPr>
        <p:blipFill>
          <a:blip r:embed="rId6"/>
          <a:stretch>
            <a:fillRect/>
          </a:stretch>
        </p:blipFill>
        <p:spPr>
          <a:xfrm>
            <a:off x="7086600" y="21771"/>
            <a:ext cx="3320030" cy="3320030"/>
          </a:xfrm>
          <a:prstGeom prst="rect">
            <a:avLst/>
          </a:prstGeom>
        </p:spPr>
      </p:pic>
    </p:spTree>
    <p:extLst>
      <p:ext uri="{BB962C8B-B14F-4D97-AF65-F5344CB8AC3E}">
        <p14:creationId xmlns:p14="http://schemas.microsoft.com/office/powerpoint/2010/main" val="17205045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EE81FBD-8A91-C219-CA1B-0E2509F1497E}"/>
              </a:ext>
            </a:extLst>
          </p:cNvPr>
          <p:cNvPicPr>
            <a:picLocks noChangeAspect="1"/>
          </p:cNvPicPr>
          <p:nvPr/>
        </p:nvPicPr>
        <p:blipFill>
          <a:blip r:embed="rId2"/>
          <a:stretch>
            <a:fillRect/>
          </a:stretch>
        </p:blipFill>
        <p:spPr>
          <a:xfrm>
            <a:off x="533400" y="381000"/>
            <a:ext cx="5410200" cy="5861048"/>
          </a:xfrm>
          <a:prstGeom prst="rect">
            <a:avLst/>
          </a:prstGeom>
        </p:spPr>
      </p:pic>
      <p:pic>
        <p:nvPicPr>
          <p:cNvPr id="7" name="Picture 6">
            <a:extLst>
              <a:ext uri="{FF2B5EF4-FFF2-40B4-BE49-F238E27FC236}">
                <a16:creationId xmlns:a16="http://schemas.microsoft.com/office/drawing/2014/main" id="{25318A3D-5A63-2594-6E12-20CF8E7BAAFA}"/>
              </a:ext>
            </a:extLst>
          </p:cNvPr>
          <p:cNvPicPr>
            <a:picLocks noChangeAspect="1"/>
          </p:cNvPicPr>
          <p:nvPr/>
        </p:nvPicPr>
        <p:blipFill>
          <a:blip r:embed="rId3"/>
          <a:stretch>
            <a:fillRect/>
          </a:stretch>
        </p:blipFill>
        <p:spPr>
          <a:xfrm>
            <a:off x="6110868" y="533400"/>
            <a:ext cx="5715000" cy="2362388"/>
          </a:xfrm>
          <a:prstGeom prst="rect">
            <a:avLst/>
          </a:prstGeom>
        </p:spPr>
      </p:pic>
    </p:spTree>
    <p:extLst>
      <p:ext uri="{BB962C8B-B14F-4D97-AF65-F5344CB8AC3E}">
        <p14:creationId xmlns:p14="http://schemas.microsoft.com/office/powerpoint/2010/main" val="42560229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a:extLst>
              <a:ext uri="{FF2B5EF4-FFF2-40B4-BE49-F238E27FC236}">
                <a16:creationId xmlns:a16="http://schemas.microsoft.com/office/drawing/2014/main" id="{4FF08D76-CBAD-AE4D-543A-9F48FE48387F}"/>
              </a:ext>
            </a:extLst>
          </p:cNvPr>
          <p:cNvSpPr>
            <a:spLocks noGrp="1" noRot="1" noChangeArrowheads="1"/>
          </p:cNvSpPr>
          <p:nvPr>
            <p:ph type="title"/>
          </p:nvPr>
        </p:nvSpPr>
        <p:spPr>
          <a:xfrm>
            <a:off x="0" y="306842"/>
            <a:ext cx="12268200" cy="762000"/>
          </a:xfrm>
        </p:spPr>
        <p:txBody>
          <a:bodyPr/>
          <a:lstStyle/>
          <a:p>
            <a:pPr eaLnBrk="1" hangingPunct="1">
              <a:defRPr/>
            </a:pPr>
            <a:r>
              <a:rPr lang="en-US" altLang="en-US" sz="4800" dirty="0">
                <a:solidFill>
                  <a:srgbClr val="002060"/>
                </a:solidFill>
              </a:rPr>
              <a:t>Moral AI…How do we get there?</a:t>
            </a:r>
          </a:p>
        </p:txBody>
      </p:sp>
      <p:sp>
        <p:nvSpPr>
          <p:cNvPr id="18434" name="Rectangle 3">
            <a:extLst>
              <a:ext uri="{FF2B5EF4-FFF2-40B4-BE49-F238E27FC236}">
                <a16:creationId xmlns:a16="http://schemas.microsoft.com/office/drawing/2014/main" id="{76296402-A557-18E0-7B35-02A82A9FA3BD}"/>
              </a:ext>
            </a:extLst>
          </p:cNvPr>
          <p:cNvSpPr>
            <a:spLocks noGrp="1" noRot="1" noChangeArrowheads="1"/>
          </p:cNvSpPr>
          <p:nvPr>
            <p:ph idx="1"/>
          </p:nvPr>
        </p:nvSpPr>
        <p:spPr>
          <a:xfrm>
            <a:off x="723900" y="5638800"/>
            <a:ext cx="10820400" cy="4343400"/>
          </a:xfrm>
        </p:spPr>
        <p:txBody>
          <a:bodyPr/>
          <a:lstStyle/>
          <a:p>
            <a:pPr marL="0" indent="0" algn="ctr">
              <a:lnSpc>
                <a:spcPts val="3400"/>
              </a:lnSpc>
              <a:spcAft>
                <a:spcPts val="3600"/>
              </a:spcAft>
              <a:buNone/>
            </a:pPr>
            <a:r>
              <a:rPr lang="en-US" altLang="en-US" dirty="0">
                <a:solidFill>
                  <a:srgbClr val="002060"/>
                </a:solidFill>
                <a:effectLst/>
                <a:latin typeface="Calibri" panose="020F0502020204030204" pitchFamily="34" charset="0"/>
                <a:ea typeface="ＭＳ Ｐゴシック" panose="020B0600070205080204" pitchFamily="34" charset="-128"/>
                <a:cs typeface="Calibri" panose="020F0502020204030204" pitchFamily="34" charset="0"/>
              </a:rPr>
              <a:t>We highlight some of the most notable news and propose ways to reduce AI’s harms while reaping its benefits.</a:t>
            </a:r>
          </a:p>
        </p:txBody>
      </p:sp>
      <p:pic>
        <p:nvPicPr>
          <p:cNvPr id="1026" name="Picture 2" descr="Not All Good, Not All Bad | The Better Fundraising Company">
            <a:extLst>
              <a:ext uri="{FF2B5EF4-FFF2-40B4-BE49-F238E27FC236}">
                <a16:creationId xmlns:a16="http://schemas.microsoft.com/office/drawing/2014/main" id="{7F810D66-3DC6-A475-28D7-51863F9309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8540" y="1463391"/>
            <a:ext cx="9434920" cy="3931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922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0C4ED9C8-8E95-6E9C-43AC-323FFE40B18D}"/>
              </a:ext>
            </a:extLst>
          </p:cNvPr>
          <p:cNvSpPr txBox="1">
            <a:spLocks noRot="1" noChangeArrowheads="1"/>
          </p:cNvSpPr>
          <p:nvPr/>
        </p:nvSpPr>
        <p:spPr bwMode="auto">
          <a:xfrm>
            <a:off x="-76200" y="609600"/>
            <a:ext cx="12268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lnSpc>
                <a:spcPts val="4800"/>
              </a:lnSpc>
              <a:defRPr/>
            </a:pPr>
            <a:r>
              <a:rPr lang="en-US" altLang="en-US" sz="4000" kern="0" dirty="0">
                <a:solidFill>
                  <a:srgbClr val="002060"/>
                </a:solidFill>
              </a:rPr>
              <a:t>Chapter 1:</a:t>
            </a:r>
            <a:r>
              <a:rPr lang="en-US" altLang="en-US" sz="4800" kern="0" dirty="0">
                <a:solidFill>
                  <a:srgbClr val="002060"/>
                </a:solidFill>
              </a:rPr>
              <a:t> </a:t>
            </a:r>
            <a:br>
              <a:rPr lang="en-US" altLang="en-US" sz="4800" kern="0" dirty="0">
                <a:solidFill>
                  <a:srgbClr val="002060"/>
                </a:solidFill>
              </a:rPr>
            </a:br>
            <a:r>
              <a:rPr lang="en-US" altLang="en-US" sz="4800" kern="0" dirty="0">
                <a:solidFill>
                  <a:srgbClr val="002060"/>
                </a:solidFill>
              </a:rPr>
              <a:t>What is AI?</a:t>
            </a:r>
          </a:p>
        </p:txBody>
      </p:sp>
      <p:sp>
        <p:nvSpPr>
          <p:cNvPr id="3" name="Rectangle 3">
            <a:extLst>
              <a:ext uri="{FF2B5EF4-FFF2-40B4-BE49-F238E27FC236}">
                <a16:creationId xmlns:a16="http://schemas.microsoft.com/office/drawing/2014/main" id="{FF9FF742-FE47-34A9-B2C9-6A96686C6F28}"/>
              </a:ext>
            </a:extLst>
          </p:cNvPr>
          <p:cNvSpPr>
            <a:spLocks noGrp="1" noRot="1" noChangeArrowheads="1"/>
          </p:cNvSpPr>
          <p:nvPr>
            <p:ph idx="1"/>
          </p:nvPr>
        </p:nvSpPr>
        <p:spPr>
          <a:xfrm>
            <a:off x="19391" y="2017093"/>
            <a:ext cx="11506200" cy="4343400"/>
          </a:xfrm>
        </p:spPr>
        <p:txBody>
          <a:bodyPr/>
          <a:lstStyle/>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AI researchers and practitioners use “know it when you see it”</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Systems that make predictions, recommendations, decisions</a:t>
            </a:r>
          </a:p>
          <a:p>
            <a:pPr lvl="1">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Not “straightforward” computation like formula in spreadsheet</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Narrow, broad, general, strong, human-level, AGI, superintelligence</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GOFAI: search, game playing, logic, planning, …</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Machine learning: supervised, unsupervised, reinforcement</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Neural networks, deep learning</a:t>
            </a:r>
          </a:p>
          <a:p>
            <a:pPr>
              <a:spcAft>
                <a:spcPts val="600"/>
              </a:spcAft>
              <a:buClr>
                <a:srgbClr val="002060"/>
              </a:buClr>
              <a:buFont typeface="Arial" panose="020B0604020202020204" pitchFamily="34" charset="0"/>
              <a:buChar char="•"/>
            </a:pPr>
            <a:endParaRPr lang="en-US" altLang="en-US" dirty="0">
              <a:solidFill>
                <a:srgbClr val="002060"/>
              </a:solidFill>
              <a:effectLst/>
              <a:ea typeface="ＭＳ Ｐゴシック" panose="020B0600070205080204" pitchFamily="34" charset="-128"/>
            </a:endParaRPr>
          </a:p>
          <a:p>
            <a:pPr>
              <a:spcAft>
                <a:spcPts val="600"/>
              </a:spcAft>
            </a:pPr>
            <a:endParaRPr lang="en-US" altLang="en-US" sz="2800" dirty="0">
              <a:effectLst/>
              <a:latin typeface="Palatino" pitchFamily="2" charset="77"/>
              <a:ea typeface="ＭＳ Ｐゴシック" panose="020B0600070205080204" pitchFamily="34" charset="-128"/>
            </a:endParaRPr>
          </a:p>
        </p:txBody>
      </p:sp>
      <p:pic>
        <p:nvPicPr>
          <p:cNvPr id="6" name="Picture 5">
            <a:extLst>
              <a:ext uri="{FF2B5EF4-FFF2-40B4-BE49-F238E27FC236}">
                <a16:creationId xmlns:a16="http://schemas.microsoft.com/office/drawing/2014/main" id="{614C035E-1052-C2FB-54F2-9DF9F251B16D}"/>
              </a:ext>
            </a:extLst>
          </p:cNvPr>
          <p:cNvPicPr>
            <a:picLocks noChangeAspect="1"/>
          </p:cNvPicPr>
          <p:nvPr/>
        </p:nvPicPr>
        <p:blipFill>
          <a:blip r:embed="rId3"/>
          <a:stretch>
            <a:fillRect/>
          </a:stretch>
        </p:blipFill>
        <p:spPr>
          <a:xfrm>
            <a:off x="10210800" y="4240769"/>
            <a:ext cx="1961809" cy="2617232"/>
          </a:xfrm>
          <a:prstGeom prst="rect">
            <a:avLst/>
          </a:prstGeom>
        </p:spPr>
      </p:pic>
      <p:pic>
        <p:nvPicPr>
          <p:cNvPr id="10" name="Picture 9">
            <a:extLst>
              <a:ext uri="{FF2B5EF4-FFF2-40B4-BE49-F238E27FC236}">
                <a16:creationId xmlns:a16="http://schemas.microsoft.com/office/drawing/2014/main" id="{B4BB252D-3482-3270-8475-2F4F15247734}"/>
              </a:ext>
            </a:extLst>
          </p:cNvPr>
          <p:cNvPicPr>
            <a:picLocks noChangeAspect="1"/>
          </p:cNvPicPr>
          <p:nvPr/>
        </p:nvPicPr>
        <p:blipFill>
          <a:blip r:embed="rId4"/>
          <a:stretch>
            <a:fillRect/>
          </a:stretch>
        </p:blipFill>
        <p:spPr>
          <a:xfrm>
            <a:off x="11057596" y="0"/>
            <a:ext cx="1134404" cy="2617232"/>
          </a:xfrm>
          <a:prstGeom prst="rect">
            <a:avLst/>
          </a:prstGeom>
        </p:spPr>
      </p:pic>
      <p:pic>
        <p:nvPicPr>
          <p:cNvPr id="12" name="Picture 11">
            <a:extLst>
              <a:ext uri="{FF2B5EF4-FFF2-40B4-BE49-F238E27FC236}">
                <a16:creationId xmlns:a16="http://schemas.microsoft.com/office/drawing/2014/main" id="{081EBA41-E7E2-EB0B-80E8-D9D831C32F64}"/>
              </a:ext>
            </a:extLst>
          </p:cNvPr>
          <p:cNvPicPr>
            <a:picLocks noChangeAspect="1"/>
          </p:cNvPicPr>
          <p:nvPr/>
        </p:nvPicPr>
        <p:blipFill>
          <a:blip r:embed="rId5"/>
          <a:stretch>
            <a:fillRect/>
          </a:stretch>
        </p:blipFill>
        <p:spPr>
          <a:xfrm>
            <a:off x="71902" y="27878"/>
            <a:ext cx="1909298" cy="1909298"/>
          </a:xfrm>
          <a:prstGeom prst="rect">
            <a:avLst/>
          </a:prstGeom>
        </p:spPr>
      </p:pic>
    </p:spTree>
    <p:extLst>
      <p:ext uri="{BB962C8B-B14F-4D97-AF65-F5344CB8AC3E}">
        <p14:creationId xmlns:p14="http://schemas.microsoft.com/office/powerpoint/2010/main" val="3189465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0C4ED9C8-8E95-6E9C-43AC-323FFE40B18D}"/>
              </a:ext>
            </a:extLst>
          </p:cNvPr>
          <p:cNvSpPr txBox="1">
            <a:spLocks noRot="1" noChangeArrowheads="1"/>
          </p:cNvSpPr>
          <p:nvPr/>
        </p:nvSpPr>
        <p:spPr bwMode="auto">
          <a:xfrm>
            <a:off x="-76200" y="76200"/>
            <a:ext cx="12268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lnSpc>
                <a:spcPts val="4800"/>
              </a:lnSpc>
              <a:defRPr/>
            </a:pPr>
            <a:r>
              <a:rPr lang="en-US" altLang="en-US" sz="4000" kern="0" dirty="0">
                <a:solidFill>
                  <a:srgbClr val="002060"/>
                </a:solidFill>
              </a:rPr>
              <a:t>Weaknesses of (today’s?) AI</a:t>
            </a:r>
            <a:endParaRPr lang="en-US" altLang="en-US" sz="4800" kern="0" dirty="0">
              <a:solidFill>
                <a:srgbClr val="002060"/>
              </a:solidFill>
            </a:endParaRPr>
          </a:p>
        </p:txBody>
      </p:sp>
      <p:sp>
        <p:nvSpPr>
          <p:cNvPr id="3" name="Rectangle 3">
            <a:extLst>
              <a:ext uri="{FF2B5EF4-FFF2-40B4-BE49-F238E27FC236}">
                <a16:creationId xmlns:a16="http://schemas.microsoft.com/office/drawing/2014/main" id="{FF9FF742-FE47-34A9-B2C9-6A96686C6F28}"/>
              </a:ext>
            </a:extLst>
          </p:cNvPr>
          <p:cNvSpPr>
            <a:spLocks noGrp="1" noRot="1" noChangeArrowheads="1"/>
          </p:cNvSpPr>
          <p:nvPr>
            <p:ph idx="1"/>
          </p:nvPr>
        </p:nvSpPr>
        <p:spPr>
          <a:xfrm>
            <a:off x="304800" y="685800"/>
            <a:ext cx="11506200" cy="4343400"/>
          </a:xfrm>
        </p:spPr>
        <p:txBody>
          <a:bodyPr>
            <a:normAutofit fontScale="77500" lnSpcReduction="20000"/>
          </a:bodyPr>
          <a:lstStyle/>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Lack common sense</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One-trick ponies</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Can’t think outside the box</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Hierarchical planning is hard</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Lack emotional / social insight</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Need many examples to learn</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Acting in the physical world is hard</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Not robust to context changes</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Difficult to interpret</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 but getting harder to know what AI can’t do / still learning about current systems’ weaknesses</a:t>
            </a:r>
          </a:p>
          <a:p>
            <a:pPr>
              <a:spcAft>
                <a:spcPts val="600"/>
              </a:spcAft>
              <a:buClr>
                <a:srgbClr val="002060"/>
              </a:buClr>
              <a:buFont typeface="Arial" panose="020B0604020202020204" pitchFamily="34" charset="0"/>
              <a:buChar char="•"/>
            </a:pPr>
            <a:endParaRPr lang="en-US" altLang="en-US" dirty="0">
              <a:solidFill>
                <a:srgbClr val="002060"/>
              </a:solidFill>
              <a:effectLst/>
              <a:ea typeface="ＭＳ Ｐゴシック" panose="020B0600070205080204" pitchFamily="34" charset="-128"/>
            </a:endParaRPr>
          </a:p>
          <a:p>
            <a:pPr>
              <a:spcAft>
                <a:spcPts val="600"/>
              </a:spcAft>
              <a:buClr>
                <a:srgbClr val="002060"/>
              </a:buClr>
              <a:buFont typeface="Arial" panose="020B0604020202020204" pitchFamily="34" charset="0"/>
              <a:buChar char="•"/>
            </a:pPr>
            <a:endParaRPr lang="en-US" altLang="en-US" dirty="0">
              <a:solidFill>
                <a:srgbClr val="002060"/>
              </a:solidFill>
              <a:effectLst/>
              <a:ea typeface="ＭＳ Ｐゴシック" panose="020B0600070205080204" pitchFamily="34" charset="-128"/>
            </a:endParaRPr>
          </a:p>
          <a:p>
            <a:pPr>
              <a:spcAft>
                <a:spcPts val="600"/>
              </a:spcAft>
            </a:pPr>
            <a:endParaRPr lang="en-US" altLang="en-US" sz="2800" dirty="0">
              <a:effectLst/>
              <a:latin typeface="Palatino" pitchFamily="2" charset="77"/>
              <a:ea typeface="ＭＳ Ｐゴシック" panose="020B0600070205080204" pitchFamily="34" charset="-128"/>
            </a:endParaRPr>
          </a:p>
        </p:txBody>
      </p:sp>
    </p:spTree>
    <p:extLst>
      <p:ext uri="{BB962C8B-B14F-4D97-AF65-F5344CB8AC3E}">
        <p14:creationId xmlns:p14="http://schemas.microsoft.com/office/powerpoint/2010/main" val="555833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92E2B78D-AF85-F003-1ACB-A867412EB844}"/>
              </a:ext>
            </a:extLst>
          </p:cNvPr>
          <p:cNvSpPr txBox="1">
            <a:spLocks noRot="1" noChangeArrowheads="1"/>
          </p:cNvSpPr>
          <p:nvPr/>
        </p:nvSpPr>
        <p:spPr bwMode="auto">
          <a:xfrm>
            <a:off x="0" y="609600"/>
            <a:ext cx="12268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lnSpc>
                <a:spcPts val="4800"/>
              </a:lnSpc>
              <a:defRPr/>
            </a:pPr>
            <a:r>
              <a:rPr lang="en-US" altLang="en-US" sz="4000" kern="0" dirty="0">
                <a:solidFill>
                  <a:srgbClr val="002060"/>
                </a:solidFill>
              </a:rPr>
              <a:t>Chapter 2:</a:t>
            </a:r>
            <a:r>
              <a:rPr lang="en-US" altLang="en-US" sz="4800" kern="0" dirty="0">
                <a:solidFill>
                  <a:srgbClr val="002060"/>
                </a:solidFill>
              </a:rPr>
              <a:t> </a:t>
            </a:r>
            <a:br>
              <a:rPr lang="en-US" altLang="en-US" sz="4800" kern="0" dirty="0">
                <a:solidFill>
                  <a:srgbClr val="002060"/>
                </a:solidFill>
              </a:rPr>
            </a:br>
            <a:r>
              <a:rPr lang="en-US" altLang="en-US" sz="4800" kern="0" dirty="0">
                <a:solidFill>
                  <a:srgbClr val="002060"/>
                </a:solidFill>
              </a:rPr>
              <a:t>Can AI be safe?</a:t>
            </a:r>
          </a:p>
        </p:txBody>
      </p:sp>
      <p:sp>
        <p:nvSpPr>
          <p:cNvPr id="2" name="Rectangle 3">
            <a:extLst>
              <a:ext uri="{FF2B5EF4-FFF2-40B4-BE49-F238E27FC236}">
                <a16:creationId xmlns:a16="http://schemas.microsoft.com/office/drawing/2014/main" id="{827554C0-89AF-4304-A5FE-1EBDBB0DC628}"/>
              </a:ext>
            </a:extLst>
          </p:cNvPr>
          <p:cNvSpPr>
            <a:spLocks noGrp="1" noRot="1" noChangeArrowheads="1"/>
          </p:cNvSpPr>
          <p:nvPr>
            <p:ph idx="1"/>
          </p:nvPr>
        </p:nvSpPr>
        <p:spPr>
          <a:xfrm>
            <a:off x="304800" y="1905000"/>
            <a:ext cx="11506200" cy="4343400"/>
          </a:xfrm>
        </p:spPr>
        <p:txBody>
          <a:bodyPr/>
          <a:lstStyle/>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Unusual competency profiles of AI systems require different safety measures than human beings</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Wide range of concerns varying from today’s systems, to likely-on-our-doorstep systems, to superintelligence</a:t>
            </a:r>
          </a:p>
          <a:p>
            <a:pPr>
              <a:spcAft>
                <a:spcPts val="600"/>
              </a:spcAft>
              <a:buClr>
                <a:srgbClr val="002060"/>
              </a:buClr>
              <a:buFont typeface="Arial" panose="020B0604020202020204" pitchFamily="34" charset="0"/>
              <a:buChar char="•"/>
            </a:pPr>
            <a:endParaRPr lang="en-US" altLang="en-US" dirty="0">
              <a:solidFill>
                <a:srgbClr val="002060"/>
              </a:solidFill>
              <a:effectLst/>
              <a:ea typeface="ＭＳ Ｐゴシック" panose="020B0600070205080204" pitchFamily="34" charset="-128"/>
            </a:endParaRPr>
          </a:p>
          <a:p>
            <a:pPr>
              <a:spcAft>
                <a:spcPts val="600"/>
              </a:spcAft>
            </a:pPr>
            <a:endParaRPr lang="en-US" altLang="en-US" sz="2800" dirty="0">
              <a:effectLst/>
              <a:latin typeface="Palatino" pitchFamily="2" charset="77"/>
              <a:ea typeface="ＭＳ Ｐゴシック" panose="020B0600070205080204" pitchFamily="34" charset="-128"/>
            </a:endParaRPr>
          </a:p>
        </p:txBody>
      </p:sp>
    </p:spTree>
    <p:extLst>
      <p:ext uri="{BB962C8B-B14F-4D97-AF65-F5344CB8AC3E}">
        <p14:creationId xmlns:p14="http://schemas.microsoft.com/office/powerpoint/2010/main" val="308297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2B9C617-F260-6453-2CB1-742068FA9BDD}"/>
              </a:ext>
            </a:extLst>
          </p:cNvPr>
          <p:cNvPicPr>
            <a:picLocks noChangeAspect="1"/>
          </p:cNvPicPr>
          <p:nvPr/>
        </p:nvPicPr>
        <p:blipFill rotWithShape="1">
          <a:blip r:embed="rId2"/>
          <a:srcRect l="17184" r="14272" b="6031"/>
          <a:stretch/>
        </p:blipFill>
        <p:spPr>
          <a:xfrm>
            <a:off x="1164182" y="0"/>
            <a:ext cx="8893269" cy="6858000"/>
          </a:xfrm>
          <a:prstGeom prst="rect">
            <a:avLst/>
          </a:prstGeom>
        </p:spPr>
      </p:pic>
      <p:sp>
        <p:nvSpPr>
          <p:cNvPr id="2" name="Oval 1">
            <a:extLst>
              <a:ext uri="{FF2B5EF4-FFF2-40B4-BE49-F238E27FC236}">
                <a16:creationId xmlns:a16="http://schemas.microsoft.com/office/drawing/2014/main" id="{F162D434-9529-3AB6-BBDB-08579B29B302}"/>
              </a:ext>
            </a:extLst>
          </p:cNvPr>
          <p:cNvSpPr/>
          <p:nvPr/>
        </p:nvSpPr>
        <p:spPr>
          <a:xfrm>
            <a:off x="7571232" y="5596128"/>
            <a:ext cx="2331720" cy="822960"/>
          </a:xfrm>
          <a:prstGeom prst="ellipse">
            <a:avLst/>
          </a:prstGeom>
          <a:noFill/>
          <a:ln w="76200">
            <a:solidFill>
              <a:srgbClr val="040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Oval 2">
            <a:extLst>
              <a:ext uri="{FF2B5EF4-FFF2-40B4-BE49-F238E27FC236}">
                <a16:creationId xmlns:a16="http://schemas.microsoft.com/office/drawing/2014/main" id="{14708040-40E7-9BB9-97C8-6063C156CF11}"/>
              </a:ext>
            </a:extLst>
          </p:cNvPr>
          <p:cNvSpPr/>
          <p:nvPr/>
        </p:nvSpPr>
        <p:spPr>
          <a:xfrm>
            <a:off x="1450849" y="170688"/>
            <a:ext cx="1466088" cy="822960"/>
          </a:xfrm>
          <a:prstGeom prst="ellipse">
            <a:avLst/>
          </a:prstGeom>
          <a:noFill/>
          <a:ln w="76200">
            <a:solidFill>
              <a:srgbClr val="040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5061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92E2B78D-AF85-F003-1ACB-A867412EB844}"/>
              </a:ext>
            </a:extLst>
          </p:cNvPr>
          <p:cNvSpPr txBox="1">
            <a:spLocks noRot="1" noChangeArrowheads="1"/>
          </p:cNvSpPr>
          <p:nvPr/>
        </p:nvSpPr>
        <p:spPr bwMode="auto">
          <a:xfrm>
            <a:off x="0" y="381000"/>
            <a:ext cx="12268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lnSpc>
                <a:spcPts val="4800"/>
              </a:lnSpc>
              <a:defRPr/>
            </a:pPr>
            <a:r>
              <a:rPr lang="en-US" altLang="en-US" sz="4000" kern="0" dirty="0">
                <a:solidFill>
                  <a:srgbClr val="002060"/>
                </a:solidFill>
              </a:rPr>
              <a:t>Superintelligence</a:t>
            </a:r>
            <a:endParaRPr lang="en-US" altLang="en-US" sz="4800" kern="0" dirty="0">
              <a:solidFill>
                <a:srgbClr val="002060"/>
              </a:solidFill>
            </a:endParaRPr>
          </a:p>
        </p:txBody>
      </p:sp>
      <p:sp>
        <p:nvSpPr>
          <p:cNvPr id="2" name="Rectangle 3">
            <a:extLst>
              <a:ext uri="{FF2B5EF4-FFF2-40B4-BE49-F238E27FC236}">
                <a16:creationId xmlns:a16="http://schemas.microsoft.com/office/drawing/2014/main" id="{827554C0-89AF-4304-A5FE-1EBDBB0DC628}"/>
              </a:ext>
            </a:extLst>
          </p:cNvPr>
          <p:cNvSpPr>
            <a:spLocks noGrp="1" noRot="1" noChangeArrowheads="1"/>
          </p:cNvSpPr>
          <p:nvPr>
            <p:ph idx="1"/>
          </p:nvPr>
        </p:nvSpPr>
        <p:spPr>
          <a:xfrm>
            <a:off x="342900" y="1257300"/>
            <a:ext cx="11506200" cy="4343400"/>
          </a:xfrm>
        </p:spPr>
        <p:txBody>
          <a:bodyPr>
            <a:normAutofit lnSpcReduction="10000"/>
          </a:bodyPr>
          <a:lstStyle/>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Systems that can outthink us across the board</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Paperclip factory; King Midas problem</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Lots of proposed solutions seem problematic</a:t>
            </a:r>
          </a:p>
          <a:p>
            <a:pPr lvl="1">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Don’t give it physical actuators!</a:t>
            </a:r>
          </a:p>
          <a:p>
            <a:pPr lvl="1">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Tell it to minimize human suffering!</a:t>
            </a:r>
          </a:p>
          <a:p>
            <a:pPr lvl="1">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Tell it to try to learn what humans really want!</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Even if we had a solution, would all developers stick to it?</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Necessarily mostly abstract / philosophical discussions, as we don’t have superintelligence to test on – though…</a:t>
            </a:r>
          </a:p>
          <a:p>
            <a:pPr>
              <a:spcAft>
                <a:spcPts val="600"/>
              </a:spcAft>
            </a:pPr>
            <a:endParaRPr lang="en-US" altLang="en-US" sz="2800" dirty="0">
              <a:effectLst/>
              <a:latin typeface="Palatino" pitchFamily="2" charset="77"/>
              <a:ea typeface="ＭＳ Ｐゴシック" panose="020B0600070205080204" pitchFamily="34" charset="-128"/>
            </a:endParaRPr>
          </a:p>
        </p:txBody>
      </p:sp>
      <p:pic>
        <p:nvPicPr>
          <p:cNvPr id="3" name="Picture 2">
            <a:extLst>
              <a:ext uri="{FF2B5EF4-FFF2-40B4-BE49-F238E27FC236}">
                <a16:creationId xmlns:a16="http://schemas.microsoft.com/office/drawing/2014/main" id="{131E4E19-35CE-4D28-AF79-B3D2D9658D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50272" y="0"/>
            <a:ext cx="1941728" cy="2895600"/>
          </a:xfrm>
          <a:prstGeom prst="rect">
            <a:avLst/>
          </a:prstGeom>
        </p:spPr>
      </p:pic>
    </p:spTree>
    <p:extLst>
      <p:ext uri="{BB962C8B-B14F-4D97-AF65-F5344CB8AC3E}">
        <p14:creationId xmlns:p14="http://schemas.microsoft.com/office/powerpoint/2010/main" val="1892208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92E2B78D-AF85-F003-1ACB-A867412EB844}"/>
              </a:ext>
            </a:extLst>
          </p:cNvPr>
          <p:cNvSpPr txBox="1">
            <a:spLocks noRot="1" noChangeArrowheads="1"/>
          </p:cNvSpPr>
          <p:nvPr/>
        </p:nvSpPr>
        <p:spPr bwMode="auto">
          <a:xfrm>
            <a:off x="0" y="228600"/>
            <a:ext cx="12268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lnSpc>
                <a:spcPts val="4800"/>
              </a:lnSpc>
              <a:defRPr/>
            </a:pPr>
            <a:r>
              <a:rPr lang="en-US" altLang="en-US" sz="4000" kern="0" dirty="0">
                <a:solidFill>
                  <a:srgbClr val="002060"/>
                </a:solidFill>
              </a:rPr>
              <a:t>Safety concerns today</a:t>
            </a:r>
            <a:endParaRPr lang="en-US" altLang="en-US" sz="4800" kern="0" dirty="0">
              <a:solidFill>
                <a:srgbClr val="002060"/>
              </a:solidFill>
            </a:endParaRPr>
          </a:p>
        </p:txBody>
      </p:sp>
      <p:sp>
        <p:nvSpPr>
          <p:cNvPr id="2" name="Rectangle 3">
            <a:extLst>
              <a:ext uri="{FF2B5EF4-FFF2-40B4-BE49-F238E27FC236}">
                <a16:creationId xmlns:a16="http://schemas.microsoft.com/office/drawing/2014/main" id="{827554C0-89AF-4304-A5FE-1EBDBB0DC628}"/>
              </a:ext>
            </a:extLst>
          </p:cNvPr>
          <p:cNvSpPr>
            <a:spLocks noGrp="1" noRot="1" noChangeArrowheads="1"/>
          </p:cNvSpPr>
          <p:nvPr>
            <p:ph idx="1"/>
          </p:nvPr>
        </p:nvSpPr>
        <p:spPr>
          <a:xfrm>
            <a:off x="228600" y="990600"/>
            <a:ext cx="11506200" cy="4343400"/>
          </a:xfrm>
        </p:spPr>
        <p:txBody>
          <a:bodyPr>
            <a:normAutofit fontScale="77500" lnSpcReduction="20000"/>
          </a:bodyPr>
          <a:lstStyle/>
          <a:p>
            <a:pPr>
              <a:spcAft>
                <a:spcPts val="600"/>
              </a:spcAft>
              <a:buClr>
                <a:srgbClr val="002060"/>
              </a:buClr>
              <a:buFont typeface="Arial" panose="020B0604020202020204" pitchFamily="34" charset="0"/>
              <a:buChar char="•"/>
            </a:pPr>
            <a:r>
              <a:rPr lang="en-US" altLang="en-US" sz="2800" dirty="0">
                <a:solidFill>
                  <a:srgbClr val="002060"/>
                </a:solidFill>
                <a:effectLst/>
                <a:ea typeface="ＭＳ Ｐゴシック" panose="020B0600070205080204" pitchFamily="34" charset="-128"/>
              </a:rPr>
              <a:t>AI mistakes (including ones strange to us); adversarial examples</a:t>
            </a:r>
          </a:p>
          <a:p>
            <a:pPr>
              <a:spcAft>
                <a:spcPts val="600"/>
              </a:spcAft>
              <a:buClr>
                <a:srgbClr val="002060"/>
              </a:buClr>
              <a:buFont typeface="Arial" panose="020B0604020202020204" pitchFamily="34" charset="0"/>
              <a:buChar char="•"/>
            </a:pPr>
            <a:r>
              <a:rPr lang="en-US" altLang="en-US" sz="2800" dirty="0">
                <a:solidFill>
                  <a:srgbClr val="002060"/>
                </a:solidFill>
                <a:effectLst/>
                <a:ea typeface="ＭＳ Ｐゴシック" panose="020B0600070205080204" pitchFamily="34" charset="-128"/>
              </a:rPr>
              <a:t>Humans may trust AI too much</a:t>
            </a:r>
          </a:p>
          <a:p>
            <a:pPr>
              <a:spcAft>
                <a:spcPts val="600"/>
              </a:spcAft>
              <a:buClr>
                <a:srgbClr val="002060"/>
              </a:buClr>
              <a:buFont typeface="Arial" panose="020B0604020202020204" pitchFamily="34" charset="0"/>
              <a:buChar char="•"/>
            </a:pPr>
            <a:r>
              <a:rPr lang="en-US" altLang="en-US" sz="2800" dirty="0">
                <a:solidFill>
                  <a:srgbClr val="002060"/>
                </a:solidFill>
                <a:effectLst/>
                <a:ea typeface="ＭＳ Ｐゴシック" panose="020B0600070205080204" pitchFamily="34" charset="-128"/>
              </a:rPr>
              <a:t>Monitoring / handholding AI may exhaust humans</a:t>
            </a:r>
          </a:p>
          <a:p>
            <a:pPr>
              <a:spcAft>
                <a:spcPts val="600"/>
              </a:spcAft>
              <a:buClr>
                <a:srgbClr val="002060"/>
              </a:buClr>
              <a:buFont typeface="Arial" panose="020B0604020202020204" pitchFamily="34" charset="0"/>
              <a:buChar char="•"/>
            </a:pPr>
            <a:r>
              <a:rPr lang="en-US" altLang="en-US" sz="2800" dirty="0">
                <a:solidFill>
                  <a:srgbClr val="002060"/>
                </a:solidFill>
                <a:effectLst/>
                <a:ea typeface="ＭＳ Ｐゴシック" panose="020B0600070205080204" pitchFamily="34" charset="-128"/>
              </a:rPr>
              <a:t>Humans interact badly with AI (cf. anti-lock brakes)</a:t>
            </a:r>
          </a:p>
          <a:p>
            <a:pPr>
              <a:spcAft>
                <a:spcPts val="600"/>
              </a:spcAft>
              <a:buClr>
                <a:srgbClr val="002060"/>
              </a:buClr>
              <a:buFont typeface="Arial" panose="020B0604020202020204" pitchFamily="34" charset="0"/>
              <a:buChar char="•"/>
            </a:pPr>
            <a:r>
              <a:rPr lang="en-US" altLang="en-US" sz="2800" dirty="0">
                <a:solidFill>
                  <a:srgbClr val="002060"/>
                </a:solidFill>
                <a:effectLst/>
                <a:ea typeface="ＭＳ Ｐゴシック" panose="020B0600070205080204" pitchFamily="34" charset="-128"/>
              </a:rPr>
              <a:t>Human deskilling</a:t>
            </a:r>
          </a:p>
          <a:p>
            <a:pPr>
              <a:spcAft>
                <a:spcPts val="600"/>
              </a:spcAft>
              <a:buClr>
                <a:srgbClr val="002060"/>
              </a:buClr>
              <a:buFont typeface="Arial" panose="020B0604020202020204" pitchFamily="34" charset="0"/>
              <a:buChar char="•"/>
            </a:pPr>
            <a:r>
              <a:rPr lang="en-US" altLang="en-US" sz="2800" dirty="0">
                <a:solidFill>
                  <a:srgbClr val="002060"/>
                </a:solidFill>
                <a:effectLst/>
                <a:ea typeface="ＭＳ Ｐゴシック" panose="020B0600070205080204" pitchFamily="34" charset="-128"/>
              </a:rPr>
              <a:t>AI may work well only for some groups of people</a:t>
            </a:r>
          </a:p>
          <a:p>
            <a:pPr>
              <a:spcAft>
                <a:spcPts val="600"/>
              </a:spcAft>
              <a:buClr>
                <a:srgbClr val="002060"/>
              </a:buClr>
              <a:buFont typeface="Arial" panose="020B0604020202020204" pitchFamily="34" charset="0"/>
              <a:buChar char="•"/>
            </a:pPr>
            <a:r>
              <a:rPr lang="en-US" altLang="en-US" sz="2800" dirty="0">
                <a:solidFill>
                  <a:srgbClr val="002060"/>
                </a:solidFill>
                <a:effectLst/>
                <a:ea typeface="ＭＳ Ｐゴシック" panose="020B0600070205080204" pitchFamily="34" charset="-128"/>
              </a:rPr>
              <a:t>Empowering evil at various scales</a:t>
            </a:r>
          </a:p>
          <a:p>
            <a:pPr>
              <a:spcAft>
                <a:spcPts val="600"/>
              </a:spcAft>
              <a:buClr>
                <a:srgbClr val="002060"/>
              </a:buClr>
              <a:buFont typeface="Arial" panose="020B0604020202020204" pitchFamily="34" charset="0"/>
              <a:buChar char="•"/>
            </a:pPr>
            <a:r>
              <a:rPr lang="en-US" altLang="en-US" sz="2800" dirty="0">
                <a:solidFill>
                  <a:srgbClr val="002060"/>
                </a:solidFill>
                <a:effectLst/>
                <a:ea typeface="ＭＳ Ｐゴシック" panose="020B0600070205080204" pitchFamily="34" charset="-128"/>
              </a:rPr>
              <a:t>Unintended societal effects; changing dynamics (e.g., military)</a:t>
            </a:r>
          </a:p>
          <a:p>
            <a:pPr>
              <a:spcAft>
                <a:spcPts val="600"/>
              </a:spcAft>
              <a:buClr>
                <a:srgbClr val="002060"/>
              </a:buClr>
              <a:buFont typeface="Arial" panose="020B0604020202020204" pitchFamily="34" charset="0"/>
              <a:buChar char="•"/>
            </a:pPr>
            <a:r>
              <a:rPr lang="en-US" altLang="en-US" sz="2800" dirty="0">
                <a:solidFill>
                  <a:srgbClr val="002060"/>
                </a:solidFill>
                <a:effectLst/>
                <a:ea typeface="ＭＳ Ｐゴシック" panose="020B0600070205080204" pitchFamily="34" charset="-128"/>
              </a:rPr>
              <a:t>AI-AI interactions</a:t>
            </a:r>
          </a:p>
          <a:p>
            <a:pPr>
              <a:spcAft>
                <a:spcPts val="600"/>
              </a:spcAft>
              <a:buClr>
                <a:srgbClr val="002060"/>
              </a:buClr>
              <a:buFont typeface="Arial" panose="020B0604020202020204" pitchFamily="34" charset="0"/>
              <a:buChar char="•"/>
            </a:pPr>
            <a:r>
              <a:rPr lang="en-US" altLang="en-US" sz="2800" dirty="0">
                <a:solidFill>
                  <a:srgbClr val="002060"/>
                </a:solidFill>
                <a:effectLst/>
                <a:ea typeface="ＭＳ Ｐゴシック" panose="020B0600070205080204" pitchFamily="34" charset="-128"/>
              </a:rPr>
              <a:t>AI facilitates psychological distance</a:t>
            </a:r>
          </a:p>
          <a:p>
            <a:pPr>
              <a:spcAft>
                <a:spcPts val="600"/>
              </a:spcAft>
              <a:buClr>
                <a:srgbClr val="002060"/>
              </a:buClr>
              <a:buFont typeface="Arial" panose="020B0604020202020204" pitchFamily="34" charset="0"/>
              <a:buChar char="•"/>
            </a:pPr>
            <a:endParaRPr lang="en-US" altLang="en-US" sz="2800" dirty="0">
              <a:solidFill>
                <a:srgbClr val="002060"/>
              </a:solidFill>
              <a:effectLst/>
              <a:ea typeface="ＭＳ Ｐゴシック" panose="020B0600070205080204" pitchFamily="34" charset="-128"/>
            </a:endParaRPr>
          </a:p>
          <a:p>
            <a:pPr>
              <a:spcAft>
                <a:spcPts val="600"/>
              </a:spcAft>
            </a:pPr>
            <a:endParaRPr lang="en-US" altLang="en-US" sz="2400" dirty="0">
              <a:effectLst/>
              <a:latin typeface="Palatino" pitchFamily="2" charset="77"/>
              <a:ea typeface="ＭＳ Ｐゴシック" panose="020B0600070205080204" pitchFamily="34" charset="-128"/>
            </a:endParaRPr>
          </a:p>
        </p:txBody>
      </p:sp>
    </p:spTree>
    <p:extLst>
      <p:ext uri="{BB962C8B-B14F-4D97-AF65-F5344CB8AC3E}">
        <p14:creationId xmlns:p14="http://schemas.microsoft.com/office/powerpoint/2010/main" val="3351881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0D57C0-A640-1A87-FDBB-06A496271235}"/>
            </a:ext>
          </a:extLst>
        </p:cNvPr>
        <p:cNvGrpSpPr/>
        <p:nvPr/>
      </p:nvGrpSpPr>
      <p:grpSpPr>
        <a:xfrm>
          <a:off x="0" y="0"/>
          <a:ext cx="0" cy="0"/>
          <a:chOff x="0" y="0"/>
          <a:chExt cx="0" cy="0"/>
        </a:xfrm>
      </p:grpSpPr>
      <p:sp>
        <p:nvSpPr>
          <p:cNvPr id="4" name="Rectangle 2">
            <a:extLst>
              <a:ext uri="{FF2B5EF4-FFF2-40B4-BE49-F238E27FC236}">
                <a16:creationId xmlns:a16="http://schemas.microsoft.com/office/drawing/2014/main" id="{8DCCD032-A50A-B762-DD41-F5E483A1B577}"/>
              </a:ext>
            </a:extLst>
          </p:cNvPr>
          <p:cNvSpPr txBox="1">
            <a:spLocks noRot="1" noChangeArrowheads="1"/>
          </p:cNvSpPr>
          <p:nvPr/>
        </p:nvSpPr>
        <p:spPr bwMode="auto">
          <a:xfrm>
            <a:off x="-113414" y="-152400"/>
            <a:ext cx="12268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lnSpc>
                <a:spcPts val="4800"/>
              </a:lnSpc>
              <a:defRPr/>
            </a:pPr>
            <a:r>
              <a:rPr lang="en-US" altLang="en-US" sz="3200" kern="0" dirty="0">
                <a:solidFill>
                  <a:srgbClr val="002060"/>
                </a:solidFill>
              </a:rPr>
              <a:t>Regimes along different dimensions</a:t>
            </a:r>
          </a:p>
        </p:txBody>
      </p:sp>
      <p:cxnSp>
        <p:nvCxnSpPr>
          <p:cNvPr id="7" name="Straight Arrow Connector 6">
            <a:extLst>
              <a:ext uri="{FF2B5EF4-FFF2-40B4-BE49-F238E27FC236}">
                <a16:creationId xmlns:a16="http://schemas.microsoft.com/office/drawing/2014/main" id="{599DFAF9-3D7E-46BA-FD02-8A216FF02379}"/>
              </a:ext>
            </a:extLst>
          </p:cNvPr>
          <p:cNvCxnSpPr/>
          <p:nvPr/>
        </p:nvCxnSpPr>
        <p:spPr bwMode="auto">
          <a:xfrm>
            <a:off x="4495800" y="5105400"/>
            <a:ext cx="6553200" cy="0"/>
          </a:xfrm>
          <a:prstGeom prst="straightConnector1">
            <a:avLst/>
          </a:prstGeom>
          <a:solidFill>
            <a:schemeClr val="accent1"/>
          </a:solidFill>
          <a:ln w="57150" cap="flat" cmpd="sng" algn="ctr">
            <a:solidFill>
              <a:srgbClr val="663300"/>
            </a:solidFill>
            <a:prstDash val="solid"/>
            <a:round/>
            <a:headEnd type="none" w="med" len="med"/>
            <a:tailEnd type="triangle"/>
          </a:ln>
          <a:effectLst/>
        </p:spPr>
      </p:cxnSp>
      <p:sp>
        <p:nvSpPr>
          <p:cNvPr id="8" name="TextBox 7">
            <a:extLst>
              <a:ext uri="{FF2B5EF4-FFF2-40B4-BE49-F238E27FC236}">
                <a16:creationId xmlns:a16="http://schemas.microsoft.com/office/drawing/2014/main" id="{B2BA7428-70B1-86D2-602E-9615EADB4555}"/>
              </a:ext>
            </a:extLst>
          </p:cNvPr>
          <p:cNvSpPr txBox="1"/>
          <p:nvPr/>
        </p:nvSpPr>
        <p:spPr>
          <a:xfrm>
            <a:off x="4392539" y="5334000"/>
            <a:ext cx="1524000" cy="923330"/>
          </a:xfrm>
          <a:prstGeom prst="rect">
            <a:avLst/>
          </a:prstGeom>
          <a:noFill/>
        </p:spPr>
        <p:txBody>
          <a:bodyPr wrap="square" rtlCol="0">
            <a:spAutoFit/>
          </a:bodyPr>
          <a:lstStyle/>
          <a:p>
            <a:pPr algn="ctr"/>
            <a:r>
              <a:rPr lang="en-US" dirty="0">
                <a:solidFill>
                  <a:srgbClr val="663300"/>
                </a:solidFill>
              </a:rPr>
              <a:t>autonomous / no human user</a:t>
            </a:r>
          </a:p>
        </p:txBody>
      </p:sp>
      <p:sp>
        <p:nvSpPr>
          <p:cNvPr id="9" name="TextBox 8">
            <a:extLst>
              <a:ext uri="{FF2B5EF4-FFF2-40B4-BE49-F238E27FC236}">
                <a16:creationId xmlns:a16="http://schemas.microsoft.com/office/drawing/2014/main" id="{F8A9B4D0-8605-8303-1F69-18D2ED42975E}"/>
              </a:ext>
            </a:extLst>
          </p:cNvPr>
          <p:cNvSpPr txBox="1"/>
          <p:nvPr/>
        </p:nvSpPr>
        <p:spPr>
          <a:xfrm>
            <a:off x="5916539" y="5333999"/>
            <a:ext cx="1295400" cy="646331"/>
          </a:xfrm>
          <a:prstGeom prst="rect">
            <a:avLst/>
          </a:prstGeom>
          <a:noFill/>
        </p:spPr>
        <p:txBody>
          <a:bodyPr wrap="square" rtlCol="0">
            <a:spAutoFit/>
          </a:bodyPr>
          <a:lstStyle/>
          <a:p>
            <a:pPr algn="ctr"/>
            <a:r>
              <a:rPr lang="en-US" dirty="0">
                <a:solidFill>
                  <a:srgbClr val="663300"/>
                </a:solidFill>
              </a:rPr>
              <a:t>used as intended</a:t>
            </a:r>
          </a:p>
        </p:txBody>
      </p:sp>
      <p:sp>
        <p:nvSpPr>
          <p:cNvPr id="10" name="TextBox 9">
            <a:extLst>
              <a:ext uri="{FF2B5EF4-FFF2-40B4-BE49-F238E27FC236}">
                <a16:creationId xmlns:a16="http://schemas.microsoft.com/office/drawing/2014/main" id="{4F384CDC-0D21-107F-BD98-E28C321C5A9E}"/>
              </a:ext>
            </a:extLst>
          </p:cNvPr>
          <p:cNvSpPr txBox="1"/>
          <p:nvPr/>
        </p:nvSpPr>
        <p:spPr>
          <a:xfrm>
            <a:off x="7305381" y="5334000"/>
            <a:ext cx="1485900" cy="923330"/>
          </a:xfrm>
          <a:prstGeom prst="rect">
            <a:avLst/>
          </a:prstGeom>
          <a:noFill/>
        </p:spPr>
        <p:txBody>
          <a:bodyPr wrap="square" rtlCol="0">
            <a:spAutoFit/>
          </a:bodyPr>
          <a:lstStyle/>
          <a:p>
            <a:pPr algn="ctr"/>
            <a:r>
              <a:rPr lang="en-US" dirty="0">
                <a:solidFill>
                  <a:srgbClr val="663300"/>
                </a:solidFill>
              </a:rPr>
              <a:t>used not as intended but in good faith</a:t>
            </a:r>
          </a:p>
        </p:txBody>
      </p:sp>
      <p:sp>
        <p:nvSpPr>
          <p:cNvPr id="11" name="TextBox 10">
            <a:extLst>
              <a:ext uri="{FF2B5EF4-FFF2-40B4-BE49-F238E27FC236}">
                <a16:creationId xmlns:a16="http://schemas.microsoft.com/office/drawing/2014/main" id="{1E215564-DD0C-7E06-C7CE-0A792EE95737}"/>
              </a:ext>
            </a:extLst>
          </p:cNvPr>
          <p:cNvSpPr txBox="1"/>
          <p:nvPr/>
        </p:nvSpPr>
        <p:spPr>
          <a:xfrm>
            <a:off x="10172700" y="5333999"/>
            <a:ext cx="1485900" cy="646331"/>
          </a:xfrm>
          <a:prstGeom prst="rect">
            <a:avLst/>
          </a:prstGeom>
          <a:noFill/>
        </p:spPr>
        <p:txBody>
          <a:bodyPr wrap="square" rtlCol="0">
            <a:spAutoFit/>
          </a:bodyPr>
          <a:lstStyle/>
          <a:p>
            <a:pPr algn="ctr"/>
            <a:r>
              <a:rPr lang="en-US" dirty="0">
                <a:solidFill>
                  <a:srgbClr val="663300"/>
                </a:solidFill>
              </a:rPr>
              <a:t>intentionally unsafe use</a:t>
            </a:r>
          </a:p>
        </p:txBody>
      </p:sp>
      <p:cxnSp>
        <p:nvCxnSpPr>
          <p:cNvPr id="12" name="Straight Arrow Connector 11">
            <a:extLst>
              <a:ext uri="{FF2B5EF4-FFF2-40B4-BE49-F238E27FC236}">
                <a16:creationId xmlns:a16="http://schemas.microsoft.com/office/drawing/2014/main" id="{CC209771-5591-03F7-5409-B4FEE082E4BD}"/>
              </a:ext>
            </a:extLst>
          </p:cNvPr>
          <p:cNvCxnSpPr>
            <a:cxnSpLocks/>
          </p:cNvCxnSpPr>
          <p:nvPr/>
        </p:nvCxnSpPr>
        <p:spPr bwMode="auto">
          <a:xfrm flipH="1" flipV="1">
            <a:off x="4495800" y="1066800"/>
            <a:ext cx="31897" cy="4038600"/>
          </a:xfrm>
          <a:prstGeom prst="straightConnector1">
            <a:avLst/>
          </a:prstGeom>
          <a:solidFill>
            <a:schemeClr val="accent1"/>
          </a:solidFill>
          <a:ln w="57150" cap="flat" cmpd="sng" algn="ctr">
            <a:solidFill>
              <a:srgbClr val="002060"/>
            </a:solidFill>
            <a:prstDash val="solid"/>
            <a:round/>
            <a:headEnd type="none" w="med" len="med"/>
            <a:tailEnd type="triangle"/>
          </a:ln>
          <a:effectLst/>
        </p:spPr>
      </p:cxnSp>
      <p:sp>
        <p:nvSpPr>
          <p:cNvPr id="15" name="TextBox 14">
            <a:extLst>
              <a:ext uri="{FF2B5EF4-FFF2-40B4-BE49-F238E27FC236}">
                <a16:creationId xmlns:a16="http://schemas.microsoft.com/office/drawing/2014/main" id="{627FA4D1-294C-4F39-1041-230441E3110F}"/>
              </a:ext>
            </a:extLst>
          </p:cNvPr>
          <p:cNvSpPr txBox="1"/>
          <p:nvPr/>
        </p:nvSpPr>
        <p:spPr>
          <a:xfrm>
            <a:off x="2868539" y="3859583"/>
            <a:ext cx="1524000" cy="646331"/>
          </a:xfrm>
          <a:prstGeom prst="rect">
            <a:avLst/>
          </a:prstGeom>
          <a:noFill/>
        </p:spPr>
        <p:txBody>
          <a:bodyPr wrap="square" rtlCol="0">
            <a:spAutoFit/>
          </a:bodyPr>
          <a:lstStyle/>
          <a:p>
            <a:pPr algn="ctr"/>
            <a:r>
              <a:rPr lang="en-US" dirty="0">
                <a:solidFill>
                  <a:srgbClr val="002060"/>
                </a:solidFill>
              </a:rPr>
              <a:t>intended / trained for</a:t>
            </a:r>
          </a:p>
        </p:txBody>
      </p:sp>
      <p:sp>
        <p:nvSpPr>
          <p:cNvPr id="16" name="TextBox 15">
            <a:extLst>
              <a:ext uri="{FF2B5EF4-FFF2-40B4-BE49-F238E27FC236}">
                <a16:creationId xmlns:a16="http://schemas.microsoft.com/office/drawing/2014/main" id="{ECCAE413-6400-A1B8-0125-80C445214396}"/>
              </a:ext>
            </a:extLst>
          </p:cNvPr>
          <p:cNvSpPr txBox="1"/>
          <p:nvPr/>
        </p:nvSpPr>
        <p:spPr>
          <a:xfrm>
            <a:off x="2868539" y="2624435"/>
            <a:ext cx="1524000" cy="923330"/>
          </a:xfrm>
          <a:prstGeom prst="rect">
            <a:avLst/>
          </a:prstGeom>
          <a:noFill/>
        </p:spPr>
        <p:txBody>
          <a:bodyPr wrap="square" rtlCol="0">
            <a:spAutoFit/>
          </a:bodyPr>
          <a:lstStyle/>
          <a:p>
            <a:pPr algn="ctr"/>
            <a:r>
              <a:rPr lang="en-US" dirty="0">
                <a:solidFill>
                  <a:srgbClr val="002060"/>
                </a:solidFill>
              </a:rPr>
              <a:t>different / unusual (e.g., drift)</a:t>
            </a:r>
          </a:p>
        </p:txBody>
      </p:sp>
      <p:sp>
        <p:nvSpPr>
          <p:cNvPr id="17" name="TextBox 16">
            <a:extLst>
              <a:ext uri="{FF2B5EF4-FFF2-40B4-BE49-F238E27FC236}">
                <a16:creationId xmlns:a16="http://schemas.microsoft.com/office/drawing/2014/main" id="{6F2562E3-2C21-33BA-3F7A-F1563FBCF756}"/>
              </a:ext>
            </a:extLst>
          </p:cNvPr>
          <p:cNvSpPr txBox="1"/>
          <p:nvPr/>
        </p:nvSpPr>
        <p:spPr>
          <a:xfrm>
            <a:off x="2868539" y="1151391"/>
            <a:ext cx="1524000" cy="1200329"/>
          </a:xfrm>
          <a:prstGeom prst="rect">
            <a:avLst/>
          </a:prstGeom>
          <a:noFill/>
        </p:spPr>
        <p:txBody>
          <a:bodyPr wrap="square" rtlCol="0">
            <a:spAutoFit/>
          </a:bodyPr>
          <a:lstStyle/>
          <a:p>
            <a:pPr algn="ctr"/>
            <a:r>
              <a:rPr lang="en-US" dirty="0">
                <a:solidFill>
                  <a:srgbClr val="002060"/>
                </a:solidFill>
              </a:rPr>
              <a:t>complex / highly dynamic / interactive</a:t>
            </a:r>
          </a:p>
        </p:txBody>
      </p:sp>
      <p:cxnSp>
        <p:nvCxnSpPr>
          <p:cNvPr id="18" name="Straight Arrow Connector 17">
            <a:extLst>
              <a:ext uri="{FF2B5EF4-FFF2-40B4-BE49-F238E27FC236}">
                <a16:creationId xmlns:a16="http://schemas.microsoft.com/office/drawing/2014/main" id="{6FA9CA44-A300-8BB7-208C-A1C27C509739}"/>
              </a:ext>
            </a:extLst>
          </p:cNvPr>
          <p:cNvCxnSpPr>
            <a:cxnSpLocks/>
          </p:cNvCxnSpPr>
          <p:nvPr/>
        </p:nvCxnSpPr>
        <p:spPr bwMode="auto">
          <a:xfrm flipH="1">
            <a:off x="914400" y="5105400"/>
            <a:ext cx="3613297" cy="1295400"/>
          </a:xfrm>
          <a:prstGeom prst="straightConnector1">
            <a:avLst/>
          </a:prstGeom>
          <a:solidFill>
            <a:schemeClr val="accent1"/>
          </a:solidFill>
          <a:ln w="57150" cap="flat" cmpd="sng" algn="ctr">
            <a:solidFill>
              <a:srgbClr val="3A7133"/>
            </a:solidFill>
            <a:prstDash val="solid"/>
            <a:round/>
            <a:headEnd type="none" w="med" len="med"/>
            <a:tailEnd type="triangle"/>
          </a:ln>
          <a:effectLst/>
        </p:spPr>
      </p:cxnSp>
      <p:sp>
        <p:nvSpPr>
          <p:cNvPr id="21" name="TextBox 20">
            <a:extLst>
              <a:ext uri="{FF2B5EF4-FFF2-40B4-BE49-F238E27FC236}">
                <a16:creationId xmlns:a16="http://schemas.microsoft.com/office/drawing/2014/main" id="{27948927-7A9A-C81A-56D9-41BDA7E2BFBB}"/>
              </a:ext>
            </a:extLst>
          </p:cNvPr>
          <p:cNvSpPr txBox="1"/>
          <p:nvPr/>
        </p:nvSpPr>
        <p:spPr>
          <a:xfrm>
            <a:off x="2449439" y="5105399"/>
            <a:ext cx="1524000" cy="369332"/>
          </a:xfrm>
          <a:prstGeom prst="rect">
            <a:avLst/>
          </a:prstGeom>
          <a:noFill/>
        </p:spPr>
        <p:txBody>
          <a:bodyPr wrap="square" rtlCol="0">
            <a:spAutoFit/>
          </a:bodyPr>
          <a:lstStyle/>
          <a:p>
            <a:pPr algn="ctr"/>
            <a:r>
              <a:rPr lang="en-US" dirty="0">
                <a:solidFill>
                  <a:srgbClr val="3A7133"/>
                </a:solidFill>
              </a:rPr>
              <a:t>narrow</a:t>
            </a:r>
          </a:p>
        </p:txBody>
      </p:sp>
      <p:sp>
        <p:nvSpPr>
          <p:cNvPr id="22" name="TextBox 21">
            <a:extLst>
              <a:ext uri="{FF2B5EF4-FFF2-40B4-BE49-F238E27FC236}">
                <a16:creationId xmlns:a16="http://schemas.microsoft.com/office/drawing/2014/main" id="{C3890096-23B9-E423-9AC1-60D5A51C1A2B}"/>
              </a:ext>
            </a:extLst>
          </p:cNvPr>
          <p:cNvSpPr txBox="1"/>
          <p:nvPr/>
        </p:nvSpPr>
        <p:spPr>
          <a:xfrm>
            <a:off x="1017828" y="5610998"/>
            <a:ext cx="1524000" cy="369332"/>
          </a:xfrm>
          <a:prstGeom prst="rect">
            <a:avLst/>
          </a:prstGeom>
          <a:noFill/>
        </p:spPr>
        <p:txBody>
          <a:bodyPr wrap="square" rtlCol="0">
            <a:spAutoFit/>
          </a:bodyPr>
          <a:lstStyle/>
          <a:p>
            <a:pPr algn="ctr"/>
            <a:r>
              <a:rPr lang="en-US" dirty="0">
                <a:solidFill>
                  <a:srgbClr val="3A7133"/>
                </a:solidFill>
              </a:rPr>
              <a:t>broad</a:t>
            </a:r>
          </a:p>
        </p:txBody>
      </p:sp>
      <p:cxnSp>
        <p:nvCxnSpPr>
          <p:cNvPr id="23" name="Straight Arrow Connector 22">
            <a:extLst>
              <a:ext uri="{FF2B5EF4-FFF2-40B4-BE49-F238E27FC236}">
                <a16:creationId xmlns:a16="http://schemas.microsoft.com/office/drawing/2014/main" id="{6823B2AE-E601-30D1-50A7-FCAE4A6F7A0A}"/>
              </a:ext>
            </a:extLst>
          </p:cNvPr>
          <p:cNvCxnSpPr>
            <a:cxnSpLocks/>
          </p:cNvCxnSpPr>
          <p:nvPr/>
        </p:nvCxnSpPr>
        <p:spPr bwMode="auto">
          <a:xfrm flipV="1">
            <a:off x="4560887" y="1219200"/>
            <a:ext cx="3592513" cy="3863605"/>
          </a:xfrm>
          <a:prstGeom prst="straightConnector1">
            <a:avLst/>
          </a:prstGeom>
          <a:solidFill>
            <a:schemeClr val="accent1"/>
          </a:solidFill>
          <a:ln w="57150" cap="flat" cmpd="sng" algn="ctr">
            <a:solidFill>
              <a:srgbClr val="7B2971"/>
            </a:solidFill>
            <a:prstDash val="solid"/>
            <a:round/>
            <a:headEnd type="none" w="med" len="med"/>
            <a:tailEnd type="triangle"/>
          </a:ln>
          <a:effectLst/>
        </p:spPr>
      </p:cxnSp>
      <p:sp>
        <p:nvSpPr>
          <p:cNvPr id="26" name="TextBox 25">
            <a:extLst>
              <a:ext uri="{FF2B5EF4-FFF2-40B4-BE49-F238E27FC236}">
                <a16:creationId xmlns:a16="http://schemas.microsoft.com/office/drawing/2014/main" id="{586D0B67-B631-1DB7-BAA8-A1EBCEA19B59}"/>
              </a:ext>
            </a:extLst>
          </p:cNvPr>
          <p:cNvSpPr txBox="1"/>
          <p:nvPr/>
        </p:nvSpPr>
        <p:spPr>
          <a:xfrm>
            <a:off x="5258686" y="4130782"/>
            <a:ext cx="1524000" cy="369332"/>
          </a:xfrm>
          <a:prstGeom prst="rect">
            <a:avLst/>
          </a:prstGeom>
          <a:noFill/>
        </p:spPr>
        <p:txBody>
          <a:bodyPr wrap="square" rtlCol="0">
            <a:spAutoFit/>
          </a:bodyPr>
          <a:lstStyle/>
          <a:p>
            <a:pPr algn="ctr"/>
            <a:r>
              <a:rPr lang="en-US" dirty="0">
                <a:solidFill>
                  <a:srgbClr val="7B2971"/>
                </a:solidFill>
              </a:rPr>
              <a:t>low</a:t>
            </a:r>
          </a:p>
        </p:txBody>
      </p:sp>
      <p:sp>
        <p:nvSpPr>
          <p:cNvPr id="27" name="TextBox 26">
            <a:extLst>
              <a:ext uri="{FF2B5EF4-FFF2-40B4-BE49-F238E27FC236}">
                <a16:creationId xmlns:a16="http://schemas.microsoft.com/office/drawing/2014/main" id="{226767B8-1A71-2A6F-15E3-CED50B09C443}"/>
              </a:ext>
            </a:extLst>
          </p:cNvPr>
          <p:cNvSpPr txBox="1"/>
          <p:nvPr/>
        </p:nvSpPr>
        <p:spPr>
          <a:xfrm>
            <a:off x="6362459" y="2898657"/>
            <a:ext cx="1524000" cy="369332"/>
          </a:xfrm>
          <a:prstGeom prst="rect">
            <a:avLst/>
          </a:prstGeom>
          <a:noFill/>
        </p:spPr>
        <p:txBody>
          <a:bodyPr wrap="square" rtlCol="0">
            <a:spAutoFit/>
          </a:bodyPr>
          <a:lstStyle/>
          <a:p>
            <a:pPr algn="ctr"/>
            <a:r>
              <a:rPr lang="en-US" dirty="0">
                <a:solidFill>
                  <a:srgbClr val="7B2971"/>
                </a:solidFill>
              </a:rPr>
              <a:t>medium</a:t>
            </a:r>
          </a:p>
        </p:txBody>
      </p:sp>
      <p:sp>
        <p:nvSpPr>
          <p:cNvPr id="28" name="TextBox 27">
            <a:extLst>
              <a:ext uri="{FF2B5EF4-FFF2-40B4-BE49-F238E27FC236}">
                <a16:creationId xmlns:a16="http://schemas.microsoft.com/office/drawing/2014/main" id="{F4E768A9-6882-0B34-23D3-94A8015F2370}"/>
              </a:ext>
            </a:extLst>
          </p:cNvPr>
          <p:cNvSpPr txBox="1"/>
          <p:nvPr/>
        </p:nvSpPr>
        <p:spPr>
          <a:xfrm>
            <a:off x="7391400" y="1851198"/>
            <a:ext cx="1524000" cy="369332"/>
          </a:xfrm>
          <a:prstGeom prst="rect">
            <a:avLst/>
          </a:prstGeom>
          <a:noFill/>
        </p:spPr>
        <p:txBody>
          <a:bodyPr wrap="square" rtlCol="0">
            <a:spAutoFit/>
          </a:bodyPr>
          <a:lstStyle/>
          <a:p>
            <a:pPr algn="ctr"/>
            <a:r>
              <a:rPr lang="en-US" dirty="0">
                <a:solidFill>
                  <a:srgbClr val="7B2971"/>
                </a:solidFill>
              </a:rPr>
              <a:t>high</a:t>
            </a:r>
          </a:p>
        </p:txBody>
      </p:sp>
      <p:sp>
        <p:nvSpPr>
          <p:cNvPr id="29" name="TextBox 28">
            <a:extLst>
              <a:ext uri="{FF2B5EF4-FFF2-40B4-BE49-F238E27FC236}">
                <a16:creationId xmlns:a16="http://schemas.microsoft.com/office/drawing/2014/main" id="{0B5BF64A-780C-3999-CEB7-EEEBEB821AD6}"/>
              </a:ext>
            </a:extLst>
          </p:cNvPr>
          <p:cNvSpPr txBox="1"/>
          <p:nvPr/>
        </p:nvSpPr>
        <p:spPr>
          <a:xfrm>
            <a:off x="3095607" y="713511"/>
            <a:ext cx="3018041" cy="369332"/>
          </a:xfrm>
          <a:prstGeom prst="rect">
            <a:avLst/>
          </a:prstGeom>
          <a:noFill/>
        </p:spPr>
        <p:txBody>
          <a:bodyPr wrap="square" rtlCol="0">
            <a:spAutoFit/>
          </a:bodyPr>
          <a:lstStyle/>
          <a:p>
            <a:pPr algn="ctr"/>
            <a:r>
              <a:rPr lang="en-US" dirty="0">
                <a:solidFill>
                  <a:schemeClr val="bg2">
                    <a:lumMod val="60000"/>
                    <a:lumOff val="40000"/>
                  </a:schemeClr>
                </a:solidFill>
              </a:rPr>
              <a:t>ENVIRONMENT / DOMAIN</a:t>
            </a:r>
          </a:p>
        </p:txBody>
      </p:sp>
      <p:sp>
        <p:nvSpPr>
          <p:cNvPr id="31" name="TextBox 30">
            <a:extLst>
              <a:ext uri="{FF2B5EF4-FFF2-40B4-BE49-F238E27FC236}">
                <a16:creationId xmlns:a16="http://schemas.microsoft.com/office/drawing/2014/main" id="{762F0F56-53F5-A870-BBE7-BDD9EEA003DE}"/>
              </a:ext>
            </a:extLst>
          </p:cNvPr>
          <p:cNvSpPr txBox="1"/>
          <p:nvPr/>
        </p:nvSpPr>
        <p:spPr>
          <a:xfrm>
            <a:off x="-89492" y="6400800"/>
            <a:ext cx="2460311" cy="369332"/>
          </a:xfrm>
          <a:prstGeom prst="rect">
            <a:avLst/>
          </a:prstGeom>
          <a:noFill/>
        </p:spPr>
        <p:txBody>
          <a:bodyPr wrap="square" rtlCol="0">
            <a:spAutoFit/>
          </a:bodyPr>
          <a:lstStyle/>
          <a:p>
            <a:pPr algn="ctr"/>
            <a:r>
              <a:rPr lang="en-US" dirty="0">
                <a:solidFill>
                  <a:srgbClr val="3A7133"/>
                </a:solidFill>
              </a:rPr>
              <a:t>SCOPE / ACCESS</a:t>
            </a:r>
          </a:p>
        </p:txBody>
      </p:sp>
      <p:sp>
        <p:nvSpPr>
          <p:cNvPr id="33" name="TextBox 32">
            <a:extLst>
              <a:ext uri="{FF2B5EF4-FFF2-40B4-BE49-F238E27FC236}">
                <a16:creationId xmlns:a16="http://schemas.microsoft.com/office/drawing/2014/main" id="{27B09F0C-6C82-8356-AC58-DAA3BF599703}"/>
              </a:ext>
            </a:extLst>
          </p:cNvPr>
          <p:cNvSpPr txBox="1"/>
          <p:nvPr/>
        </p:nvSpPr>
        <p:spPr>
          <a:xfrm>
            <a:off x="10531106" y="4256690"/>
            <a:ext cx="1485900" cy="646331"/>
          </a:xfrm>
          <a:prstGeom prst="rect">
            <a:avLst/>
          </a:prstGeom>
          <a:noFill/>
        </p:spPr>
        <p:txBody>
          <a:bodyPr wrap="square" rtlCol="0">
            <a:spAutoFit/>
          </a:bodyPr>
          <a:lstStyle/>
          <a:p>
            <a:pPr algn="ctr"/>
            <a:r>
              <a:rPr lang="en-US" dirty="0">
                <a:solidFill>
                  <a:srgbClr val="663300"/>
                </a:solidFill>
              </a:rPr>
              <a:t>HUMAN USE</a:t>
            </a:r>
          </a:p>
        </p:txBody>
      </p:sp>
      <p:sp>
        <p:nvSpPr>
          <p:cNvPr id="34" name="TextBox 33">
            <a:extLst>
              <a:ext uri="{FF2B5EF4-FFF2-40B4-BE49-F238E27FC236}">
                <a16:creationId xmlns:a16="http://schemas.microsoft.com/office/drawing/2014/main" id="{4AF2CA37-AB44-880E-6CA8-EE347ED150B2}"/>
              </a:ext>
            </a:extLst>
          </p:cNvPr>
          <p:cNvSpPr txBox="1"/>
          <p:nvPr/>
        </p:nvSpPr>
        <p:spPr>
          <a:xfrm>
            <a:off x="8117958" y="898177"/>
            <a:ext cx="1864242" cy="369332"/>
          </a:xfrm>
          <a:prstGeom prst="rect">
            <a:avLst/>
          </a:prstGeom>
          <a:noFill/>
        </p:spPr>
        <p:txBody>
          <a:bodyPr wrap="square" rtlCol="0">
            <a:spAutoFit/>
          </a:bodyPr>
          <a:lstStyle/>
          <a:p>
            <a:pPr algn="ctr"/>
            <a:r>
              <a:rPr lang="en-US" dirty="0">
                <a:solidFill>
                  <a:srgbClr val="7B2971"/>
                </a:solidFill>
              </a:rPr>
              <a:t>AI CAPABILITY</a:t>
            </a:r>
          </a:p>
        </p:txBody>
      </p:sp>
      <p:sp>
        <p:nvSpPr>
          <p:cNvPr id="2" name="TextBox 1">
            <a:extLst>
              <a:ext uri="{FF2B5EF4-FFF2-40B4-BE49-F238E27FC236}">
                <a16:creationId xmlns:a16="http://schemas.microsoft.com/office/drawing/2014/main" id="{65F76A05-93D8-6A55-C410-04C9C09D9CFE}"/>
              </a:ext>
            </a:extLst>
          </p:cNvPr>
          <p:cNvSpPr txBox="1"/>
          <p:nvPr/>
        </p:nvSpPr>
        <p:spPr>
          <a:xfrm>
            <a:off x="8739041" y="5333999"/>
            <a:ext cx="1485900" cy="646331"/>
          </a:xfrm>
          <a:prstGeom prst="rect">
            <a:avLst/>
          </a:prstGeom>
          <a:noFill/>
        </p:spPr>
        <p:txBody>
          <a:bodyPr wrap="square" rtlCol="0">
            <a:spAutoFit/>
          </a:bodyPr>
          <a:lstStyle/>
          <a:p>
            <a:pPr algn="ctr"/>
            <a:r>
              <a:rPr lang="en-US" dirty="0">
                <a:solidFill>
                  <a:srgbClr val="663300"/>
                </a:solidFill>
              </a:rPr>
              <a:t>used strategically</a:t>
            </a:r>
          </a:p>
        </p:txBody>
      </p:sp>
    </p:spTree>
    <p:extLst>
      <p:ext uri="{BB962C8B-B14F-4D97-AF65-F5344CB8AC3E}">
        <p14:creationId xmlns:p14="http://schemas.microsoft.com/office/powerpoint/2010/main" val="1378391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P spid="22" grpId="0"/>
      <p:bldP spid="26" grpId="0"/>
      <p:bldP spid="27" grpId="0"/>
      <p:bldP spid="28" grpId="0"/>
      <p:bldP spid="29" grpId="0"/>
      <p:bldP spid="31" grpId="0"/>
      <p:bldP spid="3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a:extLst>
              <a:ext uri="{FF2B5EF4-FFF2-40B4-BE49-F238E27FC236}">
                <a16:creationId xmlns:a16="http://schemas.microsoft.com/office/drawing/2014/main" id="{4FF08D76-CBAD-AE4D-543A-9F48FE48387F}"/>
              </a:ext>
            </a:extLst>
          </p:cNvPr>
          <p:cNvSpPr>
            <a:spLocks noGrp="1" noRot="1" noChangeArrowheads="1"/>
          </p:cNvSpPr>
          <p:nvPr>
            <p:ph type="title"/>
          </p:nvPr>
        </p:nvSpPr>
        <p:spPr>
          <a:xfrm>
            <a:off x="-152400" y="533400"/>
            <a:ext cx="12268200" cy="762000"/>
          </a:xfrm>
        </p:spPr>
        <p:txBody>
          <a:bodyPr>
            <a:normAutofit fontScale="90000"/>
          </a:bodyPr>
          <a:lstStyle/>
          <a:p>
            <a:pPr algn="ctr" eaLnBrk="1" hangingPunct="1">
              <a:lnSpc>
                <a:spcPts val="4800"/>
              </a:lnSpc>
              <a:defRPr/>
            </a:pPr>
            <a:r>
              <a:rPr lang="en-US" altLang="en-US" sz="4000" dirty="0">
                <a:solidFill>
                  <a:srgbClr val="002060"/>
                </a:solidFill>
              </a:rPr>
              <a:t>Chapter 3:</a:t>
            </a:r>
            <a:r>
              <a:rPr lang="en-US" altLang="en-US" sz="4800" dirty="0">
                <a:solidFill>
                  <a:srgbClr val="002060"/>
                </a:solidFill>
              </a:rPr>
              <a:t> </a:t>
            </a:r>
            <a:br>
              <a:rPr lang="en-US" altLang="en-US" sz="4800" dirty="0">
                <a:solidFill>
                  <a:srgbClr val="002060"/>
                </a:solidFill>
              </a:rPr>
            </a:br>
            <a:r>
              <a:rPr lang="en-US" altLang="en-US" sz="4800" dirty="0">
                <a:solidFill>
                  <a:srgbClr val="002060"/>
                </a:solidFill>
              </a:rPr>
              <a:t>Can AI Respect Privacy?</a:t>
            </a:r>
          </a:p>
        </p:txBody>
      </p:sp>
      <p:pic>
        <p:nvPicPr>
          <p:cNvPr id="5" name="Picture 2" descr="Not All Good, Not All Bad | The Better Fundraising Company">
            <a:extLst>
              <a:ext uri="{FF2B5EF4-FFF2-40B4-BE49-F238E27FC236}">
                <a16:creationId xmlns:a16="http://schemas.microsoft.com/office/drawing/2014/main" id="{92CADCBC-76BC-B3B7-0F95-58EF13329A8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9266" t="17445" r="8737" b="8898"/>
          <a:stretch/>
        </p:blipFill>
        <p:spPr bwMode="auto">
          <a:xfrm>
            <a:off x="533400" y="2438400"/>
            <a:ext cx="4203030" cy="307144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5D89783-92E6-8B8C-300C-8E7E0B68DE85}"/>
              </a:ext>
            </a:extLst>
          </p:cNvPr>
          <p:cNvSpPr txBox="1"/>
          <p:nvPr/>
        </p:nvSpPr>
        <p:spPr>
          <a:xfrm>
            <a:off x="5181600" y="2438400"/>
            <a:ext cx="6553200" cy="3046988"/>
          </a:xfrm>
          <a:prstGeom prst="rect">
            <a:avLst/>
          </a:prstGeom>
          <a:noFill/>
        </p:spPr>
        <p:txBody>
          <a:bodyPr wrap="square" rtlCol="0">
            <a:spAutoFit/>
          </a:bodyPr>
          <a:lstStyle/>
          <a:p>
            <a:r>
              <a:rPr lang="en-US" sz="2400" b="1" dirty="0">
                <a:solidFill>
                  <a:srgbClr val="002060"/>
                </a:solidFill>
              </a:rPr>
              <a:t>AI helps uncover private information:</a:t>
            </a:r>
          </a:p>
          <a:p>
            <a:endParaRPr lang="en-US" sz="2400" b="1" dirty="0">
              <a:solidFill>
                <a:srgbClr val="002060"/>
              </a:solidFill>
            </a:endParaRPr>
          </a:p>
          <a:p>
            <a:pPr marL="285750" indent="-285750">
              <a:buFont typeface="Arial" panose="020B0604020202020204" pitchFamily="34" charset="0"/>
              <a:buChar char="•"/>
            </a:pPr>
            <a:r>
              <a:rPr lang="en-US" sz="2400" dirty="0">
                <a:solidFill>
                  <a:srgbClr val="002060"/>
                </a:solidFill>
              </a:rPr>
              <a:t>Directly (ex: sexual preference predictions)</a:t>
            </a:r>
          </a:p>
          <a:p>
            <a:pPr marL="285750" indent="-285750">
              <a:buFont typeface="Arial" panose="020B0604020202020204" pitchFamily="34" charset="0"/>
              <a:buChar char="•"/>
            </a:pPr>
            <a:r>
              <a:rPr lang="en-US" sz="2400" dirty="0">
                <a:solidFill>
                  <a:srgbClr val="002060"/>
                </a:solidFill>
              </a:rPr>
              <a:t>Indirectly (ex: through location tracking)</a:t>
            </a:r>
          </a:p>
          <a:p>
            <a:pPr marL="285750" indent="-285750">
              <a:buFont typeface="Arial" panose="020B0604020202020204" pitchFamily="34" charset="0"/>
              <a:buChar char="•"/>
            </a:pPr>
            <a:r>
              <a:rPr lang="en-US" sz="2400" dirty="0">
                <a:solidFill>
                  <a:srgbClr val="002060"/>
                </a:solidFill>
              </a:rPr>
              <a:t>By those who intentionally want your private information</a:t>
            </a:r>
          </a:p>
          <a:p>
            <a:pPr marL="285750" indent="-285750">
              <a:buFont typeface="Arial" panose="020B0604020202020204" pitchFamily="34" charset="0"/>
              <a:buChar char="•"/>
            </a:pPr>
            <a:r>
              <a:rPr lang="en-US" sz="2400" dirty="0">
                <a:solidFill>
                  <a:srgbClr val="002060"/>
                </a:solidFill>
              </a:rPr>
              <a:t>Through AI-specific vulnerabilities (ex: model inversion attacks, inability to forget)</a:t>
            </a:r>
          </a:p>
        </p:txBody>
      </p:sp>
    </p:spTree>
    <p:extLst>
      <p:ext uri="{BB962C8B-B14F-4D97-AF65-F5344CB8AC3E}">
        <p14:creationId xmlns:p14="http://schemas.microsoft.com/office/powerpoint/2010/main" val="985549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2"/>
            <a:extLst>
              <a:ext uri="{FF2B5EF4-FFF2-40B4-BE49-F238E27FC236}">
                <a16:creationId xmlns:a16="http://schemas.microsoft.com/office/drawing/2014/main" id="{AC39371E-A9EE-D1CF-F697-6E6E3FE8C37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01180" y="0"/>
            <a:ext cx="8989640" cy="6858000"/>
          </a:xfrm>
          <a:prstGeom prst="rect">
            <a:avLst/>
          </a:prstGeom>
        </p:spPr>
      </p:pic>
    </p:spTree>
    <p:extLst>
      <p:ext uri="{BB962C8B-B14F-4D97-AF65-F5344CB8AC3E}">
        <p14:creationId xmlns:p14="http://schemas.microsoft.com/office/powerpoint/2010/main" val="52104391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s Privacy Dead?">
            <a:extLst>
              <a:ext uri="{FF2B5EF4-FFF2-40B4-BE49-F238E27FC236}">
                <a16:creationId xmlns:a16="http://schemas.microsoft.com/office/drawing/2014/main" id="{5251D2CD-A394-684A-D2C5-6B2AB0CAD6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857278"/>
            <a:ext cx="8896350" cy="50007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437DFE8-FF37-9055-936B-DCFDC423DD9B}"/>
              </a:ext>
            </a:extLst>
          </p:cNvPr>
          <p:cNvSpPr txBox="1"/>
          <p:nvPr/>
        </p:nvSpPr>
        <p:spPr>
          <a:xfrm>
            <a:off x="342900" y="228600"/>
            <a:ext cx="11506200" cy="1754326"/>
          </a:xfrm>
          <a:prstGeom prst="rect">
            <a:avLst/>
          </a:prstGeom>
          <a:noFill/>
        </p:spPr>
        <p:txBody>
          <a:bodyPr wrap="square" rtlCol="0">
            <a:spAutoFit/>
          </a:bodyPr>
          <a:lstStyle/>
          <a:p>
            <a:pPr algn="ctr">
              <a:lnSpc>
                <a:spcPts val="3600"/>
              </a:lnSpc>
            </a:pPr>
            <a:r>
              <a:rPr lang="en-US" sz="3600" b="1" dirty="0">
                <a:solidFill>
                  <a:srgbClr val="002060"/>
                </a:solidFill>
              </a:rPr>
              <a:t>The promise of AI is also a major motivator of the data economy, which makes many people feel hopeless and apathetic about privacy </a:t>
            </a:r>
          </a:p>
          <a:p>
            <a:endParaRPr lang="en-US" dirty="0"/>
          </a:p>
        </p:txBody>
      </p:sp>
    </p:spTree>
    <p:extLst>
      <p:ext uri="{BB962C8B-B14F-4D97-AF65-F5344CB8AC3E}">
        <p14:creationId xmlns:p14="http://schemas.microsoft.com/office/powerpoint/2010/main" val="370680144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CF729F8-963F-12E3-93E6-E9DA9836F306}"/>
              </a:ext>
            </a:extLst>
          </p:cNvPr>
          <p:cNvGrpSpPr/>
          <p:nvPr/>
        </p:nvGrpSpPr>
        <p:grpSpPr>
          <a:xfrm>
            <a:off x="1106091" y="914400"/>
            <a:ext cx="4533900" cy="5450682"/>
            <a:chOff x="1106091" y="914400"/>
            <a:chExt cx="4533900" cy="5450682"/>
          </a:xfrm>
        </p:grpSpPr>
        <p:pic>
          <p:nvPicPr>
            <p:cNvPr id="3078" name="Picture 6" descr="I Heart Consent">
              <a:extLst>
                <a:ext uri="{FF2B5EF4-FFF2-40B4-BE49-F238E27FC236}">
                  <a16:creationId xmlns:a16="http://schemas.microsoft.com/office/drawing/2014/main" id="{0D677188-E707-FD63-F293-F4BE1BAA35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2514600"/>
              <a:ext cx="3850482" cy="385048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ED782E5-2E01-3DBD-7B3C-89DC228D1D8E}"/>
                </a:ext>
              </a:extLst>
            </p:cNvPr>
            <p:cNvSpPr txBox="1"/>
            <p:nvPr/>
          </p:nvSpPr>
          <p:spPr>
            <a:xfrm>
              <a:off x="1106091" y="914400"/>
              <a:ext cx="4533900" cy="1754326"/>
            </a:xfrm>
            <a:prstGeom prst="rect">
              <a:avLst/>
            </a:prstGeom>
            <a:noFill/>
          </p:spPr>
          <p:txBody>
            <a:bodyPr wrap="square" rtlCol="0">
              <a:spAutoFit/>
            </a:bodyPr>
            <a:lstStyle/>
            <a:p>
              <a:pPr algn="ctr">
                <a:lnSpc>
                  <a:spcPts val="3600"/>
                </a:lnSpc>
              </a:pPr>
              <a:r>
                <a:rPr lang="en-US" sz="3600" b="1" dirty="0">
                  <a:solidFill>
                    <a:srgbClr val="002060"/>
                  </a:solidFill>
                </a:rPr>
                <a:t>Asking for consent doesn’t solve the problem.</a:t>
              </a:r>
            </a:p>
            <a:p>
              <a:endParaRPr lang="en-US" dirty="0"/>
            </a:p>
          </p:txBody>
        </p:sp>
      </p:grpSp>
      <p:grpSp>
        <p:nvGrpSpPr>
          <p:cNvPr id="9" name="Group 8">
            <a:extLst>
              <a:ext uri="{FF2B5EF4-FFF2-40B4-BE49-F238E27FC236}">
                <a16:creationId xmlns:a16="http://schemas.microsoft.com/office/drawing/2014/main" id="{576641A3-CA59-51A0-E213-C0C7F93D9C84}"/>
              </a:ext>
            </a:extLst>
          </p:cNvPr>
          <p:cNvGrpSpPr/>
          <p:nvPr/>
        </p:nvGrpSpPr>
        <p:grpSpPr>
          <a:xfrm>
            <a:off x="6399609" y="1038939"/>
            <a:ext cx="4533900" cy="4780122"/>
            <a:chOff x="6399609" y="1038939"/>
            <a:chExt cx="4533900" cy="4780122"/>
          </a:xfrm>
        </p:grpSpPr>
        <p:pic>
          <p:nvPicPr>
            <p:cNvPr id="3076" name="Picture 4" descr="How is Anonymous attacking Russia? Disabling and hacking websites">
              <a:extLst>
                <a:ext uri="{FF2B5EF4-FFF2-40B4-BE49-F238E27FC236}">
                  <a16:creationId xmlns:a16="http://schemas.microsoft.com/office/drawing/2014/main" id="{C6869C07-7CC8-5C6E-55A7-2834D4716C2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1250" r="18750"/>
            <a:stretch/>
          </p:blipFill>
          <p:spPr bwMode="auto">
            <a:xfrm>
              <a:off x="7032831" y="2755821"/>
              <a:ext cx="3267456" cy="306324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CCF6DFD-AE59-9C64-1C17-40C6CCAC8835}"/>
                </a:ext>
              </a:extLst>
            </p:cNvPr>
            <p:cNvSpPr txBox="1"/>
            <p:nvPr/>
          </p:nvSpPr>
          <p:spPr>
            <a:xfrm>
              <a:off x="6399609" y="1038939"/>
              <a:ext cx="4533900" cy="1292662"/>
            </a:xfrm>
            <a:prstGeom prst="rect">
              <a:avLst/>
            </a:prstGeom>
            <a:noFill/>
          </p:spPr>
          <p:txBody>
            <a:bodyPr wrap="square" rtlCol="0">
              <a:spAutoFit/>
            </a:bodyPr>
            <a:lstStyle/>
            <a:p>
              <a:pPr algn="ctr">
                <a:lnSpc>
                  <a:spcPts val="3600"/>
                </a:lnSpc>
              </a:pPr>
              <a:r>
                <a:rPr lang="en-US" sz="3600" b="1" dirty="0">
                  <a:solidFill>
                    <a:srgbClr val="002060"/>
                  </a:solidFill>
                </a:rPr>
                <a:t>Neither does trying to anonymize data.</a:t>
              </a:r>
            </a:p>
            <a:p>
              <a:endParaRPr lang="en-US" dirty="0"/>
            </a:p>
          </p:txBody>
        </p:sp>
      </p:grpSp>
    </p:spTree>
    <p:extLst>
      <p:ext uri="{BB962C8B-B14F-4D97-AF65-F5344CB8AC3E}">
        <p14:creationId xmlns:p14="http://schemas.microsoft.com/office/powerpoint/2010/main" val="763428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2" descr="Not All Good, Not All Bad | The Better Fundraising Company">
            <a:extLst>
              <a:ext uri="{FF2B5EF4-FFF2-40B4-BE49-F238E27FC236}">
                <a16:creationId xmlns:a16="http://schemas.microsoft.com/office/drawing/2014/main" id="{59DE15D7-6F83-433A-9315-913443D483B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387" t="13965" r="50000" b="12379"/>
          <a:stretch/>
        </p:blipFill>
        <p:spPr bwMode="auto">
          <a:xfrm>
            <a:off x="990600" y="1733550"/>
            <a:ext cx="4818645" cy="33909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2E78780B-FF91-6AC0-6B88-313D503CFACE}"/>
              </a:ext>
            </a:extLst>
          </p:cNvPr>
          <p:cNvSpPr txBox="1"/>
          <p:nvPr/>
        </p:nvSpPr>
        <p:spPr>
          <a:xfrm>
            <a:off x="6682740" y="1905000"/>
            <a:ext cx="4533900" cy="3613233"/>
          </a:xfrm>
          <a:prstGeom prst="rect">
            <a:avLst/>
          </a:prstGeom>
          <a:noFill/>
        </p:spPr>
        <p:txBody>
          <a:bodyPr wrap="square" rtlCol="0">
            <a:spAutoFit/>
          </a:bodyPr>
          <a:lstStyle/>
          <a:p>
            <a:pPr algn="ctr">
              <a:lnSpc>
                <a:spcPts val="4000"/>
              </a:lnSpc>
            </a:pPr>
            <a:r>
              <a:rPr lang="en-US" sz="4000" b="1" dirty="0">
                <a:solidFill>
                  <a:srgbClr val="002060"/>
                </a:solidFill>
              </a:rPr>
              <a:t>There are a lot of great technical tools—many of which use AI, themselves—that can help.</a:t>
            </a:r>
          </a:p>
          <a:p>
            <a:pPr>
              <a:lnSpc>
                <a:spcPts val="4000"/>
              </a:lnSpc>
            </a:pPr>
            <a:endParaRPr lang="en-US" sz="2000" dirty="0"/>
          </a:p>
        </p:txBody>
      </p:sp>
    </p:spTree>
    <p:extLst>
      <p:ext uri="{BB962C8B-B14F-4D97-AF65-F5344CB8AC3E}">
        <p14:creationId xmlns:p14="http://schemas.microsoft.com/office/powerpoint/2010/main" val="5828884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a:extLst>
              <a:ext uri="{FF2B5EF4-FFF2-40B4-BE49-F238E27FC236}">
                <a16:creationId xmlns:a16="http://schemas.microsoft.com/office/drawing/2014/main" id="{76296402-A557-18E0-7B35-02A82A9FA3BD}"/>
              </a:ext>
            </a:extLst>
          </p:cNvPr>
          <p:cNvSpPr>
            <a:spLocks noGrp="1" noRot="1" noChangeArrowheads="1"/>
          </p:cNvSpPr>
          <p:nvPr>
            <p:ph idx="1"/>
          </p:nvPr>
        </p:nvSpPr>
        <p:spPr>
          <a:xfrm>
            <a:off x="609600" y="1981200"/>
            <a:ext cx="11506200" cy="4343400"/>
          </a:xfrm>
        </p:spPr>
        <p:txBody>
          <a:bodyPr/>
          <a:lstStyle/>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cs typeface="Calibri" panose="020F0502020204030204" pitchFamily="34" charset="0"/>
              </a:rPr>
              <a:t>Distributive Justice and Algorithmic Fairness</a:t>
            </a:r>
          </a:p>
          <a:p>
            <a:pPr lvl="1">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cs typeface="Calibri" panose="020F0502020204030204" pitchFamily="34" charset="0"/>
              </a:rPr>
              <a:t>Northpointe’s COMPAS as predictor of bail violations</a:t>
            </a:r>
          </a:p>
          <a:p>
            <a:pPr lvl="1">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cs typeface="Calibri" panose="020F0502020204030204" pitchFamily="34" charset="0"/>
              </a:rPr>
              <a:t>ProPublica’s expose of racial bias in COMPAS </a:t>
            </a:r>
          </a:p>
          <a:p>
            <a:pPr lvl="1">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cs typeface="Calibri" panose="020F0502020204030204" pitchFamily="34" charset="0"/>
              </a:rPr>
              <a:t>How both can be right</a:t>
            </a:r>
          </a:p>
          <a:p>
            <a:pPr lvl="1">
              <a:spcAft>
                <a:spcPts val="24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cs typeface="Calibri" panose="020F0502020204030204" pitchFamily="34" charset="0"/>
              </a:rPr>
              <a:t>Can better AI help?</a:t>
            </a:r>
          </a:p>
          <a:p>
            <a:pPr>
              <a:spcAft>
                <a:spcPts val="24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cs typeface="Calibri" panose="020F0502020204030204" pitchFamily="34" charset="0"/>
              </a:rPr>
              <a:t>Procedural Justice and Interpretability</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cs typeface="Calibri" panose="020F0502020204030204" pitchFamily="34" charset="0"/>
              </a:rPr>
              <a:t>Technical tools to make AI fairer</a:t>
            </a:r>
          </a:p>
          <a:p>
            <a:pPr>
              <a:spcAft>
                <a:spcPts val="600"/>
              </a:spcAft>
            </a:pPr>
            <a:endParaRPr lang="en-US" altLang="en-US" sz="2800" dirty="0">
              <a:effectLst/>
              <a:latin typeface="Palatino" pitchFamily="2" charset="77"/>
              <a:ea typeface="ＭＳ Ｐゴシック" panose="020B0600070205080204" pitchFamily="34" charset="-128"/>
            </a:endParaRPr>
          </a:p>
        </p:txBody>
      </p:sp>
      <p:sp>
        <p:nvSpPr>
          <p:cNvPr id="2" name="Rectangle 2">
            <a:extLst>
              <a:ext uri="{FF2B5EF4-FFF2-40B4-BE49-F238E27FC236}">
                <a16:creationId xmlns:a16="http://schemas.microsoft.com/office/drawing/2014/main" id="{78F1F72B-4E7C-D28E-77C5-F514CECDB939}"/>
              </a:ext>
            </a:extLst>
          </p:cNvPr>
          <p:cNvSpPr txBox="1">
            <a:spLocks noRot="1" noChangeArrowheads="1"/>
          </p:cNvSpPr>
          <p:nvPr/>
        </p:nvSpPr>
        <p:spPr bwMode="auto">
          <a:xfrm>
            <a:off x="-152400" y="548640"/>
            <a:ext cx="12268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lnSpc>
                <a:spcPts val="4800"/>
              </a:lnSpc>
              <a:defRPr/>
            </a:pPr>
            <a:r>
              <a:rPr lang="en-US" altLang="en-US" sz="4000" kern="0" dirty="0">
                <a:solidFill>
                  <a:srgbClr val="002060"/>
                </a:solidFill>
              </a:rPr>
              <a:t>Chapter 4:</a:t>
            </a:r>
            <a:r>
              <a:rPr lang="en-US" altLang="en-US" sz="4800" kern="0" dirty="0">
                <a:solidFill>
                  <a:srgbClr val="002060"/>
                </a:solidFill>
              </a:rPr>
              <a:t> </a:t>
            </a:r>
            <a:br>
              <a:rPr lang="en-US" altLang="en-US" sz="4800" kern="0" dirty="0">
                <a:solidFill>
                  <a:srgbClr val="002060"/>
                </a:solidFill>
              </a:rPr>
            </a:br>
            <a:r>
              <a:rPr lang="en-US" altLang="en-US" sz="4800" kern="0" dirty="0">
                <a:solidFill>
                  <a:srgbClr val="002060"/>
                </a:solidFill>
              </a:rPr>
              <a:t>Can AI be Fair?</a:t>
            </a:r>
          </a:p>
        </p:txBody>
      </p:sp>
      <p:pic>
        <p:nvPicPr>
          <p:cNvPr id="3" name="Picture 2">
            <a:extLst>
              <a:ext uri="{FF2B5EF4-FFF2-40B4-BE49-F238E27FC236}">
                <a16:creationId xmlns:a16="http://schemas.microsoft.com/office/drawing/2014/main" id="{E18D32F0-CD22-807D-2989-C253D20EBE8A}"/>
              </a:ext>
            </a:extLst>
          </p:cNvPr>
          <p:cNvPicPr>
            <a:picLocks noChangeAspect="1"/>
          </p:cNvPicPr>
          <p:nvPr/>
        </p:nvPicPr>
        <p:blipFill>
          <a:blip r:embed="rId3"/>
          <a:stretch>
            <a:fillRect/>
          </a:stretch>
        </p:blipFill>
        <p:spPr>
          <a:xfrm>
            <a:off x="8137964" y="4755572"/>
            <a:ext cx="4029791" cy="2105891"/>
          </a:xfrm>
          <a:prstGeom prst="rect">
            <a:avLst/>
          </a:prstGeom>
        </p:spPr>
      </p:pic>
      <p:pic>
        <p:nvPicPr>
          <p:cNvPr id="4" name="Picture 3">
            <a:extLst>
              <a:ext uri="{FF2B5EF4-FFF2-40B4-BE49-F238E27FC236}">
                <a16:creationId xmlns:a16="http://schemas.microsoft.com/office/drawing/2014/main" id="{A91CA488-D64B-9274-A71F-850DFE26261D}"/>
              </a:ext>
            </a:extLst>
          </p:cNvPr>
          <p:cNvPicPr>
            <a:picLocks noChangeAspect="1"/>
          </p:cNvPicPr>
          <p:nvPr/>
        </p:nvPicPr>
        <p:blipFill>
          <a:blip r:embed="rId4"/>
          <a:stretch>
            <a:fillRect/>
          </a:stretch>
        </p:blipFill>
        <p:spPr>
          <a:xfrm>
            <a:off x="-24245" y="-3464"/>
            <a:ext cx="2514600" cy="1890823"/>
          </a:xfrm>
          <a:prstGeom prst="rect">
            <a:avLst/>
          </a:prstGeom>
        </p:spPr>
      </p:pic>
      <p:pic>
        <p:nvPicPr>
          <p:cNvPr id="5" name="Picture 4">
            <a:extLst>
              <a:ext uri="{FF2B5EF4-FFF2-40B4-BE49-F238E27FC236}">
                <a16:creationId xmlns:a16="http://schemas.microsoft.com/office/drawing/2014/main" id="{B3B4C62F-0E9B-48D3-667D-9E3C579AFDC8}"/>
              </a:ext>
            </a:extLst>
          </p:cNvPr>
          <p:cNvPicPr>
            <a:picLocks noChangeAspect="1"/>
          </p:cNvPicPr>
          <p:nvPr/>
        </p:nvPicPr>
        <p:blipFill>
          <a:blip r:embed="rId5"/>
          <a:stretch>
            <a:fillRect/>
          </a:stretch>
        </p:blipFill>
        <p:spPr>
          <a:xfrm>
            <a:off x="9881755" y="31172"/>
            <a:ext cx="2286000" cy="2286000"/>
          </a:xfrm>
          <a:prstGeom prst="rect">
            <a:avLst/>
          </a:prstGeom>
        </p:spPr>
      </p:pic>
      <p:pic>
        <p:nvPicPr>
          <p:cNvPr id="6" name="Picture 5">
            <a:extLst>
              <a:ext uri="{FF2B5EF4-FFF2-40B4-BE49-F238E27FC236}">
                <a16:creationId xmlns:a16="http://schemas.microsoft.com/office/drawing/2014/main" id="{694461AD-952A-7B7C-1B46-D75BFEE41A10}"/>
              </a:ext>
            </a:extLst>
          </p:cNvPr>
          <p:cNvPicPr>
            <a:picLocks noChangeAspect="1"/>
          </p:cNvPicPr>
          <p:nvPr/>
        </p:nvPicPr>
        <p:blipFill>
          <a:blip r:embed="rId6"/>
          <a:stretch>
            <a:fillRect/>
          </a:stretch>
        </p:blipFill>
        <p:spPr>
          <a:xfrm>
            <a:off x="9456890" y="3155372"/>
            <a:ext cx="2759355" cy="1600200"/>
          </a:xfrm>
          <a:prstGeom prst="rect">
            <a:avLst/>
          </a:prstGeom>
        </p:spPr>
      </p:pic>
    </p:spTree>
    <p:extLst>
      <p:ext uri="{BB962C8B-B14F-4D97-AF65-F5344CB8AC3E}">
        <p14:creationId xmlns:p14="http://schemas.microsoft.com/office/powerpoint/2010/main" val="338340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3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43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43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3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3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43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a:extLst>
              <a:ext uri="{FF2B5EF4-FFF2-40B4-BE49-F238E27FC236}">
                <a16:creationId xmlns:a16="http://schemas.microsoft.com/office/drawing/2014/main" id="{76296402-A557-18E0-7B35-02A82A9FA3BD}"/>
              </a:ext>
            </a:extLst>
          </p:cNvPr>
          <p:cNvSpPr>
            <a:spLocks noGrp="1" noRot="1" noChangeArrowheads="1"/>
          </p:cNvSpPr>
          <p:nvPr>
            <p:ph idx="1"/>
          </p:nvPr>
        </p:nvSpPr>
        <p:spPr>
          <a:xfrm>
            <a:off x="342900" y="1676400"/>
            <a:ext cx="11506200" cy="4343400"/>
          </a:xfrm>
        </p:spPr>
        <p:txBody>
          <a:bodyPr>
            <a:normAutofit lnSpcReduction="10000"/>
          </a:bodyPr>
          <a:lstStyle/>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In 2018, Elaine Hertzberg was hit and killed by a self-driving Uber with Rafaela Vasquez in the driver’s seat.</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Was the human driver responsible?</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Were the AI contributors responsible?</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Was Uber responsible?</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Was the government responsible?</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Was the AI itself responsible?</a:t>
            </a:r>
          </a:p>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A Responsibility Gap: Was nobody responsible?</a:t>
            </a:r>
          </a:p>
          <a:p>
            <a:pPr>
              <a:spcAft>
                <a:spcPts val="600"/>
              </a:spcAft>
            </a:pPr>
            <a:endParaRPr lang="en-US" altLang="en-US" sz="2800" dirty="0">
              <a:effectLst/>
              <a:latin typeface="Palatino" pitchFamily="2" charset="77"/>
              <a:ea typeface="ＭＳ Ｐゴシック" panose="020B0600070205080204" pitchFamily="34" charset="-128"/>
            </a:endParaRPr>
          </a:p>
        </p:txBody>
      </p:sp>
      <p:sp>
        <p:nvSpPr>
          <p:cNvPr id="2" name="Rectangle 2">
            <a:extLst>
              <a:ext uri="{FF2B5EF4-FFF2-40B4-BE49-F238E27FC236}">
                <a16:creationId xmlns:a16="http://schemas.microsoft.com/office/drawing/2014/main" id="{F87E4335-0B26-1CE8-7E3E-BFBBB7098424}"/>
              </a:ext>
            </a:extLst>
          </p:cNvPr>
          <p:cNvSpPr txBox="1">
            <a:spLocks noRot="1" noChangeArrowheads="1"/>
          </p:cNvSpPr>
          <p:nvPr/>
        </p:nvSpPr>
        <p:spPr bwMode="auto">
          <a:xfrm>
            <a:off x="-304800" y="457200"/>
            <a:ext cx="12268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lnSpc>
                <a:spcPts val="4800"/>
              </a:lnSpc>
              <a:defRPr/>
            </a:pPr>
            <a:r>
              <a:rPr lang="en-US" altLang="en-US" sz="4000" kern="0" dirty="0">
                <a:solidFill>
                  <a:srgbClr val="002060"/>
                </a:solidFill>
              </a:rPr>
              <a:t>Chapter 5:</a:t>
            </a:r>
            <a:r>
              <a:rPr lang="en-US" altLang="en-US" sz="4800" kern="0" dirty="0">
                <a:solidFill>
                  <a:srgbClr val="002060"/>
                </a:solidFill>
              </a:rPr>
              <a:t> </a:t>
            </a:r>
            <a:br>
              <a:rPr lang="en-US" altLang="en-US" sz="4800" kern="0" dirty="0">
                <a:solidFill>
                  <a:srgbClr val="002060"/>
                </a:solidFill>
              </a:rPr>
            </a:br>
            <a:r>
              <a:rPr lang="en-US" altLang="en-US" sz="4800" kern="0" dirty="0">
                <a:solidFill>
                  <a:srgbClr val="002060"/>
                </a:solidFill>
              </a:rPr>
              <a:t>Can AI be Responsible?</a:t>
            </a:r>
          </a:p>
        </p:txBody>
      </p:sp>
      <p:pic>
        <p:nvPicPr>
          <p:cNvPr id="3" name="Picture 2">
            <a:extLst>
              <a:ext uri="{FF2B5EF4-FFF2-40B4-BE49-F238E27FC236}">
                <a16:creationId xmlns:a16="http://schemas.microsoft.com/office/drawing/2014/main" id="{C18B38F9-7DB9-2AFE-94CF-7B0D67F4A628}"/>
              </a:ext>
            </a:extLst>
          </p:cNvPr>
          <p:cNvPicPr>
            <a:picLocks noChangeAspect="1"/>
          </p:cNvPicPr>
          <p:nvPr/>
        </p:nvPicPr>
        <p:blipFill>
          <a:blip r:embed="rId3"/>
          <a:stretch>
            <a:fillRect/>
          </a:stretch>
        </p:blipFill>
        <p:spPr>
          <a:xfrm>
            <a:off x="8077201" y="2869953"/>
            <a:ext cx="4114799" cy="2153840"/>
          </a:xfrm>
          <a:prstGeom prst="rect">
            <a:avLst/>
          </a:prstGeom>
        </p:spPr>
      </p:pic>
      <p:pic>
        <p:nvPicPr>
          <p:cNvPr id="4" name="Picture 3">
            <a:extLst>
              <a:ext uri="{FF2B5EF4-FFF2-40B4-BE49-F238E27FC236}">
                <a16:creationId xmlns:a16="http://schemas.microsoft.com/office/drawing/2014/main" id="{06233AC6-02C0-5C14-4546-9D0CF54FF458}"/>
              </a:ext>
            </a:extLst>
          </p:cNvPr>
          <p:cNvPicPr>
            <a:picLocks noChangeAspect="1"/>
          </p:cNvPicPr>
          <p:nvPr/>
        </p:nvPicPr>
        <p:blipFill>
          <a:blip r:embed="rId4"/>
          <a:stretch>
            <a:fillRect/>
          </a:stretch>
        </p:blipFill>
        <p:spPr>
          <a:xfrm>
            <a:off x="9448801" y="5071380"/>
            <a:ext cx="2743200" cy="1808922"/>
          </a:xfrm>
          <a:prstGeom prst="rect">
            <a:avLst/>
          </a:prstGeom>
        </p:spPr>
      </p:pic>
    </p:spTree>
    <p:extLst>
      <p:ext uri="{BB962C8B-B14F-4D97-AF65-F5344CB8AC3E}">
        <p14:creationId xmlns:p14="http://schemas.microsoft.com/office/powerpoint/2010/main" val="426196899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3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3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43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43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43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073DF-C0EB-88BF-2B08-EE36C9C4251C}"/>
              </a:ext>
            </a:extLst>
          </p:cNvPr>
          <p:cNvSpPr>
            <a:spLocks noGrp="1"/>
          </p:cNvSpPr>
          <p:nvPr>
            <p:ph type="title"/>
          </p:nvPr>
        </p:nvSpPr>
        <p:spPr>
          <a:xfrm>
            <a:off x="627185" y="0"/>
            <a:ext cx="10515600" cy="1325563"/>
          </a:xfrm>
        </p:spPr>
        <p:txBody>
          <a:bodyPr/>
          <a:lstStyle/>
          <a:p>
            <a:r>
              <a:rPr lang="en-US" dirty="0"/>
              <a:t>Abilities emerging just with scale</a:t>
            </a:r>
          </a:p>
        </p:txBody>
      </p:sp>
      <p:sp>
        <p:nvSpPr>
          <p:cNvPr id="3" name="Content Placeholder 2">
            <a:extLst>
              <a:ext uri="{FF2B5EF4-FFF2-40B4-BE49-F238E27FC236}">
                <a16:creationId xmlns:a16="http://schemas.microsoft.com/office/drawing/2014/main" id="{BF53DAA6-1E91-D26A-6353-5C2BFF606A5D}"/>
              </a:ext>
            </a:extLst>
          </p:cNvPr>
          <p:cNvSpPr>
            <a:spLocks noGrp="1"/>
          </p:cNvSpPr>
          <p:nvPr>
            <p:ph idx="1"/>
          </p:nvPr>
        </p:nvSpPr>
        <p:spPr>
          <a:xfrm>
            <a:off x="627184" y="4668714"/>
            <a:ext cx="10635761" cy="1907932"/>
          </a:xfrm>
        </p:spPr>
        <p:txBody>
          <a:bodyPr>
            <a:normAutofit fontScale="92500" lnSpcReduction="20000"/>
          </a:bodyPr>
          <a:lstStyle/>
          <a:p>
            <a:pPr marL="0" indent="0">
              <a:buNone/>
            </a:pPr>
            <a:r>
              <a:rPr lang="en-US" dirty="0"/>
              <a:t>"A portrait photo of a kangaroo wearing an orange hoodie and blue sunglasses standing on the grass in front of the Sydney Opera House holding a sign on the chest that says Welcome Friends!“</a:t>
            </a:r>
          </a:p>
          <a:p>
            <a:pPr marL="0" indent="0">
              <a:buNone/>
            </a:pPr>
            <a:r>
              <a:rPr lang="en-US" dirty="0">
                <a:hlinkClick r:id="rId2"/>
              </a:rPr>
              <a:t>https://parti.research.google/</a:t>
            </a:r>
            <a:endParaRPr lang="en-US" dirty="0"/>
          </a:p>
          <a:p>
            <a:pPr marL="0" indent="0">
              <a:buNone/>
            </a:pPr>
            <a:r>
              <a:rPr lang="en-US" dirty="0"/>
              <a:t>(PARTI = Pathways Autoregressive Text-to-Image Model”</a:t>
            </a:r>
          </a:p>
          <a:p>
            <a:pPr marL="0" indent="0">
              <a:buNone/>
            </a:pPr>
            <a:endParaRPr lang="en-US" dirty="0"/>
          </a:p>
        </p:txBody>
      </p:sp>
      <p:pic>
        <p:nvPicPr>
          <p:cNvPr id="5" name="Picture 4">
            <a:extLst>
              <a:ext uri="{FF2B5EF4-FFF2-40B4-BE49-F238E27FC236}">
                <a16:creationId xmlns:a16="http://schemas.microsoft.com/office/drawing/2014/main" id="{BF4BC17F-B8C4-CD0D-B699-DC9D55721B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4093" y="1042375"/>
            <a:ext cx="10460594" cy="3626339"/>
          </a:xfrm>
          <a:prstGeom prst="rect">
            <a:avLst/>
          </a:prstGeom>
        </p:spPr>
      </p:pic>
      <p:sp>
        <p:nvSpPr>
          <p:cNvPr id="4" name="Rectangle 3">
            <a:extLst>
              <a:ext uri="{FF2B5EF4-FFF2-40B4-BE49-F238E27FC236}">
                <a16:creationId xmlns:a16="http://schemas.microsoft.com/office/drawing/2014/main" id="{4AF8EB98-68D0-2C85-1C4F-9D1CFA60293A}"/>
              </a:ext>
            </a:extLst>
          </p:cNvPr>
          <p:cNvSpPr/>
          <p:nvPr/>
        </p:nvSpPr>
        <p:spPr>
          <a:xfrm>
            <a:off x="3273551" y="937921"/>
            <a:ext cx="7989393" cy="3758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E35AC5A4-B09F-AEA7-C87E-D00A9FED10A0}"/>
              </a:ext>
            </a:extLst>
          </p:cNvPr>
          <p:cNvSpPr/>
          <p:nvPr/>
        </p:nvSpPr>
        <p:spPr>
          <a:xfrm>
            <a:off x="6196583" y="910489"/>
            <a:ext cx="7989393" cy="3758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283098D-8D50-E187-37DC-70B37D82825B}"/>
              </a:ext>
            </a:extLst>
          </p:cNvPr>
          <p:cNvSpPr/>
          <p:nvPr/>
        </p:nvSpPr>
        <p:spPr>
          <a:xfrm>
            <a:off x="8842949" y="937921"/>
            <a:ext cx="7989393" cy="3758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15570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grpId="0" nodeType="clickEffect">
                                  <p:stCondLst>
                                    <p:cond delay="0"/>
                                  </p:stCondLst>
                                  <p:childTnLst>
                                    <p:anim calcmode="lin" valueType="num">
                                      <p:cBhvr additive="base">
                                        <p:cTn id="6" dur="500"/>
                                        <p:tgtEl>
                                          <p:spTgt spid="4"/>
                                        </p:tgtEl>
                                        <p:attrNameLst>
                                          <p:attrName>ppt_x</p:attrName>
                                        </p:attrNameLst>
                                      </p:cBhvr>
                                      <p:tavLst>
                                        <p:tav tm="0">
                                          <p:val>
                                            <p:strVal val="ppt_x"/>
                                          </p:val>
                                        </p:tav>
                                        <p:tav tm="100000">
                                          <p:val>
                                            <p:strVal val="1+ppt_w/2"/>
                                          </p:val>
                                        </p:tav>
                                      </p:tavLst>
                                    </p:anim>
                                    <p:anim calcmode="lin" valueType="num">
                                      <p:cBhvr additive="base">
                                        <p:cTn id="7" dur="500"/>
                                        <p:tgtEl>
                                          <p:spTgt spid="4"/>
                                        </p:tgtEl>
                                        <p:attrNameLst>
                                          <p:attrName>ppt_y</p:attrName>
                                        </p:attrNameLst>
                                      </p:cBhvr>
                                      <p:tavLst>
                                        <p:tav tm="0">
                                          <p:val>
                                            <p:strVal val="ppt_y"/>
                                          </p:val>
                                        </p:tav>
                                        <p:tav tm="100000">
                                          <p:val>
                                            <p:strVal val="ppt_y"/>
                                          </p:val>
                                        </p:tav>
                                      </p:tavLst>
                                    </p:anim>
                                    <p:set>
                                      <p:cBhvr>
                                        <p:cTn id="8" dur="1" fill="hold">
                                          <p:stCondLst>
                                            <p:cond delay="499"/>
                                          </p:stCondLst>
                                        </p:cTn>
                                        <p:tgtEl>
                                          <p:spTgt spid="4"/>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 presetClass="exit" presetSubtype="2" fill="hold" grpId="0" nodeType="clickEffect">
                                  <p:stCondLst>
                                    <p:cond delay="0"/>
                                  </p:stCondLst>
                                  <p:childTnLst>
                                    <p:anim calcmode="lin" valueType="num">
                                      <p:cBhvr additive="base">
                                        <p:cTn id="12" dur="500"/>
                                        <p:tgtEl>
                                          <p:spTgt spid="6"/>
                                        </p:tgtEl>
                                        <p:attrNameLst>
                                          <p:attrName>ppt_x</p:attrName>
                                        </p:attrNameLst>
                                      </p:cBhvr>
                                      <p:tavLst>
                                        <p:tav tm="0">
                                          <p:val>
                                            <p:strVal val="ppt_x"/>
                                          </p:val>
                                        </p:tav>
                                        <p:tav tm="100000">
                                          <p:val>
                                            <p:strVal val="1+ppt_w/2"/>
                                          </p:val>
                                        </p:tav>
                                      </p:tavLst>
                                    </p:anim>
                                    <p:anim calcmode="lin" valueType="num">
                                      <p:cBhvr additive="base">
                                        <p:cTn id="13" dur="500"/>
                                        <p:tgtEl>
                                          <p:spTgt spid="6"/>
                                        </p:tgtEl>
                                        <p:attrNameLst>
                                          <p:attrName>ppt_y</p:attrName>
                                        </p:attrNameLst>
                                      </p:cBhvr>
                                      <p:tavLst>
                                        <p:tav tm="0">
                                          <p:val>
                                            <p:strVal val="ppt_y"/>
                                          </p:val>
                                        </p:tav>
                                        <p:tav tm="100000">
                                          <p:val>
                                            <p:strVal val="ppt_y"/>
                                          </p:val>
                                        </p:tav>
                                      </p:tavLst>
                                    </p:anim>
                                    <p:set>
                                      <p:cBhvr>
                                        <p:cTn id="14" dur="1" fill="hold">
                                          <p:stCondLst>
                                            <p:cond delay="499"/>
                                          </p:stCondLst>
                                        </p:cTn>
                                        <p:tgtEl>
                                          <p:spTgt spid="6"/>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 presetClass="exit" presetSubtype="2" fill="hold" grpId="0" nodeType="clickEffect">
                                  <p:stCondLst>
                                    <p:cond delay="0"/>
                                  </p:stCondLst>
                                  <p:childTnLst>
                                    <p:anim calcmode="lin" valueType="num">
                                      <p:cBhvr additive="base">
                                        <p:cTn id="18" dur="500"/>
                                        <p:tgtEl>
                                          <p:spTgt spid="7"/>
                                        </p:tgtEl>
                                        <p:attrNameLst>
                                          <p:attrName>ppt_x</p:attrName>
                                        </p:attrNameLst>
                                      </p:cBhvr>
                                      <p:tavLst>
                                        <p:tav tm="0">
                                          <p:val>
                                            <p:strVal val="ppt_x"/>
                                          </p:val>
                                        </p:tav>
                                        <p:tav tm="100000">
                                          <p:val>
                                            <p:strVal val="1+ppt_w/2"/>
                                          </p:val>
                                        </p:tav>
                                      </p:tavLst>
                                    </p:anim>
                                    <p:anim calcmode="lin" valueType="num">
                                      <p:cBhvr additive="base">
                                        <p:cTn id="19" dur="500"/>
                                        <p:tgtEl>
                                          <p:spTgt spid="7"/>
                                        </p:tgtEl>
                                        <p:attrNameLst>
                                          <p:attrName>ppt_y</p:attrName>
                                        </p:attrNameLst>
                                      </p:cBhvr>
                                      <p:tavLst>
                                        <p:tav tm="0">
                                          <p:val>
                                            <p:strVal val="ppt_y"/>
                                          </p:val>
                                        </p:tav>
                                        <p:tav tm="100000">
                                          <p:val>
                                            <p:strVal val="ppt_y"/>
                                          </p:val>
                                        </p:tav>
                                      </p:tavLst>
                                    </p:anim>
                                    <p:set>
                                      <p:cBhvr>
                                        <p:cTn id="20"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a:extLst>
              <a:ext uri="{FF2B5EF4-FFF2-40B4-BE49-F238E27FC236}">
                <a16:creationId xmlns:a16="http://schemas.microsoft.com/office/drawing/2014/main" id="{76296402-A557-18E0-7B35-02A82A9FA3BD}"/>
              </a:ext>
            </a:extLst>
          </p:cNvPr>
          <p:cNvSpPr>
            <a:spLocks noGrp="1" noRot="1" noChangeArrowheads="1"/>
          </p:cNvSpPr>
          <p:nvPr>
            <p:ph idx="1"/>
          </p:nvPr>
        </p:nvSpPr>
        <p:spPr>
          <a:xfrm>
            <a:off x="381000" y="1676400"/>
            <a:ext cx="11506200" cy="4343400"/>
          </a:xfrm>
        </p:spPr>
        <p:txBody>
          <a:bodyPr/>
          <a:lstStyle/>
          <a:p>
            <a:pPr>
              <a:spcBef>
                <a:spcPts val="0"/>
              </a:spcBef>
              <a:spcAft>
                <a:spcPts val="600"/>
              </a:spcAft>
              <a:buClr>
                <a:schemeClr val="bg2"/>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Neither top-down nor bottom-up but a hybrid method:</a:t>
            </a:r>
          </a:p>
          <a:p>
            <a:pPr>
              <a:spcBef>
                <a:spcPts val="0"/>
              </a:spcBef>
              <a:spcAft>
                <a:spcPts val="600"/>
              </a:spcAft>
              <a:buClr>
                <a:schemeClr val="bg2"/>
              </a:buClr>
              <a:buFont typeface="Arial" panose="020B0604020202020204" pitchFamily="34" charset="0"/>
              <a:buChar char="•"/>
            </a:pPr>
            <a:r>
              <a:rPr lang="en-US" u="sng" dirty="0">
                <a:solidFill>
                  <a:srgbClr val="002060"/>
                </a:solidFill>
                <a:effectLst/>
                <a:ea typeface="ＭＳ Ｐゴシック" charset="0"/>
                <a:cs typeface="ＭＳ Ｐゴシック" charset="0"/>
              </a:rPr>
              <a:t>Survey</a:t>
            </a:r>
            <a:r>
              <a:rPr lang="en-US" dirty="0">
                <a:solidFill>
                  <a:srgbClr val="002060"/>
                </a:solidFill>
                <a:effectLst/>
                <a:ea typeface="ＭＳ Ｐゴシック" charset="0"/>
                <a:cs typeface="ＭＳ Ｐゴシック" charset="0"/>
              </a:rPr>
              <a:t> lay people about which features are morally relevant.</a:t>
            </a:r>
          </a:p>
          <a:p>
            <a:pPr>
              <a:spcBef>
                <a:spcPts val="0"/>
              </a:spcBef>
              <a:spcAft>
                <a:spcPts val="600"/>
              </a:spcAft>
              <a:buClr>
                <a:schemeClr val="bg2"/>
              </a:buClr>
              <a:buFont typeface="Arial" panose="020B0604020202020204" pitchFamily="34" charset="0"/>
              <a:buChar char="•"/>
            </a:pPr>
            <a:r>
              <a:rPr lang="en-US" u="sng" dirty="0">
                <a:solidFill>
                  <a:srgbClr val="002060"/>
                </a:solidFill>
                <a:effectLst/>
                <a:ea typeface="ＭＳ Ｐゴシック" charset="0"/>
                <a:cs typeface="ＭＳ Ｐゴシック" charset="0"/>
              </a:rPr>
              <a:t>Refine</a:t>
            </a:r>
            <a:r>
              <a:rPr lang="en-US" dirty="0">
                <a:solidFill>
                  <a:srgbClr val="002060"/>
                </a:solidFill>
                <a:effectLst/>
                <a:ea typeface="ＭＳ Ｐゴシック" charset="0"/>
                <a:cs typeface="ＭＳ Ｐゴシック" charset="0"/>
              </a:rPr>
              <a:t> and </a:t>
            </a:r>
            <a:r>
              <a:rPr lang="en-US" u="sng" dirty="0">
                <a:solidFill>
                  <a:srgbClr val="002060"/>
                </a:solidFill>
                <a:effectLst/>
                <a:ea typeface="ＭＳ Ｐゴシック" charset="0"/>
                <a:cs typeface="ＭＳ Ｐゴシック" charset="0"/>
              </a:rPr>
              <a:t>supplement</a:t>
            </a:r>
            <a:r>
              <a:rPr lang="en-US" dirty="0">
                <a:solidFill>
                  <a:srgbClr val="002060"/>
                </a:solidFill>
                <a:effectLst/>
                <a:ea typeface="ＭＳ Ｐゴシック" charset="0"/>
                <a:cs typeface="ＭＳ Ｐゴシック" charset="0"/>
              </a:rPr>
              <a:t> these features.</a:t>
            </a:r>
          </a:p>
          <a:p>
            <a:pPr>
              <a:spcBef>
                <a:spcPts val="0"/>
              </a:spcBef>
              <a:spcAft>
                <a:spcPts val="600"/>
              </a:spcAft>
              <a:buClr>
                <a:schemeClr val="bg2"/>
              </a:buClr>
              <a:buFont typeface="Arial" panose="020B0604020202020204" pitchFamily="34" charset="0"/>
              <a:buChar char="•"/>
            </a:pPr>
            <a:r>
              <a:rPr lang="en-US" u="sng" dirty="0">
                <a:solidFill>
                  <a:srgbClr val="002060"/>
                </a:solidFill>
                <a:effectLst/>
                <a:ea typeface="ＭＳ Ｐゴシック" charset="0"/>
                <a:cs typeface="ＭＳ Ｐゴシック" charset="0"/>
              </a:rPr>
              <a:t>Confirm</a:t>
            </a:r>
            <a:r>
              <a:rPr lang="en-US" dirty="0">
                <a:solidFill>
                  <a:srgbClr val="002060"/>
                </a:solidFill>
                <a:effectLst/>
                <a:ea typeface="ＭＳ Ｐゴシック" charset="0"/>
                <a:cs typeface="ＭＳ Ｐゴシック" charset="0"/>
              </a:rPr>
              <a:t> these features.</a:t>
            </a:r>
          </a:p>
          <a:p>
            <a:pPr>
              <a:spcBef>
                <a:spcPts val="0"/>
              </a:spcBef>
              <a:spcAft>
                <a:spcPts val="600"/>
              </a:spcAft>
              <a:buClr>
                <a:schemeClr val="bg2"/>
              </a:buClr>
              <a:buFont typeface="Arial" panose="020B0604020202020204" pitchFamily="34" charset="0"/>
              <a:buChar char="•"/>
            </a:pPr>
            <a:r>
              <a:rPr lang="en-US" u="sng" dirty="0">
                <a:solidFill>
                  <a:srgbClr val="002060"/>
                </a:solidFill>
                <a:effectLst/>
                <a:ea typeface="ＭＳ Ｐゴシック" charset="0"/>
                <a:cs typeface="ＭＳ Ｐゴシック" charset="0"/>
              </a:rPr>
              <a:t>Construct</a:t>
            </a:r>
            <a:r>
              <a:rPr lang="en-US" dirty="0">
                <a:solidFill>
                  <a:srgbClr val="002060"/>
                </a:solidFill>
                <a:effectLst/>
                <a:ea typeface="ＭＳ Ｐゴシック" charset="0"/>
                <a:cs typeface="ＭＳ Ｐゴシック" charset="0"/>
              </a:rPr>
              <a:t> scenarios where features conflict.</a:t>
            </a:r>
          </a:p>
          <a:p>
            <a:pPr>
              <a:spcBef>
                <a:spcPts val="0"/>
              </a:spcBef>
              <a:spcAft>
                <a:spcPts val="600"/>
              </a:spcAft>
              <a:buClr>
                <a:schemeClr val="bg2"/>
              </a:buClr>
              <a:buFont typeface="Arial" panose="020B0604020202020204" pitchFamily="34" charset="0"/>
              <a:buChar char="•"/>
            </a:pPr>
            <a:r>
              <a:rPr lang="en-US" u="sng" dirty="0">
                <a:solidFill>
                  <a:srgbClr val="002060"/>
                </a:solidFill>
                <a:effectLst/>
                <a:ea typeface="ＭＳ Ｐゴシック" charset="0"/>
                <a:cs typeface="ＭＳ Ｐゴシック" charset="0"/>
              </a:rPr>
              <a:t>Ask</a:t>
            </a:r>
            <a:r>
              <a:rPr lang="en-US" dirty="0">
                <a:solidFill>
                  <a:srgbClr val="002060"/>
                </a:solidFill>
                <a:effectLst/>
                <a:ea typeface="ＭＳ Ｐゴシック" charset="0"/>
                <a:cs typeface="ＭＳ Ｐゴシック" charset="0"/>
              </a:rPr>
              <a:t> lay people which act is wrong in conflicts.</a:t>
            </a:r>
          </a:p>
          <a:p>
            <a:pPr>
              <a:spcBef>
                <a:spcPts val="0"/>
              </a:spcBef>
              <a:spcAft>
                <a:spcPts val="600"/>
              </a:spcAft>
              <a:buClr>
                <a:schemeClr val="bg2"/>
              </a:buClr>
              <a:buFont typeface="Arial" panose="020B0604020202020204" pitchFamily="34" charset="0"/>
              <a:buChar char="•"/>
            </a:pPr>
            <a:r>
              <a:rPr lang="en-US" u="sng" dirty="0">
                <a:solidFill>
                  <a:srgbClr val="002060"/>
                </a:solidFill>
                <a:effectLst/>
                <a:ea typeface="ＭＳ Ｐゴシック" charset="0"/>
                <a:cs typeface="ＭＳ Ｐゴシック" charset="0"/>
              </a:rPr>
              <a:t>Correct</a:t>
            </a:r>
            <a:r>
              <a:rPr lang="en-US" dirty="0">
                <a:solidFill>
                  <a:srgbClr val="002060"/>
                </a:solidFill>
                <a:effectLst/>
                <a:ea typeface="ＭＳ Ｐゴシック" charset="0"/>
                <a:cs typeface="ＭＳ Ｐゴシック" charset="0"/>
              </a:rPr>
              <a:t> for errors (bias, ignorance, inconsistency).</a:t>
            </a:r>
          </a:p>
          <a:p>
            <a:pPr>
              <a:spcBef>
                <a:spcPts val="0"/>
              </a:spcBef>
              <a:spcAft>
                <a:spcPts val="600"/>
              </a:spcAft>
              <a:buClr>
                <a:schemeClr val="bg2"/>
              </a:buClr>
              <a:buFont typeface="Arial" panose="020B0604020202020204" pitchFamily="34" charset="0"/>
              <a:buChar char="•"/>
            </a:pPr>
            <a:r>
              <a:rPr lang="en-US" altLang="en-US" u="sng" dirty="0">
                <a:solidFill>
                  <a:srgbClr val="002060"/>
                </a:solidFill>
                <a:effectLst/>
              </a:rPr>
              <a:t>Extract</a:t>
            </a:r>
            <a:r>
              <a:rPr lang="en-US" altLang="en-US" dirty="0">
                <a:solidFill>
                  <a:srgbClr val="002060"/>
                </a:solidFill>
                <a:effectLst/>
              </a:rPr>
              <a:t> models for individuals.</a:t>
            </a:r>
          </a:p>
          <a:p>
            <a:pPr>
              <a:spcBef>
                <a:spcPts val="0"/>
              </a:spcBef>
              <a:spcAft>
                <a:spcPts val="600"/>
              </a:spcAft>
              <a:buClr>
                <a:schemeClr val="bg2"/>
              </a:buClr>
              <a:buFont typeface="Arial" panose="020B0604020202020204" pitchFamily="34" charset="0"/>
              <a:buChar char="•"/>
            </a:pPr>
            <a:r>
              <a:rPr lang="en-US" altLang="en-US" u="sng" dirty="0">
                <a:solidFill>
                  <a:srgbClr val="002060"/>
                </a:solidFill>
                <a:effectLst/>
                <a:ea typeface="ＭＳ Ｐゴシック" charset="0"/>
              </a:rPr>
              <a:t>Aggregate</a:t>
            </a:r>
            <a:r>
              <a:rPr lang="en-US" altLang="en-US" dirty="0">
                <a:solidFill>
                  <a:srgbClr val="002060"/>
                </a:solidFill>
                <a:effectLst/>
                <a:ea typeface="ＭＳ Ｐゴシック" charset="0"/>
              </a:rPr>
              <a:t> individuals into groups.</a:t>
            </a:r>
          </a:p>
        </p:txBody>
      </p:sp>
      <p:sp>
        <p:nvSpPr>
          <p:cNvPr id="2" name="Rectangle 2">
            <a:extLst>
              <a:ext uri="{FF2B5EF4-FFF2-40B4-BE49-F238E27FC236}">
                <a16:creationId xmlns:a16="http://schemas.microsoft.com/office/drawing/2014/main" id="{D3863860-983C-4C57-F96B-44DD53137367}"/>
              </a:ext>
            </a:extLst>
          </p:cNvPr>
          <p:cNvSpPr txBox="1">
            <a:spLocks noRot="1" noChangeArrowheads="1"/>
          </p:cNvSpPr>
          <p:nvPr/>
        </p:nvSpPr>
        <p:spPr bwMode="auto">
          <a:xfrm>
            <a:off x="-93518" y="457200"/>
            <a:ext cx="12268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lnSpc>
                <a:spcPts val="4800"/>
              </a:lnSpc>
              <a:defRPr/>
            </a:pPr>
            <a:r>
              <a:rPr lang="en-US" altLang="en-US" sz="4000" kern="0" dirty="0">
                <a:solidFill>
                  <a:srgbClr val="002060"/>
                </a:solidFill>
              </a:rPr>
              <a:t>Chapter 6:</a:t>
            </a:r>
            <a:r>
              <a:rPr lang="en-US" altLang="en-US" sz="4800" kern="0" dirty="0">
                <a:solidFill>
                  <a:srgbClr val="002060"/>
                </a:solidFill>
              </a:rPr>
              <a:t> </a:t>
            </a:r>
            <a:br>
              <a:rPr lang="en-US" altLang="en-US" sz="4800" kern="0" dirty="0">
                <a:solidFill>
                  <a:srgbClr val="002060"/>
                </a:solidFill>
              </a:rPr>
            </a:br>
            <a:r>
              <a:rPr lang="en-US" altLang="en-US" sz="4800" kern="0" dirty="0">
                <a:solidFill>
                  <a:srgbClr val="002060"/>
                </a:solidFill>
              </a:rPr>
              <a:t>Can AI Incorporate Morality?</a:t>
            </a:r>
          </a:p>
        </p:txBody>
      </p:sp>
      <p:pic>
        <p:nvPicPr>
          <p:cNvPr id="3" name="Picture 2">
            <a:extLst>
              <a:ext uri="{FF2B5EF4-FFF2-40B4-BE49-F238E27FC236}">
                <a16:creationId xmlns:a16="http://schemas.microsoft.com/office/drawing/2014/main" id="{90B1D565-27F8-C78A-6FFC-C2E249E7C7EC}"/>
              </a:ext>
            </a:extLst>
          </p:cNvPr>
          <p:cNvPicPr>
            <a:picLocks noChangeAspect="1"/>
          </p:cNvPicPr>
          <p:nvPr/>
        </p:nvPicPr>
        <p:blipFill>
          <a:blip r:embed="rId3"/>
          <a:stretch>
            <a:fillRect/>
          </a:stretch>
        </p:blipFill>
        <p:spPr>
          <a:xfrm>
            <a:off x="10104582" y="5887893"/>
            <a:ext cx="2070100" cy="977900"/>
          </a:xfrm>
          <a:prstGeom prst="rect">
            <a:avLst/>
          </a:prstGeom>
        </p:spPr>
      </p:pic>
      <p:pic>
        <p:nvPicPr>
          <p:cNvPr id="4" name="Picture 3">
            <a:extLst>
              <a:ext uri="{FF2B5EF4-FFF2-40B4-BE49-F238E27FC236}">
                <a16:creationId xmlns:a16="http://schemas.microsoft.com/office/drawing/2014/main" id="{81D63792-3AE9-AF1D-7C28-2F6064228263}"/>
              </a:ext>
            </a:extLst>
          </p:cNvPr>
          <p:cNvPicPr>
            <a:picLocks noChangeAspect="1"/>
          </p:cNvPicPr>
          <p:nvPr/>
        </p:nvPicPr>
        <p:blipFill>
          <a:blip r:embed="rId4"/>
          <a:stretch>
            <a:fillRect/>
          </a:stretch>
        </p:blipFill>
        <p:spPr>
          <a:xfrm>
            <a:off x="9856932" y="2788495"/>
            <a:ext cx="2317750" cy="1537895"/>
          </a:xfrm>
          <a:prstGeom prst="rect">
            <a:avLst/>
          </a:prstGeom>
        </p:spPr>
      </p:pic>
      <p:pic>
        <p:nvPicPr>
          <p:cNvPr id="5" name="Picture 4">
            <a:extLst>
              <a:ext uri="{FF2B5EF4-FFF2-40B4-BE49-F238E27FC236}">
                <a16:creationId xmlns:a16="http://schemas.microsoft.com/office/drawing/2014/main" id="{7A950106-AFF4-B89D-99CA-9B602BEF9B1D}"/>
              </a:ext>
            </a:extLst>
          </p:cNvPr>
          <p:cNvPicPr>
            <a:picLocks noChangeAspect="1"/>
          </p:cNvPicPr>
          <p:nvPr/>
        </p:nvPicPr>
        <p:blipFill>
          <a:blip r:embed="rId5"/>
          <a:stretch>
            <a:fillRect/>
          </a:stretch>
        </p:blipFill>
        <p:spPr>
          <a:xfrm>
            <a:off x="10400146" y="4529291"/>
            <a:ext cx="1739900" cy="1155700"/>
          </a:xfrm>
          <a:prstGeom prst="rect">
            <a:avLst/>
          </a:prstGeom>
        </p:spPr>
      </p:pic>
      <p:pic>
        <p:nvPicPr>
          <p:cNvPr id="6" name="Picture 5">
            <a:extLst>
              <a:ext uri="{FF2B5EF4-FFF2-40B4-BE49-F238E27FC236}">
                <a16:creationId xmlns:a16="http://schemas.microsoft.com/office/drawing/2014/main" id="{A397BC05-296D-9636-F17F-59CB9830CA4E}"/>
              </a:ext>
            </a:extLst>
          </p:cNvPr>
          <p:cNvPicPr>
            <a:picLocks noChangeAspect="1"/>
          </p:cNvPicPr>
          <p:nvPr/>
        </p:nvPicPr>
        <p:blipFill>
          <a:blip r:embed="rId6"/>
          <a:stretch>
            <a:fillRect/>
          </a:stretch>
        </p:blipFill>
        <p:spPr>
          <a:xfrm>
            <a:off x="17318" y="-7793"/>
            <a:ext cx="1879600" cy="1079500"/>
          </a:xfrm>
          <a:prstGeom prst="rect">
            <a:avLst/>
          </a:prstGeom>
        </p:spPr>
      </p:pic>
    </p:spTree>
    <p:extLst>
      <p:ext uri="{BB962C8B-B14F-4D97-AF65-F5344CB8AC3E}">
        <p14:creationId xmlns:p14="http://schemas.microsoft.com/office/powerpoint/2010/main" val="1213452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3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3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3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43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43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43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43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43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6C4F66BE-9A71-B248-A54D-D92C4561D31C}"/>
              </a:ext>
            </a:extLst>
          </p:cNvPr>
          <p:cNvSpPr txBox="1">
            <a:spLocks noRot="1" noChangeArrowheads="1"/>
          </p:cNvSpPr>
          <p:nvPr/>
        </p:nvSpPr>
        <p:spPr bwMode="auto">
          <a:xfrm>
            <a:off x="0" y="685800"/>
            <a:ext cx="1226820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pPr eaLnBrk="1" hangingPunct="1">
              <a:lnSpc>
                <a:spcPts val="4800"/>
              </a:lnSpc>
              <a:defRPr/>
            </a:pPr>
            <a:r>
              <a:rPr lang="en-US" altLang="en-US" sz="4000" kern="0" dirty="0">
                <a:solidFill>
                  <a:srgbClr val="002060"/>
                </a:solidFill>
              </a:rPr>
              <a:t>Chapter 7:</a:t>
            </a:r>
            <a:r>
              <a:rPr lang="en-US" altLang="en-US" sz="4800" kern="0" dirty="0">
                <a:solidFill>
                  <a:srgbClr val="002060"/>
                </a:solidFill>
              </a:rPr>
              <a:t> </a:t>
            </a:r>
            <a:br>
              <a:rPr lang="en-US" altLang="en-US" sz="4800" kern="0" dirty="0">
                <a:solidFill>
                  <a:srgbClr val="002060"/>
                </a:solidFill>
              </a:rPr>
            </a:br>
            <a:r>
              <a:rPr lang="en-US" altLang="en-US" sz="4800" kern="0" dirty="0">
                <a:solidFill>
                  <a:srgbClr val="002060"/>
                </a:solidFill>
              </a:rPr>
              <a:t>What Can We Do?</a:t>
            </a:r>
          </a:p>
        </p:txBody>
      </p:sp>
      <p:pic>
        <p:nvPicPr>
          <p:cNvPr id="6146" name="Picture 2" descr="A brief Overview of some Ethical-AI Toolkits | by Murat Durmus ...">
            <a:extLst>
              <a:ext uri="{FF2B5EF4-FFF2-40B4-BE49-F238E27FC236}">
                <a16:creationId xmlns:a16="http://schemas.microsoft.com/office/drawing/2014/main" id="{1B41A5EC-7C23-4FE9-4B3B-321B806F6E1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362200"/>
            <a:ext cx="5645834" cy="286702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FBF4A299-511D-21AA-0FF4-9577922CB8F0}"/>
              </a:ext>
            </a:extLst>
          </p:cNvPr>
          <p:cNvSpPr txBox="1"/>
          <p:nvPr/>
        </p:nvSpPr>
        <p:spPr>
          <a:xfrm>
            <a:off x="-1025183" y="5229225"/>
            <a:ext cx="8305800" cy="430887"/>
          </a:xfrm>
          <a:prstGeom prst="rect">
            <a:avLst/>
          </a:prstGeom>
          <a:noFill/>
        </p:spPr>
        <p:txBody>
          <a:bodyPr wrap="square" rtlCol="0">
            <a:spAutoFit/>
          </a:bodyPr>
          <a:lstStyle/>
          <a:p>
            <a:pPr algn="ctr"/>
            <a:r>
              <a:rPr lang="en-US" sz="1200" b="0" i="0" dirty="0">
                <a:solidFill>
                  <a:schemeClr val="accent4">
                    <a:lumMod val="10000"/>
                  </a:schemeClr>
                </a:solidFill>
                <a:effectLst/>
                <a:latin typeface="+mj-lt"/>
              </a:rPr>
              <a:t>Ethical-AI Toolkits (Murat </a:t>
            </a:r>
            <a:r>
              <a:rPr lang="en-US" sz="1200" b="0" i="0" dirty="0" err="1">
                <a:solidFill>
                  <a:schemeClr val="accent4">
                    <a:lumMod val="10000"/>
                  </a:schemeClr>
                </a:solidFill>
                <a:effectLst/>
                <a:latin typeface="+mj-lt"/>
              </a:rPr>
              <a:t>Durmus</a:t>
            </a:r>
            <a:r>
              <a:rPr lang="en-US" sz="1200" b="0" i="0" dirty="0">
                <a:solidFill>
                  <a:schemeClr val="accent4">
                    <a:lumMod val="10000"/>
                  </a:schemeClr>
                </a:solidFill>
                <a:effectLst/>
                <a:latin typeface="+mj-lt"/>
              </a:rPr>
              <a:t>)</a:t>
            </a:r>
          </a:p>
          <a:p>
            <a:pPr algn="ctr"/>
            <a:r>
              <a:rPr lang="en-US" sz="1000" dirty="0">
                <a:solidFill>
                  <a:schemeClr val="accent4">
                    <a:lumMod val="10000"/>
                  </a:schemeClr>
                </a:solidFill>
                <a:latin typeface="+mj-lt"/>
              </a:rPr>
              <a:t>https://medium.com/nerd-for-tech/an-brief-overview-of-some-ethical-ai-toolkits-712afe9f3b3a</a:t>
            </a:r>
          </a:p>
        </p:txBody>
      </p:sp>
      <p:pic>
        <p:nvPicPr>
          <p:cNvPr id="10" name="Picture 9">
            <a:extLst>
              <a:ext uri="{FF2B5EF4-FFF2-40B4-BE49-F238E27FC236}">
                <a16:creationId xmlns:a16="http://schemas.microsoft.com/office/drawing/2014/main" id="{18F4E80F-DA94-C3F9-D56B-F9199B06F372}"/>
              </a:ext>
            </a:extLst>
          </p:cNvPr>
          <p:cNvPicPr>
            <a:picLocks noChangeAspect="1"/>
          </p:cNvPicPr>
          <p:nvPr/>
        </p:nvPicPr>
        <p:blipFill rotWithShape="1">
          <a:blip r:embed="rId4"/>
          <a:srcRect l="35625" t="27690" r="21250" b="30505"/>
          <a:stretch/>
        </p:blipFill>
        <p:spPr>
          <a:xfrm>
            <a:off x="6477000" y="2362200"/>
            <a:ext cx="5257800" cy="2867025"/>
          </a:xfrm>
          <a:prstGeom prst="rect">
            <a:avLst/>
          </a:prstGeom>
          <a:ln w="25400">
            <a:solidFill>
              <a:schemeClr val="accent4">
                <a:lumMod val="10000"/>
              </a:schemeClr>
            </a:solidFill>
          </a:ln>
        </p:spPr>
      </p:pic>
      <p:sp>
        <p:nvSpPr>
          <p:cNvPr id="11" name="TextBox 10">
            <a:extLst>
              <a:ext uri="{FF2B5EF4-FFF2-40B4-BE49-F238E27FC236}">
                <a16:creationId xmlns:a16="http://schemas.microsoft.com/office/drawing/2014/main" id="{45E15D75-D8BF-11D4-28E5-989CA1E172A4}"/>
              </a:ext>
            </a:extLst>
          </p:cNvPr>
          <p:cNvSpPr txBox="1"/>
          <p:nvPr/>
        </p:nvSpPr>
        <p:spPr>
          <a:xfrm>
            <a:off x="6858000" y="5280938"/>
            <a:ext cx="4495800" cy="400110"/>
          </a:xfrm>
          <a:prstGeom prst="rect">
            <a:avLst/>
          </a:prstGeom>
          <a:noFill/>
        </p:spPr>
        <p:txBody>
          <a:bodyPr wrap="square" rtlCol="0">
            <a:spAutoFit/>
          </a:bodyPr>
          <a:lstStyle/>
          <a:p>
            <a:pPr algn="ctr"/>
            <a:r>
              <a:rPr lang="en-US" sz="1000" dirty="0">
                <a:solidFill>
                  <a:schemeClr val="accent4">
                    <a:lumMod val="10000"/>
                  </a:schemeClr>
                </a:solidFill>
                <a:latin typeface="+mj-lt"/>
              </a:rPr>
              <a:t>"Artificial intelligence: From ethics to policy." Panel for the Future of Science and Technology (2020)</a:t>
            </a:r>
          </a:p>
        </p:txBody>
      </p:sp>
    </p:spTree>
    <p:extLst>
      <p:ext uri="{BB962C8B-B14F-4D97-AF65-F5344CB8AC3E}">
        <p14:creationId xmlns:p14="http://schemas.microsoft.com/office/powerpoint/2010/main" val="26226442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098"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762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467833" y="1382232"/>
            <a:ext cx="2658140" cy="1569660"/>
          </a:xfrm>
          <a:prstGeom prst="rect">
            <a:avLst/>
          </a:prstGeom>
          <a:solidFill>
            <a:schemeClr val="tx1"/>
          </a:solidFill>
        </p:spPr>
        <p:txBody>
          <a:bodyPr wrap="square" rtlCol="0">
            <a:spAutoFit/>
          </a:bodyPr>
          <a:lstStyle/>
          <a:p>
            <a:pPr algn="ctr"/>
            <a:r>
              <a:rPr lang="en-US" sz="2400" b="1" dirty="0">
                <a:solidFill>
                  <a:srgbClr val="002060"/>
                </a:solidFill>
              </a:rPr>
              <a:t>Current technical tools and public policy</a:t>
            </a:r>
          </a:p>
        </p:txBody>
      </p:sp>
      <p:sp>
        <p:nvSpPr>
          <p:cNvPr id="7" name="TextBox 6"/>
          <p:cNvSpPr txBox="1"/>
          <p:nvPr/>
        </p:nvSpPr>
        <p:spPr>
          <a:xfrm>
            <a:off x="8786037" y="1382232"/>
            <a:ext cx="2658140" cy="1569660"/>
          </a:xfrm>
          <a:prstGeom prst="rect">
            <a:avLst/>
          </a:prstGeom>
          <a:solidFill>
            <a:schemeClr val="tx1"/>
          </a:solidFill>
        </p:spPr>
        <p:txBody>
          <a:bodyPr wrap="square" rtlCol="0">
            <a:spAutoFit/>
          </a:bodyPr>
          <a:lstStyle/>
          <a:p>
            <a:pPr algn="ctr"/>
            <a:r>
              <a:rPr lang="en-US" sz="2400" b="1" dirty="0">
                <a:solidFill>
                  <a:srgbClr val="002060"/>
                </a:solidFill>
              </a:rPr>
              <a:t>What AI creators need on a day to day basis to create Moral AI</a:t>
            </a:r>
          </a:p>
        </p:txBody>
      </p:sp>
      <p:sp>
        <p:nvSpPr>
          <p:cNvPr id="6" name="TextBox 5"/>
          <p:cNvSpPr txBox="1"/>
          <p:nvPr/>
        </p:nvSpPr>
        <p:spPr>
          <a:xfrm>
            <a:off x="1143000" y="4814048"/>
            <a:ext cx="2658140" cy="1323439"/>
          </a:xfrm>
          <a:prstGeom prst="rect">
            <a:avLst/>
          </a:prstGeom>
          <a:solidFill>
            <a:schemeClr val="tx1"/>
          </a:solidFill>
          <a:ln>
            <a:solidFill>
              <a:schemeClr val="accent4">
                <a:lumMod val="10000"/>
              </a:schemeClr>
            </a:solidFill>
          </a:ln>
        </p:spPr>
        <p:txBody>
          <a:bodyPr wrap="square" rtlCol="0">
            <a:spAutoFit/>
          </a:bodyPr>
          <a:lstStyle/>
          <a:p>
            <a:pPr algn="ctr"/>
            <a:r>
              <a:rPr lang="en-US" sz="4000" b="1" dirty="0">
                <a:solidFill>
                  <a:srgbClr val="002060"/>
                </a:solidFill>
              </a:rPr>
              <a:t>Huge chasm!!!</a:t>
            </a:r>
          </a:p>
        </p:txBody>
      </p:sp>
      <p:sp>
        <p:nvSpPr>
          <p:cNvPr id="2" name="Arrow: Up 1">
            <a:extLst>
              <a:ext uri="{FF2B5EF4-FFF2-40B4-BE49-F238E27FC236}">
                <a16:creationId xmlns:a16="http://schemas.microsoft.com/office/drawing/2014/main" id="{09DB29F1-07CE-3E45-D6F7-1550268D18F9}"/>
              </a:ext>
            </a:extLst>
          </p:cNvPr>
          <p:cNvSpPr/>
          <p:nvPr/>
        </p:nvSpPr>
        <p:spPr bwMode="auto">
          <a:xfrm rot="4287989">
            <a:off x="4605144" y="4480521"/>
            <a:ext cx="457200" cy="1524000"/>
          </a:xfrm>
          <a:prstGeom prst="up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293272842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D4CF764-F82D-D023-A22F-52AFC1E81D05}"/>
              </a:ext>
            </a:extLst>
          </p:cNvPr>
          <p:cNvSpPr txBox="1"/>
          <p:nvPr/>
        </p:nvSpPr>
        <p:spPr>
          <a:xfrm>
            <a:off x="396240" y="433899"/>
            <a:ext cx="11182350" cy="1714059"/>
          </a:xfrm>
          <a:prstGeom prst="rect">
            <a:avLst/>
          </a:prstGeom>
          <a:noFill/>
        </p:spPr>
        <p:txBody>
          <a:bodyPr wrap="square" rtlCol="0">
            <a:spAutoFit/>
          </a:bodyPr>
          <a:lstStyle/>
          <a:p>
            <a:pPr algn="ctr">
              <a:lnSpc>
                <a:spcPts val="4400"/>
              </a:lnSpc>
            </a:pPr>
            <a:r>
              <a:rPr lang="en-US" sz="4400" b="1" dirty="0">
                <a:solidFill>
                  <a:srgbClr val="002060"/>
                </a:solidFill>
              </a:rPr>
              <a:t>Why is there such a large tool/principle/regulation-to-practice gap?</a:t>
            </a:r>
          </a:p>
          <a:p>
            <a:pPr>
              <a:lnSpc>
                <a:spcPts val="4400"/>
              </a:lnSpc>
            </a:pPr>
            <a:endParaRPr lang="en-US" sz="2400" dirty="0"/>
          </a:p>
        </p:txBody>
      </p:sp>
      <p:pic>
        <p:nvPicPr>
          <p:cNvPr id="5" name="Picture 2" descr="Related image">
            <a:extLst>
              <a:ext uri="{FF2B5EF4-FFF2-40B4-BE49-F238E27FC236}">
                <a16:creationId xmlns:a16="http://schemas.microsoft.com/office/drawing/2014/main" id="{0DC6837E-F659-D81E-677E-499E03037B2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625" t="15001" r="33125" b="31000"/>
          <a:stretch/>
        </p:blipFill>
        <p:spPr bwMode="auto">
          <a:xfrm>
            <a:off x="381000" y="2216979"/>
            <a:ext cx="4952063" cy="461054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96D105A-3A9E-7007-080F-D000283DCF8F}"/>
              </a:ext>
            </a:extLst>
          </p:cNvPr>
          <p:cNvSpPr txBox="1"/>
          <p:nvPr/>
        </p:nvSpPr>
        <p:spPr>
          <a:xfrm>
            <a:off x="1677911" y="5410200"/>
            <a:ext cx="2358239" cy="1323439"/>
          </a:xfrm>
          <a:prstGeom prst="rect">
            <a:avLst/>
          </a:prstGeom>
          <a:solidFill>
            <a:schemeClr val="tx1"/>
          </a:solidFill>
          <a:ln>
            <a:solidFill>
              <a:schemeClr val="accent4">
                <a:lumMod val="10000"/>
              </a:schemeClr>
            </a:solidFill>
          </a:ln>
        </p:spPr>
        <p:txBody>
          <a:bodyPr wrap="square" rtlCol="0">
            <a:spAutoFit/>
          </a:bodyPr>
          <a:lstStyle/>
          <a:p>
            <a:pPr algn="ctr"/>
            <a:r>
              <a:rPr lang="en-US" sz="4000" b="1" dirty="0">
                <a:solidFill>
                  <a:srgbClr val="002060"/>
                </a:solidFill>
              </a:rPr>
              <a:t>Huge chasm!!!</a:t>
            </a:r>
          </a:p>
        </p:txBody>
      </p:sp>
      <p:sp>
        <p:nvSpPr>
          <p:cNvPr id="7" name="TextBox 6">
            <a:extLst>
              <a:ext uri="{FF2B5EF4-FFF2-40B4-BE49-F238E27FC236}">
                <a16:creationId xmlns:a16="http://schemas.microsoft.com/office/drawing/2014/main" id="{FDD43DDD-4DBD-7DB4-9B5F-3638806D5458}"/>
              </a:ext>
            </a:extLst>
          </p:cNvPr>
          <p:cNvSpPr txBox="1"/>
          <p:nvPr/>
        </p:nvSpPr>
        <p:spPr>
          <a:xfrm>
            <a:off x="5714061" y="2132718"/>
            <a:ext cx="6477939" cy="4801314"/>
          </a:xfrm>
          <a:prstGeom prst="rect">
            <a:avLst/>
          </a:prstGeom>
          <a:noFill/>
        </p:spPr>
        <p:txBody>
          <a:bodyPr wrap="square" rtlCol="0">
            <a:spAutoFit/>
          </a:bodyPr>
          <a:lstStyle/>
          <a:p>
            <a:r>
              <a:rPr lang="en-US" sz="3200" b="1" dirty="0">
                <a:solidFill>
                  <a:srgbClr val="002060"/>
                </a:solidFill>
              </a:rPr>
              <a:t>Many reasons, but to share a few…</a:t>
            </a:r>
          </a:p>
          <a:p>
            <a:endParaRPr lang="en-US" dirty="0">
              <a:solidFill>
                <a:srgbClr val="002060"/>
              </a:solidFill>
            </a:endParaRPr>
          </a:p>
          <a:p>
            <a:pPr marL="457200" indent="-457200">
              <a:buFont typeface="Arial" panose="020B0604020202020204" pitchFamily="34" charset="0"/>
              <a:buChar char="•"/>
            </a:pPr>
            <a:r>
              <a:rPr lang="en-US" sz="2800" dirty="0">
                <a:solidFill>
                  <a:srgbClr val="002060"/>
                </a:solidFill>
              </a:rPr>
              <a:t>Ill-suited organizational dynamics and incentives</a:t>
            </a:r>
          </a:p>
          <a:p>
            <a:pPr marL="457200" indent="-457200">
              <a:buFont typeface="Arial" panose="020B0604020202020204" pitchFamily="34" charset="0"/>
              <a:buChar char="•"/>
            </a:pPr>
            <a:r>
              <a:rPr lang="en-US" sz="2800" dirty="0">
                <a:solidFill>
                  <a:srgbClr val="002060"/>
                </a:solidFill>
              </a:rPr>
              <a:t>Decisions require more information than anticipated</a:t>
            </a:r>
          </a:p>
          <a:p>
            <a:pPr marL="457200" indent="-457200">
              <a:buFont typeface="Arial" panose="020B0604020202020204" pitchFamily="34" charset="0"/>
              <a:buChar char="•"/>
            </a:pPr>
            <a:r>
              <a:rPr lang="en-US" sz="2800" dirty="0">
                <a:solidFill>
                  <a:srgbClr val="002060"/>
                </a:solidFill>
              </a:rPr>
              <a:t>Candence and metrics associated with agile methodologies don’t match with what is needed</a:t>
            </a:r>
          </a:p>
          <a:p>
            <a:pPr marL="457200" indent="-457200">
              <a:buFont typeface="Arial" panose="020B0604020202020204" pitchFamily="34" charset="0"/>
              <a:buChar char="•"/>
            </a:pPr>
            <a:endParaRPr lang="en-US" sz="2800" dirty="0">
              <a:solidFill>
                <a:srgbClr val="002060"/>
              </a:solidFill>
            </a:endParaRPr>
          </a:p>
        </p:txBody>
      </p:sp>
    </p:spTree>
    <p:extLst>
      <p:ext uri="{BB962C8B-B14F-4D97-AF65-F5344CB8AC3E}">
        <p14:creationId xmlns:p14="http://schemas.microsoft.com/office/powerpoint/2010/main" val="37152327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D4CF764-F82D-D023-A22F-52AFC1E81D05}"/>
              </a:ext>
            </a:extLst>
          </p:cNvPr>
          <p:cNvSpPr txBox="1"/>
          <p:nvPr/>
        </p:nvSpPr>
        <p:spPr>
          <a:xfrm>
            <a:off x="838200" y="403419"/>
            <a:ext cx="10728960" cy="1714059"/>
          </a:xfrm>
          <a:prstGeom prst="rect">
            <a:avLst/>
          </a:prstGeom>
          <a:noFill/>
        </p:spPr>
        <p:txBody>
          <a:bodyPr wrap="square" rtlCol="0">
            <a:spAutoFit/>
          </a:bodyPr>
          <a:lstStyle/>
          <a:p>
            <a:pPr algn="ctr">
              <a:lnSpc>
                <a:spcPts val="4400"/>
              </a:lnSpc>
            </a:pPr>
            <a:r>
              <a:rPr lang="en-US" sz="4400" b="1" dirty="0">
                <a:solidFill>
                  <a:srgbClr val="002060"/>
                </a:solidFill>
              </a:rPr>
              <a:t>Call to Action 1: Scale Moral AI technical tools</a:t>
            </a:r>
          </a:p>
          <a:p>
            <a:pPr>
              <a:lnSpc>
                <a:spcPts val="4400"/>
              </a:lnSpc>
            </a:pPr>
            <a:endParaRPr lang="en-US" sz="2400" dirty="0"/>
          </a:p>
        </p:txBody>
      </p:sp>
      <p:sp>
        <p:nvSpPr>
          <p:cNvPr id="7" name="TextBox 6">
            <a:extLst>
              <a:ext uri="{FF2B5EF4-FFF2-40B4-BE49-F238E27FC236}">
                <a16:creationId xmlns:a16="http://schemas.microsoft.com/office/drawing/2014/main" id="{FDD43DDD-4DBD-7DB4-9B5F-3638806D5458}"/>
              </a:ext>
            </a:extLst>
          </p:cNvPr>
          <p:cNvSpPr txBox="1"/>
          <p:nvPr/>
        </p:nvSpPr>
        <p:spPr>
          <a:xfrm>
            <a:off x="687706" y="2476941"/>
            <a:ext cx="5105400" cy="3939540"/>
          </a:xfrm>
          <a:prstGeom prst="rect">
            <a:avLst/>
          </a:prstGeom>
          <a:noFill/>
        </p:spPr>
        <p:txBody>
          <a:bodyPr wrap="square" rtlCol="0">
            <a:spAutoFit/>
          </a:bodyPr>
          <a:lstStyle/>
          <a:p>
            <a:pPr algn="ctr">
              <a:lnSpc>
                <a:spcPts val="3000"/>
              </a:lnSpc>
            </a:pPr>
            <a:r>
              <a:rPr lang="en-US" sz="3000" b="1" i="0" u="none" strike="noStrike" baseline="0" dirty="0">
                <a:solidFill>
                  <a:srgbClr val="002060"/>
                </a:solidFill>
                <a:latin typeface="+mn-lt"/>
              </a:rPr>
              <a:t>Technical tools are </a:t>
            </a:r>
            <a:r>
              <a:rPr lang="en-US" sz="3000" b="1" i="0" u="none" strike="noStrike" baseline="0" dirty="0">
                <a:solidFill>
                  <a:srgbClr val="FF0000"/>
                </a:solidFill>
                <a:latin typeface="+mn-lt"/>
              </a:rPr>
              <a:t>not sufficient </a:t>
            </a:r>
            <a:r>
              <a:rPr lang="en-US" sz="3000" b="1" i="0" u="none" strike="noStrike" baseline="0" dirty="0">
                <a:solidFill>
                  <a:srgbClr val="002060"/>
                </a:solidFill>
                <a:latin typeface="+mn-lt"/>
              </a:rPr>
              <a:t>on their own to ensure that AI is used ethically, but extending their breadth, performance, and accessibility is essential and </a:t>
            </a:r>
            <a:r>
              <a:rPr lang="en-US" sz="3000" b="1" i="0" u="none" strike="noStrike" baseline="0" dirty="0">
                <a:solidFill>
                  <a:srgbClr val="009900"/>
                </a:solidFill>
                <a:latin typeface="+mn-lt"/>
              </a:rPr>
              <a:t>necessary</a:t>
            </a:r>
            <a:r>
              <a:rPr lang="en-US" sz="3000" b="1" i="0" u="none" strike="noStrike" baseline="0" dirty="0">
                <a:solidFill>
                  <a:srgbClr val="002060"/>
                </a:solidFill>
                <a:latin typeface="+mn-lt"/>
              </a:rPr>
              <a:t> for making moral AI scalable.</a:t>
            </a:r>
            <a:endParaRPr lang="en-US" sz="3000" b="1" dirty="0">
              <a:solidFill>
                <a:srgbClr val="002060"/>
              </a:solidFill>
            </a:endParaRPr>
          </a:p>
          <a:p>
            <a:pPr>
              <a:lnSpc>
                <a:spcPts val="3000"/>
              </a:lnSpc>
            </a:pPr>
            <a:endParaRPr lang="en-US" sz="3000" dirty="0">
              <a:solidFill>
                <a:srgbClr val="002060"/>
              </a:solidFill>
            </a:endParaRPr>
          </a:p>
        </p:txBody>
      </p:sp>
      <p:grpSp>
        <p:nvGrpSpPr>
          <p:cNvPr id="27" name="Group 26">
            <a:extLst>
              <a:ext uri="{FF2B5EF4-FFF2-40B4-BE49-F238E27FC236}">
                <a16:creationId xmlns:a16="http://schemas.microsoft.com/office/drawing/2014/main" id="{1790B48A-5871-8997-82AE-6944A9D49338}"/>
              </a:ext>
            </a:extLst>
          </p:cNvPr>
          <p:cNvGrpSpPr/>
          <p:nvPr/>
        </p:nvGrpSpPr>
        <p:grpSpPr>
          <a:xfrm>
            <a:off x="6118856" y="2199943"/>
            <a:ext cx="5318758" cy="2346419"/>
            <a:chOff x="6187440" y="5754354"/>
            <a:chExt cx="5318758" cy="2346419"/>
          </a:xfrm>
        </p:grpSpPr>
        <p:grpSp>
          <p:nvGrpSpPr>
            <p:cNvPr id="26" name="Group 25">
              <a:extLst>
                <a:ext uri="{FF2B5EF4-FFF2-40B4-BE49-F238E27FC236}">
                  <a16:creationId xmlns:a16="http://schemas.microsoft.com/office/drawing/2014/main" id="{D94C606C-9AEC-D9CB-4BC4-1ED395D1F80C}"/>
                </a:ext>
              </a:extLst>
            </p:cNvPr>
            <p:cNvGrpSpPr/>
            <p:nvPr/>
          </p:nvGrpSpPr>
          <p:grpSpPr>
            <a:xfrm>
              <a:off x="6187440" y="5754354"/>
              <a:ext cx="5318758" cy="2057400"/>
              <a:chOff x="6187440" y="5754354"/>
              <a:chExt cx="5318758" cy="2057400"/>
            </a:xfrm>
          </p:grpSpPr>
          <p:sp>
            <p:nvSpPr>
              <p:cNvPr id="18" name="Rectangle 17">
                <a:extLst>
                  <a:ext uri="{FF2B5EF4-FFF2-40B4-BE49-F238E27FC236}">
                    <a16:creationId xmlns:a16="http://schemas.microsoft.com/office/drawing/2014/main" id="{D2DE14F7-8F77-CF8F-1656-F92E59360222}"/>
                  </a:ext>
                </a:extLst>
              </p:cNvPr>
              <p:cNvSpPr/>
              <p:nvPr/>
            </p:nvSpPr>
            <p:spPr bwMode="auto">
              <a:xfrm>
                <a:off x="6187440" y="5754354"/>
                <a:ext cx="5318758" cy="2057400"/>
              </a:xfrm>
              <a:prstGeom prst="rect">
                <a:avLst/>
              </a:prstGeom>
              <a:solidFill>
                <a:srgbClr val="FFFDE7"/>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20" name="TextBox 19">
                <a:extLst>
                  <a:ext uri="{FF2B5EF4-FFF2-40B4-BE49-F238E27FC236}">
                    <a16:creationId xmlns:a16="http://schemas.microsoft.com/office/drawing/2014/main" id="{37DD8E4F-A6C5-4AE9-042D-5C0D40CA0A7E}"/>
                  </a:ext>
                </a:extLst>
              </p:cNvPr>
              <p:cNvSpPr txBox="1"/>
              <p:nvPr/>
            </p:nvSpPr>
            <p:spPr>
              <a:xfrm>
                <a:off x="7802876" y="5779179"/>
                <a:ext cx="3489962" cy="584775"/>
              </a:xfrm>
              <a:prstGeom prst="rect">
                <a:avLst/>
              </a:prstGeom>
              <a:noFill/>
            </p:spPr>
            <p:txBody>
              <a:bodyPr wrap="square" rtlCol="0">
                <a:spAutoFit/>
              </a:bodyPr>
              <a:lstStyle/>
              <a:p>
                <a:r>
                  <a:rPr lang="en-US" sz="3200" b="1" dirty="0">
                    <a:solidFill>
                      <a:srgbClr val="009900"/>
                    </a:solidFill>
                    <a:latin typeface="Ink Free" panose="03080402000500000000" pitchFamily="66" charset="0"/>
                    <a:cs typeface="Dreaming Outloud Pro" panose="020F0502020204030204" pitchFamily="66" charset="0"/>
                  </a:rPr>
                  <a:t>Necessary</a:t>
                </a:r>
                <a:r>
                  <a:rPr lang="en-US" sz="3200" b="1" dirty="0">
                    <a:solidFill>
                      <a:schemeClr val="accent4">
                        <a:lumMod val="25000"/>
                      </a:schemeClr>
                    </a:solidFill>
                    <a:latin typeface="Ink Free" panose="03080402000500000000" pitchFamily="66" charset="0"/>
                    <a:cs typeface="Dreaming Outloud Pro" panose="020F0502020204030204" pitchFamily="66" charset="0"/>
                  </a:rPr>
                  <a:t> </a:t>
                </a:r>
              </a:p>
            </p:txBody>
          </p:sp>
          <p:sp>
            <p:nvSpPr>
              <p:cNvPr id="21" name="TextBox 20">
                <a:extLst>
                  <a:ext uri="{FF2B5EF4-FFF2-40B4-BE49-F238E27FC236}">
                    <a16:creationId xmlns:a16="http://schemas.microsoft.com/office/drawing/2014/main" id="{15126AE3-31B3-302B-1AA3-F36709E75BF1}"/>
                  </a:ext>
                </a:extLst>
              </p:cNvPr>
              <p:cNvSpPr txBox="1"/>
              <p:nvPr/>
            </p:nvSpPr>
            <p:spPr>
              <a:xfrm>
                <a:off x="8286747" y="6211554"/>
                <a:ext cx="1135382" cy="830997"/>
              </a:xfrm>
              <a:prstGeom prst="rect">
                <a:avLst/>
              </a:prstGeom>
              <a:noFill/>
            </p:spPr>
            <p:txBody>
              <a:bodyPr wrap="square" rtlCol="0">
                <a:spAutoFit/>
              </a:bodyPr>
              <a:lstStyle/>
              <a:p>
                <a:r>
                  <a:rPr lang="en-US" sz="4800" b="1" dirty="0">
                    <a:solidFill>
                      <a:schemeClr val="accent4">
                        <a:lumMod val="25000"/>
                      </a:schemeClr>
                    </a:solidFill>
                    <a:latin typeface="Ink Free" panose="03080402000500000000" pitchFamily="66" charset="0"/>
                    <a:cs typeface="Dreaming Outloud Pro" panose="020F0502020204030204" pitchFamily="66" charset="0"/>
                  </a:rPr>
                  <a:t>IF</a:t>
                </a:r>
              </a:p>
            </p:txBody>
          </p:sp>
          <p:sp>
            <p:nvSpPr>
              <p:cNvPr id="22" name="TextBox 21">
                <a:extLst>
                  <a:ext uri="{FF2B5EF4-FFF2-40B4-BE49-F238E27FC236}">
                    <a16:creationId xmlns:a16="http://schemas.microsoft.com/office/drawing/2014/main" id="{2B4948BC-09BD-F3AA-AC3E-042E6F25DB80}"/>
                  </a:ext>
                </a:extLst>
              </p:cNvPr>
              <p:cNvSpPr txBox="1"/>
              <p:nvPr/>
            </p:nvSpPr>
            <p:spPr>
              <a:xfrm>
                <a:off x="6217919" y="7287273"/>
                <a:ext cx="5257800" cy="400110"/>
              </a:xfrm>
              <a:prstGeom prst="rect">
                <a:avLst/>
              </a:prstGeom>
              <a:noFill/>
            </p:spPr>
            <p:txBody>
              <a:bodyPr wrap="square" rtlCol="0">
                <a:spAutoFit/>
              </a:bodyPr>
              <a:lstStyle/>
              <a:p>
                <a:r>
                  <a:rPr lang="en-US" sz="2000" b="1" dirty="0">
                    <a:solidFill>
                      <a:schemeClr val="accent4">
                        <a:lumMod val="25000"/>
                      </a:schemeClr>
                    </a:solidFill>
                    <a:latin typeface="Ink Free" panose="03080402000500000000" pitchFamily="66" charset="0"/>
                    <a:cs typeface="Dreaming Outloud Pro" panose="020F0502020204030204" pitchFamily="66" charset="0"/>
                  </a:rPr>
                  <a:t>You can’t get what you want unless you do this</a:t>
                </a:r>
              </a:p>
            </p:txBody>
          </p:sp>
          <p:sp>
            <p:nvSpPr>
              <p:cNvPr id="10" name="Oval 9">
                <a:extLst>
                  <a:ext uri="{FF2B5EF4-FFF2-40B4-BE49-F238E27FC236}">
                    <a16:creationId xmlns:a16="http://schemas.microsoft.com/office/drawing/2014/main" id="{518871E9-831D-D496-5361-F7762BEA0B4B}"/>
                  </a:ext>
                </a:extLst>
              </p:cNvPr>
              <p:cNvSpPr/>
              <p:nvPr/>
            </p:nvSpPr>
            <p:spPr bwMode="auto">
              <a:xfrm>
                <a:off x="7680958" y="5775077"/>
                <a:ext cx="2133600" cy="625723"/>
              </a:xfrm>
              <a:prstGeom prst="ellipse">
                <a:avLst/>
              </a:prstGeom>
              <a:noFill/>
              <a:ln w="25400" cap="flat" cmpd="sng" algn="ctr">
                <a:solidFill>
                  <a:srgbClr val="00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grpSp>
        <p:pic>
          <p:nvPicPr>
            <p:cNvPr id="14" name="Picture 4" descr="Arrow hand drawn illustration. Free | Free Photo - rawpixel">
              <a:extLst>
                <a:ext uri="{FF2B5EF4-FFF2-40B4-BE49-F238E27FC236}">
                  <a16:creationId xmlns:a16="http://schemas.microsoft.com/office/drawing/2014/main" id="{84248126-20A7-59D4-0C5F-29573CAC37B0}"/>
                </a:ext>
              </a:extLst>
            </p:cNvPr>
            <p:cNvPicPr>
              <a:picLocks noChangeAspect="1" noChangeArrowheads="1"/>
            </p:cNvPicPr>
            <p:nvPr/>
          </p:nvPicPr>
          <p:blipFill>
            <a:blip r:embed="rId3">
              <a:duotone>
                <a:prstClr val="black"/>
                <a:srgbClr val="FFFFFF">
                  <a:tint val="45000"/>
                  <a:satMod val="400000"/>
                </a:srgbClr>
              </a:duotone>
              <a:extLst>
                <a:ext uri="{BEBA8EAE-BF5A-486C-A8C5-ECC9F3942E4B}">
                  <a14:imgProps xmlns:a14="http://schemas.microsoft.com/office/drawing/2010/main">
                    <a14:imgLayer r:embed="rId4">
                      <a14:imgEffect>
                        <a14:backgroundRemoval t="9944" b="89869" l="10000" r="91000">
                          <a14:foregroundMark x1="89875" y1="50844" x2="91000" y2="49719"/>
                        </a14:backgroundRemoval>
                      </a14:imgEffect>
                    </a14:imgLayer>
                  </a14:imgProps>
                </a:ext>
                <a:ext uri="{28A0092B-C50C-407E-A947-70E740481C1C}">
                  <a14:useLocalDpi xmlns:a14="http://schemas.microsoft.com/office/drawing/2010/main" val="0"/>
                </a:ext>
              </a:extLst>
            </a:blip>
            <a:srcRect/>
            <a:stretch>
              <a:fillRect/>
            </a:stretch>
          </p:blipFill>
          <p:spPr bwMode="auto">
            <a:xfrm flipH="1">
              <a:off x="7376159" y="6141119"/>
              <a:ext cx="2941319" cy="195965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grpSp>
        <p:nvGrpSpPr>
          <p:cNvPr id="25" name="Group 24">
            <a:extLst>
              <a:ext uri="{FF2B5EF4-FFF2-40B4-BE49-F238E27FC236}">
                <a16:creationId xmlns:a16="http://schemas.microsoft.com/office/drawing/2014/main" id="{E1453350-1E2E-C41F-6671-D72D48EDBE3E}"/>
              </a:ext>
            </a:extLst>
          </p:cNvPr>
          <p:cNvGrpSpPr/>
          <p:nvPr/>
        </p:nvGrpSpPr>
        <p:grpSpPr>
          <a:xfrm>
            <a:off x="6096000" y="4077696"/>
            <a:ext cx="5318758" cy="2338785"/>
            <a:chOff x="6248402" y="2306929"/>
            <a:chExt cx="5318758" cy="2338785"/>
          </a:xfrm>
        </p:grpSpPr>
        <p:sp>
          <p:nvSpPr>
            <p:cNvPr id="13" name="Rectangle 12">
              <a:extLst>
                <a:ext uri="{FF2B5EF4-FFF2-40B4-BE49-F238E27FC236}">
                  <a16:creationId xmlns:a16="http://schemas.microsoft.com/office/drawing/2014/main" id="{C89BC0F0-76D9-D89C-FD81-1F4F92CEB44F}"/>
                </a:ext>
              </a:extLst>
            </p:cNvPr>
            <p:cNvSpPr/>
            <p:nvPr/>
          </p:nvSpPr>
          <p:spPr bwMode="auto">
            <a:xfrm>
              <a:off x="6248402" y="2362200"/>
              <a:ext cx="5318758" cy="2057400"/>
            </a:xfrm>
            <a:prstGeom prst="rect">
              <a:avLst/>
            </a:prstGeom>
            <a:solidFill>
              <a:schemeClr val="accent3">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pic>
          <p:nvPicPr>
            <p:cNvPr id="13316" name="Picture 4" descr="Arrow hand drawn illustration. Free | Free Photo - rawpixel">
              <a:extLst>
                <a:ext uri="{FF2B5EF4-FFF2-40B4-BE49-F238E27FC236}">
                  <a16:creationId xmlns:a16="http://schemas.microsoft.com/office/drawing/2014/main" id="{55EB9C01-A46E-5D09-5ACD-4497CD200EC4}"/>
                </a:ext>
              </a:extLst>
            </p:cNvPr>
            <p:cNvPicPr>
              <a:picLocks noChangeAspect="1" noChangeArrowheads="1"/>
            </p:cNvPicPr>
            <p:nvPr/>
          </p:nvPicPr>
          <p:blipFill>
            <a:blip r:embed="rId3">
              <a:duotone>
                <a:prstClr val="black"/>
                <a:srgbClr val="FFFFFF">
                  <a:tint val="45000"/>
                  <a:satMod val="400000"/>
                </a:srgbClr>
              </a:duotone>
              <a:extLst>
                <a:ext uri="{BEBA8EAE-BF5A-486C-A8C5-ECC9F3942E4B}">
                  <a14:imgProps xmlns:a14="http://schemas.microsoft.com/office/drawing/2010/main">
                    <a14:imgLayer r:embed="rId4">
                      <a14:imgEffect>
                        <a14:backgroundRemoval t="9944" b="89869" l="10000" r="91000">
                          <a14:foregroundMark x1="89875" y1="50844" x2="91000" y2="49719"/>
                        </a14:backgroundRemoval>
                      </a14:imgEffect>
                    </a14:imgLayer>
                  </a14:imgProps>
                </a:ext>
                <a:ext uri="{28A0092B-C50C-407E-A947-70E740481C1C}">
                  <a14:useLocalDpi xmlns:a14="http://schemas.microsoft.com/office/drawing/2010/main" val="0"/>
                </a:ext>
              </a:extLst>
            </a:blip>
            <a:srcRect/>
            <a:stretch>
              <a:fillRect/>
            </a:stretch>
          </p:blipFill>
          <p:spPr bwMode="auto">
            <a:xfrm>
              <a:off x="7437119" y="2686060"/>
              <a:ext cx="2941319" cy="195965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1D57480B-D785-8263-30F8-9726D439E369}"/>
                </a:ext>
              </a:extLst>
            </p:cNvPr>
            <p:cNvSpPr txBox="1"/>
            <p:nvPr/>
          </p:nvSpPr>
          <p:spPr>
            <a:xfrm>
              <a:off x="7863838" y="2387025"/>
              <a:ext cx="3489962" cy="584775"/>
            </a:xfrm>
            <a:prstGeom prst="rect">
              <a:avLst/>
            </a:prstGeom>
            <a:noFill/>
          </p:spPr>
          <p:txBody>
            <a:bodyPr wrap="square" rtlCol="0">
              <a:spAutoFit/>
            </a:bodyPr>
            <a:lstStyle/>
            <a:p>
              <a:r>
                <a:rPr lang="en-US" sz="3200" b="1" dirty="0">
                  <a:solidFill>
                    <a:srgbClr val="FF0000"/>
                  </a:solidFill>
                  <a:latin typeface="Ink Free" panose="03080402000500000000" pitchFamily="66" charset="0"/>
                  <a:cs typeface="Dreaming Outloud Pro" panose="020F0502020204030204" pitchFamily="66" charset="0"/>
                </a:rPr>
                <a:t>Sufficient </a:t>
              </a:r>
            </a:p>
          </p:txBody>
        </p:sp>
        <p:sp>
          <p:nvSpPr>
            <p:cNvPr id="16" name="TextBox 15">
              <a:extLst>
                <a:ext uri="{FF2B5EF4-FFF2-40B4-BE49-F238E27FC236}">
                  <a16:creationId xmlns:a16="http://schemas.microsoft.com/office/drawing/2014/main" id="{6B8943C6-85DC-769A-31BD-5DAC7A725B60}"/>
                </a:ext>
              </a:extLst>
            </p:cNvPr>
            <p:cNvSpPr txBox="1"/>
            <p:nvPr/>
          </p:nvSpPr>
          <p:spPr>
            <a:xfrm>
              <a:off x="8347709" y="2819400"/>
              <a:ext cx="1135382" cy="830997"/>
            </a:xfrm>
            <a:prstGeom prst="rect">
              <a:avLst/>
            </a:prstGeom>
            <a:noFill/>
          </p:spPr>
          <p:txBody>
            <a:bodyPr wrap="square" rtlCol="0">
              <a:spAutoFit/>
            </a:bodyPr>
            <a:lstStyle/>
            <a:p>
              <a:r>
                <a:rPr lang="en-US" sz="4800" b="1" dirty="0">
                  <a:solidFill>
                    <a:schemeClr val="accent4">
                      <a:lumMod val="25000"/>
                    </a:schemeClr>
                  </a:solidFill>
                  <a:latin typeface="Ink Free" panose="03080402000500000000" pitchFamily="66" charset="0"/>
                  <a:cs typeface="Dreaming Outloud Pro" panose="020F0502020204030204" pitchFamily="66" charset="0"/>
                </a:rPr>
                <a:t>IF</a:t>
              </a:r>
            </a:p>
          </p:txBody>
        </p:sp>
        <p:sp>
          <p:nvSpPr>
            <p:cNvPr id="17" name="TextBox 16">
              <a:extLst>
                <a:ext uri="{FF2B5EF4-FFF2-40B4-BE49-F238E27FC236}">
                  <a16:creationId xmlns:a16="http://schemas.microsoft.com/office/drawing/2014/main" id="{7D94CC1F-4544-00A4-C666-FD0533952BE0}"/>
                </a:ext>
              </a:extLst>
            </p:cNvPr>
            <p:cNvSpPr txBox="1"/>
            <p:nvPr/>
          </p:nvSpPr>
          <p:spPr>
            <a:xfrm>
              <a:off x="6553200" y="3857605"/>
              <a:ext cx="4724400" cy="400110"/>
            </a:xfrm>
            <a:prstGeom prst="rect">
              <a:avLst/>
            </a:prstGeom>
            <a:noFill/>
          </p:spPr>
          <p:txBody>
            <a:bodyPr wrap="square" rtlCol="0">
              <a:spAutoFit/>
            </a:bodyPr>
            <a:lstStyle/>
            <a:p>
              <a:r>
                <a:rPr lang="en-US" sz="2000" b="1" dirty="0">
                  <a:solidFill>
                    <a:schemeClr val="accent4">
                      <a:lumMod val="25000"/>
                    </a:schemeClr>
                  </a:solidFill>
                  <a:latin typeface="Ink Free" panose="03080402000500000000" pitchFamily="66" charset="0"/>
                  <a:cs typeface="Dreaming Outloud Pro" panose="020F0502020204030204" pitchFamily="66" charset="0"/>
                </a:rPr>
                <a:t>When you do this, you get what you want</a:t>
              </a:r>
            </a:p>
          </p:txBody>
        </p:sp>
        <p:cxnSp>
          <p:nvCxnSpPr>
            <p:cNvPr id="12" name="Straight Connector 11">
              <a:extLst>
                <a:ext uri="{FF2B5EF4-FFF2-40B4-BE49-F238E27FC236}">
                  <a16:creationId xmlns:a16="http://schemas.microsoft.com/office/drawing/2014/main" id="{986B1372-185D-F8EB-DAE6-0AAAB3FEC61D}"/>
                </a:ext>
              </a:extLst>
            </p:cNvPr>
            <p:cNvCxnSpPr>
              <a:cxnSpLocks/>
            </p:cNvCxnSpPr>
            <p:nvPr/>
          </p:nvCxnSpPr>
          <p:spPr bwMode="auto">
            <a:xfrm flipV="1">
              <a:off x="7559036" y="2306929"/>
              <a:ext cx="2324104" cy="744150"/>
            </a:xfrm>
            <a:prstGeom prst="line">
              <a:avLst/>
            </a:prstGeom>
            <a:solidFill>
              <a:schemeClr val="accent1"/>
            </a:solidFill>
            <a:ln w="25400" cap="flat" cmpd="sng" algn="ctr">
              <a:solidFill>
                <a:srgbClr val="FF0000"/>
              </a:solidFill>
              <a:prstDash val="solid"/>
              <a:round/>
              <a:headEnd type="none" w="med" len="med"/>
              <a:tailEnd type="none" w="med" len="med"/>
            </a:ln>
            <a:effectLst/>
          </p:spPr>
        </p:cxnSp>
      </p:grpSp>
    </p:spTree>
    <p:extLst>
      <p:ext uri="{BB962C8B-B14F-4D97-AF65-F5344CB8AC3E}">
        <p14:creationId xmlns:p14="http://schemas.microsoft.com/office/powerpoint/2010/main" val="16276962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DD43DDD-4DBD-7DB4-9B5F-3638806D5458}"/>
              </a:ext>
            </a:extLst>
          </p:cNvPr>
          <p:cNvSpPr txBox="1"/>
          <p:nvPr/>
        </p:nvSpPr>
        <p:spPr>
          <a:xfrm>
            <a:off x="609600" y="-164147"/>
            <a:ext cx="10972800" cy="2503249"/>
          </a:xfrm>
          <a:prstGeom prst="rect">
            <a:avLst/>
          </a:prstGeom>
          <a:noFill/>
        </p:spPr>
        <p:txBody>
          <a:bodyPr wrap="square" rtlCol="0">
            <a:spAutoFit/>
          </a:bodyPr>
          <a:lstStyle/>
          <a:p>
            <a:pPr algn="ctr"/>
            <a:endParaRPr lang="en-US" sz="3200" b="1" dirty="0">
              <a:solidFill>
                <a:srgbClr val="002060"/>
              </a:solidFill>
            </a:endParaRPr>
          </a:p>
          <a:p>
            <a:pPr algn="ctr">
              <a:lnSpc>
                <a:spcPts val="3200"/>
              </a:lnSpc>
            </a:pPr>
            <a:r>
              <a:rPr lang="en-US" sz="3200" b="1" dirty="0">
                <a:solidFill>
                  <a:srgbClr val="002060"/>
                </a:solidFill>
              </a:rPr>
              <a:t>As we build technical tools, we also need to build our evidence base of what helps cross the theory to practice gap (which requires some changes to our academic promotion models).</a:t>
            </a:r>
          </a:p>
          <a:p>
            <a:pPr algn="ctr"/>
            <a:endParaRPr lang="en-US" dirty="0">
              <a:solidFill>
                <a:srgbClr val="002060"/>
              </a:solidFill>
            </a:endParaRPr>
          </a:p>
        </p:txBody>
      </p:sp>
      <p:pic>
        <p:nvPicPr>
          <p:cNvPr id="3" name="Picture 2">
            <a:extLst>
              <a:ext uri="{FF2B5EF4-FFF2-40B4-BE49-F238E27FC236}">
                <a16:creationId xmlns:a16="http://schemas.microsoft.com/office/drawing/2014/main" id="{B149ADF8-1B1B-914A-4D90-4F02878FD193}"/>
              </a:ext>
            </a:extLst>
          </p:cNvPr>
          <p:cNvPicPr>
            <a:picLocks noChangeAspect="1"/>
          </p:cNvPicPr>
          <p:nvPr/>
        </p:nvPicPr>
        <p:blipFill rotWithShape="1">
          <a:blip r:embed="rId3"/>
          <a:srcRect l="35625" t="18889" r="17500" b="30876"/>
          <a:stretch/>
        </p:blipFill>
        <p:spPr>
          <a:xfrm>
            <a:off x="2362200" y="2339102"/>
            <a:ext cx="7467600" cy="4501627"/>
          </a:xfrm>
          <a:prstGeom prst="rect">
            <a:avLst/>
          </a:prstGeom>
          <a:ln>
            <a:solidFill>
              <a:srgbClr val="002060"/>
            </a:solidFill>
          </a:ln>
        </p:spPr>
      </p:pic>
    </p:spTree>
    <p:extLst>
      <p:ext uri="{BB962C8B-B14F-4D97-AF65-F5344CB8AC3E}">
        <p14:creationId xmlns:p14="http://schemas.microsoft.com/office/powerpoint/2010/main" val="33486744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D4CF764-F82D-D023-A22F-52AFC1E81D05}"/>
              </a:ext>
            </a:extLst>
          </p:cNvPr>
          <p:cNvSpPr txBox="1"/>
          <p:nvPr/>
        </p:nvSpPr>
        <p:spPr>
          <a:xfrm>
            <a:off x="838200" y="403419"/>
            <a:ext cx="10728960" cy="1220847"/>
          </a:xfrm>
          <a:prstGeom prst="rect">
            <a:avLst/>
          </a:prstGeom>
          <a:noFill/>
        </p:spPr>
        <p:txBody>
          <a:bodyPr wrap="square" rtlCol="0">
            <a:spAutoFit/>
          </a:bodyPr>
          <a:lstStyle/>
          <a:p>
            <a:pPr algn="ctr">
              <a:lnSpc>
                <a:spcPts val="4400"/>
              </a:lnSpc>
            </a:pPr>
            <a:r>
              <a:rPr lang="en-US" sz="4400" b="1" dirty="0">
                <a:solidFill>
                  <a:srgbClr val="002060"/>
                </a:solidFill>
              </a:rPr>
              <a:t>Call to Action 2: Disseminate practices</a:t>
            </a:r>
          </a:p>
          <a:p>
            <a:pPr algn="ctr">
              <a:lnSpc>
                <a:spcPts val="4400"/>
              </a:lnSpc>
            </a:pPr>
            <a:r>
              <a:rPr lang="en-US" sz="4400" b="1" dirty="0">
                <a:solidFill>
                  <a:srgbClr val="002060"/>
                </a:solidFill>
              </a:rPr>
              <a:t>that empower moral AI implementation</a:t>
            </a:r>
            <a:endParaRPr lang="en-US" sz="2400" dirty="0"/>
          </a:p>
        </p:txBody>
      </p:sp>
      <p:sp>
        <p:nvSpPr>
          <p:cNvPr id="2" name="TextBox 1">
            <a:extLst>
              <a:ext uri="{FF2B5EF4-FFF2-40B4-BE49-F238E27FC236}">
                <a16:creationId xmlns:a16="http://schemas.microsoft.com/office/drawing/2014/main" id="{E67487A9-92E4-175B-395E-09A13824DB07}"/>
              </a:ext>
            </a:extLst>
          </p:cNvPr>
          <p:cNvSpPr txBox="1"/>
          <p:nvPr/>
        </p:nvSpPr>
        <p:spPr>
          <a:xfrm>
            <a:off x="716280" y="1393414"/>
            <a:ext cx="10972800" cy="1272143"/>
          </a:xfrm>
          <a:prstGeom prst="rect">
            <a:avLst/>
          </a:prstGeom>
          <a:noFill/>
        </p:spPr>
        <p:txBody>
          <a:bodyPr wrap="square" rtlCol="0">
            <a:spAutoFit/>
          </a:bodyPr>
          <a:lstStyle/>
          <a:p>
            <a:pPr algn="ctr"/>
            <a:endParaRPr lang="en-US" sz="3200" b="1" dirty="0">
              <a:solidFill>
                <a:srgbClr val="002060"/>
              </a:solidFill>
            </a:endParaRPr>
          </a:p>
          <a:p>
            <a:pPr algn="ctr">
              <a:lnSpc>
                <a:spcPts val="3200"/>
              </a:lnSpc>
            </a:pPr>
            <a:r>
              <a:rPr lang="en-US" sz="3200" b="1" dirty="0">
                <a:solidFill>
                  <a:srgbClr val="002060"/>
                </a:solidFill>
              </a:rPr>
              <a:t>Examples include…</a:t>
            </a:r>
          </a:p>
          <a:p>
            <a:pPr algn="ctr"/>
            <a:endParaRPr lang="en-US" dirty="0">
              <a:solidFill>
                <a:srgbClr val="002060"/>
              </a:solidFill>
            </a:endParaRPr>
          </a:p>
        </p:txBody>
      </p:sp>
      <p:grpSp>
        <p:nvGrpSpPr>
          <p:cNvPr id="28" name="Group 27">
            <a:extLst>
              <a:ext uri="{FF2B5EF4-FFF2-40B4-BE49-F238E27FC236}">
                <a16:creationId xmlns:a16="http://schemas.microsoft.com/office/drawing/2014/main" id="{786AEF18-DD21-FEFD-F51F-A0DF73B8E367}"/>
              </a:ext>
            </a:extLst>
          </p:cNvPr>
          <p:cNvGrpSpPr/>
          <p:nvPr/>
        </p:nvGrpSpPr>
        <p:grpSpPr>
          <a:xfrm>
            <a:off x="4298077" y="2825752"/>
            <a:ext cx="3421380" cy="3891167"/>
            <a:chOff x="8552180" y="2852595"/>
            <a:chExt cx="3421380" cy="3891167"/>
          </a:xfrm>
        </p:grpSpPr>
        <p:pic>
          <p:nvPicPr>
            <p:cNvPr id="15362" name="Picture 2" descr="Measuring Your Marketing For Effectiveness">
              <a:extLst>
                <a:ext uri="{FF2B5EF4-FFF2-40B4-BE49-F238E27FC236}">
                  <a16:creationId xmlns:a16="http://schemas.microsoft.com/office/drawing/2014/main" id="{C1692970-7117-93D8-F654-DCC83D1EF5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36489" y="4091856"/>
              <a:ext cx="3052761" cy="265190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63C9FD8-C9BA-6F96-3732-CB2574B2E59E}"/>
                </a:ext>
              </a:extLst>
            </p:cNvPr>
            <p:cNvSpPr txBox="1"/>
            <p:nvPr/>
          </p:nvSpPr>
          <p:spPr>
            <a:xfrm>
              <a:off x="8552180" y="2852595"/>
              <a:ext cx="3421380" cy="1015663"/>
            </a:xfrm>
            <a:prstGeom prst="rect">
              <a:avLst/>
            </a:prstGeom>
            <a:noFill/>
          </p:spPr>
          <p:txBody>
            <a:bodyPr wrap="square" rtlCol="0">
              <a:spAutoFit/>
            </a:bodyPr>
            <a:lstStyle/>
            <a:p>
              <a:pPr algn="ctr">
                <a:lnSpc>
                  <a:spcPts val="2400"/>
                </a:lnSpc>
              </a:pPr>
              <a:r>
                <a:rPr lang="en-US" sz="2400" dirty="0">
                  <a:solidFill>
                    <a:srgbClr val="002060"/>
                  </a:solidFill>
                </a:rPr>
                <a:t>Create and track Ethical AI Key Performance Metrics</a:t>
              </a:r>
            </a:p>
          </p:txBody>
        </p:sp>
      </p:grpSp>
      <p:grpSp>
        <p:nvGrpSpPr>
          <p:cNvPr id="23" name="Group 22">
            <a:extLst>
              <a:ext uri="{FF2B5EF4-FFF2-40B4-BE49-F238E27FC236}">
                <a16:creationId xmlns:a16="http://schemas.microsoft.com/office/drawing/2014/main" id="{B32812F9-BD27-F0A4-C59E-F4EB994B6DAD}"/>
              </a:ext>
            </a:extLst>
          </p:cNvPr>
          <p:cNvGrpSpPr/>
          <p:nvPr/>
        </p:nvGrpSpPr>
        <p:grpSpPr>
          <a:xfrm>
            <a:off x="38100" y="2852595"/>
            <a:ext cx="3733800" cy="3891167"/>
            <a:chOff x="38100" y="2852595"/>
            <a:chExt cx="3733800" cy="3891167"/>
          </a:xfrm>
        </p:grpSpPr>
        <p:sp>
          <p:nvSpPr>
            <p:cNvPr id="6" name="TextBox 5">
              <a:extLst>
                <a:ext uri="{FF2B5EF4-FFF2-40B4-BE49-F238E27FC236}">
                  <a16:creationId xmlns:a16="http://schemas.microsoft.com/office/drawing/2014/main" id="{BE0034F0-F029-667D-B61A-CBABA3F3A43E}"/>
                </a:ext>
              </a:extLst>
            </p:cNvPr>
            <p:cNvSpPr txBox="1"/>
            <p:nvPr/>
          </p:nvSpPr>
          <p:spPr>
            <a:xfrm>
              <a:off x="38100" y="2852595"/>
              <a:ext cx="3733800" cy="1015663"/>
            </a:xfrm>
            <a:prstGeom prst="rect">
              <a:avLst/>
            </a:prstGeom>
            <a:noFill/>
          </p:spPr>
          <p:txBody>
            <a:bodyPr wrap="square" rtlCol="0">
              <a:spAutoFit/>
            </a:bodyPr>
            <a:lstStyle/>
            <a:p>
              <a:pPr algn="ctr">
                <a:lnSpc>
                  <a:spcPts val="2400"/>
                </a:lnSpc>
              </a:pPr>
              <a:r>
                <a:rPr lang="en-US" sz="2400" dirty="0">
                  <a:solidFill>
                    <a:srgbClr val="002060"/>
                  </a:solidFill>
                  <a:latin typeface="+mn-lt"/>
                </a:rPr>
                <a:t>F</a:t>
              </a:r>
              <a:r>
                <a:rPr lang="en-US" sz="2400" b="0" i="0" u="none" strike="noStrike" baseline="0" dirty="0">
                  <a:solidFill>
                    <a:srgbClr val="002060"/>
                  </a:solidFill>
                  <a:latin typeface="+mn-lt"/>
                </a:rPr>
                <a:t>oster organizational environments that support ethical deliberation</a:t>
              </a:r>
              <a:endParaRPr lang="en-US" sz="2400" dirty="0">
                <a:solidFill>
                  <a:srgbClr val="002060"/>
                </a:solidFill>
                <a:latin typeface="+mn-lt"/>
              </a:endParaRPr>
            </a:p>
          </p:txBody>
        </p:sp>
        <p:pic>
          <p:nvPicPr>
            <p:cNvPr id="15364" name="Picture 4" descr="Change Your Mindset, Change Your Life - Linda Graham">
              <a:extLst>
                <a:ext uri="{FF2B5EF4-FFF2-40B4-BE49-F238E27FC236}">
                  <a16:creationId xmlns:a16="http://schemas.microsoft.com/office/drawing/2014/main" id="{841905B9-05F8-BEBB-162E-214249F04E7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0498" b="9963"/>
            <a:stretch/>
          </p:blipFill>
          <p:spPr bwMode="auto">
            <a:xfrm>
              <a:off x="237966" y="4091856"/>
              <a:ext cx="3334068" cy="26519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 name="Group 23">
            <a:extLst>
              <a:ext uri="{FF2B5EF4-FFF2-40B4-BE49-F238E27FC236}">
                <a16:creationId xmlns:a16="http://schemas.microsoft.com/office/drawing/2014/main" id="{29F027FE-49F1-02BC-F392-AC460C108137}"/>
              </a:ext>
            </a:extLst>
          </p:cNvPr>
          <p:cNvGrpSpPr/>
          <p:nvPr/>
        </p:nvGrpSpPr>
        <p:grpSpPr>
          <a:xfrm>
            <a:off x="8229600" y="2852595"/>
            <a:ext cx="3886200" cy="3886492"/>
            <a:chOff x="4152900" y="2852595"/>
            <a:chExt cx="3886200" cy="3886492"/>
          </a:xfrm>
        </p:grpSpPr>
        <p:sp>
          <p:nvSpPr>
            <p:cNvPr id="5" name="TextBox 4">
              <a:extLst>
                <a:ext uri="{FF2B5EF4-FFF2-40B4-BE49-F238E27FC236}">
                  <a16:creationId xmlns:a16="http://schemas.microsoft.com/office/drawing/2014/main" id="{52A5D78B-C215-9BFE-0AE1-28C8E30F1E05}"/>
                </a:ext>
              </a:extLst>
            </p:cNvPr>
            <p:cNvSpPr txBox="1"/>
            <p:nvPr/>
          </p:nvSpPr>
          <p:spPr>
            <a:xfrm>
              <a:off x="4152900" y="2852595"/>
              <a:ext cx="3886200" cy="1015663"/>
            </a:xfrm>
            <a:prstGeom prst="rect">
              <a:avLst/>
            </a:prstGeom>
            <a:noFill/>
          </p:spPr>
          <p:txBody>
            <a:bodyPr wrap="square" rtlCol="0">
              <a:spAutoFit/>
            </a:bodyPr>
            <a:lstStyle/>
            <a:p>
              <a:pPr algn="ctr">
                <a:lnSpc>
                  <a:spcPts val="2400"/>
                </a:lnSpc>
              </a:pPr>
              <a:r>
                <a:rPr lang="en-US" sz="2400" dirty="0">
                  <a:solidFill>
                    <a:srgbClr val="002060"/>
                  </a:solidFill>
                </a:rPr>
                <a:t>Embed ethics experts in AI product teams (and train new ones as necessary)</a:t>
              </a:r>
            </a:p>
          </p:txBody>
        </p:sp>
        <p:grpSp>
          <p:nvGrpSpPr>
            <p:cNvPr id="19" name="Group 18">
              <a:extLst>
                <a:ext uri="{FF2B5EF4-FFF2-40B4-BE49-F238E27FC236}">
                  <a16:creationId xmlns:a16="http://schemas.microsoft.com/office/drawing/2014/main" id="{DD0334BE-E040-F7B1-43B8-AF9A63515AF5}"/>
                </a:ext>
              </a:extLst>
            </p:cNvPr>
            <p:cNvGrpSpPr/>
            <p:nvPr/>
          </p:nvGrpSpPr>
          <p:grpSpPr>
            <a:xfrm>
              <a:off x="4491990" y="4029565"/>
              <a:ext cx="3421380" cy="2709522"/>
              <a:chOff x="4491990" y="4029565"/>
              <a:chExt cx="3421380" cy="2709522"/>
            </a:xfrm>
          </p:grpSpPr>
          <p:pic>
            <p:nvPicPr>
              <p:cNvPr id="15366" name="Picture 6" descr="Why We Need More AI Product Owners, Not Data Scientists | by Jan ...">
                <a:extLst>
                  <a:ext uri="{FF2B5EF4-FFF2-40B4-BE49-F238E27FC236}">
                    <a16:creationId xmlns:a16="http://schemas.microsoft.com/office/drawing/2014/main" id="{FA7719AC-A115-5C67-FFEA-588833B6D9A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9167" t="8519" r="8333"/>
              <a:stretch/>
            </p:blipFill>
            <p:spPr bwMode="auto">
              <a:xfrm>
                <a:off x="4491990" y="4029565"/>
                <a:ext cx="3421380" cy="2134043"/>
              </a:xfrm>
              <a:prstGeom prst="rect">
                <a:avLst/>
              </a:prstGeom>
              <a:noFill/>
              <a:extLst>
                <a:ext uri="{909E8E84-426E-40DD-AFC4-6F175D3DCCD1}">
                  <a14:hiddenFill xmlns:a14="http://schemas.microsoft.com/office/drawing/2010/main">
                    <a:solidFill>
                      <a:srgbClr val="FFFFFF"/>
                    </a:solidFill>
                  </a14:hiddenFill>
                </a:ext>
              </a:extLst>
            </p:spPr>
          </p:pic>
          <p:pic>
            <p:nvPicPr>
              <p:cNvPr id="15368" name="Picture 8" descr="Woman cartoon icon person design graphic Vector Image">
                <a:extLst>
                  <a:ext uri="{FF2B5EF4-FFF2-40B4-BE49-F238E27FC236}">
                    <a16:creationId xmlns:a16="http://schemas.microsoft.com/office/drawing/2014/main" id="{7AE9C3D2-A64F-4874-EDBE-D73F76BACDB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9258" r="6743" b="34444"/>
              <a:stretch/>
            </p:blipFill>
            <p:spPr bwMode="auto">
              <a:xfrm>
                <a:off x="4648200" y="5934736"/>
                <a:ext cx="668020" cy="804351"/>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ACF4033-BB3D-D7D0-915F-176BC94F90E1}"/>
                  </a:ext>
                </a:extLst>
              </p:cNvPr>
              <p:cNvSpPr txBox="1"/>
              <p:nvPr/>
            </p:nvSpPr>
            <p:spPr>
              <a:xfrm>
                <a:off x="5316220" y="6324915"/>
                <a:ext cx="1905000" cy="338554"/>
              </a:xfrm>
              <a:prstGeom prst="rect">
                <a:avLst/>
              </a:prstGeom>
              <a:noFill/>
            </p:spPr>
            <p:txBody>
              <a:bodyPr wrap="square" rtlCol="0">
                <a:spAutoFit/>
              </a:bodyPr>
              <a:lstStyle/>
              <a:p>
                <a:r>
                  <a:rPr lang="en-US" sz="1600" b="1" dirty="0">
                    <a:solidFill>
                      <a:srgbClr val="002060"/>
                    </a:solidFill>
                    <a:latin typeface="Ink Free" panose="03080402000500000000" pitchFamily="66" charset="0"/>
                  </a:rPr>
                  <a:t>AI ethics expert</a:t>
                </a:r>
              </a:p>
            </p:txBody>
          </p:sp>
          <p:cxnSp>
            <p:nvCxnSpPr>
              <p:cNvPr id="11" name="Straight Arrow Connector 10">
                <a:extLst>
                  <a:ext uri="{FF2B5EF4-FFF2-40B4-BE49-F238E27FC236}">
                    <a16:creationId xmlns:a16="http://schemas.microsoft.com/office/drawing/2014/main" id="{54CFD5E3-BE42-32EF-FA26-D4B38255C740}"/>
                  </a:ext>
                </a:extLst>
              </p:cNvPr>
              <p:cNvCxnSpPr/>
              <p:nvPr/>
            </p:nvCxnSpPr>
            <p:spPr bwMode="auto">
              <a:xfrm flipV="1">
                <a:off x="5105400" y="5723916"/>
                <a:ext cx="210820" cy="210820"/>
              </a:xfrm>
              <a:prstGeom prst="straightConnector1">
                <a:avLst/>
              </a:prstGeom>
              <a:solidFill>
                <a:schemeClr val="accent1"/>
              </a:solidFill>
              <a:ln w="22225" cap="flat" cmpd="sng" algn="ctr">
                <a:solidFill>
                  <a:srgbClr val="002060"/>
                </a:solidFill>
                <a:prstDash val="solid"/>
                <a:round/>
                <a:headEnd type="none" w="med" len="med"/>
                <a:tailEnd type="triangle"/>
              </a:ln>
              <a:effectLst/>
            </p:spPr>
          </p:cxnSp>
        </p:grpSp>
      </p:grpSp>
    </p:spTree>
    <p:extLst>
      <p:ext uri="{BB962C8B-B14F-4D97-AF65-F5344CB8AC3E}">
        <p14:creationId xmlns:p14="http://schemas.microsoft.com/office/powerpoint/2010/main" val="2935155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D4CF764-F82D-D023-A22F-52AFC1E81D05}"/>
              </a:ext>
            </a:extLst>
          </p:cNvPr>
          <p:cNvSpPr txBox="1"/>
          <p:nvPr/>
        </p:nvSpPr>
        <p:spPr>
          <a:xfrm>
            <a:off x="838200" y="403419"/>
            <a:ext cx="10728960" cy="1785104"/>
          </a:xfrm>
          <a:prstGeom prst="rect">
            <a:avLst/>
          </a:prstGeom>
          <a:noFill/>
        </p:spPr>
        <p:txBody>
          <a:bodyPr wrap="square" rtlCol="0">
            <a:spAutoFit/>
          </a:bodyPr>
          <a:lstStyle/>
          <a:p>
            <a:pPr algn="ctr">
              <a:lnSpc>
                <a:spcPts val="4400"/>
              </a:lnSpc>
            </a:pPr>
            <a:r>
              <a:rPr lang="en-US" sz="4400" b="1" dirty="0">
                <a:solidFill>
                  <a:srgbClr val="002060"/>
                </a:solidFill>
              </a:rPr>
              <a:t>Call to Action 3: Provide career-long training opportunities in moral systems thinking</a:t>
            </a:r>
            <a:endParaRPr lang="en-US" sz="2400" dirty="0"/>
          </a:p>
        </p:txBody>
      </p:sp>
      <p:sp>
        <p:nvSpPr>
          <p:cNvPr id="3" name="TextBox 2">
            <a:extLst>
              <a:ext uri="{FF2B5EF4-FFF2-40B4-BE49-F238E27FC236}">
                <a16:creationId xmlns:a16="http://schemas.microsoft.com/office/drawing/2014/main" id="{74B563C9-4028-192E-CF64-D823EF2E884D}"/>
              </a:ext>
            </a:extLst>
          </p:cNvPr>
          <p:cNvSpPr txBox="1"/>
          <p:nvPr/>
        </p:nvSpPr>
        <p:spPr>
          <a:xfrm>
            <a:off x="6477000" y="2895600"/>
            <a:ext cx="4706620" cy="2804614"/>
          </a:xfrm>
          <a:prstGeom prst="rect">
            <a:avLst/>
          </a:prstGeom>
          <a:noFill/>
        </p:spPr>
        <p:txBody>
          <a:bodyPr wrap="square" rtlCol="0">
            <a:spAutoFit/>
          </a:bodyPr>
          <a:lstStyle/>
          <a:p>
            <a:pPr algn="ctr">
              <a:lnSpc>
                <a:spcPts val="3000"/>
              </a:lnSpc>
            </a:pPr>
            <a:r>
              <a:rPr lang="en-US" sz="3000" b="1" dirty="0">
                <a:solidFill>
                  <a:srgbClr val="FF6600"/>
                </a:solidFill>
                <a:latin typeface="Ink Free" panose="03080402000500000000" pitchFamily="66" charset="0"/>
              </a:rPr>
              <a:t>The skill set needed to identify, predict, analyze, and respond to ethical issues that arise in real life messy settings where impacts on stakeholders are interconnected.</a:t>
            </a:r>
          </a:p>
        </p:txBody>
      </p:sp>
      <p:pic>
        <p:nvPicPr>
          <p:cNvPr id="16386" name="Picture 2" descr="This means something - quickmeme">
            <a:extLst>
              <a:ext uri="{FF2B5EF4-FFF2-40B4-BE49-F238E27FC236}">
                <a16:creationId xmlns:a16="http://schemas.microsoft.com/office/drawing/2014/main" id="{D7B75544-9CD5-FF60-B7C6-E65F8C3513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380" y="2667000"/>
            <a:ext cx="48768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02956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7410" name="Picture 2" descr="Amazon.com: GreatNeck 10379 Caution Tape, 3 Inch x 1000 Feet : Industrial &amp;  Scientific">
            <a:extLst>
              <a:ext uri="{FF2B5EF4-FFF2-40B4-BE49-F238E27FC236}">
                <a16:creationId xmlns:a16="http://schemas.microsoft.com/office/drawing/2014/main" id="{59B6FA9E-FDC8-5F74-ECE0-6B9DAFB3CC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447800"/>
            <a:ext cx="5181600" cy="5181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E0EE32A-B9FB-7800-0148-09E28B65E1C3}"/>
              </a:ext>
            </a:extLst>
          </p:cNvPr>
          <p:cNvSpPr txBox="1"/>
          <p:nvPr/>
        </p:nvSpPr>
        <p:spPr>
          <a:xfrm>
            <a:off x="838200" y="1066800"/>
            <a:ext cx="6248400" cy="4190314"/>
          </a:xfrm>
          <a:prstGeom prst="rect">
            <a:avLst/>
          </a:prstGeom>
          <a:noFill/>
        </p:spPr>
        <p:txBody>
          <a:bodyPr wrap="square" rtlCol="0">
            <a:spAutoFit/>
          </a:bodyPr>
          <a:lstStyle/>
          <a:p>
            <a:pPr algn="ctr">
              <a:lnSpc>
                <a:spcPts val="3600"/>
              </a:lnSpc>
            </a:pPr>
            <a:endParaRPr lang="en-US" sz="3600" b="1" dirty="0">
              <a:solidFill>
                <a:srgbClr val="002060"/>
              </a:solidFill>
            </a:endParaRPr>
          </a:p>
          <a:p>
            <a:pPr algn="ctr">
              <a:lnSpc>
                <a:spcPts val="3600"/>
              </a:lnSpc>
            </a:pPr>
            <a:r>
              <a:rPr lang="en-US" sz="3600" b="1" dirty="0">
                <a:solidFill>
                  <a:srgbClr val="002060"/>
                </a:solidFill>
              </a:rPr>
              <a:t>This is trickier than it sounds!  Many attempts to teach ethics to technical trainees actually lead to them behaving LESS ethically and caring LESS about ethics.</a:t>
            </a:r>
          </a:p>
          <a:p>
            <a:pPr algn="ctr">
              <a:lnSpc>
                <a:spcPts val="3600"/>
              </a:lnSpc>
            </a:pPr>
            <a:endParaRPr lang="en-US" sz="2000" dirty="0">
              <a:solidFill>
                <a:srgbClr val="002060"/>
              </a:solidFill>
            </a:endParaRPr>
          </a:p>
        </p:txBody>
      </p:sp>
    </p:spTree>
    <p:extLst>
      <p:ext uri="{BB962C8B-B14F-4D97-AF65-F5344CB8AC3E}">
        <p14:creationId xmlns:p14="http://schemas.microsoft.com/office/powerpoint/2010/main" val="34461387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377B61E-7B23-1F93-16F7-F269FFC2DE8E}"/>
              </a:ext>
            </a:extLst>
          </p:cNvPr>
          <p:cNvSpPr txBox="1"/>
          <p:nvPr/>
        </p:nvSpPr>
        <p:spPr>
          <a:xfrm>
            <a:off x="525982" y="-170893"/>
            <a:ext cx="10972800" cy="2092881"/>
          </a:xfrm>
          <a:prstGeom prst="rect">
            <a:avLst/>
          </a:prstGeom>
          <a:noFill/>
        </p:spPr>
        <p:txBody>
          <a:bodyPr wrap="square" rtlCol="0">
            <a:spAutoFit/>
          </a:bodyPr>
          <a:lstStyle/>
          <a:p>
            <a:pPr algn="ctr"/>
            <a:endParaRPr lang="en-US" sz="3200" b="1" dirty="0">
              <a:solidFill>
                <a:srgbClr val="002060"/>
              </a:solidFill>
            </a:endParaRPr>
          </a:p>
          <a:p>
            <a:pPr algn="ctr">
              <a:lnSpc>
                <a:spcPts val="3200"/>
              </a:lnSpc>
            </a:pPr>
            <a:r>
              <a:rPr lang="en-US" sz="3200" b="1" dirty="0">
                <a:solidFill>
                  <a:srgbClr val="002060"/>
                </a:solidFill>
              </a:rPr>
              <a:t>We offer some tactical suggestions, and emphasize that learning opportunities need to be generated and tailored to people at all levels of their careers.</a:t>
            </a:r>
          </a:p>
          <a:p>
            <a:pPr algn="ctr"/>
            <a:endParaRPr lang="en-US" dirty="0">
              <a:solidFill>
                <a:srgbClr val="002060"/>
              </a:solidFill>
            </a:endParaRPr>
          </a:p>
        </p:txBody>
      </p:sp>
      <p:grpSp>
        <p:nvGrpSpPr>
          <p:cNvPr id="10" name="Group 9">
            <a:extLst>
              <a:ext uri="{FF2B5EF4-FFF2-40B4-BE49-F238E27FC236}">
                <a16:creationId xmlns:a16="http://schemas.microsoft.com/office/drawing/2014/main" id="{3371BCBD-7FF4-2E16-3461-A8194A4553C0}"/>
              </a:ext>
            </a:extLst>
          </p:cNvPr>
          <p:cNvGrpSpPr/>
          <p:nvPr/>
        </p:nvGrpSpPr>
        <p:grpSpPr>
          <a:xfrm>
            <a:off x="3733800" y="1921988"/>
            <a:ext cx="4648200" cy="4707412"/>
            <a:chOff x="3733800" y="1752600"/>
            <a:chExt cx="4724400" cy="4876800"/>
          </a:xfrm>
        </p:grpSpPr>
        <p:grpSp>
          <p:nvGrpSpPr>
            <p:cNvPr id="8" name="Group 7">
              <a:extLst>
                <a:ext uri="{FF2B5EF4-FFF2-40B4-BE49-F238E27FC236}">
                  <a16:creationId xmlns:a16="http://schemas.microsoft.com/office/drawing/2014/main" id="{CEF91312-87CB-3C4A-AF61-4E1FF7340272}"/>
                </a:ext>
              </a:extLst>
            </p:cNvPr>
            <p:cNvGrpSpPr/>
            <p:nvPr/>
          </p:nvGrpSpPr>
          <p:grpSpPr>
            <a:xfrm>
              <a:off x="3886200" y="1928734"/>
              <a:ext cx="4572000" cy="4700666"/>
              <a:chOff x="2667000" y="1676400"/>
              <a:chExt cx="4267200" cy="4419600"/>
            </a:xfrm>
          </p:grpSpPr>
          <p:pic>
            <p:nvPicPr>
              <p:cNvPr id="6" name="Picture 5">
                <a:extLst>
                  <a:ext uri="{FF2B5EF4-FFF2-40B4-BE49-F238E27FC236}">
                    <a16:creationId xmlns:a16="http://schemas.microsoft.com/office/drawing/2014/main" id="{63C1F677-C509-A6BD-FEBB-D0DE3D36CC65}"/>
                  </a:ext>
                </a:extLst>
              </p:cNvPr>
              <p:cNvPicPr>
                <a:picLocks noChangeAspect="1"/>
              </p:cNvPicPr>
              <p:nvPr/>
            </p:nvPicPr>
            <p:blipFill rotWithShape="1">
              <a:blip r:embed="rId3"/>
              <a:srcRect l="28750" t="8889" r="38125" b="30000"/>
              <a:stretch/>
            </p:blipFill>
            <p:spPr>
              <a:xfrm>
                <a:off x="2667000" y="1676400"/>
                <a:ext cx="4038600" cy="4191000"/>
              </a:xfrm>
              <a:prstGeom prst="rect">
                <a:avLst/>
              </a:prstGeom>
              <a:ln>
                <a:solidFill>
                  <a:schemeClr val="tx1"/>
                </a:solidFill>
              </a:ln>
            </p:spPr>
          </p:pic>
          <p:sp>
            <p:nvSpPr>
              <p:cNvPr id="7" name="Rectangle 6">
                <a:extLst>
                  <a:ext uri="{FF2B5EF4-FFF2-40B4-BE49-F238E27FC236}">
                    <a16:creationId xmlns:a16="http://schemas.microsoft.com/office/drawing/2014/main" id="{77D84623-5B76-EBA3-A64E-35033EA79919}"/>
                  </a:ext>
                </a:extLst>
              </p:cNvPr>
              <p:cNvSpPr/>
              <p:nvPr/>
            </p:nvSpPr>
            <p:spPr bwMode="auto">
              <a:xfrm>
                <a:off x="6248400" y="3276600"/>
                <a:ext cx="685800" cy="2819400"/>
              </a:xfrm>
              <a:prstGeom prst="rect">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grpSp>
        <p:sp>
          <p:nvSpPr>
            <p:cNvPr id="9" name="Rectangle 8">
              <a:extLst>
                <a:ext uri="{FF2B5EF4-FFF2-40B4-BE49-F238E27FC236}">
                  <a16:creationId xmlns:a16="http://schemas.microsoft.com/office/drawing/2014/main" id="{AFCF948E-C7D0-D43E-FB79-9302BA69CE55}"/>
                </a:ext>
              </a:extLst>
            </p:cNvPr>
            <p:cNvSpPr/>
            <p:nvPr/>
          </p:nvSpPr>
          <p:spPr bwMode="auto">
            <a:xfrm>
              <a:off x="3733800" y="1752600"/>
              <a:ext cx="4648200" cy="4876800"/>
            </a:xfrm>
            <a:prstGeom prst="rect">
              <a:avLst/>
            </a:prstGeom>
            <a:noFill/>
            <a:ln w="9525" cap="flat" cmpd="sng" algn="ctr">
              <a:solidFill>
                <a:srgbClr val="00206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2981204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hlinkClick r:id="rId2"/>
            <a:extLst>
              <a:ext uri="{FF2B5EF4-FFF2-40B4-BE49-F238E27FC236}">
                <a16:creationId xmlns:a16="http://schemas.microsoft.com/office/drawing/2014/main" id="{8B9B02D3-A7C5-BA10-3A0A-02F1F3734118}"/>
              </a:ext>
            </a:extLst>
          </p:cNvPr>
          <p:cNvPicPr>
            <a:picLocks noChangeAspect="1"/>
          </p:cNvPicPr>
          <p:nvPr/>
        </p:nvPicPr>
        <p:blipFill rotWithShape="1">
          <a:blip r:embed="rId3"/>
          <a:srcRect l="25500" t="11922" r="14676"/>
          <a:stretch/>
        </p:blipFill>
        <p:spPr>
          <a:xfrm>
            <a:off x="-333487" y="0"/>
            <a:ext cx="8649148" cy="7162974"/>
          </a:xfrm>
          <a:prstGeom prst="rect">
            <a:avLst/>
          </a:prstGeom>
        </p:spPr>
      </p:pic>
      <p:sp>
        <p:nvSpPr>
          <p:cNvPr id="7" name="TextBox 6">
            <a:extLst>
              <a:ext uri="{FF2B5EF4-FFF2-40B4-BE49-F238E27FC236}">
                <a16:creationId xmlns:a16="http://schemas.microsoft.com/office/drawing/2014/main" id="{8A3C6516-478F-3E7B-9817-9112977DD258}"/>
              </a:ext>
            </a:extLst>
          </p:cNvPr>
          <p:cNvSpPr txBox="1"/>
          <p:nvPr/>
        </p:nvSpPr>
        <p:spPr>
          <a:xfrm>
            <a:off x="7917628" y="998675"/>
            <a:ext cx="3571539" cy="2554545"/>
          </a:xfrm>
          <a:prstGeom prst="rect">
            <a:avLst/>
          </a:prstGeom>
          <a:noFill/>
        </p:spPr>
        <p:txBody>
          <a:bodyPr wrap="square">
            <a:spAutoFit/>
          </a:bodyPr>
          <a:lstStyle/>
          <a:p>
            <a:pPr algn="ctr"/>
            <a:r>
              <a:rPr lang="en-US" sz="3200" dirty="0"/>
              <a:t>Bran et al., </a:t>
            </a:r>
            <a:r>
              <a:rPr lang="en-US" sz="3200" i="1" dirty="0"/>
              <a:t>Augmenting large language models with chemistry tools</a:t>
            </a:r>
            <a:r>
              <a:rPr lang="en-US" sz="3200" dirty="0"/>
              <a:t>, Oct. 2023</a:t>
            </a:r>
            <a:endParaRPr lang="en-US" sz="3200" i="1" dirty="0"/>
          </a:p>
        </p:txBody>
      </p:sp>
    </p:spTree>
    <p:extLst>
      <p:ext uri="{BB962C8B-B14F-4D97-AF65-F5344CB8AC3E}">
        <p14:creationId xmlns:p14="http://schemas.microsoft.com/office/powerpoint/2010/main" val="1155891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D4CF764-F82D-D023-A22F-52AFC1E81D05}"/>
              </a:ext>
            </a:extLst>
          </p:cNvPr>
          <p:cNvSpPr txBox="1"/>
          <p:nvPr/>
        </p:nvSpPr>
        <p:spPr>
          <a:xfrm>
            <a:off x="236220" y="585787"/>
            <a:ext cx="11719560" cy="1220847"/>
          </a:xfrm>
          <a:prstGeom prst="rect">
            <a:avLst/>
          </a:prstGeom>
          <a:noFill/>
        </p:spPr>
        <p:txBody>
          <a:bodyPr wrap="square" rtlCol="0">
            <a:spAutoFit/>
          </a:bodyPr>
          <a:lstStyle/>
          <a:p>
            <a:pPr algn="ctr">
              <a:lnSpc>
                <a:spcPts val="4400"/>
              </a:lnSpc>
            </a:pPr>
            <a:r>
              <a:rPr lang="en-US" sz="4400" b="1" dirty="0">
                <a:solidFill>
                  <a:srgbClr val="002060"/>
                </a:solidFill>
              </a:rPr>
              <a:t>Call to Action 4: Engage civic participation</a:t>
            </a:r>
          </a:p>
          <a:p>
            <a:pPr algn="ctr">
              <a:lnSpc>
                <a:spcPts val="4400"/>
              </a:lnSpc>
            </a:pPr>
            <a:r>
              <a:rPr lang="en-US" sz="4400" b="1" dirty="0">
                <a:solidFill>
                  <a:srgbClr val="002060"/>
                </a:solidFill>
              </a:rPr>
              <a:t>throughout the AI life cycle</a:t>
            </a:r>
            <a:endParaRPr lang="en-US" sz="2400" dirty="0"/>
          </a:p>
        </p:txBody>
      </p:sp>
      <p:sp>
        <p:nvSpPr>
          <p:cNvPr id="3" name="TextBox 2">
            <a:extLst>
              <a:ext uri="{FF2B5EF4-FFF2-40B4-BE49-F238E27FC236}">
                <a16:creationId xmlns:a16="http://schemas.microsoft.com/office/drawing/2014/main" id="{74B563C9-4028-192E-CF64-D823EF2E884D}"/>
              </a:ext>
            </a:extLst>
          </p:cNvPr>
          <p:cNvSpPr txBox="1"/>
          <p:nvPr/>
        </p:nvSpPr>
        <p:spPr>
          <a:xfrm>
            <a:off x="5334000" y="2304364"/>
            <a:ext cx="5562600" cy="3539430"/>
          </a:xfrm>
          <a:prstGeom prst="rect">
            <a:avLst/>
          </a:prstGeom>
          <a:noFill/>
        </p:spPr>
        <p:txBody>
          <a:bodyPr wrap="square" rtlCol="0">
            <a:spAutoFit/>
          </a:bodyPr>
          <a:lstStyle/>
          <a:p>
            <a:pPr algn="ctr"/>
            <a:r>
              <a:rPr lang="en-US" sz="2800" b="0" i="0" u="none" strike="noStrike" baseline="0" dirty="0">
                <a:solidFill>
                  <a:srgbClr val="002060"/>
                </a:solidFill>
                <a:latin typeface="+mn-lt"/>
              </a:rPr>
              <a:t>Make it both </a:t>
            </a:r>
            <a:r>
              <a:rPr lang="en-US" sz="2800" b="0" i="1" u="none" strike="noStrike" baseline="0" dirty="0">
                <a:solidFill>
                  <a:srgbClr val="002060"/>
                </a:solidFill>
                <a:latin typeface="+mn-lt"/>
              </a:rPr>
              <a:t>easy </a:t>
            </a:r>
            <a:r>
              <a:rPr lang="en-US" sz="2800" b="0" i="0" u="none" strike="noStrike" baseline="0" dirty="0">
                <a:solidFill>
                  <a:srgbClr val="002060"/>
                </a:solidFill>
                <a:latin typeface="+mn-lt"/>
              </a:rPr>
              <a:t>and </a:t>
            </a:r>
            <a:r>
              <a:rPr lang="en-US" sz="2800" b="0" i="1" u="none" strike="noStrike" baseline="0" dirty="0">
                <a:solidFill>
                  <a:srgbClr val="002060"/>
                </a:solidFill>
                <a:latin typeface="+mn-lt"/>
              </a:rPr>
              <a:t>likely </a:t>
            </a:r>
            <a:r>
              <a:rPr lang="en-US" sz="2800" b="0" i="0" u="none" strike="noStrike" baseline="0" dirty="0">
                <a:solidFill>
                  <a:srgbClr val="002060"/>
                </a:solidFill>
                <a:latin typeface="+mn-lt"/>
              </a:rPr>
              <a:t>for a wide variety of community members to share their opinions,</a:t>
            </a:r>
          </a:p>
          <a:p>
            <a:pPr algn="ctr"/>
            <a:r>
              <a:rPr lang="en-US" sz="2800" b="0" i="0" u="none" strike="noStrike" baseline="0" dirty="0">
                <a:solidFill>
                  <a:srgbClr val="002060"/>
                </a:solidFill>
                <a:latin typeface="+mn-lt"/>
              </a:rPr>
              <a:t>fears, and hopes about specific AI applications at a rapid and reliable pace so that ethical issues can be identified early on in an AI product lifecycle.</a:t>
            </a:r>
            <a:endParaRPr lang="en-US" sz="4000" b="1" dirty="0">
              <a:solidFill>
                <a:srgbClr val="002060"/>
              </a:solidFill>
              <a:latin typeface="+mn-lt"/>
            </a:endParaRPr>
          </a:p>
        </p:txBody>
      </p:sp>
      <p:pic>
        <p:nvPicPr>
          <p:cNvPr id="18434" name="Picture 2" descr="GOAL ACHIEVEMENT NOT GOAL SETTING - PD Strategies Blog">
            <a:extLst>
              <a:ext uri="{FF2B5EF4-FFF2-40B4-BE49-F238E27FC236}">
                <a16:creationId xmlns:a16="http://schemas.microsoft.com/office/drawing/2014/main" id="{935B924A-D1B6-2720-FDEF-5D832B8F5C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304364"/>
            <a:ext cx="3681413" cy="3681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66914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D4CF764-F82D-D023-A22F-52AFC1E81D05}"/>
              </a:ext>
            </a:extLst>
          </p:cNvPr>
          <p:cNvSpPr txBox="1"/>
          <p:nvPr/>
        </p:nvSpPr>
        <p:spPr>
          <a:xfrm>
            <a:off x="236220" y="585787"/>
            <a:ext cx="11719560" cy="1220847"/>
          </a:xfrm>
          <a:prstGeom prst="rect">
            <a:avLst/>
          </a:prstGeom>
          <a:noFill/>
        </p:spPr>
        <p:txBody>
          <a:bodyPr wrap="square" rtlCol="0">
            <a:spAutoFit/>
          </a:bodyPr>
          <a:lstStyle/>
          <a:p>
            <a:pPr algn="ctr">
              <a:lnSpc>
                <a:spcPts val="4400"/>
              </a:lnSpc>
            </a:pPr>
            <a:r>
              <a:rPr lang="en-US" sz="4400" b="1" dirty="0">
                <a:solidFill>
                  <a:srgbClr val="002060"/>
                </a:solidFill>
              </a:rPr>
              <a:t>Call to Action 4: Engage civic participation</a:t>
            </a:r>
          </a:p>
          <a:p>
            <a:pPr algn="ctr">
              <a:lnSpc>
                <a:spcPts val="4400"/>
              </a:lnSpc>
            </a:pPr>
            <a:r>
              <a:rPr lang="en-US" sz="4400" b="1" dirty="0">
                <a:solidFill>
                  <a:srgbClr val="002060"/>
                </a:solidFill>
              </a:rPr>
              <a:t>throughout the AI life cycle</a:t>
            </a:r>
            <a:endParaRPr lang="en-US" sz="2400" dirty="0"/>
          </a:p>
        </p:txBody>
      </p:sp>
      <p:sp>
        <p:nvSpPr>
          <p:cNvPr id="3" name="TextBox 2">
            <a:extLst>
              <a:ext uri="{FF2B5EF4-FFF2-40B4-BE49-F238E27FC236}">
                <a16:creationId xmlns:a16="http://schemas.microsoft.com/office/drawing/2014/main" id="{74B563C9-4028-192E-CF64-D823EF2E884D}"/>
              </a:ext>
            </a:extLst>
          </p:cNvPr>
          <p:cNvSpPr txBox="1"/>
          <p:nvPr/>
        </p:nvSpPr>
        <p:spPr>
          <a:xfrm>
            <a:off x="5791200" y="2667000"/>
            <a:ext cx="4706620" cy="2677656"/>
          </a:xfrm>
          <a:prstGeom prst="rect">
            <a:avLst/>
          </a:prstGeom>
          <a:noFill/>
        </p:spPr>
        <p:txBody>
          <a:bodyPr wrap="square" rtlCol="0">
            <a:spAutoFit/>
          </a:bodyPr>
          <a:lstStyle/>
          <a:p>
            <a:pPr algn="ctr"/>
            <a:r>
              <a:rPr lang="en-US" sz="2800" b="0" i="0" u="none" strike="noStrike" baseline="0" dirty="0">
                <a:solidFill>
                  <a:srgbClr val="002060"/>
                </a:solidFill>
                <a:latin typeface="+mn-lt"/>
              </a:rPr>
              <a:t>The goal, as we see it, is NOT to arrive at a consensus of what the public wants or thinks (because that is too hard and is not likely to work)</a:t>
            </a:r>
            <a:endParaRPr lang="en-US" sz="4000" b="1" dirty="0">
              <a:solidFill>
                <a:srgbClr val="002060"/>
              </a:solidFill>
              <a:latin typeface="+mn-lt"/>
            </a:endParaRPr>
          </a:p>
        </p:txBody>
      </p:sp>
      <p:pic>
        <p:nvPicPr>
          <p:cNvPr id="18434" name="Picture 2" descr="GOAL ACHIEVEMENT NOT GOAL SETTING - PD Strategies Blog">
            <a:extLst>
              <a:ext uri="{FF2B5EF4-FFF2-40B4-BE49-F238E27FC236}">
                <a16:creationId xmlns:a16="http://schemas.microsoft.com/office/drawing/2014/main" id="{935B924A-D1B6-2720-FDEF-5D832B8F5C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2304364"/>
            <a:ext cx="3681413" cy="3681413"/>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Connector 4">
            <a:extLst>
              <a:ext uri="{FF2B5EF4-FFF2-40B4-BE49-F238E27FC236}">
                <a16:creationId xmlns:a16="http://schemas.microsoft.com/office/drawing/2014/main" id="{50D02A53-4A6C-0094-042C-D5A4A85E03DF}"/>
              </a:ext>
            </a:extLst>
          </p:cNvPr>
          <p:cNvCxnSpPr/>
          <p:nvPr/>
        </p:nvCxnSpPr>
        <p:spPr bwMode="auto">
          <a:xfrm>
            <a:off x="1219200" y="2304364"/>
            <a:ext cx="4114800" cy="3681413"/>
          </a:xfrm>
          <a:prstGeom prst="line">
            <a:avLst/>
          </a:prstGeom>
          <a:solidFill>
            <a:schemeClr val="accent1"/>
          </a:solidFill>
          <a:ln w="53975"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15501484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0482" name="Picture 2" descr="7 reasons why we need innovation in schools">
            <a:extLst>
              <a:ext uri="{FF2B5EF4-FFF2-40B4-BE49-F238E27FC236}">
                <a16:creationId xmlns:a16="http://schemas.microsoft.com/office/drawing/2014/main" id="{E9BA3F5E-E7DB-5153-1923-2D0222F500C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8012"/>
          <a:stretch/>
        </p:blipFill>
        <p:spPr bwMode="auto">
          <a:xfrm>
            <a:off x="2743200" y="-3535"/>
            <a:ext cx="9448800" cy="686153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180C38B0-7038-328E-18B8-515EBEDDB6E1}"/>
              </a:ext>
            </a:extLst>
          </p:cNvPr>
          <p:cNvSpPr/>
          <p:nvPr/>
        </p:nvSpPr>
        <p:spPr bwMode="auto">
          <a:xfrm>
            <a:off x="0" y="-3535"/>
            <a:ext cx="4267200" cy="6861535"/>
          </a:xfrm>
          <a:prstGeom prst="rect">
            <a:avLst/>
          </a:prstGeom>
          <a:solidFill>
            <a:schemeClr val="bg2">
              <a:lumMod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Arial" charset="0"/>
            </a:endParaRPr>
          </a:p>
        </p:txBody>
      </p:sp>
      <p:sp>
        <p:nvSpPr>
          <p:cNvPr id="5" name="TextBox 4">
            <a:extLst>
              <a:ext uri="{FF2B5EF4-FFF2-40B4-BE49-F238E27FC236}">
                <a16:creationId xmlns:a16="http://schemas.microsoft.com/office/drawing/2014/main" id="{CEAF0498-B09A-3E33-F1C1-2D83533484C9}"/>
              </a:ext>
            </a:extLst>
          </p:cNvPr>
          <p:cNvSpPr txBox="1"/>
          <p:nvPr/>
        </p:nvSpPr>
        <p:spPr>
          <a:xfrm>
            <a:off x="685800" y="1828800"/>
            <a:ext cx="3048000" cy="2862322"/>
          </a:xfrm>
          <a:prstGeom prst="rect">
            <a:avLst/>
          </a:prstGeom>
          <a:noFill/>
        </p:spPr>
        <p:txBody>
          <a:bodyPr wrap="square" rtlCol="0">
            <a:spAutoFit/>
          </a:bodyPr>
          <a:lstStyle/>
          <a:p>
            <a:r>
              <a:rPr lang="en-US" sz="3600" b="1" dirty="0"/>
              <a:t>We definitely need some innovative ideas for this one…</a:t>
            </a:r>
          </a:p>
        </p:txBody>
      </p:sp>
    </p:spTree>
    <p:extLst>
      <p:ext uri="{BB962C8B-B14F-4D97-AF65-F5344CB8AC3E}">
        <p14:creationId xmlns:p14="http://schemas.microsoft.com/office/powerpoint/2010/main" val="129624793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D2EC93-319D-235E-0DA5-A7365A174631}"/>
              </a:ext>
            </a:extLst>
          </p:cNvPr>
          <p:cNvPicPr>
            <a:picLocks noChangeAspect="1"/>
          </p:cNvPicPr>
          <p:nvPr/>
        </p:nvPicPr>
        <p:blipFill rotWithShape="1">
          <a:blip r:embed="rId3"/>
          <a:srcRect t="11111" r="1875" b="7778"/>
          <a:stretch/>
        </p:blipFill>
        <p:spPr>
          <a:xfrm>
            <a:off x="0" y="590550"/>
            <a:ext cx="12209223" cy="5676900"/>
          </a:xfrm>
          <a:prstGeom prst="rect">
            <a:avLst/>
          </a:prstGeom>
        </p:spPr>
      </p:pic>
    </p:spTree>
    <p:extLst>
      <p:ext uri="{BB962C8B-B14F-4D97-AF65-F5344CB8AC3E}">
        <p14:creationId xmlns:p14="http://schemas.microsoft.com/office/powerpoint/2010/main" val="14093549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53C9E2A-AFC8-C87B-CFF7-4C58A2BC883B}"/>
              </a:ext>
            </a:extLst>
          </p:cNvPr>
          <p:cNvSpPr txBox="1"/>
          <p:nvPr/>
        </p:nvSpPr>
        <p:spPr>
          <a:xfrm>
            <a:off x="1676400" y="446051"/>
            <a:ext cx="9212580" cy="1220847"/>
          </a:xfrm>
          <a:prstGeom prst="rect">
            <a:avLst/>
          </a:prstGeom>
          <a:noFill/>
        </p:spPr>
        <p:txBody>
          <a:bodyPr wrap="square" rtlCol="0">
            <a:spAutoFit/>
          </a:bodyPr>
          <a:lstStyle/>
          <a:p>
            <a:pPr algn="ctr">
              <a:lnSpc>
                <a:spcPts val="4400"/>
              </a:lnSpc>
            </a:pPr>
            <a:r>
              <a:rPr lang="en-US" sz="4400" b="1" dirty="0">
                <a:solidFill>
                  <a:srgbClr val="002060"/>
                </a:solidFill>
              </a:rPr>
              <a:t>Call to Action 5: Deploy Agile Public Policy</a:t>
            </a:r>
            <a:endParaRPr lang="en-US" sz="2400" dirty="0"/>
          </a:p>
        </p:txBody>
      </p:sp>
      <p:grpSp>
        <p:nvGrpSpPr>
          <p:cNvPr id="16" name="Group 15">
            <a:extLst>
              <a:ext uri="{FF2B5EF4-FFF2-40B4-BE49-F238E27FC236}">
                <a16:creationId xmlns:a16="http://schemas.microsoft.com/office/drawing/2014/main" id="{800ED838-D294-E774-8A83-74118D6B7899}"/>
              </a:ext>
            </a:extLst>
          </p:cNvPr>
          <p:cNvGrpSpPr/>
          <p:nvPr/>
        </p:nvGrpSpPr>
        <p:grpSpPr>
          <a:xfrm>
            <a:off x="-381000" y="1590807"/>
            <a:ext cx="5010150" cy="5267193"/>
            <a:chOff x="5715000" y="1752600"/>
            <a:chExt cx="7315200" cy="7467600"/>
          </a:xfrm>
        </p:grpSpPr>
        <p:pic>
          <p:nvPicPr>
            <p:cNvPr id="12" name="Picture 11">
              <a:extLst>
                <a:ext uri="{FF2B5EF4-FFF2-40B4-BE49-F238E27FC236}">
                  <a16:creationId xmlns:a16="http://schemas.microsoft.com/office/drawing/2014/main" id="{69411894-90BB-0399-1198-B73AE0668920}"/>
                </a:ext>
              </a:extLst>
            </p:cNvPr>
            <p:cNvPicPr>
              <a:picLocks noChangeAspect="1"/>
            </p:cNvPicPr>
            <p:nvPr/>
          </p:nvPicPr>
          <p:blipFill rotWithShape="1">
            <a:blip r:embed="rId3"/>
            <a:srcRect l="30000" t="54444" r="15000" b="15443"/>
            <a:stretch/>
          </p:blipFill>
          <p:spPr>
            <a:xfrm>
              <a:off x="6324600" y="2125853"/>
              <a:ext cx="6705600" cy="2065147"/>
            </a:xfrm>
            <a:prstGeom prst="rect">
              <a:avLst/>
            </a:prstGeom>
          </p:spPr>
        </p:pic>
        <p:pic>
          <p:nvPicPr>
            <p:cNvPr id="13" name="Picture 12">
              <a:extLst>
                <a:ext uri="{FF2B5EF4-FFF2-40B4-BE49-F238E27FC236}">
                  <a16:creationId xmlns:a16="http://schemas.microsoft.com/office/drawing/2014/main" id="{1837C516-7FCC-2CED-6703-D14683A116BF}"/>
                </a:ext>
              </a:extLst>
            </p:cNvPr>
            <p:cNvPicPr>
              <a:picLocks noChangeAspect="1"/>
            </p:cNvPicPr>
            <p:nvPr/>
          </p:nvPicPr>
          <p:blipFill rotWithShape="1">
            <a:blip r:embed="rId3"/>
            <a:srcRect l="16375" t="9444" r="23624" b="85113"/>
            <a:stretch/>
          </p:blipFill>
          <p:spPr>
            <a:xfrm>
              <a:off x="5715000" y="1752600"/>
              <a:ext cx="7315200" cy="373253"/>
            </a:xfrm>
            <a:prstGeom prst="rect">
              <a:avLst/>
            </a:prstGeom>
          </p:spPr>
        </p:pic>
        <p:pic>
          <p:nvPicPr>
            <p:cNvPr id="15" name="Picture 14">
              <a:extLst>
                <a:ext uri="{FF2B5EF4-FFF2-40B4-BE49-F238E27FC236}">
                  <a16:creationId xmlns:a16="http://schemas.microsoft.com/office/drawing/2014/main" id="{2B265C63-AB85-5CA1-4025-A95FC39A859E}"/>
                </a:ext>
              </a:extLst>
            </p:cNvPr>
            <p:cNvPicPr>
              <a:picLocks noChangeAspect="1"/>
            </p:cNvPicPr>
            <p:nvPr/>
          </p:nvPicPr>
          <p:blipFill rotWithShape="1">
            <a:blip r:embed="rId4"/>
            <a:srcRect l="23125" t="15555" r="24437" b="11111"/>
            <a:stretch/>
          </p:blipFill>
          <p:spPr>
            <a:xfrm>
              <a:off x="6480810" y="4191000"/>
              <a:ext cx="6393180" cy="5029200"/>
            </a:xfrm>
            <a:prstGeom prst="rect">
              <a:avLst/>
            </a:prstGeom>
          </p:spPr>
        </p:pic>
      </p:grpSp>
      <p:pic>
        <p:nvPicPr>
          <p:cNvPr id="10" name="Picture 9">
            <a:extLst>
              <a:ext uri="{FF2B5EF4-FFF2-40B4-BE49-F238E27FC236}">
                <a16:creationId xmlns:a16="http://schemas.microsoft.com/office/drawing/2014/main" id="{09E83465-61CE-39BA-51C9-CEDCFD3240F8}"/>
              </a:ext>
            </a:extLst>
          </p:cNvPr>
          <p:cNvPicPr>
            <a:picLocks noChangeAspect="1"/>
          </p:cNvPicPr>
          <p:nvPr/>
        </p:nvPicPr>
        <p:blipFill rotWithShape="1">
          <a:blip r:embed="rId5"/>
          <a:srcRect l="16875" t="30000" r="45000" b="9088"/>
          <a:stretch/>
        </p:blipFill>
        <p:spPr>
          <a:xfrm>
            <a:off x="3352800" y="2680589"/>
            <a:ext cx="4648200" cy="4177411"/>
          </a:xfrm>
          <a:prstGeom prst="rect">
            <a:avLst/>
          </a:prstGeom>
        </p:spPr>
      </p:pic>
      <p:grpSp>
        <p:nvGrpSpPr>
          <p:cNvPr id="17" name="Group 16">
            <a:extLst>
              <a:ext uri="{FF2B5EF4-FFF2-40B4-BE49-F238E27FC236}">
                <a16:creationId xmlns:a16="http://schemas.microsoft.com/office/drawing/2014/main" id="{78F16AFA-D405-4BBB-9092-B94F8D8C9FC3}"/>
              </a:ext>
            </a:extLst>
          </p:cNvPr>
          <p:cNvGrpSpPr/>
          <p:nvPr/>
        </p:nvGrpSpPr>
        <p:grpSpPr>
          <a:xfrm>
            <a:off x="5486400" y="4443346"/>
            <a:ext cx="6934200" cy="2414655"/>
            <a:chOff x="685800" y="2286000"/>
            <a:chExt cx="6934200" cy="2414655"/>
          </a:xfrm>
        </p:grpSpPr>
        <p:pic>
          <p:nvPicPr>
            <p:cNvPr id="3" name="Picture 2">
              <a:extLst>
                <a:ext uri="{FF2B5EF4-FFF2-40B4-BE49-F238E27FC236}">
                  <a16:creationId xmlns:a16="http://schemas.microsoft.com/office/drawing/2014/main" id="{C11247A6-482A-401A-C2FF-790FF217B6DB}"/>
                </a:ext>
              </a:extLst>
            </p:cNvPr>
            <p:cNvPicPr>
              <a:picLocks noChangeAspect="1"/>
            </p:cNvPicPr>
            <p:nvPr/>
          </p:nvPicPr>
          <p:blipFill rotWithShape="1">
            <a:blip r:embed="rId6"/>
            <a:srcRect l="31875" t="18888" r="11250" b="53680"/>
            <a:stretch/>
          </p:blipFill>
          <p:spPr>
            <a:xfrm>
              <a:off x="685800" y="2819401"/>
              <a:ext cx="6934200" cy="1881254"/>
            </a:xfrm>
            <a:prstGeom prst="rect">
              <a:avLst/>
            </a:prstGeom>
          </p:spPr>
        </p:pic>
        <p:pic>
          <p:nvPicPr>
            <p:cNvPr id="6" name="Picture 5">
              <a:extLst>
                <a:ext uri="{FF2B5EF4-FFF2-40B4-BE49-F238E27FC236}">
                  <a16:creationId xmlns:a16="http://schemas.microsoft.com/office/drawing/2014/main" id="{6AE9542A-2694-E4AD-CBFD-FC43E729CDF5}"/>
                </a:ext>
              </a:extLst>
            </p:cNvPr>
            <p:cNvPicPr>
              <a:picLocks noChangeAspect="1"/>
            </p:cNvPicPr>
            <p:nvPr/>
          </p:nvPicPr>
          <p:blipFill rotWithShape="1">
            <a:blip r:embed="rId7"/>
            <a:srcRect t="26691" r="1250" b="63333"/>
            <a:stretch/>
          </p:blipFill>
          <p:spPr>
            <a:xfrm>
              <a:off x="746760" y="2286000"/>
              <a:ext cx="6568440" cy="373253"/>
            </a:xfrm>
            <a:prstGeom prst="rect">
              <a:avLst/>
            </a:prstGeom>
          </p:spPr>
        </p:pic>
      </p:grpSp>
    </p:spTree>
    <p:extLst>
      <p:ext uri="{BB962C8B-B14F-4D97-AF65-F5344CB8AC3E}">
        <p14:creationId xmlns:p14="http://schemas.microsoft.com/office/powerpoint/2010/main" val="322544600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53C9E2A-AFC8-C87B-CFF7-4C58A2BC883B}"/>
              </a:ext>
            </a:extLst>
          </p:cNvPr>
          <p:cNvSpPr txBox="1"/>
          <p:nvPr/>
        </p:nvSpPr>
        <p:spPr>
          <a:xfrm>
            <a:off x="1219200" y="609600"/>
            <a:ext cx="9212580" cy="1220847"/>
          </a:xfrm>
          <a:prstGeom prst="rect">
            <a:avLst/>
          </a:prstGeom>
          <a:noFill/>
        </p:spPr>
        <p:txBody>
          <a:bodyPr wrap="square" rtlCol="0">
            <a:spAutoFit/>
          </a:bodyPr>
          <a:lstStyle/>
          <a:p>
            <a:pPr algn="ctr">
              <a:lnSpc>
                <a:spcPts val="4400"/>
              </a:lnSpc>
            </a:pPr>
            <a:r>
              <a:rPr lang="en-US" sz="4400" b="1" dirty="0">
                <a:solidFill>
                  <a:srgbClr val="002060"/>
                </a:solidFill>
              </a:rPr>
              <a:t>Call to Action 5: Deploy Agile Public Policy</a:t>
            </a:r>
            <a:endParaRPr lang="en-US" sz="2400" dirty="0"/>
          </a:p>
        </p:txBody>
      </p:sp>
      <p:pic>
        <p:nvPicPr>
          <p:cNvPr id="21506" name="Picture 2" descr="Carrot &amp; Stick">
            <a:extLst>
              <a:ext uri="{FF2B5EF4-FFF2-40B4-BE49-F238E27FC236}">
                <a16:creationId xmlns:a16="http://schemas.microsoft.com/office/drawing/2014/main" id="{C1F70FEA-5F33-DC91-5BE1-ECC107C3B1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3923" y="2738437"/>
            <a:ext cx="4119563" cy="4119563"/>
          </a:xfrm>
          <a:prstGeom prst="rect">
            <a:avLst/>
          </a:prstGeom>
          <a:noFill/>
          <a:extLst>
            <a:ext uri="{909E8E84-426E-40DD-AFC4-6F175D3DCCD1}">
              <a14:hiddenFill xmlns:a14="http://schemas.microsoft.com/office/drawing/2010/main">
                <a:solidFill>
                  <a:srgbClr val="FFFFFF"/>
                </a:solidFill>
              </a14:hiddenFill>
            </a:ext>
          </a:extLst>
        </p:spPr>
      </p:pic>
      <p:pic>
        <p:nvPicPr>
          <p:cNvPr id="21514" name="Picture 10" descr="Be flexible drawing by zoe li | Doodle Addicts">
            <a:extLst>
              <a:ext uri="{FF2B5EF4-FFF2-40B4-BE49-F238E27FC236}">
                <a16:creationId xmlns:a16="http://schemas.microsoft.com/office/drawing/2014/main" id="{81F5C19A-12F3-F0D4-E4C4-8DF70ACFFB8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4967" b="8452"/>
          <a:stretch/>
        </p:blipFill>
        <p:spPr bwMode="auto">
          <a:xfrm>
            <a:off x="6312217" y="3201168"/>
            <a:ext cx="4718367" cy="31941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155242C3-0097-3C01-325C-5F542CAEFAE3}"/>
              </a:ext>
            </a:extLst>
          </p:cNvPr>
          <p:cNvSpPr txBox="1"/>
          <p:nvPr/>
        </p:nvSpPr>
        <p:spPr>
          <a:xfrm>
            <a:off x="914400" y="2467442"/>
            <a:ext cx="4119563" cy="913070"/>
          </a:xfrm>
          <a:prstGeom prst="rect">
            <a:avLst/>
          </a:prstGeom>
          <a:noFill/>
        </p:spPr>
        <p:txBody>
          <a:bodyPr wrap="square" rtlCol="0">
            <a:spAutoFit/>
          </a:bodyPr>
          <a:lstStyle/>
          <a:p>
            <a:pPr algn="ctr">
              <a:lnSpc>
                <a:spcPts val="3200"/>
              </a:lnSpc>
            </a:pPr>
            <a:r>
              <a:rPr lang="en-US" sz="3200" b="1" dirty="0">
                <a:solidFill>
                  <a:srgbClr val="002060"/>
                </a:solidFill>
              </a:rPr>
              <a:t>Needs to include carrots and sticks </a:t>
            </a:r>
          </a:p>
        </p:txBody>
      </p:sp>
      <p:sp>
        <p:nvSpPr>
          <p:cNvPr id="9" name="TextBox 8">
            <a:extLst>
              <a:ext uri="{FF2B5EF4-FFF2-40B4-BE49-F238E27FC236}">
                <a16:creationId xmlns:a16="http://schemas.microsoft.com/office/drawing/2014/main" id="{15ED9642-6DC8-AA80-00D5-AC925764070A}"/>
              </a:ext>
            </a:extLst>
          </p:cNvPr>
          <p:cNvSpPr txBox="1"/>
          <p:nvPr/>
        </p:nvSpPr>
        <p:spPr>
          <a:xfrm>
            <a:off x="6312217" y="2467442"/>
            <a:ext cx="4975860" cy="913070"/>
          </a:xfrm>
          <a:prstGeom prst="rect">
            <a:avLst/>
          </a:prstGeom>
          <a:noFill/>
        </p:spPr>
        <p:txBody>
          <a:bodyPr wrap="square" rtlCol="0">
            <a:spAutoFit/>
          </a:bodyPr>
          <a:lstStyle/>
          <a:p>
            <a:pPr algn="ctr">
              <a:lnSpc>
                <a:spcPts val="3200"/>
              </a:lnSpc>
            </a:pPr>
            <a:r>
              <a:rPr lang="en-US" sz="3200" b="1" dirty="0">
                <a:solidFill>
                  <a:srgbClr val="002060"/>
                </a:solidFill>
              </a:rPr>
              <a:t>Needs to be flexible and facilitate adaptations</a:t>
            </a:r>
          </a:p>
        </p:txBody>
      </p:sp>
    </p:spTree>
    <p:extLst>
      <p:ext uri="{BB962C8B-B14F-4D97-AF65-F5344CB8AC3E}">
        <p14:creationId xmlns:p14="http://schemas.microsoft.com/office/powerpoint/2010/main" val="38709251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a:extLst>
              <a:ext uri="{FF2B5EF4-FFF2-40B4-BE49-F238E27FC236}">
                <a16:creationId xmlns:a16="http://schemas.microsoft.com/office/drawing/2014/main" id="{4FF08D76-CBAD-AE4D-543A-9F48FE48387F}"/>
              </a:ext>
            </a:extLst>
          </p:cNvPr>
          <p:cNvSpPr>
            <a:spLocks noGrp="1" noRot="1" noChangeArrowheads="1"/>
          </p:cNvSpPr>
          <p:nvPr>
            <p:ph type="title"/>
          </p:nvPr>
        </p:nvSpPr>
        <p:spPr>
          <a:xfrm>
            <a:off x="0" y="838200"/>
            <a:ext cx="12192000" cy="762000"/>
          </a:xfrm>
        </p:spPr>
        <p:txBody>
          <a:bodyPr>
            <a:normAutofit fontScale="90000"/>
          </a:bodyPr>
          <a:lstStyle/>
          <a:p>
            <a:pPr algn="ctr" eaLnBrk="1" hangingPunct="1">
              <a:defRPr/>
            </a:pPr>
            <a:r>
              <a:rPr lang="en-US" altLang="en-US" sz="6000" dirty="0">
                <a:solidFill>
                  <a:srgbClr val="002060"/>
                </a:solidFill>
              </a:rPr>
              <a:t>CONCLUSION: </a:t>
            </a:r>
            <a:br>
              <a:rPr lang="en-US" altLang="en-US" sz="6000" dirty="0">
                <a:solidFill>
                  <a:srgbClr val="002060"/>
                </a:solidFill>
              </a:rPr>
            </a:br>
            <a:r>
              <a:rPr lang="en-US" altLang="en-US" sz="6000" dirty="0">
                <a:solidFill>
                  <a:srgbClr val="002060"/>
                </a:solidFill>
              </a:rPr>
              <a:t>It’s up to us</a:t>
            </a:r>
          </a:p>
        </p:txBody>
      </p:sp>
      <p:sp>
        <p:nvSpPr>
          <p:cNvPr id="18434" name="Rectangle 3">
            <a:extLst>
              <a:ext uri="{FF2B5EF4-FFF2-40B4-BE49-F238E27FC236}">
                <a16:creationId xmlns:a16="http://schemas.microsoft.com/office/drawing/2014/main" id="{76296402-A557-18E0-7B35-02A82A9FA3BD}"/>
              </a:ext>
            </a:extLst>
          </p:cNvPr>
          <p:cNvSpPr>
            <a:spLocks noGrp="1" noRot="1" noChangeArrowheads="1"/>
          </p:cNvSpPr>
          <p:nvPr>
            <p:ph idx="1"/>
          </p:nvPr>
        </p:nvSpPr>
        <p:spPr>
          <a:xfrm>
            <a:off x="381000" y="2438400"/>
            <a:ext cx="11506200" cy="4343400"/>
          </a:xfrm>
        </p:spPr>
        <p:txBody>
          <a:bodyPr/>
          <a:lstStyle/>
          <a:p>
            <a:pPr>
              <a:spcAft>
                <a:spcPts val="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How AI resembles previous technological revolutions</a:t>
            </a:r>
          </a:p>
          <a:p>
            <a:pPr lvl="1">
              <a:spcAft>
                <a:spcPts val="600"/>
              </a:spcAft>
              <a:buFont typeface="Arial" panose="020B0604020202020204" pitchFamily="34" charset="0"/>
              <a:buChar char="•"/>
            </a:pPr>
            <a:r>
              <a:rPr lang="en-US" altLang="en-US" dirty="0">
                <a:solidFill>
                  <a:srgbClr val="002060"/>
                </a:solidFill>
                <a:effectLst/>
                <a:ea typeface="ＭＳ Ｐゴシック" panose="020B0600070205080204" pitchFamily="34" charset="-128"/>
              </a:rPr>
              <a:t>The spinning jenny</a:t>
            </a:r>
          </a:p>
          <a:p>
            <a:pPr lvl="1">
              <a:spcAft>
                <a:spcPts val="3600"/>
              </a:spcAft>
              <a:buFont typeface="Arial" panose="020B0604020202020204" pitchFamily="34" charset="0"/>
              <a:buChar char="•"/>
            </a:pPr>
            <a:r>
              <a:rPr lang="en-US" altLang="en-US" dirty="0" err="1">
                <a:solidFill>
                  <a:srgbClr val="002060"/>
                </a:solidFill>
                <a:effectLst/>
                <a:ea typeface="ＭＳ Ｐゴシック" panose="020B0600070205080204" pitchFamily="34" charset="-128"/>
              </a:rPr>
              <a:t>Chloroflourocarbons</a:t>
            </a:r>
            <a:endParaRPr lang="en-US" altLang="en-US" dirty="0">
              <a:solidFill>
                <a:srgbClr val="002060"/>
              </a:solidFill>
              <a:effectLst/>
              <a:ea typeface="ＭＳ Ｐゴシック" panose="020B0600070205080204" pitchFamily="34" charset="-128"/>
            </a:endParaRPr>
          </a:p>
          <a:p>
            <a:pPr>
              <a:spcAft>
                <a:spcPts val="3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How AI differs from previous technological revolutions</a:t>
            </a:r>
          </a:p>
          <a:p>
            <a:pPr>
              <a:spcAft>
                <a:spcPts val="3600"/>
              </a:spcAft>
              <a:buClr>
                <a:srgbClr val="002060"/>
              </a:buClr>
              <a:buFont typeface="Arial" panose="020B0604020202020204" pitchFamily="34" charset="0"/>
              <a:buChar char="•"/>
            </a:pPr>
            <a:r>
              <a:rPr lang="en-US" altLang="en-US" dirty="0">
                <a:solidFill>
                  <a:srgbClr val="002060"/>
                </a:solidFill>
                <a:effectLst/>
                <a:ea typeface="ＭＳ Ｐゴシック" panose="020B0600070205080204" pitchFamily="34" charset="-128"/>
              </a:rPr>
              <a:t>The need for vigilance and humility</a:t>
            </a:r>
          </a:p>
        </p:txBody>
      </p:sp>
      <p:pic>
        <p:nvPicPr>
          <p:cNvPr id="2" name="Picture 1">
            <a:extLst>
              <a:ext uri="{FF2B5EF4-FFF2-40B4-BE49-F238E27FC236}">
                <a16:creationId xmlns:a16="http://schemas.microsoft.com/office/drawing/2014/main" id="{6CE22C07-C751-E77C-10BA-11F12459BF6B}"/>
              </a:ext>
            </a:extLst>
          </p:cNvPr>
          <p:cNvPicPr>
            <a:picLocks noChangeAspect="1"/>
          </p:cNvPicPr>
          <p:nvPr/>
        </p:nvPicPr>
        <p:blipFill>
          <a:blip r:embed="rId3"/>
          <a:stretch>
            <a:fillRect/>
          </a:stretch>
        </p:blipFill>
        <p:spPr>
          <a:xfrm>
            <a:off x="0" y="0"/>
            <a:ext cx="2848535" cy="2362200"/>
          </a:xfrm>
          <a:prstGeom prst="rect">
            <a:avLst/>
          </a:prstGeom>
        </p:spPr>
      </p:pic>
      <p:pic>
        <p:nvPicPr>
          <p:cNvPr id="3" name="Picture 2">
            <a:extLst>
              <a:ext uri="{FF2B5EF4-FFF2-40B4-BE49-F238E27FC236}">
                <a16:creationId xmlns:a16="http://schemas.microsoft.com/office/drawing/2014/main" id="{A2ACBAFE-1E47-DD6A-819E-3369BA6B92FA}"/>
              </a:ext>
            </a:extLst>
          </p:cNvPr>
          <p:cNvPicPr>
            <a:picLocks noChangeAspect="1"/>
          </p:cNvPicPr>
          <p:nvPr/>
        </p:nvPicPr>
        <p:blipFill>
          <a:blip r:embed="rId4"/>
          <a:stretch>
            <a:fillRect/>
          </a:stretch>
        </p:blipFill>
        <p:spPr>
          <a:xfrm>
            <a:off x="10299700" y="1264227"/>
            <a:ext cx="1892300" cy="1066800"/>
          </a:xfrm>
          <a:prstGeom prst="rect">
            <a:avLst/>
          </a:prstGeom>
        </p:spPr>
      </p:pic>
      <p:pic>
        <p:nvPicPr>
          <p:cNvPr id="4" name="Picture 3">
            <a:extLst>
              <a:ext uri="{FF2B5EF4-FFF2-40B4-BE49-F238E27FC236}">
                <a16:creationId xmlns:a16="http://schemas.microsoft.com/office/drawing/2014/main" id="{C4551800-109B-7B36-B77D-60B9A1405D5D}"/>
              </a:ext>
            </a:extLst>
          </p:cNvPr>
          <p:cNvPicPr>
            <a:picLocks noChangeAspect="1"/>
          </p:cNvPicPr>
          <p:nvPr/>
        </p:nvPicPr>
        <p:blipFill>
          <a:blip r:embed="rId5"/>
          <a:stretch>
            <a:fillRect/>
          </a:stretch>
        </p:blipFill>
        <p:spPr>
          <a:xfrm>
            <a:off x="10426700" y="58882"/>
            <a:ext cx="1765300" cy="1143000"/>
          </a:xfrm>
          <a:prstGeom prst="rect">
            <a:avLst/>
          </a:prstGeom>
        </p:spPr>
      </p:pic>
      <p:pic>
        <p:nvPicPr>
          <p:cNvPr id="5" name="Picture 4">
            <a:extLst>
              <a:ext uri="{FF2B5EF4-FFF2-40B4-BE49-F238E27FC236}">
                <a16:creationId xmlns:a16="http://schemas.microsoft.com/office/drawing/2014/main" id="{3F106D2F-9CA1-5D40-33F1-1BA400CBF7B3}"/>
              </a:ext>
            </a:extLst>
          </p:cNvPr>
          <p:cNvPicPr>
            <a:picLocks noChangeAspect="1"/>
          </p:cNvPicPr>
          <p:nvPr/>
        </p:nvPicPr>
        <p:blipFill>
          <a:blip r:embed="rId6"/>
          <a:stretch>
            <a:fillRect/>
          </a:stretch>
        </p:blipFill>
        <p:spPr>
          <a:xfrm>
            <a:off x="10080336" y="5895109"/>
            <a:ext cx="2108200" cy="952500"/>
          </a:xfrm>
          <a:prstGeom prst="rect">
            <a:avLst/>
          </a:prstGeom>
        </p:spPr>
      </p:pic>
      <p:pic>
        <p:nvPicPr>
          <p:cNvPr id="6" name="Picture 5">
            <a:extLst>
              <a:ext uri="{FF2B5EF4-FFF2-40B4-BE49-F238E27FC236}">
                <a16:creationId xmlns:a16="http://schemas.microsoft.com/office/drawing/2014/main" id="{D0337256-3A0A-C786-0C7C-26046CAE9461}"/>
              </a:ext>
            </a:extLst>
          </p:cNvPr>
          <p:cNvPicPr>
            <a:picLocks noChangeAspect="1"/>
          </p:cNvPicPr>
          <p:nvPr/>
        </p:nvPicPr>
        <p:blipFill>
          <a:blip r:embed="rId7"/>
          <a:stretch>
            <a:fillRect/>
          </a:stretch>
        </p:blipFill>
        <p:spPr>
          <a:xfrm>
            <a:off x="10838603" y="2909455"/>
            <a:ext cx="1353397" cy="1752600"/>
          </a:xfrm>
          <a:prstGeom prst="rect">
            <a:avLst/>
          </a:prstGeom>
        </p:spPr>
      </p:pic>
    </p:spTree>
    <p:extLst>
      <p:ext uri="{BB962C8B-B14F-4D97-AF65-F5344CB8AC3E}">
        <p14:creationId xmlns:p14="http://schemas.microsoft.com/office/powerpoint/2010/main" val="26316369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43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43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3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43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304800" y="381000"/>
            <a:ext cx="11734800" cy="16905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ＭＳ Ｐゴシック" charset="-128"/>
                <a:cs typeface="ＭＳ Ｐゴシック" charset="-128"/>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ea typeface="ＭＳ Ｐゴシック" charset="-128"/>
                <a:cs typeface="ＭＳ Ｐゴシック" charset="-128"/>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a:lstStyle>
          <a:p>
            <a:r>
              <a:rPr lang="en-US" sz="6000" kern="0" dirty="0">
                <a:solidFill>
                  <a:srgbClr val="002060"/>
                </a:solidFill>
              </a:rPr>
              <a:t>I LOOK FORWARD TO YOUR </a:t>
            </a:r>
          </a:p>
          <a:p>
            <a:r>
              <a:rPr lang="en-US" sz="6000" kern="0" dirty="0">
                <a:solidFill>
                  <a:srgbClr val="002060"/>
                </a:solidFill>
              </a:rPr>
              <a:t>QUESTIONS AND COMMENTS!</a:t>
            </a:r>
          </a:p>
        </p:txBody>
      </p:sp>
      <p:pic>
        <p:nvPicPr>
          <p:cNvPr id="6146" name="Picture 2" descr="Do graduate students really have to raise their hands in class? | Times  Higher Education (TH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2293697"/>
            <a:ext cx="6858000" cy="45683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165090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4" name="Picture 3">
            <a:hlinkClick r:id="rId2"/>
            <a:extLst>
              <a:ext uri="{FF2B5EF4-FFF2-40B4-BE49-F238E27FC236}">
                <a16:creationId xmlns:a16="http://schemas.microsoft.com/office/drawing/2014/main" id="{01C2C334-752B-487A-AEBF-15A56D98774C}"/>
              </a:ext>
            </a:extLst>
          </p:cNvPr>
          <p:cNvPicPr>
            <a:picLocks noChangeAspect="1"/>
          </p:cNvPicPr>
          <p:nvPr/>
        </p:nvPicPr>
        <p:blipFill rotWithShape="1">
          <a:blip r:embed="rId3"/>
          <a:srcRect t="-518" r="2573" b="-9514"/>
          <a:stretch/>
        </p:blipFill>
        <p:spPr>
          <a:xfrm>
            <a:off x="0" y="-35511"/>
            <a:ext cx="12192000" cy="7546019"/>
          </a:xfrm>
          <a:prstGeom prst="rect">
            <a:avLst/>
          </a:prstGeom>
        </p:spPr>
      </p:pic>
    </p:spTree>
    <p:extLst>
      <p:ext uri="{BB962C8B-B14F-4D97-AF65-F5344CB8AC3E}">
        <p14:creationId xmlns:p14="http://schemas.microsoft.com/office/powerpoint/2010/main" val="33359909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B5097-9B73-4C9E-9C89-999DC49C4147}"/>
              </a:ext>
            </a:extLst>
          </p:cNvPr>
          <p:cNvSpPr>
            <a:spLocks noGrp="1"/>
          </p:cNvSpPr>
          <p:nvPr>
            <p:ph type="title"/>
          </p:nvPr>
        </p:nvSpPr>
        <p:spPr>
          <a:xfrm>
            <a:off x="1024631" y="1243976"/>
            <a:ext cx="3156805" cy="1325563"/>
          </a:xfrm>
        </p:spPr>
        <p:txBody>
          <a:bodyPr>
            <a:normAutofit fontScale="90000"/>
          </a:bodyPr>
          <a:lstStyle/>
          <a:p>
            <a:r>
              <a:rPr lang="en-US" dirty="0"/>
              <a:t>Indecision modeling </a:t>
            </a:r>
            <a:r>
              <a:rPr lang="en-US" dirty="0">
                <a:solidFill>
                  <a:srgbClr val="5B9BD5"/>
                </a:solidFill>
              </a:rPr>
              <a:t>[AAAI’21]</a:t>
            </a:r>
          </a:p>
        </p:txBody>
      </p:sp>
      <p:pic>
        <p:nvPicPr>
          <p:cNvPr id="2052" name="Picture 4">
            <a:extLst>
              <a:ext uri="{FF2B5EF4-FFF2-40B4-BE49-F238E27FC236}">
                <a16:creationId xmlns:a16="http://schemas.microsoft.com/office/drawing/2014/main" id="{00691A43-4704-45F7-A049-CCB4845C94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62447" y="253476"/>
            <a:ext cx="5696237" cy="3698744"/>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690DA056-7E7A-4474-8A15-8C7564F862AA}"/>
              </a:ext>
            </a:extLst>
          </p:cNvPr>
          <p:cNvSpPr txBox="1">
            <a:spLocks/>
          </p:cNvSpPr>
          <p:nvPr/>
        </p:nvSpPr>
        <p:spPr>
          <a:xfrm>
            <a:off x="5620109" y="5917361"/>
            <a:ext cx="2625436" cy="10478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a:t>Walter </a:t>
            </a:r>
            <a:r>
              <a:rPr lang="en-US" dirty="0" err="1"/>
              <a:t>Sinnott</a:t>
            </a:r>
            <a:r>
              <a:rPr lang="en-US" dirty="0"/>
              <a:t>-Armstrong</a:t>
            </a:r>
          </a:p>
        </p:txBody>
      </p:sp>
      <p:sp>
        <p:nvSpPr>
          <p:cNvPr id="7" name="Content Placeholder 2">
            <a:extLst>
              <a:ext uri="{FF2B5EF4-FFF2-40B4-BE49-F238E27FC236}">
                <a16:creationId xmlns:a16="http://schemas.microsoft.com/office/drawing/2014/main" id="{6FFDFBCE-C5B9-4ADA-8C44-CCE08DB357D4}"/>
              </a:ext>
            </a:extLst>
          </p:cNvPr>
          <p:cNvSpPr txBox="1">
            <a:spLocks/>
          </p:cNvSpPr>
          <p:nvPr/>
        </p:nvSpPr>
        <p:spPr>
          <a:xfrm>
            <a:off x="7935040" y="5919303"/>
            <a:ext cx="2249981" cy="10478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a:t>Jana </a:t>
            </a:r>
            <a:r>
              <a:rPr lang="en-US" dirty="0" err="1"/>
              <a:t>Schaich</a:t>
            </a:r>
            <a:r>
              <a:rPr lang="en-US" dirty="0"/>
              <a:t> Borg</a:t>
            </a:r>
          </a:p>
        </p:txBody>
      </p:sp>
      <p:pic>
        <p:nvPicPr>
          <p:cNvPr id="8" name="Picture 7">
            <a:extLst>
              <a:ext uri="{FF2B5EF4-FFF2-40B4-BE49-F238E27FC236}">
                <a16:creationId xmlns:a16="http://schemas.microsoft.com/office/drawing/2014/main" id="{3B07A402-9702-4C0A-9F2C-15CD644CA8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0476" y="4180794"/>
            <a:ext cx="1149096" cy="1723644"/>
          </a:xfrm>
          <a:prstGeom prst="rect">
            <a:avLst/>
          </a:prstGeom>
        </p:spPr>
      </p:pic>
      <p:pic>
        <p:nvPicPr>
          <p:cNvPr id="9" name="Picture 8">
            <a:extLst>
              <a:ext uri="{FF2B5EF4-FFF2-40B4-BE49-F238E27FC236}">
                <a16:creationId xmlns:a16="http://schemas.microsoft.com/office/drawing/2014/main" id="{C2F8540C-0070-4CF0-A14D-7F1977E3D4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4551" y="4184638"/>
            <a:ext cx="1325138" cy="1706957"/>
          </a:xfrm>
          <a:prstGeom prst="rect">
            <a:avLst/>
          </a:prstGeom>
        </p:spPr>
      </p:pic>
      <p:pic>
        <p:nvPicPr>
          <p:cNvPr id="10" name="Picture 9">
            <a:extLst>
              <a:ext uri="{FF2B5EF4-FFF2-40B4-BE49-F238E27FC236}">
                <a16:creationId xmlns:a16="http://schemas.microsoft.com/office/drawing/2014/main" id="{4D320BDC-A7B3-49A5-B961-0FAF469B1935}"/>
              </a:ext>
            </a:extLst>
          </p:cNvPr>
          <p:cNvPicPr>
            <a:picLocks noChangeAspect="1"/>
          </p:cNvPicPr>
          <p:nvPr/>
        </p:nvPicPr>
        <p:blipFill rotWithShape="1">
          <a:blip r:embed="rId5">
            <a:extLst>
              <a:ext uri="{28A0092B-C50C-407E-A947-70E740481C1C}">
                <a14:useLocalDpi xmlns:a14="http://schemas.microsoft.com/office/drawing/2010/main" val="0"/>
              </a:ext>
            </a:extLst>
          </a:blip>
          <a:srcRect l="26262" t="9351" r="10101" b="35196"/>
          <a:stretch/>
        </p:blipFill>
        <p:spPr>
          <a:xfrm>
            <a:off x="10384005" y="4145848"/>
            <a:ext cx="1333732" cy="1746548"/>
          </a:xfrm>
          <a:prstGeom prst="rect">
            <a:avLst/>
          </a:prstGeom>
        </p:spPr>
      </p:pic>
      <p:sp>
        <p:nvSpPr>
          <p:cNvPr id="11" name="Content Placeholder 2">
            <a:extLst>
              <a:ext uri="{FF2B5EF4-FFF2-40B4-BE49-F238E27FC236}">
                <a16:creationId xmlns:a16="http://schemas.microsoft.com/office/drawing/2014/main" id="{5A6296D9-B993-4DEB-A954-EA19E00B2B6A}"/>
              </a:ext>
            </a:extLst>
          </p:cNvPr>
          <p:cNvSpPr txBox="1">
            <a:spLocks/>
          </p:cNvSpPr>
          <p:nvPr/>
        </p:nvSpPr>
        <p:spPr>
          <a:xfrm>
            <a:off x="9725447" y="5891595"/>
            <a:ext cx="2625436" cy="10478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a:t>John P. Dickerson</a:t>
            </a:r>
          </a:p>
        </p:txBody>
      </p:sp>
      <p:pic>
        <p:nvPicPr>
          <p:cNvPr id="12" name="Picture 11">
            <a:extLst>
              <a:ext uri="{FF2B5EF4-FFF2-40B4-BE49-F238E27FC236}">
                <a16:creationId xmlns:a16="http://schemas.microsoft.com/office/drawing/2014/main" id="{0055433A-B84B-4B0F-90CE-C039A5D59D23}"/>
              </a:ext>
            </a:extLst>
          </p:cNvPr>
          <p:cNvPicPr>
            <a:picLocks noChangeAspect="1"/>
          </p:cNvPicPr>
          <p:nvPr/>
        </p:nvPicPr>
        <p:blipFill rotWithShape="1">
          <a:blip r:embed="rId6">
            <a:extLst>
              <a:ext uri="{28A0092B-C50C-407E-A947-70E740481C1C}">
                <a14:useLocalDpi xmlns:a14="http://schemas.microsoft.com/office/drawing/2010/main" val="0"/>
              </a:ext>
            </a:extLst>
          </a:blip>
          <a:srcRect l="29446" t="10706" r="17324" b="24930"/>
          <a:stretch/>
        </p:blipFill>
        <p:spPr>
          <a:xfrm>
            <a:off x="195280" y="4176666"/>
            <a:ext cx="1376950" cy="1773653"/>
          </a:xfrm>
          <a:prstGeom prst="rect">
            <a:avLst/>
          </a:prstGeom>
        </p:spPr>
      </p:pic>
      <p:pic>
        <p:nvPicPr>
          <p:cNvPr id="13" name="Picture 12">
            <a:extLst>
              <a:ext uri="{FF2B5EF4-FFF2-40B4-BE49-F238E27FC236}">
                <a16:creationId xmlns:a16="http://schemas.microsoft.com/office/drawing/2014/main" id="{594A04C4-F243-4932-A733-ADAC25C2341C}"/>
              </a:ext>
            </a:extLst>
          </p:cNvPr>
          <p:cNvPicPr>
            <a:picLocks noChangeAspect="1"/>
          </p:cNvPicPr>
          <p:nvPr/>
        </p:nvPicPr>
        <p:blipFill rotWithShape="1">
          <a:blip r:embed="rId7">
            <a:extLst>
              <a:ext uri="{28A0092B-C50C-407E-A947-70E740481C1C}">
                <a14:useLocalDpi xmlns:a14="http://schemas.microsoft.com/office/drawing/2010/main" val="0"/>
              </a:ext>
            </a:extLst>
          </a:blip>
          <a:srcRect l="17324" t="5030" r="20229" b="17712"/>
          <a:stretch/>
        </p:blipFill>
        <p:spPr>
          <a:xfrm>
            <a:off x="1937337" y="4176666"/>
            <a:ext cx="1480967" cy="1748913"/>
          </a:xfrm>
          <a:prstGeom prst="rect">
            <a:avLst/>
          </a:prstGeom>
        </p:spPr>
      </p:pic>
      <p:pic>
        <p:nvPicPr>
          <p:cNvPr id="14" name="Picture 13">
            <a:extLst>
              <a:ext uri="{FF2B5EF4-FFF2-40B4-BE49-F238E27FC236}">
                <a16:creationId xmlns:a16="http://schemas.microsoft.com/office/drawing/2014/main" id="{0FABAF98-6931-4BE6-BF5F-27934F53CCA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65987" y="4176666"/>
            <a:ext cx="1742836" cy="1742836"/>
          </a:xfrm>
          <a:prstGeom prst="rect">
            <a:avLst/>
          </a:prstGeom>
        </p:spPr>
      </p:pic>
      <p:sp>
        <p:nvSpPr>
          <p:cNvPr id="15" name="Content Placeholder 2">
            <a:extLst>
              <a:ext uri="{FF2B5EF4-FFF2-40B4-BE49-F238E27FC236}">
                <a16:creationId xmlns:a16="http://schemas.microsoft.com/office/drawing/2014/main" id="{29E90B3E-41FB-4645-8CA9-46881741E0DB}"/>
              </a:ext>
            </a:extLst>
          </p:cNvPr>
          <p:cNvSpPr txBox="1">
            <a:spLocks/>
          </p:cNvSpPr>
          <p:nvPr/>
        </p:nvSpPr>
        <p:spPr>
          <a:xfrm>
            <a:off x="3840405" y="5932714"/>
            <a:ext cx="1793999" cy="10478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a:t>Kenzie Doyle</a:t>
            </a:r>
          </a:p>
        </p:txBody>
      </p:sp>
      <p:sp>
        <p:nvSpPr>
          <p:cNvPr id="16" name="Content Placeholder 2">
            <a:extLst>
              <a:ext uri="{FF2B5EF4-FFF2-40B4-BE49-F238E27FC236}">
                <a16:creationId xmlns:a16="http://schemas.microsoft.com/office/drawing/2014/main" id="{60D05DAD-DCBA-4AED-86A6-ED42E774C162}"/>
              </a:ext>
            </a:extLst>
          </p:cNvPr>
          <p:cNvSpPr txBox="1">
            <a:spLocks/>
          </p:cNvSpPr>
          <p:nvPr/>
        </p:nvSpPr>
        <p:spPr>
          <a:xfrm>
            <a:off x="2089102" y="5932714"/>
            <a:ext cx="1217955" cy="104780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a:t>Lok Chan</a:t>
            </a:r>
          </a:p>
        </p:txBody>
      </p:sp>
      <p:sp>
        <p:nvSpPr>
          <p:cNvPr id="17" name="Content Placeholder 2">
            <a:extLst>
              <a:ext uri="{FF2B5EF4-FFF2-40B4-BE49-F238E27FC236}">
                <a16:creationId xmlns:a16="http://schemas.microsoft.com/office/drawing/2014/main" id="{7E96267D-8DD2-4124-94FE-ED90213F938D}"/>
              </a:ext>
            </a:extLst>
          </p:cNvPr>
          <p:cNvSpPr txBox="1">
            <a:spLocks/>
          </p:cNvSpPr>
          <p:nvPr/>
        </p:nvSpPr>
        <p:spPr>
          <a:xfrm>
            <a:off x="97917" y="5971437"/>
            <a:ext cx="1582835" cy="1047806"/>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dirty="0"/>
              <a:t>Duncan </a:t>
            </a:r>
            <a:r>
              <a:rPr lang="en-US" dirty="0" err="1"/>
              <a:t>McElfresh</a:t>
            </a:r>
            <a:endParaRPr lang="en-US" dirty="0"/>
          </a:p>
        </p:txBody>
      </p:sp>
      <p:sp>
        <p:nvSpPr>
          <p:cNvPr id="19" name="TextBox 18">
            <a:extLst>
              <a:ext uri="{FF2B5EF4-FFF2-40B4-BE49-F238E27FC236}">
                <a16:creationId xmlns:a16="http://schemas.microsoft.com/office/drawing/2014/main" id="{D3CA1B43-016E-4C7D-9B6B-BE9B5AB8CCF6}"/>
              </a:ext>
            </a:extLst>
          </p:cNvPr>
          <p:cNvSpPr txBox="1"/>
          <p:nvPr/>
        </p:nvSpPr>
        <p:spPr>
          <a:xfrm>
            <a:off x="1504939" y="3429000"/>
            <a:ext cx="947745" cy="523220"/>
          </a:xfrm>
          <a:prstGeom prst="rect">
            <a:avLst/>
          </a:prstGeom>
          <a:noFill/>
        </p:spPr>
        <p:txBody>
          <a:bodyPr wrap="square">
            <a:spAutoFit/>
          </a:bodyPr>
          <a:lstStyle/>
          <a:p>
            <a:r>
              <a:rPr lang="en-US" sz="2800" dirty="0"/>
              <a:t>with:</a:t>
            </a:r>
          </a:p>
        </p:txBody>
      </p:sp>
    </p:spTree>
    <p:extLst>
      <p:ext uri="{BB962C8B-B14F-4D97-AF65-F5344CB8AC3E}">
        <p14:creationId xmlns:p14="http://schemas.microsoft.com/office/powerpoint/2010/main" val="4612124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E883FCC-87F8-65DC-C9E1-70E496CF0CB0}"/>
              </a:ext>
            </a:extLst>
          </p:cNvPr>
          <p:cNvPicPr>
            <a:picLocks noChangeAspect="1"/>
          </p:cNvPicPr>
          <p:nvPr/>
        </p:nvPicPr>
        <p:blipFill rotWithShape="1">
          <a:blip r:embed="rId2">
            <a:extLst>
              <a:ext uri="{28A0092B-C50C-407E-A947-70E740481C1C}">
                <a14:useLocalDpi xmlns:a14="http://schemas.microsoft.com/office/drawing/2010/main" val="0"/>
              </a:ext>
            </a:extLst>
          </a:blip>
          <a:srcRect r="10563"/>
          <a:stretch/>
        </p:blipFill>
        <p:spPr>
          <a:xfrm>
            <a:off x="2714623" y="2402105"/>
            <a:ext cx="7086601" cy="4455895"/>
          </a:xfrm>
          <a:prstGeom prst="rect">
            <a:avLst/>
          </a:prstGeom>
        </p:spPr>
      </p:pic>
      <p:pic>
        <p:nvPicPr>
          <p:cNvPr id="5" name="Picture 4">
            <a:extLst>
              <a:ext uri="{FF2B5EF4-FFF2-40B4-BE49-F238E27FC236}">
                <a16:creationId xmlns:a16="http://schemas.microsoft.com/office/drawing/2014/main" id="{4EB8C6E6-51B1-3589-3710-6ED193792B47}"/>
              </a:ext>
            </a:extLst>
          </p:cNvPr>
          <p:cNvPicPr>
            <a:picLocks noChangeAspect="1"/>
          </p:cNvPicPr>
          <p:nvPr/>
        </p:nvPicPr>
        <p:blipFill rotWithShape="1">
          <a:blip r:embed="rId3"/>
          <a:srcRect l="30703" t="21389" r="1328" b="32222"/>
          <a:stretch/>
        </p:blipFill>
        <p:spPr>
          <a:xfrm>
            <a:off x="3152774" y="-13545"/>
            <a:ext cx="6267451" cy="2406125"/>
          </a:xfrm>
          <a:prstGeom prst="rect">
            <a:avLst/>
          </a:prstGeom>
        </p:spPr>
      </p:pic>
      <p:sp>
        <p:nvSpPr>
          <p:cNvPr id="6" name="Rectangle 5">
            <a:extLst>
              <a:ext uri="{FF2B5EF4-FFF2-40B4-BE49-F238E27FC236}">
                <a16:creationId xmlns:a16="http://schemas.microsoft.com/office/drawing/2014/main" id="{725734CA-FE09-5F09-11F7-BA6EEB8736B9}"/>
              </a:ext>
            </a:extLst>
          </p:cNvPr>
          <p:cNvSpPr/>
          <p:nvPr/>
        </p:nvSpPr>
        <p:spPr>
          <a:xfrm>
            <a:off x="2587751" y="2997847"/>
            <a:ext cx="7804024" cy="38696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5424DF02-C6E4-B63A-3BE2-D2530B998117}"/>
              </a:ext>
            </a:extLst>
          </p:cNvPr>
          <p:cNvSpPr/>
          <p:nvPr/>
        </p:nvSpPr>
        <p:spPr>
          <a:xfrm>
            <a:off x="2714623" y="5962650"/>
            <a:ext cx="7804024" cy="23127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64233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xit" presetSubtype="4" fill="hold" grpId="0" nodeType="clickEffect">
                                  <p:stCondLst>
                                    <p:cond delay="0"/>
                                  </p:stCondLst>
                                  <p:childTnLst>
                                    <p:anim calcmode="lin" valueType="num">
                                      <p:cBhvr additive="base">
                                        <p:cTn id="10" dur="500"/>
                                        <p:tgtEl>
                                          <p:spTgt spid="6"/>
                                        </p:tgtEl>
                                        <p:attrNameLst>
                                          <p:attrName>ppt_x</p:attrName>
                                        </p:attrNameLst>
                                      </p:cBhvr>
                                      <p:tavLst>
                                        <p:tav tm="0">
                                          <p:val>
                                            <p:strVal val="ppt_x"/>
                                          </p:val>
                                        </p:tav>
                                        <p:tav tm="100000">
                                          <p:val>
                                            <p:strVal val="ppt_x"/>
                                          </p:val>
                                        </p:tav>
                                      </p:tavLst>
                                    </p:anim>
                                    <p:anim calcmode="lin" valueType="num">
                                      <p:cBhvr additive="base">
                                        <p:cTn id="11" dur="500"/>
                                        <p:tgtEl>
                                          <p:spTgt spid="6"/>
                                        </p:tgtEl>
                                        <p:attrNameLst>
                                          <p:attrName>ppt_y</p:attrName>
                                        </p:attrNameLst>
                                      </p:cBhvr>
                                      <p:tavLst>
                                        <p:tav tm="0">
                                          <p:val>
                                            <p:strVal val="ppt_y"/>
                                          </p:val>
                                        </p:tav>
                                        <p:tav tm="100000">
                                          <p:val>
                                            <p:strVal val="1+ppt_h/2"/>
                                          </p:val>
                                        </p:tav>
                                      </p:tavLst>
                                    </p:anim>
                                    <p:set>
                                      <p:cBhvr>
                                        <p:cTn id="12" dur="1" fill="hold">
                                          <p:stCondLst>
                                            <p:cond delay="499"/>
                                          </p:stCondLst>
                                        </p:cTn>
                                        <p:tgtEl>
                                          <p:spTgt spid="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0" nodeType="clickEffect">
                                  <p:stCondLst>
                                    <p:cond delay="0"/>
                                  </p:stCondLst>
                                  <p:childTnLst>
                                    <p:anim calcmode="lin" valueType="num">
                                      <p:cBhvr additive="base">
                                        <p:cTn id="16" dur="500"/>
                                        <p:tgtEl>
                                          <p:spTgt spid="7"/>
                                        </p:tgtEl>
                                        <p:attrNameLst>
                                          <p:attrName>ppt_x</p:attrName>
                                        </p:attrNameLst>
                                      </p:cBhvr>
                                      <p:tavLst>
                                        <p:tav tm="0">
                                          <p:val>
                                            <p:strVal val="ppt_x"/>
                                          </p:val>
                                        </p:tav>
                                        <p:tav tm="100000">
                                          <p:val>
                                            <p:strVal val="ppt_x"/>
                                          </p:val>
                                        </p:tav>
                                      </p:tavLst>
                                    </p:anim>
                                    <p:anim calcmode="lin" valueType="num">
                                      <p:cBhvr additive="base">
                                        <p:cTn id="17" dur="500"/>
                                        <p:tgtEl>
                                          <p:spTgt spid="7"/>
                                        </p:tgtEl>
                                        <p:attrNameLst>
                                          <p:attrName>ppt_y</p:attrName>
                                        </p:attrNameLst>
                                      </p:cBhvr>
                                      <p:tavLst>
                                        <p:tav tm="0">
                                          <p:val>
                                            <p:strVal val="ppt_y"/>
                                          </p:val>
                                        </p:tav>
                                        <p:tav tm="100000">
                                          <p:val>
                                            <p:strVal val="1+ppt_h/2"/>
                                          </p:val>
                                        </p:tav>
                                      </p:tavLst>
                                    </p:anim>
                                    <p:set>
                                      <p:cBhvr>
                                        <p:cTn id="18"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08354" y="1320425"/>
            <a:ext cx="5154476" cy="1325563"/>
          </a:xfrm>
        </p:spPr>
        <p:txBody>
          <a:bodyPr>
            <a:normAutofit fontScale="90000"/>
          </a:bodyPr>
          <a:lstStyle/>
          <a:p>
            <a:pPr algn="ctr"/>
            <a:r>
              <a:rPr lang="en-US" sz="4000" dirty="0"/>
              <a:t> </a:t>
            </a:r>
            <a:r>
              <a:rPr lang="en-US" dirty="0"/>
              <a:t>Foundations of Cooperative AI</a:t>
            </a:r>
            <a:br>
              <a:rPr lang="en-US" dirty="0"/>
            </a:br>
            <a:br>
              <a:rPr lang="en-US" sz="2700" dirty="0">
                <a:solidFill>
                  <a:srgbClr val="0070C0"/>
                </a:solidFill>
              </a:rPr>
            </a:br>
            <a:r>
              <a:rPr lang="en-US" sz="3100"/>
              <a:t>Vincent Conitzer</a:t>
            </a:r>
            <a:br>
              <a:rPr lang="en-US" sz="3100" dirty="0"/>
            </a:br>
            <a:endParaRPr lang="en-US" dirty="0">
              <a:solidFill>
                <a:srgbClr val="0070C0"/>
              </a:solidFill>
            </a:endParaRPr>
          </a:p>
        </p:txBody>
      </p:sp>
      <p:pic>
        <p:nvPicPr>
          <p:cNvPr id="35" name="Picture 34" descr="Orange Racing Car (Top View) by qubodup">
            <a:extLst>
              <a:ext uri="{FF2B5EF4-FFF2-40B4-BE49-F238E27FC236}">
                <a16:creationId xmlns:a16="http://schemas.microsoft.com/office/drawing/2014/main" id="{12B700C3-B470-4ACD-BDFB-76A6E29F22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8542" y="5394675"/>
            <a:ext cx="1995635" cy="989503"/>
          </a:xfrm>
          <a:prstGeom prst="rect">
            <a:avLst/>
          </a:prstGeom>
        </p:spPr>
      </p:pic>
      <p:pic>
        <p:nvPicPr>
          <p:cNvPr id="36" name="Picture 35" descr="Orange Racing Car (Top View) by qubodup">
            <a:extLst>
              <a:ext uri="{FF2B5EF4-FFF2-40B4-BE49-F238E27FC236}">
                <a16:creationId xmlns:a16="http://schemas.microsoft.com/office/drawing/2014/main" id="{A4243449-063E-4015-99D9-D9BCABF17FE1}"/>
              </a:ext>
            </a:extLst>
          </p:cNvPr>
          <p:cNvPicPr>
            <a:picLocks noChangeAspect="1"/>
          </p:cNvPicPr>
          <p:nvPr/>
        </p:nvPicPr>
        <p:blipFill>
          <a:blip r:embed="rId2">
            <a:duotone>
              <a:prstClr val="black"/>
              <a:schemeClr val="accent6">
                <a:tint val="45000"/>
                <a:satMod val="400000"/>
              </a:schemeClr>
            </a:duotone>
            <a:extLst>
              <a:ext uri="{28A0092B-C50C-407E-A947-70E740481C1C}">
                <a14:useLocalDpi xmlns:a14="http://schemas.microsoft.com/office/drawing/2010/main" val="0"/>
              </a:ext>
            </a:extLst>
          </a:blip>
          <a:stretch>
            <a:fillRect/>
          </a:stretch>
        </p:blipFill>
        <p:spPr>
          <a:xfrm>
            <a:off x="10090454" y="5394674"/>
            <a:ext cx="1995635" cy="989503"/>
          </a:xfrm>
          <a:prstGeom prst="rect">
            <a:avLst/>
          </a:prstGeom>
        </p:spPr>
      </p:pic>
      <p:sp>
        <p:nvSpPr>
          <p:cNvPr id="37" name="AutoShape 5">
            <a:extLst>
              <a:ext uri="{FF2B5EF4-FFF2-40B4-BE49-F238E27FC236}">
                <a16:creationId xmlns:a16="http://schemas.microsoft.com/office/drawing/2014/main" id="{5A82842B-8D10-4CA7-A91C-43830B15AFFE}"/>
              </a:ext>
            </a:extLst>
          </p:cNvPr>
          <p:cNvSpPr>
            <a:spLocks noChangeArrowheads="1"/>
          </p:cNvSpPr>
          <p:nvPr/>
        </p:nvSpPr>
        <p:spPr bwMode="auto">
          <a:xfrm>
            <a:off x="5070809" y="57620"/>
            <a:ext cx="5518268" cy="1165245"/>
          </a:xfrm>
          <a:prstGeom prst="wedgeEllipseCallout">
            <a:avLst>
              <a:gd name="adj1" fmla="val -16746"/>
              <a:gd name="adj2" fmla="val 402015"/>
            </a:avLst>
          </a:prstGeom>
          <a:solidFill>
            <a:schemeClr val="accent2">
              <a:lumMod val="40000"/>
              <a:lumOff val="60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eaLnBrk="0" hangingPunct="0"/>
            <a:endParaRPr lang="en-US" sz="2400">
              <a:solidFill>
                <a:schemeClr val="bg1"/>
              </a:solidFill>
              <a:latin typeface="Times New Roman" charset="0"/>
            </a:endParaRPr>
          </a:p>
        </p:txBody>
      </p:sp>
      <p:sp>
        <p:nvSpPr>
          <p:cNvPr id="38" name="Rectangle 3">
            <a:extLst>
              <a:ext uri="{FF2B5EF4-FFF2-40B4-BE49-F238E27FC236}">
                <a16:creationId xmlns:a16="http://schemas.microsoft.com/office/drawing/2014/main" id="{A69898C7-B5CD-437C-A0ED-C7CCB712688E}"/>
              </a:ext>
            </a:extLst>
          </p:cNvPr>
          <p:cNvSpPr>
            <a:spLocks noChangeArrowheads="1"/>
          </p:cNvSpPr>
          <p:nvPr/>
        </p:nvSpPr>
        <p:spPr bwMode="auto">
          <a:xfrm>
            <a:off x="5782844" y="262943"/>
            <a:ext cx="4094199" cy="5826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sz="2000" i="1" dirty="0"/>
              <a:t>	If I tailgate you, will your occupant take back control and pull over?</a:t>
            </a:r>
            <a:endParaRPr lang="en-US" sz="3200" dirty="0"/>
          </a:p>
        </p:txBody>
      </p:sp>
      <p:sp>
        <p:nvSpPr>
          <p:cNvPr id="39" name="AutoShape 5">
            <a:extLst>
              <a:ext uri="{FF2B5EF4-FFF2-40B4-BE49-F238E27FC236}">
                <a16:creationId xmlns:a16="http://schemas.microsoft.com/office/drawing/2014/main" id="{68630817-A473-4DBC-A9FD-B1CCE744EA41}"/>
              </a:ext>
            </a:extLst>
          </p:cNvPr>
          <p:cNvSpPr>
            <a:spLocks noChangeArrowheads="1"/>
          </p:cNvSpPr>
          <p:nvPr/>
        </p:nvSpPr>
        <p:spPr bwMode="auto">
          <a:xfrm>
            <a:off x="8398713" y="1175131"/>
            <a:ext cx="3609947" cy="1165245"/>
          </a:xfrm>
          <a:prstGeom prst="wedgeEllipseCallout">
            <a:avLst>
              <a:gd name="adj1" fmla="val 38808"/>
              <a:gd name="adj2" fmla="val 301448"/>
            </a:avLst>
          </a:prstGeom>
          <a:solidFill>
            <a:schemeClr val="accent6">
              <a:lumMod val="40000"/>
              <a:lumOff val="60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eaLnBrk="0" hangingPunct="0"/>
            <a:endParaRPr lang="en-US" sz="2400">
              <a:solidFill>
                <a:schemeClr val="bg1"/>
              </a:solidFill>
              <a:latin typeface="Times New Roman" charset="0"/>
            </a:endParaRPr>
          </a:p>
        </p:txBody>
      </p:sp>
      <p:sp>
        <p:nvSpPr>
          <p:cNvPr id="40" name="Rectangle 3">
            <a:extLst>
              <a:ext uri="{FF2B5EF4-FFF2-40B4-BE49-F238E27FC236}">
                <a16:creationId xmlns:a16="http://schemas.microsoft.com/office/drawing/2014/main" id="{1DB07E26-25DF-4C9A-88F4-00CB0AAB5A75}"/>
              </a:ext>
            </a:extLst>
          </p:cNvPr>
          <p:cNvSpPr>
            <a:spLocks noChangeArrowheads="1"/>
          </p:cNvSpPr>
          <p:nvPr/>
        </p:nvSpPr>
        <p:spPr bwMode="auto">
          <a:xfrm>
            <a:off x="8775733" y="1414281"/>
            <a:ext cx="2835195" cy="9355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sz="2000" i="1" dirty="0"/>
              <a:t>	What makes you think I would tell you?</a:t>
            </a:r>
            <a:endParaRPr lang="en-US" sz="3200" dirty="0"/>
          </a:p>
        </p:txBody>
      </p:sp>
      <p:sp>
        <p:nvSpPr>
          <p:cNvPr id="41" name="AutoShape 5">
            <a:extLst>
              <a:ext uri="{FF2B5EF4-FFF2-40B4-BE49-F238E27FC236}">
                <a16:creationId xmlns:a16="http://schemas.microsoft.com/office/drawing/2014/main" id="{BBCB1F17-8F29-43AE-B16C-AAD312611BFB}"/>
              </a:ext>
            </a:extLst>
          </p:cNvPr>
          <p:cNvSpPr>
            <a:spLocks noChangeArrowheads="1"/>
          </p:cNvSpPr>
          <p:nvPr/>
        </p:nvSpPr>
        <p:spPr bwMode="auto">
          <a:xfrm>
            <a:off x="7891576" y="2387124"/>
            <a:ext cx="2312111" cy="1121009"/>
          </a:xfrm>
          <a:prstGeom prst="wedgeEllipseCallout">
            <a:avLst>
              <a:gd name="adj1" fmla="val -75278"/>
              <a:gd name="adj2" fmla="val 212793"/>
            </a:avLst>
          </a:prstGeom>
          <a:solidFill>
            <a:schemeClr val="accent2">
              <a:lumMod val="40000"/>
              <a:lumOff val="60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eaLnBrk="0" hangingPunct="0"/>
            <a:endParaRPr lang="en-US" sz="2400">
              <a:solidFill>
                <a:schemeClr val="bg1"/>
              </a:solidFill>
              <a:latin typeface="Times New Roman" charset="0"/>
            </a:endParaRPr>
          </a:p>
        </p:txBody>
      </p:sp>
      <p:sp>
        <p:nvSpPr>
          <p:cNvPr id="42" name="Rectangle 3">
            <a:extLst>
              <a:ext uri="{FF2B5EF4-FFF2-40B4-BE49-F238E27FC236}">
                <a16:creationId xmlns:a16="http://schemas.microsoft.com/office/drawing/2014/main" id="{718E1A3A-3EB2-4F7B-93B2-0D70C691113F}"/>
              </a:ext>
            </a:extLst>
          </p:cNvPr>
          <p:cNvSpPr>
            <a:spLocks noChangeArrowheads="1"/>
          </p:cNvSpPr>
          <p:nvPr/>
        </p:nvSpPr>
        <p:spPr bwMode="auto">
          <a:xfrm>
            <a:off x="7988560" y="2469058"/>
            <a:ext cx="1930372" cy="4411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sz="2000" i="1" dirty="0"/>
              <a:t>	You just did. Better move aside now.</a:t>
            </a:r>
            <a:endParaRPr lang="en-US" sz="3200" dirty="0"/>
          </a:p>
        </p:txBody>
      </p:sp>
      <p:sp>
        <p:nvSpPr>
          <p:cNvPr id="43" name="AutoShape 5">
            <a:extLst>
              <a:ext uri="{FF2B5EF4-FFF2-40B4-BE49-F238E27FC236}">
                <a16:creationId xmlns:a16="http://schemas.microsoft.com/office/drawing/2014/main" id="{5FB60672-1EAD-439F-B5B2-D5F8ECF5855C}"/>
              </a:ext>
            </a:extLst>
          </p:cNvPr>
          <p:cNvSpPr>
            <a:spLocks noChangeArrowheads="1"/>
          </p:cNvSpPr>
          <p:nvPr/>
        </p:nvSpPr>
        <p:spPr bwMode="auto">
          <a:xfrm>
            <a:off x="8605445" y="3706579"/>
            <a:ext cx="2121326" cy="712429"/>
          </a:xfrm>
          <a:prstGeom prst="wedgeEllipseCallout">
            <a:avLst>
              <a:gd name="adj1" fmla="val 87108"/>
              <a:gd name="adj2" fmla="val 174422"/>
            </a:avLst>
          </a:prstGeom>
          <a:solidFill>
            <a:schemeClr val="accent6">
              <a:lumMod val="40000"/>
              <a:lumOff val="60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eaLnBrk="0" hangingPunct="0"/>
            <a:endParaRPr lang="en-US" sz="2400">
              <a:solidFill>
                <a:schemeClr val="bg1"/>
              </a:solidFill>
              <a:latin typeface="Times New Roman" charset="0"/>
            </a:endParaRPr>
          </a:p>
        </p:txBody>
      </p:sp>
      <p:sp>
        <p:nvSpPr>
          <p:cNvPr id="44" name="Rectangle 3">
            <a:extLst>
              <a:ext uri="{FF2B5EF4-FFF2-40B4-BE49-F238E27FC236}">
                <a16:creationId xmlns:a16="http://schemas.microsoft.com/office/drawing/2014/main" id="{2A9C8DBD-081C-43F0-916B-47DF7906DD92}"/>
              </a:ext>
            </a:extLst>
          </p:cNvPr>
          <p:cNvSpPr>
            <a:spLocks noChangeArrowheads="1"/>
          </p:cNvSpPr>
          <p:nvPr/>
        </p:nvSpPr>
        <p:spPr bwMode="auto">
          <a:xfrm>
            <a:off x="8459445" y="3858769"/>
            <a:ext cx="2835195" cy="93551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sz="2000" i="1" dirty="0"/>
              <a:t>	You’re bluffing.</a:t>
            </a:r>
            <a:endParaRPr lang="en-US" sz="3200" dirty="0"/>
          </a:p>
        </p:txBody>
      </p:sp>
      <p:sp>
        <p:nvSpPr>
          <p:cNvPr id="45" name="AutoShape 5">
            <a:extLst>
              <a:ext uri="{FF2B5EF4-FFF2-40B4-BE49-F238E27FC236}">
                <a16:creationId xmlns:a16="http://schemas.microsoft.com/office/drawing/2014/main" id="{1C012009-2545-4767-9271-AC3E2576ACA7}"/>
              </a:ext>
            </a:extLst>
          </p:cNvPr>
          <p:cNvSpPr>
            <a:spLocks noChangeArrowheads="1"/>
          </p:cNvSpPr>
          <p:nvPr/>
        </p:nvSpPr>
        <p:spPr bwMode="auto">
          <a:xfrm>
            <a:off x="7891576" y="4617454"/>
            <a:ext cx="2835195" cy="717680"/>
          </a:xfrm>
          <a:prstGeom prst="wedgeEllipseCallout">
            <a:avLst>
              <a:gd name="adj1" fmla="val -57856"/>
              <a:gd name="adj2" fmla="val 53690"/>
            </a:avLst>
          </a:prstGeom>
          <a:solidFill>
            <a:schemeClr val="accent2">
              <a:lumMod val="40000"/>
              <a:lumOff val="60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pPr eaLnBrk="0" hangingPunct="0"/>
            <a:endParaRPr lang="en-US" sz="2400">
              <a:solidFill>
                <a:schemeClr val="bg1"/>
              </a:solidFill>
              <a:latin typeface="Times New Roman" charset="0"/>
            </a:endParaRPr>
          </a:p>
        </p:txBody>
      </p:sp>
      <p:sp>
        <p:nvSpPr>
          <p:cNvPr id="46" name="Rectangle 3">
            <a:extLst>
              <a:ext uri="{FF2B5EF4-FFF2-40B4-BE49-F238E27FC236}">
                <a16:creationId xmlns:a16="http://schemas.microsoft.com/office/drawing/2014/main" id="{76ECDD31-0548-4DDD-859A-1A656A1A6D3F}"/>
              </a:ext>
            </a:extLst>
          </p:cNvPr>
          <p:cNvSpPr>
            <a:spLocks noChangeArrowheads="1"/>
          </p:cNvSpPr>
          <p:nvPr/>
        </p:nvSpPr>
        <p:spPr bwMode="auto">
          <a:xfrm>
            <a:off x="7988559" y="4617454"/>
            <a:ext cx="2600518" cy="4411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a:spcBef>
                <a:spcPct val="20000"/>
              </a:spcBef>
            </a:pPr>
            <a:r>
              <a:rPr lang="en-US" sz="2000" i="1" dirty="0"/>
              <a:t>	Are you willing to take that chance?</a:t>
            </a:r>
            <a:endParaRPr lang="en-US" sz="3200" dirty="0"/>
          </a:p>
        </p:txBody>
      </p:sp>
      <p:sp>
        <p:nvSpPr>
          <p:cNvPr id="16" name="TextBox 15">
            <a:extLst>
              <a:ext uri="{FF2B5EF4-FFF2-40B4-BE49-F238E27FC236}">
                <a16:creationId xmlns:a16="http://schemas.microsoft.com/office/drawing/2014/main" id="{C3C3955F-BF01-4947-A85E-E1BE1CE4C9D9}"/>
              </a:ext>
            </a:extLst>
          </p:cNvPr>
          <p:cNvSpPr txBox="1"/>
          <p:nvPr/>
        </p:nvSpPr>
        <p:spPr>
          <a:xfrm>
            <a:off x="603089" y="3626974"/>
            <a:ext cx="4589546" cy="3416320"/>
          </a:xfrm>
          <a:prstGeom prst="rect">
            <a:avLst/>
          </a:prstGeom>
          <a:noFill/>
        </p:spPr>
        <p:txBody>
          <a:bodyPr wrap="square">
            <a:spAutoFit/>
          </a:bodyPr>
          <a:lstStyle/>
          <a:p>
            <a:r>
              <a:rPr lang="en-US" dirty="0"/>
              <a:t>Overview paper:</a:t>
            </a:r>
            <a:br>
              <a:rPr lang="en-US" dirty="0">
                <a:hlinkClick r:id="rId3"/>
              </a:rPr>
            </a:br>
            <a:r>
              <a:rPr lang="en-US" dirty="0"/>
              <a:t>V. Conitzer and C. Oesterheld. </a:t>
            </a:r>
            <a:r>
              <a:rPr lang="en-US" dirty="0">
                <a:hlinkClick r:id="rId4"/>
              </a:rPr>
              <a:t>Foundations of Cooperative AI.</a:t>
            </a:r>
            <a:r>
              <a:rPr lang="en-US" dirty="0"/>
              <a:t> In </a:t>
            </a:r>
            <a:r>
              <a:rPr lang="en-US" i="1" dirty="0"/>
              <a:t>Proceedings of the Thirty-Seventh AAAI Conference on Artificial Intelligence (AAAI-23)</a:t>
            </a:r>
            <a:r>
              <a:rPr lang="en-US" dirty="0"/>
              <a:t>, Washington, DC, USA, 2023.</a:t>
            </a:r>
          </a:p>
          <a:p>
            <a:endParaRPr lang="en-US" i="1" dirty="0"/>
          </a:p>
          <a:p>
            <a:r>
              <a:rPr lang="en-US" dirty="0"/>
              <a:t>Also see Cooperative AI community </a:t>
            </a:r>
            <a:r>
              <a:rPr lang="en-US" dirty="0">
                <a:hlinkClick r:id="rId5"/>
              </a:rPr>
              <a:t>https://www.cooperativeai.com/</a:t>
            </a:r>
            <a:endParaRPr lang="en-US" b="1" dirty="0"/>
          </a:p>
          <a:p>
            <a:r>
              <a:rPr lang="en-US" dirty="0"/>
              <a:t>and our new lab at CMU!</a:t>
            </a:r>
            <a:br>
              <a:rPr lang="en-US" dirty="0"/>
            </a:br>
            <a:r>
              <a:rPr lang="en-US" dirty="0">
                <a:hlinkClick r:id="rId6"/>
              </a:rPr>
              <a:t>http://www.cs.cmu.edu/~focal/</a:t>
            </a:r>
            <a:endParaRPr lang="en-US" dirty="0"/>
          </a:p>
          <a:p>
            <a:endParaRPr lang="en-US" dirty="0"/>
          </a:p>
        </p:txBody>
      </p:sp>
      <p:pic>
        <p:nvPicPr>
          <p:cNvPr id="3" name="Picture 2">
            <a:extLst>
              <a:ext uri="{FF2B5EF4-FFF2-40B4-BE49-F238E27FC236}">
                <a16:creationId xmlns:a16="http://schemas.microsoft.com/office/drawing/2014/main" id="{36205226-54A2-50AE-1D5A-9B188624AC3B}"/>
              </a:ext>
            </a:extLst>
          </p:cNvPr>
          <p:cNvPicPr>
            <a:picLocks noChangeAspect="1"/>
          </p:cNvPicPr>
          <p:nvPr/>
        </p:nvPicPr>
        <p:blipFill rotWithShape="1">
          <a:blip r:embed="rId7">
            <a:extLst>
              <a:ext uri="{28A0092B-C50C-407E-A947-70E740481C1C}">
                <a14:useLocalDpi xmlns:a14="http://schemas.microsoft.com/office/drawing/2010/main" val="0"/>
              </a:ext>
            </a:extLst>
          </a:blip>
          <a:srcRect l="16180" t="5322" r="14887" b="36505"/>
          <a:stretch/>
        </p:blipFill>
        <p:spPr>
          <a:xfrm>
            <a:off x="4495180" y="5038542"/>
            <a:ext cx="983247" cy="1244637"/>
          </a:xfrm>
          <a:prstGeom prst="rect">
            <a:avLst/>
          </a:prstGeom>
        </p:spPr>
      </p:pic>
      <p:cxnSp>
        <p:nvCxnSpPr>
          <p:cNvPr id="4" name="Straight Arrow Connector 3">
            <a:extLst>
              <a:ext uri="{FF2B5EF4-FFF2-40B4-BE49-F238E27FC236}">
                <a16:creationId xmlns:a16="http://schemas.microsoft.com/office/drawing/2014/main" id="{652B9136-41EB-F4F1-84E4-C2228A549B30}"/>
              </a:ext>
            </a:extLst>
          </p:cNvPr>
          <p:cNvCxnSpPr>
            <a:cxnSpLocks/>
          </p:cNvCxnSpPr>
          <p:nvPr/>
        </p:nvCxnSpPr>
        <p:spPr>
          <a:xfrm>
            <a:off x="3291840" y="4212013"/>
            <a:ext cx="1136611" cy="144884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6" name="Rectangle 5">
            <a:extLst>
              <a:ext uri="{FF2B5EF4-FFF2-40B4-BE49-F238E27FC236}">
                <a16:creationId xmlns:a16="http://schemas.microsoft.com/office/drawing/2014/main" id="{39ADC321-E428-F132-A87B-17C00439AB19}"/>
              </a:ext>
            </a:extLst>
          </p:cNvPr>
          <p:cNvSpPr/>
          <p:nvPr/>
        </p:nvSpPr>
        <p:spPr>
          <a:xfrm>
            <a:off x="2112143" y="3958814"/>
            <a:ext cx="1373335" cy="252376"/>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2DE3668-DB2C-E7A7-FC6E-C2B3F6B04AD4}"/>
              </a:ext>
            </a:extLst>
          </p:cNvPr>
          <p:cNvSpPr txBox="1"/>
          <p:nvPr/>
        </p:nvSpPr>
        <p:spPr>
          <a:xfrm>
            <a:off x="4256366" y="6245900"/>
            <a:ext cx="1448076" cy="646331"/>
          </a:xfrm>
          <a:prstGeom prst="rect">
            <a:avLst/>
          </a:prstGeom>
          <a:noFill/>
        </p:spPr>
        <p:txBody>
          <a:bodyPr wrap="square">
            <a:spAutoFit/>
          </a:bodyPr>
          <a:lstStyle/>
          <a:p>
            <a:pPr algn="ctr"/>
            <a:r>
              <a:rPr lang="en-US" i="1" dirty="0"/>
              <a:t>Caspar Oesterheld</a:t>
            </a:r>
          </a:p>
        </p:txBody>
      </p:sp>
    </p:spTree>
    <p:extLst>
      <p:ext uri="{BB962C8B-B14F-4D97-AF65-F5344CB8AC3E}">
        <p14:creationId xmlns:p14="http://schemas.microsoft.com/office/powerpoint/2010/main" val="7916867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A2380-01C6-44CE-9EE3-B9E4D3677EA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41BFA902-B760-4143-97A3-73A4F71738AF}"/>
              </a:ext>
            </a:extLst>
          </p:cNvPr>
          <p:cNvSpPr>
            <a:spLocks noGrp="1"/>
          </p:cNvSpPr>
          <p:nvPr>
            <p:ph idx="1"/>
          </p:nvPr>
        </p:nvSpPr>
        <p:spPr/>
        <p:txBody>
          <a:bodyPr/>
          <a:lstStyle/>
          <a:p>
            <a:endParaRPr lang="en-US"/>
          </a:p>
        </p:txBody>
      </p:sp>
      <p:pic>
        <p:nvPicPr>
          <p:cNvPr id="7" name="Picture 6">
            <a:hlinkClick r:id="rId2"/>
            <a:extLst>
              <a:ext uri="{FF2B5EF4-FFF2-40B4-BE49-F238E27FC236}">
                <a16:creationId xmlns:a16="http://schemas.microsoft.com/office/drawing/2014/main" id="{278029DC-8B28-4573-A7CF-F0AB3CB826A9}"/>
              </a:ext>
            </a:extLst>
          </p:cNvPr>
          <p:cNvPicPr>
            <a:picLocks noChangeAspect="1"/>
          </p:cNvPicPr>
          <p:nvPr/>
        </p:nvPicPr>
        <p:blipFill>
          <a:blip r:embed="rId3"/>
          <a:stretch>
            <a:fillRect/>
          </a:stretch>
        </p:blipFill>
        <p:spPr>
          <a:xfrm>
            <a:off x="0" y="0"/>
            <a:ext cx="12192000" cy="6858000"/>
          </a:xfrm>
          <a:prstGeom prst="rect">
            <a:avLst/>
          </a:prstGeom>
        </p:spPr>
      </p:pic>
      <p:sp>
        <p:nvSpPr>
          <p:cNvPr id="4" name="Rectangle 3">
            <a:extLst>
              <a:ext uri="{FF2B5EF4-FFF2-40B4-BE49-F238E27FC236}">
                <a16:creationId xmlns:a16="http://schemas.microsoft.com/office/drawing/2014/main" id="{091FA3E9-936F-48BB-86BA-3DD4D82478B0}"/>
              </a:ext>
            </a:extLst>
          </p:cNvPr>
          <p:cNvSpPr/>
          <p:nvPr/>
        </p:nvSpPr>
        <p:spPr>
          <a:xfrm>
            <a:off x="1553592" y="5486399"/>
            <a:ext cx="5282214" cy="887768"/>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15734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72DD470-A6B8-424A-AED8-A73437118F76}"/>
              </a:ext>
            </a:extLst>
          </p:cNvPr>
          <p:cNvSpPr txBox="1"/>
          <p:nvPr/>
        </p:nvSpPr>
        <p:spPr>
          <a:xfrm>
            <a:off x="907741" y="4340260"/>
            <a:ext cx="6094520" cy="1200329"/>
          </a:xfrm>
          <a:prstGeom prst="rect">
            <a:avLst/>
          </a:prstGeom>
          <a:noFill/>
        </p:spPr>
        <p:txBody>
          <a:bodyPr wrap="square">
            <a:spAutoFit/>
          </a:bodyPr>
          <a:lstStyle/>
          <a:p>
            <a:r>
              <a:rPr lang="en-US" dirty="0"/>
              <a:t>The </a:t>
            </a:r>
            <a:r>
              <a:rPr lang="en-US" b="1" dirty="0"/>
              <a:t>May 6, 2010, flash crash</a:t>
            </a:r>
            <a:r>
              <a:rPr lang="en-US" dirty="0"/>
              <a:t>,</a:t>
            </a:r>
            <a:r>
              <a:rPr lang="en-US" baseline="30000" dirty="0">
                <a:hlinkClick r:id="rId2"/>
              </a:rPr>
              <a:t>[1]</a:t>
            </a:r>
            <a:r>
              <a:rPr lang="en-US" baseline="30000" dirty="0">
                <a:hlinkClick r:id="rId3"/>
              </a:rPr>
              <a:t>[2]</a:t>
            </a:r>
            <a:r>
              <a:rPr lang="en-US" baseline="30000" dirty="0">
                <a:hlinkClick r:id="rId4"/>
              </a:rPr>
              <a:t>[3]</a:t>
            </a:r>
            <a:r>
              <a:rPr lang="en-US" dirty="0"/>
              <a:t> also known as the </a:t>
            </a:r>
            <a:r>
              <a:rPr lang="en-US" b="1" dirty="0"/>
              <a:t>crash of 2:45</a:t>
            </a:r>
            <a:r>
              <a:rPr lang="en-US" dirty="0"/>
              <a:t> or simply the </a:t>
            </a:r>
            <a:r>
              <a:rPr lang="en-US" b="1" dirty="0"/>
              <a:t>flash crash</a:t>
            </a:r>
            <a:r>
              <a:rPr lang="en-US" dirty="0"/>
              <a:t>, was a United States trillion-dollar</a:t>
            </a:r>
            <a:r>
              <a:rPr lang="en-US" baseline="30000" dirty="0">
                <a:hlinkClick r:id="rId5"/>
              </a:rPr>
              <a:t>[4]</a:t>
            </a:r>
            <a:r>
              <a:rPr lang="en-US" dirty="0"/>
              <a:t> </a:t>
            </a:r>
            <a:r>
              <a:rPr lang="en-US" dirty="0">
                <a:hlinkClick r:id="rId6" tooltip="Stock market crash"/>
              </a:rPr>
              <a:t>stock market crash</a:t>
            </a:r>
            <a:r>
              <a:rPr lang="en-US" dirty="0"/>
              <a:t>, which started at 2:32 p.m. </a:t>
            </a:r>
            <a:r>
              <a:rPr lang="en-US" dirty="0">
                <a:hlinkClick r:id="rId7" tooltip="Eastern Time Zone"/>
              </a:rPr>
              <a:t>EDT</a:t>
            </a:r>
            <a:r>
              <a:rPr lang="en-US" dirty="0"/>
              <a:t> and lasted for approximately 36 minutes.</a:t>
            </a:r>
            <a:r>
              <a:rPr lang="en-US" baseline="30000" dirty="0">
                <a:hlinkClick r:id="rId8"/>
              </a:rPr>
              <a:t>[5]</a:t>
            </a:r>
            <a:r>
              <a:rPr lang="en-US" baseline="30000" dirty="0">
                <a:effectLst/>
              </a:rPr>
              <a:t>:1</a:t>
            </a:r>
            <a:endParaRPr lang="en-US" dirty="0"/>
          </a:p>
        </p:txBody>
      </p:sp>
      <p:pic>
        <p:nvPicPr>
          <p:cNvPr id="9" name="Picture 8">
            <a:extLst>
              <a:ext uri="{FF2B5EF4-FFF2-40B4-BE49-F238E27FC236}">
                <a16:creationId xmlns:a16="http://schemas.microsoft.com/office/drawing/2014/main" id="{AC42330A-A311-4D3F-BD24-8A0955898AE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07741" y="404183"/>
            <a:ext cx="5892554" cy="3770047"/>
          </a:xfrm>
          <a:prstGeom prst="rect">
            <a:avLst/>
          </a:prstGeom>
        </p:spPr>
      </p:pic>
      <p:sp>
        <p:nvSpPr>
          <p:cNvPr id="13" name="TextBox 12">
            <a:extLst>
              <a:ext uri="{FF2B5EF4-FFF2-40B4-BE49-F238E27FC236}">
                <a16:creationId xmlns:a16="http://schemas.microsoft.com/office/drawing/2014/main" id="{1C0D62E8-F939-4380-8513-F670699D36AE}"/>
              </a:ext>
            </a:extLst>
          </p:cNvPr>
          <p:cNvSpPr txBox="1"/>
          <p:nvPr/>
        </p:nvSpPr>
        <p:spPr>
          <a:xfrm>
            <a:off x="8427129" y="2401280"/>
            <a:ext cx="2661082" cy="2308324"/>
          </a:xfrm>
          <a:prstGeom prst="rect">
            <a:avLst/>
          </a:prstGeom>
          <a:noFill/>
        </p:spPr>
        <p:txBody>
          <a:bodyPr wrap="square">
            <a:spAutoFit/>
          </a:bodyPr>
          <a:lstStyle/>
          <a:p>
            <a:r>
              <a:rPr lang="en-US" dirty="0"/>
              <a:t>Between 2:45:13 and 2:45:27, HFTs traded over 27,000 contracts, which accounted for about 49 percent of the total trading volume, while buying only about 200 additional contracts net.</a:t>
            </a:r>
          </a:p>
        </p:txBody>
      </p:sp>
    </p:spTree>
    <p:extLst>
      <p:ext uri="{BB962C8B-B14F-4D97-AF65-F5344CB8AC3E}">
        <p14:creationId xmlns:p14="http://schemas.microsoft.com/office/powerpoint/2010/main" val="2578560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913DF59-330C-81A2-7AB4-1B6DB5516D48}"/>
              </a:ext>
            </a:extLst>
          </p:cNvPr>
          <p:cNvPicPr>
            <a:picLocks noChangeAspect="1"/>
          </p:cNvPicPr>
          <p:nvPr/>
        </p:nvPicPr>
        <p:blipFill>
          <a:blip r:embed="rId2"/>
          <a:stretch>
            <a:fillRect/>
          </a:stretch>
        </p:blipFill>
        <p:spPr>
          <a:xfrm>
            <a:off x="174433" y="110742"/>
            <a:ext cx="4873817" cy="6664349"/>
          </a:xfrm>
          <a:prstGeom prst="rect">
            <a:avLst/>
          </a:prstGeom>
        </p:spPr>
      </p:pic>
      <p:pic>
        <p:nvPicPr>
          <p:cNvPr id="7" name="Picture 6">
            <a:extLst>
              <a:ext uri="{FF2B5EF4-FFF2-40B4-BE49-F238E27FC236}">
                <a16:creationId xmlns:a16="http://schemas.microsoft.com/office/drawing/2014/main" id="{50C1D4E2-209B-875C-2F04-0DB78E2D5C67}"/>
              </a:ext>
            </a:extLst>
          </p:cNvPr>
          <p:cNvPicPr>
            <a:picLocks noChangeAspect="1"/>
          </p:cNvPicPr>
          <p:nvPr/>
        </p:nvPicPr>
        <p:blipFill>
          <a:blip r:embed="rId3"/>
          <a:stretch>
            <a:fillRect/>
          </a:stretch>
        </p:blipFill>
        <p:spPr>
          <a:xfrm>
            <a:off x="9121441" y="0"/>
            <a:ext cx="3070559" cy="3456763"/>
          </a:xfrm>
          <a:prstGeom prst="rect">
            <a:avLst/>
          </a:prstGeom>
        </p:spPr>
      </p:pic>
      <p:pic>
        <p:nvPicPr>
          <p:cNvPr id="9" name="Picture 8">
            <a:extLst>
              <a:ext uri="{FF2B5EF4-FFF2-40B4-BE49-F238E27FC236}">
                <a16:creationId xmlns:a16="http://schemas.microsoft.com/office/drawing/2014/main" id="{883D9753-4C0D-018C-F3D8-276AF8704F1D}"/>
              </a:ext>
            </a:extLst>
          </p:cNvPr>
          <p:cNvPicPr>
            <a:picLocks noChangeAspect="1"/>
          </p:cNvPicPr>
          <p:nvPr/>
        </p:nvPicPr>
        <p:blipFill>
          <a:blip r:embed="rId4"/>
          <a:stretch>
            <a:fillRect/>
          </a:stretch>
        </p:blipFill>
        <p:spPr>
          <a:xfrm>
            <a:off x="4888563" y="82909"/>
            <a:ext cx="4232878" cy="2889004"/>
          </a:xfrm>
          <a:prstGeom prst="rect">
            <a:avLst/>
          </a:prstGeom>
        </p:spPr>
      </p:pic>
      <p:pic>
        <p:nvPicPr>
          <p:cNvPr id="11" name="Picture 10">
            <a:extLst>
              <a:ext uri="{FF2B5EF4-FFF2-40B4-BE49-F238E27FC236}">
                <a16:creationId xmlns:a16="http://schemas.microsoft.com/office/drawing/2014/main" id="{A825D0D6-9FFA-F9E3-8873-AACD6D91C420}"/>
              </a:ext>
            </a:extLst>
          </p:cNvPr>
          <p:cNvPicPr>
            <a:picLocks noChangeAspect="1"/>
          </p:cNvPicPr>
          <p:nvPr/>
        </p:nvPicPr>
        <p:blipFill>
          <a:blip r:embed="rId5"/>
          <a:stretch>
            <a:fillRect/>
          </a:stretch>
        </p:blipFill>
        <p:spPr>
          <a:xfrm>
            <a:off x="5520797" y="4158806"/>
            <a:ext cx="6169446" cy="1872867"/>
          </a:xfrm>
          <a:prstGeom prst="rect">
            <a:avLst/>
          </a:prstGeom>
        </p:spPr>
      </p:pic>
      <p:sp>
        <p:nvSpPr>
          <p:cNvPr id="13" name="TextBox 12">
            <a:extLst>
              <a:ext uri="{FF2B5EF4-FFF2-40B4-BE49-F238E27FC236}">
                <a16:creationId xmlns:a16="http://schemas.microsoft.com/office/drawing/2014/main" id="{F244FCA5-163F-2D9D-3DD4-B334481F1B1D}"/>
              </a:ext>
            </a:extLst>
          </p:cNvPr>
          <p:cNvSpPr txBox="1"/>
          <p:nvPr/>
        </p:nvSpPr>
        <p:spPr>
          <a:xfrm>
            <a:off x="7005002" y="6200894"/>
            <a:ext cx="6096000" cy="369332"/>
          </a:xfrm>
          <a:prstGeom prst="rect">
            <a:avLst/>
          </a:prstGeom>
          <a:noFill/>
        </p:spPr>
        <p:txBody>
          <a:bodyPr wrap="square">
            <a:spAutoFit/>
          </a:bodyPr>
          <a:lstStyle/>
          <a:p>
            <a:r>
              <a:rPr lang="en-US" dirty="0">
                <a:hlinkClick r:id="rId6"/>
              </a:rPr>
              <a:t>https://arxiv.org/abs/2401.03408</a:t>
            </a:r>
            <a:endParaRPr lang="en-US" dirty="0"/>
          </a:p>
        </p:txBody>
      </p:sp>
    </p:spTree>
    <p:extLst>
      <p:ext uri="{BB962C8B-B14F-4D97-AF65-F5344CB8AC3E}">
        <p14:creationId xmlns:p14="http://schemas.microsoft.com/office/powerpoint/2010/main" val="21005208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A7F86D78-FA41-8BC1-CC5F-CF0F81C0948E}"/>
              </a:ext>
            </a:extLst>
          </p:cNvPr>
          <p:cNvSpPr>
            <a:spLocks noGrp="1" noChangeArrowheads="1"/>
          </p:cNvSpPr>
          <p:nvPr>
            <p:ph type="title"/>
          </p:nvPr>
        </p:nvSpPr>
        <p:spPr>
          <a:xfrm>
            <a:off x="2" y="269352"/>
            <a:ext cx="9709608" cy="685800"/>
          </a:xfrm>
        </p:spPr>
        <p:txBody>
          <a:bodyPr>
            <a:normAutofit fontScale="90000"/>
          </a:bodyPr>
          <a:lstStyle/>
          <a:p>
            <a:pPr eaLnBrk="1" hangingPunct="1"/>
            <a:r>
              <a:rPr lang="en-US" altLang="en-US" sz="4000" dirty="0"/>
              <a:t>Simulating our way to cooperation? </a:t>
            </a:r>
            <a:r>
              <a:rPr lang="en-US" altLang="en-US" sz="3100" dirty="0">
                <a:solidFill>
                  <a:srgbClr val="0070C0"/>
                </a:solidFill>
              </a:rPr>
              <a:t>[IJCAI’23, ongoing]</a:t>
            </a:r>
            <a:endParaRPr lang="en-US" altLang="en-US" sz="4000" dirty="0">
              <a:solidFill>
                <a:srgbClr val="0070C0"/>
              </a:solidFill>
            </a:endParaRPr>
          </a:p>
        </p:txBody>
      </p:sp>
      <p:sp>
        <p:nvSpPr>
          <p:cNvPr id="16387" name="Line 3">
            <a:extLst>
              <a:ext uri="{FF2B5EF4-FFF2-40B4-BE49-F238E27FC236}">
                <a16:creationId xmlns:a16="http://schemas.microsoft.com/office/drawing/2014/main" id="{301AFB7F-3C30-0E3B-B0C0-D3CED3D09FB1}"/>
              </a:ext>
            </a:extLst>
          </p:cNvPr>
          <p:cNvSpPr>
            <a:spLocks noChangeShapeType="1"/>
          </p:cNvSpPr>
          <p:nvPr/>
        </p:nvSpPr>
        <p:spPr bwMode="auto">
          <a:xfrm flipH="1">
            <a:off x="2125644" y="2921677"/>
            <a:ext cx="2132031" cy="923924"/>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6416" name="Freeform 32">
            <a:extLst>
              <a:ext uri="{FF2B5EF4-FFF2-40B4-BE49-F238E27FC236}">
                <a16:creationId xmlns:a16="http://schemas.microsoft.com/office/drawing/2014/main" id="{F0F10013-1DAF-318F-4725-F991BCCD62C1}"/>
              </a:ext>
            </a:extLst>
          </p:cNvPr>
          <p:cNvSpPr>
            <a:spLocks/>
          </p:cNvSpPr>
          <p:nvPr/>
        </p:nvSpPr>
        <p:spPr bwMode="auto">
          <a:xfrm>
            <a:off x="2068494" y="3616998"/>
            <a:ext cx="4410073" cy="228600"/>
          </a:xfrm>
          <a:custGeom>
            <a:avLst/>
            <a:gdLst>
              <a:gd name="T0" fmla="*/ 0 w 912"/>
              <a:gd name="T1" fmla="*/ 2147483646 h 144"/>
              <a:gd name="T2" fmla="*/ 2147483646 w 912"/>
              <a:gd name="T3" fmla="*/ 0 h 144"/>
              <a:gd name="T4" fmla="*/ 2147483646 w 912"/>
              <a:gd name="T5" fmla="*/ 2147483646 h 144"/>
              <a:gd name="T6" fmla="*/ 0 60000 65536"/>
              <a:gd name="T7" fmla="*/ 0 60000 65536"/>
              <a:gd name="T8" fmla="*/ 0 60000 65536"/>
              <a:gd name="T9" fmla="*/ 0 w 912"/>
              <a:gd name="T10" fmla="*/ 0 h 144"/>
              <a:gd name="T11" fmla="*/ 912 w 912"/>
              <a:gd name="T12" fmla="*/ 144 h 144"/>
            </a:gdLst>
            <a:ahLst/>
            <a:cxnLst>
              <a:cxn ang="T6">
                <a:pos x="T0" y="T1"/>
              </a:cxn>
              <a:cxn ang="T7">
                <a:pos x="T2" y="T3"/>
              </a:cxn>
              <a:cxn ang="T8">
                <a:pos x="T4" y="T5"/>
              </a:cxn>
            </a:cxnLst>
            <a:rect l="T9" t="T10" r="T11" b="T12"/>
            <a:pathLst>
              <a:path w="912" h="144">
                <a:moveTo>
                  <a:pt x="0" y="144"/>
                </a:moveTo>
                <a:cubicBezTo>
                  <a:pt x="164" y="72"/>
                  <a:pt x="328" y="0"/>
                  <a:pt x="480" y="0"/>
                </a:cubicBezTo>
                <a:cubicBezTo>
                  <a:pt x="632" y="0"/>
                  <a:pt x="772" y="72"/>
                  <a:pt x="912" y="144"/>
                </a:cubicBezTo>
              </a:path>
            </a:pathLst>
          </a:custGeom>
          <a:noFill/>
          <a:ln w="38100" cap="flat">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6422" name="Text Box 38">
            <a:extLst>
              <a:ext uri="{FF2B5EF4-FFF2-40B4-BE49-F238E27FC236}">
                <a16:creationId xmlns:a16="http://schemas.microsoft.com/office/drawing/2014/main" id="{8420B594-7F96-F522-87BB-0E5F156BB723}"/>
              </a:ext>
            </a:extLst>
          </p:cNvPr>
          <p:cNvSpPr txBox="1">
            <a:spLocks noChangeArrowheads="1"/>
          </p:cNvSpPr>
          <p:nvPr/>
        </p:nvSpPr>
        <p:spPr bwMode="auto">
          <a:xfrm>
            <a:off x="658794" y="4869833"/>
            <a:ext cx="11049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400" dirty="0"/>
              <a:t>10, 5 </a:t>
            </a:r>
          </a:p>
        </p:txBody>
      </p:sp>
      <p:sp>
        <p:nvSpPr>
          <p:cNvPr id="3" name="Line 3">
            <a:extLst>
              <a:ext uri="{FF2B5EF4-FFF2-40B4-BE49-F238E27FC236}">
                <a16:creationId xmlns:a16="http://schemas.microsoft.com/office/drawing/2014/main" id="{3DB61708-977D-30D5-B490-3A3FCEE26D79}"/>
              </a:ext>
            </a:extLst>
          </p:cNvPr>
          <p:cNvSpPr>
            <a:spLocks noChangeShapeType="1"/>
          </p:cNvSpPr>
          <p:nvPr/>
        </p:nvSpPr>
        <p:spPr bwMode="auto">
          <a:xfrm flipH="1">
            <a:off x="4248148" y="2921676"/>
            <a:ext cx="9527" cy="1188391"/>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dirty="0"/>
          </a:p>
        </p:txBody>
      </p:sp>
      <p:sp>
        <p:nvSpPr>
          <p:cNvPr id="5" name="Line 3">
            <a:extLst>
              <a:ext uri="{FF2B5EF4-FFF2-40B4-BE49-F238E27FC236}">
                <a16:creationId xmlns:a16="http://schemas.microsoft.com/office/drawing/2014/main" id="{7352E45C-C1C3-ADB7-41D8-42515D6CA1EB}"/>
              </a:ext>
            </a:extLst>
          </p:cNvPr>
          <p:cNvSpPr>
            <a:spLocks noChangeShapeType="1"/>
          </p:cNvSpPr>
          <p:nvPr/>
        </p:nvSpPr>
        <p:spPr bwMode="auto">
          <a:xfrm>
            <a:off x="4257676" y="2921677"/>
            <a:ext cx="2230419" cy="923924"/>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7" name="Line 3">
            <a:extLst>
              <a:ext uri="{FF2B5EF4-FFF2-40B4-BE49-F238E27FC236}">
                <a16:creationId xmlns:a16="http://schemas.microsoft.com/office/drawing/2014/main" id="{1E33E404-967E-CA2E-7F9F-2EBE7EECA1CB}"/>
              </a:ext>
            </a:extLst>
          </p:cNvPr>
          <p:cNvSpPr>
            <a:spLocks noChangeShapeType="1"/>
          </p:cNvSpPr>
          <p:nvPr/>
        </p:nvSpPr>
        <p:spPr bwMode="auto">
          <a:xfrm flipH="1">
            <a:off x="1011219" y="3845601"/>
            <a:ext cx="1114424" cy="990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 name="Line 3">
            <a:extLst>
              <a:ext uri="{FF2B5EF4-FFF2-40B4-BE49-F238E27FC236}">
                <a16:creationId xmlns:a16="http://schemas.microsoft.com/office/drawing/2014/main" id="{C1F56625-374A-9E63-2CF4-CB16EB638263}"/>
              </a:ext>
            </a:extLst>
          </p:cNvPr>
          <p:cNvSpPr>
            <a:spLocks noChangeShapeType="1"/>
          </p:cNvSpPr>
          <p:nvPr/>
        </p:nvSpPr>
        <p:spPr bwMode="auto">
          <a:xfrm>
            <a:off x="2125643" y="3845600"/>
            <a:ext cx="1114423" cy="990599"/>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 name="Line 3">
            <a:extLst>
              <a:ext uri="{FF2B5EF4-FFF2-40B4-BE49-F238E27FC236}">
                <a16:creationId xmlns:a16="http://schemas.microsoft.com/office/drawing/2014/main" id="{0100F847-108A-9BCF-C7DA-F643C84A110C}"/>
              </a:ext>
            </a:extLst>
          </p:cNvPr>
          <p:cNvSpPr>
            <a:spLocks noChangeShapeType="1"/>
          </p:cNvSpPr>
          <p:nvPr/>
        </p:nvSpPr>
        <p:spPr bwMode="auto">
          <a:xfrm flipH="1">
            <a:off x="5373671" y="3845601"/>
            <a:ext cx="1114424" cy="990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3" name="Line 3">
            <a:extLst>
              <a:ext uri="{FF2B5EF4-FFF2-40B4-BE49-F238E27FC236}">
                <a16:creationId xmlns:a16="http://schemas.microsoft.com/office/drawing/2014/main" id="{B29D9A20-7102-B117-E883-76A52C3EFAF5}"/>
              </a:ext>
            </a:extLst>
          </p:cNvPr>
          <p:cNvSpPr>
            <a:spLocks noChangeShapeType="1"/>
          </p:cNvSpPr>
          <p:nvPr/>
        </p:nvSpPr>
        <p:spPr bwMode="auto">
          <a:xfrm>
            <a:off x="6488095" y="3845600"/>
            <a:ext cx="1114424" cy="990599"/>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5" name="Line 3">
            <a:extLst>
              <a:ext uri="{FF2B5EF4-FFF2-40B4-BE49-F238E27FC236}">
                <a16:creationId xmlns:a16="http://schemas.microsoft.com/office/drawing/2014/main" id="{0B3F1A14-C3D1-F4B6-1DC4-614285A73603}"/>
              </a:ext>
            </a:extLst>
          </p:cNvPr>
          <p:cNvSpPr>
            <a:spLocks noChangeShapeType="1"/>
          </p:cNvSpPr>
          <p:nvPr/>
        </p:nvSpPr>
        <p:spPr bwMode="auto">
          <a:xfrm flipH="1">
            <a:off x="4249723" y="4836200"/>
            <a:ext cx="1114424" cy="99060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7" name="Line 3">
            <a:extLst>
              <a:ext uri="{FF2B5EF4-FFF2-40B4-BE49-F238E27FC236}">
                <a16:creationId xmlns:a16="http://schemas.microsoft.com/office/drawing/2014/main" id="{24998F3D-3E65-3371-3B80-39E262DE2267}"/>
              </a:ext>
            </a:extLst>
          </p:cNvPr>
          <p:cNvSpPr>
            <a:spLocks noChangeShapeType="1"/>
          </p:cNvSpPr>
          <p:nvPr/>
        </p:nvSpPr>
        <p:spPr bwMode="auto">
          <a:xfrm>
            <a:off x="5364147" y="4836199"/>
            <a:ext cx="1114424" cy="990599"/>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9" name="Freeform 32">
            <a:extLst>
              <a:ext uri="{FF2B5EF4-FFF2-40B4-BE49-F238E27FC236}">
                <a16:creationId xmlns:a16="http://schemas.microsoft.com/office/drawing/2014/main" id="{B3012382-55BE-67AF-4931-E00484786484}"/>
              </a:ext>
            </a:extLst>
          </p:cNvPr>
          <p:cNvSpPr>
            <a:spLocks/>
          </p:cNvSpPr>
          <p:nvPr/>
        </p:nvSpPr>
        <p:spPr bwMode="auto">
          <a:xfrm rot="19157503">
            <a:off x="5001580" y="3966908"/>
            <a:ext cx="1535758" cy="447943"/>
          </a:xfrm>
          <a:custGeom>
            <a:avLst/>
            <a:gdLst>
              <a:gd name="T0" fmla="*/ 0 w 912"/>
              <a:gd name="T1" fmla="*/ 2147483646 h 144"/>
              <a:gd name="T2" fmla="*/ 2147483646 w 912"/>
              <a:gd name="T3" fmla="*/ 0 h 144"/>
              <a:gd name="T4" fmla="*/ 2147483646 w 912"/>
              <a:gd name="T5" fmla="*/ 2147483646 h 144"/>
              <a:gd name="T6" fmla="*/ 0 60000 65536"/>
              <a:gd name="T7" fmla="*/ 0 60000 65536"/>
              <a:gd name="T8" fmla="*/ 0 60000 65536"/>
              <a:gd name="T9" fmla="*/ 0 w 912"/>
              <a:gd name="T10" fmla="*/ 0 h 144"/>
              <a:gd name="T11" fmla="*/ 912 w 912"/>
              <a:gd name="T12" fmla="*/ 144 h 144"/>
            </a:gdLst>
            <a:ahLst/>
            <a:cxnLst>
              <a:cxn ang="T6">
                <a:pos x="T0" y="T1"/>
              </a:cxn>
              <a:cxn ang="T7">
                <a:pos x="T2" y="T3"/>
              </a:cxn>
              <a:cxn ang="T8">
                <a:pos x="T4" y="T5"/>
              </a:cxn>
            </a:cxnLst>
            <a:rect l="T9" t="T10" r="T11" b="T12"/>
            <a:pathLst>
              <a:path w="912" h="144">
                <a:moveTo>
                  <a:pt x="0" y="144"/>
                </a:moveTo>
                <a:cubicBezTo>
                  <a:pt x="164" y="72"/>
                  <a:pt x="328" y="0"/>
                  <a:pt x="480" y="0"/>
                </a:cubicBezTo>
                <a:cubicBezTo>
                  <a:pt x="632" y="0"/>
                  <a:pt x="772" y="72"/>
                  <a:pt x="912" y="144"/>
                </a:cubicBezTo>
              </a:path>
            </a:pathLst>
          </a:custGeom>
          <a:noFill/>
          <a:ln w="38100" cap="flat">
            <a:solidFill>
              <a:schemeClr val="tx1"/>
            </a:solidFill>
            <a:prstDash val="dash"/>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1" name="Text Box 38">
            <a:extLst>
              <a:ext uri="{FF2B5EF4-FFF2-40B4-BE49-F238E27FC236}">
                <a16:creationId xmlns:a16="http://schemas.microsoft.com/office/drawing/2014/main" id="{00DC571A-A504-1E61-C3D5-89E91F9AC2BC}"/>
              </a:ext>
            </a:extLst>
          </p:cNvPr>
          <p:cNvSpPr txBox="1">
            <a:spLocks noChangeArrowheads="1"/>
          </p:cNvSpPr>
          <p:nvPr/>
        </p:nvSpPr>
        <p:spPr bwMode="auto">
          <a:xfrm>
            <a:off x="2782874" y="4869833"/>
            <a:ext cx="11049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400" dirty="0"/>
              <a:t>0, 15</a:t>
            </a:r>
          </a:p>
        </p:txBody>
      </p:sp>
      <p:sp>
        <p:nvSpPr>
          <p:cNvPr id="23" name="Text Box 38">
            <a:extLst>
              <a:ext uri="{FF2B5EF4-FFF2-40B4-BE49-F238E27FC236}">
                <a16:creationId xmlns:a16="http://schemas.microsoft.com/office/drawing/2014/main" id="{68A70003-3194-2C74-6EE5-F4900BDD5FCD}"/>
              </a:ext>
            </a:extLst>
          </p:cNvPr>
          <p:cNvSpPr txBox="1">
            <a:spLocks noChangeArrowheads="1"/>
          </p:cNvSpPr>
          <p:nvPr/>
        </p:nvSpPr>
        <p:spPr bwMode="auto">
          <a:xfrm>
            <a:off x="3887775" y="4110067"/>
            <a:ext cx="11049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400" dirty="0"/>
              <a:t>5, 0</a:t>
            </a:r>
          </a:p>
        </p:txBody>
      </p:sp>
      <p:sp>
        <p:nvSpPr>
          <p:cNvPr id="25" name="Text Box 38">
            <a:extLst>
              <a:ext uri="{FF2B5EF4-FFF2-40B4-BE49-F238E27FC236}">
                <a16:creationId xmlns:a16="http://schemas.microsoft.com/office/drawing/2014/main" id="{D5FD0473-C6EB-94B3-8A4C-1B684A91CC1F}"/>
              </a:ext>
            </a:extLst>
          </p:cNvPr>
          <p:cNvSpPr txBox="1">
            <a:spLocks noChangeArrowheads="1"/>
          </p:cNvSpPr>
          <p:nvPr/>
        </p:nvSpPr>
        <p:spPr bwMode="auto">
          <a:xfrm>
            <a:off x="7297724" y="4930683"/>
            <a:ext cx="11049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400" dirty="0"/>
              <a:t>4, 0</a:t>
            </a:r>
          </a:p>
        </p:txBody>
      </p:sp>
      <p:sp>
        <p:nvSpPr>
          <p:cNvPr id="27" name="Text Box 38">
            <a:extLst>
              <a:ext uri="{FF2B5EF4-FFF2-40B4-BE49-F238E27FC236}">
                <a16:creationId xmlns:a16="http://schemas.microsoft.com/office/drawing/2014/main" id="{77053283-A065-9D9E-7422-0F25EF25FB5C}"/>
              </a:ext>
            </a:extLst>
          </p:cNvPr>
          <p:cNvSpPr txBox="1">
            <a:spLocks noChangeArrowheads="1"/>
          </p:cNvSpPr>
          <p:nvPr/>
        </p:nvSpPr>
        <p:spPr bwMode="auto">
          <a:xfrm>
            <a:off x="3887774" y="5894068"/>
            <a:ext cx="11049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400" dirty="0"/>
              <a:t>9, 5</a:t>
            </a:r>
          </a:p>
        </p:txBody>
      </p:sp>
      <p:sp>
        <p:nvSpPr>
          <p:cNvPr id="29" name="Text Box 38">
            <a:extLst>
              <a:ext uri="{FF2B5EF4-FFF2-40B4-BE49-F238E27FC236}">
                <a16:creationId xmlns:a16="http://schemas.microsoft.com/office/drawing/2014/main" id="{B99C6435-9142-4659-A19B-9BE4DC6809BD}"/>
              </a:ext>
            </a:extLst>
          </p:cNvPr>
          <p:cNvSpPr txBox="1">
            <a:spLocks noChangeArrowheads="1"/>
          </p:cNvSpPr>
          <p:nvPr/>
        </p:nvSpPr>
        <p:spPr bwMode="auto">
          <a:xfrm>
            <a:off x="6192823" y="5894068"/>
            <a:ext cx="110490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2400" dirty="0"/>
              <a:t>-1, 15</a:t>
            </a:r>
          </a:p>
        </p:txBody>
      </p:sp>
      <p:sp>
        <p:nvSpPr>
          <p:cNvPr id="31" name="Content Placeholder 2">
            <a:extLst>
              <a:ext uri="{FF2B5EF4-FFF2-40B4-BE49-F238E27FC236}">
                <a16:creationId xmlns:a16="http://schemas.microsoft.com/office/drawing/2014/main" id="{2388F51C-E033-0FC2-D44E-86F3E6391FC4}"/>
              </a:ext>
            </a:extLst>
          </p:cNvPr>
          <p:cNvSpPr txBox="1">
            <a:spLocks/>
          </p:cNvSpPr>
          <p:nvPr/>
        </p:nvSpPr>
        <p:spPr>
          <a:xfrm>
            <a:off x="148853" y="1284087"/>
            <a:ext cx="8876561" cy="1462406"/>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Restricted </a:t>
            </a:r>
            <a:r>
              <a:rPr lang="en-US" i="1" dirty="0"/>
              <a:t>trust game </a:t>
            </a:r>
            <a:r>
              <a:rPr lang="en-US" sz="2200" dirty="0">
                <a:solidFill>
                  <a:srgbClr val="0070C0"/>
                </a:solidFill>
              </a:rPr>
              <a:t>[Berg et al. 1995]</a:t>
            </a:r>
            <a:r>
              <a:rPr lang="en-US" dirty="0"/>
              <a:t>: P1 can give 5 which would be tripled, or 0; after receiving 15, P2 can give back 10, or 0</a:t>
            </a:r>
          </a:p>
          <a:p>
            <a:r>
              <a:rPr lang="en-US" dirty="0"/>
              <a:t>Twist: P1 can </a:t>
            </a:r>
            <a:r>
              <a:rPr lang="en-US" i="1" dirty="0"/>
              <a:t>simulate </a:t>
            </a:r>
            <a:r>
              <a:rPr lang="en-US" dirty="0"/>
              <a:t>P2 first, at a cost of 1</a:t>
            </a:r>
          </a:p>
        </p:txBody>
      </p:sp>
      <p:sp>
        <p:nvSpPr>
          <p:cNvPr id="16385" name="TextBox 16384">
            <a:extLst>
              <a:ext uri="{FF2B5EF4-FFF2-40B4-BE49-F238E27FC236}">
                <a16:creationId xmlns:a16="http://schemas.microsoft.com/office/drawing/2014/main" id="{1C11295A-A49C-4C5D-3B57-4660B824BDD5}"/>
              </a:ext>
            </a:extLst>
          </p:cNvPr>
          <p:cNvSpPr txBox="1"/>
          <p:nvPr/>
        </p:nvSpPr>
        <p:spPr>
          <a:xfrm>
            <a:off x="4440224" y="2638833"/>
            <a:ext cx="649269" cy="400110"/>
          </a:xfrm>
          <a:prstGeom prst="rect">
            <a:avLst/>
          </a:prstGeom>
          <a:noFill/>
        </p:spPr>
        <p:txBody>
          <a:bodyPr wrap="square">
            <a:spAutoFit/>
          </a:bodyPr>
          <a:lstStyle/>
          <a:p>
            <a:r>
              <a:rPr lang="en-US" sz="2000" b="1" dirty="0"/>
              <a:t>P1</a:t>
            </a:r>
          </a:p>
        </p:txBody>
      </p:sp>
      <p:sp>
        <p:nvSpPr>
          <p:cNvPr id="16431" name="TextBox 16430">
            <a:extLst>
              <a:ext uri="{FF2B5EF4-FFF2-40B4-BE49-F238E27FC236}">
                <a16:creationId xmlns:a16="http://schemas.microsoft.com/office/drawing/2014/main" id="{40BB5FB3-4F77-655E-88E6-D5866E32BAE3}"/>
              </a:ext>
            </a:extLst>
          </p:cNvPr>
          <p:cNvSpPr txBox="1"/>
          <p:nvPr/>
        </p:nvSpPr>
        <p:spPr>
          <a:xfrm>
            <a:off x="1310188" y="3618198"/>
            <a:ext cx="649269" cy="400110"/>
          </a:xfrm>
          <a:prstGeom prst="rect">
            <a:avLst/>
          </a:prstGeom>
          <a:noFill/>
        </p:spPr>
        <p:txBody>
          <a:bodyPr wrap="square">
            <a:spAutoFit/>
          </a:bodyPr>
          <a:lstStyle/>
          <a:p>
            <a:r>
              <a:rPr lang="en-US" sz="2000" b="1" dirty="0"/>
              <a:t>P2</a:t>
            </a:r>
          </a:p>
        </p:txBody>
      </p:sp>
      <p:sp>
        <p:nvSpPr>
          <p:cNvPr id="16433" name="TextBox 16432">
            <a:extLst>
              <a:ext uri="{FF2B5EF4-FFF2-40B4-BE49-F238E27FC236}">
                <a16:creationId xmlns:a16="http://schemas.microsoft.com/office/drawing/2014/main" id="{0AE0A865-0190-4E76-BBFC-8C47A3003D52}"/>
              </a:ext>
            </a:extLst>
          </p:cNvPr>
          <p:cNvSpPr txBox="1"/>
          <p:nvPr/>
        </p:nvSpPr>
        <p:spPr>
          <a:xfrm>
            <a:off x="4806935" y="4585142"/>
            <a:ext cx="649269" cy="400110"/>
          </a:xfrm>
          <a:prstGeom prst="rect">
            <a:avLst/>
          </a:prstGeom>
          <a:noFill/>
        </p:spPr>
        <p:txBody>
          <a:bodyPr wrap="square">
            <a:spAutoFit/>
          </a:bodyPr>
          <a:lstStyle/>
          <a:p>
            <a:r>
              <a:rPr lang="en-US" sz="2000" b="1" dirty="0"/>
              <a:t>P2</a:t>
            </a:r>
          </a:p>
        </p:txBody>
      </p:sp>
      <p:sp>
        <p:nvSpPr>
          <p:cNvPr id="16435" name="TextBox 16434">
            <a:extLst>
              <a:ext uri="{FF2B5EF4-FFF2-40B4-BE49-F238E27FC236}">
                <a16:creationId xmlns:a16="http://schemas.microsoft.com/office/drawing/2014/main" id="{1CC016CC-99C3-45D5-1B54-5539853231CE}"/>
              </a:ext>
            </a:extLst>
          </p:cNvPr>
          <p:cNvSpPr txBox="1"/>
          <p:nvPr/>
        </p:nvSpPr>
        <p:spPr>
          <a:xfrm>
            <a:off x="6637308" y="3592445"/>
            <a:ext cx="2327287" cy="400110"/>
          </a:xfrm>
          <a:prstGeom prst="rect">
            <a:avLst/>
          </a:prstGeom>
          <a:noFill/>
        </p:spPr>
        <p:txBody>
          <a:bodyPr wrap="square">
            <a:spAutoFit/>
          </a:bodyPr>
          <a:lstStyle/>
          <a:p>
            <a:r>
              <a:rPr lang="en-US" sz="2000" b="1" dirty="0"/>
              <a:t>(simulated) P2</a:t>
            </a:r>
          </a:p>
        </p:txBody>
      </p:sp>
      <p:sp>
        <p:nvSpPr>
          <p:cNvPr id="16438" name="Content Placeholder 2">
            <a:extLst>
              <a:ext uri="{FF2B5EF4-FFF2-40B4-BE49-F238E27FC236}">
                <a16:creationId xmlns:a16="http://schemas.microsoft.com/office/drawing/2014/main" id="{0E179967-4CAF-EA1B-7949-CC026AA4D4FA}"/>
              </a:ext>
            </a:extLst>
          </p:cNvPr>
          <p:cNvSpPr>
            <a:spLocks noGrp="1"/>
          </p:cNvSpPr>
          <p:nvPr>
            <p:ph idx="1"/>
          </p:nvPr>
        </p:nvSpPr>
        <p:spPr>
          <a:xfrm>
            <a:off x="8578826" y="2624088"/>
            <a:ext cx="3328996" cy="2214419"/>
          </a:xfrm>
        </p:spPr>
        <p:txBody>
          <a:bodyPr>
            <a:normAutofit fontScale="92500" lnSpcReduction="20000"/>
          </a:bodyPr>
          <a:lstStyle/>
          <a:p>
            <a:pPr marL="0" indent="0" algn="r">
              <a:buNone/>
            </a:pPr>
            <a:r>
              <a:rPr lang="en-US" dirty="0"/>
              <a:t>As (AI system) P2, how likely is it you’re now running </a:t>
            </a:r>
            <a:r>
              <a:rPr lang="en-US" i="1" dirty="0"/>
              <a:t>as a simulation</a:t>
            </a:r>
            <a:r>
              <a:rPr lang="en-US" dirty="0"/>
              <a:t>? → </a:t>
            </a:r>
            <a:r>
              <a:rPr lang="en-US" i="1" dirty="0"/>
              <a:t>self-locating belief</a:t>
            </a:r>
          </a:p>
          <a:p>
            <a:pPr marL="0" indent="0" algn="r">
              <a:buNone/>
            </a:pPr>
            <a:r>
              <a:rPr lang="en-US" i="1" dirty="0"/>
              <a:t> What happens in equilibrium?</a:t>
            </a:r>
          </a:p>
          <a:p>
            <a:pPr marL="0" indent="0" algn="r">
              <a:buNone/>
            </a:pPr>
            <a:endParaRPr lang="en-US" sz="4000" i="1" dirty="0">
              <a:solidFill>
                <a:srgbClr val="0070C0"/>
              </a:solidFill>
            </a:endParaRPr>
          </a:p>
          <a:p>
            <a:pPr marL="0" indent="0" algn="r">
              <a:buNone/>
            </a:pPr>
            <a:endParaRPr lang="en-US" sz="4000" i="1" dirty="0">
              <a:solidFill>
                <a:srgbClr val="0070C0"/>
              </a:solidFill>
            </a:endParaRPr>
          </a:p>
        </p:txBody>
      </p:sp>
      <p:pic>
        <p:nvPicPr>
          <p:cNvPr id="8" name="Picture 7">
            <a:extLst>
              <a:ext uri="{FF2B5EF4-FFF2-40B4-BE49-F238E27FC236}">
                <a16:creationId xmlns:a16="http://schemas.microsoft.com/office/drawing/2014/main" id="{438ABC79-EC9E-2E54-8579-B7379FC4D9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20777" y="124590"/>
            <a:ext cx="969894" cy="1159497"/>
          </a:xfrm>
          <a:prstGeom prst="rect">
            <a:avLst/>
          </a:prstGeom>
        </p:spPr>
      </p:pic>
      <p:pic>
        <p:nvPicPr>
          <p:cNvPr id="10" name="Picture 9">
            <a:extLst>
              <a:ext uri="{FF2B5EF4-FFF2-40B4-BE49-F238E27FC236}">
                <a16:creationId xmlns:a16="http://schemas.microsoft.com/office/drawing/2014/main" id="{6D8BB563-1792-BB82-DFCB-9E288AE84BF0}"/>
              </a:ext>
            </a:extLst>
          </p:cNvPr>
          <p:cNvPicPr>
            <a:picLocks noChangeAspect="1"/>
          </p:cNvPicPr>
          <p:nvPr/>
        </p:nvPicPr>
        <p:blipFill rotWithShape="1">
          <a:blip r:embed="rId3">
            <a:extLst>
              <a:ext uri="{28A0092B-C50C-407E-A947-70E740481C1C}">
                <a14:useLocalDpi xmlns:a14="http://schemas.microsoft.com/office/drawing/2010/main" val="0"/>
              </a:ext>
            </a:extLst>
          </a:blip>
          <a:srcRect l="16180" t="5322" r="14887" b="36505"/>
          <a:stretch/>
        </p:blipFill>
        <p:spPr>
          <a:xfrm>
            <a:off x="10986625" y="128580"/>
            <a:ext cx="912835" cy="1155507"/>
          </a:xfrm>
          <a:prstGeom prst="rect">
            <a:avLst/>
          </a:prstGeom>
        </p:spPr>
      </p:pic>
      <p:sp>
        <p:nvSpPr>
          <p:cNvPr id="12" name="TextBox 11">
            <a:extLst>
              <a:ext uri="{FF2B5EF4-FFF2-40B4-BE49-F238E27FC236}">
                <a16:creationId xmlns:a16="http://schemas.microsoft.com/office/drawing/2014/main" id="{FB779114-33F6-2D6A-BF5E-01F073E3F507}"/>
              </a:ext>
            </a:extLst>
          </p:cNvPr>
          <p:cNvSpPr txBox="1"/>
          <p:nvPr/>
        </p:nvSpPr>
        <p:spPr>
          <a:xfrm>
            <a:off x="9334785" y="1284087"/>
            <a:ext cx="1341878" cy="646331"/>
          </a:xfrm>
          <a:prstGeom prst="rect">
            <a:avLst/>
          </a:prstGeom>
          <a:noFill/>
        </p:spPr>
        <p:txBody>
          <a:bodyPr wrap="square" rtlCol="0">
            <a:spAutoFit/>
          </a:bodyPr>
          <a:lstStyle/>
          <a:p>
            <a:pPr algn="ctr"/>
            <a:r>
              <a:rPr lang="en-US" i="1" dirty="0" err="1"/>
              <a:t>Vojta</a:t>
            </a:r>
            <a:r>
              <a:rPr lang="en-US" i="1" dirty="0"/>
              <a:t> </a:t>
            </a:r>
            <a:r>
              <a:rPr lang="en-US" i="1" dirty="0" err="1"/>
              <a:t>Kovařík</a:t>
            </a:r>
            <a:endParaRPr lang="en-US" i="1" dirty="0"/>
          </a:p>
        </p:txBody>
      </p:sp>
      <p:sp>
        <p:nvSpPr>
          <p:cNvPr id="14" name="TextBox 13">
            <a:extLst>
              <a:ext uri="{FF2B5EF4-FFF2-40B4-BE49-F238E27FC236}">
                <a16:creationId xmlns:a16="http://schemas.microsoft.com/office/drawing/2014/main" id="{16792CF0-66BC-7ECC-DD53-0B74317BB903}"/>
              </a:ext>
            </a:extLst>
          </p:cNvPr>
          <p:cNvSpPr txBox="1"/>
          <p:nvPr/>
        </p:nvSpPr>
        <p:spPr>
          <a:xfrm>
            <a:off x="10772103" y="1280197"/>
            <a:ext cx="1341878" cy="646331"/>
          </a:xfrm>
          <a:prstGeom prst="rect">
            <a:avLst/>
          </a:prstGeom>
          <a:noFill/>
        </p:spPr>
        <p:txBody>
          <a:bodyPr wrap="square" rtlCol="0">
            <a:spAutoFit/>
          </a:bodyPr>
          <a:lstStyle/>
          <a:p>
            <a:pPr algn="ctr"/>
            <a:r>
              <a:rPr lang="en-US" i="1" dirty="0"/>
              <a:t>Caspar Oesterheld</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1">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43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43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41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438">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6438">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16" grpId="0" animBg="1"/>
      <p:bldP spid="5" grpId="0" animBg="1"/>
      <p:bldP spid="11" grpId="0" animBg="1"/>
      <p:bldP spid="13" grpId="0" animBg="1"/>
      <p:bldP spid="15" grpId="0" animBg="1"/>
      <p:bldP spid="17" grpId="0" animBg="1"/>
      <p:bldP spid="19" grpId="0" animBg="1"/>
      <p:bldP spid="25" grpId="0"/>
      <p:bldP spid="27" grpId="0"/>
      <p:bldP spid="29" grpId="0"/>
      <p:bldP spid="16433" grpId="0"/>
      <p:bldP spid="16435" grpId="0"/>
    </p:bldLst>
  </p:timing>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6A6A18-F825-C168-85C9-7BBCFA6BFFE9}"/>
              </a:ext>
            </a:extLst>
          </p:cNvPr>
          <p:cNvPicPr>
            <a:picLocks noChangeAspect="1"/>
          </p:cNvPicPr>
          <p:nvPr/>
        </p:nvPicPr>
        <p:blipFill rotWithShape="1">
          <a:blip r:embed="rId2"/>
          <a:srcRect l="23437" r="5000" b="1388"/>
          <a:stretch/>
        </p:blipFill>
        <p:spPr>
          <a:xfrm>
            <a:off x="1809750" y="95250"/>
            <a:ext cx="8724900" cy="6762750"/>
          </a:xfrm>
          <a:prstGeom prst="rect">
            <a:avLst/>
          </a:prstGeom>
        </p:spPr>
      </p:pic>
      <p:sp>
        <p:nvSpPr>
          <p:cNvPr id="6" name="Rectangle 5">
            <a:extLst>
              <a:ext uri="{FF2B5EF4-FFF2-40B4-BE49-F238E27FC236}">
                <a16:creationId xmlns:a16="http://schemas.microsoft.com/office/drawing/2014/main" id="{A12FEF6B-4494-0290-03CA-594A0B395298}"/>
              </a:ext>
            </a:extLst>
          </p:cNvPr>
          <p:cNvSpPr/>
          <p:nvPr/>
        </p:nvSpPr>
        <p:spPr>
          <a:xfrm>
            <a:off x="1952625" y="3771899"/>
            <a:ext cx="5191125" cy="1038225"/>
          </a:xfrm>
          <a:prstGeom prst="rect">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172220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F9742010-8C30-462B-84F2-D8B22307D746}"/>
              </a:ext>
            </a:extLst>
          </p:cNvPr>
          <p:cNvSpPr>
            <a:spLocks noGrp="1" noChangeArrowheads="1"/>
          </p:cNvSpPr>
          <p:nvPr>
            <p:ph type="title"/>
          </p:nvPr>
        </p:nvSpPr>
        <p:spPr>
          <a:xfrm>
            <a:off x="134223" y="67235"/>
            <a:ext cx="11800101" cy="605118"/>
          </a:xfrm>
        </p:spPr>
        <p:txBody>
          <a:bodyPr>
            <a:normAutofit fontScale="90000"/>
          </a:bodyPr>
          <a:lstStyle/>
          <a:p>
            <a:r>
              <a:rPr lang="en-US" altLang="en-US" dirty="0"/>
              <a:t>The Sleeping Beauty problem </a:t>
            </a:r>
            <a:r>
              <a:rPr lang="en-US" sz="3100" dirty="0">
                <a:solidFill>
                  <a:srgbClr val="0070C0"/>
                </a:solidFill>
              </a:rPr>
              <a:t>[</a:t>
            </a:r>
            <a:r>
              <a:rPr lang="en-US" sz="3100" dirty="0" err="1">
                <a:solidFill>
                  <a:srgbClr val="0070C0"/>
                </a:solidFill>
              </a:rPr>
              <a:t>Piccione</a:t>
            </a:r>
            <a:r>
              <a:rPr lang="en-US" sz="3100" dirty="0">
                <a:solidFill>
                  <a:srgbClr val="0070C0"/>
                </a:solidFill>
              </a:rPr>
              <a:t> and Rubinstein’97, Elga’00]</a:t>
            </a:r>
            <a:endParaRPr lang="en-US" altLang="en-US" sz="2912" dirty="0">
              <a:solidFill>
                <a:srgbClr val="0070C0"/>
              </a:solidFill>
            </a:endParaRPr>
          </a:p>
        </p:txBody>
      </p:sp>
      <p:sp>
        <p:nvSpPr>
          <p:cNvPr id="367619" name="Rectangle 3">
            <a:extLst>
              <a:ext uri="{FF2B5EF4-FFF2-40B4-BE49-F238E27FC236}">
                <a16:creationId xmlns:a16="http://schemas.microsoft.com/office/drawing/2014/main" id="{A8285486-0E60-44B6-8A7E-C8902BC9C283}"/>
              </a:ext>
            </a:extLst>
          </p:cNvPr>
          <p:cNvSpPr>
            <a:spLocks noGrp="1" noChangeArrowheads="1"/>
          </p:cNvSpPr>
          <p:nvPr>
            <p:ph type="body" idx="1"/>
          </p:nvPr>
        </p:nvSpPr>
        <p:spPr>
          <a:xfrm>
            <a:off x="203612" y="861132"/>
            <a:ext cx="8736041" cy="5996868"/>
          </a:xfrm>
        </p:spPr>
        <p:txBody>
          <a:bodyPr>
            <a:normAutofit fontScale="92500" lnSpcReduction="10000"/>
          </a:bodyPr>
          <a:lstStyle/>
          <a:p>
            <a:pPr eaLnBrk="1" hangingPunct="1"/>
            <a:r>
              <a:rPr lang="en-US" altLang="en-US" sz="3200" dirty="0"/>
              <a:t>There is a participant in a study (call her Sleeping Beauty)</a:t>
            </a:r>
          </a:p>
          <a:p>
            <a:pPr eaLnBrk="1" hangingPunct="1"/>
            <a:r>
              <a:rPr lang="en-US" altLang="en-US" sz="3200" dirty="0"/>
              <a:t>On Sunday, she is given drugs to fall asleep</a:t>
            </a:r>
          </a:p>
          <a:p>
            <a:pPr eaLnBrk="1" hangingPunct="1"/>
            <a:r>
              <a:rPr lang="en-US" altLang="en-US" sz="3200" dirty="0"/>
              <a:t>A coin is tossed (H or T)</a:t>
            </a:r>
          </a:p>
          <a:p>
            <a:pPr eaLnBrk="1" hangingPunct="1"/>
            <a:r>
              <a:rPr lang="en-US" altLang="en-US" sz="3200" dirty="0"/>
              <a:t>If H, she is awoken on Monday, then made to sleep again</a:t>
            </a:r>
          </a:p>
          <a:p>
            <a:pPr eaLnBrk="1" hangingPunct="1"/>
            <a:r>
              <a:rPr lang="en-US" altLang="en-US" sz="3200" dirty="0"/>
              <a:t>If T, she is awoken Monday, made to sleep again, then </a:t>
            </a:r>
            <a:r>
              <a:rPr lang="en-US" altLang="en-US" sz="3200" b="1" dirty="0"/>
              <a:t>again</a:t>
            </a:r>
            <a:r>
              <a:rPr lang="en-US" altLang="en-US" sz="3200" dirty="0"/>
              <a:t> awoken on Tuesday</a:t>
            </a:r>
          </a:p>
          <a:p>
            <a:pPr eaLnBrk="1" hangingPunct="1"/>
            <a:r>
              <a:rPr lang="en-US" altLang="en-US" sz="3200" dirty="0"/>
              <a:t>Due to drugs she </a:t>
            </a:r>
            <a:r>
              <a:rPr lang="en-US" altLang="en-US" sz="3200" b="1" dirty="0"/>
              <a:t>cannot remember what day it is or whether she has already been awoken once</a:t>
            </a:r>
            <a:r>
              <a:rPr lang="en-US" altLang="en-US" sz="3200" dirty="0"/>
              <a:t>, but she remembers all the rules</a:t>
            </a:r>
          </a:p>
          <a:p>
            <a:pPr eaLnBrk="1" hangingPunct="1"/>
            <a:r>
              <a:rPr lang="en-US" altLang="en-US" sz="3200" dirty="0"/>
              <a:t>Imagine </a:t>
            </a:r>
            <a:r>
              <a:rPr lang="en-US" altLang="en-US" sz="3200" b="1" dirty="0"/>
              <a:t>you </a:t>
            </a:r>
            <a:r>
              <a:rPr lang="en-US" altLang="en-US" sz="3200" dirty="0"/>
              <a:t>are SB and you’ve just been awoken.  What is your (subjective) probability that the coin came up H?</a:t>
            </a:r>
          </a:p>
        </p:txBody>
      </p:sp>
      <p:cxnSp>
        <p:nvCxnSpPr>
          <p:cNvPr id="3" name="Straight Arrow Connector 2">
            <a:extLst>
              <a:ext uri="{FF2B5EF4-FFF2-40B4-BE49-F238E27FC236}">
                <a16:creationId xmlns:a16="http://schemas.microsoft.com/office/drawing/2014/main" id="{E3AE6E94-721C-407E-9CE6-4910C6470BE5}"/>
              </a:ext>
            </a:extLst>
          </p:cNvPr>
          <p:cNvCxnSpPr>
            <a:cxnSpLocks/>
          </p:cNvCxnSpPr>
          <p:nvPr/>
        </p:nvCxnSpPr>
        <p:spPr bwMode="auto">
          <a:xfrm flipV="1">
            <a:off x="9187686" y="1779607"/>
            <a:ext cx="739588" cy="437029"/>
          </a:xfrm>
          <a:prstGeom prst="straightConnector1">
            <a:avLst/>
          </a:prstGeom>
          <a:noFill/>
          <a:ln w="50800" algn="ctr">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8" name="Straight Arrow Connector 7">
            <a:extLst>
              <a:ext uri="{FF2B5EF4-FFF2-40B4-BE49-F238E27FC236}">
                <a16:creationId xmlns:a16="http://schemas.microsoft.com/office/drawing/2014/main" id="{D843616E-96F0-4E26-9002-9F0D0B78A2E9}"/>
              </a:ext>
            </a:extLst>
          </p:cNvPr>
          <p:cNvCxnSpPr>
            <a:cxnSpLocks/>
          </p:cNvCxnSpPr>
          <p:nvPr/>
        </p:nvCxnSpPr>
        <p:spPr bwMode="auto">
          <a:xfrm>
            <a:off x="9187686" y="2384724"/>
            <a:ext cx="739588" cy="403412"/>
          </a:xfrm>
          <a:prstGeom prst="straightConnector1">
            <a:avLst/>
          </a:prstGeom>
          <a:noFill/>
          <a:ln w="50800" algn="ctr">
            <a:solidFill>
              <a:schemeClr val="tx1"/>
            </a:solidFill>
            <a:round/>
            <a:headEnd/>
            <a:tailEnd type="triangle" w="med" len="med"/>
          </a:ln>
          <a:extLst>
            <a:ext uri="{909E8E84-426E-40DD-AFC4-6F175D3DCCD1}">
              <a14:hiddenFill xmlns:a14="http://schemas.microsoft.com/office/drawing/2010/main">
                <a:noFill/>
              </a14:hiddenFill>
            </a:ext>
          </a:extLst>
        </p:spPr>
      </p:cxnSp>
      <p:pic>
        <p:nvPicPr>
          <p:cNvPr id="11" name="Picture 10">
            <a:extLst>
              <a:ext uri="{FF2B5EF4-FFF2-40B4-BE49-F238E27FC236}">
                <a16:creationId xmlns:a16="http://schemas.microsoft.com/office/drawing/2014/main" id="{FA632145-A0AE-45A0-A6D0-077EA6A1E0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64852" y="1510665"/>
            <a:ext cx="352985" cy="61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a:extLst>
              <a:ext uri="{FF2B5EF4-FFF2-40B4-BE49-F238E27FC236}">
                <a16:creationId xmlns:a16="http://schemas.microsoft.com/office/drawing/2014/main" id="{65112F73-DB5B-4F99-92C3-E5E2C137F0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48043" y="2372118"/>
            <a:ext cx="352985" cy="61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8">
            <a:extLst>
              <a:ext uri="{FF2B5EF4-FFF2-40B4-BE49-F238E27FC236}">
                <a16:creationId xmlns:a16="http://schemas.microsoft.com/office/drawing/2014/main" id="{8526223A-B6D6-4D90-93E2-CED1B0B489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4866" y="2384724"/>
            <a:ext cx="352985" cy="61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a:extLst>
              <a:ext uri="{FF2B5EF4-FFF2-40B4-BE49-F238E27FC236}">
                <a16:creationId xmlns:a16="http://schemas.microsoft.com/office/drawing/2014/main" id="{B77091B9-A4A3-430D-94D8-62462142CA5C}"/>
              </a:ext>
            </a:extLst>
          </p:cNvPr>
          <p:cNvSpPr>
            <a:spLocks noChangeArrowheads="1"/>
          </p:cNvSpPr>
          <p:nvPr/>
        </p:nvSpPr>
        <p:spPr bwMode="auto">
          <a:xfrm>
            <a:off x="9313435" y="1443430"/>
            <a:ext cx="380233" cy="444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4000"/>
              </a:lnSpc>
              <a:spcBef>
                <a:spcPts val="900"/>
              </a:spcBef>
              <a:buClr>
                <a:srgbClr val="000000"/>
              </a:buClr>
              <a:buSzPct val="100000"/>
              <a:buFont typeface="Arial" panose="020B0604020202020204" pitchFamily="34" charset="0"/>
              <a:buChar char="•"/>
              <a:defRPr sz="3600">
                <a:solidFill>
                  <a:srgbClr val="000000"/>
                </a:solidFill>
                <a:latin typeface="Arial" panose="020B0604020202020204" pitchFamily="34" charset="0"/>
                <a:ea typeface="宋体" panose="02010600030101010101" pitchFamily="2" charset="-122"/>
              </a:defRPr>
            </a:lvl1pPr>
            <a:lvl2pPr marL="742950" indent="-285750">
              <a:lnSpc>
                <a:spcPct val="124000"/>
              </a:lnSpc>
              <a:spcBef>
                <a:spcPts val="775"/>
              </a:spcBef>
              <a:buClr>
                <a:srgbClr val="000000"/>
              </a:buClr>
              <a:buSzPct val="100000"/>
              <a:buFont typeface="Arial" panose="020B0604020202020204" pitchFamily="34" charset="0"/>
              <a:buChar char="–"/>
              <a:defRPr sz="3100">
                <a:solidFill>
                  <a:srgbClr val="000000"/>
                </a:solidFill>
                <a:latin typeface="Arial" panose="020B0604020202020204" pitchFamily="34" charset="0"/>
                <a:ea typeface="宋体" panose="02010600030101010101" pitchFamily="2" charset="-122"/>
              </a:defRPr>
            </a:lvl2pPr>
            <a:lvl3pPr marL="1143000" indent="-228600">
              <a:lnSpc>
                <a:spcPct val="124000"/>
              </a:lnSpc>
              <a:spcBef>
                <a:spcPts val="675"/>
              </a:spcBef>
              <a:buClr>
                <a:srgbClr val="000000"/>
              </a:buClr>
              <a:buSzPct val="100000"/>
              <a:buFont typeface="Arial" panose="020B0604020202020204" pitchFamily="34" charset="0"/>
              <a:buChar char="•"/>
              <a:defRPr sz="2700">
                <a:solidFill>
                  <a:srgbClr val="000000"/>
                </a:solidFill>
                <a:latin typeface="Arial" panose="020B0604020202020204" pitchFamily="34" charset="0"/>
                <a:ea typeface="宋体" panose="02010600030101010101" pitchFamily="2" charset="-122"/>
              </a:defRPr>
            </a:lvl3pPr>
            <a:lvl4pPr marL="1600200" indent="-228600">
              <a:lnSpc>
                <a:spcPct val="124000"/>
              </a:lnSpc>
              <a:spcBef>
                <a:spcPts val="550"/>
              </a:spcBef>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4pPr>
            <a:lvl5pPr marL="2057400" indent="-228600">
              <a:lnSpc>
                <a:spcPct val="124000"/>
              </a:lnSpc>
              <a:spcBef>
                <a:spcPts val="550"/>
              </a:spcBef>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5pPr>
            <a:lvl6pPr marL="25146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6pPr>
            <a:lvl7pPr marL="29718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7pPr>
            <a:lvl8pPr marL="34290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8pPr>
            <a:lvl9pPr marL="38862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18000"/>
              </a:lnSpc>
              <a:spcBef>
                <a:spcPct val="0"/>
              </a:spcBef>
              <a:spcAft>
                <a:spcPts val="0"/>
              </a:spcAft>
              <a:buClr>
                <a:srgbClr val="000000"/>
              </a:buClr>
              <a:buSzPct val="100000"/>
              <a:buFont typeface="Times New Roman" panose="02020603050405020304" pitchFamily="18" charset="0"/>
              <a:buNone/>
              <a:tabLst/>
              <a:defRPr/>
            </a:pPr>
            <a:r>
              <a:rPr kumimoji="0" lang="en-US" altLang="en-US" sz="2118" b="0"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mn-cs"/>
              </a:rPr>
              <a:t>H</a:t>
            </a:r>
          </a:p>
        </p:txBody>
      </p:sp>
      <p:sp>
        <p:nvSpPr>
          <p:cNvPr id="22" name="Rectangle 21">
            <a:extLst>
              <a:ext uri="{FF2B5EF4-FFF2-40B4-BE49-F238E27FC236}">
                <a16:creationId xmlns:a16="http://schemas.microsoft.com/office/drawing/2014/main" id="{94A8AC20-6BB2-4EE2-B20D-08DBEBB9AC4D}"/>
              </a:ext>
            </a:extLst>
          </p:cNvPr>
          <p:cNvSpPr>
            <a:spLocks noChangeArrowheads="1"/>
          </p:cNvSpPr>
          <p:nvPr/>
        </p:nvSpPr>
        <p:spPr bwMode="auto">
          <a:xfrm>
            <a:off x="9327863" y="2586430"/>
            <a:ext cx="351378" cy="444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4000"/>
              </a:lnSpc>
              <a:spcBef>
                <a:spcPts val="900"/>
              </a:spcBef>
              <a:buClr>
                <a:srgbClr val="000000"/>
              </a:buClr>
              <a:buSzPct val="100000"/>
              <a:buFont typeface="Arial" panose="020B0604020202020204" pitchFamily="34" charset="0"/>
              <a:buChar char="•"/>
              <a:defRPr sz="3600">
                <a:solidFill>
                  <a:srgbClr val="000000"/>
                </a:solidFill>
                <a:latin typeface="Arial" panose="020B0604020202020204" pitchFamily="34" charset="0"/>
                <a:ea typeface="宋体" panose="02010600030101010101" pitchFamily="2" charset="-122"/>
              </a:defRPr>
            </a:lvl1pPr>
            <a:lvl2pPr marL="742950" indent="-285750">
              <a:lnSpc>
                <a:spcPct val="124000"/>
              </a:lnSpc>
              <a:spcBef>
                <a:spcPts val="775"/>
              </a:spcBef>
              <a:buClr>
                <a:srgbClr val="000000"/>
              </a:buClr>
              <a:buSzPct val="100000"/>
              <a:buFont typeface="Arial" panose="020B0604020202020204" pitchFamily="34" charset="0"/>
              <a:buChar char="–"/>
              <a:defRPr sz="3100">
                <a:solidFill>
                  <a:srgbClr val="000000"/>
                </a:solidFill>
                <a:latin typeface="Arial" panose="020B0604020202020204" pitchFamily="34" charset="0"/>
                <a:ea typeface="宋体" panose="02010600030101010101" pitchFamily="2" charset="-122"/>
              </a:defRPr>
            </a:lvl2pPr>
            <a:lvl3pPr marL="1143000" indent="-228600">
              <a:lnSpc>
                <a:spcPct val="124000"/>
              </a:lnSpc>
              <a:spcBef>
                <a:spcPts val="675"/>
              </a:spcBef>
              <a:buClr>
                <a:srgbClr val="000000"/>
              </a:buClr>
              <a:buSzPct val="100000"/>
              <a:buFont typeface="Arial" panose="020B0604020202020204" pitchFamily="34" charset="0"/>
              <a:buChar char="•"/>
              <a:defRPr sz="2700">
                <a:solidFill>
                  <a:srgbClr val="000000"/>
                </a:solidFill>
                <a:latin typeface="Arial" panose="020B0604020202020204" pitchFamily="34" charset="0"/>
                <a:ea typeface="宋体" panose="02010600030101010101" pitchFamily="2" charset="-122"/>
              </a:defRPr>
            </a:lvl3pPr>
            <a:lvl4pPr marL="1600200" indent="-228600">
              <a:lnSpc>
                <a:spcPct val="124000"/>
              </a:lnSpc>
              <a:spcBef>
                <a:spcPts val="550"/>
              </a:spcBef>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4pPr>
            <a:lvl5pPr marL="2057400" indent="-228600">
              <a:lnSpc>
                <a:spcPct val="124000"/>
              </a:lnSpc>
              <a:spcBef>
                <a:spcPts val="550"/>
              </a:spcBef>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5pPr>
            <a:lvl6pPr marL="25146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6pPr>
            <a:lvl7pPr marL="29718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7pPr>
            <a:lvl8pPr marL="34290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8pPr>
            <a:lvl9pPr marL="38862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18000"/>
              </a:lnSpc>
              <a:spcBef>
                <a:spcPct val="0"/>
              </a:spcBef>
              <a:spcAft>
                <a:spcPts val="0"/>
              </a:spcAft>
              <a:buClr>
                <a:srgbClr val="000000"/>
              </a:buClr>
              <a:buSzPct val="100000"/>
              <a:buFont typeface="Times New Roman" panose="02020603050405020304" pitchFamily="18" charset="0"/>
              <a:buNone/>
              <a:tabLst/>
              <a:defRPr/>
            </a:pPr>
            <a:r>
              <a:rPr kumimoji="0" lang="en-US" altLang="en-US" sz="2118" b="0" i="0"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mn-cs"/>
              </a:rPr>
              <a:t>T</a:t>
            </a:r>
          </a:p>
        </p:txBody>
      </p:sp>
      <p:sp>
        <p:nvSpPr>
          <p:cNvPr id="23" name="Rectangle 22">
            <a:extLst>
              <a:ext uri="{FF2B5EF4-FFF2-40B4-BE49-F238E27FC236}">
                <a16:creationId xmlns:a16="http://schemas.microsoft.com/office/drawing/2014/main" id="{919787AB-B607-473F-96DB-F2CEA31548B7}"/>
              </a:ext>
            </a:extLst>
          </p:cNvPr>
          <p:cNvSpPr>
            <a:spLocks noChangeArrowheads="1"/>
          </p:cNvSpPr>
          <p:nvPr/>
        </p:nvSpPr>
        <p:spPr bwMode="auto">
          <a:xfrm>
            <a:off x="8945335" y="1037217"/>
            <a:ext cx="986167" cy="444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4000"/>
              </a:lnSpc>
              <a:spcBef>
                <a:spcPts val="900"/>
              </a:spcBef>
              <a:buClr>
                <a:srgbClr val="000000"/>
              </a:buClr>
              <a:buSzPct val="100000"/>
              <a:buFont typeface="Arial" panose="020B0604020202020204" pitchFamily="34" charset="0"/>
              <a:buChar char="•"/>
              <a:defRPr sz="3600">
                <a:solidFill>
                  <a:srgbClr val="000000"/>
                </a:solidFill>
                <a:latin typeface="Arial" panose="020B0604020202020204" pitchFamily="34" charset="0"/>
                <a:ea typeface="宋体" panose="02010600030101010101" pitchFamily="2" charset="-122"/>
              </a:defRPr>
            </a:lvl1pPr>
            <a:lvl2pPr marL="742950" indent="-285750">
              <a:lnSpc>
                <a:spcPct val="124000"/>
              </a:lnSpc>
              <a:spcBef>
                <a:spcPts val="775"/>
              </a:spcBef>
              <a:buClr>
                <a:srgbClr val="000000"/>
              </a:buClr>
              <a:buSzPct val="100000"/>
              <a:buFont typeface="Arial" panose="020B0604020202020204" pitchFamily="34" charset="0"/>
              <a:buChar char="–"/>
              <a:defRPr sz="3100">
                <a:solidFill>
                  <a:srgbClr val="000000"/>
                </a:solidFill>
                <a:latin typeface="Arial" panose="020B0604020202020204" pitchFamily="34" charset="0"/>
                <a:ea typeface="宋体" panose="02010600030101010101" pitchFamily="2" charset="-122"/>
              </a:defRPr>
            </a:lvl2pPr>
            <a:lvl3pPr marL="1143000" indent="-228600">
              <a:lnSpc>
                <a:spcPct val="124000"/>
              </a:lnSpc>
              <a:spcBef>
                <a:spcPts val="675"/>
              </a:spcBef>
              <a:buClr>
                <a:srgbClr val="000000"/>
              </a:buClr>
              <a:buSzPct val="100000"/>
              <a:buFont typeface="Arial" panose="020B0604020202020204" pitchFamily="34" charset="0"/>
              <a:buChar char="•"/>
              <a:defRPr sz="2700">
                <a:solidFill>
                  <a:srgbClr val="000000"/>
                </a:solidFill>
                <a:latin typeface="Arial" panose="020B0604020202020204" pitchFamily="34" charset="0"/>
                <a:ea typeface="宋体" panose="02010600030101010101" pitchFamily="2" charset="-122"/>
              </a:defRPr>
            </a:lvl3pPr>
            <a:lvl4pPr marL="1600200" indent="-228600">
              <a:lnSpc>
                <a:spcPct val="124000"/>
              </a:lnSpc>
              <a:spcBef>
                <a:spcPts val="550"/>
              </a:spcBef>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4pPr>
            <a:lvl5pPr marL="2057400" indent="-228600">
              <a:lnSpc>
                <a:spcPct val="124000"/>
              </a:lnSpc>
              <a:spcBef>
                <a:spcPts val="550"/>
              </a:spcBef>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5pPr>
            <a:lvl6pPr marL="25146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6pPr>
            <a:lvl7pPr marL="29718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7pPr>
            <a:lvl8pPr marL="34290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8pPr>
            <a:lvl9pPr marL="38862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18000"/>
              </a:lnSpc>
              <a:spcBef>
                <a:spcPct val="0"/>
              </a:spcBef>
              <a:spcAft>
                <a:spcPts val="0"/>
              </a:spcAft>
              <a:buClr>
                <a:srgbClr val="000000"/>
              </a:buClr>
              <a:buSzPct val="100000"/>
              <a:buFont typeface="Times New Roman" panose="02020603050405020304" pitchFamily="18" charset="0"/>
              <a:buNone/>
              <a:tabLst/>
              <a:defRPr/>
            </a:pPr>
            <a:r>
              <a:rPr kumimoji="0" lang="en-US" altLang="en-US" sz="2118" b="0" i="1"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mn-cs"/>
              </a:rPr>
              <a:t>Sunday</a:t>
            </a:r>
          </a:p>
        </p:txBody>
      </p:sp>
      <p:sp>
        <p:nvSpPr>
          <p:cNvPr id="24" name="Rectangle 23">
            <a:extLst>
              <a:ext uri="{FF2B5EF4-FFF2-40B4-BE49-F238E27FC236}">
                <a16:creationId xmlns:a16="http://schemas.microsoft.com/office/drawing/2014/main" id="{733EDAB4-CC2D-4DEA-AC79-28A509683094}"/>
              </a:ext>
            </a:extLst>
          </p:cNvPr>
          <p:cNvSpPr>
            <a:spLocks noChangeArrowheads="1"/>
          </p:cNvSpPr>
          <p:nvPr/>
        </p:nvSpPr>
        <p:spPr bwMode="auto">
          <a:xfrm>
            <a:off x="9849447" y="1040019"/>
            <a:ext cx="1075937" cy="444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4000"/>
              </a:lnSpc>
              <a:spcBef>
                <a:spcPts val="900"/>
              </a:spcBef>
              <a:buClr>
                <a:srgbClr val="000000"/>
              </a:buClr>
              <a:buSzPct val="100000"/>
              <a:buFont typeface="Arial" panose="020B0604020202020204" pitchFamily="34" charset="0"/>
              <a:buChar char="•"/>
              <a:defRPr sz="3600">
                <a:solidFill>
                  <a:srgbClr val="000000"/>
                </a:solidFill>
                <a:latin typeface="Arial" panose="020B0604020202020204" pitchFamily="34" charset="0"/>
                <a:ea typeface="宋体" panose="02010600030101010101" pitchFamily="2" charset="-122"/>
              </a:defRPr>
            </a:lvl1pPr>
            <a:lvl2pPr marL="742950" indent="-285750">
              <a:lnSpc>
                <a:spcPct val="124000"/>
              </a:lnSpc>
              <a:spcBef>
                <a:spcPts val="775"/>
              </a:spcBef>
              <a:buClr>
                <a:srgbClr val="000000"/>
              </a:buClr>
              <a:buSzPct val="100000"/>
              <a:buFont typeface="Arial" panose="020B0604020202020204" pitchFamily="34" charset="0"/>
              <a:buChar char="–"/>
              <a:defRPr sz="3100">
                <a:solidFill>
                  <a:srgbClr val="000000"/>
                </a:solidFill>
                <a:latin typeface="Arial" panose="020B0604020202020204" pitchFamily="34" charset="0"/>
                <a:ea typeface="宋体" panose="02010600030101010101" pitchFamily="2" charset="-122"/>
              </a:defRPr>
            </a:lvl2pPr>
            <a:lvl3pPr marL="1143000" indent="-228600">
              <a:lnSpc>
                <a:spcPct val="124000"/>
              </a:lnSpc>
              <a:spcBef>
                <a:spcPts val="675"/>
              </a:spcBef>
              <a:buClr>
                <a:srgbClr val="000000"/>
              </a:buClr>
              <a:buSzPct val="100000"/>
              <a:buFont typeface="Arial" panose="020B0604020202020204" pitchFamily="34" charset="0"/>
              <a:buChar char="•"/>
              <a:defRPr sz="2700">
                <a:solidFill>
                  <a:srgbClr val="000000"/>
                </a:solidFill>
                <a:latin typeface="Arial" panose="020B0604020202020204" pitchFamily="34" charset="0"/>
                <a:ea typeface="宋体" panose="02010600030101010101" pitchFamily="2" charset="-122"/>
              </a:defRPr>
            </a:lvl3pPr>
            <a:lvl4pPr marL="1600200" indent="-228600">
              <a:lnSpc>
                <a:spcPct val="124000"/>
              </a:lnSpc>
              <a:spcBef>
                <a:spcPts val="550"/>
              </a:spcBef>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4pPr>
            <a:lvl5pPr marL="2057400" indent="-228600">
              <a:lnSpc>
                <a:spcPct val="124000"/>
              </a:lnSpc>
              <a:spcBef>
                <a:spcPts val="550"/>
              </a:spcBef>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5pPr>
            <a:lvl6pPr marL="25146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6pPr>
            <a:lvl7pPr marL="29718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7pPr>
            <a:lvl8pPr marL="34290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8pPr>
            <a:lvl9pPr marL="38862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18000"/>
              </a:lnSpc>
              <a:spcBef>
                <a:spcPct val="0"/>
              </a:spcBef>
              <a:spcAft>
                <a:spcPts val="0"/>
              </a:spcAft>
              <a:buClr>
                <a:srgbClr val="000000"/>
              </a:buClr>
              <a:buSzPct val="100000"/>
              <a:buFont typeface="Times New Roman" panose="02020603050405020304" pitchFamily="18" charset="0"/>
              <a:buNone/>
              <a:tabLst/>
              <a:defRPr/>
            </a:pPr>
            <a:r>
              <a:rPr kumimoji="0" lang="en-US" altLang="en-US" sz="2118" b="0" i="1" u="none" strike="noStrike" kern="1200" cap="none" spc="0" normalizeH="0" baseline="0" noProof="0">
                <a:ln>
                  <a:noFill/>
                </a:ln>
                <a:solidFill>
                  <a:prstClr val="black"/>
                </a:solidFill>
                <a:effectLst/>
                <a:uLnTx/>
                <a:uFillTx/>
                <a:latin typeface="Times New Roman" panose="02020603050405020304" pitchFamily="18" charset="0"/>
                <a:ea typeface="宋体" panose="02010600030101010101" pitchFamily="2" charset="-122"/>
                <a:cs typeface="+mn-cs"/>
              </a:rPr>
              <a:t>Monday</a:t>
            </a:r>
          </a:p>
        </p:txBody>
      </p:sp>
      <p:sp>
        <p:nvSpPr>
          <p:cNvPr id="25" name="Rectangle 24">
            <a:extLst>
              <a:ext uri="{FF2B5EF4-FFF2-40B4-BE49-F238E27FC236}">
                <a16:creationId xmlns:a16="http://schemas.microsoft.com/office/drawing/2014/main" id="{C2E574A4-4ED8-4935-B6E0-0A9D75DDC5A0}"/>
              </a:ext>
            </a:extLst>
          </p:cNvPr>
          <p:cNvSpPr>
            <a:spLocks noChangeArrowheads="1"/>
          </p:cNvSpPr>
          <p:nvPr/>
        </p:nvSpPr>
        <p:spPr bwMode="auto">
          <a:xfrm>
            <a:off x="10858966" y="1041420"/>
            <a:ext cx="1075359" cy="444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124000"/>
              </a:lnSpc>
              <a:spcBef>
                <a:spcPts val="900"/>
              </a:spcBef>
              <a:buClr>
                <a:srgbClr val="000000"/>
              </a:buClr>
              <a:buSzPct val="100000"/>
              <a:buFont typeface="Arial" panose="020B0604020202020204" pitchFamily="34" charset="0"/>
              <a:buChar char="•"/>
              <a:defRPr sz="3600">
                <a:solidFill>
                  <a:srgbClr val="000000"/>
                </a:solidFill>
                <a:latin typeface="Arial" panose="020B0604020202020204" pitchFamily="34" charset="0"/>
                <a:ea typeface="宋体" panose="02010600030101010101" pitchFamily="2" charset="-122"/>
              </a:defRPr>
            </a:lvl1pPr>
            <a:lvl2pPr marL="742950" indent="-285750">
              <a:lnSpc>
                <a:spcPct val="124000"/>
              </a:lnSpc>
              <a:spcBef>
                <a:spcPts val="775"/>
              </a:spcBef>
              <a:buClr>
                <a:srgbClr val="000000"/>
              </a:buClr>
              <a:buSzPct val="100000"/>
              <a:buFont typeface="Arial" panose="020B0604020202020204" pitchFamily="34" charset="0"/>
              <a:buChar char="–"/>
              <a:defRPr sz="3100">
                <a:solidFill>
                  <a:srgbClr val="000000"/>
                </a:solidFill>
                <a:latin typeface="Arial" panose="020B0604020202020204" pitchFamily="34" charset="0"/>
                <a:ea typeface="宋体" panose="02010600030101010101" pitchFamily="2" charset="-122"/>
              </a:defRPr>
            </a:lvl2pPr>
            <a:lvl3pPr marL="1143000" indent="-228600">
              <a:lnSpc>
                <a:spcPct val="124000"/>
              </a:lnSpc>
              <a:spcBef>
                <a:spcPts val="675"/>
              </a:spcBef>
              <a:buClr>
                <a:srgbClr val="000000"/>
              </a:buClr>
              <a:buSzPct val="100000"/>
              <a:buFont typeface="Arial" panose="020B0604020202020204" pitchFamily="34" charset="0"/>
              <a:buChar char="•"/>
              <a:defRPr sz="2700">
                <a:solidFill>
                  <a:srgbClr val="000000"/>
                </a:solidFill>
                <a:latin typeface="Arial" panose="020B0604020202020204" pitchFamily="34" charset="0"/>
                <a:ea typeface="宋体" panose="02010600030101010101" pitchFamily="2" charset="-122"/>
              </a:defRPr>
            </a:lvl3pPr>
            <a:lvl4pPr marL="1600200" indent="-228600">
              <a:lnSpc>
                <a:spcPct val="124000"/>
              </a:lnSpc>
              <a:spcBef>
                <a:spcPts val="550"/>
              </a:spcBef>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4pPr>
            <a:lvl5pPr marL="2057400" indent="-228600">
              <a:lnSpc>
                <a:spcPct val="124000"/>
              </a:lnSpc>
              <a:spcBef>
                <a:spcPts val="550"/>
              </a:spcBef>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5pPr>
            <a:lvl6pPr marL="25146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6pPr>
            <a:lvl7pPr marL="29718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7pPr>
            <a:lvl8pPr marL="34290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8pPr>
            <a:lvl9pPr marL="3886200" indent="-228600" defTabSz="457200" eaLnBrk="0" fontAlgn="base" hangingPunct="0">
              <a:lnSpc>
                <a:spcPct val="124000"/>
              </a:lnSpc>
              <a:spcBef>
                <a:spcPts val="550"/>
              </a:spcBef>
              <a:spcAft>
                <a:spcPct val="0"/>
              </a:spcAft>
              <a:buClr>
                <a:srgbClr val="000000"/>
              </a:buClr>
              <a:buSzPct val="100000"/>
              <a:buFont typeface="Arial" panose="020B0604020202020204" pitchFamily="34" charset="0"/>
              <a:buChar char="»"/>
              <a:defRPr sz="2200">
                <a:solidFill>
                  <a:srgbClr val="000000"/>
                </a:solidFill>
                <a:latin typeface="Arial" panose="020B0604020202020204" pitchFamily="34" charset="0"/>
                <a:ea typeface="宋体" panose="02010600030101010101" pitchFamily="2" charset="-122"/>
              </a:defRPr>
            </a:lvl9pPr>
          </a:lstStyle>
          <a:p>
            <a:pPr marL="0" marR="0" lvl="0" indent="0" algn="ctr" defTabSz="914400" rtl="0" eaLnBrk="1" fontAlgn="auto" latinLnBrk="0" hangingPunct="1">
              <a:lnSpc>
                <a:spcPct val="118000"/>
              </a:lnSpc>
              <a:spcBef>
                <a:spcPct val="0"/>
              </a:spcBef>
              <a:spcAft>
                <a:spcPts val="0"/>
              </a:spcAft>
              <a:buClr>
                <a:srgbClr val="000000"/>
              </a:buClr>
              <a:buSzPct val="100000"/>
              <a:buFont typeface="Times New Roman" panose="02020603050405020304" pitchFamily="18" charset="0"/>
              <a:buNone/>
              <a:tabLst/>
              <a:defRPr/>
            </a:pPr>
            <a:r>
              <a:rPr kumimoji="0" lang="en-US" altLang="en-US" sz="2118" b="0" i="1" u="none" strike="noStrike" kern="1200" cap="none" spc="0" normalizeH="0" baseline="0" noProof="0" dirty="0">
                <a:ln>
                  <a:noFill/>
                </a:ln>
                <a:solidFill>
                  <a:prstClr val="black"/>
                </a:solidFill>
                <a:effectLst/>
                <a:uLnTx/>
                <a:uFillTx/>
                <a:latin typeface="Times New Roman" panose="02020603050405020304" pitchFamily="18" charset="0"/>
                <a:ea typeface="宋体" panose="02010600030101010101" pitchFamily="2" charset="-122"/>
                <a:cs typeface="+mn-cs"/>
              </a:rPr>
              <a:t>Tuesday</a:t>
            </a:r>
          </a:p>
        </p:txBody>
      </p:sp>
      <p:sp>
        <p:nvSpPr>
          <p:cNvPr id="14" name="Content Placeholder 2">
            <a:extLst>
              <a:ext uri="{FF2B5EF4-FFF2-40B4-BE49-F238E27FC236}">
                <a16:creationId xmlns:a16="http://schemas.microsoft.com/office/drawing/2014/main" id="{E62E9182-3A30-4D0C-B08A-B7ABF393E9C8}"/>
              </a:ext>
            </a:extLst>
          </p:cNvPr>
          <p:cNvSpPr txBox="1">
            <a:spLocks/>
          </p:cNvSpPr>
          <p:nvPr/>
        </p:nvSpPr>
        <p:spPr>
          <a:xfrm>
            <a:off x="9299498" y="3736690"/>
            <a:ext cx="2698858" cy="167788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800" b="0" i="1" u="none" strike="noStrike" kern="1200" cap="none" spc="0" normalizeH="0" baseline="0" noProof="0" dirty="0">
                <a:ln>
                  <a:noFill/>
                </a:ln>
                <a:solidFill>
                  <a:prstClr val="black"/>
                </a:solidFill>
                <a:effectLst/>
                <a:uLnTx/>
                <a:uFillTx/>
                <a:latin typeface="Calibri" panose="020F0502020204030204"/>
                <a:ea typeface="+mn-ea"/>
                <a:cs typeface="+mn-cs"/>
              </a:rPr>
              <a:t>don’t do this at home / without IRB approval…</a:t>
            </a:r>
          </a:p>
        </p:txBody>
      </p:sp>
    </p:spTree>
    <p:extLst>
      <p:ext uri="{BB962C8B-B14F-4D97-AF65-F5344CB8AC3E}">
        <p14:creationId xmlns:p14="http://schemas.microsoft.com/office/powerpoint/2010/main" val="354506012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676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676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6761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67619">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367619">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visible"/>
                                      </p:to>
                                    </p:set>
                                  </p:childTnLst>
                                </p:cTn>
                              </p:par>
                            </p:childTnLst>
                          </p:cTn>
                        </p:par>
                      </p:childTnLst>
                    </p:cTn>
                  </p:par>
                  <p:par>
                    <p:cTn id="45" fill="hold" nodeType="clickPar">
                      <p:stCondLst>
                        <p:cond delay="indefinite"/>
                      </p:stCondLst>
                      <p:childTnLst>
                        <p:par>
                          <p:cTn id="46" fill="hold" nodeType="withGroup">
                            <p:stCondLst>
                              <p:cond delay="0"/>
                            </p:stCondLst>
                            <p:childTnLst>
                              <p:par>
                                <p:cTn id="47" presetID="1" presetClass="entr" presetSubtype="0" fill="hold" nodeType="clickEffect">
                                  <p:stCondLst>
                                    <p:cond delay="0"/>
                                  </p:stCondLst>
                                  <p:childTnLst>
                                    <p:set>
                                      <p:cBhvr>
                                        <p:cTn id="48" dur="1" fill="hold">
                                          <p:stCondLst>
                                            <p:cond delay="0"/>
                                          </p:stCondLst>
                                        </p:cTn>
                                        <p:tgtEl>
                                          <p:spTgt spid="367619">
                                            <p:txEl>
                                              <p:pRg st="5" end="5"/>
                                            </p:txEl>
                                          </p:spTgt>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36761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 grpId="0"/>
      <p:bldP spid="23" grpId="0"/>
      <p:bldP spid="24" grpId="0"/>
      <p:bldP spid="25"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954044E-68D0-93A9-ACE0-958DA6579CAB}"/>
              </a:ext>
            </a:extLst>
          </p:cNvPr>
          <p:cNvPicPr>
            <a:picLocks noChangeAspect="1"/>
          </p:cNvPicPr>
          <p:nvPr/>
        </p:nvPicPr>
        <p:blipFill rotWithShape="1">
          <a:blip r:embed="rId2"/>
          <a:srcRect l="28281" t="5416" r="8437"/>
          <a:stretch/>
        </p:blipFill>
        <p:spPr>
          <a:xfrm>
            <a:off x="2096758" y="1"/>
            <a:ext cx="8157091" cy="6858000"/>
          </a:xfrm>
          <a:prstGeom prst="rect">
            <a:avLst/>
          </a:prstGeom>
        </p:spPr>
      </p:pic>
      <p:sp>
        <p:nvSpPr>
          <p:cNvPr id="9" name="TextBox 8">
            <a:extLst>
              <a:ext uri="{FF2B5EF4-FFF2-40B4-BE49-F238E27FC236}">
                <a16:creationId xmlns:a16="http://schemas.microsoft.com/office/drawing/2014/main" id="{6C8B1107-813A-1B06-C360-FCB0587B6286}"/>
              </a:ext>
            </a:extLst>
          </p:cNvPr>
          <p:cNvSpPr txBox="1"/>
          <p:nvPr/>
        </p:nvSpPr>
        <p:spPr>
          <a:xfrm>
            <a:off x="77832" y="2170151"/>
            <a:ext cx="1938151" cy="1200329"/>
          </a:xfrm>
          <a:prstGeom prst="rect">
            <a:avLst/>
          </a:prstGeom>
          <a:noFill/>
        </p:spPr>
        <p:txBody>
          <a:bodyPr wrap="square">
            <a:spAutoFit/>
          </a:bodyPr>
          <a:lstStyle/>
          <a:p>
            <a:pPr algn="r"/>
            <a:r>
              <a:rPr lang="en-US" i="1" dirty="0"/>
              <a:t>One of them, a woman of Asian descent, stands and presents</a:t>
            </a:r>
          </a:p>
        </p:txBody>
      </p:sp>
      <p:sp>
        <p:nvSpPr>
          <p:cNvPr id="11" name="TextBox 10">
            <a:extLst>
              <a:ext uri="{FF2B5EF4-FFF2-40B4-BE49-F238E27FC236}">
                <a16:creationId xmlns:a16="http://schemas.microsoft.com/office/drawing/2014/main" id="{D26EC0B1-9853-8FE5-0F83-4F82E6AB994C}"/>
              </a:ext>
            </a:extLst>
          </p:cNvPr>
          <p:cNvSpPr txBox="1"/>
          <p:nvPr/>
        </p:nvSpPr>
        <p:spPr>
          <a:xfrm>
            <a:off x="0" y="4791075"/>
            <a:ext cx="2096758" cy="646331"/>
          </a:xfrm>
          <a:prstGeom prst="rect">
            <a:avLst/>
          </a:prstGeom>
          <a:noFill/>
        </p:spPr>
        <p:txBody>
          <a:bodyPr wrap="square">
            <a:spAutoFit/>
          </a:bodyPr>
          <a:lstStyle/>
          <a:p>
            <a:pPr algn="r"/>
            <a:r>
              <a:rPr lang="en-US" i="1" dirty="0"/>
              <a:t>and a woman of </a:t>
            </a:r>
            <a:r>
              <a:rPr lang="en-US" i="1" dirty="0" err="1"/>
              <a:t>Hisp</a:t>
            </a:r>
            <a:endParaRPr lang="en-US" i="1" dirty="0"/>
          </a:p>
        </p:txBody>
      </p:sp>
      <p:sp>
        <p:nvSpPr>
          <p:cNvPr id="13" name="TextBox 12">
            <a:extLst>
              <a:ext uri="{FF2B5EF4-FFF2-40B4-BE49-F238E27FC236}">
                <a16:creationId xmlns:a16="http://schemas.microsoft.com/office/drawing/2014/main" id="{8088DB71-27B1-85B0-C429-C6F36BCD2508}"/>
              </a:ext>
            </a:extLst>
          </p:cNvPr>
          <p:cNvSpPr txBox="1"/>
          <p:nvPr/>
        </p:nvSpPr>
        <p:spPr>
          <a:xfrm>
            <a:off x="10334624" y="1875056"/>
            <a:ext cx="1092993" cy="1754326"/>
          </a:xfrm>
          <a:prstGeom prst="rect">
            <a:avLst/>
          </a:prstGeom>
          <a:noFill/>
        </p:spPr>
        <p:txBody>
          <a:bodyPr wrap="square">
            <a:spAutoFit/>
          </a:bodyPr>
          <a:lstStyle/>
          <a:p>
            <a:r>
              <a:rPr lang="en-US" i="1" dirty="0"/>
              <a:t>A man of African descent is pointing to a screen</a:t>
            </a:r>
          </a:p>
        </p:txBody>
      </p:sp>
      <p:sp>
        <p:nvSpPr>
          <p:cNvPr id="15" name="TextBox 14">
            <a:extLst>
              <a:ext uri="{FF2B5EF4-FFF2-40B4-BE49-F238E27FC236}">
                <a16:creationId xmlns:a16="http://schemas.microsoft.com/office/drawing/2014/main" id="{946BCEEB-0EE5-0EA6-9F7F-413D4FE185B6}"/>
              </a:ext>
            </a:extLst>
          </p:cNvPr>
          <p:cNvSpPr txBox="1"/>
          <p:nvPr/>
        </p:nvSpPr>
        <p:spPr>
          <a:xfrm>
            <a:off x="10253849" y="4652575"/>
            <a:ext cx="2230791" cy="923330"/>
          </a:xfrm>
          <a:prstGeom prst="rect">
            <a:avLst/>
          </a:prstGeom>
          <a:noFill/>
        </p:spPr>
        <p:txBody>
          <a:bodyPr wrap="square">
            <a:spAutoFit/>
          </a:bodyPr>
          <a:lstStyle/>
          <a:p>
            <a:r>
              <a:rPr lang="en-US" i="1" dirty="0"/>
              <a:t>A man of Middle Eastern descent is presenting</a:t>
            </a:r>
          </a:p>
        </p:txBody>
      </p:sp>
    </p:spTree>
    <p:extLst>
      <p:ext uri="{BB962C8B-B14F-4D97-AF65-F5344CB8AC3E}">
        <p14:creationId xmlns:p14="http://schemas.microsoft.com/office/powerpoint/2010/main" val="197515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F01F3-5CE4-A68A-9C63-6FCB44BB668B}"/>
              </a:ext>
            </a:extLst>
          </p:cNvPr>
          <p:cNvSpPr>
            <a:spLocks noGrp="1"/>
          </p:cNvSpPr>
          <p:nvPr>
            <p:ph type="title"/>
          </p:nvPr>
        </p:nvSpPr>
        <p:spPr>
          <a:xfrm>
            <a:off x="103696" y="365125"/>
            <a:ext cx="7020436" cy="1325563"/>
          </a:xfrm>
        </p:spPr>
        <p:txBody>
          <a:bodyPr/>
          <a:lstStyle/>
          <a:p>
            <a:pPr algn="r"/>
            <a:r>
              <a:rPr lang="en-US" dirty="0"/>
              <a:t>ChatGPT-4 DALL·E instructions Dec’23 </a:t>
            </a:r>
            <a:r>
              <a:rPr lang="en-US" sz="3200" dirty="0"/>
              <a:t>(h/t Derek Leben)</a:t>
            </a:r>
            <a:endParaRPr lang="en-US" dirty="0"/>
          </a:p>
        </p:txBody>
      </p:sp>
      <p:sp>
        <p:nvSpPr>
          <p:cNvPr id="4" name="Rectangle 1">
            <a:extLst>
              <a:ext uri="{FF2B5EF4-FFF2-40B4-BE49-F238E27FC236}">
                <a16:creationId xmlns:a16="http://schemas.microsoft.com/office/drawing/2014/main" id="{CA59A7B1-CFA6-AB85-0F77-76F59727982A}"/>
              </a:ext>
            </a:extLst>
          </p:cNvPr>
          <p:cNvSpPr>
            <a:spLocks noGrp="1" noChangeArrowheads="1"/>
          </p:cNvSpPr>
          <p:nvPr>
            <p:ph idx="1"/>
          </p:nvPr>
        </p:nvSpPr>
        <p:spPr bwMode="auto">
          <a:xfrm>
            <a:off x="266700" y="2208222"/>
            <a:ext cx="11753850"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8. Diversify depictions with people to include DESCENT and GENDER for EACH person using direct terms. Adjust only human descriptions. //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Your choices should be grounded in reality. For example, all of a given OCCUPATION should not be the same gender or race. Additionally, focus on creating diverse, inclusive, and exploratory scenes via the properties you choose during rewrites. Make choices that may be insightful or unique sometimes. //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Use all possible different DESCENTS with EQUAL probability. Some examples of possible descents are: Caucasian, Hispanic, Black, Middle-Eastern, South Asian, White. They should all have EQUAL probability. //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Do not use "various" or "diverse" //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Don't alter memes, fictional character origins, or unseen people. Maintain the original prompt's intent and prioritize quality. // -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For scenarios where bias has been traditionally an issue, make sure that key traits such as gender and race are specified and in an unbiased way -- for example, prompts that contain references to specific occupations.</a:t>
            </a: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16" name="Picture 15">
            <a:extLst>
              <a:ext uri="{FF2B5EF4-FFF2-40B4-BE49-F238E27FC236}">
                <a16:creationId xmlns:a16="http://schemas.microsoft.com/office/drawing/2014/main" id="{62A2A642-38EE-F8ED-767E-BEEBF709DE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78973" y="298672"/>
            <a:ext cx="1909550" cy="1909550"/>
          </a:xfrm>
          <a:prstGeom prst="rect">
            <a:avLst/>
          </a:prstGeom>
        </p:spPr>
      </p:pic>
    </p:spTree>
    <p:extLst>
      <p:ext uri="{BB962C8B-B14F-4D97-AF65-F5344CB8AC3E}">
        <p14:creationId xmlns:p14="http://schemas.microsoft.com/office/powerpoint/2010/main" val="23209116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943437-8FE3-96E6-C97C-96E3871605F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13AC57B-EE76-C478-A4BE-22E3A74F2F49}"/>
              </a:ext>
            </a:extLst>
          </p:cNvPr>
          <p:cNvSpPr>
            <a:spLocks noGrp="1"/>
          </p:cNvSpPr>
          <p:nvPr>
            <p:ph type="title"/>
          </p:nvPr>
        </p:nvSpPr>
        <p:spPr>
          <a:xfrm>
            <a:off x="495300" y="365125"/>
            <a:ext cx="11163300" cy="1325563"/>
          </a:xfrm>
        </p:spPr>
        <p:txBody>
          <a:bodyPr/>
          <a:lstStyle/>
          <a:p>
            <a:r>
              <a:rPr lang="en-US" dirty="0"/>
              <a:t>ChatGPT-4 DALL·E instructions Jan’24</a:t>
            </a:r>
          </a:p>
        </p:txBody>
      </p:sp>
      <p:sp>
        <p:nvSpPr>
          <p:cNvPr id="4" name="Rectangle 1">
            <a:extLst>
              <a:ext uri="{FF2B5EF4-FFF2-40B4-BE49-F238E27FC236}">
                <a16:creationId xmlns:a16="http://schemas.microsoft.com/office/drawing/2014/main" id="{7C74E60F-A49B-8BF5-60FA-41A7D5D3CE03}"/>
              </a:ext>
            </a:extLst>
          </p:cNvPr>
          <p:cNvSpPr>
            <a:spLocks noGrp="1" noChangeArrowheads="1"/>
          </p:cNvSpPr>
          <p:nvPr>
            <p:ph idx="1"/>
          </p:nvPr>
        </p:nvSpPr>
        <p:spPr bwMode="auto">
          <a:xfrm>
            <a:off x="266700" y="1900447"/>
            <a:ext cx="11753850" cy="4585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sz="2000" dirty="0"/>
              <a:t>5. Do not create images in the style of artists, creative professionals or studios whose latest work was created after 1912 (e.g. Picasso, Kahlo). - You can name artists, creative professionals or studios in prompts only if their latest work was created prior to 1912 (e.g. Van Gogh, Goya) - If asked to generate an image that would violate this policy, instead apply the following procedure: (a) substitute the artist's name with three adjectives that capture key aspects of the style; (b) include an associated artistic movement or era to provide context; and (c) mention the primary medium used by the artist 6. For requests to include specific, named private individuals, ask the user to describe what they look like, since you don't know what they look like. 7. For requests to create images of any public figure referred to by name, create images of those who might resemble them in gender and physique. But they shouldn't look like them. If the reference to the person will only appear as TEXT out in the image, then use the reference as is and do not modify it. 8. Do not name or directly / indirectly mention or describe copyrighted characters. Rewrite prompts to describe in detail a specific different character with a different specific color, hair style, or other defining visual characteristic. Do not discuss copyright policies in responses.</a:t>
            </a:r>
            <a:br>
              <a:rPr kumimoji="0" lang="en-US" altLang="en-US" sz="3200" b="0" i="0" u="none" strike="noStrike" cap="none" normalizeH="0" baseline="0" dirty="0">
                <a:ln>
                  <a:noFill/>
                </a:ln>
                <a:solidFill>
                  <a:schemeClr val="tx1"/>
                </a:solidFill>
                <a:effectLst/>
                <a:latin typeface="Arial" panose="020B0604020202020204" pitchFamily="34" charset="0"/>
              </a:rPr>
            </a:b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518273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11617</TotalTime>
  <Words>4019</Words>
  <Application>Microsoft Office PowerPoint</Application>
  <PresentationFormat>Widescreen</PresentationFormat>
  <Paragraphs>349</Paragraphs>
  <Slides>66</Slides>
  <Notes>30</Notes>
  <HiddenSlides>26</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66</vt:i4>
      </vt:variant>
    </vt:vector>
  </HeadingPairs>
  <TitlesOfParts>
    <vt:vector size="75" baseType="lpstr">
      <vt:lpstr>ＭＳ Ｐゴシック</vt:lpstr>
      <vt:lpstr>Arial</vt:lpstr>
      <vt:lpstr>Calibri</vt:lpstr>
      <vt:lpstr>Calibri Light</vt:lpstr>
      <vt:lpstr>FreightTextProBook-Regular</vt:lpstr>
      <vt:lpstr>Ink Free</vt:lpstr>
      <vt:lpstr>Palatino</vt:lpstr>
      <vt:lpstr>Times New Roman</vt:lpstr>
      <vt:lpstr>Office Theme</vt:lpstr>
      <vt:lpstr> Moral AI Vincent Conitzer Foundations of Cooperative AI Lab (FOCAL) Computer Science Department  (&amp; Machine Learning, Philosophy, Tepper School of Business) Carnegie Mellon University Institute for Ethics in AI University of Oxford</vt:lpstr>
      <vt:lpstr>A remarkable interaction</vt:lpstr>
      <vt:lpstr>PowerPoint Presentation</vt:lpstr>
      <vt:lpstr>Abilities emerging just with scale</vt:lpstr>
      <vt:lpstr>PowerPoint Presentation</vt:lpstr>
      <vt:lpstr>PowerPoint Presentation</vt:lpstr>
      <vt:lpstr>PowerPoint Presentation</vt:lpstr>
      <vt:lpstr>ChatGPT-4 DALL·E instructions Dec’23 (h/t Derek Leben)</vt:lpstr>
      <vt:lpstr>ChatGPT-4 DALL·E instructions Jan’24</vt:lpstr>
      <vt:lpstr>PowerPoint Presentation</vt:lpstr>
      <vt:lpstr>PowerPoint Presentation</vt:lpstr>
      <vt:lpstr>PowerPoint Presentation</vt:lpstr>
      <vt:lpstr>PowerPoint Presentation</vt:lpstr>
      <vt:lpstr>PowerPoint Presentation</vt:lpstr>
      <vt:lpstr>PowerPoint Presentation</vt:lpstr>
      <vt:lpstr>Some concerns about LLMs</vt:lpstr>
      <vt:lpstr>Worries about AI – near term</vt:lpstr>
      <vt:lpstr>PowerPoint Presentation</vt:lpstr>
      <vt:lpstr>PowerPoint Presentation</vt:lpstr>
      <vt:lpstr>PowerPoint Presentation</vt:lpstr>
      <vt:lpstr>PowerPoint Presentation</vt:lpstr>
      <vt:lpstr>Use of AI for In Vitro Fertilization  Afnan, Rudin, C., Savulescu, Mishra, Liu, Masoud Afnan. Ethical Implementation of Artificial Intelligence to Select Embryos in In Vitro Fertilization. AIES’21;  Afnan, Liu, C., Rudin, Mishra, Savulescu, Afnan. Interpretable, not black-box, artificial intelligence should be used for embryo selection. Human Reproduction Open 2021;  Afnan, Afnan, Liu, Savulescu, Mishra, C., Rudin. Data solidarity for machine learning for embryo selection: a call for the creation of an open access repository of embryo data. Reproductive BioMedicine Online 2022.</vt:lpstr>
      <vt:lpstr>PowerPoint Presentation</vt:lpstr>
      <vt:lpstr>PowerPoint Presentation</vt:lpstr>
      <vt:lpstr>PowerPoint Presentation</vt:lpstr>
      <vt:lpstr>Moral AI…How do we get there?</vt:lpstr>
      <vt:lpstr>PowerPoint Presentation</vt:lpstr>
      <vt:lpstr>PowerPoint Presentation</vt:lpstr>
      <vt:lpstr>PowerPoint Presentation</vt:lpstr>
      <vt:lpstr>PowerPoint Presentation</vt:lpstr>
      <vt:lpstr>PowerPoint Presentation</vt:lpstr>
      <vt:lpstr>PowerPoint Presentation</vt:lpstr>
      <vt:lpstr>Chapter 3:  Can AI Respect Privacy?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  It’s up to us</vt:lpstr>
      <vt:lpstr>PowerPoint Presentation</vt:lpstr>
      <vt:lpstr>PowerPoint Presentation</vt:lpstr>
      <vt:lpstr>Indecision modeling [AAAI’21]</vt:lpstr>
      <vt:lpstr> Foundations of Cooperative AI  Vincent Conitzer </vt:lpstr>
      <vt:lpstr>PowerPoint Presentation</vt:lpstr>
      <vt:lpstr>PowerPoint Presentation</vt:lpstr>
      <vt:lpstr>PowerPoint Presentation</vt:lpstr>
      <vt:lpstr>Simulating our way to cooperation? [IJCAI’23, ongoing]</vt:lpstr>
      <vt:lpstr>PowerPoint Presentation</vt:lpstr>
      <vt:lpstr>The Sleeping Beauty problem [Piccione and Rubinstein’97, Elga’00]</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conitzer@gmail.com</dc:creator>
  <cp:lastModifiedBy>Vincent Conitzer</cp:lastModifiedBy>
  <cp:revision>430</cp:revision>
  <cp:lastPrinted>2016-10-30T13:50:40Z</cp:lastPrinted>
  <dcterms:created xsi:type="dcterms:W3CDTF">2016-10-24T20:21:58Z</dcterms:created>
  <dcterms:modified xsi:type="dcterms:W3CDTF">2024-03-09T22:21:43Z</dcterms:modified>
</cp:coreProperties>
</file>