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2"/>
    <p:sldId id="461" r:id="rId3"/>
    <p:sldId id="501" r:id="rId4"/>
    <p:sldId id="498" r:id="rId5"/>
    <p:sldId id="502" r:id="rId6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DEEF"/>
    <a:srgbClr val="EAEFF7"/>
    <a:srgbClr val="EBEFF7"/>
    <a:srgbClr val="D2DFEF"/>
    <a:srgbClr val="D1D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259" autoAdjust="0"/>
    <p:restoredTop sz="96260" autoAdjust="0"/>
  </p:normalViewPr>
  <p:slideViewPr>
    <p:cSldViewPr snapToGrid="0" showGuides="1">
      <p:cViewPr varScale="1">
        <p:scale>
          <a:sx n="105" d="100"/>
          <a:sy n="105" d="100"/>
        </p:scale>
        <p:origin x="200" y="52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" name="Shape 2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5333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08859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59748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6722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0"/>
          <p:cNvGrpSpPr/>
          <p:nvPr/>
        </p:nvGrpSpPr>
        <p:grpSpPr>
          <a:xfrm>
            <a:off x="208373" y="6311900"/>
            <a:ext cx="3177636" cy="449230"/>
            <a:chOff x="0" y="0"/>
            <a:chExt cx="3177635" cy="449229"/>
          </a:xfrm>
        </p:grpSpPr>
        <p:pic>
          <p:nvPicPr>
            <p:cNvPr id="2" name="Picture 11" descr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8527" y="0"/>
              <a:ext cx="2779109" cy="44923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" name="Picture 12" descr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31355"/>
              <a:ext cx="398528" cy="38652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" name="Straight Connector 13"/>
            <p:cNvSpPr/>
            <p:nvPr/>
          </p:nvSpPr>
          <p:spPr>
            <a:xfrm flipH="1">
              <a:off x="462968" y="31355"/>
              <a:ext cx="1" cy="386520"/>
            </a:xfrm>
            <a:prstGeom prst="line">
              <a:avLst/>
            </a:prstGeom>
            <a:noFill/>
            <a:ln w="1905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6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7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37600" y="6356350"/>
            <a:ext cx="2844800" cy="36830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>
              <a:defRPr sz="1600">
                <a:solidFill>
                  <a:srgbClr val="729FCF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327DEE-5D90-D08C-3BAF-4518D045E2FD}"/>
              </a:ext>
            </a:extLst>
          </p:cNvPr>
          <p:cNvSpPr txBox="1"/>
          <p:nvPr userDrawn="1"/>
        </p:nvSpPr>
        <p:spPr>
          <a:xfrm>
            <a:off x="5289079" y="6400413"/>
            <a:ext cx="2294477" cy="27699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ea typeface="+mn-ea"/>
                <a:cs typeface="+mn-cs"/>
                <a:sym typeface="Calibri"/>
              </a:rPr>
              <a:t>M. Fraser SY-ABT-BTP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694903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rgbClr val="2F5597"/>
                </a:solidFill>
                <a:latin typeface="Carlito"/>
                <a:ea typeface="Carlito"/>
                <a:cs typeface="Carlito"/>
                <a:sym typeface="Carlito"/>
              </a:defRPr>
            </a:lvl1pPr>
          </a:lstStyle>
          <a:p>
            <a:r>
              <a:rPr dirty="0">
                <a:latin typeface="+mn-lt"/>
              </a:rPr>
              <a:t>PS Report</a:t>
            </a:r>
            <a:r>
              <a:rPr lang="en-US" dirty="0">
                <a:latin typeface="+mn-lt"/>
              </a:rPr>
              <a:t> week 38</a:t>
            </a:r>
            <a:endParaRPr dirty="0">
              <a:latin typeface="+mn-lt"/>
            </a:endParaRPr>
          </a:p>
        </p:txBody>
      </p:sp>
      <p:sp>
        <p:nvSpPr>
          <p:cNvPr id="28" name="Slide Number Placeholder 5"/>
          <p:cNvSpPr txBox="1">
            <a:spLocks noGrp="1"/>
          </p:cNvSpPr>
          <p:nvPr>
            <p:ph type="sldNum" sz="quarter" idx="4294967295"/>
          </p:nvPr>
        </p:nvSpPr>
        <p:spPr>
          <a:xfrm>
            <a:off x="11172418" y="6414760"/>
            <a:ext cx="181383" cy="24830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anchor="ctr">
            <a:normAutofit fontScale="92500" lnSpcReduction="10000"/>
          </a:bodyPr>
          <a:lstStyle>
            <a:lvl1pPr algn="r">
              <a:spcBef>
                <a:spcPts val="600"/>
              </a:spcBef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t>1</a:t>
            </a:fld>
            <a:endParaRPr dirty="0"/>
          </a:p>
        </p:txBody>
      </p:sp>
      <p:pic>
        <p:nvPicPr>
          <p:cNvPr id="29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93743"/>
            <a:ext cx="12192000" cy="1480459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Title 6"/>
          <p:cNvSpPr txBox="1"/>
          <p:nvPr/>
        </p:nvSpPr>
        <p:spPr>
          <a:xfrm>
            <a:off x="799836" y="4317417"/>
            <a:ext cx="10917819" cy="1325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>
              <a:lnSpc>
                <a:spcPct val="90000"/>
              </a:lnSpc>
              <a:defRPr sz="2000">
                <a:solidFill>
                  <a:srgbClr val="40404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algn="ctr"/>
            <a:r>
              <a:rPr dirty="0"/>
              <a:t>Many thanks</a:t>
            </a:r>
            <a:endParaRPr lang="en-US" dirty="0"/>
          </a:p>
          <a:p>
            <a:pPr algn="ctr"/>
            <a:r>
              <a:rPr dirty="0"/>
              <a:t>to</a:t>
            </a:r>
            <a:r>
              <a:rPr lang="en-US" dirty="0"/>
              <a:t> the PS OP and coordination teams as well as all equipment experts and support teams!</a:t>
            </a:r>
            <a:endParaRPr dirty="0"/>
          </a:p>
        </p:txBody>
      </p:sp>
      <p:pic>
        <p:nvPicPr>
          <p:cNvPr id="31" name="Picture 2" descr="Picture 2"/>
          <p:cNvPicPr>
            <a:picLocks noChangeAspect="1"/>
          </p:cNvPicPr>
          <p:nvPr/>
        </p:nvPicPr>
        <p:blipFill>
          <a:blip r:embed="rId3"/>
          <a:srcRect b="25808"/>
          <a:stretch>
            <a:fillRect/>
          </a:stretch>
        </p:blipFill>
        <p:spPr>
          <a:xfrm>
            <a:off x="0" y="1995364"/>
            <a:ext cx="12192000" cy="198880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2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4BF0CAF0-7C97-8A40-8622-D563259D9D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B70D3D-405B-CBD2-D454-6C8EA9B058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23155" y="1034767"/>
            <a:ext cx="9040889" cy="5093265"/>
          </a:xfrm>
          <a:prstGeom prst="rect">
            <a:avLst/>
          </a:prstGeom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7DD6B789-E5F8-BC41-1196-540643677B76}"/>
              </a:ext>
            </a:extLst>
          </p:cNvPr>
          <p:cNvSpPr txBox="1">
            <a:spLocks/>
          </p:cNvSpPr>
          <p:nvPr/>
        </p:nvSpPr>
        <p:spPr>
          <a:xfrm>
            <a:off x="258197" y="196926"/>
            <a:ext cx="11569629" cy="711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Recent beam availability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80514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3</a:t>
            </a:fld>
            <a:endParaRPr lang="en-US" sz="120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4BF0CAF0-7C97-8A40-8622-D563259D9D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1A95BDEB-26BB-4504-A108-FEAAE9070514}"/>
              </a:ext>
            </a:extLst>
          </p:cNvPr>
          <p:cNvSpPr txBox="1">
            <a:spLocks/>
          </p:cNvSpPr>
          <p:nvPr/>
        </p:nvSpPr>
        <p:spPr>
          <a:xfrm>
            <a:off x="258197" y="196926"/>
            <a:ext cx="11569629" cy="711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Main Issues and Activities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E8343B-8DF1-B027-5276-48947D67D61F}"/>
              </a:ext>
            </a:extLst>
          </p:cNvPr>
          <p:cNvSpPr txBox="1"/>
          <p:nvPr/>
        </p:nvSpPr>
        <p:spPr>
          <a:xfrm>
            <a:off x="355002" y="1154163"/>
            <a:ext cx="11472824" cy="17543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GB" dirty="0">
                <a:effectLst/>
                <a:latin typeface="Calibri" panose="020F0502020204030204" pitchFamily="34" charset="0"/>
              </a:rPr>
              <a:t>- M-TOF beam with 2 bunches sent to </a:t>
            </a:r>
            <a:r>
              <a:rPr lang="en-GB" dirty="0" err="1">
                <a:effectLst/>
                <a:latin typeface="Calibri" panose="020F0502020204030204" pitchFamily="34" charset="0"/>
              </a:rPr>
              <a:t>nTOF</a:t>
            </a:r>
            <a:r>
              <a:rPr lang="en-GB" dirty="0">
                <a:effectLst/>
                <a:latin typeface="Calibri" panose="020F0502020204030204" pitchFamily="34" charset="0"/>
              </a:rPr>
              <a:t> target on Tuesday evening between 23h40 and 00h10. Different intensity 2x400, 2x500, 2x600e10, </a:t>
            </a:r>
            <a:r>
              <a:rPr lang="en-GB" dirty="0">
                <a:latin typeface="Calibri" panose="020F0502020204030204" pitchFamily="34" charset="0"/>
              </a:rPr>
              <a:t>SEM </a:t>
            </a:r>
            <a:r>
              <a:rPr lang="en-GB" dirty="0">
                <a:effectLst/>
                <a:latin typeface="Calibri" panose="020F0502020204030204" pitchFamily="34" charset="0"/>
              </a:rPr>
              <a:t>grid and BCTs worked fine.</a:t>
            </a:r>
          </a:p>
          <a:p>
            <a:endParaRPr lang="en-GB" dirty="0">
              <a:latin typeface="Calibri" panose="020F0502020204030204" pitchFamily="34" charset="0"/>
            </a:endParaRPr>
          </a:p>
          <a:p>
            <a:r>
              <a:rPr lang="en-GB" sz="1800" dirty="0">
                <a:effectLst/>
                <a:latin typeface="Calibri" panose="020F0502020204030204" pitchFamily="34" charset="0"/>
              </a:rPr>
              <a:t>- Only one cycle between ion cycles when SPS is filled with ion trains (for LHC) – hence, room in between for </a:t>
            </a:r>
            <a:r>
              <a:rPr lang="en-GB" sz="1800" dirty="0" err="1">
                <a:effectLst/>
                <a:latin typeface="Calibri" panose="020F0502020204030204" pitchFamily="34" charset="0"/>
              </a:rPr>
              <a:t>nTOF</a:t>
            </a:r>
            <a:r>
              <a:rPr lang="en-GB" sz="1800" dirty="0">
                <a:effectLst/>
                <a:latin typeface="Calibri" panose="020F0502020204030204" pitchFamily="34" charset="0"/>
              </a:rPr>
              <a:t> cycle, but not for East Area cycles. Request from Barbara to, when possible, compensate this during normal operation </a:t>
            </a:r>
            <a:endParaRPr lang="en-GB" dirty="0">
              <a:effectLst/>
            </a:endParaRPr>
          </a:p>
          <a:p>
            <a:endParaRPr lang="en-GB" dirty="0">
              <a:effectLst/>
              <a:latin typeface="Calibri" panose="020F0502020204030204" pitchFamily="34" charset="0"/>
            </a:endParaRPr>
          </a:p>
        </p:txBody>
      </p:sp>
      <p:pic>
        <p:nvPicPr>
          <p:cNvPr id="4" name="Picture 3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D165D9AA-A092-7FE7-51C8-9F92E3DDA38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62" t="30706" r="31287"/>
          <a:stretch/>
        </p:blipFill>
        <p:spPr>
          <a:xfrm>
            <a:off x="3454401" y="2583454"/>
            <a:ext cx="4815840" cy="377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37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4</a:t>
            </a:fld>
            <a:endParaRPr lang="en-US" sz="120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4BF0CAF0-7C97-8A40-8622-D563259D9D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1A95BDEB-26BB-4504-A108-FEAAE9070514}"/>
              </a:ext>
            </a:extLst>
          </p:cNvPr>
          <p:cNvSpPr txBox="1">
            <a:spLocks/>
          </p:cNvSpPr>
          <p:nvPr/>
        </p:nvSpPr>
        <p:spPr>
          <a:xfrm>
            <a:off x="258197" y="196926"/>
            <a:ext cx="11569629" cy="711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Delivered Intensity: T8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pic>
        <p:nvPicPr>
          <p:cNvPr id="3" name="Picture 2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6550DD2A-5BCB-D7C8-0CE3-BF2949B3F0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77" y="1417503"/>
            <a:ext cx="12101423" cy="4022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145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5</a:t>
            </a:fld>
            <a:endParaRPr lang="en-US" sz="120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4BF0CAF0-7C97-8A40-8622-D563259D9D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1A95BDEB-26BB-4504-A108-FEAAE9070514}"/>
              </a:ext>
            </a:extLst>
          </p:cNvPr>
          <p:cNvSpPr txBox="1">
            <a:spLocks/>
          </p:cNvSpPr>
          <p:nvPr/>
        </p:nvSpPr>
        <p:spPr>
          <a:xfrm>
            <a:off x="258197" y="196926"/>
            <a:ext cx="11569629" cy="711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Delivered Intensity: </a:t>
            </a:r>
            <a:r>
              <a:rPr lang="en-GB" sz="3200" b="1" kern="1200" dirty="0" err="1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n_TOF</a:t>
            </a:r>
            <a:endParaRPr lang="en-US" sz="3200" b="1" kern="1200" dirty="0">
              <a:solidFill>
                <a:schemeClr val="accent5"/>
              </a:solidFill>
              <a:latin typeface="+mn-lt"/>
              <a:ea typeface="+mj-ea"/>
              <a:cs typeface="+mj-cs"/>
            </a:endParaRPr>
          </a:p>
        </p:txBody>
      </p:sp>
      <p:pic>
        <p:nvPicPr>
          <p:cNvPr id="3" name="Picture 2" descr="A graph with a line drawn on it&#10;&#10;Description automatically generated">
            <a:extLst>
              <a:ext uri="{FF2B5EF4-FFF2-40B4-BE49-F238E27FC236}">
                <a16:creationId xmlns:a16="http://schemas.microsoft.com/office/drawing/2014/main" id="{357432BF-27BB-59EB-B5D9-52F3183195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539174"/>
            <a:ext cx="12182899" cy="4166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671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51535</TotalTime>
  <Words>130</Words>
  <Application>Microsoft Macintosh PowerPoint</Application>
  <PresentationFormat>Widescreen</PresentationFormat>
  <Paragraphs>19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PS Report week 38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 Report W28</dc:title>
  <dc:creator>Heiko Damerau</dc:creator>
  <cp:lastModifiedBy>Matthew Alexander Fraser</cp:lastModifiedBy>
  <cp:revision>1096</cp:revision>
  <dcterms:modified xsi:type="dcterms:W3CDTF">2023-09-27T18:09:37Z</dcterms:modified>
</cp:coreProperties>
</file>