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648" r:id="rId2"/>
    <p:sldId id="1075" r:id="rId3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00FF"/>
    <a:srgbClr val="FF6C3F"/>
    <a:srgbClr val="FF6482"/>
    <a:srgbClr val="30E9DC"/>
    <a:srgbClr val="BED8EF"/>
    <a:srgbClr val="7E6968"/>
    <a:srgbClr val="088D03"/>
    <a:srgbClr val="EC1F29"/>
    <a:srgbClr val="143BFF"/>
    <a:srgbClr val="0098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55"/>
    <p:restoredTop sz="96353"/>
  </p:normalViewPr>
  <p:slideViewPr>
    <p:cSldViewPr snapToGrid="0" snapToObjects="1">
      <p:cViewPr>
        <p:scale>
          <a:sx n="113" d="100"/>
          <a:sy n="113" d="100"/>
        </p:scale>
        <p:origin x="920" y="1112"/>
      </p:cViewPr>
      <p:guideLst>
        <p:guide pos="211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C964B6-75A6-314F-9149-D72A4A8443D0}" type="datetimeFigureOut">
              <a:rPr lang="en-CH" smtClean="0"/>
              <a:t>27.09.23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994D9-45EC-B945-B651-AA76890947D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82185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50900"/>
            <a:ext cx="4075113" cy="2292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1FAA4-BC15-490A-837C-A73858A8822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273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83723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7F045-E7B0-EF4C-823B-27FF86C9E6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46D805-F13F-0044-98D4-371A94F188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753486-8B1A-A046-817E-8BBFF1F25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17.11.2022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59DBD-7F86-A643-807E-33294A90E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138B4-9A3F-7F48-89D4-04B642497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33912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8EE51-241D-CF4B-A9EF-23C9B9068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F2571E-9053-7745-94BE-C3CCA5304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C5090-FD5C-F34A-91B4-A1EEB9562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17.11.2022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66F1C-AE68-074B-948A-2219E875D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0AAD9C-CE3B-414C-9F90-1BBC14B27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36758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5AD91F-1DE0-3742-BDF1-750CDCB9A8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E52EB3-D7C0-854A-B5A2-B34924E65D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AAB85F-8543-D841-9B6F-FDF153948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17.11.2022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28B4B-02D5-7C46-8589-ED2D81C83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BDF7E6-ABA6-F744-8AC9-568569132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68001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C2E2D-0395-2945-A975-A57FABF4D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A175B0-4882-B44C-9D81-5404DC2661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3138C-9B46-EC40-93BC-A49133FFC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17.11.2022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909403-86DE-FB47-A599-73A18EAC4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1025C-E516-5A47-96AC-E8267D5D7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03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B0CFC-0CE0-5148-AA18-ACFB0E0D7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6B6887-1102-C649-999D-08235755B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6D3489-CDDC-714C-B703-1B541DAE4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17.11.2022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5ACFCB-5848-4342-9869-B490529F9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AF0047-40CA-9A43-9E13-53CE87AB0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46050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F9E35-EE54-2344-99DC-2773EEC07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DC0E5D-AB97-8D4C-B78A-C2287BDC58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334605-E615-BE49-93F9-3455111A57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DABFBC-0E79-5045-ADC6-671F17B14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17.11.2022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B947DA-2D59-8142-8AA4-0B00D94C9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5122BF-BB86-EF44-8B72-7E87605BC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44695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92FF8-11C3-3248-A51C-6C337E6A9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0AFA5D-9DAB-FB40-BFAC-F669F460A9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50FA8E-5FBA-974F-9A09-4285AFA2B1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66C820-6C0D-E64A-9654-E341A72434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B36729-57F6-E840-8F93-A1DE2D56E0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6C8FD0-ADC0-0F45-ABDD-D243E71C0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17.11.2022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05FAA4-B020-6F41-877A-44F6F0787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A15F96-FA23-FE47-9600-0644253CF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98738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5049E-4E34-D347-BF51-CB28B79AE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475F2A-A493-004A-A693-A59E4D216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17.11.2022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9F84A2-8774-6A49-A652-3B7ECB0CF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BC4618-6171-724C-A5A0-E09B82E17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97300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D5E089-629E-C44B-9C3C-5174DE0F5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17.11.2022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C974D5-C7D8-5749-9C64-B4E5378E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6753EC-07DD-2E4A-B26C-673A5E125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03656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25D7C-2302-C146-A7F7-D0EDF980F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5B072-C5A9-714C-ADC9-FDBA154BF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C20BBD-AADC-3245-88FE-53915F64E3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F791CA-2411-7049-B431-A4D9E3327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17.11.2022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540C00-4FE9-B445-B366-094B85347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78B270-2E1F-4E4A-BBD8-6E6C78D59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79119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D6AB7-7A51-7448-AFAF-308BC79FB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826ACF-7C11-444F-9B04-136C68E875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3DD793-7E1F-AC4F-9820-0B069834E6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65B51C-051A-674A-A8B7-73EC28973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17.11.2022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9CDB16-A99A-3F4E-A596-CB77520DD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98FFC7-5D4C-EE4B-88FE-48CD7F604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57697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C18683-7D14-A14F-8167-7077D4EAE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E96AC8-DF34-D541-BA51-AD76BAA7CB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5C204-EBA2-A145-8526-6CF701189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17.11.2022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120BE3-8F69-0648-8DB1-DA9D859F49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6380F-0846-CC49-9701-1ABF0D8A46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86112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zoom.us/j/6929444357?pwd=bFk2OHdYUXA4NnhiQjcyQ2p0VGxnZz09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32377" y="2333339"/>
            <a:ext cx="7127244" cy="945812"/>
          </a:xfrm>
        </p:spPr>
        <p:txBody>
          <a:bodyPr anchor="t"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000" b="1" dirty="0">
                <a:solidFill>
                  <a:srgbClr val="002060"/>
                </a:solidFill>
                <a:latin typeface="+mn-lt"/>
              </a:rPr>
              <a:t>SPS status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783" y="6397140"/>
            <a:ext cx="11800057" cy="460860"/>
          </a:xfrm>
        </p:spPr>
        <p:txBody>
          <a:bodyPr>
            <a:normAutofit/>
          </a:bodyPr>
          <a:lstStyle/>
          <a:p>
            <a:pPr marL="9525" algn="l">
              <a:tabLst>
                <a:tab pos="11463338" algn="r"/>
                <a:tab pos="11599863" algn="r"/>
              </a:tabLst>
            </a:pPr>
            <a:r>
              <a:rPr lang="en-US" sz="1800" i="1" dirty="0">
                <a:solidFill>
                  <a:schemeClr val="accent5">
                    <a:lumMod val="75000"/>
                  </a:schemeClr>
                </a:solidFill>
              </a:rPr>
              <a:t>PS / SPS User Meeting	28. September 2023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83" y="162159"/>
            <a:ext cx="1151046" cy="1151049"/>
          </a:xfrm>
          <a:prstGeom prst="rect">
            <a:avLst/>
          </a:prstGeom>
        </p:spPr>
      </p:pic>
      <p:sp>
        <p:nvSpPr>
          <p:cNvPr id="14" name="Subtitle 2"/>
          <p:cNvSpPr txBox="1">
            <a:spLocks/>
          </p:cNvSpPr>
          <p:nvPr/>
        </p:nvSpPr>
        <p:spPr>
          <a:xfrm>
            <a:off x="2379518" y="3657601"/>
            <a:ext cx="7432963" cy="1392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200" b="1" dirty="0"/>
              <a:t>M. Schenk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200" dirty="0"/>
              <a:t>for the SPS team</a:t>
            </a:r>
            <a:br>
              <a:rPr lang="en-US" sz="2200" b="1" dirty="0"/>
            </a:br>
            <a:endParaRPr lang="en-US" sz="1700" i="1" dirty="0"/>
          </a:p>
        </p:txBody>
      </p:sp>
    </p:spTree>
    <p:extLst>
      <p:ext uri="{BB962C8B-B14F-4D97-AF65-F5344CB8AC3E}">
        <p14:creationId xmlns:p14="http://schemas.microsoft.com/office/powerpoint/2010/main" val="31051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F650596-F8FD-3AB3-4760-351746DFA2BC}"/>
              </a:ext>
            </a:extLst>
          </p:cNvPr>
          <p:cNvSpPr txBox="1"/>
          <p:nvPr/>
        </p:nvSpPr>
        <p:spPr>
          <a:xfrm>
            <a:off x="378436" y="524718"/>
            <a:ext cx="5594556" cy="3898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SzPct val="80000"/>
              <a:buFont typeface="Wingdings" pitchFamily="2" charset="2"/>
              <a:buChar char="Ø"/>
            </a:pPr>
            <a:r>
              <a:rPr lang="en-CH" b="1" dirty="0"/>
              <a:t>Machine availability: </a:t>
            </a:r>
            <a:r>
              <a:rPr lang="en-CH" dirty="0"/>
              <a:t>good, however, with important perturbations for NA physics given LHC ion setting up &amp; frequent, long fills. Thanks for your understanding.</a:t>
            </a:r>
          </a:p>
          <a:p>
            <a:pPr marL="342900" indent="-342900">
              <a:spcAft>
                <a:spcPts val="600"/>
              </a:spcAft>
              <a:buSzPct val="80000"/>
              <a:buFont typeface="Wingdings" pitchFamily="2" charset="2"/>
              <a:buChar char="Ø"/>
            </a:pPr>
            <a:r>
              <a:rPr lang="en-CH" b="1" dirty="0"/>
              <a:t>Tuesday - Thursday: </a:t>
            </a:r>
            <a:r>
              <a:rPr lang="en-CH" dirty="0"/>
              <a:t>suddenly strong 50 Hz spill noise, difficult to keep under control. To be investigated.</a:t>
            </a:r>
          </a:p>
          <a:p>
            <a:pPr marL="342900" indent="-342900">
              <a:spcAft>
                <a:spcPts val="200"/>
              </a:spcAft>
              <a:buSzPct val="80000"/>
              <a:buFont typeface="Wingdings" pitchFamily="2" charset="2"/>
              <a:buChar char="Ø"/>
            </a:pPr>
            <a:r>
              <a:rPr lang="en-CH" b="1" dirty="0"/>
              <a:t>Today</a:t>
            </a:r>
          </a:p>
          <a:p>
            <a:pPr marL="800100" lvl="1" indent="-342900">
              <a:spcAft>
                <a:spcPts val="200"/>
              </a:spcAft>
              <a:buSzPct val="80000"/>
              <a:buFont typeface="Wingdings" pitchFamily="2" charset="2"/>
              <a:buChar char="Ø"/>
            </a:pPr>
            <a:r>
              <a:rPr lang="en-CH" sz="1700" dirty="0"/>
              <a:t>08:00: end of proton run</a:t>
            </a:r>
          </a:p>
          <a:p>
            <a:pPr marL="800100" lvl="1" indent="-342900">
              <a:spcAft>
                <a:spcPts val="200"/>
              </a:spcAft>
              <a:buSzPct val="80000"/>
              <a:buFont typeface="Wingdings" pitchFamily="2" charset="2"/>
              <a:buChar char="Ø"/>
            </a:pPr>
            <a:r>
              <a:rPr lang="en-CH" sz="1700" dirty="0"/>
              <a:t>DSO tests ongoing</a:t>
            </a:r>
          </a:p>
          <a:p>
            <a:pPr marL="800100" lvl="1" indent="-342900">
              <a:spcAft>
                <a:spcPts val="200"/>
              </a:spcAft>
              <a:buSzPct val="80000"/>
              <a:buFont typeface="Wingdings" pitchFamily="2" charset="2"/>
              <a:buChar char="Ø"/>
            </a:pPr>
            <a:r>
              <a:rPr lang="en-CH" sz="1700" dirty="0"/>
              <a:t>Setting up operational SFTION: transverse tuning, rf gymnastics, extraction, steering to targets …</a:t>
            </a:r>
          </a:p>
          <a:p>
            <a:pPr marL="342900" indent="-342900">
              <a:spcAft>
                <a:spcPts val="200"/>
              </a:spcAft>
              <a:buSzPct val="80000"/>
              <a:buFont typeface="Wingdings" pitchFamily="2" charset="2"/>
              <a:buChar char="Ø"/>
            </a:pPr>
            <a:r>
              <a:rPr lang="en-CH" b="1" dirty="0"/>
              <a:t>Friday</a:t>
            </a:r>
          </a:p>
          <a:p>
            <a:pPr marL="800100" lvl="1" indent="-342900">
              <a:spcAft>
                <a:spcPts val="200"/>
              </a:spcAft>
              <a:buSzPct val="80000"/>
              <a:buFont typeface="Wingdings" pitchFamily="2" charset="2"/>
              <a:buChar char="Ø"/>
            </a:pPr>
            <a:r>
              <a:rPr lang="en-CH" sz="1700" dirty="0"/>
              <a:t>Beam stop at 13:30, followed by radiation survey (14:00 - ~16:00).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CF6D400-DB2E-BC72-6869-002A76F7D3C8}"/>
              </a:ext>
            </a:extLst>
          </p:cNvPr>
          <p:cNvGrpSpPr/>
          <p:nvPr/>
        </p:nvGrpSpPr>
        <p:grpSpPr>
          <a:xfrm>
            <a:off x="238959" y="4387039"/>
            <a:ext cx="5719999" cy="2272992"/>
            <a:chOff x="238959" y="4315431"/>
            <a:chExt cx="5719999" cy="2272992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3C71120-DF08-DBCE-CE8F-D57A93D6EF08}"/>
                </a:ext>
              </a:extLst>
            </p:cNvPr>
            <p:cNvGrpSpPr/>
            <p:nvPr/>
          </p:nvGrpSpPr>
          <p:grpSpPr>
            <a:xfrm>
              <a:off x="238959" y="4315431"/>
              <a:ext cx="5719999" cy="1419976"/>
              <a:chOff x="130195" y="4415588"/>
              <a:chExt cx="5719999" cy="1419976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B89D4C2-8659-2053-C502-77F54CC8B5F8}"/>
                  </a:ext>
                </a:extLst>
              </p:cNvPr>
              <p:cNvSpPr txBox="1"/>
              <p:nvPr/>
            </p:nvSpPr>
            <p:spPr>
              <a:xfrm>
                <a:off x="130195" y="4415588"/>
                <a:ext cx="761940" cy="4462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2300" b="1" dirty="0">
                    <a:solidFill>
                      <a:srgbClr val="0070C0"/>
                    </a:solidFill>
                  </a:rPr>
                  <a:t>Next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604A867-6EC3-10C9-6346-2C01FBFE903C}"/>
                  </a:ext>
                </a:extLst>
              </p:cNvPr>
              <p:cNvSpPr txBox="1"/>
              <p:nvPr/>
            </p:nvSpPr>
            <p:spPr>
              <a:xfrm>
                <a:off x="255638" y="4835290"/>
                <a:ext cx="5594556" cy="10002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31788">
                  <a:spcAft>
                    <a:spcPts val="600"/>
                  </a:spcAft>
                  <a:buSzPct val="80000"/>
                  <a:buFont typeface="Wingdings" pitchFamily="2" charset="2"/>
                  <a:buChar char="Ø"/>
                </a:pPr>
                <a:r>
                  <a:rPr lang="en-CH" b="1" dirty="0"/>
                  <a:t>Wk 40: </a:t>
                </a:r>
                <a:r>
                  <a:rPr lang="en-CH" dirty="0"/>
                  <a:t>start</a:t>
                </a:r>
                <a:r>
                  <a:rPr lang="en-CH" b="1" dirty="0"/>
                  <a:t> </a:t>
                </a:r>
                <a:r>
                  <a:rPr lang="en-CH" dirty="0"/>
                  <a:t>Pb ion run, short &amp; long parallel MDs, dedicated MD moved to Wk 43 </a:t>
                </a:r>
              </a:p>
              <a:p>
                <a:pPr marL="342900" indent="-331788">
                  <a:spcAft>
                    <a:spcPts val="200"/>
                  </a:spcAft>
                  <a:buSzPct val="80000"/>
                  <a:buFont typeface="Wingdings" pitchFamily="2" charset="2"/>
                  <a:buChar char="Ø"/>
                </a:pPr>
                <a:r>
                  <a:rPr lang="en-CH" b="1" dirty="0"/>
                  <a:t>AWAKE Run 4</a:t>
                </a: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20B41F6-9479-9E59-9D4E-F9B157DDBF9B}"/>
                </a:ext>
              </a:extLst>
            </p:cNvPr>
            <p:cNvSpPr txBox="1"/>
            <p:nvPr/>
          </p:nvSpPr>
          <p:spPr>
            <a:xfrm>
              <a:off x="579651" y="5972870"/>
              <a:ext cx="4006266" cy="615553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>
                <a:tabLst>
                  <a:tab pos="398463" algn="l"/>
                </a:tabLst>
              </a:pPr>
              <a:r>
                <a:rPr lang="en-CH" sz="1700" b="1" dirty="0"/>
                <a:t>Next coordinator: </a:t>
              </a:r>
              <a:r>
                <a:rPr lang="en-CH" sz="1700" dirty="0"/>
                <a:t>Giulia Papotti</a:t>
              </a:r>
            </a:p>
            <a:p>
              <a:pPr>
                <a:tabLst>
                  <a:tab pos="398463" algn="l"/>
                </a:tabLst>
              </a:pPr>
              <a:r>
                <a:rPr lang="en-CH" sz="1700" b="1" dirty="0">
                  <a:hlinkClick r:id="rId3"/>
                </a:rPr>
                <a:t>Coordination meeting:</a:t>
              </a:r>
              <a:r>
                <a:rPr lang="en-CH" sz="1700" b="1" dirty="0"/>
                <a:t> </a:t>
              </a:r>
              <a:r>
                <a:rPr lang="en-CH" sz="1700" dirty="0"/>
                <a:t>Monday, 11:30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EE398A1F-1877-779E-2B09-71169D1A0152}"/>
              </a:ext>
            </a:extLst>
          </p:cNvPr>
          <p:cNvSpPr txBox="1"/>
          <p:nvPr/>
        </p:nvSpPr>
        <p:spPr>
          <a:xfrm>
            <a:off x="238959" y="99450"/>
            <a:ext cx="1402243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300" b="1" dirty="0">
                <a:solidFill>
                  <a:srgbClr val="0070C0"/>
                </a:solidFill>
              </a:rPr>
              <a:t>This week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612A78D-C39D-3890-3389-A4E4D25F756A}"/>
              </a:ext>
            </a:extLst>
          </p:cNvPr>
          <p:cNvGrpSpPr/>
          <p:nvPr/>
        </p:nvGrpSpPr>
        <p:grpSpPr>
          <a:xfrm>
            <a:off x="7542515" y="3951922"/>
            <a:ext cx="3576618" cy="2877203"/>
            <a:chOff x="7124822" y="3951922"/>
            <a:chExt cx="3576618" cy="2877203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323818E-BA3D-6491-DB4E-7D4A6F373EFC}"/>
                </a:ext>
              </a:extLst>
            </p:cNvPr>
            <p:cNvGrpSpPr/>
            <p:nvPr/>
          </p:nvGrpSpPr>
          <p:grpSpPr>
            <a:xfrm>
              <a:off x="7124822" y="3951922"/>
              <a:ext cx="2962454" cy="2877203"/>
              <a:chOff x="6153231" y="4187163"/>
              <a:chExt cx="2538669" cy="2465614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1F2DD332-C852-1222-3679-839D27D65E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53231" y="4187163"/>
                <a:ext cx="2538669" cy="2465614"/>
              </a:xfrm>
              <a:prstGeom prst="rect">
                <a:avLst/>
              </a:prstGeom>
            </p:spPr>
          </p:pic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B5A22B5-7030-0A78-8378-FAD4F56A9773}"/>
                  </a:ext>
                </a:extLst>
              </p:cNvPr>
              <p:cNvSpPr/>
              <p:nvPr/>
            </p:nvSpPr>
            <p:spPr>
              <a:xfrm>
                <a:off x="6746789" y="4764505"/>
                <a:ext cx="645413" cy="1857676"/>
              </a:xfrm>
              <a:prstGeom prst="rect">
                <a:avLst/>
              </a:prstGeom>
              <a:solidFill>
                <a:srgbClr val="1500FF">
                  <a:alpha val="3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6" name="5-point Star 5">
                <a:extLst>
                  <a:ext uri="{FF2B5EF4-FFF2-40B4-BE49-F238E27FC236}">
                    <a16:creationId xmlns:a16="http://schemas.microsoft.com/office/drawing/2014/main" id="{B8DB408B-E96D-8DE2-7CD0-1E9767A916BB}"/>
                  </a:ext>
                </a:extLst>
              </p:cNvPr>
              <p:cNvSpPr/>
              <p:nvPr/>
            </p:nvSpPr>
            <p:spPr>
              <a:xfrm>
                <a:off x="7045900" y="5664467"/>
                <a:ext cx="278926" cy="278926"/>
              </a:xfrm>
              <a:prstGeom prst="star5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ABF9921-AAC4-0900-1C44-3D5D12350072}"/>
                </a:ext>
              </a:extLst>
            </p:cNvPr>
            <p:cNvCxnSpPr/>
            <p:nvPr/>
          </p:nvCxnSpPr>
          <p:spPr>
            <a:xfrm>
              <a:off x="9134375" y="5582653"/>
              <a:ext cx="1078029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E2686B5-F220-460E-B6D7-CD4523CFED31}"/>
                </a:ext>
              </a:extLst>
            </p:cNvPr>
            <p:cNvSpPr txBox="1"/>
            <p:nvPr/>
          </p:nvSpPr>
          <p:spPr>
            <a:xfrm>
              <a:off x="10111214" y="5305654"/>
              <a:ext cx="5902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200" b="1" dirty="0">
                  <a:solidFill>
                    <a:srgbClr val="FF0000"/>
                  </a:solidFill>
                </a:rPr>
                <a:t>Wk 43</a:t>
              </a:r>
            </a:p>
          </p:txBody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F68B8640-93F5-A724-5862-7702FCB36D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9010" y="285449"/>
            <a:ext cx="5823173" cy="33296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59557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91116</TotalTime>
  <Words>154</Words>
  <Application>Microsoft Macintosh PowerPoint</Application>
  <PresentationFormat>Widescreen</PresentationFormat>
  <Paragraphs>21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Office Theme</vt:lpstr>
      <vt:lpstr>SPS status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 topics</dc:title>
  <dc:creator>Michael Schenk</dc:creator>
  <cp:lastModifiedBy>Michael Schenk</cp:lastModifiedBy>
  <cp:revision>5021</cp:revision>
  <dcterms:created xsi:type="dcterms:W3CDTF">2020-05-11T10:51:45Z</dcterms:created>
  <dcterms:modified xsi:type="dcterms:W3CDTF">2023-09-28T08:10:04Z</dcterms:modified>
</cp:coreProperties>
</file>