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32"/>
  </p:notesMasterIdLst>
  <p:handoutMasterIdLst>
    <p:handoutMasterId r:id="rId33"/>
  </p:handoutMasterIdLst>
  <p:sldIdLst>
    <p:sldId id="259" r:id="rId2"/>
    <p:sldId id="316" r:id="rId3"/>
    <p:sldId id="317" r:id="rId4"/>
    <p:sldId id="303" r:id="rId5"/>
    <p:sldId id="307" r:id="rId6"/>
    <p:sldId id="311" r:id="rId7"/>
    <p:sldId id="318" r:id="rId8"/>
    <p:sldId id="325" r:id="rId9"/>
    <p:sldId id="309" r:id="rId10"/>
    <p:sldId id="308" r:id="rId11"/>
    <p:sldId id="326" r:id="rId12"/>
    <p:sldId id="328" r:id="rId13"/>
    <p:sldId id="327" r:id="rId14"/>
    <p:sldId id="315" r:id="rId15"/>
    <p:sldId id="320" r:id="rId16"/>
    <p:sldId id="314" r:id="rId17"/>
    <p:sldId id="323" r:id="rId18"/>
    <p:sldId id="313" r:id="rId19"/>
    <p:sldId id="304" r:id="rId20"/>
    <p:sldId id="329" r:id="rId21"/>
    <p:sldId id="337" r:id="rId22"/>
    <p:sldId id="330" r:id="rId23"/>
    <p:sldId id="331" r:id="rId24"/>
    <p:sldId id="332" r:id="rId25"/>
    <p:sldId id="333" r:id="rId26"/>
    <p:sldId id="334" r:id="rId27"/>
    <p:sldId id="335" r:id="rId28"/>
    <p:sldId id="336" r:id="rId29"/>
    <p:sldId id="312"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2750" autoAdjust="0"/>
  </p:normalViewPr>
  <p:slideViewPr>
    <p:cSldViewPr snapToObjects="1">
      <p:cViewPr varScale="1">
        <p:scale>
          <a:sx n="74" d="100"/>
          <a:sy n="74" d="100"/>
        </p:scale>
        <p:origin x="336" y="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10/11/2023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92532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20000"/>
              </a:lnSpc>
              <a:spcBef>
                <a:spcPts val="600"/>
              </a:spcBef>
              <a:spcAft>
                <a:spcPts val="600"/>
              </a:spcAft>
              <a:buFont typeface="Verdana" panose="020B0604030504040204" pitchFamily="34" charset="0"/>
              <a:buChar char="-"/>
            </a:pP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travaux de 1re </a:t>
            </a: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catégorie</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a:t>
            </a:r>
            <a:r>
              <a:rPr lang="en-GB" sz="1200" b="0" dirty="0">
                <a:solidFill>
                  <a:schemeClr val="tx1"/>
                </a:solidFill>
                <a:latin typeface="Verdana" panose="020B0604030504040204" pitchFamily="34" charset="0"/>
                <a:cs typeface="Times New Roman" panose="02020603050405020304" pitchFamily="18" charset="0"/>
              </a:rPr>
              <a:t> de </a:t>
            </a:r>
            <a:r>
              <a:rPr lang="en-GB" sz="1200" b="0" dirty="0" err="1">
                <a:solidFill>
                  <a:schemeClr val="tx1"/>
                </a:solidFill>
                <a:latin typeface="Verdana" panose="020B0604030504040204" pitchFamily="34" charset="0"/>
                <a:cs typeface="Times New Roman" panose="02020603050405020304" pitchFamily="18" charset="0"/>
              </a:rPr>
              <a:t>grande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envergure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soumises</a:t>
            </a:r>
            <a:r>
              <a:rPr lang="en-GB" sz="1200" b="0" dirty="0">
                <a:solidFill>
                  <a:schemeClr val="tx1"/>
                </a:solidFill>
                <a:latin typeface="Verdana" panose="020B0604030504040204" pitchFamily="34" charset="0"/>
                <a:cs typeface="Times New Roman" panose="02020603050405020304" pitchFamily="18" charset="0"/>
              </a:rPr>
              <a:t> à un PCTS (Plan de Coordination des Travaux et de la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règlement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d’opération</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par le CERN et des PPSPS (Plans </a:t>
            </a:r>
            <a:r>
              <a:rPr lang="en-GB" sz="1200" b="0" dirty="0" err="1">
                <a:solidFill>
                  <a:schemeClr val="tx1"/>
                </a:solidFill>
                <a:latin typeface="Verdana" panose="020B0604030504040204" pitchFamily="34" charset="0"/>
                <a:cs typeface="Times New Roman" panose="02020603050405020304" pitchFamily="18" charset="0"/>
              </a:rPr>
              <a:t>Particuliers</a:t>
            </a:r>
            <a:r>
              <a:rPr lang="en-GB" sz="1200" b="0" dirty="0">
                <a:solidFill>
                  <a:schemeClr val="tx1"/>
                </a:solidFill>
                <a:latin typeface="Verdana" panose="020B0604030504040204" pitchFamily="34" charset="0"/>
                <a:cs typeface="Times New Roman" panose="02020603050405020304" pitchFamily="18" charset="0"/>
              </a:rPr>
              <a:t> de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et de Protection de la </a:t>
            </a:r>
            <a:r>
              <a:rPr lang="en-GB" sz="1200" b="0" dirty="0" err="1">
                <a:solidFill>
                  <a:schemeClr val="tx1"/>
                </a:solidFill>
                <a:latin typeface="Verdana" panose="020B0604030504040204" pitchFamily="34" charset="0"/>
                <a:cs typeface="Times New Roman" panose="02020603050405020304" pitchFamily="18" charset="0"/>
              </a:rPr>
              <a:t>Santé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rédigés</a:t>
            </a:r>
            <a:r>
              <a:rPr lang="en-GB" sz="1200" b="0" dirty="0">
                <a:solidFill>
                  <a:schemeClr val="tx1"/>
                </a:solidFill>
                <a:latin typeface="Verdana" panose="020B0604030504040204" pitchFamily="34" charset="0"/>
                <a:cs typeface="Times New Roman" panose="02020603050405020304" pitchFamily="18" charset="0"/>
              </a:rPr>
              <a:t> par </a:t>
            </a:r>
            <a:r>
              <a:rPr lang="en-GB" sz="1200" b="0" dirty="0" err="1">
                <a:solidFill>
                  <a:schemeClr val="tx1"/>
                </a:solidFill>
                <a:latin typeface="Verdana" panose="020B0604030504040204" pitchFamily="34" charset="0"/>
                <a:cs typeface="Times New Roman" panose="02020603050405020304" pitchFamily="18" charset="0"/>
              </a:rPr>
              <a:t>chaque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et sous-</a:t>
            </a:r>
            <a:r>
              <a:rPr lang="en-GB" sz="1200" b="0" dirty="0" err="1">
                <a:solidFill>
                  <a:schemeClr val="tx1"/>
                </a:solidFill>
                <a:latin typeface="Verdana" panose="020B0604030504040204" pitchFamily="34" charset="0"/>
                <a:cs typeface="Times New Roman" panose="02020603050405020304" pitchFamily="18" charset="0"/>
              </a:rPr>
              <a:t>traitant</a:t>
            </a:r>
            <a:r>
              <a:rPr lang="en-GB" sz="1200" b="0" dirty="0">
                <a:solidFill>
                  <a:schemeClr val="tx1"/>
                </a:solidFill>
                <a:latin typeface="Verdana" panose="020B0604030504040204" pitchFamily="34" charset="0"/>
                <a:cs typeface="Times New Roman" panose="02020603050405020304" pitchFamily="18" charset="0"/>
              </a:rPr>
              <a:t>) ; </a:t>
            </a:r>
            <a:r>
              <a:rPr lang="fr-CH" sz="1200" b="0" dirty="0">
                <a:solidFill>
                  <a:schemeClr val="tx1"/>
                </a:solidFill>
                <a:latin typeface="Verdana" panose="020B0604030504040204" pitchFamily="34" charset="0"/>
                <a:cs typeface="Times New Roman" panose="02020603050405020304" pitchFamily="18" charset="0"/>
              </a:rPr>
              <a:t>Ce document doit être disponible au moins en français.</a:t>
            </a:r>
            <a:endParaRPr lang="en-GB" sz="1200" b="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travaux de 2de </a:t>
            </a: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catégorie</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autres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ou</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prestations</a:t>
            </a:r>
            <a:r>
              <a:rPr lang="en-GB" sz="1200" b="0" dirty="0">
                <a:solidFill>
                  <a:schemeClr val="tx1"/>
                </a:solidFill>
                <a:latin typeface="Verdana" panose="020B0604030504040204" pitchFamily="34" charset="0"/>
                <a:cs typeface="Times New Roman" panose="02020603050405020304" pitchFamily="18" charset="0"/>
              </a:rPr>
              <a:t> de services </a:t>
            </a:r>
            <a:r>
              <a:rPr lang="en-GB" sz="1200" b="0" dirty="0" err="1">
                <a:solidFill>
                  <a:schemeClr val="tx1"/>
                </a:solidFill>
                <a:latin typeface="Verdana" panose="020B0604030504040204" pitchFamily="34" charset="0"/>
                <a:cs typeface="Times New Roman" panose="02020603050405020304" pitchFamily="18" charset="0"/>
              </a:rPr>
              <a:t>soumises</a:t>
            </a:r>
            <a:r>
              <a:rPr lang="en-GB" sz="1200" b="0" dirty="0">
                <a:solidFill>
                  <a:schemeClr val="tx1"/>
                </a:solidFill>
                <a:latin typeface="Verdana" panose="020B0604030504040204" pitchFamily="34" charset="0"/>
                <a:cs typeface="Times New Roman" panose="02020603050405020304" pitchFamily="18" charset="0"/>
              </a:rPr>
              <a:t> à </a:t>
            </a:r>
            <a:r>
              <a:rPr lang="en-GB" sz="1200" b="0" dirty="0" err="1">
                <a:solidFill>
                  <a:schemeClr val="tx1"/>
                </a:solidFill>
                <a:latin typeface="Verdana" panose="020B0604030504040204" pitchFamily="34" charset="0"/>
                <a:cs typeface="Times New Roman" panose="02020603050405020304" pitchFamily="18" charset="0"/>
              </a:rPr>
              <a:t>l’établissement</a:t>
            </a:r>
            <a:r>
              <a:rPr lang="en-GB" sz="1200" b="0" dirty="0">
                <a:solidFill>
                  <a:schemeClr val="tx1"/>
                </a:solidFill>
                <a:latin typeface="Verdana" panose="020B0604030504040204" pitchFamily="34" charset="0"/>
                <a:cs typeface="Times New Roman" panose="02020603050405020304" pitchFamily="18" charset="0"/>
              </a:rPr>
              <a:t> d’un </a:t>
            </a:r>
            <a:r>
              <a:rPr lang="en-GB" sz="1200" b="0" dirty="0" err="1">
                <a:solidFill>
                  <a:schemeClr val="tx1"/>
                </a:solidFill>
                <a:latin typeface="Verdana" panose="020B0604030504040204" pitchFamily="34" charset="0"/>
                <a:cs typeface="Times New Roman" panose="02020603050405020304" pitchFamily="18" charset="0"/>
              </a:rPr>
              <a:t>PdP</a:t>
            </a:r>
            <a:r>
              <a:rPr lang="en-GB" sz="1200" b="0" dirty="0">
                <a:solidFill>
                  <a:schemeClr val="tx1"/>
                </a:solidFill>
                <a:latin typeface="Verdana" panose="020B0604030504040204" pitchFamily="34" charset="0"/>
                <a:cs typeface="Times New Roman" panose="02020603050405020304" pitchFamily="18" charset="0"/>
              </a:rPr>
              <a:t> (Plan de </a:t>
            </a:r>
            <a:r>
              <a:rPr lang="en-GB" sz="1200" b="0" dirty="0" err="1">
                <a:solidFill>
                  <a:schemeClr val="tx1"/>
                </a:solidFill>
                <a:latin typeface="Verdana" panose="020B0604030504040204" pitchFamily="34" charset="0"/>
                <a:cs typeface="Times New Roman" panose="02020603050405020304" pitchFamily="18" charset="0"/>
              </a:rPr>
              <a:t>Prévention</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conjointement</a:t>
            </a:r>
            <a:r>
              <a:rPr lang="en-GB" sz="1200" b="0" dirty="0">
                <a:solidFill>
                  <a:schemeClr val="tx1"/>
                </a:solidFill>
                <a:latin typeface="Verdana" panose="020B0604030504040204" pitchFamily="34" charset="0"/>
                <a:cs typeface="Times New Roman" panose="02020603050405020304" pitchFamily="18" charset="0"/>
              </a:rPr>
              <a:t> par le CERN et le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à </a:t>
            </a:r>
            <a:r>
              <a:rPr lang="en-GB" sz="1200" b="0" dirty="0" err="1">
                <a:solidFill>
                  <a:schemeClr val="tx1"/>
                </a:solidFill>
                <a:latin typeface="Verdana" panose="020B0604030504040204" pitchFamily="34" charset="0"/>
                <a:cs typeface="Times New Roman" panose="02020603050405020304" pitchFamily="18" charset="0"/>
              </a:rPr>
              <a:t>l’initiative</a:t>
            </a:r>
            <a:r>
              <a:rPr lang="en-GB" sz="1200" b="0" dirty="0">
                <a:solidFill>
                  <a:schemeClr val="tx1"/>
                </a:solidFill>
                <a:latin typeface="Verdana" panose="020B0604030504040204" pitchFamily="34" charset="0"/>
                <a:cs typeface="Times New Roman" panose="02020603050405020304" pitchFamily="18" charset="0"/>
              </a:rPr>
              <a:t> du CERN, sur la base d’un </a:t>
            </a:r>
            <a:r>
              <a:rPr lang="en-GB" sz="1200" b="0" dirty="0" err="1">
                <a:solidFill>
                  <a:schemeClr val="tx1"/>
                </a:solidFill>
                <a:latin typeface="Verdana" panose="020B0604030504040204" pitchFamily="34" charset="0"/>
                <a:cs typeface="Times New Roman" panose="02020603050405020304" pitchFamily="18" charset="0"/>
              </a:rPr>
              <a:t>modèle</a:t>
            </a:r>
            <a:r>
              <a:rPr lang="en-GB" sz="1200" b="0" dirty="0">
                <a:solidFill>
                  <a:schemeClr val="tx1"/>
                </a:solidFill>
                <a:latin typeface="Verdana" panose="020B0604030504040204" pitchFamily="34" charset="0"/>
                <a:cs typeface="Times New Roman" panose="02020603050405020304" pitchFamily="18" charset="0"/>
              </a:rPr>
              <a:t> de document CERN).</a:t>
            </a:r>
          </a:p>
          <a:p>
            <a:pPr algn="just">
              <a:lnSpc>
                <a:spcPct val="120000"/>
              </a:lnSpc>
              <a:spcBef>
                <a:spcPts val="600"/>
              </a:spcBef>
              <a:spcAft>
                <a:spcPts val="600"/>
              </a:spcAft>
              <a:buFont typeface="Verdana" panose="020B0604030504040204" pitchFamily="34" charset="0"/>
              <a:buChar char="-"/>
            </a:pP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arrêts</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techniques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ou</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prestations</a:t>
            </a:r>
            <a:r>
              <a:rPr lang="en-GB" sz="1200" b="0" dirty="0">
                <a:solidFill>
                  <a:schemeClr val="tx1"/>
                </a:solidFill>
                <a:latin typeface="Verdana" panose="020B0604030504040204" pitchFamily="34" charset="0"/>
                <a:cs typeface="Times New Roman" panose="02020603050405020304" pitchFamily="18" charset="0"/>
              </a:rPr>
              <a:t> de services </a:t>
            </a:r>
            <a:r>
              <a:rPr lang="en-GB" sz="1200" b="0" dirty="0" err="1">
                <a:solidFill>
                  <a:schemeClr val="tx1"/>
                </a:solidFill>
                <a:latin typeface="Verdana" panose="020B0604030504040204" pitchFamily="34" charset="0"/>
                <a:cs typeface="Times New Roman" panose="02020603050405020304" pitchFamily="18" charset="0"/>
              </a:rPr>
              <a:t>spécifiques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faisant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l’objet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d’une</a:t>
            </a:r>
            <a:r>
              <a:rPr lang="en-GB" sz="1200" b="0" dirty="0">
                <a:solidFill>
                  <a:schemeClr val="tx1"/>
                </a:solidFill>
                <a:latin typeface="Verdana" panose="020B0604030504040204" pitchFamily="34" charset="0"/>
                <a:cs typeface="Times New Roman" panose="02020603050405020304" pitchFamily="18" charset="0"/>
              </a:rPr>
              <a:t> coordination du Travail et de la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et </a:t>
            </a:r>
            <a:r>
              <a:rPr lang="en-GB" sz="1200" b="0" dirty="0" err="1">
                <a:solidFill>
                  <a:schemeClr val="tx1"/>
                </a:solidFill>
                <a:latin typeface="Verdana" panose="020B0604030504040204" pitchFamily="34" charset="0"/>
                <a:cs typeface="Times New Roman" panose="02020603050405020304" pitchFamily="18" charset="0"/>
              </a:rPr>
              <a:t>imposant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une</a:t>
            </a:r>
            <a:r>
              <a:rPr lang="en-GB" sz="1200" b="0" dirty="0">
                <a:solidFill>
                  <a:schemeClr val="tx1"/>
                </a:solidFill>
                <a:latin typeface="Verdana" panose="020B0604030504040204" pitchFamily="34" charset="0"/>
                <a:cs typeface="Times New Roman" panose="02020603050405020304" pitchFamily="18" charset="0"/>
              </a:rPr>
              <a:t> planification des </a:t>
            </a:r>
            <a:r>
              <a:rPr lang="en-GB" sz="1200" b="0" dirty="0" err="1">
                <a:solidFill>
                  <a:schemeClr val="tx1"/>
                </a:solidFill>
                <a:latin typeface="Verdana" panose="020B0604030504040204" pitchFamily="34" charset="0"/>
                <a:cs typeface="Times New Roman" panose="02020603050405020304" pitchFamily="18" charset="0"/>
              </a:rPr>
              <a:t>tâches</a:t>
            </a:r>
            <a:r>
              <a:rPr lang="en-GB" sz="1200" b="0" dirty="0">
                <a:solidFill>
                  <a:schemeClr val="tx1"/>
                </a:solidFill>
                <a:latin typeface="Verdana" panose="020B0604030504040204" pitchFamily="34" charset="0"/>
                <a:cs typeface="Times New Roman" panose="02020603050405020304" pitchFamily="18" charset="0"/>
              </a:rPr>
              <a:t>. Les </a:t>
            </a:r>
            <a:r>
              <a:rPr lang="en-GB" sz="1200" b="0" dirty="0" err="1">
                <a:solidFill>
                  <a:schemeClr val="tx1"/>
                </a:solidFill>
                <a:latin typeface="Verdana" panose="020B0604030504040204" pitchFamily="34" charset="0"/>
                <a:cs typeface="Times New Roman" panose="02020603050405020304" pitchFamily="18" charset="0"/>
              </a:rPr>
              <a:t>arrêts</a:t>
            </a:r>
            <a:r>
              <a:rPr lang="en-GB" sz="1200" b="0" dirty="0">
                <a:solidFill>
                  <a:schemeClr val="tx1"/>
                </a:solidFill>
                <a:latin typeface="Verdana" panose="020B0604030504040204" pitchFamily="34" charset="0"/>
                <a:cs typeface="Times New Roman" panose="02020603050405020304" pitchFamily="18" charset="0"/>
              </a:rPr>
              <a:t> techniques </a:t>
            </a:r>
            <a:r>
              <a:rPr lang="en-GB" sz="1200" b="0" dirty="0" err="1">
                <a:solidFill>
                  <a:schemeClr val="tx1"/>
                </a:solidFill>
                <a:latin typeface="Verdana" panose="020B0604030504040204" pitchFamily="34" charset="0"/>
                <a:cs typeface="Times New Roman" panose="02020603050405020304" pitchFamily="18" charset="0"/>
              </a:rPr>
              <a:t>sont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soumis</a:t>
            </a:r>
            <a:r>
              <a:rPr lang="en-GB" sz="1200" b="0" dirty="0">
                <a:solidFill>
                  <a:schemeClr val="tx1"/>
                </a:solidFill>
                <a:latin typeface="Verdana" panose="020B0604030504040204" pitchFamily="34" charset="0"/>
                <a:cs typeface="Times New Roman" panose="02020603050405020304" pitchFamily="18" charset="0"/>
              </a:rPr>
              <a:t> à un PCTS </a:t>
            </a:r>
            <a:r>
              <a:rPr lang="en-GB" sz="1200" b="0" dirty="0" err="1">
                <a:solidFill>
                  <a:schemeClr val="tx1"/>
                </a:solidFill>
                <a:latin typeface="Verdana" panose="020B0604030504040204" pitchFamily="34" charset="0"/>
                <a:cs typeface="Times New Roman" panose="02020603050405020304" pitchFamily="18" charset="0"/>
              </a:rPr>
              <a:t>spécifique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par le CERN) et à </a:t>
            </a:r>
            <a:r>
              <a:rPr lang="en-GB" sz="1200" b="0" dirty="0" err="1">
                <a:solidFill>
                  <a:schemeClr val="tx1"/>
                </a:solidFill>
                <a:latin typeface="Verdana" panose="020B0604030504040204" pitchFamily="34" charset="0"/>
                <a:cs typeface="Times New Roman" panose="02020603050405020304" pitchFamily="18" charset="0"/>
              </a:rPr>
              <a:t>une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évaluation</a:t>
            </a:r>
            <a:r>
              <a:rPr lang="en-GB" sz="1200" b="0" dirty="0">
                <a:solidFill>
                  <a:schemeClr val="tx1"/>
                </a:solidFill>
                <a:latin typeface="Verdana" panose="020B0604030504040204" pitchFamily="34" charset="0"/>
                <a:cs typeface="Times New Roman" panose="02020603050405020304" pitchFamily="18" charset="0"/>
              </a:rPr>
              <a:t> des </a:t>
            </a:r>
            <a:r>
              <a:rPr lang="en-GB" sz="1200" b="0" dirty="0" err="1">
                <a:solidFill>
                  <a:schemeClr val="tx1"/>
                </a:solidFill>
                <a:latin typeface="Verdana" panose="020B0604030504040204" pitchFamily="34" charset="0"/>
                <a:cs typeface="Times New Roman" panose="02020603050405020304" pitchFamily="18" charset="0"/>
              </a:rPr>
              <a:t>risques</a:t>
            </a:r>
            <a:r>
              <a:rPr lang="en-GB" sz="1200" b="0" dirty="0">
                <a:solidFill>
                  <a:schemeClr val="tx1"/>
                </a:solidFill>
                <a:latin typeface="Verdana" panose="020B0604030504040204" pitchFamily="34" charset="0"/>
                <a:cs typeface="Times New Roman" panose="02020603050405020304" pitchFamily="18" charset="0"/>
              </a:rPr>
              <a:t> de la part de </a:t>
            </a:r>
            <a:r>
              <a:rPr lang="en-GB" sz="1200" b="0" dirty="0" err="1">
                <a:solidFill>
                  <a:schemeClr val="tx1"/>
                </a:solidFill>
                <a:latin typeface="Verdana" panose="020B0604030504040204" pitchFamily="34" charset="0"/>
                <a:cs typeface="Times New Roman" panose="02020603050405020304" pitchFamily="18" charset="0"/>
              </a:rPr>
              <a:t>chaque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et sous-</a:t>
            </a:r>
            <a:r>
              <a:rPr lang="en-GB" sz="1200" b="0" dirty="0" err="1">
                <a:solidFill>
                  <a:schemeClr val="tx1"/>
                </a:solidFill>
                <a:latin typeface="Verdana" panose="020B0604030504040204" pitchFamily="34" charset="0"/>
                <a:cs typeface="Times New Roman" panose="02020603050405020304" pitchFamily="18" charset="0"/>
              </a:rPr>
              <a:t>traitant</a:t>
            </a:r>
            <a:r>
              <a:rPr lang="en-GB" sz="1200" b="0" dirty="0">
                <a:solidFill>
                  <a:schemeClr val="tx1"/>
                </a:solidFill>
                <a:latin typeface="Verdana" panose="020B0604030504040204" pitchFamily="34" charset="0"/>
                <a:cs typeface="Times New Roman" panose="02020603050405020304" pitchFamily="18" charset="0"/>
              </a:rPr>
              <a:t>.</a:t>
            </a:r>
            <a:r>
              <a:rPr lang="fr-FR" sz="1200" b="0" dirty="0">
                <a:solidFill>
                  <a:schemeClr val="tx1"/>
                </a:solidFill>
                <a:latin typeface="Verdana" panose="020B0604030504040204" pitchFamily="34" charset="0"/>
                <a:cs typeface="Times New Roman" panose="02020603050405020304" pitchFamily="18" charset="0"/>
              </a:rPr>
              <a:t> </a:t>
            </a:r>
            <a:r>
              <a:rPr lang="fr-FR" sz="1200" b="0" i="1" dirty="0">
                <a:solidFill>
                  <a:schemeClr val="tx1"/>
                </a:solidFill>
                <a:latin typeface="Verdana" panose="020B0604030504040204" pitchFamily="34" charset="0"/>
                <a:cs typeface="Times New Roman" panose="02020603050405020304" pitchFamily="18" charset="0"/>
              </a:rPr>
              <a:t>A noter que les conditions d’intervention diffèrent en fonction de la nature de l’</a:t>
            </a:r>
            <a:r>
              <a:rPr lang="fr-FR" sz="1200" b="0" i="1" dirty="0" err="1">
                <a:solidFill>
                  <a:schemeClr val="tx1"/>
                </a:solidFill>
                <a:latin typeface="Verdana" panose="020B0604030504040204" pitchFamily="34" charset="0"/>
                <a:cs typeface="Times New Roman" panose="02020603050405020304" pitchFamily="18" charset="0"/>
              </a:rPr>
              <a:t>arr</a:t>
            </a:r>
            <a:r>
              <a:rPr lang="en-GB" sz="1200" b="0" i="1" dirty="0" err="1">
                <a:solidFill>
                  <a:schemeClr val="tx1"/>
                </a:solidFill>
                <a:latin typeface="Verdana" panose="020B0604030504040204" pitchFamily="34" charset="0"/>
                <a:cs typeface="Times New Roman" panose="02020603050405020304" pitchFamily="18" charset="0"/>
              </a:rPr>
              <a:t>êt</a:t>
            </a:r>
            <a:r>
              <a:rPr lang="fr-FR" sz="1200" b="0" i="1" dirty="0">
                <a:solidFill>
                  <a:schemeClr val="tx1"/>
                </a:solidFill>
                <a:latin typeface="Verdana" panose="020B0604030504040204" pitchFamily="34" charset="0"/>
                <a:cs typeface="Times New Roman" panose="02020603050405020304" pitchFamily="18" charset="0"/>
              </a:rPr>
              <a:t> technique (LS, TS, YETS).</a:t>
            </a:r>
            <a:endParaRPr lang="en-GB" sz="1200" b="0" i="1" dirty="0">
              <a:solidFill>
                <a:schemeClr val="tx1"/>
              </a:solidFill>
              <a:latin typeface="Verdana" panose="020B060403050404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753974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815858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20000"/>
              </a:lnSpc>
              <a:spcBef>
                <a:spcPts val="600"/>
              </a:spcBef>
              <a:spcAft>
                <a:spcPts val="600"/>
              </a:spcAft>
              <a:buFont typeface="Verdana" panose="020B0604030504040204" pitchFamily="34" charset="0"/>
              <a:buChar char="-"/>
            </a:pPr>
            <a:r>
              <a:rPr lang="fr-FR" sz="1200" dirty="0">
                <a:solidFill>
                  <a:schemeClr val="tx1"/>
                </a:solidFill>
                <a:latin typeface="Verdana" panose="020B0604030504040204" pitchFamily="34" charset="0"/>
                <a:cs typeface="Times New Roman" panose="02020603050405020304" pitchFamily="18" charset="0"/>
              </a:rPr>
              <a:t>Responsabilité</a:t>
            </a:r>
            <a:r>
              <a:rPr lang="fr-FR" sz="1200" b="0" dirty="0">
                <a:solidFill>
                  <a:schemeClr val="tx1"/>
                </a:solidFill>
                <a:latin typeface="Verdana" panose="020B0604030504040204" pitchFamily="34" charset="0"/>
                <a:cs typeface="Times New Roman" panose="02020603050405020304" pitchFamily="18" charset="0"/>
              </a:rPr>
              <a:t> du superviseur de travaux (formation WSS)</a:t>
            </a:r>
          </a:p>
          <a:p>
            <a:pPr algn="just">
              <a:lnSpc>
                <a:spcPct val="120000"/>
              </a:lnSpc>
              <a:spcBef>
                <a:spcPts val="600"/>
              </a:spcBef>
              <a:spcAft>
                <a:spcPts val="600"/>
              </a:spcAft>
              <a:buFont typeface="Verdana" panose="020B0604030504040204" pitchFamily="34" charset="0"/>
              <a:buChar char="-"/>
            </a:pPr>
            <a:r>
              <a:rPr lang="fr-FR" sz="1200" b="0" dirty="0">
                <a:solidFill>
                  <a:schemeClr val="tx1"/>
                </a:solidFill>
                <a:latin typeface="Verdana" panose="020B0604030504040204" pitchFamily="34" charset="0"/>
                <a:cs typeface="Times New Roman" panose="02020603050405020304" pitchFamily="18" charset="0"/>
              </a:rPr>
              <a:t>Réaliser préalablement, au besoin, la/les </a:t>
            </a:r>
            <a:r>
              <a:rPr lang="fr-FR" sz="1200" dirty="0">
                <a:solidFill>
                  <a:schemeClr val="tx1"/>
                </a:solidFill>
                <a:latin typeface="Verdana" panose="020B0604030504040204" pitchFamily="34" charset="0"/>
                <a:cs typeface="Times New Roman" panose="02020603050405020304" pitchFamily="18" charset="0"/>
              </a:rPr>
              <a:t>visite(s) technique(s): </a:t>
            </a:r>
            <a:r>
              <a:rPr lang="fr-FR" sz="1200" b="0" dirty="0">
                <a:solidFill>
                  <a:schemeClr val="tx1"/>
                </a:solidFill>
                <a:latin typeface="Verdana" panose="020B0604030504040204" pitchFamily="34" charset="0"/>
                <a:cs typeface="Times New Roman" panose="02020603050405020304" pitchFamily="18" charset="0"/>
              </a:rPr>
              <a:t>définition de l’intégration et des dispositions techniques</a:t>
            </a:r>
          </a:p>
          <a:p>
            <a:pPr algn="just">
              <a:lnSpc>
                <a:spcPct val="120000"/>
              </a:lnSpc>
              <a:spcBef>
                <a:spcPts val="600"/>
              </a:spcBef>
              <a:spcAft>
                <a:spcPts val="600"/>
              </a:spcAft>
              <a:buFont typeface="Verdana" panose="020B0604030504040204" pitchFamily="34" charset="0"/>
              <a:buChar char="-"/>
            </a:pPr>
            <a:r>
              <a:rPr lang="fr-FR" sz="1200" b="0" dirty="0">
                <a:solidFill>
                  <a:schemeClr val="tx1"/>
                </a:solidFill>
                <a:latin typeface="Verdana" panose="020B0604030504040204" pitchFamily="34" charset="0"/>
                <a:cs typeface="Times New Roman" panose="02020603050405020304" pitchFamily="18" charset="0"/>
              </a:rPr>
              <a:t>Etablir la </a:t>
            </a:r>
            <a:r>
              <a:rPr lang="fr-FR" sz="1200" dirty="0">
                <a:solidFill>
                  <a:schemeClr val="tx1"/>
                </a:solidFill>
                <a:latin typeface="Verdana" panose="020B0604030504040204" pitchFamily="34" charset="0"/>
                <a:cs typeface="Times New Roman" panose="02020603050405020304" pitchFamily="18" charset="0"/>
              </a:rPr>
              <a:t>fiche de taches </a:t>
            </a:r>
            <a:r>
              <a:rPr lang="fr-FR" sz="1200" b="0" dirty="0">
                <a:solidFill>
                  <a:schemeClr val="tx1"/>
                </a:solidFill>
                <a:latin typeface="Verdana" panose="020B0604030504040204" pitchFamily="34" charset="0"/>
                <a:cs typeface="Times New Roman" panose="02020603050405020304" pitchFamily="18" charset="0"/>
              </a:rPr>
              <a:t>si l’activité n’est pas couverte par les analyses de risques du </a:t>
            </a:r>
            <a:r>
              <a:rPr lang="fr-FR" sz="1200" b="0" dirty="0" err="1">
                <a:solidFill>
                  <a:schemeClr val="tx1"/>
                </a:solidFill>
                <a:latin typeface="Verdana" panose="020B0604030504040204" pitchFamily="34" charset="0"/>
                <a:cs typeface="Times New Roman" panose="02020603050405020304" pitchFamily="18" charset="0"/>
              </a:rPr>
              <a:t>PdP</a:t>
            </a:r>
            <a:r>
              <a:rPr lang="fr-FR" sz="1200" b="0" dirty="0">
                <a:solidFill>
                  <a:schemeClr val="tx1"/>
                </a:solidFill>
                <a:latin typeface="Verdana" panose="020B0604030504040204" pitchFamily="34" charset="0"/>
                <a:cs typeface="Times New Roman" panose="02020603050405020304" pitchFamily="18" charset="0"/>
              </a:rPr>
              <a:t>, ou si les travaux sont spécifiques/dans un environnement particulier</a:t>
            </a:r>
          </a:p>
          <a:p>
            <a:pPr algn="just">
              <a:lnSpc>
                <a:spcPct val="120000"/>
              </a:lnSpc>
              <a:spcBef>
                <a:spcPts val="600"/>
              </a:spcBef>
              <a:spcAft>
                <a:spcPts val="600"/>
              </a:spcAft>
              <a:buFont typeface="Verdana" panose="020B0604030504040204" pitchFamily="34" charset="0"/>
              <a:buChar char="-"/>
            </a:pPr>
            <a:r>
              <a:rPr lang="fr-FR" sz="1200" b="0" dirty="0">
                <a:solidFill>
                  <a:schemeClr val="tx1"/>
                </a:solidFill>
                <a:latin typeface="Verdana" panose="020B0604030504040204" pitchFamily="34" charset="0"/>
                <a:cs typeface="Times New Roman" panose="02020603050405020304" pitchFamily="18" charset="0"/>
              </a:rPr>
              <a:t>Anticiper les </a:t>
            </a:r>
            <a:r>
              <a:rPr lang="fr-FR" sz="1200" dirty="0">
                <a:solidFill>
                  <a:schemeClr val="tx1"/>
                </a:solidFill>
                <a:latin typeface="Verdana" panose="020B0604030504040204" pitchFamily="34" charset="0"/>
                <a:cs typeface="Times New Roman" panose="02020603050405020304" pitchFamily="18" charset="0"/>
              </a:rPr>
              <a:t>besoins d’acc</a:t>
            </a:r>
            <a:r>
              <a:rPr lang="en-GB" sz="1200" dirty="0">
                <a:solidFill>
                  <a:schemeClr val="tx1"/>
                </a:solidFill>
                <a:latin typeface="Verdana" panose="020B0604030504040204" pitchFamily="34" charset="0"/>
                <a:cs typeface="Times New Roman" panose="02020603050405020304" pitchFamily="18" charset="0"/>
              </a:rPr>
              <a:t>è</a:t>
            </a:r>
            <a:r>
              <a:rPr lang="fr-FR" sz="1200" dirty="0">
                <a:solidFill>
                  <a:schemeClr val="tx1"/>
                </a:solidFill>
                <a:latin typeface="Verdana" panose="020B0604030504040204" pitchFamily="34" charset="0"/>
                <a:cs typeface="Times New Roman" panose="02020603050405020304" pitchFamily="18" charset="0"/>
              </a:rPr>
              <a:t>s </a:t>
            </a:r>
            <a:r>
              <a:rPr lang="fr-FR" sz="1200" b="0" dirty="0">
                <a:solidFill>
                  <a:schemeClr val="tx1"/>
                </a:solidFill>
                <a:latin typeface="Verdana" panose="020B0604030504040204" pitchFamily="34" charset="0"/>
                <a:cs typeface="Times New Roman" panose="02020603050405020304" pitchFamily="18" charset="0"/>
              </a:rPr>
              <a:t>(</a:t>
            </a:r>
            <a:r>
              <a:rPr lang="fr-FR" sz="1200" b="0" dirty="0" err="1">
                <a:solidFill>
                  <a:schemeClr val="tx1"/>
                </a:solidFill>
                <a:latin typeface="Verdana" panose="020B0604030504040204" pitchFamily="34" charset="0"/>
                <a:cs typeface="Times New Roman" panose="02020603050405020304" pitchFamily="18" charset="0"/>
              </a:rPr>
              <a:t>ADaMS</a:t>
            </a:r>
            <a:r>
              <a:rPr lang="fr-FR" sz="1200" b="0" dirty="0">
                <a:solidFill>
                  <a:schemeClr val="tx1"/>
                </a:solidFill>
                <a:latin typeface="Verdana" panose="020B0604030504040204" pitchFamily="34" charset="0"/>
                <a:cs typeface="Times New Roman" panose="02020603050405020304" pitchFamily="18" charset="0"/>
              </a:rPr>
              <a:t>, IMPACT, formations…)</a:t>
            </a:r>
          </a:p>
          <a:p>
            <a:pPr algn="just">
              <a:lnSpc>
                <a:spcPct val="120000"/>
              </a:lnSpc>
              <a:spcBef>
                <a:spcPts val="600"/>
              </a:spcBef>
              <a:spcAft>
                <a:spcPts val="600"/>
              </a:spcAft>
              <a:buFont typeface="Verdana" panose="020B0604030504040204" pitchFamily="34" charset="0"/>
              <a:buChar char="-"/>
            </a:pPr>
            <a:r>
              <a:rPr lang="fr-FR" sz="1200" dirty="0">
                <a:solidFill>
                  <a:schemeClr val="tx1"/>
                </a:solidFill>
                <a:latin typeface="Verdana" panose="020B0604030504040204" pitchFamily="34" charset="0"/>
                <a:cs typeface="Times New Roman" panose="02020603050405020304" pitchFamily="18" charset="0"/>
              </a:rPr>
              <a:t>Programmer</a:t>
            </a:r>
            <a:r>
              <a:rPr lang="fr-FR" sz="1200" b="0" dirty="0">
                <a:solidFill>
                  <a:schemeClr val="tx1"/>
                </a:solidFill>
                <a:latin typeface="Verdana" panose="020B0604030504040204" pitchFamily="34" charset="0"/>
                <a:cs typeface="Times New Roman" panose="02020603050405020304" pitchFamily="18" charset="0"/>
              </a:rPr>
              <a:t> la VIC 1 à 2 semaines avant le début des travaux</a:t>
            </a:r>
          </a:p>
          <a:p>
            <a:pPr algn="just">
              <a:lnSpc>
                <a:spcPct val="120000"/>
              </a:lnSpc>
              <a:spcBef>
                <a:spcPts val="600"/>
              </a:spcBef>
              <a:spcAft>
                <a:spcPts val="600"/>
              </a:spcAft>
              <a:buFont typeface="Verdana" panose="020B0604030504040204" pitchFamily="34" charset="0"/>
              <a:buChar char="-"/>
            </a:pPr>
            <a:r>
              <a:rPr lang="fr-FR" sz="1200" dirty="0">
                <a:solidFill>
                  <a:schemeClr val="tx1"/>
                </a:solidFill>
                <a:latin typeface="Verdana" panose="020B0604030504040204" pitchFamily="34" charset="0"/>
                <a:cs typeface="Times New Roman" panose="02020603050405020304" pitchFamily="18" charset="0"/>
              </a:rPr>
              <a:t>Inviter les acteurs </a:t>
            </a:r>
            <a:r>
              <a:rPr lang="fr-FR" sz="1200" b="0" dirty="0">
                <a:solidFill>
                  <a:schemeClr val="tx1"/>
                </a:solidFill>
                <a:latin typeface="Verdana" panose="020B0604030504040204" pitchFamily="34" charset="0"/>
                <a:cs typeface="Times New Roman" panose="02020603050405020304" pitchFamily="18" charset="0"/>
              </a:rPr>
              <a:t>pertinents (TSO, EROS, RP, contractant(s), EN-EL, EN-HE…)</a:t>
            </a:r>
          </a:p>
          <a:p>
            <a:pPr algn="just">
              <a:lnSpc>
                <a:spcPct val="120000"/>
              </a:lnSpc>
              <a:spcBef>
                <a:spcPts val="600"/>
              </a:spcBef>
              <a:spcAft>
                <a:spcPts val="600"/>
              </a:spcAft>
              <a:buFont typeface="Verdana" panose="020B0604030504040204" pitchFamily="34" charset="0"/>
              <a:buChar char="-"/>
            </a:pPr>
            <a:r>
              <a:rPr lang="fr-FR" sz="1200" dirty="0">
                <a:solidFill>
                  <a:schemeClr val="tx1"/>
                </a:solidFill>
                <a:latin typeface="Verdana" panose="020B0604030504040204" pitchFamily="34" charset="0"/>
                <a:cs typeface="Times New Roman" panose="02020603050405020304" pitchFamily="18" charset="0"/>
              </a:rPr>
              <a:t>Prévoir un complément </a:t>
            </a:r>
            <a:r>
              <a:rPr lang="fr-FR" sz="1200" b="0" dirty="0">
                <a:solidFill>
                  <a:schemeClr val="tx1"/>
                </a:solidFill>
                <a:latin typeface="Verdana" panose="020B0604030504040204" pitchFamily="34" charset="0"/>
                <a:cs typeface="Times New Roman" panose="02020603050405020304" pitchFamily="18" charset="0"/>
              </a:rPr>
              <a:t>de VIC en cas d’imprévu (changement de procédure, retard…)</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321125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738220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286676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5538349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339794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924967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2803168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586861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Veiller à la prise en compte des principes généraux de prévention </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et autres dispositions réglementaires, particulièrement </a:t>
            </a: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en matière de coactivités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Examiner les documents préparatoires ou règlementaires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 les commenter et </a:t>
            </a: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apporter des recommandations </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sur demande, et veiller à leur diffusion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Conseiller toutes les mesures utiles à l’hygiène des travailleurs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 et plus spécialement celles concernant la prévention des maladies professionnelles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Assurer</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 avec l’unité organique responsable de la coordination de l’arrêt technique, et les SSO </a:t>
            </a: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que les besoins sont remplis en matière de sécurité</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i="1" dirty="0">
                <a:effectLst/>
                <a:latin typeface="Verdana" panose="020B0604030504040204" pitchFamily="34" charset="0"/>
                <a:ea typeface="Times New Roman" panose="02020603050405020304" pitchFamily="18" charset="0"/>
                <a:cs typeface="Times New Roman" panose="02020603050405020304" pitchFamily="18" charset="0"/>
              </a:rPr>
              <a:t>Impliquer les DSO </a:t>
            </a:r>
            <a:r>
              <a:rPr lang="fr-FR" sz="1200" i="1" dirty="0">
                <a:effectLst/>
                <a:latin typeface="Verdana" panose="020B0604030504040204" pitchFamily="34" charset="0"/>
                <a:ea typeface="Times New Roman" panose="02020603050405020304" pitchFamily="18" charset="0"/>
                <a:cs typeface="Times New Roman" panose="02020603050405020304" pitchFamily="18" charset="0"/>
              </a:rPr>
              <a:t>concernés pour leur décision en cas de conflit d’intérêt</a:t>
            </a:r>
            <a:endParaRPr lang="en-GB" sz="1200" i="1"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i="1" dirty="0">
                <a:effectLst/>
                <a:latin typeface="Verdana" panose="020B0604030504040204" pitchFamily="34" charset="0"/>
                <a:ea typeface="Times New Roman" panose="02020603050405020304" pitchFamily="18" charset="0"/>
                <a:cs typeface="Times New Roman" panose="02020603050405020304" pitchFamily="18" charset="0"/>
              </a:rPr>
              <a:t>Collaborer </a:t>
            </a:r>
            <a:r>
              <a:rPr lang="fr-FR" sz="1200" i="1" dirty="0">
                <a:effectLst/>
                <a:latin typeface="Verdana" panose="020B0604030504040204" pitchFamily="34" charset="0"/>
                <a:ea typeface="Times New Roman" panose="02020603050405020304" pitchFamily="18" charset="0"/>
                <a:cs typeface="Times New Roman" panose="02020603050405020304" pitchFamily="18" charset="0"/>
              </a:rPr>
              <a:t>avec les Officiers de Sécurité et les Experts de l’unité HSE</a:t>
            </a:r>
            <a:endParaRPr lang="en-GB" sz="1200" i="1"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61512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17860166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861647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24721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Faire respecter la réglementation et les décisions prises </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en matière de sécurité</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Rapporter tout écart en matière de sécurité </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et </a:t>
            </a: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prendre les mesures nécessaires </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pour que les règles de sécurité et procédures écrites soient respectées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dirty="0">
                <a:effectLst/>
                <a:latin typeface="Verdana" panose="020B0604030504040204" pitchFamily="34" charset="0"/>
                <a:ea typeface="Times New Roman" panose="02020603050405020304" pitchFamily="18" charset="0"/>
                <a:cs typeface="Times New Roman" panose="02020603050405020304" pitchFamily="18" charset="0"/>
              </a:rPr>
              <a:t>Demander au superviseur de suspendre les travaux </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ou faire évacuer les intervenants jusqu’à ce que les non-conformités de sécurité soient résolues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i="1" dirty="0">
                <a:effectLst/>
                <a:latin typeface="Verdana" panose="020B0604030504040204" pitchFamily="34" charset="0"/>
                <a:ea typeface="Times New Roman" panose="02020603050405020304" pitchFamily="18" charset="0"/>
                <a:cs typeface="Times New Roman" panose="02020603050405020304" pitchFamily="18" charset="0"/>
              </a:rPr>
              <a:t>Impliquer les DSO </a:t>
            </a:r>
            <a:r>
              <a:rPr lang="fr-FR" sz="1200" i="1" dirty="0">
                <a:effectLst/>
                <a:latin typeface="Verdana" panose="020B0604030504040204" pitchFamily="34" charset="0"/>
                <a:ea typeface="Times New Roman" panose="02020603050405020304" pitchFamily="18" charset="0"/>
                <a:cs typeface="Times New Roman" panose="02020603050405020304" pitchFamily="18" charset="0"/>
              </a:rPr>
              <a:t>concernés pour leur décision en cas de conflit d’intérêt</a:t>
            </a:r>
            <a:endParaRPr lang="en-GB" sz="1200" i="1"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200" b="1" i="1" dirty="0">
                <a:effectLst/>
                <a:latin typeface="Verdana" panose="020B0604030504040204" pitchFamily="34" charset="0"/>
                <a:ea typeface="Times New Roman" panose="02020603050405020304" pitchFamily="18" charset="0"/>
                <a:cs typeface="Times New Roman" panose="02020603050405020304" pitchFamily="18" charset="0"/>
              </a:rPr>
              <a:t>Collaborer </a:t>
            </a:r>
            <a:r>
              <a:rPr lang="fr-FR" sz="1200" i="1" dirty="0">
                <a:effectLst/>
                <a:latin typeface="Verdana" panose="020B0604030504040204" pitchFamily="34" charset="0"/>
                <a:ea typeface="Times New Roman" panose="02020603050405020304" pitchFamily="18" charset="0"/>
                <a:cs typeface="Times New Roman" panose="02020603050405020304" pitchFamily="18" charset="0"/>
              </a:rPr>
              <a:t>avec les Officiers de Sécurité et les Experts de l’unité HSE</a:t>
            </a:r>
            <a:endParaRPr lang="en-GB" sz="1200" i="1"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852809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20000"/>
              </a:lnSpc>
              <a:spcBef>
                <a:spcPts val="600"/>
              </a:spcBef>
              <a:spcAft>
                <a:spcPts val="600"/>
              </a:spcAft>
              <a:buFont typeface="Verdana" panose="020B0604030504040204" pitchFamily="34" charset="0"/>
              <a:buChar char="-"/>
            </a:pP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travaux de 1re </a:t>
            </a: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catégorie</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a:t>
            </a:r>
            <a:r>
              <a:rPr lang="en-GB" sz="1200" b="0" dirty="0">
                <a:solidFill>
                  <a:schemeClr val="tx1"/>
                </a:solidFill>
                <a:latin typeface="Verdana" panose="020B0604030504040204" pitchFamily="34" charset="0"/>
                <a:cs typeface="Times New Roman" panose="02020603050405020304" pitchFamily="18" charset="0"/>
              </a:rPr>
              <a:t> de </a:t>
            </a:r>
            <a:r>
              <a:rPr lang="en-GB" sz="1200" b="0" dirty="0" err="1">
                <a:solidFill>
                  <a:schemeClr val="tx1"/>
                </a:solidFill>
                <a:latin typeface="Verdana" panose="020B0604030504040204" pitchFamily="34" charset="0"/>
                <a:cs typeface="Times New Roman" panose="02020603050405020304" pitchFamily="18" charset="0"/>
              </a:rPr>
              <a:t>grande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envergure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soumises</a:t>
            </a:r>
            <a:r>
              <a:rPr lang="en-GB" sz="1200" b="0" dirty="0">
                <a:solidFill>
                  <a:schemeClr val="tx1"/>
                </a:solidFill>
                <a:latin typeface="Verdana" panose="020B0604030504040204" pitchFamily="34" charset="0"/>
                <a:cs typeface="Times New Roman" panose="02020603050405020304" pitchFamily="18" charset="0"/>
              </a:rPr>
              <a:t> à un PCTS (Plan de Coordination des Travaux et de la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règlement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d’opération</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par le CERN et des PPSPS (Plans </a:t>
            </a:r>
            <a:r>
              <a:rPr lang="en-GB" sz="1200" b="0" dirty="0" err="1">
                <a:solidFill>
                  <a:schemeClr val="tx1"/>
                </a:solidFill>
                <a:latin typeface="Verdana" panose="020B0604030504040204" pitchFamily="34" charset="0"/>
                <a:cs typeface="Times New Roman" panose="02020603050405020304" pitchFamily="18" charset="0"/>
              </a:rPr>
              <a:t>Particuliers</a:t>
            </a:r>
            <a:r>
              <a:rPr lang="en-GB" sz="1200" b="0" dirty="0">
                <a:solidFill>
                  <a:schemeClr val="tx1"/>
                </a:solidFill>
                <a:latin typeface="Verdana" panose="020B0604030504040204" pitchFamily="34" charset="0"/>
                <a:cs typeface="Times New Roman" panose="02020603050405020304" pitchFamily="18" charset="0"/>
              </a:rPr>
              <a:t> de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et de Protection de la </a:t>
            </a:r>
            <a:r>
              <a:rPr lang="en-GB" sz="1200" b="0" dirty="0" err="1">
                <a:solidFill>
                  <a:schemeClr val="tx1"/>
                </a:solidFill>
                <a:latin typeface="Verdana" panose="020B0604030504040204" pitchFamily="34" charset="0"/>
                <a:cs typeface="Times New Roman" panose="02020603050405020304" pitchFamily="18" charset="0"/>
              </a:rPr>
              <a:t>Santé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rédigés</a:t>
            </a:r>
            <a:r>
              <a:rPr lang="en-GB" sz="1200" b="0" dirty="0">
                <a:solidFill>
                  <a:schemeClr val="tx1"/>
                </a:solidFill>
                <a:latin typeface="Verdana" panose="020B0604030504040204" pitchFamily="34" charset="0"/>
                <a:cs typeface="Times New Roman" panose="02020603050405020304" pitchFamily="18" charset="0"/>
              </a:rPr>
              <a:t> par </a:t>
            </a:r>
            <a:r>
              <a:rPr lang="en-GB" sz="1200" b="0" dirty="0" err="1">
                <a:solidFill>
                  <a:schemeClr val="tx1"/>
                </a:solidFill>
                <a:latin typeface="Verdana" panose="020B0604030504040204" pitchFamily="34" charset="0"/>
                <a:cs typeface="Times New Roman" panose="02020603050405020304" pitchFamily="18" charset="0"/>
              </a:rPr>
              <a:t>chaque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et sous-</a:t>
            </a:r>
            <a:r>
              <a:rPr lang="en-GB" sz="1200" b="0" dirty="0" err="1">
                <a:solidFill>
                  <a:schemeClr val="tx1"/>
                </a:solidFill>
                <a:latin typeface="Verdana" panose="020B0604030504040204" pitchFamily="34" charset="0"/>
                <a:cs typeface="Times New Roman" panose="02020603050405020304" pitchFamily="18" charset="0"/>
              </a:rPr>
              <a:t>traitant</a:t>
            </a:r>
            <a:r>
              <a:rPr lang="en-GB" sz="1200" b="0" dirty="0">
                <a:solidFill>
                  <a:schemeClr val="tx1"/>
                </a:solidFill>
                <a:latin typeface="Verdana" panose="020B0604030504040204" pitchFamily="34" charset="0"/>
                <a:cs typeface="Times New Roman" panose="02020603050405020304" pitchFamily="18" charset="0"/>
              </a:rPr>
              <a:t>) ; </a:t>
            </a:r>
            <a:r>
              <a:rPr lang="fr-CH" sz="1200" b="0" dirty="0">
                <a:solidFill>
                  <a:schemeClr val="tx1"/>
                </a:solidFill>
                <a:latin typeface="Verdana" panose="020B0604030504040204" pitchFamily="34" charset="0"/>
                <a:cs typeface="Times New Roman" panose="02020603050405020304" pitchFamily="18" charset="0"/>
              </a:rPr>
              <a:t>Ce document doit être disponible au moins en français.</a:t>
            </a:r>
            <a:endParaRPr lang="en-GB" sz="1200" b="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travaux de 2de </a:t>
            </a: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catégorie</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autres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ou</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prestations</a:t>
            </a:r>
            <a:r>
              <a:rPr lang="en-GB" sz="1200" b="0" dirty="0">
                <a:solidFill>
                  <a:schemeClr val="tx1"/>
                </a:solidFill>
                <a:latin typeface="Verdana" panose="020B0604030504040204" pitchFamily="34" charset="0"/>
                <a:cs typeface="Times New Roman" panose="02020603050405020304" pitchFamily="18" charset="0"/>
              </a:rPr>
              <a:t> de services </a:t>
            </a:r>
            <a:r>
              <a:rPr lang="en-GB" sz="1200" b="0" dirty="0" err="1">
                <a:solidFill>
                  <a:schemeClr val="tx1"/>
                </a:solidFill>
                <a:latin typeface="Verdana" panose="020B0604030504040204" pitchFamily="34" charset="0"/>
                <a:cs typeface="Times New Roman" panose="02020603050405020304" pitchFamily="18" charset="0"/>
              </a:rPr>
              <a:t>soumises</a:t>
            </a:r>
            <a:r>
              <a:rPr lang="en-GB" sz="1200" b="0" dirty="0">
                <a:solidFill>
                  <a:schemeClr val="tx1"/>
                </a:solidFill>
                <a:latin typeface="Verdana" panose="020B0604030504040204" pitchFamily="34" charset="0"/>
                <a:cs typeface="Times New Roman" panose="02020603050405020304" pitchFamily="18" charset="0"/>
              </a:rPr>
              <a:t> à </a:t>
            </a:r>
            <a:r>
              <a:rPr lang="en-GB" sz="1200" b="0" dirty="0" err="1">
                <a:solidFill>
                  <a:schemeClr val="tx1"/>
                </a:solidFill>
                <a:latin typeface="Verdana" panose="020B0604030504040204" pitchFamily="34" charset="0"/>
                <a:cs typeface="Times New Roman" panose="02020603050405020304" pitchFamily="18" charset="0"/>
              </a:rPr>
              <a:t>l’établissement</a:t>
            </a:r>
            <a:r>
              <a:rPr lang="en-GB" sz="1200" b="0" dirty="0">
                <a:solidFill>
                  <a:schemeClr val="tx1"/>
                </a:solidFill>
                <a:latin typeface="Verdana" panose="020B0604030504040204" pitchFamily="34" charset="0"/>
                <a:cs typeface="Times New Roman" panose="02020603050405020304" pitchFamily="18" charset="0"/>
              </a:rPr>
              <a:t> d’un </a:t>
            </a:r>
            <a:r>
              <a:rPr lang="en-GB" sz="1200" b="0" dirty="0" err="1">
                <a:solidFill>
                  <a:schemeClr val="tx1"/>
                </a:solidFill>
                <a:latin typeface="Verdana" panose="020B0604030504040204" pitchFamily="34" charset="0"/>
                <a:cs typeface="Times New Roman" panose="02020603050405020304" pitchFamily="18" charset="0"/>
              </a:rPr>
              <a:t>PdP</a:t>
            </a:r>
            <a:r>
              <a:rPr lang="en-GB" sz="1200" b="0" dirty="0">
                <a:solidFill>
                  <a:schemeClr val="tx1"/>
                </a:solidFill>
                <a:latin typeface="Verdana" panose="020B0604030504040204" pitchFamily="34" charset="0"/>
                <a:cs typeface="Times New Roman" panose="02020603050405020304" pitchFamily="18" charset="0"/>
              </a:rPr>
              <a:t> (Plan de </a:t>
            </a:r>
            <a:r>
              <a:rPr lang="en-GB" sz="1200" b="0" dirty="0" err="1">
                <a:solidFill>
                  <a:schemeClr val="tx1"/>
                </a:solidFill>
                <a:latin typeface="Verdana" panose="020B0604030504040204" pitchFamily="34" charset="0"/>
                <a:cs typeface="Times New Roman" panose="02020603050405020304" pitchFamily="18" charset="0"/>
              </a:rPr>
              <a:t>Prévention</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conjointement</a:t>
            </a:r>
            <a:r>
              <a:rPr lang="en-GB" sz="1200" b="0" dirty="0">
                <a:solidFill>
                  <a:schemeClr val="tx1"/>
                </a:solidFill>
                <a:latin typeface="Verdana" panose="020B0604030504040204" pitchFamily="34" charset="0"/>
                <a:cs typeface="Times New Roman" panose="02020603050405020304" pitchFamily="18" charset="0"/>
              </a:rPr>
              <a:t> par le CERN et le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à </a:t>
            </a:r>
            <a:r>
              <a:rPr lang="en-GB" sz="1200" b="0" dirty="0" err="1">
                <a:solidFill>
                  <a:schemeClr val="tx1"/>
                </a:solidFill>
                <a:latin typeface="Verdana" panose="020B0604030504040204" pitchFamily="34" charset="0"/>
                <a:cs typeface="Times New Roman" panose="02020603050405020304" pitchFamily="18" charset="0"/>
              </a:rPr>
              <a:t>l’initiative</a:t>
            </a:r>
            <a:r>
              <a:rPr lang="en-GB" sz="1200" b="0" dirty="0">
                <a:solidFill>
                  <a:schemeClr val="tx1"/>
                </a:solidFill>
                <a:latin typeface="Verdana" panose="020B0604030504040204" pitchFamily="34" charset="0"/>
                <a:cs typeface="Times New Roman" panose="02020603050405020304" pitchFamily="18" charset="0"/>
              </a:rPr>
              <a:t> du CERN, sur la base d’un </a:t>
            </a:r>
            <a:r>
              <a:rPr lang="en-GB" sz="1200" b="0" dirty="0" err="1">
                <a:solidFill>
                  <a:schemeClr val="tx1"/>
                </a:solidFill>
                <a:latin typeface="Verdana" panose="020B0604030504040204" pitchFamily="34" charset="0"/>
                <a:cs typeface="Times New Roman" panose="02020603050405020304" pitchFamily="18" charset="0"/>
              </a:rPr>
              <a:t>modèle</a:t>
            </a:r>
            <a:r>
              <a:rPr lang="en-GB" sz="1200" b="0" dirty="0">
                <a:solidFill>
                  <a:schemeClr val="tx1"/>
                </a:solidFill>
                <a:latin typeface="Verdana" panose="020B0604030504040204" pitchFamily="34" charset="0"/>
                <a:cs typeface="Times New Roman" panose="02020603050405020304" pitchFamily="18" charset="0"/>
              </a:rPr>
              <a:t> de document CERN).</a:t>
            </a:r>
          </a:p>
          <a:p>
            <a:pPr algn="just">
              <a:lnSpc>
                <a:spcPct val="120000"/>
              </a:lnSpc>
              <a:spcBef>
                <a:spcPts val="600"/>
              </a:spcBef>
              <a:spcAft>
                <a:spcPts val="600"/>
              </a:spcAft>
              <a:buFont typeface="Verdana" panose="020B0604030504040204" pitchFamily="34" charset="0"/>
              <a:buChar char="-"/>
            </a:pP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arrêts</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techniques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ou</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prestations</a:t>
            </a:r>
            <a:r>
              <a:rPr lang="en-GB" sz="1200" b="0" dirty="0">
                <a:solidFill>
                  <a:schemeClr val="tx1"/>
                </a:solidFill>
                <a:latin typeface="Verdana" panose="020B0604030504040204" pitchFamily="34" charset="0"/>
                <a:cs typeface="Times New Roman" panose="02020603050405020304" pitchFamily="18" charset="0"/>
              </a:rPr>
              <a:t> de services </a:t>
            </a:r>
            <a:r>
              <a:rPr lang="en-GB" sz="1200" b="0" dirty="0" err="1">
                <a:solidFill>
                  <a:schemeClr val="tx1"/>
                </a:solidFill>
                <a:latin typeface="Verdana" panose="020B0604030504040204" pitchFamily="34" charset="0"/>
                <a:cs typeface="Times New Roman" panose="02020603050405020304" pitchFamily="18" charset="0"/>
              </a:rPr>
              <a:t>spécifiques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faisant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l’objet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d’une</a:t>
            </a:r>
            <a:r>
              <a:rPr lang="en-GB" sz="1200" b="0" dirty="0">
                <a:solidFill>
                  <a:schemeClr val="tx1"/>
                </a:solidFill>
                <a:latin typeface="Verdana" panose="020B0604030504040204" pitchFamily="34" charset="0"/>
                <a:cs typeface="Times New Roman" panose="02020603050405020304" pitchFamily="18" charset="0"/>
              </a:rPr>
              <a:t> coordination du Travail et de la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et </a:t>
            </a:r>
            <a:r>
              <a:rPr lang="en-GB" sz="1200" b="0" dirty="0" err="1">
                <a:solidFill>
                  <a:schemeClr val="tx1"/>
                </a:solidFill>
                <a:latin typeface="Verdana" panose="020B0604030504040204" pitchFamily="34" charset="0"/>
                <a:cs typeface="Times New Roman" panose="02020603050405020304" pitchFamily="18" charset="0"/>
              </a:rPr>
              <a:t>imposant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une</a:t>
            </a:r>
            <a:r>
              <a:rPr lang="en-GB" sz="1200" b="0" dirty="0">
                <a:solidFill>
                  <a:schemeClr val="tx1"/>
                </a:solidFill>
                <a:latin typeface="Verdana" panose="020B0604030504040204" pitchFamily="34" charset="0"/>
                <a:cs typeface="Times New Roman" panose="02020603050405020304" pitchFamily="18" charset="0"/>
              </a:rPr>
              <a:t> planification des </a:t>
            </a:r>
            <a:r>
              <a:rPr lang="en-GB" sz="1200" b="0" dirty="0" err="1">
                <a:solidFill>
                  <a:schemeClr val="tx1"/>
                </a:solidFill>
                <a:latin typeface="Verdana" panose="020B0604030504040204" pitchFamily="34" charset="0"/>
                <a:cs typeface="Times New Roman" panose="02020603050405020304" pitchFamily="18" charset="0"/>
              </a:rPr>
              <a:t>tâches</a:t>
            </a:r>
            <a:r>
              <a:rPr lang="en-GB" sz="1200" b="0" dirty="0">
                <a:solidFill>
                  <a:schemeClr val="tx1"/>
                </a:solidFill>
                <a:latin typeface="Verdana" panose="020B0604030504040204" pitchFamily="34" charset="0"/>
                <a:cs typeface="Times New Roman" panose="02020603050405020304" pitchFamily="18" charset="0"/>
              </a:rPr>
              <a:t>. Les </a:t>
            </a:r>
            <a:r>
              <a:rPr lang="en-GB" sz="1200" b="0" dirty="0" err="1">
                <a:solidFill>
                  <a:schemeClr val="tx1"/>
                </a:solidFill>
                <a:latin typeface="Verdana" panose="020B0604030504040204" pitchFamily="34" charset="0"/>
                <a:cs typeface="Times New Roman" panose="02020603050405020304" pitchFamily="18" charset="0"/>
              </a:rPr>
              <a:t>arrêts</a:t>
            </a:r>
            <a:r>
              <a:rPr lang="en-GB" sz="1200" b="0" dirty="0">
                <a:solidFill>
                  <a:schemeClr val="tx1"/>
                </a:solidFill>
                <a:latin typeface="Verdana" panose="020B0604030504040204" pitchFamily="34" charset="0"/>
                <a:cs typeface="Times New Roman" panose="02020603050405020304" pitchFamily="18" charset="0"/>
              </a:rPr>
              <a:t> techniques </a:t>
            </a:r>
            <a:r>
              <a:rPr lang="en-GB" sz="1200" b="0" dirty="0" err="1">
                <a:solidFill>
                  <a:schemeClr val="tx1"/>
                </a:solidFill>
                <a:latin typeface="Verdana" panose="020B0604030504040204" pitchFamily="34" charset="0"/>
                <a:cs typeface="Times New Roman" panose="02020603050405020304" pitchFamily="18" charset="0"/>
              </a:rPr>
              <a:t>sont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soumis</a:t>
            </a:r>
            <a:r>
              <a:rPr lang="en-GB" sz="1200" b="0" dirty="0">
                <a:solidFill>
                  <a:schemeClr val="tx1"/>
                </a:solidFill>
                <a:latin typeface="Verdana" panose="020B0604030504040204" pitchFamily="34" charset="0"/>
                <a:cs typeface="Times New Roman" panose="02020603050405020304" pitchFamily="18" charset="0"/>
              </a:rPr>
              <a:t> à un PCTS </a:t>
            </a:r>
            <a:r>
              <a:rPr lang="en-GB" sz="1200" b="0" dirty="0" err="1">
                <a:solidFill>
                  <a:schemeClr val="tx1"/>
                </a:solidFill>
                <a:latin typeface="Verdana" panose="020B0604030504040204" pitchFamily="34" charset="0"/>
                <a:cs typeface="Times New Roman" panose="02020603050405020304" pitchFamily="18" charset="0"/>
              </a:rPr>
              <a:t>spécifique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par le CERN) et à </a:t>
            </a:r>
            <a:r>
              <a:rPr lang="en-GB" sz="1200" b="0" dirty="0" err="1">
                <a:solidFill>
                  <a:schemeClr val="tx1"/>
                </a:solidFill>
                <a:latin typeface="Verdana" panose="020B0604030504040204" pitchFamily="34" charset="0"/>
                <a:cs typeface="Times New Roman" panose="02020603050405020304" pitchFamily="18" charset="0"/>
              </a:rPr>
              <a:t>une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évaluation</a:t>
            </a:r>
            <a:r>
              <a:rPr lang="en-GB" sz="1200" b="0" dirty="0">
                <a:solidFill>
                  <a:schemeClr val="tx1"/>
                </a:solidFill>
                <a:latin typeface="Verdana" panose="020B0604030504040204" pitchFamily="34" charset="0"/>
                <a:cs typeface="Times New Roman" panose="02020603050405020304" pitchFamily="18" charset="0"/>
              </a:rPr>
              <a:t> des </a:t>
            </a:r>
            <a:r>
              <a:rPr lang="en-GB" sz="1200" b="0" dirty="0" err="1">
                <a:solidFill>
                  <a:schemeClr val="tx1"/>
                </a:solidFill>
                <a:latin typeface="Verdana" panose="020B0604030504040204" pitchFamily="34" charset="0"/>
                <a:cs typeface="Times New Roman" panose="02020603050405020304" pitchFamily="18" charset="0"/>
              </a:rPr>
              <a:t>risques</a:t>
            </a:r>
            <a:r>
              <a:rPr lang="en-GB" sz="1200" b="0" dirty="0">
                <a:solidFill>
                  <a:schemeClr val="tx1"/>
                </a:solidFill>
                <a:latin typeface="Verdana" panose="020B0604030504040204" pitchFamily="34" charset="0"/>
                <a:cs typeface="Times New Roman" panose="02020603050405020304" pitchFamily="18" charset="0"/>
              </a:rPr>
              <a:t> de la part de </a:t>
            </a:r>
            <a:r>
              <a:rPr lang="en-GB" sz="1200" b="0" dirty="0" err="1">
                <a:solidFill>
                  <a:schemeClr val="tx1"/>
                </a:solidFill>
                <a:latin typeface="Verdana" panose="020B0604030504040204" pitchFamily="34" charset="0"/>
                <a:cs typeface="Times New Roman" panose="02020603050405020304" pitchFamily="18" charset="0"/>
              </a:rPr>
              <a:t>chaque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et sous-</a:t>
            </a:r>
            <a:r>
              <a:rPr lang="en-GB" sz="1200" b="0" dirty="0" err="1">
                <a:solidFill>
                  <a:schemeClr val="tx1"/>
                </a:solidFill>
                <a:latin typeface="Verdana" panose="020B0604030504040204" pitchFamily="34" charset="0"/>
                <a:cs typeface="Times New Roman" panose="02020603050405020304" pitchFamily="18" charset="0"/>
              </a:rPr>
              <a:t>traitant</a:t>
            </a:r>
            <a:r>
              <a:rPr lang="en-GB" sz="1200" b="0" dirty="0">
                <a:solidFill>
                  <a:schemeClr val="tx1"/>
                </a:solidFill>
                <a:latin typeface="Verdana" panose="020B0604030504040204" pitchFamily="34" charset="0"/>
                <a:cs typeface="Times New Roman" panose="02020603050405020304" pitchFamily="18" charset="0"/>
              </a:rPr>
              <a:t>.</a:t>
            </a:r>
            <a:r>
              <a:rPr lang="fr-FR" sz="1200" b="0" dirty="0">
                <a:solidFill>
                  <a:schemeClr val="tx1"/>
                </a:solidFill>
                <a:latin typeface="Verdana" panose="020B0604030504040204" pitchFamily="34" charset="0"/>
                <a:cs typeface="Times New Roman" panose="02020603050405020304" pitchFamily="18" charset="0"/>
              </a:rPr>
              <a:t> </a:t>
            </a:r>
            <a:r>
              <a:rPr lang="fr-FR" sz="1200" b="0" i="1" dirty="0">
                <a:solidFill>
                  <a:schemeClr val="tx1"/>
                </a:solidFill>
                <a:latin typeface="Verdana" panose="020B0604030504040204" pitchFamily="34" charset="0"/>
                <a:cs typeface="Times New Roman" panose="02020603050405020304" pitchFamily="18" charset="0"/>
              </a:rPr>
              <a:t>A noter que les conditions d’intervention diffèrent en fonction de la nature de l’</a:t>
            </a:r>
            <a:r>
              <a:rPr lang="fr-FR" sz="1200" b="0" i="1" dirty="0" err="1">
                <a:solidFill>
                  <a:schemeClr val="tx1"/>
                </a:solidFill>
                <a:latin typeface="Verdana" panose="020B0604030504040204" pitchFamily="34" charset="0"/>
                <a:cs typeface="Times New Roman" panose="02020603050405020304" pitchFamily="18" charset="0"/>
              </a:rPr>
              <a:t>arr</a:t>
            </a:r>
            <a:r>
              <a:rPr lang="en-GB" sz="1200" b="0" i="1" dirty="0" err="1">
                <a:solidFill>
                  <a:schemeClr val="tx1"/>
                </a:solidFill>
                <a:latin typeface="Verdana" panose="020B0604030504040204" pitchFamily="34" charset="0"/>
                <a:cs typeface="Times New Roman" panose="02020603050405020304" pitchFamily="18" charset="0"/>
              </a:rPr>
              <a:t>êt</a:t>
            </a:r>
            <a:r>
              <a:rPr lang="fr-FR" sz="1200" b="0" i="1" dirty="0">
                <a:solidFill>
                  <a:schemeClr val="tx1"/>
                </a:solidFill>
                <a:latin typeface="Verdana" panose="020B0604030504040204" pitchFamily="34" charset="0"/>
                <a:cs typeface="Times New Roman" panose="02020603050405020304" pitchFamily="18" charset="0"/>
              </a:rPr>
              <a:t> technique (LS, TS, YETS).</a:t>
            </a:r>
            <a:endParaRPr lang="en-GB" sz="1200" b="0" i="1" dirty="0">
              <a:solidFill>
                <a:schemeClr val="tx1"/>
              </a:solidFill>
              <a:latin typeface="Verdana" panose="020B060403050404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243579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2777654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97025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497708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20000"/>
              </a:lnSpc>
              <a:spcBef>
                <a:spcPts val="600"/>
              </a:spcBef>
              <a:spcAft>
                <a:spcPts val="600"/>
              </a:spcAft>
              <a:buFont typeface="Verdana" panose="020B0604030504040204" pitchFamily="34" charset="0"/>
              <a:buChar char="-"/>
            </a:pP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travaux de 1re </a:t>
            </a: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catégorie</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a:t>
            </a:r>
            <a:r>
              <a:rPr lang="en-GB" sz="1200" b="0" dirty="0">
                <a:solidFill>
                  <a:schemeClr val="tx1"/>
                </a:solidFill>
                <a:latin typeface="Verdana" panose="020B0604030504040204" pitchFamily="34" charset="0"/>
                <a:cs typeface="Times New Roman" panose="02020603050405020304" pitchFamily="18" charset="0"/>
              </a:rPr>
              <a:t> de </a:t>
            </a:r>
            <a:r>
              <a:rPr lang="en-GB" sz="1200" b="0" dirty="0" err="1">
                <a:solidFill>
                  <a:schemeClr val="tx1"/>
                </a:solidFill>
                <a:latin typeface="Verdana" panose="020B0604030504040204" pitchFamily="34" charset="0"/>
                <a:cs typeface="Times New Roman" panose="02020603050405020304" pitchFamily="18" charset="0"/>
              </a:rPr>
              <a:t>grande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envergure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soumises</a:t>
            </a:r>
            <a:r>
              <a:rPr lang="en-GB" sz="1200" b="0" dirty="0">
                <a:solidFill>
                  <a:schemeClr val="tx1"/>
                </a:solidFill>
                <a:latin typeface="Verdana" panose="020B0604030504040204" pitchFamily="34" charset="0"/>
                <a:cs typeface="Times New Roman" panose="02020603050405020304" pitchFamily="18" charset="0"/>
              </a:rPr>
              <a:t> à un PCTS (Plan de Coordination des Travaux et de la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règlement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d’opération</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par le CERN et des PPSPS (Plans </a:t>
            </a:r>
            <a:r>
              <a:rPr lang="en-GB" sz="1200" b="0" dirty="0" err="1">
                <a:solidFill>
                  <a:schemeClr val="tx1"/>
                </a:solidFill>
                <a:latin typeface="Verdana" panose="020B0604030504040204" pitchFamily="34" charset="0"/>
                <a:cs typeface="Times New Roman" panose="02020603050405020304" pitchFamily="18" charset="0"/>
              </a:rPr>
              <a:t>Particuliers</a:t>
            </a:r>
            <a:r>
              <a:rPr lang="en-GB" sz="1200" b="0" dirty="0">
                <a:solidFill>
                  <a:schemeClr val="tx1"/>
                </a:solidFill>
                <a:latin typeface="Verdana" panose="020B0604030504040204" pitchFamily="34" charset="0"/>
                <a:cs typeface="Times New Roman" panose="02020603050405020304" pitchFamily="18" charset="0"/>
              </a:rPr>
              <a:t> de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et de Protection de la </a:t>
            </a:r>
            <a:r>
              <a:rPr lang="en-GB" sz="1200" b="0" dirty="0" err="1">
                <a:solidFill>
                  <a:schemeClr val="tx1"/>
                </a:solidFill>
                <a:latin typeface="Verdana" panose="020B0604030504040204" pitchFamily="34" charset="0"/>
                <a:cs typeface="Times New Roman" panose="02020603050405020304" pitchFamily="18" charset="0"/>
              </a:rPr>
              <a:t>Santé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rédigés</a:t>
            </a:r>
            <a:r>
              <a:rPr lang="en-GB" sz="1200" b="0" dirty="0">
                <a:solidFill>
                  <a:schemeClr val="tx1"/>
                </a:solidFill>
                <a:latin typeface="Verdana" panose="020B0604030504040204" pitchFamily="34" charset="0"/>
                <a:cs typeface="Times New Roman" panose="02020603050405020304" pitchFamily="18" charset="0"/>
              </a:rPr>
              <a:t> par </a:t>
            </a:r>
            <a:r>
              <a:rPr lang="en-GB" sz="1200" b="0" dirty="0" err="1">
                <a:solidFill>
                  <a:schemeClr val="tx1"/>
                </a:solidFill>
                <a:latin typeface="Verdana" panose="020B0604030504040204" pitchFamily="34" charset="0"/>
                <a:cs typeface="Times New Roman" panose="02020603050405020304" pitchFamily="18" charset="0"/>
              </a:rPr>
              <a:t>chaque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et sous-</a:t>
            </a:r>
            <a:r>
              <a:rPr lang="en-GB" sz="1200" b="0" dirty="0" err="1">
                <a:solidFill>
                  <a:schemeClr val="tx1"/>
                </a:solidFill>
                <a:latin typeface="Verdana" panose="020B0604030504040204" pitchFamily="34" charset="0"/>
                <a:cs typeface="Times New Roman" panose="02020603050405020304" pitchFamily="18" charset="0"/>
              </a:rPr>
              <a:t>traitant</a:t>
            </a:r>
            <a:r>
              <a:rPr lang="en-GB" sz="1200" b="0" dirty="0">
                <a:solidFill>
                  <a:schemeClr val="tx1"/>
                </a:solidFill>
                <a:latin typeface="Verdana" panose="020B0604030504040204" pitchFamily="34" charset="0"/>
                <a:cs typeface="Times New Roman" panose="02020603050405020304" pitchFamily="18" charset="0"/>
              </a:rPr>
              <a:t>) ; </a:t>
            </a:r>
            <a:r>
              <a:rPr lang="fr-CH" sz="1200" b="0" dirty="0">
                <a:solidFill>
                  <a:schemeClr val="tx1"/>
                </a:solidFill>
                <a:latin typeface="Verdana" panose="020B0604030504040204" pitchFamily="34" charset="0"/>
                <a:cs typeface="Times New Roman" panose="02020603050405020304" pitchFamily="18" charset="0"/>
              </a:rPr>
              <a:t>Ce document doit être disponible au moins en français.</a:t>
            </a:r>
            <a:endParaRPr lang="en-GB" sz="1200" b="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travaux de 2de </a:t>
            </a: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catégorie</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autres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ou</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prestations</a:t>
            </a:r>
            <a:r>
              <a:rPr lang="en-GB" sz="1200" b="0" dirty="0">
                <a:solidFill>
                  <a:schemeClr val="tx1"/>
                </a:solidFill>
                <a:latin typeface="Verdana" panose="020B0604030504040204" pitchFamily="34" charset="0"/>
                <a:cs typeface="Times New Roman" panose="02020603050405020304" pitchFamily="18" charset="0"/>
              </a:rPr>
              <a:t> de services </a:t>
            </a:r>
            <a:r>
              <a:rPr lang="en-GB" sz="1200" b="0" dirty="0" err="1">
                <a:solidFill>
                  <a:schemeClr val="tx1"/>
                </a:solidFill>
                <a:latin typeface="Verdana" panose="020B0604030504040204" pitchFamily="34" charset="0"/>
                <a:cs typeface="Times New Roman" panose="02020603050405020304" pitchFamily="18" charset="0"/>
              </a:rPr>
              <a:t>soumises</a:t>
            </a:r>
            <a:r>
              <a:rPr lang="en-GB" sz="1200" b="0" dirty="0">
                <a:solidFill>
                  <a:schemeClr val="tx1"/>
                </a:solidFill>
                <a:latin typeface="Verdana" panose="020B0604030504040204" pitchFamily="34" charset="0"/>
                <a:cs typeface="Times New Roman" panose="02020603050405020304" pitchFamily="18" charset="0"/>
              </a:rPr>
              <a:t> à </a:t>
            </a:r>
            <a:r>
              <a:rPr lang="en-GB" sz="1200" b="0" dirty="0" err="1">
                <a:solidFill>
                  <a:schemeClr val="tx1"/>
                </a:solidFill>
                <a:latin typeface="Verdana" panose="020B0604030504040204" pitchFamily="34" charset="0"/>
                <a:cs typeface="Times New Roman" panose="02020603050405020304" pitchFamily="18" charset="0"/>
              </a:rPr>
              <a:t>l’établissement</a:t>
            </a:r>
            <a:r>
              <a:rPr lang="en-GB" sz="1200" b="0" dirty="0">
                <a:solidFill>
                  <a:schemeClr val="tx1"/>
                </a:solidFill>
                <a:latin typeface="Verdana" panose="020B0604030504040204" pitchFamily="34" charset="0"/>
                <a:cs typeface="Times New Roman" panose="02020603050405020304" pitchFamily="18" charset="0"/>
              </a:rPr>
              <a:t> d’un </a:t>
            </a:r>
            <a:r>
              <a:rPr lang="en-GB" sz="1200" b="0" dirty="0" err="1">
                <a:solidFill>
                  <a:schemeClr val="tx1"/>
                </a:solidFill>
                <a:latin typeface="Verdana" panose="020B0604030504040204" pitchFamily="34" charset="0"/>
                <a:cs typeface="Times New Roman" panose="02020603050405020304" pitchFamily="18" charset="0"/>
              </a:rPr>
              <a:t>PdP</a:t>
            </a:r>
            <a:r>
              <a:rPr lang="en-GB" sz="1200" b="0" dirty="0">
                <a:solidFill>
                  <a:schemeClr val="tx1"/>
                </a:solidFill>
                <a:latin typeface="Verdana" panose="020B0604030504040204" pitchFamily="34" charset="0"/>
                <a:cs typeface="Times New Roman" panose="02020603050405020304" pitchFamily="18" charset="0"/>
              </a:rPr>
              <a:t> (Plan de </a:t>
            </a:r>
            <a:r>
              <a:rPr lang="en-GB" sz="1200" b="0" dirty="0" err="1">
                <a:solidFill>
                  <a:schemeClr val="tx1"/>
                </a:solidFill>
                <a:latin typeface="Verdana" panose="020B0604030504040204" pitchFamily="34" charset="0"/>
                <a:cs typeface="Times New Roman" panose="02020603050405020304" pitchFamily="18" charset="0"/>
              </a:rPr>
              <a:t>Prévention</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conjointement</a:t>
            </a:r>
            <a:r>
              <a:rPr lang="en-GB" sz="1200" b="0" dirty="0">
                <a:solidFill>
                  <a:schemeClr val="tx1"/>
                </a:solidFill>
                <a:latin typeface="Verdana" panose="020B0604030504040204" pitchFamily="34" charset="0"/>
                <a:cs typeface="Times New Roman" panose="02020603050405020304" pitchFamily="18" charset="0"/>
              </a:rPr>
              <a:t> par le CERN et le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à </a:t>
            </a:r>
            <a:r>
              <a:rPr lang="en-GB" sz="1200" b="0" dirty="0" err="1">
                <a:solidFill>
                  <a:schemeClr val="tx1"/>
                </a:solidFill>
                <a:latin typeface="Verdana" panose="020B0604030504040204" pitchFamily="34" charset="0"/>
                <a:cs typeface="Times New Roman" panose="02020603050405020304" pitchFamily="18" charset="0"/>
              </a:rPr>
              <a:t>l’initiative</a:t>
            </a:r>
            <a:r>
              <a:rPr lang="en-GB" sz="1200" b="0" dirty="0">
                <a:solidFill>
                  <a:schemeClr val="tx1"/>
                </a:solidFill>
                <a:latin typeface="Verdana" panose="020B0604030504040204" pitchFamily="34" charset="0"/>
                <a:cs typeface="Times New Roman" panose="02020603050405020304" pitchFamily="18" charset="0"/>
              </a:rPr>
              <a:t> du CERN, sur la base d’un </a:t>
            </a:r>
            <a:r>
              <a:rPr lang="en-GB" sz="1200" b="0" dirty="0" err="1">
                <a:solidFill>
                  <a:schemeClr val="tx1"/>
                </a:solidFill>
                <a:latin typeface="Verdana" panose="020B0604030504040204" pitchFamily="34" charset="0"/>
                <a:cs typeface="Times New Roman" panose="02020603050405020304" pitchFamily="18" charset="0"/>
              </a:rPr>
              <a:t>modèle</a:t>
            </a:r>
            <a:r>
              <a:rPr lang="en-GB" sz="1200" b="0" dirty="0">
                <a:solidFill>
                  <a:schemeClr val="tx1"/>
                </a:solidFill>
                <a:latin typeface="Verdana" panose="020B0604030504040204" pitchFamily="34" charset="0"/>
                <a:cs typeface="Times New Roman" panose="02020603050405020304" pitchFamily="18" charset="0"/>
              </a:rPr>
              <a:t> de document CERN).</a:t>
            </a:r>
          </a:p>
          <a:p>
            <a:pPr algn="just">
              <a:lnSpc>
                <a:spcPct val="120000"/>
              </a:lnSpc>
              <a:spcBef>
                <a:spcPts val="600"/>
              </a:spcBef>
              <a:spcAft>
                <a:spcPts val="600"/>
              </a:spcAft>
              <a:buFont typeface="Verdana" panose="020B0604030504040204" pitchFamily="34" charset="0"/>
              <a:buChar char="-"/>
            </a:pPr>
            <a:r>
              <a:rPr lang="en-GB" sz="1200" u="sng" dirty="0" err="1">
                <a:solidFill>
                  <a:schemeClr val="tx2">
                    <a:lumMod val="75000"/>
                    <a:lumOff val="25000"/>
                  </a:schemeClr>
                </a:solidFill>
                <a:latin typeface="Verdana" panose="020B0604030504040204" pitchFamily="34" charset="0"/>
                <a:cs typeface="Times New Roman" panose="02020603050405020304" pitchFamily="18" charset="0"/>
              </a:rPr>
              <a:t>arrêts</a:t>
            </a:r>
            <a:r>
              <a:rPr lang="en-GB" sz="1200" u="sng" dirty="0">
                <a:solidFill>
                  <a:schemeClr val="tx2">
                    <a:lumMod val="75000"/>
                    <a:lumOff val="25000"/>
                  </a:schemeClr>
                </a:solidFill>
                <a:latin typeface="Verdana" panose="020B0604030504040204" pitchFamily="34" charset="0"/>
                <a:cs typeface="Times New Roman" panose="02020603050405020304" pitchFamily="18" charset="0"/>
              </a:rPr>
              <a:t> techniques :</a:t>
            </a:r>
            <a:r>
              <a:rPr lang="en-GB" sz="1200" dirty="0">
                <a:solidFill>
                  <a:schemeClr val="tx2">
                    <a:lumMod val="75000"/>
                    <a:lumOff val="25000"/>
                  </a:schemeClr>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opérations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ou</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prestations</a:t>
            </a:r>
            <a:r>
              <a:rPr lang="en-GB" sz="1200" b="0" dirty="0">
                <a:solidFill>
                  <a:schemeClr val="tx1"/>
                </a:solidFill>
                <a:latin typeface="Verdana" panose="020B0604030504040204" pitchFamily="34" charset="0"/>
                <a:cs typeface="Times New Roman" panose="02020603050405020304" pitchFamily="18" charset="0"/>
              </a:rPr>
              <a:t> de services </a:t>
            </a:r>
            <a:r>
              <a:rPr lang="en-GB" sz="1200" b="0" dirty="0" err="1">
                <a:solidFill>
                  <a:schemeClr val="tx1"/>
                </a:solidFill>
                <a:latin typeface="Verdana" panose="020B0604030504040204" pitchFamily="34" charset="0"/>
                <a:cs typeface="Times New Roman" panose="02020603050405020304" pitchFamily="18" charset="0"/>
              </a:rPr>
              <a:t>spécifiques</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faisant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l’objet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d’une</a:t>
            </a:r>
            <a:r>
              <a:rPr lang="en-GB" sz="1200" b="0" dirty="0">
                <a:solidFill>
                  <a:schemeClr val="tx1"/>
                </a:solidFill>
                <a:latin typeface="Verdana" panose="020B0604030504040204" pitchFamily="34" charset="0"/>
                <a:cs typeface="Times New Roman" panose="02020603050405020304" pitchFamily="18" charset="0"/>
              </a:rPr>
              <a:t> coordination du Travail et de la </a:t>
            </a:r>
            <a:r>
              <a:rPr lang="en-GB" sz="1200" b="0" dirty="0" err="1">
                <a:solidFill>
                  <a:schemeClr val="tx1"/>
                </a:solidFill>
                <a:latin typeface="Verdana" panose="020B0604030504040204" pitchFamily="34" charset="0"/>
                <a:cs typeface="Times New Roman" panose="02020603050405020304" pitchFamily="18" charset="0"/>
              </a:rPr>
              <a:t>Sécurité</a:t>
            </a:r>
            <a:r>
              <a:rPr lang="en-GB" sz="1200" b="0" dirty="0">
                <a:solidFill>
                  <a:schemeClr val="tx1"/>
                </a:solidFill>
                <a:latin typeface="Verdana" panose="020B0604030504040204" pitchFamily="34" charset="0"/>
                <a:cs typeface="Times New Roman" panose="02020603050405020304" pitchFamily="18" charset="0"/>
              </a:rPr>
              <a:t> et </a:t>
            </a:r>
            <a:r>
              <a:rPr lang="en-GB" sz="1200" b="0" dirty="0" err="1">
                <a:solidFill>
                  <a:schemeClr val="tx1"/>
                </a:solidFill>
                <a:latin typeface="Verdana" panose="020B0604030504040204" pitchFamily="34" charset="0"/>
                <a:cs typeface="Times New Roman" panose="02020603050405020304" pitchFamily="18" charset="0"/>
              </a:rPr>
              <a:t>imposant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une</a:t>
            </a:r>
            <a:r>
              <a:rPr lang="en-GB" sz="1200" b="0" dirty="0">
                <a:solidFill>
                  <a:schemeClr val="tx1"/>
                </a:solidFill>
                <a:latin typeface="Verdana" panose="020B0604030504040204" pitchFamily="34" charset="0"/>
                <a:cs typeface="Times New Roman" panose="02020603050405020304" pitchFamily="18" charset="0"/>
              </a:rPr>
              <a:t> planification des </a:t>
            </a:r>
            <a:r>
              <a:rPr lang="en-GB" sz="1200" b="0" dirty="0" err="1">
                <a:solidFill>
                  <a:schemeClr val="tx1"/>
                </a:solidFill>
                <a:latin typeface="Verdana" panose="020B0604030504040204" pitchFamily="34" charset="0"/>
                <a:cs typeface="Times New Roman" panose="02020603050405020304" pitchFamily="18" charset="0"/>
              </a:rPr>
              <a:t>tâches</a:t>
            </a:r>
            <a:r>
              <a:rPr lang="en-GB" sz="1200" b="0" dirty="0">
                <a:solidFill>
                  <a:schemeClr val="tx1"/>
                </a:solidFill>
                <a:latin typeface="Verdana" panose="020B0604030504040204" pitchFamily="34" charset="0"/>
                <a:cs typeface="Times New Roman" panose="02020603050405020304" pitchFamily="18" charset="0"/>
              </a:rPr>
              <a:t>. Les </a:t>
            </a:r>
            <a:r>
              <a:rPr lang="en-GB" sz="1200" b="0" dirty="0" err="1">
                <a:solidFill>
                  <a:schemeClr val="tx1"/>
                </a:solidFill>
                <a:latin typeface="Verdana" panose="020B0604030504040204" pitchFamily="34" charset="0"/>
                <a:cs typeface="Times New Roman" panose="02020603050405020304" pitchFamily="18" charset="0"/>
              </a:rPr>
              <a:t>arrêts</a:t>
            </a:r>
            <a:r>
              <a:rPr lang="en-GB" sz="1200" b="0" dirty="0">
                <a:solidFill>
                  <a:schemeClr val="tx1"/>
                </a:solidFill>
                <a:latin typeface="Verdana" panose="020B0604030504040204" pitchFamily="34" charset="0"/>
                <a:cs typeface="Times New Roman" panose="02020603050405020304" pitchFamily="18" charset="0"/>
              </a:rPr>
              <a:t> techniques </a:t>
            </a:r>
            <a:r>
              <a:rPr lang="en-GB" sz="1200" b="0" dirty="0" err="1">
                <a:solidFill>
                  <a:schemeClr val="tx1"/>
                </a:solidFill>
                <a:latin typeface="Verdana" panose="020B0604030504040204" pitchFamily="34" charset="0"/>
                <a:cs typeface="Times New Roman" panose="02020603050405020304" pitchFamily="18" charset="0"/>
              </a:rPr>
              <a:t>sont</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soumis</a:t>
            </a:r>
            <a:r>
              <a:rPr lang="en-GB" sz="1200" b="0" dirty="0">
                <a:solidFill>
                  <a:schemeClr val="tx1"/>
                </a:solidFill>
                <a:latin typeface="Verdana" panose="020B0604030504040204" pitchFamily="34" charset="0"/>
                <a:cs typeface="Times New Roman" panose="02020603050405020304" pitchFamily="18" charset="0"/>
              </a:rPr>
              <a:t> à un PCTS </a:t>
            </a:r>
            <a:r>
              <a:rPr lang="en-GB" sz="1200" b="0" dirty="0" err="1">
                <a:solidFill>
                  <a:schemeClr val="tx1"/>
                </a:solidFill>
                <a:latin typeface="Verdana" panose="020B0604030504040204" pitchFamily="34" charset="0"/>
                <a:cs typeface="Times New Roman" panose="02020603050405020304" pitchFamily="18" charset="0"/>
              </a:rPr>
              <a:t>spécifique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rédigé</a:t>
            </a:r>
            <a:r>
              <a:rPr lang="en-GB" sz="1200" b="0" dirty="0">
                <a:solidFill>
                  <a:schemeClr val="tx1"/>
                </a:solidFill>
                <a:latin typeface="Verdana" panose="020B0604030504040204" pitchFamily="34" charset="0"/>
                <a:cs typeface="Times New Roman" panose="02020603050405020304" pitchFamily="18" charset="0"/>
              </a:rPr>
              <a:t> par le CERN) et à </a:t>
            </a:r>
            <a:r>
              <a:rPr lang="en-GB" sz="1200" b="0" dirty="0" err="1">
                <a:solidFill>
                  <a:schemeClr val="tx1"/>
                </a:solidFill>
                <a:latin typeface="Verdana" panose="020B0604030504040204" pitchFamily="34" charset="0"/>
                <a:cs typeface="Times New Roman" panose="02020603050405020304" pitchFamily="18" charset="0"/>
              </a:rPr>
              <a:t>une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évaluation</a:t>
            </a:r>
            <a:r>
              <a:rPr lang="en-GB" sz="1200" b="0" dirty="0">
                <a:solidFill>
                  <a:schemeClr val="tx1"/>
                </a:solidFill>
                <a:latin typeface="Verdana" panose="020B0604030504040204" pitchFamily="34" charset="0"/>
                <a:cs typeface="Times New Roman" panose="02020603050405020304" pitchFamily="18" charset="0"/>
              </a:rPr>
              <a:t> des </a:t>
            </a:r>
            <a:r>
              <a:rPr lang="en-GB" sz="1200" b="0" dirty="0" err="1">
                <a:solidFill>
                  <a:schemeClr val="tx1"/>
                </a:solidFill>
                <a:latin typeface="Verdana" panose="020B0604030504040204" pitchFamily="34" charset="0"/>
                <a:cs typeface="Times New Roman" panose="02020603050405020304" pitchFamily="18" charset="0"/>
              </a:rPr>
              <a:t>risques</a:t>
            </a:r>
            <a:r>
              <a:rPr lang="en-GB" sz="1200" b="0" dirty="0">
                <a:solidFill>
                  <a:schemeClr val="tx1"/>
                </a:solidFill>
                <a:latin typeface="Verdana" panose="020B0604030504040204" pitchFamily="34" charset="0"/>
                <a:cs typeface="Times New Roman" panose="02020603050405020304" pitchFamily="18" charset="0"/>
              </a:rPr>
              <a:t> de la part de </a:t>
            </a:r>
            <a:r>
              <a:rPr lang="en-GB" sz="1200" b="0" dirty="0" err="1">
                <a:solidFill>
                  <a:schemeClr val="tx1"/>
                </a:solidFill>
                <a:latin typeface="Verdana" panose="020B0604030504040204" pitchFamily="34" charset="0"/>
                <a:cs typeface="Times New Roman" panose="02020603050405020304" pitchFamily="18" charset="0"/>
              </a:rPr>
              <a:t>chaque</a:t>
            </a:r>
            <a:r>
              <a:rPr lang="en-GB" sz="1200" b="0" dirty="0">
                <a:solidFill>
                  <a:schemeClr val="tx1"/>
                </a:solidFill>
                <a:latin typeface="Verdana" panose="020B0604030504040204" pitchFamily="34" charset="0"/>
                <a:cs typeface="Times New Roman" panose="02020603050405020304" pitchFamily="18" charset="0"/>
              </a:rPr>
              <a:t> </a:t>
            </a:r>
            <a:r>
              <a:rPr lang="en-GB" sz="1200" b="0" dirty="0" err="1">
                <a:solidFill>
                  <a:schemeClr val="tx1"/>
                </a:solidFill>
                <a:latin typeface="Verdana" panose="020B0604030504040204" pitchFamily="34" charset="0"/>
                <a:cs typeface="Times New Roman" panose="02020603050405020304" pitchFamily="18" charset="0"/>
              </a:rPr>
              <a:t>contractant</a:t>
            </a:r>
            <a:r>
              <a:rPr lang="en-GB" sz="1200" b="0" dirty="0">
                <a:solidFill>
                  <a:schemeClr val="tx1"/>
                </a:solidFill>
                <a:latin typeface="Verdana" panose="020B0604030504040204" pitchFamily="34" charset="0"/>
                <a:cs typeface="Times New Roman" panose="02020603050405020304" pitchFamily="18" charset="0"/>
              </a:rPr>
              <a:t> et sous-</a:t>
            </a:r>
            <a:r>
              <a:rPr lang="en-GB" sz="1200" b="0" dirty="0" err="1">
                <a:solidFill>
                  <a:schemeClr val="tx1"/>
                </a:solidFill>
                <a:latin typeface="Verdana" panose="020B0604030504040204" pitchFamily="34" charset="0"/>
                <a:cs typeface="Times New Roman" panose="02020603050405020304" pitchFamily="18" charset="0"/>
              </a:rPr>
              <a:t>traitant</a:t>
            </a:r>
            <a:r>
              <a:rPr lang="en-GB" sz="1200" b="0" dirty="0">
                <a:solidFill>
                  <a:schemeClr val="tx1"/>
                </a:solidFill>
                <a:latin typeface="Verdana" panose="020B0604030504040204" pitchFamily="34" charset="0"/>
                <a:cs typeface="Times New Roman" panose="02020603050405020304" pitchFamily="18" charset="0"/>
              </a:rPr>
              <a:t>.</a:t>
            </a:r>
            <a:r>
              <a:rPr lang="fr-FR" sz="1200" b="0" dirty="0">
                <a:solidFill>
                  <a:schemeClr val="tx1"/>
                </a:solidFill>
                <a:latin typeface="Verdana" panose="020B0604030504040204" pitchFamily="34" charset="0"/>
                <a:cs typeface="Times New Roman" panose="02020603050405020304" pitchFamily="18" charset="0"/>
              </a:rPr>
              <a:t> </a:t>
            </a:r>
            <a:r>
              <a:rPr lang="fr-FR" sz="1200" b="0" i="1" dirty="0">
                <a:solidFill>
                  <a:schemeClr val="tx1"/>
                </a:solidFill>
                <a:latin typeface="Verdana" panose="020B0604030504040204" pitchFamily="34" charset="0"/>
                <a:cs typeface="Times New Roman" panose="02020603050405020304" pitchFamily="18" charset="0"/>
              </a:rPr>
              <a:t>A noter que les conditions d’intervention diffèrent en fonction de la nature de l’</a:t>
            </a:r>
            <a:r>
              <a:rPr lang="fr-FR" sz="1200" b="0" i="1" dirty="0" err="1">
                <a:solidFill>
                  <a:schemeClr val="tx1"/>
                </a:solidFill>
                <a:latin typeface="Verdana" panose="020B0604030504040204" pitchFamily="34" charset="0"/>
                <a:cs typeface="Times New Roman" panose="02020603050405020304" pitchFamily="18" charset="0"/>
              </a:rPr>
              <a:t>arr</a:t>
            </a:r>
            <a:r>
              <a:rPr lang="en-GB" sz="1200" b="0" i="1" dirty="0" err="1">
                <a:solidFill>
                  <a:schemeClr val="tx1"/>
                </a:solidFill>
                <a:latin typeface="Verdana" panose="020B0604030504040204" pitchFamily="34" charset="0"/>
                <a:cs typeface="Times New Roman" panose="02020603050405020304" pitchFamily="18" charset="0"/>
              </a:rPr>
              <a:t>êt</a:t>
            </a:r>
            <a:r>
              <a:rPr lang="fr-FR" sz="1200" b="0" i="1" dirty="0">
                <a:solidFill>
                  <a:schemeClr val="tx1"/>
                </a:solidFill>
                <a:latin typeface="Verdana" panose="020B0604030504040204" pitchFamily="34" charset="0"/>
                <a:cs typeface="Times New Roman" panose="02020603050405020304" pitchFamily="18" charset="0"/>
              </a:rPr>
              <a:t> technique (LS, TS, YETS).</a:t>
            </a:r>
            <a:endParaRPr lang="en-GB" sz="1200" b="0" i="1" dirty="0">
              <a:solidFill>
                <a:schemeClr val="tx1"/>
              </a:solidFill>
              <a:latin typeface="Verdana" panose="020B060403050404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482414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2164562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‹N°›</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‹N°›</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‹N°›</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 | Reference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 Id="rId9" Type="http://schemas.openxmlformats.org/officeDocument/2006/relationships/image" Target="../media/image32.jpe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7.jpeg"/></Relationships>
</file>

<file path=ppt/slides/_rels/slide13.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26.png"/><Relationship Id="rId7" Type="http://schemas.openxmlformats.org/officeDocument/2006/relationships/image" Target="../media/image40.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42.jpg"/><Relationship Id="rId4" Type="http://schemas.openxmlformats.org/officeDocument/2006/relationships/image" Target="../media/image7.jp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45.png"/><Relationship Id="rId4" Type="http://schemas.openxmlformats.org/officeDocument/2006/relationships/image" Target="../media/image7.jp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8.jp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50.png"/><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52.png"/><Relationship Id="rId4" Type="http://schemas.openxmlformats.org/officeDocument/2006/relationships/image" Target="../media/image7.jp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7.jp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7.jp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7.jp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7.jp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7.jp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7.jp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7.jp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67.png"/><Relationship Id="rId4" Type="http://schemas.openxmlformats.org/officeDocument/2006/relationships/image" Target="../media/image7.jp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68.jp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0.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3.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indico.cern.ch/event/1182785/" TargetMode="External"/><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hyperlink" Target="https://youtu.be/qHPh1XWFrW4" TargetMode="Externa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4.jp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US" dirty="0"/>
              <a:t>Support S</a:t>
            </a:r>
            <a:r>
              <a:rPr lang="fr-CH" dirty="0"/>
              <a:t>é</a:t>
            </a:r>
            <a:r>
              <a:rPr lang="en-US" dirty="0" err="1"/>
              <a:t>curit</a:t>
            </a:r>
            <a:r>
              <a:rPr lang="fr-CH" dirty="0"/>
              <a:t>é</a:t>
            </a:r>
            <a:br>
              <a:rPr lang="fr-CH" dirty="0"/>
            </a:br>
            <a:r>
              <a:rPr lang="fr-CH" dirty="0"/>
              <a:t>EROS</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ctr"/>
            <a:r>
              <a:rPr lang="en-US" sz="1800" dirty="0"/>
              <a:t>EN-ACE-OSA</a:t>
            </a:r>
          </a:p>
          <a:p>
            <a:pPr algn="ctr"/>
            <a:r>
              <a:rPr lang="en-US" sz="1800" dirty="0"/>
              <a:t>Nicolas PESSE</a:t>
            </a:r>
          </a:p>
        </p:txBody>
      </p:sp>
      <p:sp>
        <p:nvSpPr>
          <p:cNvPr id="4" name="Subtitle 2">
            <a:extLst>
              <a:ext uri="{FF2B5EF4-FFF2-40B4-BE49-F238E27FC236}">
                <a16:creationId xmlns:a16="http://schemas.microsoft.com/office/drawing/2014/main" id="{6ED46E37-5F0F-415E-91EB-A2D8DD9744C2}"/>
              </a:ext>
            </a:extLst>
          </p:cNvPr>
          <p:cNvSpPr txBox="1">
            <a:spLocks/>
          </p:cNvSpPr>
          <p:nvPr/>
        </p:nvSpPr>
        <p:spPr>
          <a:xfrm>
            <a:off x="4764470" y="6597351"/>
            <a:ext cx="2663058" cy="12271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ctr"/>
            <a:r>
              <a:rPr lang="en-US" sz="1050" dirty="0"/>
              <a:t>2023/10/12</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428046"/>
            <a:ext cx="12075953" cy="1065742"/>
          </a:xfrm>
        </p:spPr>
        <p:txBody>
          <a:bodyPr/>
          <a:lstStyle/>
          <a:p>
            <a:pPr algn="ctr"/>
            <a:r>
              <a:rPr lang="fr-FR" dirty="0"/>
              <a:t>Catégories de chantier</a:t>
            </a:r>
          </a:p>
        </p:txBody>
      </p:sp>
      <p:pic>
        <p:nvPicPr>
          <p:cNvPr id="9" name="Picture 8">
            <a:extLst>
              <a:ext uri="{FF2B5EF4-FFF2-40B4-BE49-F238E27FC236}">
                <a16:creationId xmlns:a16="http://schemas.microsoft.com/office/drawing/2014/main" id="{310E9B2C-48EF-43A8-B9BD-DA777BDE59C2}"/>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0" name="Content Placeholder 2" descr="A picture containing text&#10;&#10;Description automatically generated">
            <a:extLst>
              <a:ext uri="{FF2B5EF4-FFF2-40B4-BE49-F238E27FC236}">
                <a16:creationId xmlns:a16="http://schemas.microsoft.com/office/drawing/2014/main" id="{352CD186-21D7-4D3A-9019-853BB7D79749}"/>
              </a:ext>
            </a:extLst>
          </p:cNvPr>
          <p:cNvPicPr>
            <a:picLocks noChangeAspect="1"/>
          </p:cNvPicPr>
          <p:nvPr/>
        </p:nvPicPr>
        <p:blipFill>
          <a:blip r:embed="rId4"/>
          <a:stretch>
            <a:fillRect/>
          </a:stretch>
        </p:blipFill>
        <p:spPr>
          <a:xfrm>
            <a:off x="11123062" y="43158"/>
            <a:ext cx="1008111" cy="756083"/>
          </a:xfrm>
          <a:prstGeom prst="rect">
            <a:avLst/>
          </a:prstGeom>
        </p:spPr>
      </p:pic>
      <p:sp>
        <p:nvSpPr>
          <p:cNvPr id="8" name="Content Placeholder 7">
            <a:extLst>
              <a:ext uri="{FF2B5EF4-FFF2-40B4-BE49-F238E27FC236}">
                <a16:creationId xmlns:a16="http://schemas.microsoft.com/office/drawing/2014/main" id="{03A1C103-105C-7DA6-8D88-92C8B3F95AAB}"/>
              </a:ext>
            </a:extLst>
          </p:cNvPr>
          <p:cNvSpPr txBox="1">
            <a:spLocks/>
          </p:cNvSpPr>
          <p:nvPr/>
        </p:nvSpPr>
        <p:spPr>
          <a:xfrm>
            <a:off x="478842" y="1412775"/>
            <a:ext cx="7560840" cy="455589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20000"/>
              </a:lnSpc>
              <a:spcBef>
                <a:spcPts val="600"/>
              </a:spcBef>
              <a:spcAft>
                <a:spcPts val="600"/>
              </a:spcAft>
              <a:buNone/>
            </a:pPr>
            <a:r>
              <a:rPr lang="fr-FR" sz="1800" u="sng" dirty="0">
                <a:solidFill>
                  <a:schemeClr val="tx2">
                    <a:lumMod val="75000"/>
                    <a:lumOff val="25000"/>
                  </a:schemeClr>
                </a:solidFill>
                <a:latin typeface="Verdana" panose="020B0604030504040204" pitchFamily="34" charset="0"/>
                <a:cs typeface="Times New Roman" panose="02020603050405020304" pitchFamily="18" charset="0"/>
              </a:rPr>
              <a:t>travaux de 1ere catégorie :</a:t>
            </a:r>
            <a:r>
              <a:rPr lang="fr-FR" sz="1800" dirty="0">
                <a:solidFill>
                  <a:schemeClr val="tx2">
                    <a:lumMod val="75000"/>
                    <a:lumOff val="25000"/>
                  </a:schemeClr>
                </a:solidFill>
                <a:latin typeface="Verdana" panose="020B0604030504040204" pitchFamily="34" charset="0"/>
                <a:cs typeface="Times New Roman" panose="02020603050405020304" pitchFamily="18" charset="0"/>
              </a:rPr>
              <a:t> </a:t>
            </a:r>
          </a:p>
          <a:p>
            <a:pPr marL="0" indent="0" algn="just">
              <a:lnSpc>
                <a:spcPct val="120000"/>
              </a:lnSpc>
              <a:spcBef>
                <a:spcPts val="600"/>
              </a:spcBef>
              <a:spcAft>
                <a:spcPts val="600"/>
              </a:spcAft>
              <a:buNone/>
            </a:pPr>
            <a:r>
              <a:rPr lang="fr-FR" sz="1800" dirty="0">
                <a:solidFill>
                  <a:schemeClr val="tx1"/>
                </a:solidFill>
                <a:latin typeface="Verdana" panose="020B0604030504040204" pitchFamily="34" charset="0"/>
                <a:cs typeface="Times New Roman" panose="02020603050405020304" pitchFamily="18" charset="0"/>
              </a:rPr>
              <a:t>Opération de grande envergure (&gt;4000h) sur un chantier clos et indépendant, faisant appel à plusieurs entités intervenantes et n’induisant pas d’interférence avec les activités d’exploitation du CERN.</a:t>
            </a:r>
          </a:p>
          <a:p>
            <a:pPr marL="0" indent="0" algn="just">
              <a:lnSpc>
                <a:spcPct val="120000"/>
              </a:lnSpc>
              <a:spcBef>
                <a:spcPts val="600"/>
              </a:spcBef>
              <a:spcAft>
                <a:spcPts val="600"/>
              </a:spcAft>
              <a:buNone/>
            </a:pPr>
            <a:r>
              <a:rPr lang="fr-FR" sz="1800" dirty="0">
                <a:solidFill>
                  <a:schemeClr val="tx1"/>
                </a:solidFill>
                <a:latin typeface="Verdana" panose="020B0604030504040204" pitchFamily="34" charset="0"/>
                <a:cs typeface="Times New Roman" panose="02020603050405020304" pitchFamily="18" charset="0"/>
              </a:rPr>
              <a:t>Les travaux de 1ere catégorie sont soumis à un PCTS (Plan de Coordination des Travaux et de la Sécurité rédigé par le coordonnateur sécurité du chantier) et des PPSPS (Plans Particuliers de Sécurité et de Protection de la Santé, rédigés par chaque contractant et sous-traitant) ; Ces documents doivent être disponibles au moins en français.</a:t>
            </a:r>
          </a:p>
        </p:txBody>
      </p:sp>
      <p:pic>
        <p:nvPicPr>
          <p:cNvPr id="11" name="Image 10">
            <a:extLst>
              <a:ext uri="{FF2B5EF4-FFF2-40B4-BE49-F238E27FC236}">
                <a16:creationId xmlns:a16="http://schemas.microsoft.com/office/drawing/2014/main" id="{562FFB9E-9218-9A75-D814-AD8764AC6465}"/>
              </a:ext>
            </a:extLst>
          </p:cNvPr>
          <p:cNvPicPr>
            <a:picLocks noChangeAspect="1"/>
          </p:cNvPicPr>
          <p:nvPr/>
        </p:nvPicPr>
        <p:blipFill>
          <a:blip r:embed="rId5"/>
          <a:stretch>
            <a:fillRect/>
          </a:stretch>
        </p:blipFill>
        <p:spPr>
          <a:xfrm>
            <a:off x="8112223" y="1214423"/>
            <a:ext cx="3929497" cy="4837395"/>
          </a:xfrm>
          <a:prstGeom prst="rect">
            <a:avLst/>
          </a:prstGeom>
        </p:spPr>
      </p:pic>
      <p:sp>
        <p:nvSpPr>
          <p:cNvPr id="4" name="Espace réservé de la date 2">
            <a:extLst>
              <a:ext uri="{FF2B5EF4-FFF2-40B4-BE49-F238E27FC236}">
                <a16:creationId xmlns:a16="http://schemas.microsoft.com/office/drawing/2014/main" id="{A5F943B1-CB0A-01CF-B9C4-90AFCE6278D1}"/>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5" name="Footer Placeholder 4">
            <a:extLst>
              <a:ext uri="{FF2B5EF4-FFF2-40B4-BE49-F238E27FC236}">
                <a16:creationId xmlns:a16="http://schemas.microsoft.com/office/drawing/2014/main" id="{81E8E155-2D35-6093-26E9-C66B99CB86C2}"/>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2081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3935760" y="1340768"/>
            <a:ext cx="6696123" cy="4320479"/>
          </a:xfrm>
        </p:spPr>
        <p:txBody>
          <a:bodyPr/>
          <a:lstStyle/>
          <a:p>
            <a:pPr marL="0" indent="0" algn="just">
              <a:lnSpc>
                <a:spcPct val="120000"/>
              </a:lnSpc>
              <a:spcBef>
                <a:spcPts val="600"/>
              </a:spcBef>
              <a:spcAft>
                <a:spcPts val="600"/>
              </a:spcAft>
              <a:buNone/>
            </a:pPr>
            <a:endParaRPr lang="fr-FR" sz="180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endParaRPr lang="fr-FR" sz="1800" b="0" dirty="0">
              <a:solidFill>
                <a:schemeClr val="tx1"/>
              </a:solidFill>
              <a:latin typeface="Verdana" panose="020B0604030504040204" pitchFamily="34" charset="0"/>
              <a:cs typeface="Times New Roman" panose="02020603050405020304" pitchFamily="18" charset="0"/>
            </a:endParaRPr>
          </a:p>
          <a:p>
            <a:endParaRPr lang="fr-FR"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2423592" y="373593"/>
            <a:ext cx="9360421" cy="1065742"/>
          </a:xfrm>
        </p:spPr>
        <p:txBody>
          <a:bodyPr/>
          <a:lstStyle/>
          <a:p>
            <a:r>
              <a:rPr lang="fr-FR" dirty="0"/>
              <a:t>HI-LUMI</a:t>
            </a:r>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123062" y="43158"/>
            <a:ext cx="1008111" cy="756083"/>
          </a:xfrm>
          <a:prstGeom prst="rect">
            <a:avLst/>
          </a:prstGeom>
        </p:spPr>
      </p:pic>
      <p:pic>
        <p:nvPicPr>
          <p:cNvPr id="10" name="Image 10">
            <a:extLst>
              <a:ext uri="{FF2B5EF4-FFF2-40B4-BE49-F238E27FC236}">
                <a16:creationId xmlns:a16="http://schemas.microsoft.com/office/drawing/2014/main" id="{2A43024B-0A5A-17C6-E86C-5DEFEB91487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257827" y="3501008"/>
            <a:ext cx="4516520" cy="2721561"/>
          </a:xfrm>
          <a:prstGeom prst="rect">
            <a:avLst/>
          </a:prstGeom>
        </p:spPr>
      </p:pic>
      <p:pic>
        <p:nvPicPr>
          <p:cNvPr id="4" name="E40B54F1-AB06-478B-858E-D9034743FB04" descr="IMG_6012.jpg">
            <a:extLst>
              <a:ext uri="{FF2B5EF4-FFF2-40B4-BE49-F238E27FC236}">
                <a16:creationId xmlns:a16="http://schemas.microsoft.com/office/drawing/2014/main" id="{BE3C9223-B2B8-9BF0-1197-1DF2F6507BC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7987" y="887646"/>
            <a:ext cx="4006086" cy="534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E5E74B6-331A-4089-9373-93C73BEA8671" descr="IMG_6018.jpg">
            <a:extLst>
              <a:ext uri="{FF2B5EF4-FFF2-40B4-BE49-F238E27FC236}">
                <a16:creationId xmlns:a16="http://schemas.microsoft.com/office/drawing/2014/main" id="{44EC6514-A982-AADA-21BA-6DC92041DAA5}"/>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847175" y="906464"/>
            <a:ext cx="3336032" cy="250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4BB70E89-A48C-4B96-880B-0BCCE7D0B7BD" descr="IMG_6064.jpg">
            <a:extLst>
              <a:ext uri="{FF2B5EF4-FFF2-40B4-BE49-F238E27FC236}">
                <a16:creationId xmlns:a16="http://schemas.microsoft.com/office/drawing/2014/main" id="{EC0406F2-B8F2-15A4-EBC2-40578B01E742}"/>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847175" y="3499419"/>
            <a:ext cx="2003792" cy="2671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3FAD0A76-15B0-4279-BDC9-5E719723F2C6" descr="IMG_6001.jpg">
            <a:extLst>
              <a:ext uri="{FF2B5EF4-FFF2-40B4-BE49-F238E27FC236}">
                <a16:creationId xmlns:a16="http://schemas.microsoft.com/office/drawing/2014/main" id="{57343734-DF14-1531-B9ED-D34D0094EE0D}"/>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8438315" y="893449"/>
            <a:ext cx="3336032" cy="250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Espace réservé de la date 2">
            <a:extLst>
              <a:ext uri="{FF2B5EF4-FFF2-40B4-BE49-F238E27FC236}">
                <a16:creationId xmlns:a16="http://schemas.microsoft.com/office/drawing/2014/main" id="{467C404B-CDB5-B1EA-FE24-87F0D5E42953}"/>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13" name="Footer Placeholder 4">
            <a:extLst>
              <a:ext uri="{FF2B5EF4-FFF2-40B4-BE49-F238E27FC236}">
                <a16:creationId xmlns:a16="http://schemas.microsoft.com/office/drawing/2014/main" id="{130BAC62-1AA7-1F7E-DE62-702963E44684}"/>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478942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3287688" y="1268760"/>
            <a:ext cx="6696123" cy="4320479"/>
          </a:xfrm>
        </p:spPr>
        <p:txBody>
          <a:bodyPr/>
          <a:lstStyle/>
          <a:p>
            <a:pPr marL="0" indent="0" algn="just">
              <a:lnSpc>
                <a:spcPct val="120000"/>
              </a:lnSpc>
              <a:spcBef>
                <a:spcPts val="600"/>
              </a:spcBef>
              <a:spcAft>
                <a:spcPts val="600"/>
              </a:spcAft>
              <a:buNone/>
            </a:pPr>
            <a:endParaRPr lang="fr-FR" sz="180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endParaRPr lang="fr-FR" sz="1800" b="0" dirty="0">
              <a:solidFill>
                <a:schemeClr val="tx1"/>
              </a:solidFill>
              <a:latin typeface="Verdana" panose="020B0604030504040204" pitchFamily="34" charset="0"/>
              <a:cs typeface="Times New Roman" panose="02020603050405020304" pitchFamily="18" charset="0"/>
            </a:endParaRPr>
          </a:p>
          <a:p>
            <a:endParaRPr lang="fr-FR"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123062" y="43158"/>
            <a:ext cx="1008111" cy="756083"/>
          </a:xfrm>
          <a:prstGeom prst="rect">
            <a:avLst/>
          </a:prstGeom>
        </p:spPr>
      </p:pic>
      <p:pic>
        <p:nvPicPr>
          <p:cNvPr id="3" name="Picture 2" descr="A picture containing ground, metal&#10;&#10;Description automatically generated">
            <a:extLst>
              <a:ext uri="{FF2B5EF4-FFF2-40B4-BE49-F238E27FC236}">
                <a16:creationId xmlns:a16="http://schemas.microsoft.com/office/drawing/2014/main" id="{3F25A32C-25D6-4844-8DA4-612AECEDC70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297146" y="3591066"/>
            <a:ext cx="3597708" cy="2652645"/>
          </a:xfrm>
          <a:prstGeom prst="rect">
            <a:avLst/>
          </a:prstGeom>
        </p:spPr>
      </p:pic>
      <p:sp>
        <p:nvSpPr>
          <p:cNvPr id="10" name="Title 9">
            <a:extLst>
              <a:ext uri="{FF2B5EF4-FFF2-40B4-BE49-F238E27FC236}">
                <a16:creationId xmlns:a16="http://schemas.microsoft.com/office/drawing/2014/main" id="{7B052515-986F-4C55-C344-15671AC5B5B7}"/>
              </a:ext>
            </a:extLst>
          </p:cNvPr>
          <p:cNvSpPr>
            <a:spLocks noGrp="1"/>
          </p:cNvSpPr>
          <p:nvPr>
            <p:ph type="title"/>
          </p:nvPr>
        </p:nvSpPr>
        <p:spPr/>
        <p:txBody>
          <a:bodyPr/>
          <a:lstStyle/>
          <a:p>
            <a:r>
              <a:rPr lang="fr-CH" dirty="0"/>
              <a:t>                SCIENCE GATEWAY</a:t>
            </a:r>
          </a:p>
        </p:txBody>
      </p:sp>
      <p:pic>
        <p:nvPicPr>
          <p:cNvPr id="13" name="Picture 12" descr="A building under construction&#10;&#10;Description automatically generated with medium confidence">
            <a:extLst>
              <a:ext uri="{FF2B5EF4-FFF2-40B4-BE49-F238E27FC236}">
                <a16:creationId xmlns:a16="http://schemas.microsoft.com/office/drawing/2014/main" id="{8EC08F39-96F0-140C-E91A-581C89FF6E6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07989" y="3591066"/>
            <a:ext cx="3616260" cy="2652646"/>
          </a:xfrm>
          <a:prstGeom prst="rect">
            <a:avLst/>
          </a:prstGeom>
        </p:spPr>
      </p:pic>
      <p:pic>
        <p:nvPicPr>
          <p:cNvPr id="15" name="Picture 14" descr="A picture containing track, warehouse, platform&#10;&#10;Description automatically generated">
            <a:extLst>
              <a:ext uri="{FF2B5EF4-FFF2-40B4-BE49-F238E27FC236}">
                <a16:creationId xmlns:a16="http://schemas.microsoft.com/office/drawing/2014/main" id="{E8CB1774-63B9-9854-ED08-41A758A5FD6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181541" y="3591066"/>
            <a:ext cx="3597708" cy="2652645"/>
          </a:xfrm>
          <a:prstGeom prst="rect">
            <a:avLst/>
          </a:prstGeom>
        </p:spPr>
      </p:pic>
      <p:pic>
        <p:nvPicPr>
          <p:cNvPr id="17" name="Picture 16">
            <a:extLst>
              <a:ext uri="{FF2B5EF4-FFF2-40B4-BE49-F238E27FC236}">
                <a16:creationId xmlns:a16="http://schemas.microsoft.com/office/drawing/2014/main" id="{36BC435C-3FEE-25FB-364E-B64108FA266E}"/>
              </a:ext>
            </a:extLst>
          </p:cNvPr>
          <p:cNvPicPr>
            <a:picLocks noChangeAspect="1"/>
          </p:cNvPicPr>
          <p:nvPr/>
        </p:nvPicPr>
        <p:blipFill>
          <a:blip r:embed="rId8"/>
          <a:stretch>
            <a:fillRect/>
          </a:stretch>
        </p:blipFill>
        <p:spPr>
          <a:xfrm>
            <a:off x="407987" y="853981"/>
            <a:ext cx="7191375" cy="2592287"/>
          </a:xfrm>
          <a:prstGeom prst="rect">
            <a:avLst/>
          </a:prstGeom>
        </p:spPr>
      </p:pic>
      <p:pic>
        <p:nvPicPr>
          <p:cNvPr id="7" name="Image 6" descr="Une image contenant plein air, ciel, arbre, nuage&#10;&#10;Description générée automatiquement">
            <a:extLst>
              <a:ext uri="{FF2B5EF4-FFF2-40B4-BE49-F238E27FC236}">
                <a16:creationId xmlns:a16="http://schemas.microsoft.com/office/drawing/2014/main" id="{B15C7148-0A50-A67C-8CAE-A266483262E1}"/>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8301079" y="851683"/>
            <a:ext cx="3465661" cy="2599246"/>
          </a:xfrm>
          <a:prstGeom prst="rect">
            <a:avLst/>
          </a:prstGeom>
        </p:spPr>
      </p:pic>
      <p:sp>
        <p:nvSpPr>
          <p:cNvPr id="5" name="Espace réservé de la date 2">
            <a:extLst>
              <a:ext uri="{FF2B5EF4-FFF2-40B4-BE49-F238E27FC236}">
                <a16:creationId xmlns:a16="http://schemas.microsoft.com/office/drawing/2014/main" id="{10BE2411-E48B-4B40-CC19-A74C6A661B05}"/>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12" name="Footer Placeholder 4">
            <a:extLst>
              <a:ext uri="{FF2B5EF4-FFF2-40B4-BE49-F238E27FC236}">
                <a16:creationId xmlns:a16="http://schemas.microsoft.com/office/drawing/2014/main" id="{984AE52C-56B2-A969-46FF-46ACA2BF8404}"/>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62401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3935760" y="1340768"/>
            <a:ext cx="6696123" cy="4320479"/>
          </a:xfrm>
        </p:spPr>
        <p:txBody>
          <a:bodyPr/>
          <a:lstStyle/>
          <a:p>
            <a:pPr marL="0" indent="0" algn="just">
              <a:lnSpc>
                <a:spcPct val="120000"/>
              </a:lnSpc>
              <a:spcBef>
                <a:spcPts val="600"/>
              </a:spcBef>
              <a:spcAft>
                <a:spcPts val="600"/>
              </a:spcAft>
              <a:buNone/>
            </a:pPr>
            <a:endParaRPr lang="fr-FR" sz="1800" b="0" dirty="0">
              <a:solidFill>
                <a:schemeClr val="tx1"/>
              </a:solidFill>
              <a:latin typeface="Verdana" panose="020B0604030504040204" pitchFamily="34" charset="0"/>
              <a:cs typeface="Times New Roman" panose="02020603050405020304" pitchFamily="18" charset="0"/>
            </a:endParaRPr>
          </a:p>
          <a:p>
            <a:endParaRPr lang="fr-FR"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2423592" y="373593"/>
            <a:ext cx="9360421" cy="1065742"/>
          </a:xfrm>
        </p:spPr>
        <p:txBody>
          <a:bodyPr/>
          <a:lstStyle/>
          <a:p>
            <a:r>
              <a:rPr lang="fr-FR" dirty="0"/>
              <a:t>DATA CENTER</a:t>
            </a:r>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123062" y="43158"/>
            <a:ext cx="1008111" cy="756083"/>
          </a:xfrm>
          <a:prstGeom prst="rect">
            <a:avLst/>
          </a:prstGeom>
        </p:spPr>
      </p:pic>
      <p:pic>
        <p:nvPicPr>
          <p:cNvPr id="3" name="Picture 2">
            <a:extLst>
              <a:ext uri="{FF2B5EF4-FFF2-40B4-BE49-F238E27FC236}">
                <a16:creationId xmlns:a16="http://schemas.microsoft.com/office/drawing/2014/main" id="{1C28CC70-420C-39D4-E076-21610F59E38B}"/>
              </a:ext>
            </a:extLst>
          </p:cNvPr>
          <p:cNvPicPr>
            <a:picLocks noChangeAspect="1"/>
          </p:cNvPicPr>
          <p:nvPr/>
        </p:nvPicPr>
        <p:blipFill>
          <a:blip r:embed="rId5"/>
          <a:stretch>
            <a:fillRect/>
          </a:stretch>
        </p:blipFill>
        <p:spPr>
          <a:xfrm>
            <a:off x="402581" y="929829"/>
            <a:ext cx="11381432" cy="2621606"/>
          </a:xfrm>
          <a:prstGeom prst="rect">
            <a:avLst/>
          </a:prstGeom>
        </p:spPr>
      </p:pic>
      <p:pic>
        <p:nvPicPr>
          <p:cNvPr id="1026" name="Picture 2">
            <a:extLst>
              <a:ext uri="{FF2B5EF4-FFF2-40B4-BE49-F238E27FC236}">
                <a16:creationId xmlns:a16="http://schemas.microsoft.com/office/drawing/2014/main" id="{2B0B8CAF-B395-1CED-93AE-80F81F97E66E}"/>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27298" y="3917851"/>
            <a:ext cx="3744416" cy="2006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10F51DDD-AA2D-FAAD-5BF1-8808F9E03306}"/>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361735" y="3940020"/>
            <a:ext cx="3710632" cy="198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a:extLst>
              <a:ext uri="{FF2B5EF4-FFF2-40B4-BE49-F238E27FC236}">
                <a16:creationId xmlns:a16="http://schemas.microsoft.com/office/drawing/2014/main" id="{BF397D49-9FF9-7BEB-87DE-5FD41F906E55}"/>
              </a:ext>
            </a:extLst>
          </p:cNvPr>
          <p:cNvPicPr>
            <a:picLocks noChangeAspect="1"/>
          </p:cNvPicPr>
          <p:nvPr/>
        </p:nvPicPr>
        <p:blipFill>
          <a:blip r:embed="rId8" cstate="print"/>
          <a:stretch>
            <a:fillRect/>
          </a:stretch>
        </p:blipFill>
        <p:spPr>
          <a:xfrm>
            <a:off x="8498341" y="3719063"/>
            <a:ext cx="3290459" cy="2467844"/>
          </a:xfrm>
          <a:prstGeom prst="rect">
            <a:avLst/>
          </a:prstGeom>
        </p:spPr>
      </p:pic>
      <p:sp>
        <p:nvSpPr>
          <p:cNvPr id="10" name="Espace réservé de la date 2">
            <a:extLst>
              <a:ext uri="{FF2B5EF4-FFF2-40B4-BE49-F238E27FC236}">
                <a16:creationId xmlns:a16="http://schemas.microsoft.com/office/drawing/2014/main" id="{791D93BC-49AA-FCB0-5D74-8FB112701B57}"/>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12" name="Footer Placeholder 4">
            <a:extLst>
              <a:ext uri="{FF2B5EF4-FFF2-40B4-BE49-F238E27FC236}">
                <a16:creationId xmlns:a16="http://schemas.microsoft.com/office/drawing/2014/main" id="{5B56E287-FBF4-C3DC-77F8-083C49B3376C}"/>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572587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428046"/>
            <a:ext cx="12075953" cy="1065742"/>
          </a:xfrm>
        </p:spPr>
        <p:txBody>
          <a:bodyPr/>
          <a:lstStyle/>
          <a:p>
            <a:pPr algn="ctr"/>
            <a:r>
              <a:rPr lang="fr-FR" dirty="0"/>
              <a:t>Catégories de chantier</a:t>
            </a:r>
          </a:p>
        </p:txBody>
      </p:sp>
      <p:pic>
        <p:nvPicPr>
          <p:cNvPr id="9" name="Picture 8">
            <a:extLst>
              <a:ext uri="{FF2B5EF4-FFF2-40B4-BE49-F238E27FC236}">
                <a16:creationId xmlns:a16="http://schemas.microsoft.com/office/drawing/2014/main" id="{310E9B2C-48EF-43A8-B9BD-DA777BDE59C2}"/>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0" name="Content Placeholder 2" descr="A picture containing text&#10;&#10;Description automatically generated">
            <a:extLst>
              <a:ext uri="{FF2B5EF4-FFF2-40B4-BE49-F238E27FC236}">
                <a16:creationId xmlns:a16="http://schemas.microsoft.com/office/drawing/2014/main" id="{352CD186-21D7-4D3A-9019-853BB7D79749}"/>
              </a:ext>
            </a:extLst>
          </p:cNvPr>
          <p:cNvPicPr>
            <a:picLocks noChangeAspect="1"/>
          </p:cNvPicPr>
          <p:nvPr/>
        </p:nvPicPr>
        <p:blipFill>
          <a:blip r:embed="rId4"/>
          <a:stretch>
            <a:fillRect/>
          </a:stretch>
        </p:blipFill>
        <p:spPr>
          <a:xfrm>
            <a:off x="11123062" y="43158"/>
            <a:ext cx="1008111" cy="756083"/>
          </a:xfrm>
          <a:prstGeom prst="rect">
            <a:avLst/>
          </a:prstGeom>
        </p:spPr>
      </p:pic>
      <p:pic>
        <p:nvPicPr>
          <p:cNvPr id="5" name="Image 4" descr="Une image contenant Casque, casque&#10;&#10;Description générée automatiquement">
            <a:extLst>
              <a:ext uri="{FF2B5EF4-FFF2-40B4-BE49-F238E27FC236}">
                <a16:creationId xmlns:a16="http://schemas.microsoft.com/office/drawing/2014/main" id="{6270BE65-C361-9999-AEAE-47C1AC26016C}"/>
              </a:ext>
            </a:extLst>
          </p:cNvPr>
          <p:cNvPicPr>
            <a:picLocks noChangeAspect="1"/>
          </p:cNvPicPr>
          <p:nvPr/>
        </p:nvPicPr>
        <p:blipFill>
          <a:blip r:embed="rId5"/>
          <a:stretch>
            <a:fillRect/>
          </a:stretch>
        </p:blipFill>
        <p:spPr>
          <a:xfrm>
            <a:off x="41646" y="1105370"/>
            <a:ext cx="5118250" cy="5118250"/>
          </a:xfrm>
          <a:prstGeom prst="rect">
            <a:avLst/>
          </a:prstGeom>
        </p:spPr>
      </p:pic>
      <p:sp>
        <p:nvSpPr>
          <p:cNvPr id="8" name="Content Placeholder 7">
            <a:extLst>
              <a:ext uri="{FF2B5EF4-FFF2-40B4-BE49-F238E27FC236}">
                <a16:creationId xmlns:a16="http://schemas.microsoft.com/office/drawing/2014/main" id="{D37C04C1-4BD5-97F6-BBE1-DAD768C97422}"/>
              </a:ext>
            </a:extLst>
          </p:cNvPr>
          <p:cNvSpPr txBox="1">
            <a:spLocks/>
          </p:cNvSpPr>
          <p:nvPr/>
        </p:nvSpPr>
        <p:spPr>
          <a:xfrm>
            <a:off x="4655840" y="1700808"/>
            <a:ext cx="6840760" cy="417951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20000"/>
              </a:lnSpc>
              <a:spcBef>
                <a:spcPts val="600"/>
              </a:spcBef>
              <a:spcAft>
                <a:spcPts val="600"/>
              </a:spcAft>
              <a:buNone/>
            </a:pPr>
            <a:r>
              <a:rPr lang="fr-FR" sz="1800" u="sng" dirty="0">
                <a:solidFill>
                  <a:schemeClr val="tx2">
                    <a:lumMod val="75000"/>
                    <a:lumOff val="25000"/>
                  </a:schemeClr>
                </a:solidFill>
                <a:latin typeface="Verdana" panose="020B0604030504040204" pitchFamily="34" charset="0"/>
                <a:cs typeface="Times New Roman" panose="02020603050405020304" pitchFamily="18" charset="0"/>
              </a:rPr>
              <a:t>travaux de 2de catégorie :</a:t>
            </a:r>
            <a:r>
              <a:rPr lang="fr-FR" sz="1800" dirty="0">
                <a:solidFill>
                  <a:schemeClr val="tx2">
                    <a:lumMod val="75000"/>
                    <a:lumOff val="25000"/>
                  </a:schemeClr>
                </a:solidFill>
                <a:latin typeface="Verdana" panose="020B0604030504040204" pitchFamily="34" charset="0"/>
                <a:cs typeface="Times New Roman" panose="02020603050405020304" pitchFamily="18" charset="0"/>
              </a:rPr>
              <a:t> </a:t>
            </a:r>
          </a:p>
          <a:p>
            <a:pPr marL="0" indent="0" algn="just">
              <a:lnSpc>
                <a:spcPct val="120000"/>
              </a:lnSpc>
              <a:spcBef>
                <a:spcPts val="600"/>
              </a:spcBef>
              <a:spcAft>
                <a:spcPts val="600"/>
              </a:spcAft>
              <a:buNone/>
            </a:pPr>
            <a:r>
              <a:rPr lang="fr-FR" sz="1800" dirty="0">
                <a:solidFill>
                  <a:schemeClr val="tx1"/>
                </a:solidFill>
                <a:latin typeface="Verdana" panose="020B0604030504040204" pitchFamily="34" charset="0"/>
                <a:cs typeface="Times New Roman" panose="02020603050405020304" pitchFamily="18" charset="0"/>
              </a:rPr>
              <a:t>Autres opéra­tions ou prestations de services (&lt;4000h ou impliquant une seule entité intervenante).</a:t>
            </a:r>
          </a:p>
          <a:p>
            <a:pPr marL="0" indent="0" algn="just">
              <a:lnSpc>
                <a:spcPct val="120000"/>
              </a:lnSpc>
              <a:spcBef>
                <a:spcPts val="600"/>
              </a:spcBef>
              <a:spcAft>
                <a:spcPts val="600"/>
              </a:spcAft>
              <a:buNone/>
            </a:pPr>
            <a:endParaRPr lang="fr-FR" sz="1800" b="0" dirty="0">
              <a:solidFill>
                <a:schemeClr val="tx1"/>
              </a:solidFill>
              <a:latin typeface="Verdana" panose="020B0604030504040204" pitchFamily="34" charset="0"/>
              <a:cs typeface="Times New Roman" panose="02020603050405020304" pitchFamily="18" charset="0"/>
            </a:endParaRPr>
          </a:p>
          <a:p>
            <a:pPr marL="0" indent="0" algn="just">
              <a:lnSpc>
                <a:spcPct val="120000"/>
              </a:lnSpc>
              <a:spcBef>
                <a:spcPts val="600"/>
              </a:spcBef>
              <a:spcAft>
                <a:spcPts val="600"/>
              </a:spcAft>
              <a:buNone/>
            </a:pPr>
            <a:r>
              <a:rPr lang="fr-FR" sz="1800" dirty="0">
                <a:solidFill>
                  <a:schemeClr val="tx1"/>
                </a:solidFill>
                <a:latin typeface="Verdana" panose="020B0604030504040204" pitchFamily="34" charset="0"/>
                <a:cs typeface="Times New Roman" panose="02020603050405020304" pitchFamily="18" charset="0"/>
              </a:rPr>
              <a:t>Les travaux de 2eme catégorie sont soumis à l’établissement d’un </a:t>
            </a:r>
            <a:r>
              <a:rPr lang="fr-FR" sz="1800" dirty="0" err="1">
                <a:solidFill>
                  <a:schemeClr val="tx1"/>
                </a:solidFill>
                <a:latin typeface="Verdana" panose="020B0604030504040204" pitchFamily="34" charset="0"/>
                <a:cs typeface="Times New Roman" panose="02020603050405020304" pitchFamily="18" charset="0"/>
              </a:rPr>
              <a:t>PdP</a:t>
            </a:r>
            <a:r>
              <a:rPr lang="fr-FR" sz="1800" dirty="0">
                <a:solidFill>
                  <a:schemeClr val="tx1"/>
                </a:solidFill>
                <a:latin typeface="Verdana" panose="020B0604030504040204" pitchFamily="34" charset="0"/>
                <a:cs typeface="Times New Roman" panose="02020603050405020304" pitchFamily="18" charset="0"/>
              </a:rPr>
              <a:t> (Plan de Prévention), rédigé conjointement par le CERN et le contractant, à l’initiative du CERN, sur la base d’un modèle de document CERN.</a:t>
            </a:r>
          </a:p>
        </p:txBody>
      </p:sp>
      <p:sp>
        <p:nvSpPr>
          <p:cNvPr id="4" name="Espace réservé de la date 2">
            <a:extLst>
              <a:ext uri="{FF2B5EF4-FFF2-40B4-BE49-F238E27FC236}">
                <a16:creationId xmlns:a16="http://schemas.microsoft.com/office/drawing/2014/main" id="{6672C711-A8B2-34A8-BCF9-A7EE250B803C}"/>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11" name="Footer Placeholder 4">
            <a:extLst>
              <a:ext uri="{FF2B5EF4-FFF2-40B4-BE49-F238E27FC236}">
                <a16:creationId xmlns:a16="http://schemas.microsoft.com/office/drawing/2014/main" id="{90087AFF-E975-305D-5A6E-FDF72C8E7470}"/>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34000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3935760" y="1340768"/>
            <a:ext cx="6696123" cy="4320479"/>
          </a:xfrm>
        </p:spPr>
        <p:txBody>
          <a:bodyPr/>
          <a:lstStyle/>
          <a:p>
            <a:pPr marL="0" indent="0" algn="just">
              <a:lnSpc>
                <a:spcPct val="120000"/>
              </a:lnSpc>
              <a:spcBef>
                <a:spcPts val="600"/>
              </a:spcBef>
              <a:spcAft>
                <a:spcPts val="600"/>
              </a:spcAft>
              <a:buNone/>
            </a:pPr>
            <a:endParaRPr lang="fr-FR" sz="180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endParaRPr lang="fr-FR" sz="1800" b="0" dirty="0">
              <a:solidFill>
                <a:schemeClr val="tx1"/>
              </a:solidFill>
              <a:latin typeface="Verdana" panose="020B0604030504040204" pitchFamily="34" charset="0"/>
              <a:cs typeface="Times New Roman" panose="02020603050405020304" pitchFamily="18" charset="0"/>
            </a:endParaRPr>
          </a:p>
          <a:p>
            <a:endParaRPr lang="fr-FR"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2423592" y="373593"/>
            <a:ext cx="9360421" cy="1065742"/>
          </a:xfrm>
        </p:spPr>
        <p:txBody>
          <a:bodyPr/>
          <a:lstStyle/>
          <a:p>
            <a:r>
              <a:rPr lang="fr-FR" dirty="0"/>
              <a:t>EVACUATION DE CUVES</a:t>
            </a:r>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123062" y="43158"/>
            <a:ext cx="1008111" cy="756083"/>
          </a:xfrm>
          <a:prstGeom prst="rect">
            <a:avLst/>
          </a:prstGeom>
        </p:spPr>
      </p:pic>
      <p:pic>
        <p:nvPicPr>
          <p:cNvPr id="2" name="Picture 1">
            <a:extLst>
              <a:ext uri="{FF2B5EF4-FFF2-40B4-BE49-F238E27FC236}">
                <a16:creationId xmlns:a16="http://schemas.microsoft.com/office/drawing/2014/main" id="{74B19FF6-FD4B-CB64-EE14-B02ED2D44012}"/>
              </a:ext>
            </a:extLst>
          </p:cNvPr>
          <p:cNvPicPr>
            <a:picLocks noChangeAspect="1"/>
          </p:cNvPicPr>
          <p:nvPr/>
        </p:nvPicPr>
        <p:blipFill>
          <a:blip r:embed="rId5"/>
          <a:stretch>
            <a:fillRect/>
          </a:stretch>
        </p:blipFill>
        <p:spPr>
          <a:xfrm>
            <a:off x="6330330" y="1196750"/>
            <a:ext cx="4921361" cy="5031631"/>
          </a:xfrm>
          <a:prstGeom prst="rect">
            <a:avLst/>
          </a:prstGeom>
        </p:spPr>
      </p:pic>
      <p:grpSp>
        <p:nvGrpSpPr>
          <p:cNvPr id="4" name="Groupe 3">
            <a:extLst>
              <a:ext uri="{FF2B5EF4-FFF2-40B4-BE49-F238E27FC236}">
                <a16:creationId xmlns:a16="http://schemas.microsoft.com/office/drawing/2014/main" id="{CF523809-0488-7DFC-B908-4344389B4EFB}"/>
              </a:ext>
            </a:extLst>
          </p:cNvPr>
          <p:cNvGrpSpPr/>
          <p:nvPr/>
        </p:nvGrpSpPr>
        <p:grpSpPr>
          <a:xfrm>
            <a:off x="942567" y="1196751"/>
            <a:ext cx="4921361" cy="5031631"/>
            <a:chOff x="942567" y="1196751"/>
            <a:chExt cx="4921361" cy="5031631"/>
          </a:xfrm>
        </p:grpSpPr>
        <p:pic>
          <p:nvPicPr>
            <p:cNvPr id="2050" name="E0AEAF62-C265-438E-A03B-70CCB897B69F">
              <a:extLst>
                <a:ext uri="{FF2B5EF4-FFF2-40B4-BE49-F238E27FC236}">
                  <a16:creationId xmlns:a16="http://schemas.microsoft.com/office/drawing/2014/main" id="{10CB8BF9-A150-1978-3F7B-5967135F081A}"/>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942567" y="1196751"/>
              <a:ext cx="4921361" cy="5031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rganigramme : Connecteur 2">
              <a:extLst>
                <a:ext uri="{FF2B5EF4-FFF2-40B4-BE49-F238E27FC236}">
                  <a16:creationId xmlns:a16="http://schemas.microsoft.com/office/drawing/2014/main" id="{8109DD8C-CAF9-7597-4FF8-662A9F443BBC}"/>
                </a:ext>
              </a:extLst>
            </p:cNvPr>
            <p:cNvSpPr/>
            <p:nvPr/>
          </p:nvSpPr>
          <p:spPr>
            <a:xfrm>
              <a:off x="942567" y="5085184"/>
              <a:ext cx="472913" cy="576063"/>
            </a:xfrm>
            <a:prstGeom prst="flowChartConnector">
              <a:avLst/>
            </a:prstGeom>
            <a:solidFill>
              <a:schemeClr val="bg2">
                <a:lumMod val="1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Organigramme : Connecteur 13">
              <a:extLst>
                <a:ext uri="{FF2B5EF4-FFF2-40B4-BE49-F238E27FC236}">
                  <a16:creationId xmlns:a16="http://schemas.microsoft.com/office/drawing/2014/main" id="{D10D50B6-A61D-349C-741E-9FB63E119368}"/>
                </a:ext>
              </a:extLst>
            </p:cNvPr>
            <p:cNvSpPr/>
            <p:nvPr/>
          </p:nvSpPr>
          <p:spPr>
            <a:xfrm>
              <a:off x="1775520" y="5517232"/>
              <a:ext cx="1008112" cy="700333"/>
            </a:xfrm>
            <a:prstGeom prst="flowChartConnector">
              <a:avLst/>
            </a:prstGeom>
            <a:solidFill>
              <a:schemeClr val="bg2">
                <a:lumMod val="1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Organigramme : Connecteur 14">
              <a:extLst>
                <a:ext uri="{FF2B5EF4-FFF2-40B4-BE49-F238E27FC236}">
                  <a16:creationId xmlns:a16="http://schemas.microsoft.com/office/drawing/2014/main" id="{C0EA72CD-B583-6CD4-A019-4C608126D962}"/>
                </a:ext>
              </a:extLst>
            </p:cNvPr>
            <p:cNvSpPr/>
            <p:nvPr/>
          </p:nvSpPr>
          <p:spPr>
            <a:xfrm>
              <a:off x="5418741" y="4661521"/>
              <a:ext cx="432048" cy="576063"/>
            </a:xfrm>
            <a:prstGeom prst="flowChartConnector">
              <a:avLst/>
            </a:prstGeom>
            <a:solidFill>
              <a:schemeClr val="bg2">
                <a:lumMod val="1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rganigramme : Connecteur 15">
              <a:extLst>
                <a:ext uri="{FF2B5EF4-FFF2-40B4-BE49-F238E27FC236}">
                  <a16:creationId xmlns:a16="http://schemas.microsoft.com/office/drawing/2014/main" id="{94FB2FB2-4F00-9477-59E4-2A4478219399}"/>
                </a:ext>
              </a:extLst>
            </p:cNvPr>
            <p:cNvSpPr/>
            <p:nvPr/>
          </p:nvSpPr>
          <p:spPr>
            <a:xfrm>
              <a:off x="5015880" y="5237585"/>
              <a:ext cx="782128" cy="635494"/>
            </a:xfrm>
            <a:prstGeom prst="flowChartConnector">
              <a:avLst/>
            </a:prstGeom>
            <a:solidFill>
              <a:schemeClr val="bg2">
                <a:lumMod val="1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Espace réservé de la date 2">
            <a:extLst>
              <a:ext uri="{FF2B5EF4-FFF2-40B4-BE49-F238E27FC236}">
                <a16:creationId xmlns:a16="http://schemas.microsoft.com/office/drawing/2014/main" id="{02FFFB03-DEBE-C2FD-81D7-419D49CEB35E}"/>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13" name="Footer Placeholder 4">
            <a:extLst>
              <a:ext uri="{FF2B5EF4-FFF2-40B4-BE49-F238E27FC236}">
                <a16:creationId xmlns:a16="http://schemas.microsoft.com/office/drawing/2014/main" id="{EFA9173B-A3BA-A719-E474-3EDAD4725AAF}"/>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69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428046"/>
            <a:ext cx="12075953" cy="1065742"/>
          </a:xfrm>
        </p:spPr>
        <p:txBody>
          <a:bodyPr/>
          <a:lstStyle/>
          <a:p>
            <a:pPr algn="ctr"/>
            <a:r>
              <a:rPr lang="fr-FR" dirty="0"/>
              <a:t>Catégories de chantier</a:t>
            </a:r>
          </a:p>
        </p:txBody>
      </p:sp>
      <p:pic>
        <p:nvPicPr>
          <p:cNvPr id="9" name="Picture 8">
            <a:extLst>
              <a:ext uri="{FF2B5EF4-FFF2-40B4-BE49-F238E27FC236}">
                <a16:creationId xmlns:a16="http://schemas.microsoft.com/office/drawing/2014/main" id="{310E9B2C-48EF-43A8-B9BD-DA777BDE59C2}"/>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0" name="Content Placeholder 2" descr="A picture containing text&#10;&#10;Description automatically generated">
            <a:extLst>
              <a:ext uri="{FF2B5EF4-FFF2-40B4-BE49-F238E27FC236}">
                <a16:creationId xmlns:a16="http://schemas.microsoft.com/office/drawing/2014/main" id="{352CD186-21D7-4D3A-9019-853BB7D79749}"/>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5" name="Content Placeholder 7">
            <a:extLst>
              <a:ext uri="{FF2B5EF4-FFF2-40B4-BE49-F238E27FC236}">
                <a16:creationId xmlns:a16="http://schemas.microsoft.com/office/drawing/2014/main" id="{53B96B92-D54E-BDDE-6AA6-71672B697F71}"/>
              </a:ext>
            </a:extLst>
          </p:cNvPr>
          <p:cNvSpPr txBox="1">
            <a:spLocks/>
          </p:cNvSpPr>
          <p:nvPr/>
        </p:nvSpPr>
        <p:spPr>
          <a:xfrm>
            <a:off x="911424" y="1634297"/>
            <a:ext cx="7560840" cy="425151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20000"/>
              </a:lnSpc>
              <a:spcBef>
                <a:spcPts val="600"/>
              </a:spcBef>
              <a:spcAft>
                <a:spcPts val="600"/>
              </a:spcAft>
              <a:buFont typeface="Arial" panose="020B0604020202020204" pitchFamily="34" charset="0"/>
              <a:buNone/>
            </a:pPr>
            <a:r>
              <a:rPr lang="fr-FR" sz="1800" u="sng" dirty="0">
                <a:solidFill>
                  <a:schemeClr val="tx2">
                    <a:lumMod val="75000"/>
                    <a:lumOff val="25000"/>
                  </a:schemeClr>
                </a:solidFill>
                <a:latin typeface="Verdana" panose="020B0604030504040204" pitchFamily="34" charset="0"/>
                <a:cs typeface="Times New Roman" panose="02020603050405020304" pitchFamily="18" charset="0"/>
              </a:rPr>
              <a:t>arrêts techniques :</a:t>
            </a:r>
            <a:r>
              <a:rPr lang="fr-FR" sz="1800" dirty="0">
                <a:solidFill>
                  <a:schemeClr val="tx2">
                    <a:lumMod val="75000"/>
                    <a:lumOff val="25000"/>
                  </a:schemeClr>
                </a:solidFill>
                <a:latin typeface="Verdana" panose="020B0604030504040204" pitchFamily="34" charset="0"/>
                <a:cs typeface="Times New Roman" panose="02020603050405020304" pitchFamily="18" charset="0"/>
              </a:rPr>
              <a:t> </a:t>
            </a:r>
          </a:p>
          <a:p>
            <a:pPr marL="0" indent="0" algn="just">
              <a:lnSpc>
                <a:spcPct val="120000"/>
              </a:lnSpc>
              <a:spcBef>
                <a:spcPts val="600"/>
              </a:spcBef>
              <a:spcAft>
                <a:spcPts val="600"/>
              </a:spcAft>
              <a:buFont typeface="Arial" panose="020B0604020202020204" pitchFamily="34" charset="0"/>
              <a:buNone/>
            </a:pPr>
            <a:r>
              <a:rPr lang="fr-FR" sz="1800" dirty="0">
                <a:solidFill>
                  <a:schemeClr val="tx1"/>
                </a:solidFill>
                <a:latin typeface="Verdana" panose="020B0604030504040204" pitchFamily="34" charset="0"/>
                <a:cs typeface="Times New Roman" panose="02020603050405020304" pitchFamily="18" charset="0"/>
              </a:rPr>
              <a:t>Opérations ou prestations de services spécifiques (arrêt programme relatif à la maintenance ou à l’amélioration des installations) faisant l’objet d’une coordination du Travail et de la Sécurité et imposant une planification des tâches. </a:t>
            </a:r>
          </a:p>
          <a:p>
            <a:pPr marL="0" indent="0" algn="just">
              <a:lnSpc>
                <a:spcPct val="120000"/>
              </a:lnSpc>
              <a:spcBef>
                <a:spcPts val="600"/>
              </a:spcBef>
              <a:spcAft>
                <a:spcPts val="600"/>
              </a:spcAft>
              <a:buFont typeface="Arial" panose="020B0604020202020204" pitchFamily="34" charset="0"/>
              <a:buNone/>
            </a:pPr>
            <a:r>
              <a:rPr lang="fr-FR" sz="1800" dirty="0">
                <a:solidFill>
                  <a:schemeClr val="tx1"/>
                </a:solidFill>
                <a:latin typeface="Verdana" panose="020B0604030504040204" pitchFamily="34" charset="0"/>
                <a:cs typeface="Times New Roman" panose="02020603050405020304" pitchFamily="18" charset="0"/>
              </a:rPr>
              <a:t>Les arrêts techniques sont soumis à un PCTS spécifique (rédigé par EROS) et à une évaluation des risques de la part de chaque contractant et sous-traitant. </a:t>
            </a:r>
          </a:p>
          <a:p>
            <a:pPr marL="0" indent="0" algn="just">
              <a:lnSpc>
                <a:spcPct val="120000"/>
              </a:lnSpc>
              <a:spcBef>
                <a:spcPts val="600"/>
              </a:spcBef>
              <a:spcAft>
                <a:spcPts val="600"/>
              </a:spcAft>
              <a:buFont typeface="Arial" panose="020B0604020202020204" pitchFamily="34" charset="0"/>
              <a:buNone/>
            </a:pPr>
            <a:r>
              <a:rPr lang="fr-FR" sz="1800" b="0" i="1" dirty="0">
                <a:solidFill>
                  <a:schemeClr val="tx1"/>
                </a:solidFill>
                <a:latin typeface="Verdana" panose="020B0604030504040204" pitchFamily="34" charset="0"/>
                <a:cs typeface="Times New Roman" panose="02020603050405020304" pitchFamily="18" charset="0"/>
              </a:rPr>
              <a:t>A noter que les conditions d’intervention diffèrent en fonction de la nature de l’arrêt technique (LS, TS, YETS).</a:t>
            </a:r>
          </a:p>
        </p:txBody>
      </p:sp>
      <p:pic>
        <p:nvPicPr>
          <p:cNvPr id="5" name="Image 4">
            <a:extLst>
              <a:ext uri="{FF2B5EF4-FFF2-40B4-BE49-F238E27FC236}">
                <a16:creationId xmlns:a16="http://schemas.microsoft.com/office/drawing/2014/main" id="{8D99E9E9-638D-9D48-2FBB-15EEC220BB77}"/>
              </a:ext>
            </a:extLst>
          </p:cNvPr>
          <p:cNvPicPr>
            <a:picLocks noChangeAspect="1"/>
          </p:cNvPicPr>
          <p:nvPr/>
        </p:nvPicPr>
        <p:blipFill>
          <a:blip r:embed="rId5"/>
          <a:stretch>
            <a:fillRect/>
          </a:stretch>
        </p:blipFill>
        <p:spPr>
          <a:xfrm>
            <a:off x="8760296" y="832954"/>
            <a:ext cx="3168352" cy="5301878"/>
          </a:xfrm>
          <a:prstGeom prst="rect">
            <a:avLst/>
          </a:prstGeom>
        </p:spPr>
      </p:pic>
      <p:sp>
        <p:nvSpPr>
          <p:cNvPr id="4" name="Espace réservé de la date 2">
            <a:extLst>
              <a:ext uri="{FF2B5EF4-FFF2-40B4-BE49-F238E27FC236}">
                <a16:creationId xmlns:a16="http://schemas.microsoft.com/office/drawing/2014/main" id="{DF0E3263-9E82-E331-D35C-EB786220595E}"/>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E8E74F66-A2FD-2BBD-11A1-3DCFE283E752}"/>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038174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0" name="Picture 9">
            <a:extLst>
              <a:ext uri="{FF2B5EF4-FFF2-40B4-BE49-F238E27FC236}">
                <a16:creationId xmlns:a16="http://schemas.microsoft.com/office/drawing/2014/main" id="{60C29392-D067-4D85-941D-673B74D22E38}"/>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2" name="Content Placeholder 2" descr="A picture containing text&#10;&#10;Description automatically generated">
            <a:extLst>
              <a:ext uri="{FF2B5EF4-FFF2-40B4-BE49-F238E27FC236}">
                <a16:creationId xmlns:a16="http://schemas.microsoft.com/office/drawing/2014/main" id="{48099C34-E05D-4AD5-B357-CE50DCF0AF48}"/>
              </a:ext>
            </a:extLst>
          </p:cNvPr>
          <p:cNvPicPr>
            <a:picLocks noChangeAspect="1"/>
          </p:cNvPicPr>
          <p:nvPr/>
        </p:nvPicPr>
        <p:blipFill>
          <a:blip r:embed="rId4"/>
          <a:stretch>
            <a:fillRect/>
          </a:stretch>
        </p:blipFill>
        <p:spPr>
          <a:xfrm>
            <a:off x="11123062" y="43158"/>
            <a:ext cx="1008111" cy="756083"/>
          </a:xfrm>
          <a:prstGeom prst="rect">
            <a:avLst/>
          </a:prstGeom>
        </p:spPr>
      </p:pic>
      <p:sp>
        <p:nvSpPr>
          <p:cNvPr id="32" name="Title 17">
            <a:extLst>
              <a:ext uri="{FF2B5EF4-FFF2-40B4-BE49-F238E27FC236}">
                <a16:creationId xmlns:a16="http://schemas.microsoft.com/office/drawing/2014/main" id="{DDE1D573-7B8D-4D5C-710B-6A6F1B53923B}"/>
              </a:ext>
            </a:extLst>
          </p:cNvPr>
          <p:cNvSpPr>
            <a:spLocks noGrp="1"/>
          </p:cNvSpPr>
          <p:nvPr>
            <p:ph type="title"/>
          </p:nvPr>
        </p:nvSpPr>
        <p:spPr>
          <a:xfrm>
            <a:off x="58023" y="374271"/>
            <a:ext cx="12075953" cy="849939"/>
          </a:xfrm>
        </p:spPr>
        <p:txBody>
          <a:bodyPr/>
          <a:lstStyle/>
          <a:p>
            <a:pPr algn="ctr"/>
            <a:r>
              <a:rPr lang="en-US" dirty="0"/>
              <a:t>YETS 2022-2023</a:t>
            </a:r>
            <a:endParaRPr lang="fr-FR" dirty="0"/>
          </a:p>
        </p:txBody>
      </p:sp>
      <p:sp>
        <p:nvSpPr>
          <p:cNvPr id="5" name="ZoneTexte 4">
            <a:extLst>
              <a:ext uri="{FF2B5EF4-FFF2-40B4-BE49-F238E27FC236}">
                <a16:creationId xmlns:a16="http://schemas.microsoft.com/office/drawing/2014/main" id="{D7785DDC-4C7F-C394-9648-87734CF09E99}"/>
              </a:ext>
            </a:extLst>
          </p:cNvPr>
          <p:cNvSpPr txBox="1"/>
          <p:nvPr/>
        </p:nvSpPr>
        <p:spPr>
          <a:xfrm>
            <a:off x="383385" y="1242977"/>
            <a:ext cx="3336351" cy="1785104"/>
          </a:xfrm>
          <a:prstGeom prst="rect">
            <a:avLst/>
          </a:prstGeom>
          <a:noFill/>
        </p:spPr>
        <p:txBody>
          <a:bodyPr wrap="square">
            <a:spAutoFit/>
          </a:bodyPr>
          <a:lstStyle/>
          <a:p>
            <a:r>
              <a:rPr lang="fr-FR" sz="2200" dirty="0"/>
              <a:t>Plus de 115 </a:t>
            </a:r>
            <a:r>
              <a:rPr lang="fr-FR" sz="2200" dirty="0" err="1"/>
              <a:t>VICs</a:t>
            </a:r>
            <a:r>
              <a:rPr lang="fr-FR" sz="2200" dirty="0"/>
              <a:t>.</a:t>
            </a:r>
          </a:p>
          <a:p>
            <a:r>
              <a:rPr lang="fr-FR" sz="2200" dirty="0"/>
              <a:t>Au moins la moitié de visites techniques n'aboutissant pas toutes à une VIC.</a:t>
            </a:r>
            <a:endParaRPr lang="en-GB" sz="2200" dirty="0"/>
          </a:p>
        </p:txBody>
      </p:sp>
      <p:pic>
        <p:nvPicPr>
          <p:cNvPr id="8" name="Image 7" descr="Une image contenant terrain de jeux, acier, manège, parc d’attractions&#10;&#10;Description générée automatiquement">
            <a:extLst>
              <a:ext uri="{FF2B5EF4-FFF2-40B4-BE49-F238E27FC236}">
                <a16:creationId xmlns:a16="http://schemas.microsoft.com/office/drawing/2014/main" id="{4C67A40A-F5CA-1B94-7ED8-B10E5C4614D1}"/>
              </a:ext>
            </a:extLst>
          </p:cNvPr>
          <p:cNvPicPr>
            <a:picLocks noChangeAspect="1"/>
          </p:cNvPicPr>
          <p:nvPr/>
        </p:nvPicPr>
        <p:blipFill>
          <a:blip r:embed="rId5"/>
          <a:stretch>
            <a:fillRect/>
          </a:stretch>
        </p:blipFill>
        <p:spPr>
          <a:xfrm>
            <a:off x="4439816" y="1196750"/>
            <a:ext cx="3725451" cy="4967269"/>
          </a:xfrm>
          <a:prstGeom prst="rect">
            <a:avLst/>
          </a:prstGeom>
        </p:spPr>
      </p:pic>
      <p:pic>
        <p:nvPicPr>
          <p:cNvPr id="11" name="Image 10" descr="Une image contenant acier, tuyau, ingénierie, câble&#10;&#10;Description générée automatiquement">
            <a:extLst>
              <a:ext uri="{FF2B5EF4-FFF2-40B4-BE49-F238E27FC236}">
                <a16:creationId xmlns:a16="http://schemas.microsoft.com/office/drawing/2014/main" id="{0E4B1122-33A4-B095-5B61-D74C35999B2C}"/>
              </a:ext>
            </a:extLst>
          </p:cNvPr>
          <p:cNvPicPr>
            <a:picLocks noChangeAspect="1"/>
          </p:cNvPicPr>
          <p:nvPr/>
        </p:nvPicPr>
        <p:blipFill>
          <a:blip r:embed="rId6"/>
          <a:stretch>
            <a:fillRect/>
          </a:stretch>
        </p:blipFill>
        <p:spPr>
          <a:xfrm>
            <a:off x="383385" y="3364267"/>
            <a:ext cx="3733004" cy="2799753"/>
          </a:xfrm>
          <a:prstGeom prst="rect">
            <a:avLst/>
          </a:prstGeom>
        </p:spPr>
      </p:pic>
      <p:pic>
        <p:nvPicPr>
          <p:cNvPr id="2" name="Image 1" descr="Une image contenant texte, intérieur, cuisine, appareil&#10;&#10;Description générée automatiquement">
            <a:extLst>
              <a:ext uri="{FF2B5EF4-FFF2-40B4-BE49-F238E27FC236}">
                <a16:creationId xmlns:a16="http://schemas.microsoft.com/office/drawing/2014/main" id="{C1CA9AC2-93D4-1BD5-AD32-AAA1F131442F}"/>
              </a:ext>
            </a:extLst>
          </p:cNvPr>
          <p:cNvPicPr>
            <a:picLocks noChangeAspect="1"/>
          </p:cNvPicPr>
          <p:nvPr/>
        </p:nvPicPr>
        <p:blipFill>
          <a:blip r:embed="rId7"/>
          <a:stretch>
            <a:fillRect/>
          </a:stretch>
        </p:blipFill>
        <p:spPr>
          <a:xfrm>
            <a:off x="8464166" y="1196751"/>
            <a:ext cx="3231438" cy="4990159"/>
          </a:xfrm>
          <a:prstGeom prst="rect">
            <a:avLst/>
          </a:prstGeom>
        </p:spPr>
      </p:pic>
      <p:sp>
        <p:nvSpPr>
          <p:cNvPr id="4" name="Espace réservé de la date 2">
            <a:extLst>
              <a:ext uri="{FF2B5EF4-FFF2-40B4-BE49-F238E27FC236}">
                <a16:creationId xmlns:a16="http://schemas.microsoft.com/office/drawing/2014/main" id="{C3EE6B81-C59C-0AE3-8454-0DEE7150A44D}"/>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9" name="Footer Placeholder 4">
            <a:extLst>
              <a:ext uri="{FF2B5EF4-FFF2-40B4-BE49-F238E27FC236}">
                <a16:creationId xmlns:a16="http://schemas.microsoft.com/office/drawing/2014/main" id="{DDEEEF4B-12A1-9B64-0232-1466D0DB3003}"/>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418150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23AE8992-F938-E48D-7641-A68F254AF1E8}"/>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7" name="Title 17">
            <a:extLst>
              <a:ext uri="{FF2B5EF4-FFF2-40B4-BE49-F238E27FC236}">
                <a16:creationId xmlns:a16="http://schemas.microsoft.com/office/drawing/2014/main" id="{0BB297D2-E43A-7DD9-16AE-C73801BBCB7A}"/>
              </a:ext>
            </a:extLst>
          </p:cNvPr>
          <p:cNvSpPr>
            <a:spLocks noGrp="1"/>
          </p:cNvSpPr>
          <p:nvPr>
            <p:ph type="title"/>
          </p:nvPr>
        </p:nvSpPr>
        <p:spPr>
          <a:xfrm>
            <a:off x="407368" y="448360"/>
            <a:ext cx="11381432" cy="1065742"/>
          </a:xfrm>
        </p:spPr>
        <p:txBody>
          <a:bodyPr/>
          <a:lstStyle/>
          <a:p>
            <a:pPr algn="ctr"/>
            <a:r>
              <a:rPr lang="fr-FR" dirty="0"/>
              <a:t>La préparation d’une intervention  </a:t>
            </a:r>
            <a:br>
              <a:rPr lang="fr-FR" dirty="0"/>
            </a:br>
            <a:r>
              <a:rPr lang="fr-FR" b="0" i="1" dirty="0"/>
              <a:t>Quand faire la visite technique et la VIC ?</a:t>
            </a:r>
          </a:p>
        </p:txBody>
      </p:sp>
      <p:pic>
        <p:nvPicPr>
          <p:cNvPr id="8" name="Picture 8">
            <a:extLst>
              <a:ext uri="{FF2B5EF4-FFF2-40B4-BE49-F238E27FC236}">
                <a16:creationId xmlns:a16="http://schemas.microsoft.com/office/drawing/2014/main" id="{BA1C7135-A7F7-3285-A941-1806A31EC4F8}"/>
              </a:ext>
            </a:extLst>
          </p:cNvPr>
          <p:cNvPicPr>
            <a:picLocks noChangeAspect="1"/>
          </p:cNvPicPr>
          <p:nvPr/>
        </p:nvPicPr>
        <p:blipFill>
          <a:blip r:embed="rId2"/>
          <a:stretch>
            <a:fillRect/>
          </a:stretch>
        </p:blipFill>
        <p:spPr>
          <a:xfrm>
            <a:off x="55220" y="56851"/>
            <a:ext cx="2268551" cy="742390"/>
          </a:xfrm>
          <a:prstGeom prst="rect">
            <a:avLst/>
          </a:prstGeom>
          <a:ln w="19050">
            <a:solidFill>
              <a:schemeClr val="accent1"/>
            </a:solidFill>
          </a:ln>
        </p:spPr>
      </p:pic>
      <p:pic>
        <p:nvPicPr>
          <p:cNvPr id="9" name="Content Placeholder 2" descr="A picture containing text&#10;&#10;Description automatically generated">
            <a:extLst>
              <a:ext uri="{FF2B5EF4-FFF2-40B4-BE49-F238E27FC236}">
                <a16:creationId xmlns:a16="http://schemas.microsoft.com/office/drawing/2014/main" id="{C6B3E0AD-E7DF-D8E5-2102-8978E637D518}"/>
              </a:ext>
            </a:extLst>
          </p:cNvPr>
          <p:cNvPicPr>
            <a:picLocks noChangeAspect="1"/>
          </p:cNvPicPr>
          <p:nvPr/>
        </p:nvPicPr>
        <p:blipFill>
          <a:blip r:embed="rId3"/>
          <a:stretch>
            <a:fillRect/>
          </a:stretch>
        </p:blipFill>
        <p:spPr>
          <a:xfrm>
            <a:off x="11123062" y="43158"/>
            <a:ext cx="1008111" cy="756083"/>
          </a:xfrm>
          <a:prstGeom prst="rect">
            <a:avLst/>
          </a:prstGeom>
        </p:spPr>
      </p:pic>
      <p:graphicFrame>
        <p:nvGraphicFramePr>
          <p:cNvPr id="10" name="Tableau 9">
            <a:extLst>
              <a:ext uri="{FF2B5EF4-FFF2-40B4-BE49-F238E27FC236}">
                <a16:creationId xmlns:a16="http://schemas.microsoft.com/office/drawing/2014/main" id="{C505C3EE-D110-946E-F4E5-39F3B8C19066}"/>
              </a:ext>
            </a:extLst>
          </p:cNvPr>
          <p:cNvGraphicFramePr>
            <a:graphicFrameLocks noGrp="1"/>
          </p:cNvGraphicFramePr>
          <p:nvPr>
            <p:extLst>
              <p:ext uri="{D42A27DB-BD31-4B8C-83A1-F6EECF244321}">
                <p14:modId xmlns:p14="http://schemas.microsoft.com/office/powerpoint/2010/main" val="569667437"/>
              </p:ext>
            </p:extLst>
          </p:nvPr>
        </p:nvGraphicFramePr>
        <p:xfrm>
          <a:off x="407368" y="2020532"/>
          <a:ext cx="10337804" cy="1264920"/>
        </p:xfrm>
        <a:graphic>
          <a:graphicData uri="http://schemas.openxmlformats.org/drawingml/2006/table">
            <a:tbl>
              <a:tblPr/>
              <a:tblGrid>
                <a:gridCol w="2373228">
                  <a:extLst>
                    <a:ext uri="{9D8B030D-6E8A-4147-A177-3AD203B41FA5}">
                      <a16:colId xmlns:a16="http://schemas.microsoft.com/office/drawing/2014/main" val="427488771"/>
                    </a:ext>
                  </a:extLst>
                </a:gridCol>
                <a:gridCol w="995572">
                  <a:extLst>
                    <a:ext uri="{9D8B030D-6E8A-4147-A177-3AD203B41FA5}">
                      <a16:colId xmlns:a16="http://schemas.microsoft.com/office/drawing/2014/main" val="1765774747"/>
                    </a:ext>
                  </a:extLst>
                </a:gridCol>
                <a:gridCol w="995572">
                  <a:extLst>
                    <a:ext uri="{9D8B030D-6E8A-4147-A177-3AD203B41FA5}">
                      <a16:colId xmlns:a16="http://schemas.microsoft.com/office/drawing/2014/main" val="1338645979"/>
                    </a:ext>
                  </a:extLst>
                </a:gridCol>
                <a:gridCol w="995572">
                  <a:extLst>
                    <a:ext uri="{9D8B030D-6E8A-4147-A177-3AD203B41FA5}">
                      <a16:colId xmlns:a16="http://schemas.microsoft.com/office/drawing/2014/main" val="3347550941"/>
                    </a:ext>
                  </a:extLst>
                </a:gridCol>
                <a:gridCol w="995572">
                  <a:extLst>
                    <a:ext uri="{9D8B030D-6E8A-4147-A177-3AD203B41FA5}">
                      <a16:colId xmlns:a16="http://schemas.microsoft.com/office/drawing/2014/main" val="2288963600"/>
                    </a:ext>
                  </a:extLst>
                </a:gridCol>
                <a:gridCol w="995572">
                  <a:extLst>
                    <a:ext uri="{9D8B030D-6E8A-4147-A177-3AD203B41FA5}">
                      <a16:colId xmlns:a16="http://schemas.microsoft.com/office/drawing/2014/main" val="1426423812"/>
                    </a:ext>
                  </a:extLst>
                </a:gridCol>
                <a:gridCol w="995572">
                  <a:extLst>
                    <a:ext uri="{9D8B030D-6E8A-4147-A177-3AD203B41FA5}">
                      <a16:colId xmlns:a16="http://schemas.microsoft.com/office/drawing/2014/main" val="1764578332"/>
                    </a:ext>
                  </a:extLst>
                </a:gridCol>
                <a:gridCol w="995572">
                  <a:extLst>
                    <a:ext uri="{9D8B030D-6E8A-4147-A177-3AD203B41FA5}">
                      <a16:colId xmlns:a16="http://schemas.microsoft.com/office/drawing/2014/main" val="929642126"/>
                    </a:ext>
                  </a:extLst>
                </a:gridCol>
                <a:gridCol w="995572">
                  <a:extLst>
                    <a:ext uri="{9D8B030D-6E8A-4147-A177-3AD203B41FA5}">
                      <a16:colId xmlns:a16="http://schemas.microsoft.com/office/drawing/2014/main" val="3539451914"/>
                    </a:ext>
                  </a:extLst>
                </a:gridCol>
              </a:tblGrid>
              <a:tr h="358140">
                <a:tc>
                  <a:txBody>
                    <a:bodyPr/>
                    <a:lstStyle/>
                    <a:p>
                      <a:pPr algn="l" fontAlgn="ctr"/>
                      <a:r>
                        <a:rPr lang="fr-FR" sz="1100" b="1" i="0" u="none" strike="noStrike" dirty="0">
                          <a:solidFill>
                            <a:srgbClr val="000000"/>
                          </a:solidFill>
                          <a:effectLst/>
                          <a:latin typeface="Calibri" panose="020F0502020204030204" pitchFamily="34" charset="0"/>
                        </a:rPr>
                        <a:t>Semaine N-X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fr-FR" sz="1100" b="1" i="0" u="none" strike="noStrike" dirty="0">
                          <a:solidFill>
                            <a:srgbClr val="000000"/>
                          </a:solidFill>
                          <a:effectLst/>
                          <a:latin typeface="Calibri" panose="020F0502020204030204" pitchFamily="34" charset="0"/>
                        </a:rPr>
                        <a:t>Semaine N-4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fr-FR" sz="1100" b="1" i="0" u="none" strike="noStrike" dirty="0">
                          <a:solidFill>
                            <a:srgbClr val="000000"/>
                          </a:solidFill>
                          <a:effectLst/>
                          <a:latin typeface="Calibri" panose="020F0502020204030204" pitchFamily="34" charset="0"/>
                        </a:rPr>
                        <a:t>Semaine N-3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fr-FR" sz="1100" b="1" i="0" u="none" strike="noStrike" dirty="0">
                          <a:solidFill>
                            <a:srgbClr val="000000"/>
                          </a:solidFill>
                          <a:effectLst/>
                          <a:latin typeface="Calibri" panose="020F0502020204030204" pitchFamily="34" charset="0"/>
                        </a:rPr>
                        <a:t>Semaine N-2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fr-FR" sz="1100" b="1" i="0" u="none" strike="noStrike" dirty="0">
                          <a:solidFill>
                            <a:srgbClr val="000000"/>
                          </a:solidFill>
                          <a:effectLst/>
                          <a:latin typeface="Calibri" panose="020F0502020204030204" pitchFamily="34" charset="0"/>
                        </a:rPr>
                        <a:t>Semaine N-1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fr-FR" sz="1100" b="1" i="0" u="none" strike="noStrike" dirty="0">
                          <a:solidFill>
                            <a:srgbClr val="000000"/>
                          </a:solidFill>
                          <a:effectLst/>
                          <a:latin typeface="Calibri" panose="020F0502020204030204" pitchFamily="34" charset="0"/>
                        </a:rPr>
                        <a:t>Semaine 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fr-FR" sz="1100" b="1"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fr-FR" sz="1100" b="1" i="0" u="none" strike="noStrike">
                        <a:solidFill>
                          <a:srgbClr val="000000"/>
                        </a:solidFill>
                        <a:effectLst/>
                        <a:latin typeface="Calibri" panose="020F0502020204030204" pitchFamily="34" charset="0"/>
                      </a:endParaRP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fr-FR" sz="1100" b="1" i="0" u="none" strike="noStrike" dirty="0">
                          <a:solidFill>
                            <a:srgbClr val="000000"/>
                          </a:solidFill>
                          <a:effectLst/>
                          <a:latin typeface="Calibri" panose="020F0502020204030204" pitchFamily="34" charset="0"/>
                        </a:rPr>
                        <a:t>Semaine N+X</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62163995"/>
                  </a:ext>
                </a:extLst>
              </a:tr>
              <a:tr h="906780">
                <a:tc gridSpan="2">
                  <a:txBody>
                    <a:bodyPr/>
                    <a:lstStyle/>
                    <a:p>
                      <a:pPr algn="ctr" fontAlgn="ctr"/>
                      <a:r>
                        <a:rPr lang="fr-FR" sz="1100" b="1" i="0" u="none" strike="noStrike" dirty="0">
                          <a:solidFill>
                            <a:srgbClr val="000000"/>
                          </a:solidFill>
                          <a:effectLst/>
                          <a:latin typeface="Calibri" panose="020F0502020204030204" pitchFamily="34" charset="0"/>
                        </a:rPr>
                        <a:t>Visite technique</a:t>
                      </a:r>
                    </a:p>
                  </a:txBody>
                  <a:tcPr marL="7620" marR="7620" marT="7620" marB="0" anchor="ctr">
                    <a:lnL>
                      <a:noFill/>
                    </a:lnL>
                    <a:lnR>
                      <a:noFill/>
                    </a:lnR>
                    <a:lnT>
                      <a:noFill/>
                    </a:lnT>
                    <a:lnB>
                      <a:noFill/>
                    </a:lnB>
                    <a:solidFill>
                      <a:srgbClr val="C00000"/>
                    </a:solidFill>
                  </a:tcPr>
                </a:tc>
                <a:tc hMerge="1">
                  <a:txBody>
                    <a:bodyPr/>
                    <a:lstStyle/>
                    <a:p>
                      <a:endParaRPr lang="fr-F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b="1" i="0" u="none" strike="noStrike" dirty="0">
                          <a:solidFill>
                            <a:srgbClr val="000000"/>
                          </a:solidFill>
                          <a:effectLst/>
                          <a:latin typeface="Calibri" panose="020F0502020204030204" pitchFamily="34" charset="0"/>
                        </a:rPr>
                        <a:t>Rédaction de la </a:t>
                      </a:r>
                      <a:r>
                        <a:rPr lang="fr-FR" sz="1100" b="1" i="0" u="none" strike="noStrike" kern="1200" dirty="0">
                          <a:solidFill>
                            <a:srgbClr val="000000"/>
                          </a:solidFill>
                          <a:effectLst/>
                          <a:latin typeface="Calibri" panose="020F0502020204030204" pitchFamily="34" charset="0"/>
                          <a:ea typeface="+mn-ea"/>
                          <a:cs typeface="+mn-cs"/>
                        </a:rPr>
                        <a:t>fiche </a:t>
                      </a:r>
                      <a:r>
                        <a:rPr lang="fr-FR" sz="1100" b="1" i="0" u="none" strike="noStrike" kern="1200" noProof="0" dirty="0">
                          <a:solidFill>
                            <a:srgbClr val="000000"/>
                          </a:solidFill>
                          <a:effectLst/>
                          <a:latin typeface="Calibri" panose="020F0502020204030204" pitchFamily="34" charset="0"/>
                          <a:ea typeface="+mn-ea"/>
                          <a:cs typeface="+mn-cs"/>
                        </a:rPr>
                        <a:t>de t</a:t>
                      </a:r>
                      <a:r>
                        <a:rPr lang="fr-FR" sz="1100" b="1" i="0" u="none" strike="noStrike" kern="1200" dirty="0">
                          <a:solidFill>
                            <a:srgbClr val="000000"/>
                          </a:solidFill>
                          <a:effectLst/>
                          <a:latin typeface="Calibri" panose="020F0502020204030204" pitchFamily="34" charset="0"/>
                          <a:ea typeface="+mn-ea"/>
                          <a:cs typeface="+mn-cs"/>
                        </a:rPr>
                        <a:t>â</a:t>
                      </a:r>
                      <a:r>
                        <a:rPr lang="fr-FR" sz="1100" b="1" i="0" u="none" strike="noStrike" kern="1200" noProof="0" dirty="0" err="1">
                          <a:solidFill>
                            <a:srgbClr val="000000"/>
                          </a:solidFill>
                          <a:effectLst/>
                          <a:latin typeface="Calibri" panose="020F0502020204030204" pitchFamily="34" charset="0"/>
                          <a:ea typeface="+mn-ea"/>
                          <a:cs typeface="+mn-cs"/>
                        </a:rPr>
                        <a:t>che</a:t>
                      </a:r>
                      <a:endParaRPr lang="fr-FR" sz="1100" b="1" i="0" u="none" strike="noStrike" kern="1200" noProof="0" dirty="0">
                        <a:solidFill>
                          <a:srgbClr val="000000"/>
                        </a:solidFill>
                        <a:effectLst/>
                        <a:latin typeface="Calibri" panose="020F0502020204030204" pitchFamily="34" charset="0"/>
                        <a:ea typeface="+mn-ea"/>
                        <a:cs typeface="+mn-cs"/>
                      </a:endParaRPr>
                    </a:p>
                  </a:txBody>
                  <a:tcPr marL="7620" marR="7620" marT="7620" marB="0" anchor="ctr">
                    <a:lnL>
                      <a:noFill/>
                    </a:lnL>
                    <a:lnR>
                      <a:noFill/>
                    </a:lnR>
                    <a:lnT>
                      <a:noFill/>
                    </a:lnT>
                    <a:lnB>
                      <a:noFill/>
                    </a:lnB>
                    <a:solidFill>
                      <a:srgbClr val="FF9933"/>
                    </a:solidFill>
                  </a:tcPr>
                </a:tc>
                <a:tc>
                  <a:txBody>
                    <a:bodyPr/>
                    <a:lstStyle/>
                    <a:p>
                      <a:pPr algn="ctr" fontAlgn="ctr"/>
                      <a:r>
                        <a:rPr lang="fr-FR" sz="1100" b="1" i="0" u="none" strike="noStrike">
                          <a:solidFill>
                            <a:srgbClr val="000000"/>
                          </a:solidFill>
                          <a:effectLst/>
                          <a:latin typeface="Calibri" panose="020F0502020204030204" pitchFamily="34" charset="0"/>
                        </a:rPr>
                        <a:t>VIC</a:t>
                      </a:r>
                    </a:p>
                  </a:txBody>
                  <a:tcPr marL="7620" marR="7620" marT="7620" marB="0" anchor="ctr">
                    <a:lnL>
                      <a:noFill/>
                    </a:lnL>
                    <a:lnR>
                      <a:noFill/>
                    </a:lnR>
                    <a:lnT>
                      <a:noFill/>
                    </a:lnT>
                    <a:lnB>
                      <a:noFill/>
                    </a:lnB>
                    <a:solidFill>
                      <a:srgbClr val="FFCC00"/>
                    </a:solidFill>
                  </a:tcPr>
                </a:tc>
                <a:tc>
                  <a:txBody>
                    <a:bodyPr/>
                    <a:lstStyle/>
                    <a:p>
                      <a:pPr algn="ctr" fontAlgn="ctr"/>
                      <a:r>
                        <a:rPr lang="fr-FR" sz="1100" b="1" i="0" u="none" strike="noStrike" dirty="0">
                          <a:solidFill>
                            <a:srgbClr val="000000"/>
                          </a:solidFill>
                          <a:effectLst/>
                          <a:latin typeface="Calibri" panose="020F0502020204030204" pitchFamily="34" charset="0"/>
                        </a:rPr>
                        <a:t>Préparation des travaux (échafaudages, transport, consignation…)</a:t>
                      </a:r>
                    </a:p>
                  </a:txBody>
                  <a:tcPr marL="7620" marR="7620" marT="7620" marB="0" anchor="ctr">
                    <a:lnL>
                      <a:noFill/>
                    </a:lnL>
                    <a:lnR>
                      <a:noFill/>
                    </a:lnR>
                    <a:lnT>
                      <a:noFill/>
                    </a:lnT>
                    <a:lnB>
                      <a:noFill/>
                    </a:lnB>
                    <a:solidFill>
                      <a:srgbClr val="CCCC00">
                        <a:alpha val="70000"/>
                      </a:srgbClr>
                    </a:solidFill>
                  </a:tcPr>
                </a:tc>
                <a:tc gridSpan="4">
                  <a:txBody>
                    <a:bodyPr/>
                    <a:lstStyle/>
                    <a:p>
                      <a:pPr algn="ctr" fontAlgn="ctr"/>
                      <a:r>
                        <a:rPr lang="fr-FR" sz="1100" b="1" i="0" u="none" strike="noStrike" dirty="0">
                          <a:solidFill>
                            <a:srgbClr val="000000"/>
                          </a:solidFill>
                          <a:effectLst/>
                          <a:latin typeface="Calibri" panose="020F0502020204030204" pitchFamily="34" charset="0"/>
                        </a:rPr>
                        <a:t>Travaux</a:t>
                      </a:r>
                    </a:p>
                  </a:txBody>
                  <a:tcPr marL="7620" marR="7620" marT="7620" marB="0" anchor="ctr">
                    <a:lnL>
                      <a:noFill/>
                    </a:lnL>
                    <a:lnR>
                      <a:noFill/>
                    </a:lnR>
                    <a:lnT>
                      <a:noFill/>
                    </a:lnT>
                    <a:lnB>
                      <a:noFill/>
                    </a:lnB>
                    <a:solidFill>
                      <a:srgbClr val="00B050"/>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746184093"/>
                  </a:ext>
                </a:extLst>
              </a:tr>
            </a:tbl>
          </a:graphicData>
        </a:graphic>
      </p:graphicFrame>
      <p:sp>
        <p:nvSpPr>
          <p:cNvPr id="11" name="Triangle isocèle 10">
            <a:extLst>
              <a:ext uri="{FF2B5EF4-FFF2-40B4-BE49-F238E27FC236}">
                <a16:creationId xmlns:a16="http://schemas.microsoft.com/office/drawing/2014/main" id="{C9D4359A-5D94-87DA-CAB9-A09E4C4F6F38}"/>
              </a:ext>
            </a:extLst>
          </p:cNvPr>
          <p:cNvSpPr/>
          <p:nvPr/>
        </p:nvSpPr>
        <p:spPr>
          <a:xfrm rot="5400000">
            <a:off x="10363319" y="2301157"/>
            <a:ext cx="1803166" cy="103946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highlight>
                <a:srgbClr val="008000"/>
              </a:highlight>
            </a:endParaRPr>
          </a:p>
        </p:txBody>
      </p:sp>
      <p:sp>
        <p:nvSpPr>
          <p:cNvPr id="12" name="Bulle narrative : rectangle à coins arrondis 11">
            <a:extLst>
              <a:ext uri="{FF2B5EF4-FFF2-40B4-BE49-F238E27FC236}">
                <a16:creationId xmlns:a16="http://schemas.microsoft.com/office/drawing/2014/main" id="{8660D550-703E-316E-77BD-6219BC32CB77}"/>
              </a:ext>
            </a:extLst>
          </p:cNvPr>
          <p:cNvSpPr/>
          <p:nvPr/>
        </p:nvSpPr>
        <p:spPr>
          <a:xfrm>
            <a:off x="3266909" y="3785414"/>
            <a:ext cx="1080120" cy="2054743"/>
          </a:xfrm>
          <a:prstGeom prst="wedgeRoundRectCallout">
            <a:avLst>
              <a:gd name="adj1" fmla="val 12642"/>
              <a:gd name="adj2" fmla="val -71849"/>
              <a:gd name="adj3" fmla="val 16667"/>
            </a:avLst>
          </a:prstGeom>
          <a:noFill/>
          <a:ln w="571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a:solidFill>
                  <a:schemeClr val="bg2">
                    <a:lumMod val="10000"/>
                  </a:schemeClr>
                </a:solidFill>
              </a:rPr>
              <a:t>Formaliser</a:t>
            </a:r>
            <a:r>
              <a:rPr lang="en-US" sz="1100" dirty="0">
                <a:solidFill>
                  <a:schemeClr val="bg2">
                    <a:lumMod val="10000"/>
                  </a:schemeClr>
                </a:solidFill>
              </a:rPr>
              <a:t> le mode op</a:t>
            </a:r>
            <a:r>
              <a:rPr lang="fr-FR" sz="1100" dirty="0">
                <a:solidFill>
                  <a:schemeClr val="bg2">
                    <a:lumMod val="10000"/>
                  </a:schemeClr>
                </a:solidFill>
              </a:rPr>
              <a:t>é</a:t>
            </a:r>
            <a:r>
              <a:rPr lang="en-US" sz="1100" dirty="0" err="1">
                <a:solidFill>
                  <a:schemeClr val="bg2">
                    <a:lumMod val="10000"/>
                  </a:schemeClr>
                </a:solidFill>
              </a:rPr>
              <a:t>ratoire</a:t>
            </a:r>
            <a:r>
              <a:rPr lang="en-US" sz="1100" dirty="0">
                <a:solidFill>
                  <a:schemeClr val="bg2">
                    <a:lumMod val="10000"/>
                  </a:schemeClr>
                </a:solidFill>
              </a:rPr>
              <a:t>.</a:t>
            </a:r>
          </a:p>
          <a:p>
            <a:pPr algn="ctr"/>
            <a:endParaRPr lang="en-US" sz="1100" dirty="0">
              <a:solidFill>
                <a:schemeClr val="bg2">
                  <a:lumMod val="10000"/>
                </a:schemeClr>
              </a:solidFill>
            </a:endParaRPr>
          </a:p>
          <a:p>
            <a:pPr algn="ctr"/>
            <a:r>
              <a:rPr lang="en-US" sz="1100" dirty="0">
                <a:solidFill>
                  <a:schemeClr val="bg2">
                    <a:lumMod val="10000"/>
                  </a:schemeClr>
                </a:solidFill>
              </a:rPr>
              <a:t>R</a:t>
            </a:r>
            <a:r>
              <a:rPr lang="fr-FR" sz="1100" dirty="0">
                <a:solidFill>
                  <a:schemeClr val="bg2">
                    <a:lumMod val="10000"/>
                  </a:schemeClr>
                </a:solidFill>
              </a:rPr>
              <a:t>é</a:t>
            </a:r>
            <a:r>
              <a:rPr lang="en-US" sz="1100" dirty="0" err="1">
                <a:solidFill>
                  <a:schemeClr val="bg2">
                    <a:lumMod val="10000"/>
                  </a:schemeClr>
                </a:solidFill>
              </a:rPr>
              <a:t>aliser</a:t>
            </a:r>
            <a:r>
              <a:rPr lang="en-US" sz="1100" dirty="0">
                <a:solidFill>
                  <a:schemeClr val="bg2">
                    <a:lumMod val="10000"/>
                  </a:schemeClr>
                </a:solidFill>
              </a:rPr>
              <a:t> les </a:t>
            </a:r>
            <a:r>
              <a:rPr lang="fr-FR" sz="1100" dirty="0">
                <a:solidFill>
                  <a:schemeClr val="bg2">
                    <a:lumMod val="10000"/>
                  </a:schemeClr>
                </a:solidFill>
              </a:rPr>
              <a:t>é</a:t>
            </a:r>
            <a:r>
              <a:rPr lang="en-US" sz="1100" dirty="0" err="1">
                <a:solidFill>
                  <a:schemeClr val="bg2">
                    <a:lumMod val="10000"/>
                  </a:schemeClr>
                </a:solidFill>
              </a:rPr>
              <a:t>ventuels</a:t>
            </a:r>
            <a:r>
              <a:rPr lang="en-US" sz="1100" dirty="0">
                <a:solidFill>
                  <a:schemeClr val="bg2">
                    <a:lumMod val="10000"/>
                  </a:schemeClr>
                </a:solidFill>
              </a:rPr>
              <a:t> diagnostics plomb et </a:t>
            </a:r>
            <a:r>
              <a:rPr lang="en-US" sz="1100" dirty="0" err="1">
                <a:solidFill>
                  <a:schemeClr val="bg2">
                    <a:lumMod val="10000"/>
                  </a:schemeClr>
                </a:solidFill>
              </a:rPr>
              <a:t>amiante</a:t>
            </a:r>
            <a:r>
              <a:rPr lang="en-US" sz="1100" dirty="0">
                <a:solidFill>
                  <a:schemeClr val="bg2">
                    <a:lumMod val="10000"/>
                  </a:schemeClr>
                </a:solidFill>
              </a:rPr>
              <a:t>.</a:t>
            </a:r>
            <a:endParaRPr lang="fr-FR" sz="1100" dirty="0">
              <a:solidFill>
                <a:schemeClr val="bg2">
                  <a:lumMod val="10000"/>
                </a:schemeClr>
              </a:solidFill>
            </a:endParaRPr>
          </a:p>
        </p:txBody>
      </p:sp>
      <p:sp>
        <p:nvSpPr>
          <p:cNvPr id="13" name="Bulle narrative : rectangle à coins arrondis 12">
            <a:extLst>
              <a:ext uri="{FF2B5EF4-FFF2-40B4-BE49-F238E27FC236}">
                <a16:creationId xmlns:a16="http://schemas.microsoft.com/office/drawing/2014/main" id="{2BB1B692-BBE2-1FB8-539D-8B2743417CC9}"/>
              </a:ext>
            </a:extLst>
          </p:cNvPr>
          <p:cNvSpPr/>
          <p:nvPr/>
        </p:nvSpPr>
        <p:spPr>
          <a:xfrm>
            <a:off x="4492817" y="3763203"/>
            <a:ext cx="1224136" cy="2054743"/>
          </a:xfrm>
          <a:prstGeom prst="wedgeRoundRectCallout">
            <a:avLst>
              <a:gd name="adj1" fmla="val 12642"/>
              <a:gd name="adj2" fmla="val -71849"/>
              <a:gd name="adj3" fmla="val 16667"/>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a:solidFill>
                  <a:schemeClr val="bg2">
                    <a:lumMod val="10000"/>
                  </a:schemeClr>
                </a:solidFill>
              </a:rPr>
              <a:t>Valider</a:t>
            </a:r>
            <a:r>
              <a:rPr lang="en-US" sz="1100" dirty="0">
                <a:solidFill>
                  <a:schemeClr val="bg2">
                    <a:lumMod val="10000"/>
                  </a:schemeClr>
                </a:solidFill>
              </a:rPr>
              <a:t> la m</a:t>
            </a:r>
            <a:r>
              <a:rPr lang="fr-FR" sz="1100" dirty="0">
                <a:solidFill>
                  <a:schemeClr val="bg2">
                    <a:lumMod val="10000"/>
                  </a:schemeClr>
                </a:solidFill>
              </a:rPr>
              <a:t>é</a:t>
            </a:r>
            <a:r>
              <a:rPr lang="en-US" sz="1100" dirty="0" err="1">
                <a:solidFill>
                  <a:schemeClr val="bg2">
                    <a:lumMod val="10000"/>
                  </a:schemeClr>
                </a:solidFill>
              </a:rPr>
              <a:t>thodologie</a:t>
            </a:r>
            <a:r>
              <a:rPr lang="en-US" sz="1100" dirty="0">
                <a:solidFill>
                  <a:schemeClr val="bg2">
                    <a:lumMod val="10000"/>
                  </a:schemeClr>
                </a:solidFill>
              </a:rPr>
              <a:t> et la s</a:t>
            </a:r>
            <a:r>
              <a:rPr lang="fr-FR" sz="1100" dirty="0">
                <a:solidFill>
                  <a:schemeClr val="bg2">
                    <a:lumMod val="10000"/>
                  </a:schemeClr>
                </a:solidFill>
              </a:rPr>
              <a:t>é</a:t>
            </a:r>
            <a:r>
              <a:rPr lang="en-US" sz="1100" dirty="0" err="1">
                <a:solidFill>
                  <a:schemeClr val="bg2">
                    <a:lumMod val="10000"/>
                  </a:schemeClr>
                </a:solidFill>
              </a:rPr>
              <a:t>quence</a:t>
            </a:r>
            <a:r>
              <a:rPr lang="en-US" sz="1100" dirty="0">
                <a:solidFill>
                  <a:schemeClr val="bg2">
                    <a:lumMod val="10000"/>
                  </a:schemeClr>
                </a:solidFill>
              </a:rPr>
              <a:t> </a:t>
            </a:r>
            <a:r>
              <a:rPr lang="en-US" sz="1100" dirty="0" err="1">
                <a:solidFill>
                  <a:schemeClr val="bg2">
                    <a:lumMod val="10000"/>
                  </a:schemeClr>
                </a:solidFill>
              </a:rPr>
              <a:t>d’intervention</a:t>
            </a:r>
            <a:r>
              <a:rPr lang="en-US" sz="1100" dirty="0">
                <a:solidFill>
                  <a:schemeClr val="bg2">
                    <a:lumMod val="10000"/>
                  </a:schemeClr>
                </a:solidFill>
              </a:rPr>
              <a:t>.</a:t>
            </a:r>
          </a:p>
          <a:p>
            <a:pPr algn="ctr"/>
            <a:endParaRPr lang="en-US" sz="1100" dirty="0">
              <a:solidFill>
                <a:schemeClr val="bg2">
                  <a:lumMod val="10000"/>
                </a:schemeClr>
              </a:solidFill>
            </a:endParaRPr>
          </a:p>
          <a:p>
            <a:pPr algn="ctr"/>
            <a:r>
              <a:rPr lang="en-US" sz="1100" i="1" dirty="0">
                <a:solidFill>
                  <a:schemeClr val="bg2">
                    <a:lumMod val="10000"/>
                  </a:schemeClr>
                </a:solidFill>
              </a:rPr>
              <a:t>A r</a:t>
            </a:r>
            <a:r>
              <a:rPr lang="fr-FR" sz="1100" i="1" dirty="0">
                <a:solidFill>
                  <a:schemeClr val="bg2">
                    <a:lumMod val="10000"/>
                  </a:schemeClr>
                </a:solidFill>
              </a:rPr>
              <a:t>é</a:t>
            </a:r>
            <a:r>
              <a:rPr lang="en-US" sz="1100" i="1" dirty="0" err="1">
                <a:solidFill>
                  <a:schemeClr val="bg2">
                    <a:lumMod val="10000"/>
                  </a:schemeClr>
                </a:solidFill>
              </a:rPr>
              <a:t>aliser</a:t>
            </a:r>
            <a:r>
              <a:rPr lang="en-US" sz="1100" i="1" dirty="0">
                <a:solidFill>
                  <a:schemeClr val="bg2">
                    <a:lumMod val="10000"/>
                  </a:schemeClr>
                </a:solidFill>
              </a:rPr>
              <a:t> 1 </a:t>
            </a:r>
            <a:r>
              <a:rPr lang="fr-FR" sz="1100" i="1" dirty="0">
                <a:solidFill>
                  <a:schemeClr val="bg2">
                    <a:lumMod val="10000"/>
                  </a:schemeClr>
                </a:solidFill>
              </a:rPr>
              <a:t>à</a:t>
            </a:r>
            <a:r>
              <a:rPr lang="en-US" sz="1100" i="1" dirty="0">
                <a:solidFill>
                  <a:schemeClr val="bg2">
                    <a:lumMod val="10000"/>
                  </a:schemeClr>
                </a:solidFill>
              </a:rPr>
              <a:t> 2 </a:t>
            </a:r>
            <a:r>
              <a:rPr lang="en-US" sz="1100" i="1" dirty="0" err="1">
                <a:solidFill>
                  <a:schemeClr val="bg2">
                    <a:lumMod val="10000"/>
                  </a:schemeClr>
                </a:solidFill>
              </a:rPr>
              <a:t>semaines</a:t>
            </a:r>
            <a:r>
              <a:rPr lang="en-US" sz="1100" i="1" dirty="0">
                <a:solidFill>
                  <a:schemeClr val="bg2">
                    <a:lumMod val="10000"/>
                  </a:schemeClr>
                </a:solidFill>
              </a:rPr>
              <a:t> </a:t>
            </a:r>
            <a:r>
              <a:rPr lang="en-US" sz="1100" i="1" dirty="0" err="1">
                <a:solidFill>
                  <a:schemeClr val="bg2">
                    <a:lumMod val="10000"/>
                  </a:schemeClr>
                </a:solidFill>
              </a:rPr>
              <a:t>avant</a:t>
            </a:r>
            <a:r>
              <a:rPr lang="en-US" sz="1100" i="1" dirty="0">
                <a:solidFill>
                  <a:schemeClr val="bg2">
                    <a:lumMod val="10000"/>
                  </a:schemeClr>
                </a:solidFill>
              </a:rPr>
              <a:t> le debut des travaux.</a:t>
            </a:r>
            <a:endParaRPr lang="fr-FR" sz="1100" i="1" dirty="0">
              <a:solidFill>
                <a:schemeClr val="bg2">
                  <a:lumMod val="10000"/>
                </a:schemeClr>
              </a:solidFill>
            </a:endParaRPr>
          </a:p>
        </p:txBody>
      </p:sp>
      <p:sp>
        <p:nvSpPr>
          <p:cNvPr id="14" name="Bulle narrative : rectangle à coins arrondis 13">
            <a:extLst>
              <a:ext uri="{FF2B5EF4-FFF2-40B4-BE49-F238E27FC236}">
                <a16:creationId xmlns:a16="http://schemas.microsoft.com/office/drawing/2014/main" id="{B07849D0-27ED-481C-B073-7A0E29E77FA5}"/>
              </a:ext>
            </a:extLst>
          </p:cNvPr>
          <p:cNvSpPr/>
          <p:nvPr/>
        </p:nvSpPr>
        <p:spPr>
          <a:xfrm>
            <a:off x="5862741" y="3785413"/>
            <a:ext cx="1412538" cy="2054743"/>
          </a:xfrm>
          <a:prstGeom prst="wedgeRoundRectCallout">
            <a:avLst>
              <a:gd name="adj1" fmla="val 12642"/>
              <a:gd name="adj2" fmla="val -71849"/>
              <a:gd name="adj3" fmla="val 16667"/>
            </a:avLst>
          </a:prstGeom>
          <a:noFill/>
          <a:ln w="5715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a:solidFill>
                  <a:schemeClr val="bg2">
                    <a:lumMod val="10000"/>
                  </a:schemeClr>
                </a:solidFill>
              </a:rPr>
              <a:t>Organiser</a:t>
            </a:r>
            <a:r>
              <a:rPr lang="en-US" sz="1100" dirty="0">
                <a:solidFill>
                  <a:schemeClr val="bg2">
                    <a:lumMod val="10000"/>
                  </a:schemeClr>
                </a:solidFill>
              </a:rPr>
              <a:t> les interventions des services support (RP, EN-EL, EN-HE…).</a:t>
            </a:r>
          </a:p>
          <a:p>
            <a:pPr algn="ctr"/>
            <a:endParaRPr lang="en-US" sz="1100" dirty="0">
              <a:solidFill>
                <a:schemeClr val="bg2">
                  <a:lumMod val="10000"/>
                </a:schemeClr>
              </a:solidFill>
            </a:endParaRPr>
          </a:p>
          <a:p>
            <a:pPr algn="ctr"/>
            <a:r>
              <a:rPr lang="en-US" sz="1100" dirty="0" err="1">
                <a:solidFill>
                  <a:schemeClr val="bg2">
                    <a:lumMod val="10000"/>
                  </a:schemeClr>
                </a:solidFill>
              </a:rPr>
              <a:t>Avoir</a:t>
            </a:r>
            <a:r>
              <a:rPr lang="en-US" sz="1100" dirty="0">
                <a:solidFill>
                  <a:schemeClr val="bg2">
                    <a:lumMod val="10000"/>
                  </a:schemeClr>
                </a:solidFill>
              </a:rPr>
              <a:t> </a:t>
            </a:r>
            <a:r>
              <a:rPr lang="en-US" sz="1100" dirty="0" err="1">
                <a:solidFill>
                  <a:schemeClr val="bg2">
                    <a:lumMod val="10000"/>
                  </a:schemeClr>
                </a:solidFill>
              </a:rPr>
              <a:t>une</a:t>
            </a:r>
            <a:r>
              <a:rPr lang="en-US" sz="1100" dirty="0">
                <a:solidFill>
                  <a:schemeClr val="bg2">
                    <a:lumMod val="10000"/>
                  </a:schemeClr>
                </a:solidFill>
              </a:rPr>
              <a:t> marge de temps pour r</a:t>
            </a:r>
            <a:r>
              <a:rPr lang="fr-FR" sz="1100" dirty="0">
                <a:solidFill>
                  <a:schemeClr val="bg2">
                    <a:lumMod val="10000"/>
                  </a:schemeClr>
                </a:solidFill>
              </a:rPr>
              <a:t>é</a:t>
            </a:r>
            <a:r>
              <a:rPr lang="en-US" sz="1100" dirty="0" err="1">
                <a:solidFill>
                  <a:schemeClr val="bg2">
                    <a:lumMod val="10000"/>
                  </a:schemeClr>
                </a:solidFill>
              </a:rPr>
              <a:t>agir</a:t>
            </a:r>
            <a:r>
              <a:rPr lang="en-US" sz="1100" dirty="0">
                <a:solidFill>
                  <a:schemeClr val="bg2">
                    <a:lumMod val="10000"/>
                  </a:schemeClr>
                </a:solidFill>
              </a:rPr>
              <a:t> aux </a:t>
            </a:r>
            <a:r>
              <a:rPr lang="en-US" sz="1100" dirty="0" err="1">
                <a:solidFill>
                  <a:schemeClr val="bg2">
                    <a:lumMod val="10000"/>
                  </a:schemeClr>
                </a:solidFill>
              </a:rPr>
              <a:t>impr</a:t>
            </a:r>
            <a:r>
              <a:rPr lang="fr-FR" sz="1100" dirty="0">
                <a:solidFill>
                  <a:schemeClr val="bg2">
                    <a:lumMod val="10000"/>
                  </a:schemeClr>
                </a:solidFill>
              </a:rPr>
              <a:t>é</a:t>
            </a:r>
            <a:r>
              <a:rPr lang="en-US" sz="1100" dirty="0" err="1">
                <a:solidFill>
                  <a:schemeClr val="bg2">
                    <a:lumMod val="10000"/>
                  </a:schemeClr>
                </a:solidFill>
              </a:rPr>
              <a:t>vus</a:t>
            </a:r>
            <a:r>
              <a:rPr lang="en-US" sz="1100" dirty="0">
                <a:solidFill>
                  <a:schemeClr val="bg2">
                    <a:lumMod val="10000"/>
                  </a:schemeClr>
                </a:solidFill>
              </a:rPr>
              <a:t>.</a:t>
            </a:r>
            <a:endParaRPr lang="fr-FR" sz="1100" dirty="0">
              <a:solidFill>
                <a:schemeClr val="bg2">
                  <a:lumMod val="10000"/>
                </a:schemeClr>
              </a:solidFill>
            </a:endParaRPr>
          </a:p>
        </p:txBody>
      </p:sp>
      <p:sp>
        <p:nvSpPr>
          <p:cNvPr id="15" name="Bulle narrative : rectangle à coins arrondis 14">
            <a:extLst>
              <a:ext uri="{FF2B5EF4-FFF2-40B4-BE49-F238E27FC236}">
                <a16:creationId xmlns:a16="http://schemas.microsoft.com/office/drawing/2014/main" id="{80EB5A1A-9AB4-68D5-382F-50B91D8A7C03}"/>
              </a:ext>
            </a:extLst>
          </p:cNvPr>
          <p:cNvSpPr/>
          <p:nvPr/>
        </p:nvSpPr>
        <p:spPr>
          <a:xfrm>
            <a:off x="1271464" y="3807278"/>
            <a:ext cx="1354341" cy="2054743"/>
          </a:xfrm>
          <a:prstGeom prst="wedgeRoundRectCallout">
            <a:avLst>
              <a:gd name="adj1" fmla="val 12642"/>
              <a:gd name="adj2" fmla="val -71849"/>
              <a:gd name="adj3" fmla="val 16667"/>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2">
                    <a:lumMod val="10000"/>
                  </a:schemeClr>
                </a:solidFill>
              </a:rPr>
              <a:t>D</a:t>
            </a:r>
            <a:r>
              <a:rPr lang="fr-FR" sz="1100" dirty="0">
                <a:solidFill>
                  <a:schemeClr val="bg2">
                    <a:lumMod val="10000"/>
                  </a:schemeClr>
                </a:solidFill>
              </a:rPr>
              <a:t>é</a:t>
            </a:r>
            <a:r>
              <a:rPr lang="en-US" sz="1100" dirty="0" err="1">
                <a:solidFill>
                  <a:schemeClr val="bg2">
                    <a:lumMod val="10000"/>
                  </a:schemeClr>
                </a:solidFill>
              </a:rPr>
              <a:t>finir</a:t>
            </a:r>
            <a:r>
              <a:rPr lang="en-US" sz="1100" dirty="0">
                <a:solidFill>
                  <a:schemeClr val="bg2">
                    <a:lumMod val="10000"/>
                  </a:schemeClr>
                </a:solidFill>
              </a:rPr>
              <a:t> les </a:t>
            </a:r>
            <a:r>
              <a:rPr lang="en-US" sz="1100" dirty="0" err="1">
                <a:solidFill>
                  <a:schemeClr val="bg2">
                    <a:lumMod val="10000"/>
                  </a:schemeClr>
                </a:solidFill>
              </a:rPr>
              <a:t>responsables</a:t>
            </a:r>
            <a:r>
              <a:rPr lang="en-US" sz="1100" dirty="0">
                <a:solidFill>
                  <a:schemeClr val="bg2">
                    <a:lumMod val="10000"/>
                  </a:schemeClr>
                </a:solidFill>
              </a:rPr>
              <a:t> des actions, identifier les </a:t>
            </a:r>
            <a:r>
              <a:rPr lang="en-US" sz="1100" dirty="0" err="1">
                <a:solidFill>
                  <a:schemeClr val="bg2">
                    <a:lumMod val="10000"/>
                  </a:schemeClr>
                </a:solidFill>
              </a:rPr>
              <a:t>contraintes</a:t>
            </a:r>
            <a:r>
              <a:rPr lang="en-US" sz="1100" dirty="0">
                <a:solidFill>
                  <a:schemeClr val="bg2">
                    <a:lumMod val="10000"/>
                  </a:schemeClr>
                </a:solidFill>
              </a:rPr>
              <a:t>…</a:t>
            </a:r>
          </a:p>
          <a:p>
            <a:pPr algn="ctr"/>
            <a:r>
              <a:rPr lang="en-US" sz="1100" dirty="0">
                <a:solidFill>
                  <a:schemeClr val="bg2">
                    <a:lumMod val="10000"/>
                  </a:schemeClr>
                </a:solidFill>
              </a:rPr>
              <a:t> </a:t>
            </a:r>
          </a:p>
          <a:p>
            <a:pPr algn="ctr"/>
            <a:r>
              <a:rPr lang="en-US" sz="1100" i="1" dirty="0">
                <a:solidFill>
                  <a:schemeClr val="bg2">
                    <a:lumMod val="10000"/>
                  </a:schemeClr>
                </a:solidFill>
              </a:rPr>
              <a:t>A r</a:t>
            </a:r>
            <a:r>
              <a:rPr lang="fr-FR" sz="1100" i="1" dirty="0">
                <a:solidFill>
                  <a:schemeClr val="bg2">
                    <a:lumMod val="10000"/>
                  </a:schemeClr>
                </a:solidFill>
              </a:rPr>
              <a:t>é</a:t>
            </a:r>
            <a:r>
              <a:rPr lang="en-US" sz="1100" i="1" dirty="0" err="1">
                <a:solidFill>
                  <a:schemeClr val="bg2">
                    <a:lumMod val="10000"/>
                  </a:schemeClr>
                </a:solidFill>
              </a:rPr>
              <a:t>aliser</a:t>
            </a:r>
            <a:r>
              <a:rPr lang="en-US" sz="1100" i="1" dirty="0">
                <a:solidFill>
                  <a:schemeClr val="bg2">
                    <a:lumMod val="10000"/>
                  </a:schemeClr>
                </a:solidFill>
              </a:rPr>
              <a:t> au </a:t>
            </a:r>
            <a:r>
              <a:rPr lang="en-US" sz="1100" i="1" dirty="0" err="1">
                <a:solidFill>
                  <a:schemeClr val="bg2">
                    <a:lumMod val="10000"/>
                  </a:schemeClr>
                </a:solidFill>
              </a:rPr>
              <a:t>moins</a:t>
            </a:r>
            <a:r>
              <a:rPr lang="en-US" sz="1100" i="1" dirty="0">
                <a:solidFill>
                  <a:schemeClr val="bg2">
                    <a:lumMod val="10000"/>
                  </a:schemeClr>
                </a:solidFill>
              </a:rPr>
              <a:t> 2 </a:t>
            </a:r>
            <a:r>
              <a:rPr lang="en-US" sz="1100" i="1" dirty="0" err="1">
                <a:solidFill>
                  <a:schemeClr val="bg2">
                    <a:lumMod val="10000"/>
                  </a:schemeClr>
                </a:solidFill>
              </a:rPr>
              <a:t>semaines</a:t>
            </a:r>
            <a:r>
              <a:rPr lang="en-US" sz="1100" i="1" dirty="0">
                <a:solidFill>
                  <a:schemeClr val="bg2">
                    <a:lumMod val="10000"/>
                  </a:schemeClr>
                </a:solidFill>
              </a:rPr>
              <a:t> </a:t>
            </a:r>
            <a:r>
              <a:rPr lang="en-US" sz="1100" i="1" dirty="0" err="1">
                <a:solidFill>
                  <a:schemeClr val="bg2">
                    <a:lumMod val="10000"/>
                  </a:schemeClr>
                </a:solidFill>
              </a:rPr>
              <a:t>avant</a:t>
            </a:r>
            <a:r>
              <a:rPr lang="en-US" sz="1100" i="1" dirty="0">
                <a:solidFill>
                  <a:schemeClr val="bg2">
                    <a:lumMod val="10000"/>
                  </a:schemeClr>
                </a:solidFill>
              </a:rPr>
              <a:t> la VIC.</a:t>
            </a:r>
            <a:endParaRPr lang="fr-FR" sz="1100" i="1" dirty="0">
              <a:solidFill>
                <a:schemeClr val="bg2">
                  <a:lumMod val="10000"/>
                </a:schemeClr>
              </a:solidFill>
            </a:endParaRPr>
          </a:p>
        </p:txBody>
      </p:sp>
      <p:sp>
        <p:nvSpPr>
          <p:cNvPr id="16" name="Bulle narrative : rectangle à coins arrondis 15">
            <a:extLst>
              <a:ext uri="{FF2B5EF4-FFF2-40B4-BE49-F238E27FC236}">
                <a16:creationId xmlns:a16="http://schemas.microsoft.com/office/drawing/2014/main" id="{5213EEC0-BF8A-E342-8FD1-92C3CC568D8A}"/>
              </a:ext>
            </a:extLst>
          </p:cNvPr>
          <p:cNvSpPr/>
          <p:nvPr/>
        </p:nvSpPr>
        <p:spPr>
          <a:xfrm>
            <a:off x="7896200" y="3763202"/>
            <a:ext cx="1296144" cy="2054743"/>
          </a:xfrm>
          <a:prstGeom prst="wedgeRoundRectCallout">
            <a:avLst>
              <a:gd name="adj1" fmla="val 12642"/>
              <a:gd name="adj2" fmla="val -71849"/>
              <a:gd name="adj3" fmla="val 16667"/>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2">
                    <a:lumMod val="10000"/>
                  </a:schemeClr>
                </a:solidFill>
              </a:rPr>
              <a:t>R</a:t>
            </a:r>
            <a:r>
              <a:rPr lang="fr-FR" sz="1100" dirty="0" err="1">
                <a:solidFill>
                  <a:schemeClr val="bg2">
                    <a:lumMod val="10000"/>
                  </a:schemeClr>
                </a:solidFill>
              </a:rPr>
              <a:t>éaliser</a:t>
            </a:r>
            <a:r>
              <a:rPr lang="en-US" sz="1100" dirty="0">
                <a:solidFill>
                  <a:schemeClr val="bg2">
                    <a:lumMod val="10000"/>
                  </a:schemeClr>
                </a:solidFill>
              </a:rPr>
              <a:t> les travaux </a:t>
            </a:r>
            <a:r>
              <a:rPr lang="en-US" sz="1100" dirty="0" err="1">
                <a:solidFill>
                  <a:schemeClr val="bg2">
                    <a:lumMod val="10000"/>
                  </a:schemeClr>
                </a:solidFill>
              </a:rPr>
              <a:t>en</a:t>
            </a:r>
            <a:r>
              <a:rPr lang="en-US" sz="1100" dirty="0">
                <a:solidFill>
                  <a:schemeClr val="bg2">
                    <a:lumMod val="10000"/>
                  </a:schemeClr>
                </a:solidFill>
              </a:rPr>
              <a:t> </a:t>
            </a:r>
            <a:r>
              <a:rPr lang="en-US" sz="1100" dirty="0" err="1">
                <a:solidFill>
                  <a:schemeClr val="bg2">
                    <a:lumMod val="10000"/>
                  </a:schemeClr>
                </a:solidFill>
              </a:rPr>
              <a:t>appliquant</a:t>
            </a:r>
            <a:r>
              <a:rPr lang="en-US" sz="1100" dirty="0">
                <a:solidFill>
                  <a:schemeClr val="bg2">
                    <a:lumMod val="10000"/>
                  </a:schemeClr>
                </a:solidFill>
              </a:rPr>
              <a:t> les </a:t>
            </a:r>
            <a:r>
              <a:rPr lang="en-US" sz="1100" dirty="0" err="1">
                <a:solidFill>
                  <a:schemeClr val="bg2">
                    <a:lumMod val="10000"/>
                  </a:schemeClr>
                </a:solidFill>
              </a:rPr>
              <a:t>mesures</a:t>
            </a:r>
            <a:r>
              <a:rPr lang="en-US" sz="1100" dirty="0">
                <a:solidFill>
                  <a:schemeClr val="bg2">
                    <a:lumMod val="10000"/>
                  </a:schemeClr>
                </a:solidFill>
              </a:rPr>
              <a:t> pr</a:t>
            </a:r>
            <a:r>
              <a:rPr lang="fr-FR" sz="1100" dirty="0">
                <a:solidFill>
                  <a:schemeClr val="bg2">
                    <a:lumMod val="10000"/>
                  </a:schemeClr>
                </a:solidFill>
              </a:rPr>
              <a:t>é</a:t>
            </a:r>
            <a:r>
              <a:rPr lang="en-US" sz="1100" dirty="0" err="1">
                <a:solidFill>
                  <a:schemeClr val="bg2">
                    <a:lumMod val="10000"/>
                  </a:schemeClr>
                </a:solidFill>
              </a:rPr>
              <a:t>alablement</a:t>
            </a:r>
            <a:r>
              <a:rPr lang="en-US" sz="1100" dirty="0">
                <a:solidFill>
                  <a:schemeClr val="bg2">
                    <a:lumMod val="10000"/>
                  </a:schemeClr>
                </a:solidFill>
              </a:rPr>
              <a:t> d</a:t>
            </a:r>
            <a:r>
              <a:rPr lang="fr-FR" sz="1100" dirty="0">
                <a:solidFill>
                  <a:schemeClr val="bg2">
                    <a:lumMod val="10000"/>
                  </a:schemeClr>
                </a:solidFill>
              </a:rPr>
              <a:t>é</a:t>
            </a:r>
            <a:r>
              <a:rPr lang="en-US" sz="1100" dirty="0" err="1">
                <a:solidFill>
                  <a:schemeClr val="bg2">
                    <a:lumMod val="10000"/>
                  </a:schemeClr>
                </a:solidFill>
              </a:rPr>
              <a:t>finies</a:t>
            </a:r>
            <a:r>
              <a:rPr lang="en-US" sz="1100" dirty="0">
                <a:solidFill>
                  <a:schemeClr val="bg2">
                    <a:lumMod val="10000"/>
                  </a:schemeClr>
                </a:solidFill>
              </a:rPr>
              <a:t>.</a:t>
            </a:r>
            <a:endParaRPr lang="fr-FR" sz="1100" dirty="0">
              <a:solidFill>
                <a:schemeClr val="bg2">
                  <a:lumMod val="10000"/>
                </a:schemeClr>
              </a:solidFill>
            </a:endParaRPr>
          </a:p>
        </p:txBody>
      </p:sp>
      <p:pic>
        <p:nvPicPr>
          <p:cNvPr id="2" name="Picture 13">
            <a:extLst>
              <a:ext uri="{FF2B5EF4-FFF2-40B4-BE49-F238E27FC236}">
                <a16:creationId xmlns:a16="http://schemas.microsoft.com/office/drawing/2014/main" id="{90931A6D-94DB-1E72-4464-47681DBDDAA8}"/>
              </a:ext>
            </a:extLst>
          </p:cNvPr>
          <p:cNvPicPr>
            <a:picLocks noChangeAspect="1"/>
          </p:cNvPicPr>
          <p:nvPr/>
        </p:nvPicPr>
        <p:blipFill>
          <a:blip r:embed="rId4"/>
          <a:stretch>
            <a:fillRect/>
          </a:stretch>
        </p:blipFill>
        <p:spPr>
          <a:xfrm>
            <a:off x="9456841" y="3472619"/>
            <a:ext cx="1124138" cy="2429921"/>
          </a:xfrm>
          <a:prstGeom prst="rect">
            <a:avLst/>
          </a:prstGeom>
        </p:spPr>
      </p:pic>
      <p:sp>
        <p:nvSpPr>
          <p:cNvPr id="4" name="Espace réservé de la date 2">
            <a:extLst>
              <a:ext uri="{FF2B5EF4-FFF2-40B4-BE49-F238E27FC236}">
                <a16:creationId xmlns:a16="http://schemas.microsoft.com/office/drawing/2014/main" id="{9ACB4D3F-FD42-A22C-469F-8AC848BCA90D}"/>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6" name="Footer Placeholder 4">
            <a:extLst>
              <a:ext uri="{FF2B5EF4-FFF2-40B4-BE49-F238E27FC236}">
                <a16:creationId xmlns:a16="http://schemas.microsoft.com/office/drawing/2014/main" id="{6017ABC3-C94F-E46B-477A-F0F7FE9124D5}"/>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691192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3935760" y="1340768"/>
            <a:ext cx="6696123" cy="4320479"/>
          </a:xfrm>
        </p:spPr>
        <p:txBody>
          <a:bodyPr/>
          <a:lstStyle/>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Responsabilité du WSS</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Réaliser la/les visite(s) technique(s) au moins 2 semaines avant la VIC</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Etablir la fiche de taches </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Anticiper les besoins d’acc</a:t>
            </a:r>
            <a:r>
              <a:rPr lang="en-GB" sz="1800" dirty="0">
                <a:solidFill>
                  <a:schemeClr val="tx1"/>
                </a:solidFill>
                <a:latin typeface="Verdana" panose="020B0604030504040204" pitchFamily="34" charset="0"/>
                <a:cs typeface="Times New Roman" panose="02020603050405020304" pitchFamily="18" charset="0"/>
              </a:rPr>
              <a:t>è</a:t>
            </a:r>
            <a:r>
              <a:rPr lang="fr-FR" sz="1800" dirty="0">
                <a:solidFill>
                  <a:schemeClr val="tx1"/>
                </a:solidFill>
                <a:latin typeface="Verdana" panose="020B0604030504040204" pitchFamily="34" charset="0"/>
                <a:cs typeface="Times New Roman" panose="02020603050405020304" pitchFamily="18" charset="0"/>
              </a:rPr>
              <a:t>s </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Programmer la VIC 1 à 2 semaines avant le début des travaux</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Inviter les acteurs pertinents </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Prévoir un complément de VIC en cas d’imprévu</a:t>
            </a:r>
          </a:p>
          <a:p>
            <a:pPr algn="just">
              <a:lnSpc>
                <a:spcPct val="120000"/>
              </a:lnSpc>
              <a:spcBef>
                <a:spcPts val="600"/>
              </a:spcBef>
              <a:spcAft>
                <a:spcPts val="600"/>
              </a:spcAft>
              <a:buFont typeface="Verdana" panose="020B0604030504040204" pitchFamily="34" charset="0"/>
              <a:buChar char="-"/>
            </a:pPr>
            <a:r>
              <a:rPr lang="fr-FR" sz="1800" dirty="0">
                <a:solidFill>
                  <a:schemeClr val="tx1"/>
                </a:solidFill>
                <a:latin typeface="Verdana" panose="020B0604030504040204" pitchFamily="34" charset="0"/>
                <a:cs typeface="Times New Roman" panose="02020603050405020304" pitchFamily="18" charset="0"/>
              </a:rPr>
              <a:t>Diffusion du compte-rendu via IMPACT</a:t>
            </a:r>
            <a:endParaRPr lang="fr-FR" sz="1800" b="0" dirty="0">
              <a:solidFill>
                <a:schemeClr val="tx1"/>
              </a:solidFill>
              <a:latin typeface="Verdana" panose="020B0604030504040204" pitchFamily="34" charset="0"/>
              <a:cs typeface="Times New Roman" panose="02020603050405020304" pitchFamily="18" charset="0"/>
            </a:endParaRPr>
          </a:p>
          <a:p>
            <a:endParaRPr lang="fr-FR"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La préparation d’une VIC</a:t>
            </a:r>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pic>
        <p:nvPicPr>
          <p:cNvPr id="13" name="Picture 12">
            <a:extLst>
              <a:ext uri="{FF2B5EF4-FFF2-40B4-BE49-F238E27FC236}">
                <a16:creationId xmlns:a16="http://schemas.microsoft.com/office/drawing/2014/main" id="{ACCB013E-CE1B-4817-8EA4-12A1295D2E2F}"/>
              </a:ext>
            </a:extLst>
          </p:cNvPr>
          <p:cNvPicPr>
            <a:picLocks noChangeAspect="1"/>
          </p:cNvPicPr>
          <p:nvPr/>
        </p:nvPicPr>
        <p:blipFill>
          <a:blip r:embed="rId5"/>
          <a:stretch>
            <a:fillRect/>
          </a:stretch>
        </p:blipFill>
        <p:spPr>
          <a:xfrm>
            <a:off x="443519" y="915354"/>
            <a:ext cx="3007266" cy="5269874"/>
          </a:xfrm>
          <a:prstGeom prst="rect">
            <a:avLst/>
          </a:prstGeom>
        </p:spPr>
      </p:pic>
      <p:sp>
        <p:nvSpPr>
          <p:cNvPr id="3" name="Espace réservé de la date 2">
            <a:extLst>
              <a:ext uri="{FF2B5EF4-FFF2-40B4-BE49-F238E27FC236}">
                <a16:creationId xmlns:a16="http://schemas.microsoft.com/office/drawing/2014/main" id="{262934AE-F579-EBF8-C57C-0A36E0AFD57E}"/>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4" name="Footer Placeholder 4">
            <a:extLst>
              <a:ext uri="{FF2B5EF4-FFF2-40B4-BE49-F238E27FC236}">
                <a16:creationId xmlns:a16="http://schemas.microsoft.com/office/drawing/2014/main" id="{7C7BB548-CDF2-97CD-C97C-D433AB6D991B}"/>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507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55220" y="440730"/>
            <a:ext cx="12075953" cy="1065742"/>
          </a:xfrm>
        </p:spPr>
        <p:txBody>
          <a:bodyPr/>
          <a:lstStyle/>
          <a:p>
            <a:pPr algn="ctr"/>
            <a:r>
              <a:rPr lang="en-US" dirty="0" err="1"/>
              <a:t>Contexte</a:t>
            </a:r>
            <a:r>
              <a:rPr lang="en-US" dirty="0"/>
              <a:t> </a:t>
            </a:r>
            <a:r>
              <a:rPr lang="en-US" dirty="0" err="1"/>
              <a:t>réglementaire</a:t>
            </a:r>
            <a:endParaRPr lang="fr-FR"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0" name="Picture 9">
            <a:extLst>
              <a:ext uri="{FF2B5EF4-FFF2-40B4-BE49-F238E27FC236}">
                <a16:creationId xmlns:a16="http://schemas.microsoft.com/office/drawing/2014/main" id="{60C29392-D067-4D85-941D-673B74D22E38}"/>
              </a:ext>
            </a:extLst>
          </p:cNvPr>
          <p:cNvPicPr>
            <a:picLocks noChangeAspect="1"/>
          </p:cNvPicPr>
          <p:nvPr/>
        </p:nvPicPr>
        <p:blipFill>
          <a:blip r:embed="rId2"/>
          <a:stretch>
            <a:fillRect/>
          </a:stretch>
        </p:blipFill>
        <p:spPr>
          <a:xfrm>
            <a:off x="55220" y="56851"/>
            <a:ext cx="2268551" cy="742390"/>
          </a:xfrm>
          <a:prstGeom prst="rect">
            <a:avLst/>
          </a:prstGeom>
          <a:ln w="19050">
            <a:solidFill>
              <a:schemeClr val="accent1"/>
            </a:solidFill>
          </a:ln>
        </p:spPr>
      </p:pic>
      <p:pic>
        <p:nvPicPr>
          <p:cNvPr id="12" name="Content Placeholder 2" descr="A picture containing text&#10;&#10;Description automatically generated">
            <a:extLst>
              <a:ext uri="{FF2B5EF4-FFF2-40B4-BE49-F238E27FC236}">
                <a16:creationId xmlns:a16="http://schemas.microsoft.com/office/drawing/2014/main" id="{48099C34-E05D-4AD5-B357-CE50DCF0AF48}"/>
              </a:ext>
            </a:extLst>
          </p:cNvPr>
          <p:cNvPicPr>
            <a:picLocks noChangeAspect="1"/>
          </p:cNvPicPr>
          <p:nvPr/>
        </p:nvPicPr>
        <p:blipFill>
          <a:blip r:embed="rId3"/>
          <a:stretch>
            <a:fillRect/>
          </a:stretch>
        </p:blipFill>
        <p:spPr>
          <a:xfrm>
            <a:off x="11123062" y="43158"/>
            <a:ext cx="1008111" cy="756083"/>
          </a:xfrm>
          <a:prstGeom prst="rect">
            <a:avLst/>
          </a:prstGeom>
        </p:spPr>
      </p:pic>
      <p:sp>
        <p:nvSpPr>
          <p:cNvPr id="3" name="Espace réservé de la date 2">
            <a:extLst>
              <a:ext uri="{FF2B5EF4-FFF2-40B4-BE49-F238E27FC236}">
                <a16:creationId xmlns:a16="http://schemas.microsoft.com/office/drawing/2014/main" id="{EC55E528-E43E-E5C7-2A05-8AD5C15C232F}"/>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4" name="Footer Placeholder 4">
            <a:extLst>
              <a:ext uri="{FF2B5EF4-FFF2-40B4-BE49-F238E27FC236}">
                <a16:creationId xmlns:a16="http://schemas.microsoft.com/office/drawing/2014/main" id="{94B117BF-AB46-D162-DCE4-908F81E8D65F}"/>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
        <p:nvSpPr>
          <p:cNvPr id="8" name="ZoneTexte 7">
            <a:extLst>
              <a:ext uri="{FF2B5EF4-FFF2-40B4-BE49-F238E27FC236}">
                <a16:creationId xmlns:a16="http://schemas.microsoft.com/office/drawing/2014/main" id="{C34393D2-CFF4-487B-4176-DC931AD1FEB0}"/>
              </a:ext>
            </a:extLst>
          </p:cNvPr>
          <p:cNvSpPr txBox="1"/>
          <p:nvPr/>
        </p:nvSpPr>
        <p:spPr>
          <a:xfrm>
            <a:off x="479376" y="1340768"/>
            <a:ext cx="8376592" cy="4458272"/>
          </a:xfrm>
          <a:prstGeom prst="rect">
            <a:avLst/>
          </a:prstGeom>
          <a:noFill/>
        </p:spPr>
        <p:txBody>
          <a:bodyPr wrap="square">
            <a:spAutoFit/>
          </a:bodyPr>
          <a:lstStyle/>
          <a:p>
            <a:pPr algn="just">
              <a:lnSpc>
                <a:spcPct val="120000"/>
              </a:lnSpc>
              <a:spcBef>
                <a:spcPts val="600"/>
              </a:spcBef>
              <a:spcAft>
                <a:spcPts val="600"/>
              </a:spcAft>
            </a:pPr>
            <a:r>
              <a:rPr lang="fr-FR" b="1" u="sng" dirty="0">
                <a:solidFill>
                  <a:schemeClr val="tx2">
                    <a:lumMod val="75000"/>
                    <a:lumOff val="25000"/>
                  </a:schemeClr>
                </a:solidFill>
                <a:latin typeface="Verdana" panose="020B0604030504040204" pitchFamily="34" charset="0"/>
                <a:cs typeface="Times New Roman" panose="02020603050405020304" pitchFamily="18" charset="0"/>
              </a:rPr>
              <a:t>DROIT APPLICABLE :</a:t>
            </a:r>
          </a:p>
          <a:p>
            <a:pPr marL="342900" indent="-342900" algn="just">
              <a:lnSpc>
                <a:spcPct val="120000"/>
              </a:lnSpc>
              <a:spcBef>
                <a:spcPts val="600"/>
              </a:spcBef>
              <a:spcAft>
                <a:spcPts val="600"/>
              </a:spcAft>
              <a:buFont typeface="Verdana" panose="020B0604030504040204" pitchFamily="34" charset="0"/>
              <a:buChar char="-"/>
            </a:pPr>
            <a:r>
              <a:rPr lang="fr-FR" b="1" dirty="0">
                <a:latin typeface="Verdana" panose="020B0604030504040204" pitchFamily="34" charset="0"/>
                <a:cs typeface="Times New Roman" panose="02020603050405020304" pitchFamily="18" charset="0"/>
              </a:rPr>
              <a:t>Le CERN est une organisation internationale.</a:t>
            </a:r>
          </a:p>
          <a:p>
            <a:pPr marL="342900" indent="-342900" algn="just">
              <a:lnSpc>
                <a:spcPct val="120000"/>
              </a:lnSpc>
              <a:spcBef>
                <a:spcPts val="600"/>
              </a:spcBef>
              <a:spcAft>
                <a:spcPts val="600"/>
              </a:spcAft>
              <a:buFont typeface="Verdana" panose="020B0604030504040204" pitchFamily="34" charset="0"/>
              <a:buChar char="-"/>
            </a:pPr>
            <a:r>
              <a:rPr lang="fr-FR" b="1" dirty="0">
                <a:latin typeface="Verdana" panose="020B0604030504040204" pitchFamily="34" charset="0"/>
                <a:cs typeface="Times New Roman" panose="02020603050405020304" pitchFamily="18" charset="0"/>
              </a:rPr>
              <a:t>Les sites du CERN sont situés sur les territoires Français et Suisse.</a:t>
            </a:r>
          </a:p>
          <a:p>
            <a:pPr marL="342900" indent="-342900" algn="just">
              <a:lnSpc>
                <a:spcPct val="120000"/>
              </a:lnSpc>
              <a:spcBef>
                <a:spcPts val="600"/>
              </a:spcBef>
              <a:spcAft>
                <a:spcPts val="600"/>
              </a:spcAft>
              <a:buFont typeface="Verdana" panose="020B0604030504040204" pitchFamily="34" charset="0"/>
              <a:buChar char="-"/>
            </a:pPr>
            <a:r>
              <a:rPr lang="fr-FR" b="1" dirty="0">
                <a:latin typeface="Verdana" panose="020B0604030504040204" pitchFamily="34" charset="0"/>
                <a:cs typeface="Times New Roman" panose="02020603050405020304" pitchFamily="18" charset="0"/>
              </a:rPr>
              <a:t>Les membres du personnel sont soumis à l’autorité exclusive de la Directrice Générale.</a:t>
            </a:r>
          </a:p>
          <a:p>
            <a:pPr algn="just">
              <a:lnSpc>
                <a:spcPct val="120000"/>
              </a:lnSpc>
              <a:spcBef>
                <a:spcPts val="600"/>
              </a:spcBef>
              <a:spcAft>
                <a:spcPts val="600"/>
              </a:spcAft>
            </a:pPr>
            <a:r>
              <a:rPr lang="fr-FR" b="1" u="sng" dirty="0">
                <a:latin typeface="Verdana" panose="020B0604030504040204" pitchFamily="34" charset="0"/>
                <a:cs typeface="Times New Roman" panose="02020603050405020304" pitchFamily="18" charset="0"/>
              </a:rPr>
              <a:t>Contractants :</a:t>
            </a:r>
          </a:p>
          <a:p>
            <a:pPr marL="342900" indent="-342900" algn="just">
              <a:lnSpc>
                <a:spcPct val="120000"/>
              </a:lnSpc>
              <a:spcBef>
                <a:spcPts val="600"/>
              </a:spcBef>
              <a:spcAft>
                <a:spcPts val="600"/>
              </a:spcAft>
              <a:buFont typeface="Verdana" panose="020B0604030504040204" pitchFamily="34" charset="0"/>
              <a:buChar char="-"/>
            </a:pPr>
            <a:r>
              <a:rPr lang="fr-FR" b="1" dirty="0">
                <a:latin typeface="Verdana" panose="020B0604030504040204" pitchFamily="34" charset="0"/>
                <a:cs typeface="Times New Roman" panose="02020603050405020304" pitchFamily="18" charset="0"/>
              </a:rPr>
              <a:t>Ils doivent appliquer les règles internes du CERN</a:t>
            </a:r>
          </a:p>
          <a:p>
            <a:pPr algn="just">
              <a:lnSpc>
                <a:spcPct val="120000"/>
              </a:lnSpc>
              <a:spcBef>
                <a:spcPts val="600"/>
              </a:spcBef>
              <a:spcAft>
                <a:spcPts val="600"/>
              </a:spcAft>
            </a:pPr>
            <a:r>
              <a:rPr lang="fr-FR" b="1" dirty="0">
                <a:latin typeface="Verdana" panose="020B0604030504040204" pitchFamily="34" charset="0"/>
                <a:cs typeface="Times New Roman" panose="02020603050405020304" pitchFamily="18" charset="0"/>
              </a:rPr>
              <a:t>			      ET</a:t>
            </a:r>
          </a:p>
          <a:p>
            <a:pPr marL="342900" indent="-342900" algn="just">
              <a:lnSpc>
                <a:spcPct val="120000"/>
              </a:lnSpc>
              <a:spcBef>
                <a:spcPts val="600"/>
              </a:spcBef>
              <a:spcAft>
                <a:spcPts val="600"/>
              </a:spcAft>
              <a:buFont typeface="Verdana" panose="020B0604030504040204" pitchFamily="34" charset="0"/>
              <a:buChar char="-"/>
            </a:pPr>
            <a:r>
              <a:rPr lang="fr-FR" b="1" dirty="0">
                <a:latin typeface="Verdana" panose="020B0604030504040204" pitchFamily="34" charset="0"/>
                <a:cs typeface="Times New Roman" panose="02020603050405020304" pitchFamily="18" charset="0"/>
              </a:rPr>
              <a:t>Le droit Français ou Suisse selon leur contrat (4P).</a:t>
            </a:r>
          </a:p>
        </p:txBody>
      </p:sp>
      <p:pic>
        <p:nvPicPr>
          <p:cNvPr id="15" name="Image 4">
            <a:extLst>
              <a:ext uri="{FF2B5EF4-FFF2-40B4-BE49-F238E27FC236}">
                <a16:creationId xmlns:a16="http://schemas.microsoft.com/office/drawing/2014/main" id="{D80145EC-2329-BAA1-07FE-8CCCC1259D49}"/>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b="2547"/>
          <a:stretch/>
        </p:blipFill>
        <p:spPr>
          <a:xfrm>
            <a:off x="8328248" y="2996952"/>
            <a:ext cx="3580598" cy="3070655"/>
          </a:xfrm>
          <a:prstGeom prst="rect">
            <a:avLst/>
          </a:prstGeom>
        </p:spPr>
      </p:pic>
    </p:spTree>
    <p:extLst>
      <p:ext uri="{BB962C8B-B14F-4D97-AF65-F5344CB8AC3E}">
        <p14:creationId xmlns:p14="http://schemas.microsoft.com/office/powerpoint/2010/main" val="3500843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124744"/>
            <a:ext cx="10515600" cy="4862870"/>
          </a:xfrm>
          <a:prstGeom prst="rect">
            <a:avLst/>
          </a:prstGeom>
          <a:noFill/>
        </p:spPr>
        <p:txBody>
          <a:bodyPr wrap="square" lIns="0" tIns="0" rIns="0" bIns="0" rtlCol="0">
            <a:spAutoFit/>
          </a:bodyPr>
          <a:lstStyle/>
          <a:p>
            <a:pPr algn="just"/>
            <a:r>
              <a:rPr lang="fr-FR" b="1" u="sng" dirty="0"/>
              <a:t>Plan de Coordination des Travaux et de la Sécurité (PCTS) : </a:t>
            </a:r>
            <a:r>
              <a:rPr lang="fr-FR" dirty="0"/>
              <a:t>sur la base d’une évaluation de risques, document qui définit l'ensemble des mesures propres à prévenir les risques découlant de l'interférence des activités des différents intervenants sur le chantier ou de la succession de leurs activités lorsqu'une intervention laisse subsister après son achèvement des risques pour les autres intervenants.*</a:t>
            </a:r>
          </a:p>
          <a:p>
            <a:pPr algn="l"/>
            <a:endParaRPr lang="fr-FR" dirty="0"/>
          </a:p>
          <a:p>
            <a:pPr algn="l"/>
            <a:r>
              <a:rPr lang="fr-FR" dirty="0"/>
              <a:t>Pour le YETS 2023-2024, un PCTS spécifique a été rédigé (EDMS : </a:t>
            </a:r>
            <a:r>
              <a:rPr lang="fr-FR" i="0" dirty="0">
                <a:solidFill>
                  <a:srgbClr val="0645AD"/>
                </a:solidFill>
                <a:effectLst/>
                <a:latin typeface="arial" panose="020B0604020202020204" pitchFamily="34" charset="0"/>
              </a:rPr>
              <a:t>2913546</a:t>
            </a:r>
            <a:r>
              <a:rPr lang="fr-FR" dirty="0"/>
              <a:t>).</a:t>
            </a:r>
          </a:p>
          <a:p>
            <a:pPr algn="l"/>
            <a:endParaRPr lang="fr-FR" dirty="0"/>
          </a:p>
          <a:p>
            <a:r>
              <a:rPr lang="fr-FR" dirty="0"/>
              <a:t>Il est composé de 7 chapitres et d’un glossaire.</a:t>
            </a:r>
          </a:p>
          <a:p>
            <a:endParaRPr lang="fr-FR" dirty="0"/>
          </a:p>
          <a:p>
            <a:r>
              <a:rPr lang="fr-FR" dirty="0"/>
              <a:t>Il est important de noter que ce document ne se substitue</a:t>
            </a:r>
          </a:p>
          <a:p>
            <a:r>
              <a:rPr lang="fr-FR" dirty="0"/>
              <a:t>en aucun cas aux documents de sécurité spécifiques tels </a:t>
            </a:r>
          </a:p>
          <a:p>
            <a:r>
              <a:rPr lang="fr-FR" dirty="0"/>
              <a:t>que les procédures, règles de sécurité, planning… </a:t>
            </a:r>
          </a:p>
          <a:p>
            <a:endParaRPr lang="fr-FR" dirty="0"/>
          </a:p>
          <a:p>
            <a:endParaRPr lang="fr-FR" dirty="0"/>
          </a:p>
          <a:p>
            <a:endParaRPr lang="fr-FR" dirty="0"/>
          </a:p>
          <a:p>
            <a:endParaRPr lang="fr-FR" dirty="0"/>
          </a:p>
          <a:p>
            <a:r>
              <a:rPr lang="fr-FR" sz="1000" dirty="0"/>
              <a:t>*Définition extraite de l’instruction générale de sécurité GSI-WS-1</a:t>
            </a:r>
          </a:p>
        </p:txBody>
      </p:sp>
      <p:pic>
        <p:nvPicPr>
          <p:cNvPr id="14" name="Image 13">
            <a:extLst>
              <a:ext uri="{FF2B5EF4-FFF2-40B4-BE49-F238E27FC236}">
                <a16:creationId xmlns:a16="http://schemas.microsoft.com/office/drawing/2014/main" id="{FC752735-A15E-159C-0C1B-A94AF42CB19E}"/>
              </a:ext>
            </a:extLst>
          </p:cNvPr>
          <p:cNvPicPr>
            <a:picLocks noChangeAspect="1"/>
          </p:cNvPicPr>
          <p:nvPr/>
        </p:nvPicPr>
        <p:blipFill>
          <a:blip r:embed="rId5"/>
          <a:stretch>
            <a:fillRect/>
          </a:stretch>
        </p:blipFill>
        <p:spPr>
          <a:xfrm>
            <a:off x="6794347" y="3573016"/>
            <a:ext cx="4559453" cy="2691598"/>
          </a:xfrm>
          <a:prstGeom prst="rect">
            <a:avLst/>
          </a:prstGeom>
        </p:spPr>
      </p:pic>
      <p:sp>
        <p:nvSpPr>
          <p:cNvPr id="3" name="Espace réservé de la date 2">
            <a:extLst>
              <a:ext uri="{FF2B5EF4-FFF2-40B4-BE49-F238E27FC236}">
                <a16:creationId xmlns:a16="http://schemas.microsoft.com/office/drawing/2014/main" id="{55D30FB2-6269-1677-5146-70F595F0CF77}"/>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4" name="Footer Placeholder 4">
            <a:extLst>
              <a:ext uri="{FF2B5EF4-FFF2-40B4-BE49-F238E27FC236}">
                <a16:creationId xmlns:a16="http://schemas.microsoft.com/office/drawing/2014/main" id="{C63C27FD-3EB3-F544-F6E2-DC86480CBFD3}"/>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433224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Glossaire</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830997"/>
          </a:xfrm>
          <a:prstGeom prst="rect">
            <a:avLst/>
          </a:prstGeom>
          <a:noFill/>
        </p:spPr>
        <p:txBody>
          <a:bodyPr wrap="square" lIns="0" tIns="0" rIns="0" bIns="0" rtlCol="0">
            <a:spAutoFit/>
          </a:bodyPr>
          <a:lstStyle/>
          <a:p>
            <a:pPr algn="ctr"/>
            <a:r>
              <a:rPr lang="fr-FR" dirty="0"/>
              <a:t>Ce chapitre répertorie et définit tous les termes spécifiques et acronymes cités dans le document.</a:t>
            </a:r>
          </a:p>
          <a:p>
            <a:pPr algn="ctr"/>
            <a:endParaRPr lang="fr-FR" dirty="0"/>
          </a:p>
          <a:p>
            <a:pPr algn="ctr"/>
            <a:endParaRPr lang="fr-FR" dirty="0"/>
          </a:p>
        </p:txBody>
      </p:sp>
      <p:sp>
        <p:nvSpPr>
          <p:cNvPr id="3" name="Espace réservé de la date 2">
            <a:extLst>
              <a:ext uri="{FF2B5EF4-FFF2-40B4-BE49-F238E27FC236}">
                <a16:creationId xmlns:a16="http://schemas.microsoft.com/office/drawing/2014/main" id="{C5AEB690-C6B8-BDC0-8CD2-8A37765BCF71}"/>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7A3B4884-B6C6-8372-4D1B-3998085B643E}"/>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pic>
        <p:nvPicPr>
          <p:cNvPr id="15" name="Image 14">
            <a:extLst>
              <a:ext uri="{FF2B5EF4-FFF2-40B4-BE49-F238E27FC236}">
                <a16:creationId xmlns:a16="http://schemas.microsoft.com/office/drawing/2014/main" id="{E544BC27-1A19-76E9-C868-07FE70038F4F}"/>
              </a:ext>
            </a:extLst>
          </p:cNvPr>
          <p:cNvPicPr>
            <a:picLocks noChangeAspect="1"/>
          </p:cNvPicPr>
          <p:nvPr/>
        </p:nvPicPr>
        <p:blipFill>
          <a:blip r:embed="rId5"/>
          <a:stretch>
            <a:fillRect/>
          </a:stretch>
        </p:blipFill>
        <p:spPr>
          <a:xfrm>
            <a:off x="2927648" y="1916832"/>
            <a:ext cx="5948908" cy="4183695"/>
          </a:xfrm>
          <a:prstGeom prst="rect">
            <a:avLst/>
          </a:prstGeom>
        </p:spPr>
      </p:pic>
    </p:spTree>
    <p:extLst>
      <p:ext uri="{BB962C8B-B14F-4D97-AF65-F5344CB8AC3E}">
        <p14:creationId xmlns:p14="http://schemas.microsoft.com/office/powerpoint/2010/main" val="903940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renseignements généraux concernant l’opération</a:t>
            </a: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1938992"/>
          </a:xfrm>
          <a:prstGeom prst="rect">
            <a:avLst/>
          </a:prstGeom>
          <a:noFill/>
        </p:spPr>
        <p:txBody>
          <a:bodyPr wrap="square" lIns="0" tIns="0" rIns="0" bIns="0" rtlCol="0">
            <a:spAutoFit/>
          </a:bodyPr>
          <a:lstStyle/>
          <a:p>
            <a:r>
              <a:rPr lang="fr-FR" dirty="0"/>
              <a:t>Ce chapitre décrit entre autres :</a:t>
            </a:r>
          </a:p>
          <a:p>
            <a:r>
              <a:rPr lang="fr-FR" dirty="0"/>
              <a:t>	- L’objet du document</a:t>
            </a:r>
          </a:p>
          <a:p>
            <a:r>
              <a:rPr lang="fr-FR" dirty="0"/>
              <a:t>	- Le cadre règlementaire</a:t>
            </a:r>
          </a:p>
          <a:p>
            <a:r>
              <a:rPr lang="fr-FR" dirty="0"/>
              <a:t>	- Les missions et rôles des principaux intervenants</a:t>
            </a:r>
          </a:p>
          <a:p>
            <a:r>
              <a:rPr lang="fr-FR" dirty="0"/>
              <a:t>	- Les périodes et horaires de travail</a:t>
            </a:r>
          </a:p>
          <a:p>
            <a:r>
              <a:rPr lang="fr-FR" dirty="0"/>
              <a:t>	- Les risques particuliers</a:t>
            </a:r>
          </a:p>
          <a:p>
            <a:endParaRPr lang="fr-FR" dirty="0"/>
          </a:p>
        </p:txBody>
      </p:sp>
      <p:pic>
        <p:nvPicPr>
          <p:cNvPr id="13" name="Image 12" descr="Une image contenant jaune, triangle&#10;&#10;Description générée automatiquement">
            <a:extLst>
              <a:ext uri="{FF2B5EF4-FFF2-40B4-BE49-F238E27FC236}">
                <a16:creationId xmlns:a16="http://schemas.microsoft.com/office/drawing/2014/main" id="{F4DDAB75-5F82-00EC-121D-B7DFA323B61D}"/>
              </a:ext>
            </a:extLst>
          </p:cNvPr>
          <p:cNvPicPr>
            <a:picLocks noChangeAspect="1"/>
          </p:cNvPicPr>
          <p:nvPr/>
        </p:nvPicPr>
        <p:blipFill>
          <a:blip r:embed="rId5"/>
          <a:stretch>
            <a:fillRect/>
          </a:stretch>
        </p:blipFill>
        <p:spPr>
          <a:xfrm>
            <a:off x="6600056" y="1556792"/>
            <a:ext cx="4947603" cy="4360075"/>
          </a:xfrm>
          <a:prstGeom prst="rect">
            <a:avLst/>
          </a:prstGeom>
        </p:spPr>
      </p:pic>
      <p:pic>
        <p:nvPicPr>
          <p:cNvPr id="22" name="Image 21" descr="Une image contenant Photographie de nature morte, poterie, céramique, art&#10;&#10;Description générée automatiquement">
            <a:extLst>
              <a:ext uri="{FF2B5EF4-FFF2-40B4-BE49-F238E27FC236}">
                <a16:creationId xmlns:a16="http://schemas.microsoft.com/office/drawing/2014/main" id="{AA542E9F-D3C7-B9BB-CC93-09A5BDFD45FE}"/>
              </a:ext>
            </a:extLst>
          </p:cNvPr>
          <p:cNvPicPr>
            <a:picLocks noChangeAspect="1"/>
          </p:cNvPicPr>
          <p:nvPr/>
        </p:nvPicPr>
        <p:blipFill>
          <a:blip r:embed="rId6"/>
          <a:stretch>
            <a:fillRect/>
          </a:stretch>
        </p:blipFill>
        <p:spPr>
          <a:xfrm>
            <a:off x="1435345" y="3271489"/>
            <a:ext cx="3704686" cy="2645378"/>
          </a:xfrm>
          <a:prstGeom prst="rect">
            <a:avLst/>
          </a:prstGeom>
        </p:spPr>
      </p:pic>
      <p:sp>
        <p:nvSpPr>
          <p:cNvPr id="3" name="Espace réservé de la date 2">
            <a:extLst>
              <a:ext uri="{FF2B5EF4-FFF2-40B4-BE49-F238E27FC236}">
                <a16:creationId xmlns:a16="http://schemas.microsoft.com/office/drawing/2014/main" id="{73C0E59B-753E-3A49-9FA3-07759A878B02}"/>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4" name="Footer Placeholder 4">
            <a:extLst>
              <a:ext uri="{FF2B5EF4-FFF2-40B4-BE49-F238E27FC236}">
                <a16:creationId xmlns:a16="http://schemas.microsoft.com/office/drawing/2014/main" id="{3D6EA2C0-5BAE-1D1A-5609-D1CF3BD604A4}"/>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225418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mesures d’organisation générales</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1938992"/>
          </a:xfrm>
          <a:prstGeom prst="rect">
            <a:avLst/>
          </a:prstGeom>
          <a:noFill/>
        </p:spPr>
        <p:txBody>
          <a:bodyPr wrap="square" lIns="0" tIns="0" rIns="0" bIns="0" rtlCol="0">
            <a:spAutoFit/>
          </a:bodyPr>
          <a:lstStyle/>
          <a:p>
            <a:r>
              <a:rPr lang="fr-FR" dirty="0"/>
              <a:t>On retrouve dans ce chapitre :</a:t>
            </a:r>
          </a:p>
          <a:p>
            <a:r>
              <a:rPr lang="fr-FR" dirty="0"/>
              <a:t>	- Les Principes Généraux de Prévention</a:t>
            </a:r>
          </a:p>
          <a:p>
            <a:r>
              <a:rPr lang="fr-FR" dirty="0"/>
              <a:t>	- La sécurisation des zones de travail</a:t>
            </a:r>
          </a:p>
          <a:p>
            <a:r>
              <a:rPr lang="fr-FR" dirty="0"/>
              <a:t>	- Les moyens de travail en hauteur</a:t>
            </a:r>
          </a:p>
          <a:p>
            <a:r>
              <a:rPr lang="fr-FR" dirty="0"/>
              <a:t>	- Les protections individuelles</a:t>
            </a:r>
          </a:p>
          <a:p>
            <a:r>
              <a:rPr lang="fr-FR" dirty="0"/>
              <a:t>	- Le travail isolé</a:t>
            </a:r>
          </a:p>
          <a:p>
            <a:endParaRPr lang="fr-FR" dirty="0"/>
          </a:p>
        </p:txBody>
      </p:sp>
      <p:pic>
        <p:nvPicPr>
          <p:cNvPr id="4" name="Image 3" descr="Une image contenant Panneau d’affichage, texte, capture d’écran, conception&#10;&#10;Description générée automatiquement">
            <a:extLst>
              <a:ext uri="{FF2B5EF4-FFF2-40B4-BE49-F238E27FC236}">
                <a16:creationId xmlns:a16="http://schemas.microsoft.com/office/drawing/2014/main" id="{A65D0188-5A3C-42C6-DACE-A959970663D1}"/>
              </a:ext>
            </a:extLst>
          </p:cNvPr>
          <p:cNvPicPr>
            <a:picLocks noChangeAspect="1"/>
          </p:cNvPicPr>
          <p:nvPr/>
        </p:nvPicPr>
        <p:blipFill>
          <a:blip r:embed="rId5"/>
          <a:stretch>
            <a:fillRect/>
          </a:stretch>
        </p:blipFill>
        <p:spPr>
          <a:xfrm>
            <a:off x="838200" y="3469240"/>
            <a:ext cx="4176464" cy="2558084"/>
          </a:xfrm>
          <a:prstGeom prst="rect">
            <a:avLst/>
          </a:prstGeom>
        </p:spPr>
      </p:pic>
      <p:pic>
        <p:nvPicPr>
          <p:cNvPr id="8" name="Picture 3" descr="D:\ICEDA\Docs EDF\Communications\Travaux en hauteur\Ressources\nacelle.PNG">
            <a:extLst>
              <a:ext uri="{FF2B5EF4-FFF2-40B4-BE49-F238E27FC236}">
                <a16:creationId xmlns:a16="http://schemas.microsoft.com/office/drawing/2014/main" id="{A9F7CA0E-5477-5B51-50C7-E21D26FF7459}"/>
              </a:ext>
            </a:extLst>
          </p:cNvPr>
          <p:cNvPicPr>
            <a:picLocks noChangeAspect="1" noChangeArrowheads="1"/>
          </p:cNvPicPr>
          <p:nvPr/>
        </p:nvPicPr>
        <p:blipFill>
          <a:blip r:embed="rId6" cstate="print"/>
          <a:srcRect/>
          <a:stretch>
            <a:fillRect/>
          </a:stretch>
        </p:blipFill>
        <p:spPr bwMode="auto">
          <a:xfrm>
            <a:off x="9726262" y="1445529"/>
            <a:ext cx="2223509" cy="4715794"/>
          </a:xfrm>
          <a:prstGeom prst="rect">
            <a:avLst/>
          </a:prstGeom>
          <a:noFill/>
        </p:spPr>
      </p:pic>
      <p:pic>
        <p:nvPicPr>
          <p:cNvPr id="13" name="Image 12" descr="Une image contenant échafaudage, bâtiment&#10;&#10;Description générée automatiquement">
            <a:extLst>
              <a:ext uri="{FF2B5EF4-FFF2-40B4-BE49-F238E27FC236}">
                <a16:creationId xmlns:a16="http://schemas.microsoft.com/office/drawing/2014/main" id="{75BB9C40-B814-CAFE-0A8B-D5A9D5A6F072}"/>
              </a:ext>
            </a:extLst>
          </p:cNvPr>
          <p:cNvPicPr>
            <a:picLocks noChangeAspect="1"/>
          </p:cNvPicPr>
          <p:nvPr/>
        </p:nvPicPr>
        <p:blipFill>
          <a:blip r:embed="rId7"/>
          <a:stretch>
            <a:fillRect/>
          </a:stretch>
        </p:blipFill>
        <p:spPr>
          <a:xfrm>
            <a:off x="5663952" y="2204864"/>
            <a:ext cx="3822460" cy="3822460"/>
          </a:xfrm>
          <a:prstGeom prst="rect">
            <a:avLst/>
          </a:prstGeom>
        </p:spPr>
      </p:pic>
      <p:sp>
        <p:nvSpPr>
          <p:cNvPr id="3" name="Espace réservé de la date 2">
            <a:extLst>
              <a:ext uri="{FF2B5EF4-FFF2-40B4-BE49-F238E27FC236}">
                <a16:creationId xmlns:a16="http://schemas.microsoft.com/office/drawing/2014/main" id="{CEC2E5AE-4F17-F86B-6BEA-ECF6717FB0C5}"/>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14" name="Footer Placeholder 4">
            <a:extLst>
              <a:ext uri="{FF2B5EF4-FFF2-40B4-BE49-F238E27FC236}">
                <a16:creationId xmlns:a16="http://schemas.microsoft.com/office/drawing/2014/main" id="{06ED6DDC-E08B-D90B-B910-07AB622E93C8}"/>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11475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mesures de coordination sécurité</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2492990"/>
          </a:xfrm>
          <a:prstGeom prst="rect">
            <a:avLst/>
          </a:prstGeom>
          <a:noFill/>
        </p:spPr>
        <p:txBody>
          <a:bodyPr wrap="square" lIns="0" tIns="0" rIns="0" bIns="0" rtlCol="0">
            <a:spAutoFit/>
          </a:bodyPr>
          <a:lstStyle/>
          <a:p>
            <a:r>
              <a:rPr lang="fr-FR" dirty="0"/>
              <a:t>Il est décrit dans ce chapitre :</a:t>
            </a:r>
          </a:p>
          <a:p>
            <a:r>
              <a:rPr lang="fr-FR" dirty="0"/>
              <a:t>	- L’accès aux sites et aux ouvrages souterrains</a:t>
            </a:r>
          </a:p>
          <a:p>
            <a:r>
              <a:rPr lang="fr-FR" dirty="0"/>
              <a:t>	- L’entreposage, le transport et la manutention de matériel</a:t>
            </a:r>
          </a:p>
          <a:p>
            <a:r>
              <a:rPr lang="fr-FR" dirty="0"/>
              <a:t>	- Les zones d’entreposage</a:t>
            </a:r>
          </a:p>
          <a:p>
            <a:r>
              <a:rPr lang="fr-FR" dirty="0"/>
              <a:t>	- La gestion des déchets</a:t>
            </a:r>
          </a:p>
          <a:p>
            <a:r>
              <a:rPr lang="fr-FR" dirty="0"/>
              <a:t>	- Le matériel proscrit en souterrain</a:t>
            </a:r>
          </a:p>
          <a:p>
            <a:r>
              <a:rPr lang="fr-FR" dirty="0"/>
              <a:t>	- Les utilités, énergies et services de chantier</a:t>
            </a:r>
          </a:p>
          <a:p>
            <a:r>
              <a:rPr lang="fr-FR" dirty="0"/>
              <a:t>	- Les mesures liées aux risques de coactivité</a:t>
            </a:r>
          </a:p>
          <a:p>
            <a:endParaRPr lang="fr-FR" dirty="0"/>
          </a:p>
        </p:txBody>
      </p:sp>
      <p:pic>
        <p:nvPicPr>
          <p:cNvPr id="4" name="Image 3" descr="Une image contenant roue, véhicule, Véhicule terrestre, transport&#10;&#10;Description générée automatiquement">
            <a:extLst>
              <a:ext uri="{FF2B5EF4-FFF2-40B4-BE49-F238E27FC236}">
                <a16:creationId xmlns:a16="http://schemas.microsoft.com/office/drawing/2014/main" id="{C87BB8E7-8013-D7B1-0925-B9D9D8CAA131}"/>
              </a:ext>
            </a:extLst>
          </p:cNvPr>
          <p:cNvPicPr>
            <a:picLocks noChangeAspect="1"/>
          </p:cNvPicPr>
          <p:nvPr/>
        </p:nvPicPr>
        <p:blipFill>
          <a:blip r:embed="rId5"/>
          <a:stretch>
            <a:fillRect/>
          </a:stretch>
        </p:blipFill>
        <p:spPr>
          <a:xfrm>
            <a:off x="5964187" y="1916832"/>
            <a:ext cx="5778299" cy="4293096"/>
          </a:xfrm>
          <a:prstGeom prst="rect">
            <a:avLst/>
          </a:prstGeom>
        </p:spPr>
      </p:pic>
      <p:pic>
        <p:nvPicPr>
          <p:cNvPr id="12" name="Image 11" descr="Une image contenant poubelle, Poubelle, conteneur, Confinement des déchets&#10;&#10;Description générée automatiquement">
            <a:extLst>
              <a:ext uri="{FF2B5EF4-FFF2-40B4-BE49-F238E27FC236}">
                <a16:creationId xmlns:a16="http://schemas.microsoft.com/office/drawing/2014/main" id="{0F72BD0E-3A78-BDD8-3DAC-A87A072F0AFF}"/>
              </a:ext>
            </a:extLst>
          </p:cNvPr>
          <p:cNvPicPr>
            <a:picLocks noChangeAspect="1"/>
          </p:cNvPicPr>
          <p:nvPr/>
        </p:nvPicPr>
        <p:blipFill>
          <a:blip r:embed="rId6"/>
          <a:stretch>
            <a:fillRect/>
          </a:stretch>
        </p:blipFill>
        <p:spPr>
          <a:xfrm>
            <a:off x="2819222" y="3755205"/>
            <a:ext cx="2594331" cy="2492990"/>
          </a:xfrm>
          <a:prstGeom prst="rect">
            <a:avLst/>
          </a:prstGeom>
        </p:spPr>
      </p:pic>
      <p:sp>
        <p:nvSpPr>
          <p:cNvPr id="3" name="Espace réservé de la date 2">
            <a:extLst>
              <a:ext uri="{FF2B5EF4-FFF2-40B4-BE49-F238E27FC236}">
                <a16:creationId xmlns:a16="http://schemas.microsoft.com/office/drawing/2014/main" id="{88BB4FF5-8E89-BC7C-F3FB-19720B1CC130}"/>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DC05B615-26DA-8BE6-9482-371F8066F198}"/>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70849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interférences avec les activités d’exploitation</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1107996"/>
          </a:xfrm>
          <a:prstGeom prst="rect">
            <a:avLst/>
          </a:prstGeom>
          <a:noFill/>
        </p:spPr>
        <p:txBody>
          <a:bodyPr wrap="square" lIns="0" tIns="0" rIns="0" bIns="0" rtlCol="0">
            <a:spAutoFit/>
          </a:bodyPr>
          <a:lstStyle/>
          <a:p>
            <a:r>
              <a:rPr lang="fr-FR" dirty="0"/>
              <a:t>Ce chapitre traite :</a:t>
            </a:r>
          </a:p>
          <a:p>
            <a:r>
              <a:rPr lang="fr-FR" dirty="0"/>
              <a:t>	- Les arrêts techniques</a:t>
            </a:r>
          </a:p>
          <a:p>
            <a:r>
              <a:rPr lang="fr-FR" dirty="0"/>
              <a:t>	- Les dossiers d’intervention</a:t>
            </a:r>
          </a:p>
          <a:p>
            <a:r>
              <a:rPr lang="fr-FR" dirty="0"/>
              <a:t>	- Les interventions dans les zones radiations</a:t>
            </a:r>
          </a:p>
        </p:txBody>
      </p:sp>
      <p:pic>
        <p:nvPicPr>
          <p:cNvPr id="4" name="Image 3" descr="Une image contenant Panneau de signalisation, signe, triangle&#10;&#10;Description générée automatiquement">
            <a:extLst>
              <a:ext uri="{FF2B5EF4-FFF2-40B4-BE49-F238E27FC236}">
                <a16:creationId xmlns:a16="http://schemas.microsoft.com/office/drawing/2014/main" id="{B9002D88-EDA7-04A7-3538-1E282A37CA4F}"/>
              </a:ext>
            </a:extLst>
          </p:cNvPr>
          <p:cNvPicPr>
            <a:picLocks noChangeAspect="1"/>
          </p:cNvPicPr>
          <p:nvPr/>
        </p:nvPicPr>
        <p:blipFill>
          <a:blip r:embed="rId5"/>
          <a:stretch>
            <a:fillRect/>
          </a:stretch>
        </p:blipFill>
        <p:spPr>
          <a:xfrm>
            <a:off x="6707133" y="1628800"/>
            <a:ext cx="4919984" cy="4312674"/>
          </a:xfrm>
          <a:prstGeom prst="rect">
            <a:avLst/>
          </a:prstGeom>
        </p:spPr>
      </p:pic>
      <p:pic>
        <p:nvPicPr>
          <p:cNvPr id="12" name="Image 11">
            <a:extLst>
              <a:ext uri="{FF2B5EF4-FFF2-40B4-BE49-F238E27FC236}">
                <a16:creationId xmlns:a16="http://schemas.microsoft.com/office/drawing/2014/main" id="{3CAA09E4-6F86-2994-87E7-B7D9AA1C89C3}"/>
              </a:ext>
            </a:extLst>
          </p:cNvPr>
          <p:cNvPicPr>
            <a:picLocks noChangeAspect="1"/>
          </p:cNvPicPr>
          <p:nvPr/>
        </p:nvPicPr>
        <p:blipFill>
          <a:blip r:embed="rId6"/>
          <a:stretch>
            <a:fillRect/>
          </a:stretch>
        </p:blipFill>
        <p:spPr>
          <a:xfrm>
            <a:off x="1343472" y="3327994"/>
            <a:ext cx="4293719" cy="1526081"/>
          </a:xfrm>
          <a:prstGeom prst="rect">
            <a:avLst/>
          </a:prstGeom>
        </p:spPr>
      </p:pic>
      <p:sp>
        <p:nvSpPr>
          <p:cNvPr id="3" name="Espace réservé de la date 2">
            <a:extLst>
              <a:ext uri="{FF2B5EF4-FFF2-40B4-BE49-F238E27FC236}">
                <a16:creationId xmlns:a16="http://schemas.microsoft.com/office/drawing/2014/main" id="{E723DA11-8919-6CCB-1B9B-96A1D72ACB4A}"/>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0DDED41A-A51D-23CE-3B19-5CE85B4E8863}"/>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917048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mesures générales de salubrité</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1938992"/>
          </a:xfrm>
          <a:prstGeom prst="rect">
            <a:avLst/>
          </a:prstGeom>
          <a:noFill/>
        </p:spPr>
        <p:txBody>
          <a:bodyPr wrap="square" lIns="0" tIns="0" rIns="0" bIns="0" rtlCol="0">
            <a:spAutoFit/>
          </a:bodyPr>
          <a:lstStyle/>
          <a:p>
            <a:r>
              <a:rPr lang="fr-FR" dirty="0"/>
              <a:t>Ce chapitre décrit entre autres :</a:t>
            </a:r>
          </a:p>
          <a:p>
            <a:r>
              <a:rPr lang="fr-FR" dirty="0"/>
              <a:t>	- Les cantonnements et stationnement</a:t>
            </a:r>
          </a:p>
          <a:p>
            <a:r>
              <a:rPr lang="fr-FR" dirty="0"/>
              <a:t>	- Les zones ou baraques allouées aux entreprises</a:t>
            </a:r>
          </a:p>
          <a:p>
            <a:r>
              <a:rPr lang="fr-FR" dirty="0"/>
              <a:t>	- Les aires de repos</a:t>
            </a:r>
          </a:p>
          <a:p>
            <a:r>
              <a:rPr lang="fr-FR" dirty="0"/>
              <a:t>	- Les installations sanitaires en surface et en souterrain</a:t>
            </a:r>
          </a:p>
          <a:p>
            <a:r>
              <a:rPr lang="fr-FR" dirty="0"/>
              <a:t>	- Les services de restauration</a:t>
            </a:r>
          </a:p>
          <a:p>
            <a:r>
              <a:rPr lang="fr-FR" dirty="0"/>
              <a:t>	- La sécurisation des sites</a:t>
            </a:r>
          </a:p>
        </p:txBody>
      </p:sp>
      <p:pic>
        <p:nvPicPr>
          <p:cNvPr id="4" name="Image 3" descr="Une image contenant dessin, Visage humain, clipart, illustration&#10;&#10;Description générée automatiquement">
            <a:extLst>
              <a:ext uri="{FF2B5EF4-FFF2-40B4-BE49-F238E27FC236}">
                <a16:creationId xmlns:a16="http://schemas.microsoft.com/office/drawing/2014/main" id="{187D86FC-C7EE-690C-6C53-3F03BE78B4F1}"/>
              </a:ext>
            </a:extLst>
          </p:cNvPr>
          <p:cNvPicPr>
            <a:picLocks noChangeAspect="1"/>
          </p:cNvPicPr>
          <p:nvPr/>
        </p:nvPicPr>
        <p:blipFill>
          <a:blip r:embed="rId5"/>
          <a:stretch>
            <a:fillRect/>
          </a:stretch>
        </p:blipFill>
        <p:spPr>
          <a:xfrm>
            <a:off x="8378134" y="1115983"/>
            <a:ext cx="3900732" cy="5179396"/>
          </a:xfrm>
          <a:prstGeom prst="rect">
            <a:avLst/>
          </a:prstGeom>
        </p:spPr>
      </p:pic>
      <p:pic>
        <p:nvPicPr>
          <p:cNvPr id="12" name="Image 11" descr="Une image contenant conception&#10;&#10;Description générée automatiquement avec une confiance faible">
            <a:extLst>
              <a:ext uri="{FF2B5EF4-FFF2-40B4-BE49-F238E27FC236}">
                <a16:creationId xmlns:a16="http://schemas.microsoft.com/office/drawing/2014/main" id="{BC223E0A-3411-5AF7-119D-10F2BECD1726}"/>
              </a:ext>
            </a:extLst>
          </p:cNvPr>
          <p:cNvPicPr>
            <a:picLocks noChangeAspect="1"/>
          </p:cNvPicPr>
          <p:nvPr/>
        </p:nvPicPr>
        <p:blipFill>
          <a:blip r:embed="rId6"/>
          <a:stretch>
            <a:fillRect/>
          </a:stretch>
        </p:blipFill>
        <p:spPr>
          <a:xfrm>
            <a:off x="695400" y="3591649"/>
            <a:ext cx="2467049" cy="2467049"/>
          </a:xfrm>
          <a:prstGeom prst="rect">
            <a:avLst/>
          </a:prstGeom>
        </p:spPr>
      </p:pic>
      <p:pic>
        <p:nvPicPr>
          <p:cNvPr id="17" name="Image 16" descr="Une image contenant logo, symbole, Graphique, cercle&#10;&#10;Description générée automatiquement">
            <a:extLst>
              <a:ext uri="{FF2B5EF4-FFF2-40B4-BE49-F238E27FC236}">
                <a16:creationId xmlns:a16="http://schemas.microsoft.com/office/drawing/2014/main" id="{BE867485-1EB5-FC55-9CE5-EDB20CC0EBFB}"/>
              </a:ext>
            </a:extLst>
          </p:cNvPr>
          <p:cNvPicPr>
            <a:picLocks noChangeAspect="1"/>
          </p:cNvPicPr>
          <p:nvPr/>
        </p:nvPicPr>
        <p:blipFill>
          <a:blip r:embed="rId7"/>
          <a:stretch>
            <a:fillRect/>
          </a:stretch>
        </p:blipFill>
        <p:spPr>
          <a:xfrm>
            <a:off x="4655840" y="3606463"/>
            <a:ext cx="2431579" cy="2431579"/>
          </a:xfrm>
          <a:prstGeom prst="rect">
            <a:avLst/>
          </a:prstGeom>
        </p:spPr>
      </p:pic>
      <p:sp>
        <p:nvSpPr>
          <p:cNvPr id="3" name="Espace réservé de la date 2">
            <a:extLst>
              <a:ext uri="{FF2B5EF4-FFF2-40B4-BE49-F238E27FC236}">
                <a16:creationId xmlns:a16="http://schemas.microsoft.com/office/drawing/2014/main" id="{8C6F558E-786B-2157-FC21-6975FA444F53}"/>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55B99BED-08CB-F96C-7F65-99032DA58D45}"/>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04845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secours et évacuation</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1384995"/>
          </a:xfrm>
          <a:prstGeom prst="rect">
            <a:avLst/>
          </a:prstGeom>
          <a:noFill/>
        </p:spPr>
        <p:txBody>
          <a:bodyPr wrap="square" lIns="0" tIns="0" rIns="0" bIns="0" rtlCol="0">
            <a:spAutoFit/>
          </a:bodyPr>
          <a:lstStyle/>
          <a:p>
            <a:r>
              <a:rPr lang="fr-FR" dirty="0"/>
              <a:t>Ce chapitre présente :</a:t>
            </a:r>
          </a:p>
          <a:p>
            <a:r>
              <a:rPr lang="fr-FR" dirty="0"/>
              <a:t>	- Les moyens de prévention</a:t>
            </a:r>
          </a:p>
          <a:p>
            <a:r>
              <a:rPr lang="fr-FR" dirty="0"/>
              <a:t>	- L’organisation des secours</a:t>
            </a:r>
          </a:p>
          <a:p>
            <a:r>
              <a:rPr lang="fr-FR" dirty="0"/>
              <a:t>	- Les Sauveteurs-Secouristes du Travail</a:t>
            </a:r>
          </a:p>
          <a:p>
            <a:r>
              <a:rPr lang="fr-FR" dirty="0"/>
              <a:t>	- Les documents à produire en cas d’accident</a:t>
            </a:r>
          </a:p>
        </p:txBody>
      </p:sp>
      <p:pic>
        <p:nvPicPr>
          <p:cNvPr id="4" name="Image 3" descr="Une image contenant symbole, Graphique, capture d’écran, clipart&#10;&#10;Description générée automatiquement">
            <a:extLst>
              <a:ext uri="{FF2B5EF4-FFF2-40B4-BE49-F238E27FC236}">
                <a16:creationId xmlns:a16="http://schemas.microsoft.com/office/drawing/2014/main" id="{36065A73-C0DF-5290-ADB8-EB6D5393AB98}"/>
              </a:ext>
            </a:extLst>
          </p:cNvPr>
          <p:cNvPicPr>
            <a:picLocks noChangeAspect="1"/>
          </p:cNvPicPr>
          <p:nvPr/>
        </p:nvPicPr>
        <p:blipFill>
          <a:blip r:embed="rId5"/>
          <a:stretch>
            <a:fillRect/>
          </a:stretch>
        </p:blipFill>
        <p:spPr>
          <a:xfrm>
            <a:off x="4571164" y="2727388"/>
            <a:ext cx="6888088" cy="3508620"/>
          </a:xfrm>
          <a:prstGeom prst="rect">
            <a:avLst/>
          </a:prstGeom>
        </p:spPr>
      </p:pic>
      <p:pic>
        <p:nvPicPr>
          <p:cNvPr id="13" name="Image 12" descr="Une image contenant Graphique, symbole, cercle, Police&#10;&#10;Description générée automatiquement">
            <a:extLst>
              <a:ext uri="{FF2B5EF4-FFF2-40B4-BE49-F238E27FC236}">
                <a16:creationId xmlns:a16="http://schemas.microsoft.com/office/drawing/2014/main" id="{80A8EABC-229C-950D-AB50-1689F8B5C52F}"/>
              </a:ext>
            </a:extLst>
          </p:cNvPr>
          <p:cNvPicPr>
            <a:picLocks noChangeAspect="1"/>
          </p:cNvPicPr>
          <p:nvPr/>
        </p:nvPicPr>
        <p:blipFill>
          <a:blip r:embed="rId6"/>
          <a:stretch>
            <a:fillRect/>
          </a:stretch>
        </p:blipFill>
        <p:spPr>
          <a:xfrm>
            <a:off x="802801" y="2844625"/>
            <a:ext cx="3373993" cy="3373993"/>
          </a:xfrm>
          <a:prstGeom prst="rect">
            <a:avLst/>
          </a:prstGeom>
        </p:spPr>
      </p:pic>
      <p:sp>
        <p:nvSpPr>
          <p:cNvPr id="16" name="ZoneTexte 15">
            <a:extLst>
              <a:ext uri="{FF2B5EF4-FFF2-40B4-BE49-F238E27FC236}">
                <a16:creationId xmlns:a16="http://schemas.microsoft.com/office/drawing/2014/main" id="{078EB9E6-D825-B88A-3107-0327014E50F1}"/>
              </a:ext>
            </a:extLst>
          </p:cNvPr>
          <p:cNvSpPr txBox="1"/>
          <p:nvPr/>
        </p:nvSpPr>
        <p:spPr>
          <a:xfrm>
            <a:off x="2207568" y="4089669"/>
            <a:ext cx="2448272" cy="738664"/>
          </a:xfrm>
          <a:prstGeom prst="rect">
            <a:avLst/>
          </a:prstGeom>
          <a:noFill/>
        </p:spPr>
        <p:txBody>
          <a:bodyPr wrap="square" lIns="0" tIns="0" rIns="0" bIns="0" rtlCol="0">
            <a:spAutoFit/>
          </a:bodyPr>
          <a:lstStyle/>
          <a:p>
            <a:pPr algn="l"/>
            <a:r>
              <a:rPr lang="en-US" sz="4800" b="1" dirty="0">
                <a:solidFill>
                  <a:srgbClr val="C00000"/>
                </a:solidFill>
              </a:rPr>
              <a:t>74444</a:t>
            </a:r>
            <a:endParaRPr lang="fr-FR" sz="4800" b="1" dirty="0">
              <a:solidFill>
                <a:srgbClr val="C00000"/>
              </a:solidFill>
            </a:endParaRPr>
          </a:p>
        </p:txBody>
      </p:sp>
      <p:sp>
        <p:nvSpPr>
          <p:cNvPr id="3" name="Espace réservé de la date 2">
            <a:extLst>
              <a:ext uri="{FF2B5EF4-FFF2-40B4-BE49-F238E27FC236}">
                <a16:creationId xmlns:a16="http://schemas.microsoft.com/office/drawing/2014/main" id="{7F791F6A-D347-CD4A-D714-416F9B69521D}"/>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2AE5881F-5BBA-A685-767A-1D0D2B43B0E3}"/>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019468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55220" y="373593"/>
            <a:ext cx="12075953" cy="1065742"/>
          </a:xfrm>
        </p:spPr>
        <p:txBody>
          <a:bodyPr/>
          <a:lstStyle/>
          <a:p>
            <a:pPr algn="ctr"/>
            <a:r>
              <a:rPr lang="fr-FR" dirty="0"/>
              <a:t>LE PCTS</a:t>
            </a:r>
            <a:br>
              <a:rPr lang="fr-FR" dirty="0"/>
            </a:br>
            <a:r>
              <a:rPr lang="fr-FR" dirty="0"/>
              <a:t>Les modalités de coopération</a:t>
            </a:r>
            <a:br>
              <a:rPr lang="fr-FR" dirty="0"/>
            </a:br>
            <a:br>
              <a:rPr lang="fr-FR" dirty="0"/>
            </a:br>
            <a:endParaRPr lang="fr-FR" dirty="0"/>
          </a:p>
        </p:txBody>
      </p:sp>
      <p:pic>
        <p:nvPicPr>
          <p:cNvPr id="9" name="Picture 8">
            <a:extLst>
              <a:ext uri="{FF2B5EF4-FFF2-40B4-BE49-F238E27FC236}">
                <a16:creationId xmlns:a16="http://schemas.microsoft.com/office/drawing/2014/main" id="{529A6A2A-2A9D-4052-A2EA-B5022B3480C9}"/>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562F6D5-7353-42FE-A265-5AADC1981735}"/>
              </a:ext>
            </a:extLst>
          </p:cNvPr>
          <p:cNvPicPr>
            <a:picLocks noChangeAspect="1"/>
          </p:cNvPicPr>
          <p:nvPr/>
        </p:nvPicPr>
        <p:blipFill>
          <a:blip r:embed="rId4"/>
          <a:stretch>
            <a:fillRect/>
          </a:stretch>
        </p:blipFill>
        <p:spPr>
          <a:xfrm>
            <a:off x="11123062" y="43158"/>
            <a:ext cx="1008111" cy="756083"/>
          </a:xfrm>
          <a:prstGeom prst="rect">
            <a:avLst/>
          </a:prstGeom>
        </p:spPr>
      </p:pic>
      <p:sp>
        <p:nvSpPr>
          <p:cNvPr id="10" name="ZoneTexte 9">
            <a:extLst>
              <a:ext uri="{FF2B5EF4-FFF2-40B4-BE49-F238E27FC236}">
                <a16:creationId xmlns:a16="http://schemas.microsoft.com/office/drawing/2014/main" id="{E929CC1E-C21B-F97F-B95B-9E123B64C156}"/>
              </a:ext>
            </a:extLst>
          </p:cNvPr>
          <p:cNvSpPr txBox="1"/>
          <p:nvPr/>
        </p:nvSpPr>
        <p:spPr>
          <a:xfrm>
            <a:off x="838200" y="1412776"/>
            <a:ext cx="10515600" cy="276999"/>
          </a:xfrm>
          <a:prstGeom prst="rect">
            <a:avLst/>
          </a:prstGeom>
          <a:noFill/>
        </p:spPr>
        <p:txBody>
          <a:bodyPr wrap="square" lIns="0" tIns="0" rIns="0" bIns="0" rtlCol="0">
            <a:spAutoFit/>
          </a:bodyPr>
          <a:lstStyle/>
          <a:p>
            <a:pPr algn="ctr"/>
            <a:r>
              <a:rPr lang="fr-FR" dirty="0"/>
              <a:t>Ce chapitre traite notamment de la mise en commun des moyens.</a:t>
            </a:r>
          </a:p>
        </p:txBody>
      </p:sp>
      <p:pic>
        <p:nvPicPr>
          <p:cNvPr id="4" name="Image 3" descr="Une image contenant clipart, noir et blanc&#10;&#10;Description générée automatiquement">
            <a:extLst>
              <a:ext uri="{FF2B5EF4-FFF2-40B4-BE49-F238E27FC236}">
                <a16:creationId xmlns:a16="http://schemas.microsoft.com/office/drawing/2014/main" id="{AB6FACF9-B6AC-5FD4-CFBF-47413A7B98F6}"/>
              </a:ext>
            </a:extLst>
          </p:cNvPr>
          <p:cNvPicPr>
            <a:picLocks noChangeAspect="1"/>
          </p:cNvPicPr>
          <p:nvPr/>
        </p:nvPicPr>
        <p:blipFill>
          <a:blip r:embed="rId5"/>
          <a:stretch>
            <a:fillRect/>
          </a:stretch>
        </p:blipFill>
        <p:spPr>
          <a:xfrm>
            <a:off x="1454620" y="1689775"/>
            <a:ext cx="9277152" cy="4638576"/>
          </a:xfrm>
          <a:prstGeom prst="rect">
            <a:avLst/>
          </a:prstGeom>
        </p:spPr>
      </p:pic>
      <p:sp>
        <p:nvSpPr>
          <p:cNvPr id="3" name="Espace réservé de la date 2">
            <a:extLst>
              <a:ext uri="{FF2B5EF4-FFF2-40B4-BE49-F238E27FC236}">
                <a16:creationId xmlns:a16="http://schemas.microsoft.com/office/drawing/2014/main" id="{A98EC8EE-8C69-789E-088F-8DEA589B4214}"/>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CE08B6E9-1997-8594-6B0C-19AB803CF631}"/>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61469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9" name="Picture 8">
            <a:extLst>
              <a:ext uri="{FF2B5EF4-FFF2-40B4-BE49-F238E27FC236}">
                <a16:creationId xmlns:a16="http://schemas.microsoft.com/office/drawing/2014/main" id="{6B41E28D-70E9-4326-BA49-58A13144FD01}"/>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DB6B41E2-8013-4F93-B0F8-9424CB1156F9}"/>
              </a:ext>
            </a:extLst>
          </p:cNvPr>
          <p:cNvPicPr>
            <a:picLocks noChangeAspect="1"/>
          </p:cNvPicPr>
          <p:nvPr/>
        </p:nvPicPr>
        <p:blipFill>
          <a:blip r:embed="rId4"/>
          <a:stretch>
            <a:fillRect/>
          </a:stretch>
        </p:blipFill>
        <p:spPr>
          <a:xfrm>
            <a:off x="11123062" y="43158"/>
            <a:ext cx="1008111" cy="756083"/>
          </a:xfrm>
          <a:prstGeom prst="rect">
            <a:avLst/>
          </a:prstGeom>
        </p:spPr>
      </p:pic>
      <p:pic>
        <p:nvPicPr>
          <p:cNvPr id="3" name="Picture 2">
            <a:extLst>
              <a:ext uri="{FF2B5EF4-FFF2-40B4-BE49-F238E27FC236}">
                <a16:creationId xmlns:a16="http://schemas.microsoft.com/office/drawing/2014/main" id="{C97AC78F-0EE0-4BA2-AD57-AC2446FD4C1A}"/>
              </a:ext>
            </a:extLst>
          </p:cNvPr>
          <p:cNvPicPr>
            <a:picLocks noChangeAspect="1"/>
          </p:cNvPicPr>
          <p:nvPr/>
        </p:nvPicPr>
        <p:blipFill>
          <a:blip r:embed="rId5"/>
          <a:stretch>
            <a:fillRect/>
          </a:stretch>
        </p:blipFill>
        <p:spPr>
          <a:xfrm>
            <a:off x="3571361" y="449756"/>
            <a:ext cx="5049277" cy="5049277"/>
          </a:xfrm>
          <a:prstGeom prst="rect">
            <a:avLst/>
          </a:prstGeom>
        </p:spPr>
      </p:pic>
      <p:sp>
        <p:nvSpPr>
          <p:cNvPr id="13" name="Title 17">
            <a:extLst>
              <a:ext uri="{FF2B5EF4-FFF2-40B4-BE49-F238E27FC236}">
                <a16:creationId xmlns:a16="http://schemas.microsoft.com/office/drawing/2014/main" id="{1403F72D-6D0E-405C-9A1B-D7F37EAC1030}"/>
              </a:ext>
            </a:extLst>
          </p:cNvPr>
          <p:cNvSpPr>
            <a:spLocks noGrp="1"/>
          </p:cNvSpPr>
          <p:nvPr>
            <p:ph type="title"/>
          </p:nvPr>
        </p:nvSpPr>
        <p:spPr>
          <a:xfrm>
            <a:off x="2423592" y="373593"/>
            <a:ext cx="9360421" cy="1065742"/>
          </a:xfrm>
        </p:spPr>
        <p:txBody>
          <a:bodyPr/>
          <a:lstStyle/>
          <a:p>
            <a:r>
              <a:rPr lang="fr-FR" dirty="0"/>
              <a:t>Des questions ?</a:t>
            </a:r>
          </a:p>
        </p:txBody>
      </p:sp>
      <p:sp>
        <p:nvSpPr>
          <p:cNvPr id="14" name="Content Placeholder 7">
            <a:extLst>
              <a:ext uri="{FF2B5EF4-FFF2-40B4-BE49-F238E27FC236}">
                <a16:creationId xmlns:a16="http://schemas.microsoft.com/office/drawing/2014/main" id="{004E53A4-EE54-4E2A-A879-DB6D075CA9EC}"/>
              </a:ext>
            </a:extLst>
          </p:cNvPr>
          <p:cNvSpPr txBox="1">
            <a:spLocks/>
          </p:cNvSpPr>
          <p:nvPr/>
        </p:nvSpPr>
        <p:spPr>
          <a:xfrm>
            <a:off x="407987" y="4763102"/>
            <a:ext cx="11376024" cy="161524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20000"/>
              </a:lnSpc>
              <a:spcBef>
                <a:spcPts val="600"/>
              </a:spcBef>
              <a:spcAft>
                <a:spcPts val="600"/>
              </a:spcAft>
              <a:buFont typeface="Arial" panose="020B0604020202020204" pitchFamily="34" charset="0"/>
              <a:buNone/>
            </a:pPr>
            <a:r>
              <a:rPr lang="fr-FR" sz="3600" dirty="0">
                <a:solidFill>
                  <a:schemeClr val="tx2">
                    <a:lumMod val="75000"/>
                    <a:lumOff val="25000"/>
                  </a:schemeClr>
                </a:solidFill>
                <a:latin typeface="Verdana" panose="020B0604030504040204" pitchFamily="34" charset="0"/>
                <a:cs typeface="Times New Roman" panose="02020603050405020304" pitchFamily="18" charset="0"/>
              </a:rPr>
              <a:t>Besoin de nous contacter ?</a:t>
            </a:r>
          </a:p>
          <a:p>
            <a:pPr marL="0" indent="0" algn="ctr">
              <a:lnSpc>
                <a:spcPct val="120000"/>
              </a:lnSpc>
              <a:spcBef>
                <a:spcPts val="600"/>
              </a:spcBef>
              <a:spcAft>
                <a:spcPts val="600"/>
              </a:spcAft>
              <a:buFont typeface="Arial" panose="020B0604020202020204" pitchFamily="34" charset="0"/>
              <a:buNone/>
            </a:pPr>
            <a:r>
              <a:rPr lang="fr-FR" sz="3600" dirty="0">
                <a:solidFill>
                  <a:schemeClr val="tx1"/>
                </a:solidFill>
                <a:latin typeface="Verdana" panose="020B0604030504040204" pitchFamily="34" charset="0"/>
                <a:cs typeface="Times New Roman" panose="02020603050405020304" pitchFamily="18" charset="0"/>
              </a:rPr>
              <a:t>&gt;&gt;&gt; eros-safety@cern.ch &lt;&lt;</a:t>
            </a:r>
            <a:r>
              <a:rPr lang="fr-FR" sz="3600" dirty="0">
                <a:solidFill>
                  <a:schemeClr val="tx1"/>
                </a:solidFill>
                <a:latin typeface="Verdana" panose="020B0604030504040204" pitchFamily="34" charset="0"/>
                <a:cs typeface="Times New Roman" panose="02020603050405020304" pitchFamily="18" charset="0"/>
                <a:sym typeface="Wingdings" panose="05000000000000000000" pitchFamily="2" charset="2"/>
              </a:rPr>
              <a:t>&lt;</a:t>
            </a:r>
            <a:endParaRPr lang="fr-FR" sz="3600" dirty="0">
              <a:solidFill>
                <a:schemeClr val="tx1"/>
              </a:solidFill>
              <a:latin typeface="Verdana" panose="020B0604030504040204" pitchFamily="34" charset="0"/>
              <a:cs typeface="Times New Roman" panose="02020603050405020304" pitchFamily="18" charset="0"/>
            </a:endParaRPr>
          </a:p>
          <a:p>
            <a:pPr algn="just">
              <a:lnSpc>
                <a:spcPct val="120000"/>
              </a:lnSpc>
              <a:spcBef>
                <a:spcPts val="600"/>
              </a:spcBef>
              <a:spcAft>
                <a:spcPts val="600"/>
              </a:spcAft>
              <a:buFont typeface="Verdana" panose="020B0604030504040204" pitchFamily="34" charset="0"/>
              <a:buChar char="-"/>
            </a:pPr>
            <a:endParaRPr lang="fr-FR" sz="1800" b="0" dirty="0">
              <a:solidFill>
                <a:schemeClr val="tx1"/>
              </a:solidFill>
              <a:latin typeface="Verdana" panose="020B0604030504040204" pitchFamily="34" charset="0"/>
              <a:cs typeface="Times New Roman" panose="02020603050405020304" pitchFamily="18" charset="0"/>
            </a:endParaRPr>
          </a:p>
          <a:p>
            <a:endParaRPr lang="fr-FR" dirty="0"/>
          </a:p>
        </p:txBody>
      </p:sp>
      <p:sp>
        <p:nvSpPr>
          <p:cNvPr id="5" name="Espace réservé de la date 2">
            <a:extLst>
              <a:ext uri="{FF2B5EF4-FFF2-40B4-BE49-F238E27FC236}">
                <a16:creationId xmlns:a16="http://schemas.microsoft.com/office/drawing/2014/main" id="{894DB545-3546-C11B-7956-F6FE60C23DEC}"/>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7" name="Footer Placeholder 4">
            <a:extLst>
              <a:ext uri="{FF2B5EF4-FFF2-40B4-BE49-F238E27FC236}">
                <a16:creationId xmlns:a16="http://schemas.microsoft.com/office/drawing/2014/main" id="{0816EB3C-ED2B-E960-6641-86B4D9CE4A2C}"/>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55250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55220" y="440730"/>
            <a:ext cx="12075953" cy="1065742"/>
          </a:xfrm>
        </p:spPr>
        <p:txBody>
          <a:bodyPr/>
          <a:lstStyle/>
          <a:p>
            <a:pPr algn="ctr"/>
            <a:r>
              <a:rPr lang="en-US" dirty="0"/>
              <a:t>Coordination de la </a:t>
            </a:r>
            <a:r>
              <a:rPr lang="en-US" dirty="0" err="1"/>
              <a:t>Sécurité</a:t>
            </a:r>
            <a:endParaRPr lang="fr-FR"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0" name="Picture 9">
            <a:extLst>
              <a:ext uri="{FF2B5EF4-FFF2-40B4-BE49-F238E27FC236}">
                <a16:creationId xmlns:a16="http://schemas.microsoft.com/office/drawing/2014/main" id="{60C29392-D067-4D85-941D-673B74D22E38}"/>
              </a:ext>
            </a:extLst>
          </p:cNvPr>
          <p:cNvPicPr>
            <a:picLocks noChangeAspect="1"/>
          </p:cNvPicPr>
          <p:nvPr/>
        </p:nvPicPr>
        <p:blipFill>
          <a:blip r:embed="rId2"/>
          <a:stretch>
            <a:fillRect/>
          </a:stretch>
        </p:blipFill>
        <p:spPr>
          <a:xfrm>
            <a:off x="55220" y="56851"/>
            <a:ext cx="2268551" cy="742390"/>
          </a:xfrm>
          <a:prstGeom prst="rect">
            <a:avLst/>
          </a:prstGeom>
          <a:ln w="19050">
            <a:solidFill>
              <a:schemeClr val="accent1"/>
            </a:solidFill>
          </a:ln>
        </p:spPr>
      </p:pic>
      <p:pic>
        <p:nvPicPr>
          <p:cNvPr id="12" name="Content Placeholder 2" descr="A picture containing text&#10;&#10;Description automatically generated">
            <a:extLst>
              <a:ext uri="{FF2B5EF4-FFF2-40B4-BE49-F238E27FC236}">
                <a16:creationId xmlns:a16="http://schemas.microsoft.com/office/drawing/2014/main" id="{48099C34-E05D-4AD5-B357-CE50DCF0AF48}"/>
              </a:ext>
            </a:extLst>
          </p:cNvPr>
          <p:cNvPicPr>
            <a:picLocks noChangeAspect="1"/>
          </p:cNvPicPr>
          <p:nvPr/>
        </p:nvPicPr>
        <p:blipFill>
          <a:blip r:embed="rId3"/>
          <a:stretch>
            <a:fillRect/>
          </a:stretch>
        </p:blipFill>
        <p:spPr>
          <a:xfrm>
            <a:off x="11123062" y="43158"/>
            <a:ext cx="1008111" cy="756083"/>
          </a:xfrm>
          <a:prstGeom prst="rect">
            <a:avLst/>
          </a:prstGeom>
        </p:spPr>
      </p:pic>
      <p:sp>
        <p:nvSpPr>
          <p:cNvPr id="8" name="ZoneTexte 7">
            <a:extLst>
              <a:ext uri="{FF2B5EF4-FFF2-40B4-BE49-F238E27FC236}">
                <a16:creationId xmlns:a16="http://schemas.microsoft.com/office/drawing/2014/main" id="{C34393D2-CFF4-487B-4176-DC931AD1FEB0}"/>
              </a:ext>
            </a:extLst>
          </p:cNvPr>
          <p:cNvSpPr txBox="1"/>
          <p:nvPr/>
        </p:nvSpPr>
        <p:spPr>
          <a:xfrm>
            <a:off x="5584556" y="1867853"/>
            <a:ext cx="6454612" cy="3693319"/>
          </a:xfrm>
          <a:prstGeom prst="rect">
            <a:avLst/>
          </a:prstGeom>
          <a:noFill/>
        </p:spPr>
        <p:txBody>
          <a:bodyPr wrap="square">
            <a:spAutoFit/>
          </a:bodyPr>
          <a:lstStyle/>
          <a:p>
            <a:pPr marL="36576" indent="0">
              <a:buNone/>
            </a:pPr>
            <a:r>
              <a:rPr lang="fr-FR" sz="1800" b="1" dirty="0"/>
              <a:t>Le CERN est responsable de son domaine,</a:t>
            </a:r>
          </a:p>
          <a:p>
            <a:pPr marL="36576" indent="0">
              <a:buNone/>
            </a:pPr>
            <a:endParaRPr lang="fr-FR" sz="1800" b="1" dirty="0"/>
          </a:p>
          <a:p>
            <a:pPr marL="36576" indent="0">
              <a:buNone/>
            </a:pPr>
            <a:r>
              <a:rPr lang="fr-FR" sz="1800" b="1" dirty="0"/>
              <a:t>Le CERN doit gérer la Sécurité sur son domaine,</a:t>
            </a:r>
          </a:p>
          <a:p>
            <a:pPr marL="36576" indent="0">
              <a:buNone/>
            </a:pPr>
            <a:endParaRPr lang="fr-FR" sz="1800" b="1" dirty="0"/>
          </a:p>
          <a:p>
            <a:pPr marL="36576" indent="0">
              <a:buNone/>
            </a:pPr>
            <a:r>
              <a:rPr lang="fr-FR" sz="1800" b="1" dirty="0"/>
              <a:t>Le CERN doit manager la Sécurité lié aux travaux et prestations sur son domaine,</a:t>
            </a:r>
          </a:p>
          <a:p>
            <a:pPr marL="36576" indent="0">
              <a:buNone/>
            </a:pPr>
            <a:endParaRPr lang="fr-FR" sz="1800" b="1" dirty="0"/>
          </a:p>
          <a:p>
            <a:pPr marL="36576" indent="0">
              <a:buNone/>
            </a:pPr>
            <a:r>
              <a:rPr lang="fr-FR" sz="1800" b="1" dirty="0"/>
              <a:t>Le CERN doit donc coordonner les opérations et les acteurs impliqués (SR-WS Travaux et prestations de service + GSI-WS-1 Coordination de la Sécurité pour les travaux et prestations).</a:t>
            </a:r>
          </a:p>
          <a:p>
            <a:pPr marL="36576" indent="0">
              <a:buNone/>
            </a:pPr>
            <a:endParaRPr lang="fr-FR" sz="1800" b="1" dirty="0"/>
          </a:p>
          <a:p>
            <a:pPr marL="36576" indent="0">
              <a:buNone/>
            </a:pPr>
            <a:r>
              <a:rPr lang="fr-FR" sz="1800" b="1" dirty="0"/>
              <a:t>Les contractants doivent annoncer leurs interventions.</a:t>
            </a:r>
          </a:p>
        </p:txBody>
      </p:sp>
      <p:pic>
        <p:nvPicPr>
          <p:cNvPr id="13" name="Image 12">
            <a:extLst>
              <a:ext uri="{FF2B5EF4-FFF2-40B4-BE49-F238E27FC236}">
                <a16:creationId xmlns:a16="http://schemas.microsoft.com/office/drawing/2014/main" id="{054DC5CF-4EF0-F41B-EB5C-F90620CD565B}"/>
              </a:ext>
            </a:extLst>
          </p:cNvPr>
          <p:cNvPicPr>
            <a:picLocks noChangeAspect="1"/>
          </p:cNvPicPr>
          <p:nvPr/>
        </p:nvPicPr>
        <p:blipFill>
          <a:blip r:embed="rId4"/>
          <a:stretch>
            <a:fillRect/>
          </a:stretch>
        </p:blipFill>
        <p:spPr>
          <a:xfrm>
            <a:off x="21807" y="1841104"/>
            <a:ext cx="5675452" cy="3746818"/>
          </a:xfrm>
          <a:prstGeom prst="rect">
            <a:avLst/>
          </a:prstGeom>
        </p:spPr>
      </p:pic>
      <p:sp>
        <p:nvSpPr>
          <p:cNvPr id="2" name="Espace réservé de la date 2">
            <a:extLst>
              <a:ext uri="{FF2B5EF4-FFF2-40B4-BE49-F238E27FC236}">
                <a16:creationId xmlns:a16="http://schemas.microsoft.com/office/drawing/2014/main" id="{95A967BC-61DE-5397-D1C9-EAC89D154C19}"/>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5" name="Footer Placeholder 4">
            <a:extLst>
              <a:ext uri="{FF2B5EF4-FFF2-40B4-BE49-F238E27FC236}">
                <a16:creationId xmlns:a16="http://schemas.microsoft.com/office/drawing/2014/main" id="{1DC114E7-7165-1CC7-D65B-FA2C3B8113AD}"/>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374101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55219" y="421199"/>
            <a:ext cx="12075953" cy="1065742"/>
          </a:xfrm>
        </p:spPr>
        <p:txBody>
          <a:bodyPr/>
          <a:lstStyle/>
          <a:p>
            <a:pPr algn="ctr"/>
            <a:r>
              <a:rPr lang="fr-FR" dirty="0"/>
              <a:t>Le rôle d’EROS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9" name="Picture 8">
            <a:extLst>
              <a:ext uri="{FF2B5EF4-FFF2-40B4-BE49-F238E27FC236}">
                <a16:creationId xmlns:a16="http://schemas.microsoft.com/office/drawing/2014/main" id="{A6F09E3C-42BC-4490-B515-E5CFCE0951E5}"/>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88B5CD0B-FB9C-4F89-9B12-1B88E78EA343}"/>
              </a:ext>
            </a:extLst>
          </p:cNvPr>
          <p:cNvPicPr>
            <a:picLocks noChangeAspect="1"/>
          </p:cNvPicPr>
          <p:nvPr/>
        </p:nvPicPr>
        <p:blipFill>
          <a:blip r:embed="rId4"/>
          <a:stretch>
            <a:fillRect/>
          </a:stretch>
        </p:blipFill>
        <p:spPr>
          <a:xfrm>
            <a:off x="11123062" y="43158"/>
            <a:ext cx="1008111" cy="756083"/>
          </a:xfrm>
          <a:prstGeom prst="rect">
            <a:avLst/>
          </a:prstGeom>
        </p:spPr>
      </p:pic>
      <p:pic>
        <p:nvPicPr>
          <p:cNvPr id="17" name="Picture 16" descr="A person in a garment holding a flag&#10;&#10;Description automatically generated with medium confidence">
            <a:extLst>
              <a:ext uri="{FF2B5EF4-FFF2-40B4-BE49-F238E27FC236}">
                <a16:creationId xmlns:a16="http://schemas.microsoft.com/office/drawing/2014/main" id="{22056FA9-4D99-4302-9493-BA4306094472}"/>
              </a:ext>
            </a:extLst>
          </p:cNvPr>
          <p:cNvPicPr>
            <a:picLocks noChangeAspect="1"/>
          </p:cNvPicPr>
          <p:nvPr/>
        </p:nvPicPr>
        <p:blipFill>
          <a:blip r:embed="rId5"/>
          <a:stretch>
            <a:fillRect/>
          </a:stretch>
        </p:blipFill>
        <p:spPr>
          <a:xfrm>
            <a:off x="0" y="1052736"/>
            <a:ext cx="5229200" cy="5112568"/>
          </a:xfrm>
          <a:prstGeom prst="rect">
            <a:avLst/>
          </a:prstGeom>
        </p:spPr>
      </p:pic>
      <p:sp>
        <p:nvSpPr>
          <p:cNvPr id="4" name="TextBox 19">
            <a:extLst>
              <a:ext uri="{FF2B5EF4-FFF2-40B4-BE49-F238E27FC236}">
                <a16:creationId xmlns:a16="http://schemas.microsoft.com/office/drawing/2014/main" id="{5FBB6C0A-000D-4836-439F-0AAC9DD97FE5}"/>
              </a:ext>
            </a:extLst>
          </p:cNvPr>
          <p:cNvSpPr txBox="1"/>
          <p:nvPr/>
        </p:nvSpPr>
        <p:spPr>
          <a:xfrm>
            <a:off x="4223792" y="3414528"/>
            <a:ext cx="6614883" cy="2513124"/>
          </a:xfrm>
          <a:prstGeom prst="rect">
            <a:avLst/>
          </a:prstGeom>
          <a:noFill/>
        </p:spPr>
        <p:txBody>
          <a:bodyPr wrap="square">
            <a:spAutoFit/>
          </a:bodyPr>
          <a:lstStyle/>
          <a:p>
            <a:pPr lvl="0" algn="just">
              <a:lnSpc>
                <a:spcPct val="120000"/>
              </a:lnSpc>
              <a:spcBef>
                <a:spcPts val="600"/>
              </a:spcBef>
              <a:spcAft>
                <a:spcPts val="600"/>
              </a:spcAft>
            </a:pP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G</a:t>
            </a:r>
            <a:r>
              <a:rPr lang="fr-FR" b="1" u="sng" dirty="0">
                <a:solidFill>
                  <a:schemeClr val="tx2">
                    <a:lumMod val="75000"/>
                    <a:lumOff val="25000"/>
                  </a:schemeClr>
                </a:solidFill>
                <a:latin typeface="Verdana" panose="020B0604030504040204" pitchFamily="34" charset="0"/>
                <a:cs typeface="Times New Roman" panose="02020603050405020304" pitchFamily="18" charset="0"/>
              </a:rPr>
              <a:t>É</a:t>
            </a: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N</a:t>
            </a:r>
            <a:r>
              <a:rPr lang="fr-FR" b="1" u="sng" dirty="0">
                <a:solidFill>
                  <a:schemeClr val="tx2">
                    <a:lumMod val="75000"/>
                    <a:lumOff val="25000"/>
                  </a:schemeClr>
                </a:solidFill>
                <a:latin typeface="Verdana" panose="020B0604030504040204" pitchFamily="34" charset="0"/>
                <a:cs typeface="Times New Roman" panose="02020603050405020304" pitchFamily="18" charset="0"/>
              </a:rPr>
              <a:t>É</a:t>
            </a: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RALIT</a:t>
            </a:r>
            <a:r>
              <a:rPr lang="fr-FR" b="1" u="sng" dirty="0">
                <a:solidFill>
                  <a:schemeClr val="tx2">
                    <a:lumMod val="75000"/>
                    <a:lumOff val="25000"/>
                  </a:schemeClr>
                </a:solidFill>
                <a:latin typeface="Verdana" panose="020B0604030504040204" pitchFamily="34" charset="0"/>
                <a:cs typeface="Times New Roman" panose="02020603050405020304" pitchFamily="18" charset="0"/>
              </a:rPr>
              <a:t>É</a:t>
            </a: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S:</a:t>
            </a:r>
          </a:p>
          <a:p>
            <a:pPr marL="285750" indent="-285750" algn="just">
              <a:lnSpc>
                <a:spcPct val="120000"/>
              </a:lnSpc>
              <a:spcBef>
                <a:spcPts val="600"/>
              </a:spcBef>
              <a:spcAft>
                <a:spcPts val="600"/>
              </a:spcAft>
              <a:buFontTx/>
              <a:buChar char="-"/>
            </a:pP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fr-FR" b="1" dirty="0">
                <a:latin typeface="Verdana" panose="020B0604030504040204" pitchFamily="34" charset="0"/>
                <a:cs typeface="Times New Roman" panose="02020603050405020304" pitchFamily="18" charset="0"/>
              </a:rPr>
              <a:t>Conseil en matière de sécurité opérationnel pour le complexe des accélérateurs</a:t>
            </a:r>
          </a:p>
          <a:p>
            <a:pPr marL="285750" indent="-285750" algn="just">
              <a:lnSpc>
                <a:spcPct val="120000"/>
              </a:lnSpc>
              <a:spcBef>
                <a:spcPts val="600"/>
              </a:spcBef>
              <a:spcAft>
                <a:spcPts val="600"/>
              </a:spcAft>
              <a:buFontTx/>
              <a:buChar char="-"/>
            </a:pPr>
            <a:r>
              <a:rPr lang="fr-FR" b="1" dirty="0">
                <a:latin typeface="Verdana" panose="020B0604030504040204" pitchFamily="34" charset="0"/>
                <a:cs typeface="Times New Roman" panose="02020603050405020304" pitchFamily="18" charset="0"/>
              </a:rPr>
              <a:t> Management des contrats de support sécurité</a:t>
            </a:r>
          </a:p>
          <a:p>
            <a:pPr marL="285750" indent="-285750" algn="just">
              <a:lnSpc>
                <a:spcPct val="120000"/>
              </a:lnSpc>
              <a:spcBef>
                <a:spcPts val="600"/>
              </a:spcBef>
              <a:spcAft>
                <a:spcPts val="600"/>
              </a:spcAft>
              <a:buFontTx/>
              <a:buChar char="-"/>
            </a:pPr>
            <a:r>
              <a:rPr lang="fr-FR" b="1" dirty="0">
                <a:latin typeface="Verdana" panose="020B0604030504040204" pitchFamily="34" charset="0"/>
                <a:cs typeface="Times New Roman" panose="02020603050405020304" pitchFamily="18" charset="0"/>
              </a:rPr>
              <a:t> Support sécurité CERN pour les contrats FSU et S265</a:t>
            </a:r>
          </a:p>
        </p:txBody>
      </p:sp>
      <p:sp>
        <p:nvSpPr>
          <p:cNvPr id="5" name="TextBox 19">
            <a:extLst>
              <a:ext uri="{FF2B5EF4-FFF2-40B4-BE49-F238E27FC236}">
                <a16:creationId xmlns:a16="http://schemas.microsoft.com/office/drawing/2014/main" id="{BEDEB215-22C8-1FC3-CB38-94DA86F2593F}"/>
              </a:ext>
            </a:extLst>
          </p:cNvPr>
          <p:cNvSpPr txBox="1"/>
          <p:nvPr/>
        </p:nvSpPr>
        <p:spPr>
          <a:xfrm>
            <a:off x="4151784" y="1065220"/>
            <a:ext cx="6686891" cy="2205347"/>
          </a:xfrm>
          <a:prstGeom prst="rect">
            <a:avLst/>
          </a:prstGeom>
          <a:noFill/>
        </p:spPr>
        <p:txBody>
          <a:bodyPr wrap="square">
            <a:spAutoFit/>
          </a:bodyPr>
          <a:lstStyle/>
          <a:p>
            <a:pPr lvl="0" algn="just">
              <a:lnSpc>
                <a:spcPct val="120000"/>
              </a:lnSpc>
              <a:spcBef>
                <a:spcPts val="600"/>
              </a:spcBef>
              <a:spcAft>
                <a:spcPts val="600"/>
              </a:spcAft>
            </a:pP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D</a:t>
            </a:r>
            <a:r>
              <a:rPr lang="fr-FR" b="1" u="sng" dirty="0">
                <a:solidFill>
                  <a:schemeClr val="tx2">
                    <a:lumMod val="75000"/>
                    <a:lumOff val="25000"/>
                  </a:schemeClr>
                </a:solidFill>
                <a:latin typeface="Verdana" panose="020B0604030504040204" pitchFamily="34" charset="0"/>
                <a:cs typeface="Times New Roman" panose="02020603050405020304" pitchFamily="18" charset="0"/>
              </a:rPr>
              <a:t>É</a:t>
            </a: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FINITION :</a:t>
            </a:r>
          </a:p>
          <a:p>
            <a:pPr marL="285750" indent="-285750" algn="just">
              <a:lnSpc>
                <a:spcPct val="120000"/>
              </a:lnSpc>
              <a:spcBef>
                <a:spcPts val="600"/>
              </a:spcBef>
              <a:spcAft>
                <a:spcPts val="600"/>
              </a:spcAft>
              <a:buFontTx/>
              <a:buChar char="-"/>
            </a:pPr>
            <a:r>
              <a:rPr lang="fr-FR" b="1" dirty="0">
                <a:latin typeface="Verdana" panose="020B0604030504040204" pitchFamily="34" charset="0"/>
                <a:cs typeface="Times New Roman" panose="02020603050405020304" pitchFamily="18" charset="0"/>
              </a:rPr>
              <a:t> </a:t>
            </a:r>
            <a:r>
              <a:rPr lang="fr-FR" b="1" u="sng" dirty="0">
                <a:latin typeface="Verdana" panose="020B0604030504040204" pitchFamily="34" charset="0"/>
                <a:cs typeface="Times New Roman" panose="02020603050405020304" pitchFamily="18" charset="0"/>
              </a:rPr>
              <a:t>Coordination de la Sécurité (GSI-WS-1) : </a:t>
            </a:r>
            <a:r>
              <a:rPr lang="fr-FR" b="1" dirty="0">
                <a:latin typeface="Verdana" panose="020B0604030504040204" pitchFamily="34" charset="0"/>
                <a:cs typeface="Times New Roman" panose="02020603050405020304" pitchFamily="18" charset="0"/>
              </a:rPr>
              <a:t>dans le cadre d'une opération, gestion des risques liés aux activités effectuées simultanément ou non sur une même zone de travail par différentes entités intervenantes</a:t>
            </a:r>
          </a:p>
        </p:txBody>
      </p:sp>
      <p:sp>
        <p:nvSpPr>
          <p:cNvPr id="6" name="Espace réservé de la date 2">
            <a:extLst>
              <a:ext uri="{FF2B5EF4-FFF2-40B4-BE49-F238E27FC236}">
                <a16:creationId xmlns:a16="http://schemas.microsoft.com/office/drawing/2014/main" id="{7FC8676B-E6C8-10A1-8E48-D18813F80742}"/>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4583624C-5EB2-2E6A-1B29-D17F9150EFC5}"/>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65571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9" name="Title 17">
            <a:extLst>
              <a:ext uri="{FF2B5EF4-FFF2-40B4-BE49-F238E27FC236}">
                <a16:creationId xmlns:a16="http://schemas.microsoft.com/office/drawing/2014/main" id="{60A753D9-6C25-4E5B-B7DC-6E05D0FC7C96}"/>
              </a:ext>
            </a:extLst>
          </p:cNvPr>
          <p:cNvSpPr txBox="1">
            <a:spLocks/>
          </p:cNvSpPr>
          <p:nvPr/>
        </p:nvSpPr>
        <p:spPr>
          <a:xfrm>
            <a:off x="2423592" y="373593"/>
            <a:ext cx="936042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FR" dirty="0"/>
              <a:t>L’</a:t>
            </a:r>
            <a:r>
              <a:rPr lang="fr-CH" dirty="0"/>
              <a:t> é</a:t>
            </a:r>
            <a:r>
              <a:rPr lang="fr-FR" dirty="0" err="1"/>
              <a:t>quipe</a:t>
            </a:r>
            <a:r>
              <a:rPr lang="fr-FR" dirty="0"/>
              <a:t> EROS</a:t>
            </a:r>
          </a:p>
        </p:txBody>
      </p:sp>
      <p:pic>
        <p:nvPicPr>
          <p:cNvPr id="6" name="Image 5">
            <a:extLst>
              <a:ext uri="{FF2B5EF4-FFF2-40B4-BE49-F238E27FC236}">
                <a16:creationId xmlns:a16="http://schemas.microsoft.com/office/drawing/2014/main" id="{92C6F676-2EBD-712A-EE0E-E880B5091AF7}"/>
              </a:ext>
            </a:extLst>
          </p:cNvPr>
          <p:cNvPicPr>
            <a:picLocks noChangeAspect="1"/>
          </p:cNvPicPr>
          <p:nvPr/>
        </p:nvPicPr>
        <p:blipFill>
          <a:blip r:embed="rId2"/>
          <a:stretch>
            <a:fillRect/>
          </a:stretch>
        </p:blipFill>
        <p:spPr>
          <a:xfrm>
            <a:off x="562777" y="0"/>
            <a:ext cx="11066446" cy="6237312"/>
          </a:xfrm>
          <a:prstGeom prst="rect">
            <a:avLst/>
          </a:prstGeom>
        </p:spPr>
      </p:pic>
      <p:sp>
        <p:nvSpPr>
          <p:cNvPr id="8" name="Espace réservé de la date 2">
            <a:extLst>
              <a:ext uri="{FF2B5EF4-FFF2-40B4-BE49-F238E27FC236}">
                <a16:creationId xmlns:a16="http://schemas.microsoft.com/office/drawing/2014/main" id="{77DF2C5F-ECE3-25C1-9A6C-7E14AEA3E0FA}"/>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9" name="Footer Placeholder 4">
            <a:extLst>
              <a:ext uri="{FF2B5EF4-FFF2-40B4-BE49-F238E27FC236}">
                <a16:creationId xmlns:a16="http://schemas.microsoft.com/office/drawing/2014/main" id="{04B662AD-A285-1564-2688-2C162D4BA67B}"/>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15866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55220" y="324371"/>
            <a:ext cx="12075953" cy="1065742"/>
          </a:xfrm>
        </p:spPr>
        <p:txBody>
          <a:bodyPr/>
          <a:lstStyle/>
          <a:p>
            <a:pPr algn="ctr"/>
            <a:r>
              <a:rPr lang="fr-FR" dirty="0"/>
              <a:t>L</a:t>
            </a:r>
            <a:r>
              <a:rPr lang="en-US" dirty="0"/>
              <a:t>es </a:t>
            </a:r>
            <a:r>
              <a:rPr lang="en-US" dirty="0" err="1"/>
              <a:t>secteurs</a:t>
            </a:r>
            <a:r>
              <a:rPr lang="en-US" dirty="0"/>
              <a:t> </a:t>
            </a:r>
            <a:r>
              <a:rPr lang="en-US" dirty="0" err="1"/>
              <a:t>d’intervention</a:t>
            </a:r>
            <a:endParaRPr lang="fr-FR"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11" name="Picture 10">
            <a:extLst>
              <a:ext uri="{FF2B5EF4-FFF2-40B4-BE49-F238E27FC236}">
                <a16:creationId xmlns:a16="http://schemas.microsoft.com/office/drawing/2014/main" id="{263AEC46-F5EF-45AB-9767-48025CB2753D}"/>
              </a:ext>
            </a:extLst>
          </p:cNvPr>
          <p:cNvPicPr>
            <a:picLocks noChangeAspect="1"/>
          </p:cNvPicPr>
          <p:nvPr/>
        </p:nvPicPr>
        <p:blipFill>
          <a:blip r:embed="rId2"/>
          <a:stretch>
            <a:fillRect/>
          </a:stretch>
        </p:blipFill>
        <p:spPr>
          <a:xfrm>
            <a:off x="3789040" y="869783"/>
            <a:ext cx="8402960" cy="5323512"/>
          </a:xfrm>
          <a:prstGeom prst="rect">
            <a:avLst/>
          </a:prstGeom>
        </p:spPr>
      </p:pic>
      <p:pic>
        <p:nvPicPr>
          <p:cNvPr id="10" name="Picture 9">
            <a:extLst>
              <a:ext uri="{FF2B5EF4-FFF2-40B4-BE49-F238E27FC236}">
                <a16:creationId xmlns:a16="http://schemas.microsoft.com/office/drawing/2014/main" id="{60C29392-D067-4D85-941D-673B74D22E38}"/>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2" name="Content Placeholder 2" descr="A picture containing text&#10;&#10;Description automatically generated">
            <a:extLst>
              <a:ext uri="{FF2B5EF4-FFF2-40B4-BE49-F238E27FC236}">
                <a16:creationId xmlns:a16="http://schemas.microsoft.com/office/drawing/2014/main" id="{48099C34-E05D-4AD5-B357-CE50DCF0AF48}"/>
              </a:ext>
            </a:extLst>
          </p:cNvPr>
          <p:cNvPicPr>
            <a:picLocks noChangeAspect="1"/>
          </p:cNvPicPr>
          <p:nvPr/>
        </p:nvPicPr>
        <p:blipFill>
          <a:blip r:embed="rId4"/>
          <a:stretch>
            <a:fillRect/>
          </a:stretch>
        </p:blipFill>
        <p:spPr>
          <a:xfrm>
            <a:off x="11123062" y="43158"/>
            <a:ext cx="1008111" cy="756083"/>
          </a:xfrm>
          <a:prstGeom prst="rect">
            <a:avLst/>
          </a:prstGeom>
        </p:spPr>
      </p:pic>
      <p:sp>
        <p:nvSpPr>
          <p:cNvPr id="2" name="Rectangle 1">
            <a:extLst>
              <a:ext uri="{FF2B5EF4-FFF2-40B4-BE49-F238E27FC236}">
                <a16:creationId xmlns:a16="http://schemas.microsoft.com/office/drawing/2014/main" id="{429C6FFA-E508-4DFE-BDD9-C0D0662A65A4}"/>
              </a:ext>
            </a:extLst>
          </p:cNvPr>
          <p:cNvSpPr/>
          <p:nvPr/>
        </p:nvSpPr>
        <p:spPr>
          <a:xfrm>
            <a:off x="1271464" y="5648024"/>
            <a:ext cx="504056" cy="288032"/>
          </a:xfrm>
          <a:prstGeom prst="rect">
            <a:avLst/>
          </a:prstGeom>
          <a:solidFill>
            <a:schemeClr val="accent1">
              <a:lumMod val="60000"/>
              <a:lumOff val="4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2377F9C-78D0-482E-AEB9-48D3669E3F42}"/>
              </a:ext>
            </a:extLst>
          </p:cNvPr>
          <p:cNvSpPr/>
          <p:nvPr/>
        </p:nvSpPr>
        <p:spPr>
          <a:xfrm>
            <a:off x="1271464" y="1279920"/>
            <a:ext cx="504056" cy="288032"/>
          </a:xfrm>
          <a:prstGeom prst="rect">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17">
            <a:extLst>
              <a:ext uri="{FF2B5EF4-FFF2-40B4-BE49-F238E27FC236}">
                <a16:creationId xmlns:a16="http://schemas.microsoft.com/office/drawing/2014/main" id="{96F7FCFD-C409-4595-AF0D-6238A353086F}"/>
              </a:ext>
            </a:extLst>
          </p:cNvPr>
          <p:cNvSpPr txBox="1">
            <a:spLocks/>
          </p:cNvSpPr>
          <p:nvPr/>
        </p:nvSpPr>
        <p:spPr>
          <a:xfrm>
            <a:off x="1875341" y="5648022"/>
            <a:ext cx="908291" cy="28803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t>EROS</a:t>
            </a:r>
            <a:endParaRPr lang="fr-FR" sz="2400" dirty="0"/>
          </a:p>
        </p:txBody>
      </p:sp>
      <p:sp>
        <p:nvSpPr>
          <p:cNvPr id="14" name="Title 17">
            <a:extLst>
              <a:ext uri="{FF2B5EF4-FFF2-40B4-BE49-F238E27FC236}">
                <a16:creationId xmlns:a16="http://schemas.microsoft.com/office/drawing/2014/main" id="{D686255A-0521-4BC0-8468-438DEEF2208F}"/>
              </a:ext>
            </a:extLst>
          </p:cNvPr>
          <p:cNvSpPr txBox="1">
            <a:spLocks/>
          </p:cNvSpPr>
          <p:nvPr/>
        </p:nvSpPr>
        <p:spPr>
          <a:xfrm>
            <a:off x="1879892" y="1279919"/>
            <a:ext cx="908291" cy="28803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t>HSE</a:t>
            </a:r>
            <a:endParaRPr lang="fr-FR" sz="2400" dirty="0"/>
          </a:p>
        </p:txBody>
      </p:sp>
      <p:pic>
        <p:nvPicPr>
          <p:cNvPr id="6" name="Picture 5" descr="Shape, arrow&#10;&#10;Description automatically generated">
            <a:extLst>
              <a:ext uri="{FF2B5EF4-FFF2-40B4-BE49-F238E27FC236}">
                <a16:creationId xmlns:a16="http://schemas.microsoft.com/office/drawing/2014/main" id="{DD1F1A58-8362-47B3-8A7D-CD207779F658}"/>
              </a:ext>
            </a:extLst>
          </p:cNvPr>
          <p:cNvPicPr>
            <a:picLocks noChangeAspect="1"/>
          </p:cNvPicPr>
          <p:nvPr/>
        </p:nvPicPr>
        <p:blipFill>
          <a:blip r:embed="rId5"/>
          <a:stretch>
            <a:fillRect/>
          </a:stretch>
        </p:blipFill>
        <p:spPr>
          <a:xfrm>
            <a:off x="0" y="1601748"/>
            <a:ext cx="3789040" cy="3789040"/>
          </a:xfrm>
          <a:prstGeom prst="rect">
            <a:avLst/>
          </a:prstGeom>
        </p:spPr>
      </p:pic>
      <p:sp>
        <p:nvSpPr>
          <p:cNvPr id="5" name="Espace réservé de la date 2">
            <a:extLst>
              <a:ext uri="{FF2B5EF4-FFF2-40B4-BE49-F238E27FC236}">
                <a16:creationId xmlns:a16="http://schemas.microsoft.com/office/drawing/2014/main" id="{922CDE76-6DCF-837E-3166-E913C84178D6}"/>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8" name="Footer Placeholder 4">
            <a:extLst>
              <a:ext uri="{FF2B5EF4-FFF2-40B4-BE49-F238E27FC236}">
                <a16:creationId xmlns:a16="http://schemas.microsoft.com/office/drawing/2014/main" id="{54321D16-7DBF-4B53-4D50-9AB470B40307}"/>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117069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55219" y="421199"/>
            <a:ext cx="12075953" cy="1065742"/>
          </a:xfrm>
        </p:spPr>
        <p:txBody>
          <a:bodyPr/>
          <a:lstStyle/>
          <a:p>
            <a:pPr algn="ctr"/>
            <a:r>
              <a:rPr lang="fr-FR" dirty="0"/>
              <a:t>Le rôle d’EROS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Picture 8">
            <a:extLst>
              <a:ext uri="{FF2B5EF4-FFF2-40B4-BE49-F238E27FC236}">
                <a16:creationId xmlns:a16="http://schemas.microsoft.com/office/drawing/2014/main" id="{A6F09E3C-42BC-4490-B515-E5CFCE0951E5}"/>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1" name="Content Placeholder 2" descr="A picture containing text&#10;&#10;Description automatically generated">
            <a:extLst>
              <a:ext uri="{FF2B5EF4-FFF2-40B4-BE49-F238E27FC236}">
                <a16:creationId xmlns:a16="http://schemas.microsoft.com/office/drawing/2014/main" id="{88B5CD0B-FB9C-4F89-9B12-1B88E78EA343}"/>
              </a:ext>
            </a:extLst>
          </p:cNvPr>
          <p:cNvPicPr>
            <a:picLocks noChangeAspect="1"/>
          </p:cNvPicPr>
          <p:nvPr/>
        </p:nvPicPr>
        <p:blipFill>
          <a:blip r:embed="rId4"/>
          <a:stretch>
            <a:fillRect/>
          </a:stretch>
        </p:blipFill>
        <p:spPr>
          <a:xfrm>
            <a:off x="11123062" y="43158"/>
            <a:ext cx="1008111" cy="756083"/>
          </a:xfrm>
          <a:prstGeom prst="rect">
            <a:avLst/>
          </a:prstGeom>
        </p:spPr>
      </p:pic>
      <p:sp>
        <p:nvSpPr>
          <p:cNvPr id="5" name="TextBox 19">
            <a:extLst>
              <a:ext uri="{FF2B5EF4-FFF2-40B4-BE49-F238E27FC236}">
                <a16:creationId xmlns:a16="http://schemas.microsoft.com/office/drawing/2014/main" id="{40EAF94C-86F3-B4C6-BBFA-53A687868915}"/>
              </a:ext>
            </a:extLst>
          </p:cNvPr>
          <p:cNvSpPr txBox="1"/>
          <p:nvPr/>
        </p:nvSpPr>
        <p:spPr>
          <a:xfrm>
            <a:off x="3466952" y="1621169"/>
            <a:ext cx="8016864" cy="4150495"/>
          </a:xfrm>
          <a:prstGeom prst="rect">
            <a:avLst/>
          </a:prstGeom>
          <a:noFill/>
        </p:spPr>
        <p:txBody>
          <a:bodyPr wrap="square">
            <a:spAutoFit/>
          </a:bodyPr>
          <a:lstStyle/>
          <a:p>
            <a:pPr lvl="0" algn="just">
              <a:lnSpc>
                <a:spcPct val="120000"/>
              </a:lnSpc>
              <a:spcBef>
                <a:spcPts val="600"/>
              </a:spcBef>
              <a:spcAft>
                <a:spcPts val="600"/>
              </a:spcAft>
            </a:pPr>
            <a:r>
              <a:rPr lang="fr-FR" sz="1800" b="1" u="sng" dirty="0">
                <a:solidFill>
                  <a:schemeClr val="tx2">
                    <a:lumMod val="75000"/>
                    <a:lumOff val="25000"/>
                  </a:schemeClr>
                </a:solidFill>
                <a:effectLst/>
                <a:latin typeface="Verdana" panose="020B0604030504040204" pitchFamily="34" charset="0"/>
                <a:ea typeface="Times New Roman" panose="02020603050405020304" pitchFamily="18" charset="0"/>
                <a:cs typeface="Times New Roman" panose="02020603050405020304" pitchFamily="18" charset="0"/>
              </a:rPr>
              <a:t>EN PHASE PREPARATOIRE :</a:t>
            </a:r>
          </a:p>
          <a:p>
            <a:pPr marL="342900" lvl="0" indent="-342900" algn="just">
              <a:lnSpc>
                <a:spcPct val="120000"/>
              </a:lnSpc>
              <a:spcBef>
                <a:spcPts val="600"/>
              </a:spcBef>
              <a:spcAft>
                <a:spcPts val="600"/>
              </a:spcAft>
              <a:buFont typeface="Verdana" panose="020B0604030504040204" pitchFamily="34" charset="0"/>
              <a:buChar char="-"/>
            </a:pP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Veiller à la prise en compte des principes généraux de prévention en matière de coactivités</a:t>
            </a:r>
            <a:r>
              <a:rPr lang="fr-FR"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Examiner les documents préparatoires ou règlementaires et apporter des recommandations </a:t>
            </a:r>
          </a:p>
          <a:p>
            <a:pPr marL="342900" lvl="0" indent="-342900" algn="just">
              <a:lnSpc>
                <a:spcPct val="120000"/>
              </a:lnSpc>
              <a:spcBef>
                <a:spcPts val="600"/>
              </a:spcBef>
              <a:spcAft>
                <a:spcPts val="600"/>
              </a:spcAft>
              <a:buFont typeface="Verdana" panose="020B0604030504040204" pitchFamily="34" charset="0"/>
              <a:buChar char="-"/>
            </a:pPr>
            <a:r>
              <a:rPr lang="fr-FR" b="1" dirty="0">
                <a:latin typeface="Verdana" panose="020B0604030504040204" pitchFamily="34" charset="0"/>
                <a:ea typeface="Times New Roman" panose="02020603050405020304" pitchFamily="18" charset="0"/>
                <a:cs typeface="Times New Roman" panose="02020603050405020304" pitchFamily="18" charset="0"/>
              </a:rPr>
              <a:t>Assister le WSS lors des visites techniques et </a:t>
            </a:r>
            <a:r>
              <a:rPr lang="fr-FR" b="1" dirty="0" err="1">
                <a:latin typeface="Verdana" panose="020B0604030504040204" pitchFamily="34" charset="0"/>
                <a:ea typeface="Times New Roman" panose="02020603050405020304" pitchFamily="18" charset="0"/>
                <a:cs typeface="Times New Roman" panose="02020603050405020304" pitchFamily="18" charset="0"/>
              </a:rPr>
              <a:t>VICs</a:t>
            </a:r>
            <a:r>
              <a:rPr lang="fr-FR" b="1" dirty="0">
                <a:latin typeface="Verdana" panose="020B0604030504040204" pitchFamily="34" charset="0"/>
                <a:ea typeface="Times New Roman" panose="02020603050405020304" pitchFamily="18" charset="0"/>
                <a:cs typeface="Times New Roman" panose="02020603050405020304" pitchFamily="18" charset="0"/>
              </a:rPr>
              <a:t> (Visite d’Inspection Commune)</a:t>
            </a:r>
            <a:endParaRPr lang="fr-FR" sz="1800" b="1"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Conseiller toutes les mesures utiles concernant la prévention des maladies professionnelles</a:t>
            </a:r>
          </a:p>
          <a:p>
            <a:pPr marL="342900" lvl="0" indent="-342900" algn="just">
              <a:lnSpc>
                <a:spcPct val="120000"/>
              </a:lnSpc>
              <a:spcBef>
                <a:spcPts val="600"/>
              </a:spcBef>
              <a:spcAft>
                <a:spcPts val="600"/>
              </a:spcAft>
              <a:buFont typeface="Verdana" panose="020B0604030504040204" pitchFamily="34" charset="0"/>
              <a:buChar char="-"/>
            </a:pPr>
            <a:r>
              <a:rPr lang="fr-FR" sz="1800" b="1" i="1" dirty="0">
                <a:effectLst/>
                <a:latin typeface="Verdana" panose="020B0604030504040204" pitchFamily="34" charset="0"/>
                <a:ea typeface="Times New Roman" panose="02020603050405020304" pitchFamily="18" charset="0"/>
                <a:cs typeface="Times New Roman" panose="02020603050405020304" pitchFamily="18" charset="0"/>
              </a:rPr>
              <a:t>Collaborer avec les acteurs de Sécurité</a:t>
            </a:r>
            <a:endParaRPr lang="en-GB" sz="1800" b="1" i="1" dirty="0">
              <a:effectLst/>
              <a:latin typeface="Verdana" panose="020B0604030504040204" pitchFamily="34" charset="0"/>
              <a:ea typeface="Times New Roman" panose="02020603050405020304" pitchFamily="18" charset="0"/>
              <a:cs typeface="Times New Roman" panose="02020603050405020304" pitchFamily="18" charset="0"/>
            </a:endParaRPr>
          </a:p>
        </p:txBody>
      </p:sp>
      <p:pic>
        <p:nvPicPr>
          <p:cNvPr id="8" name="Image 7">
            <a:extLst>
              <a:ext uri="{FF2B5EF4-FFF2-40B4-BE49-F238E27FC236}">
                <a16:creationId xmlns:a16="http://schemas.microsoft.com/office/drawing/2014/main" id="{7D79C3EA-C694-E66B-8219-AB65676B8BCC}"/>
              </a:ext>
            </a:extLst>
          </p:cNvPr>
          <p:cNvPicPr>
            <a:picLocks noChangeAspect="1"/>
          </p:cNvPicPr>
          <p:nvPr/>
        </p:nvPicPr>
        <p:blipFill>
          <a:blip r:embed="rId5"/>
          <a:stretch>
            <a:fillRect/>
          </a:stretch>
        </p:blipFill>
        <p:spPr>
          <a:xfrm>
            <a:off x="983432" y="1434402"/>
            <a:ext cx="2087619" cy="4337262"/>
          </a:xfrm>
          <a:prstGeom prst="rect">
            <a:avLst/>
          </a:prstGeom>
        </p:spPr>
      </p:pic>
      <p:sp>
        <p:nvSpPr>
          <p:cNvPr id="4" name="Espace réservé de la date 2">
            <a:extLst>
              <a:ext uri="{FF2B5EF4-FFF2-40B4-BE49-F238E27FC236}">
                <a16:creationId xmlns:a16="http://schemas.microsoft.com/office/drawing/2014/main" id="{7AC1CB13-FB52-8D18-83CB-BB42377F2168}"/>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6" name="Footer Placeholder 4">
            <a:extLst>
              <a:ext uri="{FF2B5EF4-FFF2-40B4-BE49-F238E27FC236}">
                <a16:creationId xmlns:a16="http://schemas.microsoft.com/office/drawing/2014/main" id="{BDDCA831-C097-BFE1-ECEF-1E8D5DB52349}"/>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222289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7" y="109027"/>
            <a:ext cx="11376025" cy="1065742"/>
          </a:xfrm>
        </p:spPr>
        <p:txBody>
          <a:bodyPr/>
          <a:lstStyle/>
          <a:p>
            <a:pPr algn="ctr"/>
            <a:r>
              <a:rPr lang="en-US" sz="3600" b="1" dirty="0">
                <a:solidFill>
                  <a:schemeClr val="accent1">
                    <a:lumMod val="75000"/>
                  </a:schemeClr>
                </a:solidFill>
                <a:latin typeface="+mn-lt"/>
              </a:rPr>
              <a:t>LES</a:t>
            </a:r>
            <a:r>
              <a:rPr lang="en-US" sz="3600" b="1" dirty="0">
                <a:solidFill>
                  <a:schemeClr val="bg2">
                    <a:lumMod val="50000"/>
                  </a:schemeClr>
                </a:solidFill>
                <a:latin typeface="+mn-lt"/>
              </a:rPr>
              <a:t> </a:t>
            </a:r>
            <a:r>
              <a:rPr lang="en-US" sz="3600" b="1" dirty="0">
                <a:solidFill>
                  <a:srgbClr val="C00000"/>
                </a:solidFill>
                <a:latin typeface="+mn-lt"/>
              </a:rPr>
              <a:t>9</a:t>
            </a:r>
            <a:r>
              <a:rPr lang="en-US" sz="3600" b="1" dirty="0">
                <a:solidFill>
                  <a:schemeClr val="bg2">
                    <a:lumMod val="50000"/>
                  </a:schemeClr>
                </a:solidFill>
                <a:latin typeface="+mn-lt"/>
              </a:rPr>
              <a:t> </a:t>
            </a:r>
            <a:r>
              <a:rPr lang="en-US" sz="3600" b="1" dirty="0">
                <a:solidFill>
                  <a:schemeClr val="accent1">
                    <a:lumMod val="75000"/>
                  </a:schemeClr>
                </a:solidFill>
                <a:latin typeface="+mn-lt"/>
              </a:rPr>
              <a:t>PRINCIPES GENERAUX DE PREVENTION</a:t>
            </a:r>
            <a:br>
              <a:rPr lang="en-US" sz="3600" b="1" dirty="0">
                <a:solidFill>
                  <a:schemeClr val="tx1"/>
                </a:solidFill>
                <a:latin typeface="+mn-lt"/>
              </a:rPr>
            </a:br>
            <a:endParaRPr lang="fr-FR"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2" name="Rectangle 1">
            <a:extLst>
              <a:ext uri="{FF2B5EF4-FFF2-40B4-BE49-F238E27FC236}">
                <a16:creationId xmlns:a16="http://schemas.microsoft.com/office/drawing/2014/main" id="{981BB4AA-3F02-4966-AB79-A55E5BCC4F56}"/>
              </a:ext>
            </a:extLst>
          </p:cNvPr>
          <p:cNvSpPr/>
          <p:nvPr/>
        </p:nvSpPr>
        <p:spPr>
          <a:xfrm>
            <a:off x="191344" y="109027"/>
            <a:ext cx="11809311" cy="6704349"/>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ontent Placeholder 18">
            <a:extLst>
              <a:ext uri="{FF2B5EF4-FFF2-40B4-BE49-F238E27FC236}">
                <a16:creationId xmlns:a16="http://schemas.microsoft.com/office/drawing/2014/main" id="{F4F2D218-89F2-4E03-96DB-6328C302132A}"/>
              </a:ext>
            </a:extLst>
          </p:cNvPr>
          <p:cNvSpPr>
            <a:spLocks noGrp="1"/>
          </p:cNvSpPr>
          <p:nvPr>
            <p:ph idx="1"/>
          </p:nvPr>
        </p:nvSpPr>
        <p:spPr>
          <a:xfrm>
            <a:off x="11986901" y="-25278"/>
            <a:ext cx="216024" cy="6768752"/>
          </a:xfrm>
        </p:spPr>
        <p:txBody>
          <a:bodyPr vert="vert"/>
          <a:lstStyle/>
          <a:p>
            <a:pPr algn="ctr">
              <a:lnSpc>
                <a:spcPct val="100000"/>
              </a:lnSpc>
              <a:spcBef>
                <a:spcPts val="0"/>
              </a:spcBef>
              <a:spcAft>
                <a:spcPts val="0"/>
              </a:spcAft>
            </a:pPr>
            <a:r>
              <a:rPr lang="en-GB" sz="1200" u="sng" dirty="0">
                <a:solidFill>
                  <a:schemeClr val="bg2">
                    <a:lumMod val="10000"/>
                  </a:schemeClr>
                </a:solidFill>
                <a:effectLst/>
                <a:ea typeface="Calibri" panose="020F0502020204030204" pitchFamily="34" charset="0"/>
                <a:cs typeface="Times New Roman" panose="02020603050405020304" pitchFamily="18" charset="0"/>
              </a:rPr>
              <a:t>Source images :</a:t>
            </a:r>
            <a:r>
              <a:rPr lang="en-GB" sz="1200" dirty="0">
                <a:solidFill>
                  <a:schemeClr val="bg2">
                    <a:lumMod val="10000"/>
                  </a:schemeClr>
                </a:solidFill>
                <a:effectLst/>
                <a:ea typeface="Calibri" panose="020F0502020204030204" pitchFamily="34" charset="0"/>
                <a:cs typeface="Times New Roman" panose="02020603050405020304" pitchFamily="18" charset="0"/>
              </a:rPr>
              <a:t> INRS - </a:t>
            </a:r>
            <a:r>
              <a:rPr lang="en-GB" sz="1200" dirty="0">
                <a:solidFill>
                  <a:schemeClr val="bg2">
                    <a:lumMod val="10000"/>
                  </a:schemeClr>
                </a:solidFill>
                <a:effectLst/>
                <a:ea typeface="Calibri" panose="020F0502020204030204" pitchFamily="34" charset="0"/>
                <a:cs typeface="Times New Roman" panose="02020603050405020304" pitchFamily="18" charset="0"/>
                <a:hlinkClick r:id="rId2"/>
              </a:rPr>
              <a:t>https://youtu.be/qHPh1XWFrW4</a:t>
            </a:r>
            <a:r>
              <a:rPr lang="en-GB" sz="1200" dirty="0">
                <a:solidFill>
                  <a:schemeClr val="bg2">
                    <a:lumMod val="10000"/>
                  </a:schemeClr>
                </a:solidFill>
                <a:effectLst/>
                <a:ea typeface="Calibri" panose="020F0502020204030204" pitchFamily="34" charset="0"/>
                <a:cs typeface="Times New Roman" panose="02020603050405020304" pitchFamily="18" charset="0"/>
              </a:rPr>
              <a:t> </a:t>
            </a:r>
            <a:endParaRPr lang="fr-FR" dirty="0"/>
          </a:p>
        </p:txBody>
      </p:sp>
      <p:sp>
        <p:nvSpPr>
          <p:cNvPr id="12" name="Date Placeholder 5">
            <a:extLst>
              <a:ext uri="{FF2B5EF4-FFF2-40B4-BE49-F238E27FC236}">
                <a16:creationId xmlns:a16="http://schemas.microsoft.com/office/drawing/2014/main" id="{0B4B5B59-05BB-99A3-9CBA-D9BB3A04039A}"/>
              </a:ext>
            </a:extLst>
          </p:cNvPr>
          <p:cNvSpPr>
            <a:spLocks noGrp="1"/>
          </p:cNvSpPr>
          <p:nvPr>
            <p:ph type="dt" sz="half" idx="10"/>
          </p:nvPr>
        </p:nvSpPr>
        <p:spPr>
          <a:xfrm>
            <a:off x="2320763" y="6383847"/>
            <a:ext cx="828700" cy="365125"/>
          </a:xfrm>
        </p:spPr>
        <p:txBody>
          <a:bodyPr/>
          <a:lstStyle/>
          <a:p>
            <a:r>
              <a:rPr lang="fr-FR" dirty="0"/>
              <a:t>2022-09-16</a:t>
            </a:r>
            <a:endParaRPr lang="en-US" dirty="0"/>
          </a:p>
        </p:txBody>
      </p:sp>
      <p:sp>
        <p:nvSpPr>
          <p:cNvPr id="13" name="Footer Placeholder 7">
            <a:extLst>
              <a:ext uri="{FF2B5EF4-FFF2-40B4-BE49-F238E27FC236}">
                <a16:creationId xmlns:a16="http://schemas.microsoft.com/office/drawing/2014/main" id="{A61730A7-0D0E-C8E7-DABC-609AA24C790F}"/>
              </a:ext>
            </a:extLst>
          </p:cNvPr>
          <p:cNvSpPr>
            <a:spLocks noGrp="1"/>
          </p:cNvSpPr>
          <p:nvPr>
            <p:ph type="ftr" sz="quarter" idx="11"/>
          </p:nvPr>
        </p:nvSpPr>
        <p:spPr>
          <a:xfrm>
            <a:off x="3215680" y="6383848"/>
            <a:ext cx="8712968" cy="365125"/>
          </a:xfrm>
        </p:spPr>
        <p:txBody>
          <a:bodyPr/>
          <a:lstStyle/>
          <a:p>
            <a:r>
              <a:rPr lang="en-US" dirty="0"/>
              <a:t>Nicolas PESSE | Work Provision of Services and Safety, Context and Challenges | </a:t>
            </a:r>
            <a:r>
              <a:rPr lang="fr-FR" dirty="0">
                <a:hlinkClick r:id="rId3">
                  <a:extLst>
                    <a:ext uri="{A12FA001-AC4F-418D-AE19-62706E023703}">
                      <ahyp:hlinkClr xmlns:ahyp="http://schemas.microsoft.com/office/drawing/2018/hyperlinkcolor" val="tx"/>
                    </a:ext>
                  </a:extLst>
                </a:hlinkClick>
              </a:rPr>
              <a:t>https://indico.cern.ch/event/1182785</a:t>
            </a:r>
            <a:r>
              <a:rPr lang="en-US" dirty="0"/>
              <a:t> </a:t>
            </a:r>
          </a:p>
        </p:txBody>
      </p:sp>
      <p:graphicFrame>
        <p:nvGraphicFramePr>
          <p:cNvPr id="14" name="Table 4">
            <a:extLst>
              <a:ext uri="{FF2B5EF4-FFF2-40B4-BE49-F238E27FC236}">
                <a16:creationId xmlns:a16="http://schemas.microsoft.com/office/drawing/2014/main" id="{979AB81E-2131-3E3E-AD36-E8594F083D01}"/>
              </a:ext>
            </a:extLst>
          </p:cNvPr>
          <p:cNvGraphicFramePr>
            <a:graphicFrameLocks noGrp="1"/>
          </p:cNvGraphicFramePr>
          <p:nvPr/>
        </p:nvGraphicFramePr>
        <p:xfrm>
          <a:off x="191344" y="535517"/>
          <a:ext cx="11809311" cy="6264696"/>
        </p:xfrm>
        <a:graphic>
          <a:graphicData uri="http://schemas.openxmlformats.org/drawingml/2006/table">
            <a:tbl>
              <a:tblPr firstRow="1" bandRow="1">
                <a:tableStyleId>{5C22544A-7EE6-4342-B048-85BDC9FD1C3A}</a:tableStyleId>
              </a:tblPr>
              <a:tblGrid>
                <a:gridCol w="3936437">
                  <a:extLst>
                    <a:ext uri="{9D8B030D-6E8A-4147-A177-3AD203B41FA5}">
                      <a16:colId xmlns:a16="http://schemas.microsoft.com/office/drawing/2014/main" val="2194859441"/>
                    </a:ext>
                  </a:extLst>
                </a:gridCol>
                <a:gridCol w="3936437">
                  <a:extLst>
                    <a:ext uri="{9D8B030D-6E8A-4147-A177-3AD203B41FA5}">
                      <a16:colId xmlns:a16="http://schemas.microsoft.com/office/drawing/2014/main" val="1345824091"/>
                    </a:ext>
                  </a:extLst>
                </a:gridCol>
                <a:gridCol w="3936437">
                  <a:extLst>
                    <a:ext uri="{9D8B030D-6E8A-4147-A177-3AD203B41FA5}">
                      <a16:colId xmlns:a16="http://schemas.microsoft.com/office/drawing/2014/main" val="2369155630"/>
                    </a:ext>
                  </a:extLst>
                </a:gridCol>
              </a:tblGrid>
              <a:tr h="2040666">
                <a:tc>
                  <a:txBody>
                    <a:bodyPr/>
                    <a:lstStyle/>
                    <a:p>
                      <a:pPr algn="ctr"/>
                      <a:r>
                        <a:rPr lang="en-US" sz="1600" b="1" dirty="0">
                          <a:solidFill>
                            <a:schemeClr val="bg1"/>
                          </a:solidFill>
                          <a:highlight>
                            <a:srgbClr val="000000"/>
                          </a:highlight>
                        </a:rPr>
                        <a:t>EVITER LES RISQUES</a:t>
                      </a:r>
                    </a:p>
                  </a:txBody>
                  <a:tcPr>
                    <a:blipFill dpi="0" rotWithShape="1">
                      <a:blip r:embed="rId4"/>
                      <a:srcRect/>
                      <a:stretch>
                        <a:fillRect/>
                      </a:stretch>
                    </a:blipFill>
                  </a:tcPr>
                </a:tc>
                <a:tc>
                  <a:txBody>
                    <a:bodyPr/>
                    <a:lstStyle/>
                    <a:p>
                      <a:pPr marL="0" algn="ctr" defTabSz="914400" rtl="0" eaLnBrk="1" latinLnBrk="0" hangingPunct="1"/>
                      <a:r>
                        <a:rPr lang="en-US" sz="1600" b="1" kern="1200" dirty="0">
                          <a:solidFill>
                            <a:schemeClr val="bg1"/>
                          </a:solidFill>
                          <a:highlight>
                            <a:srgbClr val="000000"/>
                          </a:highlight>
                          <a:latin typeface="+mn-lt"/>
                          <a:ea typeface="+mn-ea"/>
                          <a:cs typeface="+mn-cs"/>
                        </a:rPr>
                        <a:t>EVALUER LES RISQUES</a:t>
                      </a:r>
                    </a:p>
                  </a:txBody>
                  <a:tcPr>
                    <a:blipFill dpi="0" rotWithShape="1">
                      <a:blip r:embed="rId5"/>
                      <a:srcRect/>
                      <a:stretch>
                        <a:fillRect/>
                      </a:stretch>
                    </a:blipFill>
                  </a:tcPr>
                </a:tc>
                <a:tc>
                  <a:txBody>
                    <a:bodyPr/>
                    <a:lstStyle/>
                    <a:p>
                      <a:pPr marL="0" algn="ctr" defTabSz="914400" rtl="0" eaLnBrk="1" latinLnBrk="0" hangingPunct="1"/>
                      <a:r>
                        <a:rPr lang="en-US" sz="1600" b="1" kern="1200" dirty="0">
                          <a:solidFill>
                            <a:schemeClr val="bg1"/>
                          </a:solidFill>
                          <a:highlight>
                            <a:srgbClr val="000000"/>
                          </a:highlight>
                          <a:latin typeface="+mn-lt"/>
                          <a:ea typeface="+mn-ea"/>
                          <a:cs typeface="+mn-cs"/>
                        </a:rPr>
                        <a:t>COMBATTRE LES RISQUES A LA SOURCE</a:t>
                      </a:r>
                    </a:p>
                  </a:txBody>
                  <a:tcPr>
                    <a:blipFill dpi="0" rotWithShape="1">
                      <a:blip r:embed="rId6"/>
                      <a:srcRect/>
                      <a:stretch>
                        <a:fillRect/>
                      </a:stretch>
                    </a:blipFill>
                  </a:tcPr>
                </a:tc>
                <a:extLst>
                  <a:ext uri="{0D108BD9-81ED-4DB2-BD59-A6C34878D82A}">
                    <a16:rowId xmlns:a16="http://schemas.microsoft.com/office/drawing/2014/main" val="673042017"/>
                  </a:ext>
                </a:extLst>
              </a:tr>
              <a:tr h="2112015">
                <a:tc>
                  <a:txBody>
                    <a:bodyPr/>
                    <a:lstStyle/>
                    <a:p>
                      <a:pPr algn="ctr"/>
                      <a:r>
                        <a:rPr lang="en-US" sz="1600" b="1" dirty="0">
                          <a:solidFill>
                            <a:schemeClr val="bg1"/>
                          </a:solidFill>
                          <a:highlight>
                            <a:srgbClr val="000000"/>
                          </a:highlight>
                        </a:rPr>
                        <a:t>ADAPTER LE TRAVAIL A L’HOMME</a:t>
                      </a:r>
                    </a:p>
                  </a:txBody>
                  <a:tcPr>
                    <a:blipFill dpi="0" rotWithShape="1">
                      <a:blip r:embed="rId7"/>
                      <a:srcRect/>
                      <a:stretch>
                        <a:fillRect/>
                      </a:stretch>
                    </a:blipFill>
                  </a:tcPr>
                </a:tc>
                <a:tc>
                  <a:txBody>
                    <a:bodyPr/>
                    <a:lstStyle/>
                    <a:p>
                      <a:pPr algn="ctr"/>
                      <a:r>
                        <a:rPr lang="en-US" sz="1600" b="1" dirty="0">
                          <a:solidFill>
                            <a:schemeClr val="bg1"/>
                          </a:solidFill>
                        </a:rPr>
                        <a:t>  </a:t>
                      </a:r>
                      <a:r>
                        <a:rPr lang="en-US" sz="1600" b="1" dirty="0">
                          <a:solidFill>
                            <a:schemeClr val="bg1"/>
                          </a:solidFill>
                          <a:highlight>
                            <a:srgbClr val="000000"/>
                          </a:highlight>
                        </a:rPr>
                        <a:t> TENIR COMPTE DE L’EVOLUTION DE LA TECHNIQUE</a:t>
                      </a:r>
                    </a:p>
                  </a:txBody>
                  <a:tcPr>
                    <a:blipFill dpi="0" rotWithShape="1">
                      <a:blip r:embed="rId8"/>
                      <a:srcRect/>
                      <a:stretch>
                        <a:fillRect/>
                      </a:stretch>
                    </a:blipFill>
                  </a:tcPr>
                </a:tc>
                <a:tc>
                  <a:txBody>
                    <a:bodyPr/>
                    <a:lstStyle/>
                    <a:p>
                      <a:pPr algn="ctr"/>
                      <a:r>
                        <a:rPr lang="en-US" sz="1600" b="1" dirty="0">
                          <a:solidFill>
                            <a:schemeClr val="bg1"/>
                          </a:solidFill>
                          <a:highlight>
                            <a:srgbClr val="000000"/>
                          </a:highlight>
                        </a:rPr>
                        <a:t>REMPLACER CE QUI EST DANGEREUX PAR CE QUI NE L’EST PAS OU MOINS</a:t>
                      </a:r>
                    </a:p>
                  </a:txBody>
                  <a:tcPr>
                    <a:blipFill dpi="0" rotWithShape="1">
                      <a:blip r:embed="rId9"/>
                      <a:srcRect/>
                      <a:stretch>
                        <a:fillRect/>
                      </a:stretch>
                    </a:blipFill>
                  </a:tcPr>
                </a:tc>
                <a:extLst>
                  <a:ext uri="{0D108BD9-81ED-4DB2-BD59-A6C34878D82A}">
                    <a16:rowId xmlns:a16="http://schemas.microsoft.com/office/drawing/2014/main" val="4033126209"/>
                  </a:ext>
                </a:extLst>
              </a:tr>
              <a:tr h="2112015">
                <a:tc>
                  <a:txBody>
                    <a:bodyPr/>
                    <a:lstStyle/>
                    <a:p>
                      <a:pPr algn="ctr"/>
                      <a:r>
                        <a:rPr lang="en-US" sz="1600" b="1" dirty="0">
                          <a:solidFill>
                            <a:schemeClr val="bg1"/>
                          </a:solidFill>
                          <a:highlight>
                            <a:srgbClr val="000000"/>
                          </a:highlight>
                        </a:rPr>
                        <a:t>PLANIFIER LA PREVENTION</a:t>
                      </a:r>
                    </a:p>
                  </a:txBody>
                  <a:tcPr>
                    <a:blipFill dpi="0" rotWithShape="1">
                      <a:blip r:embed="rId10"/>
                      <a:srcRect/>
                      <a:stretch>
                        <a:fillRect/>
                      </a:stretch>
                    </a:blipFill>
                  </a:tcPr>
                </a:tc>
                <a:tc>
                  <a:txBody>
                    <a:bodyPr/>
                    <a:lstStyle/>
                    <a:p>
                      <a:pPr algn="ctr"/>
                      <a:r>
                        <a:rPr lang="fr-FR" sz="1600" b="1" kern="1200" dirty="0">
                          <a:solidFill>
                            <a:schemeClr val="bg1"/>
                          </a:solidFill>
                          <a:highlight>
                            <a:srgbClr val="000000"/>
                          </a:highlight>
                          <a:latin typeface="+mn-lt"/>
                          <a:ea typeface="+mn-ea"/>
                          <a:cs typeface="+mn-cs"/>
                        </a:rPr>
                        <a:t>PRENDRE DES MESURES DE PROTECTION COLLECTIVE</a:t>
                      </a:r>
                    </a:p>
                  </a:txBody>
                  <a:tcPr>
                    <a:blipFill dpi="0" rotWithShape="1">
                      <a:blip r:embed="rId11"/>
                      <a:srcRect/>
                      <a:stretch>
                        <a:fillRect/>
                      </a:stretch>
                    </a:blipFill>
                  </a:tcPr>
                </a:tc>
                <a:tc>
                  <a:txBody>
                    <a:bodyPr/>
                    <a:lstStyle/>
                    <a:p>
                      <a:pPr algn="ctr"/>
                      <a:r>
                        <a:rPr lang="en-US" sz="1600" b="1" dirty="0">
                          <a:solidFill>
                            <a:schemeClr val="bg1"/>
                          </a:solidFill>
                          <a:highlight>
                            <a:srgbClr val="000000"/>
                          </a:highlight>
                        </a:rPr>
                        <a:t>DONNER LES INSTRUCTIONS APPROPRIEES AUX TRAVAILLEURS</a:t>
                      </a:r>
                    </a:p>
                  </a:txBody>
                  <a:tcPr>
                    <a:blipFill dpi="0" rotWithShape="1">
                      <a:blip r:embed="rId12"/>
                      <a:srcRect/>
                      <a:stretch>
                        <a:fillRect/>
                      </a:stretch>
                    </a:blipFill>
                  </a:tcPr>
                </a:tc>
                <a:extLst>
                  <a:ext uri="{0D108BD9-81ED-4DB2-BD59-A6C34878D82A}">
                    <a16:rowId xmlns:a16="http://schemas.microsoft.com/office/drawing/2014/main" val="2775159741"/>
                  </a:ext>
                </a:extLst>
              </a:tr>
            </a:tbl>
          </a:graphicData>
        </a:graphic>
      </p:graphicFrame>
    </p:spTree>
    <p:extLst>
      <p:ext uri="{BB962C8B-B14F-4D97-AF65-F5344CB8AC3E}">
        <p14:creationId xmlns:p14="http://schemas.microsoft.com/office/powerpoint/2010/main" val="2289843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14" name="Title 17">
            <a:extLst>
              <a:ext uri="{FF2B5EF4-FFF2-40B4-BE49-F238E27FC236}">
                <a16:creationId xmlns:a16="http://schemas.microsoft.com/office/drawing/2014/main" id="{EC46BB19-2801-47A9-9313-3EA177CF09C8}"/>
              </a:ext>
            </a:extLst>
          </p:cNvPr>
          <p:cNvSpPr>
            <a:spLocks noGrp="1"/>
          </p:cNvSpPr>
          <p:nvPr>
            <p:ph type="title"/>
          </p:nvPr>
        </p:nvSpPr>
        <p:spPr>
          <a:xfrm>
            <a:off x="53975" y="428046"/>
            <a:ext cx="12077198" cy="1065742"/>
          </a:xfrm>
        </p:spPr>
        <p:txBody>
          <a:bodyPr/>
          <a:lstStyle/>
          <a:p>
            <a:pPr algn="ctr"/>
            <a:r>
              <a:rPr lang="fr-FR" dirty="0"/>
              <a:t>Le rôle d’EROS</a:t>
            </a:r>
          </a:p>
        </p:txBody>
      </p:sp>
      <p:pic>
        <p:nvPicPr>
          <p:cNvPr id="9" name="Picture 8">
            <a:extLst>
              <a:ext uri="{FF2B5EF4-FFF2-40B4-BE49-F238E27FC236}">
                <a16:creationId xmlns:a16="http://schemas.microsoft.com/office/drawing/2014/main" id="{7E52B603-3938-45FF-8B12-993E8E6BC495}"/>
              </a:ext>
            </a:extLst>
          </p:cNvPr>
          <p:cNvPicPr>
            <a:picLocks noChangeAspect="1"/>
          </p:cNvPicPr>
          <p:nvPr/>
        </p:nvPicPr>
        <p:blipFill>
          <a:blip r:embed="rId3"/>
          <a:stretch>
            <a:fillRect/>
          </a:stretch>
        </p:blipFill>
        <p:spPr>
          <a:xfrm>
            <a:off x="55220" y="56851"/>
            <a:ext cx="2268551" cy="742390"/>
          </a:xfrm>
          <a:prstGeom prst="rect">
            <a:avLst/>
          </a:prstGeom>
          <a:ln w="19050">
            <a:solidFill>
              <a:schemeClr val="accent1"/>
            </a:solidFill>
          </a:ln>
        </p:spPr>
      </p:pic>
      <p:pic>
        <p:nvPicPr>
          <p:cNvPr id="12" name="Content Placeholder 2" descr="A picture containing text&#10;&#10;Description automatically generated">
            <a:extLst>
              <a:ext uri="{FF2B5EF4-FFF2-40B4-BE49-F238E27FC236}">
                <a16:creationId xmlns:a16="http://schemas.microsoft.com/office/drawing/2014/main" id="{AC50478D-3AA0-4D6D-881E-C98C4E7EE5C3}"/>
              </a:ext>
            </a:extLst>
          </p:cNvPr>
          <p:cNvPicPr>
            <a:picLocks noChangeAspect="1"/>
          </p:cNvPicPr>
          <p:nvPr/>
        </p:nvPicPr>
        <p:blipFill>
          <a:blip r:embed="rId4"/>
          <a:stretch>
            <a:fillRect/>
          </a:stretch>
        </p:blipFill>
        <p:spPr>
          <a:xfrm>
            <a:off x="11123062" y="43158"/>
            <a:ext cx="1008111" cy="756083"/>
          </a:xfrm>
          <a:prstGeom prst="rect">
            <a:avLst/>
          </a:prstGeom>
        </p:spPr>
      </p:pic>
      <p:pic>
        <p:nvPicPr>
          <p:cNvPr id="3" name="Picture 2" descr="A picture containing appliance&#10;&#10;Description automatically generated">
            <a:extLst>
              <a:ext uri="{FF2B5EF4-FFF2-40B4-BE49-F238E27FC236}">
                <a16:creationId xmlns:a16="http://schemas.microsoft.com/office/drawing/2014/main" id="{E9A51800-C651-4E2D-BC4A-46857EDD4395}"/>
              </a:ext>
            </a:extLst>
          </p:cNvPr>
          <p:cNvPicPr>
            <a:picLocks noChangeAspect="1"/>
          </p:cNvPicPr>
          <p:nvPr/>
        </p:nvPicPr>
        <p:blipFill>
          <a:blip r:embed="rId5"/>
          <a:stretch>
            <a:fillRect/>
          </a:stretch>
        </p:blipFill>
        <p:spPr>
          <a:xfrm flipH="1">
            <a:off x="6493529" y="878554"/>
            <a:ext cx="5644496" cy="5301208"/>
          </a:xfrm>
          <a:prstGeom prst="rect">
            <a:avLst/>
          </a:prstGeom>
        </p:spPr>
      </p:pic>
      <p:sp>
        <p:nvSpPr>
          <p:cNvPr id="11" name="TextBox 10">
            <a:extLst>
              <a:ext uri="{FF2B5EF4-FFF2-40B4-BE49-F238E27FC236}">
                <a16:creationId xmlns:a16="http://schemas.microsoft.com/office/drawing/2014/main" id="{EB821ED2-0E42-4741-BD3A-43089AEA0B80}"/>
              </a:ext>
            </a:extLst>
          </p:cNvPr>
          <p:cNvSpPr txBox="1"/>
          <p:nvPr/>
        </p:nvSpPr>
        <p:spPr>
          <a:xfrm>
            <a:off x="1195656" y="1732778"/>
            <a:ext cx="5841464" cy="3664208"/>
          </a:xfrm>
          <a:prstGeom prst="rect">
            <a:avLst/>
          </a:prstGeom>
          <a:noFill/>
        </p:spPr>
        <p:txBody>
          <a:bodyPr wrap="square">
            <a:spAutoFit/>
          </a:bodyPr>
          <a:lstStyle/>
          <a:p>
            <a:pPr algn="just">
              <a:lnSpc>
                <a:spcPct val="120000"/>
              </a:lnSpc>
              <a:spcBef>
                <a:spcPts val="600"/>
              </a:spcBef>
              <a:spcAft>
                <a:spcPts val="600"/>
              </a:spcAft>
            </a:pPr>
            <a:r>
              <a:rPr lang="fr-FR" b="1" u="sng" dirty="0">
                <a:solidFill>
                  <a:schemeClr val="tx2">
                    <a:lumMod val="75000"/>
                    <a:lumOff val="25000"/>
                  </a:schemeClr>
                </a:solidFill>
                <a:latin typeface="Verdana" panose="020B0604030504040204" pitchFamily="34" charset="0"/>
                <a:cs typeface="Times New Roman" panose="02020603050405020304" pitchFamily="18" charset="0"/>
              </a:rPr>
              <a:t>EN PHASE REALISATION :</a:t>
            </a:r>
          </a:p>
          <a:p>
            <a:pPr marL="342900" lvl="0" indent="-342900" algn="just">
              <a:lnSpc>
                <a:spcPct val="120000"/>
              </a:lnSpc>
              <a:spcBef>
                <a:spcPts val="600"/>
              </a:spcBef>
              <a:spcAft>
                <a:spcPts val="600"/>
              </a:spcAft>
              <a:buFont typeface="Verdana" panose="020B0604030504040204" pitchFamily="34" charset="0"/>
              <a:buChar char="-"/>
            </a:pP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Faire respecter la réglementation et les décisions prises suite à la VIC</a:t>
            </a:r>
          </a:p>
          <a:p>
            <a:pPr marL="342900" lvl="0" indent="-342900" algn="just">
              <a:lnSpc>
                <a:spcPct val="120000"/>
              </a:lnSpc>
              <a:spcBef>
                <a:spcPts val="600"/>
              </a:spcBef>
              <a:spcAft>
                <a:spcPts val="600"/>
              </a:spcAft>
              <a:buFont typeface="Verdana" panose="020B0604030504040204" pitchFamily="34" charset="0"/>
              <a:buChar char="-"/>
            </a:pP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Rapporter tout écart en matière de sécurité et</a:t>
            </a:r>
            <a:r>
              <a:rPr lang="fr-FR"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prendre les mesures nécessaires </a:t>
            </a:r>
          </a:p>
          <a:p>
            <a:pPr marL="342900" lvl="0" indent="-342900" algn="just">
              <a:lnSpc>
                <a:spcPct val="120000"/>
              </a:lnSpc>
              <a:spcBef>
                <a:spcPts val="600"/>
              </a:spcBef>
              <a:spcAft>
                <a:spcPts val="600"/>
              </a:spcAft>
              <a:buFont typeface="Verdana" panose="020B0604030504040204" pitchFamily="34" charset="0"/>
              <a:buChar char="-"/>
            </a:pPr>
            <a:r>
              <a:rPr lang="en-US" sz="1800" b="1" dirty="0" err="1">
                <a:effectLst/>
                <a:latin typeface="Verdana" panose="020B0604030504040204" pitchFamily="34" charset="0"/>
                <a:ea typeface="Times New Roman" panose="02020603050405020304" pitchFamily="18" charset="0"/>
                <a:cs typeface="Times New Roman" panose="02020603050405020304" pitchFamily="18" charset="0"/>
              </a:rPr>
              <a:t>En</a:t>
            </a:r>
            <a:r>
              <a:rPr lang="en-US" b="1" dirty="0">
                <a:latin typeface="Verdana" panose="020B0604030504040204" pitchFamily="34" charset="0"/>
                <a:ea typeface="Times New Roman" panose="02020603050405020304" pitchFamily="18" charset="0"/>
                <a:cs typeface="Times New Roman" panose="02020603050405020304" pitchFamily="18" charset="0"/>
              </a:rPr>
              <a:t> </a:t>
            </a:r>
            <a:r>
              <a:rPr lang="en-US" sz="1800" b="1" dirty="0" err="1">
                <a:effectLst/>
                <a:latin typeface="Verdana" panose="020B0604030504040204" pitchFamily="34" charset="0"/>
                <a:ea typeface="Times New Roman" panose="02020603050405020304" pitchFamily="18" charset="0"/>
                <a:cs typeface="Times New Roman" panose="02020603050405020304" pitchFamily="18" charset="0"/>
              </a:rPr>
              <a:t>cas</a:t>
            </a: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 de danger grave et imminent, </a:t>
            </a:r>
            <a:r>
              <a:rPr lang="fr-FR" b="1" dirty="0">
                <a:latin typeface="Verdana" panose="020B0604030504040204" pitchFamily="34" charset="0"/>
                <a:ea typeface="Times New Roman" panose="02020603050405020304" pitchFamily="18" charset="0"/>
                <a:cs typeface="Times New Roman" panose="02020603050405020304" pitchFamily="18" charset="0"/>
              </a:rPr>
              <a:t>s</a:t>
            </a:r>
            <a:r>
              <a:rPr lang="fr-FR" sz="1800" b="1" dirty="0">
                <a:effectLst/>
                <a:latin typeface="Verdana" panose="020B0604030504040204" pitchFamily="34" charset="0"/>
                <a:ea typeface="Times New Roman" panose="02020603050405020304" pitchFamily="18" charset="0"/>
                <a:cs typeface="Times New Roman" panose="02020603050405020304" pitchFamily="18" charset="0"/>
              </a:rPr>
              <a:t>uspendre les travaux </a:t>
            </a:r>
            <a:endParaRPr lang="en-GB" sz="1800" b="1"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Verdana" panose="020B0604030504040204" pitchFamily="34" charset="0"/>
              <a:buChar char="-"/>
            </a:pPr>
            <a:r>
              <a:rPr lang="fr-FR" sz="1800" b="1" i="1" dirty="0">
                <a:effectLst/>
                <a:latin typeface="Verdana" panose="020B0604030504040204" pitchFamily="34" charset="0"/>
                <a:ea typeface="Times New Roman" panose="02020603050405020304" pitchFamily="18" charset="0"/>
                <a:cs typeface="Times New Roman" panose="02020603050405020304" pitchFamily="18" charset="0"/>
              </a:rPr>
              <a:t>Collaborer avec les acteurs de Sécurité</a:t>
            </a:r>
            <a:endParaRPr lang="en-GB" sz="1800" b="1" i="1"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5" name="Espace réservé de la date 2">
            <a:extLst>
              <a:ext uri="{FF2B5EF4-FFF2-40B4-BE49-F238E27FC236}">
                <a16:creationId xmlns:a16="http://schemas.microsoft.com/office/drawing/2014/main" id="{CC6BEEF4-2997-4D4A-DEE8-B67B263CF852}"/>
              </a:ext>
            </a:extLst>
          </p:cNvPr>
          <p:cNvSpPr>
            <a:spLocks noGrp="1"/>
          </p:cNvSpPr>
          <p:nvPr>
            <p:ph type="dt" sz="half" idx="10"/>
          </p:nvPr>
        </p:nvSpPr>
        <p:spPr>
          <a:xfrm>
            <a:off x="3287688" y="6378349"/>
            <a:ext cx="828700" cy="365125"/>
          </a:xfrm>
        </p:spPr>
        <p:txBody>
          <a:bodyPr/>
          <a:lstStyle/>
          <a:p>
            <a:r>
              <a:rPr lang="fr-FR" dirty="0"/>
              <a:t>2023-12-10</a:t>
            </a:r>
            <a:endParaRPr lang="en-US" dirty="0"/>
          </a:p>
        </p:txBody>
      </p:sp>
      <p:sp>
        <p:nvSpPr>
          <p:cNvPr id="6" name="Footer Placeholder 4">
            <a:extLst>
              <a:ext uri="{FF2B5EF4-FFF2-40B4-BE49-F238E27FC236}">
                <a16:creationId xmlns:a16="http://schemas.microsoft.com/office/drawing/2014/main" id="{303A25B3-AF22-F410-B4B6-AE48A7998D0B}"/>
              </a:ext>
            </a:extLst>
          </p:cNvPr>
          <p:cNvSpPr>
            <a:spLocks noGrp="1"/>
          </p:cNvSpPr>
          <p:nvPr>
            <p:ph type="ftr" sz="quarter" idx="11"/>
          </p:nvPr>
        </p:nvSpPr>
        <p:spPr>
          <a:xfrm>
            <a:off x="4259262" y="6383848"/>
            <a:ext cx="6572221" cy="365125"/>
          </a:xfrm>
        </p:spPr>
        <p:txBody>
          <a:bodyPr/>
          <a:lstStyle/>
          <a:p>
            <a:r>
              <a:rPr lang="en-US" dirty="0"/>
              <a:t>Nicolas PESSE | EROS | Support S</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r>
              <a:rPr lang="en-US" dirty="0" err="1"/>
              <a:t>curit</a:t>
            </a:r>
            <a:r>
              <a:rPr lang="fr-FR" sz="1200" dirty="0">
                <a:effectLst/>
                <a:latin typeface="Verdana" panose="020B0604030504040204" pitchFamily="34" charset="0"/>
                <a:ea typeface="Times New Roman" panose="02020603050405020304" pitchFamily="18" charset="0"/>
                <a:cs typeface="Times New Roman" panose="02020603050405020304" pitchFamily="18" charset="0"/>
              </a:rPr>
              <a:t>é</a:t>
            </a:r>
            <a:endParaRPr lang="fr-FR" sz="1600" dirty="0">
              <a:solidFill>
                <a:schemeClr val="tx1"/>
              </a:solidFill>
              <a:latin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73299778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EROS</Template>
  <TotalTime>1434</TotalTime>
  <Words>2672</Words>
  <Application>Microsoft Office PowerPoint</Application>
  <PresentationFormat>Grand écran</PresentationFormat>
  <Paragraphs>315</Paragraphs>
  <Slides>30</Slides>
  <Notes>22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30</vt:i4>
      </vt:variant>
    </vt:vector>
  </HeadingPairs>
  <TitlesOfParts>
    <vt:vector size="35" baseType="lpstr">
      <vt:lpstr>Arial</vt:lpstr>
      <vt:lpstr>Arial</vt:lpstr>
      <vt:lpstr>Calibri</vt:lpstr>
      <vt:lpstr>Verdana</vt:lpstr>
      <vt:lpstr>Office Theme</vt:lpstr>
      <vt:lpstr>Support Sécurité EROS</vt:lpstr>
      <vt:lpstr>Contexte réglementaire</vt:lpstr>
      <vt:lpstr>Coordination de la Sécurité</vt:lpstr>
      <vt:lpstr>Le rôle d’EROS</vt:lpstr>
      <vt:lpstr>Présentation PowerPoint</vt:lpstr>
      <vt:lpstr>Les secteurs d’intervention</vt:lpstr>
      <vt:lpstr>Le rôle d’EROS</vt:lpstr>
      <vt:lpstr>LES 9 PRINCIPES GENERAUX DE PREVENTION </vt:lpstr>
      <vt:lpstr>Le rôle d’EROS</vt:lpstr>
      <vt:lpstr>Catégories de chantier</vt:lpstr>
      <vt:lpstr>HI-LUMI</vt:lpstr>
      <vt:lpstr>                SCIENCE GATEWAY</vt:lpstr>
      <vt:lpstr>DATA CENTER</vt:lpstr>
      <vt:lpstr>Catégories de chantier</vt:lpstr>
      <vt:lpstr>EVACUATION DE CUVES</vt:lpstr>
      <vt:lpstr>Catégories de chantier</vt:lpstr>
      <vt:lpstr>YETS 2022-2023</vt:lpstr>
      <vt:lpstr>La préparation d’une intervention   Quand faire la visite technique et la VIC ?</vt:lpstr>
      <vt:lpstr>La préparation d’une VIC</vt:lpstr>
      <vt:lpstr>LE PCTS</vt:lpstr>
      <vt:lpstr>LE PCTS Glossaire  </vt:lpstr>
      <vt:lpstr>LE PCTS Les renseignements généraux concernant l’opération </vt:lpstr>
      <vt:lpstr>LE PCTS Les mesures d’organisation générales  </vt:lpstr>
      <vt:lpstr>LE PCTS Les mesures de coordination sécurité  </vt:lpstr>
      <vt:lpstr>LE PCTS Les interférences avec les activités d’exploitation  </vt:lpstr>
      <vt:lpstr>LE PCTS Les mesures générales de salubrité  </vt:lpstr>
      <vt:lpstr>LE PCTS Les secours et évacuation  </vt:lpstr>
      <vt:lpstr>LE PCTS Les modalités de coopération  </vt:lpstr>
      <vt:lpstr>Des questions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Coordination Sécurité Service EROS</dc:title>
  <dc:creator>Nicolas Pesse</dc:creator>
  <cp:lastModifiedBy>Nicolas Pesse</cp:lastModifiedBy>
  <cp:revision>58</cp:revision>
  <cp:lastPrinted>2020-01-30T13:49:18Z</cp:lastPrinted>
  <dcterms:created xsi:type="dcterms:W3CDTF">2021-09-29T11:35:07Z</dcterms:created>
  <dcterms:modified xsi:type="dcterms:W3CDTF">2023-10-11T14:21:13Z</dcterms:modified>
</cp:coreProperties>
</file>