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64.jpg" ContentType="image/jpg"/>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49"/>
  </p:notesMasterIdLst>
  <p:sldIdLst>
    <p:sldId id="349" r:id="rId2"/>
    <p:sldId id="353" r:id="rId3"/>
    <p:sldId id="351" r:id="rId4"/>
    <p:sldId id="354" r:id="rId5"/>
    <p:sldId id="399" r:id="rId6"/>
    <p:sldId id="374" r:id="rId7"/>
    <p:sldId id="348" r:id="rId8"/>
    <p:sldId id="355" r:id="rId9"/>
    <p:sldId id="356" r:id="rId10"/>
    <p:sldId id="357" r:id="rId11"/>
    <p:sldId id="337" r:id="rId12"/>
    <p:sldId id="377" r:id="rId13"/>
    <p:sldId id="376" r:id="rId14"/>
    <p:sldId id="257" r:id="rId15"/>
    <p:sldId id="375" r:id="rId16"/>
    <p:sldId id="338" r:id="rId17"/>
    <p:sldId id="359" r:id="rId18"/>
    <p:sldId id="358" r:id="rId19"/>
    <p:sldId id="361" r:id="rId20"/>
    <p:sldId id="371" r:id="rId21"/>
    <p:sldId id="362" r:id="rId22"/>
    <p:sldId id="401" r:id="rId23"/>
    <p:sldId id="364" r:id="rId24"/>
    <p:sldId id="380" r:id="rId25"/>
    <p:sldId id="379" r:id="rId26"/>
    <p:sldId id="381" r:id="rId27"/>
    <p:sldId id="382" r:id="rId28"/>
    <p:sldId id="383" r:id="rId29"/>
    <p:sldId id="363" r:id="rId30"/>
    <p:sldId id="384" r:id="rId31"/>
    <p:sldId id="385" r:id="rId32"/>
    <p:sldId id="387" r:id="rId33"/>
    <p:sldId id="386" r:id="rId34"/>
    <p:sldId id="389" r:id="rId35"/>
    <p:sldId id="391" r:id="rId36"/>
    <p:sldId id="390" r:id="rId37"/>
    <p:sldId id="366" r:id="rId38"/>
    <p:sldId id="392" r:id="rId39"/>
    <p:sldId id="393" r:id="rId40"/>
    <p:sldId id="395" r:id="rId41"/>
    <p:sldId id="394" r:id="rId42"/>
    <p:sldId id="396" r:id="rId43"/>
    <p:sldId id="397" r:id="rId44"/>
    <p:sldId id="342" r:id="rId45"/>
    <p:sldId id="367" r:id="rId46"/>
    <p:sldId id="398" r:id="rId47"/>
    <p:sldId id="400" r:id="rId4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13" autoAdjust="0"/>
    <p:restoredTop sz="94769" autoAdjust="0"/>
  </p:normalViewPr>
  <p:slideViewPr>
    <p:cSldViewPr>
      <p:cViewPr varScale="1">
        <p:scale>
          <a:sx n="95" d="100"/>
          <a:sy n="95" d="100"/>
        </p:scale>
        <p:origin x="1182"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E3ED09-0620-4CD7-8889-BE0BFE05C2E9}" type="datetimeFigureOut">
              <a:rPr lang="zh-CN" altLang="en-US" smtClean="0"/>
              <a:t>2023/10/5</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53ECB4-C801-4873-A338-81C1807448D4}" type="slidenum">
              <a:rPr lang="zh-CN" altLang="en-US" smtClean="0"/>
              <a:t>‹#›</a:t>
            </a:fld>
            <a:endParaRPr lang="zh-CN" altLang="en-US"/>
          </a:p>
        </p:txBody>
      </p:sp>
    </p:spTree>
    <p:extLst>
      <p:ext uri="{BB962C8B-B14F-4D97-AF65-F5344CB8AC3E}">
        <p14:creationId xmlns:p14="http://schemas.microsoft.com/office/powerpoint/2010/main" val="159661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E53ECB4-C801-4873-A338-81C1807448D4}" type="slidenum">
              <a:rPr lang="zh-CN" altLang="en-US" smtClean="0"/>
              <a:t>11</a:t>
            </a:fld>
            <a:endParaRPr lang="zh-CN" altLang="en-US"/>
          </a:p>
        </p:txBody>
      </p:sp>
    </p:spTree>
    <p:extLst>
      <p:ext uri="{BB962C8B-B14F-4D97-AF65-F5344CB8AC3E}">
        <p14:creationId xmlns:p14="http://schemas.microsoft.com/office/powerpoint/2010/main" val="335988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E53ECB4-C801-4873-A338-81C1807448D4}" type="slidenum">
              <a:rPr lang="zh-CN" altLang="en-US" smtClean="0"/>
              <a:t>44</a:t>
            </a:fld>
            <a:endParaRPr lang="zh-CN" altLang="en-US"/>
          </a:p>
        </p:txBody>
      </p:sp>
    </p:spTree>
    <p:extLst>
      <p:ext uri="{BB962C8B-B14F-4D97-AF65-F5344CB8AC3E}">
        <p14:creationId xmlns:p14="http://schemas.microsoft.com/office/powerpoint/2010/main" val="18096106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6_标题幻灯片">
    <p:spTree>
      <p:nvGrpSpPr>
        <p:cNvPr id="1" name=""/>
        <p:cNvGrpSpPr/>
        <p:nvPr/>
      </p:nvGrpSpPr>
      <p:grpSpPr>
        <a:xfrm>
          <a:off x="0" y="0"/>
          <a:ext cx="0" cy="0"/>
          <a:chOff x="0" y="0"/>
          <a:chExt cx="0" cy="0"/>
        </a:xfrm>
      </p:grpSpPr>
      <p:grpSp>
        <p:nvGrpSpPr>
          <p:cNvPr id="7" name="组合 14">
            <a:extLst>
              <a:ext uri="{FF2B5EF4-FFF2-40B4-BE49-F238E27FC236}">
                <a16:creationId xmlns:a16="http://schemas.microsoft.com/office/drawing/2014/main" id="{30B7C11D-D8BE-40A6-BE20-23EB4028DFEB}"/>
              </a:ext>
            </a:extLst>
          </p:cNvPr>
          <p:cNvGrpSpPr>
            <a:grpSpLocks/>
          </p:cNvGrpSpPr>
          <p:nvPr/>
        </p:nvGrpSpPr>
        <p:grpSpPr bwMode="auto">
          <a:xfrm>
            <a:off x="0" y="912814"/>
            <a:ext cx="9144000" cy="111125"/>
            <a:chOff x="0" y="846226"/>
            <a:chExt cx="9144000" cy="110845"/>
          </a:xfrm>
        </p:grpSpPr>
        <p:sp>
          <p:nvSpPr>
            <p:cNvPr id="8" name="矩形 7">
              <a:extLst>
                <a:ext uri="{FF2B5EF4-FFF2-40B4-BE49-F238E27FC236}">
                  <a16:creationId xmlns:a16="http://schemas.microsoft.com/office/drawing/2014/main" id="{A35E765D-A052-43E3-9F61-FCC015D65015}"/>
                </a:ext>
              </a:extLst>
            </p:cNvPr>
            <p:cNvSpPr/>
            <p:nvPr/>
          </p:nvSpPr>
          <p:spPr>
            <a:xfrm>
              <a:off x="875110" y="846226"/>
              <a:ext cx="826889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9" name="矩形 8">
              <a:extLst>
                <a:ext uri="{FF2B5EF4-FFF2-40B4-BE49-F238E27FC236}">
                  <a16:creationId xmlns:a16="http://schemas.microsoft.com/office/drawing/2014/main" id="{6C59162E-5092-4848-ACAF-8818E491F62A}"/>
                </a:ext>
              </a:extLst>
            </p:cNvPr>
            <p:cNvSpPr/>
            <p:nvPr/>
          </p:nvSpPr>
          <p:spPr>
            <a:xfrm>
              <a:off x="0" y="846226"/>
              <a:ext cx="975122"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0" name="流程图: 手动输入 9">
            <a:extLst>
              <a:ext uri="{FF2B5EF4-FFF2-40B4-BE49-F238E27FC236}">
                <a16:creationId xmlns:a16="http://schemas.microsoft.com/office/drawing/2014/main" id="{50C388FB-9EEE-4091-9748-0FE1CC09F3C1}"/>
              </a:ext>
            </a:extLst>
          </p:cNvPr>
          <p:cNvSpPr/>
          <p:nvPr/>
        </p:nvSpPr>
        <p:spPr>
          <a:xfrm rot="5400000">
            <a:off x="1822450" y="-1822450"/>
            <a:ext cx="927100" cy="4572000"/>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pic>
        <p:nvPicPr>
          <p:cNvPr id="11" name="图片 23">
            <a:extLst>
              <a:ext uri="{FF2B5EF4-FFF2-40B4-BE49-F238E27FC236}">
                <a16:creationId xmlns:a16="http://schemas.microsoft.com/office/drawing/2014/main" id="{004E18D4-7C8C-430D-84BF-837849B1C87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3863" y="92076"/>
            <a:ext cx="269914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4">
            <a:extLst>
              <a:ext uri="{FF2B5EF4-FFF2-40B4-BE49-F238E27FC236}">
                <a16:creationId xmlns:a16="http://schemas.microsoft.com/office/drawing/2014/main" id="{A7224C67-8C61-4CF5-85C5-4B276CBFE4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3712" y="5641976"/>
            <a:ext cx="1652588"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5">
            <a:extLst>
              <a:ext uri="{FF2B5EF4-FFF2-40B4-BE49-F238E27FC236}">
                <a16:creationId xmlns:a16="http://schemas.microsoft.com/office/drawing/2014/main" id="{60699D4E-1BAE-414C-852F-736229F7883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70653"/>
          <a:stretch>
            <a:fillRect/>
          </a:stretch>
        </p:blipFill>
        <p:spPr bwMode="auto">
          <a:xfrm>
            <a:off x="6953251" y="147638"/>
            <a:ext cx="98345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6">
            <a:extLst>
              <a:ext uri="{FF2B5EF4-FFF2-40B4-BE49-F238E27FC236}">
                <a16:creationId xmlns:a16="http://schemas.microsoft.com/office/drawing/2014/main" id="{94B862E9-E640-4202-AC34-32DB5036FFD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74807" y="87313"/>
            <a:ext cx="959644"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7">
            <a:extLst>
              <a:ext uri="{FF2B5EF4-FFF2-40B4-BE49-F238E27FC236}">
                <a16:creationId xmlns:a16="http://schemas.microsoft.com/office/drawing/2014/main" id="{43DBD0B2-CF03-48FD-AD38-EB5BEA7A83F3}"/>
              </a:ext>
            </a:extLst>
          </p:cNvPr>
          <p:cNvPicPr>
            <a:picLocks noChangeAspect="1" noChangeArrowheads="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bwMode="auto">
          <a:xfrm>
            <a:off x="6038850" y="6350"/>
            <a:ext cx="68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8">
            <a:extLst>
              <a:ext uri="{FF2B5EF4-FFF2-40B4-BE49-F238E27FC236}">
                <a16:creationId xmlns:a16="http://schemas.microsoft.com/office/drawing/2014/main" id="{636CB96F-7632-4F45-A8A6-91D76B31D9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b="11981"/>
          <a:stretch>
            <a:fillRect/>
          </a:stretch>
        </p:blipFill>
        <p:spPr bwMode="auto">
          <a:xfrm>
            <a:off x="5042297" y="1966913"/>
            <a:ext cx="4056459"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圆角 16">
            <a:extLst>
              <a:ext uri="{FF2B5EF4-FFF2-40B4-BE49-F238E27FC236}">
                <a16:creationId xmlns:a16="http://schemas.microsoft.com/office/drawing/2014/main" id="{77FD5E26-7F8A-43E5-813F-A9495DE02582}"/>
              </a:ext>
            </a:extLst>
          </p:cNvPr>
          <p:cNvSpPr/>
          <p:nvPr/>
        </p:nvSpPr>
        <p:spPr>
          <a:xfrm>
            <a:off x="4943476" y="1720851"/>
            <a:ext cx="4174331" cy="4562475"/>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8" name="文本框 30">
            <a:extLst>
              <a:ext uri="{FF2B5EF4-FFF2-40B4-BE49-F238E27FC236}">
                <a16:creationId xmlns:a16="http://schemas.microsoft.com/office/drawing/2014/main" id="{8D4EEFA8-8809-4971-AB46-4FCD7F0B649D}"/>
              </a:ext>
            </a:extLst>
          </p:cNvPr>
          <p:cNvSpPr txBox="1">
            <a:spLocks noChangeArrowheads="1"/>
          </p:cNvSpPr>
          <p:nvPr/>
        </p:nvSpPr>
        <p:spPr bwMode="auto">
          <a:xfrm>
            <a:off x="440531" y="549275"/>
            <a:ext cx="263485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en-US" altLang="zh-CN" sz="1350" b="1" dirty="0">
                <a:solidFill>
                  <a:schemeClr val="bg1"/>
                </a:solidFill>
                <a:latin typeface="Arial" panose="020B0604020202020204" pitchFamily="34" charset="0"/>
                <a:cs typeface="Arial" panose="020B0604020202020204" pitchFamily="34" charset="0"/>
              </a:rPr>
              <a:t>High Energy Photon Source</a:t>
            </a:r>
            <a:endParaRPr lang="zh-CN" altLang="en-US" sz="1350" b="1" dirty="0">
              <a:solidFill>
                <a:schemeClr val="bg1"/>
              </a:solidFill>
              <a:latin typeface="Arial" panose="020B0604020202020204" pitchFamily="34" charset="0"/>
              <a:cs typeface="Arial" panose="020B0604020202020204" pitchFamily="34" charset="0"/>
            </a:endParaRPr>
          </a:p>
        </p:txBody>
      </p:sp>
      <p:sp>
        <p:nvSpPr>
          <p:cNvPr id="30" name="Subtitle 2"/>
          <p:cNvSpPr>
            <a:spLocks noGrp="1"/>
          </p:cNvSpPr>
          <p:nvPr>
            <p:ph type="subTitle" idx="1"/>
          </p:nvPr>
        </p:nvSpPr>
        <p:spPr>
          <a:xfrm>
            <a:off x="1112520" y="4127158"/>
            <a:ext cx="2853045" cy="340814"/>
          </a:xfrm>
          <a:prstGeom prst="rect">
            <a:avLst/>
          </a:prstGeom>
        </p:spPr>
        <p:txBody>
          <a:bodyPr anchor="ct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b="0">
                <a:solidFill>
                  <a:srgbClr val="A40000"/>
                </a:solidFill>
                <a:latin typeface="+mn-lt"/>
                <a:ea typeface="黑体" panose="02010609060101010101" pitchFamily="49"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en-US" dirty="0"/>
          </a:p>
        </p:txBody>
      </p:sp>
      <p:sp>
        <p:nvSpPr>
          <p:cNvPr id="23" name="文本占位符 5"/>
          <p:cNvSpPr>
            <a:spLocks noGrp="1"/>
          </p:cNvSpPr>
          <p:nvPr>
            <p:ph type="body" sz="quarter" idx="11"/>
          </p:nvPr>
        </p:nvSpPr>
        <p:spPr>
          <a:xfrm>
            <a:off x="1112520" y="4530355"/>
            <a:ext cx="2849481" cy="373753"/>
          </a:xfrm>
        </p:spPr>
        <p:txBody>
          <a:bodyPr anchor="ctr"/>
          <a:lstStyle>
            <a:lvl1pPr marL="0" indent="0" algn="ctr">
              <a:buNone/>
              <a:defRPr sz="1800" b="0">
                <a:solidFill>
                  <a:srgbClr val="A40000"/>
                </a:solidFill>
              </a:defRPr>
            </a:lvl1pPr>
          </a:lstStyle>
          <a:p>
            <a:pPr lvl="0"/>
            <a:r>
              <a:rPr lang="zh-CN" altLang="en-US"/>
              <a:t>编辑母版文本样式</a:t>
            </a:r>
          </a:p>
        </p:txBody>
      </p:sp>
      <p:sp>
        <p:nvSpPr>
          <p:cNvPr id="24" name="文本占位符 5"/>
          <p:cNvSpPr>
            <a:spLocks noGrp="1"/>
          </p:cNvSpPr>
          <p:nvPr>
            <p:ph type="body" sz="quarter" idx="12"/>
          </p:nvPr>
        </p:nvSpPr>
        <p:spPr>
          <a:xfrm>
            <a:off x="1112520" y="4966489"/>
            <a:ext cx="2849481" cy="373753"/>
          </a:xfrm>
        </p:spPr>
        <p:txBody>
          <a:bodyPr anchor="ctr">
            <a:normAutofit/>
          </a:bodyPr>
          <a:lstStyle>
            <a:lvl1pPr marL="0" indent="0" algn="ctr">
              <a:buNone/>
              <a:defRPr sz="1800" b="0">
                <a:solidFill>
                  <a:srgbClr val="A40000"/>
                </a:solidFill>
              </a:defRPr>
            </a:lvl1pPr>
          </a:lstStyle>
          <a:p>
            <a:pPr lvl="0"/>
            <a:r>
              <a:rPr lang="zh-CN" altLang="en-US"/>
              <a:t>编辑母版文本样式</a:t>
            </a:r>
          </a:p>
        </p:txBody>
      </p:sp>
      <p:sp>
        <p:nvSpPr>
          <p:cNvPr id="29" name="Title 1"/>
          <p:cNvSpPr>
            <a:spLocks noGrp="1"/>
          </p:cNvSpPr>
          <p:nvPr>
            <p:ph type="ctrTitle"/>
          </p:nvPr>
        </p:nvSpPr>
        <p:spPr>
          <a:xfrm>
            <a:off x="292960" y="1967696"/>
            <a:ext cx="4650515" cy="1461836"/>
          </a:xfrm>
          <a:prstGeom prst="rect">
            <a:avLst/>
          </a:prstGeom>
        </p:spPr>
        <p:txBody>
          <a:bodyPr anchor="ctr">
            <a:normAutofit/>
          </a:bodyPr>
          <a:lstStyle>
            <a:lvl1pPr algn="ctr">
              <a:defRPr sz="4500" b="1">
                <a:solidFill>
                  <a:srgbClr val="A40000"/>
                </a:solidFill>
                <a:latin typeface="+mn-lt"/>
              </a:defRPr>
            </a:lvl1pPr>
          </a:lstStyle>
          <a:p>
            <a:r>
              <a:rPr lang="zh-CN" altLang="en-US"/>
              <a:t>单击此处编辑母版标题样式</a:t>
            </a:r>
            <a:endParaRPr lang="en-US" dirty="0"/>
          </a:p>
        </p:txBody>
      </p:sp>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p:nvPr>
        </p:nvSpPr>
        <p:spPr>
          <a:xfrm>
            <a:off x="292960" y="6037868"/>
            <a:ext cx="4650515" cy="703263"/>
          </a:xfrm>
        </p:spPr>
        <p:txBody>
          <a:bodyPr anchor="ctr">
            <a:normAutofit/>
          </a:bodyPr>
          <a:lstStyle>
            <a:lvl1pPr marL="0" indent="0" algn="ctr">
              <a:spcBef>
                <a:spcPts val="0"/>
              </a:spcBef>
              <a:buNone/>
              <a:defRPr sz="1800" b="1"/>
            </a:lvl1pPr>
          </a:lstStyle>
          <a:p>
            <a:pPr lvl="0"/>
            <a:r>
              <a:rPr lang="zh-CN" altLang="en-US" dirty="0"/>
              <a:t>编辑母版文本样式</a:t>
            </a:r>
          </a:p>
        </p:txBody>
      </p:sp>
    </p:spTree>
    <p:extLst>
      <p:ext uri="{BB962C8B-B14F-4D97-AF65-F5344CB8AC3E}">
        <p14:creationId xmlns:p14="http://schemas.microsoft.com/office/powerpoint/2010/main" val="1947481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标题幻灯片">
    <p:spTree>
      <p:nvGrpSpPr>
        <p:cNvPr id="1" name=""/>
        <p:cNvGrpSpPr/>
        <p:nvPr/>
      </p:nvGrpSpPr>
      <p:grpSpPr>
        <a:xfrm>
          <a:off x="0" y="0"/>
          <a:ext cx="0" cy="0"/>
          <a:chOff x="0" y="0"/>
          <a:chExt cx="0" cy="0"/>
        </a:xfrm>
      </p:grpSpPr>
      <p:grpSp>
        <p:nvGrpSpPr>
          <p:cNvPr id="7" name="组合 14">
            <a:extLst>
              <a:ext uri="{FF2B5EF4-FFF2-40B4-BE49-F238E27FC236}">
                <a16:creationId xmlns:a16="http://schemas.microsoft.com/office/drawing/2014/main" id="{7C7CA1B7-7382-43D3-819C-A9ED77700E3B}"/>
              </a:ext>
            </a:extLst>
          </p:cNvPr>
          <p:cNvGrpSpPr>
            <a:grpSpLocks/>
          </p:cNvGrpSpPr>
          <p:nvPr/>
        </p:nvGrpSpPr>
        <p:grpSpPr bwMode="auto">
          <a:xfrm>
            <a:off x="0" y="912814"/>
            <a:ext cx="9144000" cy="111125"/>
            <a:chOff x="0" y="846226"/>
            <a:chExt cx="9144000" cy="110845"/>
          </a:xfrm>
        </p:grpSpPr>
        <p:sp>
          <p:nvSpPr>
            <p:cNvPr id="8" name="矩形 7">
              <a:extLst>
                <a:ext uri="{FF2B5EF4-FFF2-40B4-BE49-F238E27FC236}">
                  <a16:creationId xmlns:a16="http://schemas.microsoft.com/office/drawing/2014/main" id="{4292E236-F242-4850-8DD1-F4CE5FD21A09}"/>
                </a:ext>
              </a:extLst>
            </p:cNvPr>
            <p:cNvSpPr/>
            <p:nvPr/>
          </p:nvSpPr>
          <p:spPr>
            <a:xfrm>
              <a:off x="875110" y="846226"/>
              <a:ext cx="826889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9" name="矩形 8">
              <a:extLst>
                <a:ext uri="{FF2B5EF4-FFF2-40B4-BE49-F238E27FC236}">
                  <a16:creationId xmlns:a16="http://schemas.microsoft.com/office/drawing/2014/main" id="{5D79CBB6-C31D-4DA8-865E-4E38C45F0547}"/>
                </a:ext>
              </a:extLst>
            </p:cNvPr>
            <p:cNvSpPr/>
            <p:nvPr/>
          </p:nvSpPr>
          <p:spPr>
            <a:xfrm>
              <a:off x="0" y="846226"/>
              <a:ext cx="975122"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0" name="流程图: 手动输入 9">
            <a:extLst>
              <a:ext uri="{FF2B5EF4-FFF2-40B4-BE49-F238E27FC236}">
                <a16:creationId xmlns:a16="http://schemas.microsoft.com/office/drawing/2014/main" id="{9DD6CEFB-E007-4A24-A8F3-2872D47E5033}"/>
              </a:ext>
            </a:extLst>
          </p:cNvPr>
          <p:cNvSpPr/>
          <p:nvPr/>
        </p:nvSpPr>
        <p:spPr>
          <a:xfrm rot="5400000">
            <a:off x="1822450" y="-1822450"/>
            <a:ext cx="927100" cy="4572000"/>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pic>
        <p:nvPicPr>
          <p:cNvPr id="11" name="图片 23">
            <a:extLst>
              <a:ext uri="{FF2B5EF4-FFF2-40B4-BE49-F238E27FC236}">
                <a16:creationId xmlns:a16="http://schemas.microsoft.com/office/drawing/2014/main" id="{7C2E6EBF-E4F3-42C1-8D74-65DFF5F3FE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3863" y="92076"/>
            <a:ext cx="269914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4">
            <a:extLst>
              <a:ext uri="{FF2B5EF4-FFF2-40B4-BE49-F238E27FC236}">
                <a16:creationId xmlns:a16="http://schemas.microsoft.com/office/drawing/2014/main" id="{A1D08AE1-5D93-4D51-8B43-95E4B8DB76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r="70653"/>
          <a:stretch>
            <a:fillRect/>
          </a:stretch>
        </p:blipFill>
        <p:spPr bwMode="auto">
          <a:xfrm>
            <a:off x="6953251" y="147638"/>
            <a:ext cx="98345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5">
            <a:extLst>
              <a:ext uri="{FF2B5EF4-FFF2-40B4-BE49-F238E27FC236}">
                <a16:creationId xmlns:a16="http://schemas.microsoft.com/office/drawing/2014/main" id="{6CB7A9E8-F0DA-4DDC-A641-2AF3A3940AC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74807" y="87313"/>
            <a:ext cx="959644"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26">
            <a:extLst>
              <a:ext uri="{FF2B5EF4-FFF2-40B4-BE49-F238E27FC236}">
                <a16:creationId xmlns:a16="http://schemas.microsoft.com/office/drawing/2014/main" id="{1D404AFB-E391-4295-9E9B-74C1AB3BE4D1}"/>
              </a:ext>
            </a:extLst>
          </p:cNvPr>
          <p:cNvPicPr>
            <a:picLocks noChangeAspect="1" noChangeArrowheads="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bwMode="auto">
          <a:xfrm>
            <a:off x="6038850" y="6350"/>
            <a:ext cx="68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27">
            <a:extLst>
              <a:ext uri="{FF2B5EF4-FFF2-40B4-BE49-F238E27FC236}">
                <a16:creationId xmlns:a16="http://schemas.microsoft.com/office/drawing/2014/main" id="{0C193E27-8612-445B-A95D-592D399828F7}"/>
              </a:ext>
            </a:extLst>
          </p:cNvPr>
          <p:cNvSpPr txBox="1">
            <a:spLocks noChangeArrowheads="1"/>
          </p:cNvSpPr>
          <p:nvPr/>
        </p:nvSpPr>
        <p:spPr bwMode="auto">
          <a:xfrm>
            <a:off x="440531" y="549275"/>
            <a:ext cx="263485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en-US" altLang="zh-CN" sz="1350" b="1">
                <a:solidFill>
                  <a:schemeClr val="bg1"/>
                </a:solidFill>
                <a:latin typeface="Arial" panose="020B0604020202020204" pitchFamily="34" charset="0"/>
                <a:cs typeface="Arial" panose="020B0604020202020204" pitchFamily="34" charset="0"/>
              </a:rPr>
              <a:t>High Energy Photon Source</a:t>
            </a:r>
            <a:endParaRPr lang="zh-CN" altLang="en-US" sz="1350" b="1">
              <a:solidFill>
                <a:schemeClr val="bg1"/>
              </a:solidFill>
              <a:latin typeface="Arial" panose="020B0604020202020204" pitchFamily="34" charset="0"/>
              <a:cs typeface="Arial" panose="020B0604020202020204" pitchFamily="34" charset="0"/>
            </a:endParaRPr>
          </a:p>
        </p:txBody>
      </p:sp>
      <p:sp>
        <p:nvSpPr>
          <p:cNvPr id="29" name="Title 1"/>
          <p:cNvSpPr>
            <a:spLocks noGrp="1"/>
          </p:cNvSpPr>
          <p:nvPr>
            <p:ph type="ctrTitle"/>
          </p:nvPr>
        </p:nvSpPr>
        <p:spPr>
          <a:xfrm>
            <a:off x="-8" y="1721746"/>
            <a:ext cx="9144008" cy="1461836"/>
          </a:xfrm>
          <a:prstGeom prst="rect">
            <a:avLst/>
          </a:prstGeom>
        </p:spPr>
        <p:txBody>
          <a:bodyPr anchor="ctr">
            <a:normAutofit/>
          </a:bodyPr>
          <a:lstStyle>
            <a:lvl1pPr algn="ctr">
              <a:defRPr sz="4500" b="1">
                <a:solidFill>
                  <a:srgbClr val="A40000"/>
                </a:solidFill>
                <a:latin typeface="+mn-lt"/>
              </a:defRPr>
            </a:lvl1pPr>
          </a:lstStyle>
          <a:p>
            <a:r>
              <a:rPr lang="zh-CN" altLang="en-US"/>
              <a:t>单击此处编辑母版标题样式</a:t>
            </a:r>
            <a:endParaRPr lang="en-US" dirty="0"/>
          </a:p>
        </p:txBody>
      </p:sp>
      <p:sp>
        <p:nvSpPr>
          <p:cNvPr id="30" name="Subtitle 2"/>
          <p:cNvSpPr>
            <a:spLocks noGrp="1"/>
          </p:cNvSpPr>
          <p:nvPr>
            <p:ph type="subTitle" idx="1"/>
          </p:nvPr>
        </p:nvSpPr>
        <p:spPr>
          <a:xfrm>
            <a:off x="2065148" y="3938393"/>
            <a:ext cx="5514821" cy="340814"/>
          </a:xfrm>
          <a:prstGeom prst="rect">
            <a:avLst/>
          </a:prstGeom>
        </p:spPr>
        <p:txBody>
          <a:bodyPr anchor="ct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b="0">
                <a:solidFill>
                  <a:srgbClr val="A40000"/>
                </a:solidFill>
                <a:latin typeface="+mn-lt"/>
                <a:ea typeface="黑体" panose="02010609060101010101" pitchFamily="49"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23" name="文本占位符 5"/>
          <p:cNvSpPr>
            <a:spLocks noGrp="1"/>
          </p:cNvSpPr>
          <p:nvPr>
            <p:ph type="body" sz="quarter" idx="11"/>
          </p:nvPr>
        </p:nvSpPr>
        <p:spPr>
          <a:xfrm>
            <a:off x="2066575" y="4341590"/>
            <a:ext cx="5507931" cy="373753"/>
          </a:xfrm>
        </p:spPr>
        <p:txBody>
          <a:bodyPr anchor="ctr"/>
          <a:lstStyle>
            <a:lvl1pPr marL="0" indent="0" algn="ctr">
              <a:buNone/>
              <a:defRPr sz="1800" b="0">
                <a:solidFill>
                  <a:srgbClr val="A40000"/>
                </a:solidFill>
              </a:defRPr>
            </a:lvl1pPr>
          </a:lstStyle>
          <a:p>
            <a:pPr lvl="0"/>
            <a:r>
              <a:rPr lang="zh-CN" altLang="en-US"/>
              <a:t>编辑母版文本样式</a:t>
            </a:r>
          </a:p>
        </p:txBody>
      </p:sp>
      <p:sp>
        <p:nvSpPr>
          <p:cNvPr id="24" name="文本占位符 5"/>
          <p:cNvSpPr>
            <a:spLocks noGrp="1"/>
          </p:cNvSpPr>
          <p:nvPr>
            <p:ph type="body" sz="quarter" idx="12"/>
          </p:nvPr>
        </p:nvSpPr>
        <p:spPr>
          <a:xfrm>
            <a:off x="2066575" y="4777724"/>
            <a:ext cx="5507931" cy="373753"/>
          </a:xfrm>
        </p:spPr>
        <p:txBody>
          <a:bodyPr anchor="ctr">
            <a:normAutofit/>
          </a:bodyPr>
          <a:lstStyle>
            <a:lvl1pPr marL="0" indent="0" algn="ctr">
              <a:buNone/>
              <a:defRPr sz="1800" b="0">
                <a:solidFill>
                  <a:srgbClr val="A40000"/>
                </a:solidFill>
              </a:defRPr>
            </a:lvl1pPr>
          </a:lstStyle>
          <a:p>
            <a:pPr lvl="0"/>
            <a:r>
              <a:rPr lang="zh-CN" altLang="en-US"/>
              <a:t>编辑母版文本样式</a:t>
            </a:r>
          </a:p>
        </p:txBody>
      </p:sp>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p:nvPr>
        </p:nvSpPr>
        <p:spPr>
          <a:xfrm>
            <a:off x="-8" y="5791918"/>
            <a:ext cx="9144008" cy="703263"/>
          </a:xfrm>
        </p:spPr>
        <p:txBody>
          <a:bodyPr anchor="ctr">
            <a:normAutofit/>
          </a:bodyPr>
          <a:lstStyle>
            <a:lvl1pPr marL="0" indent="0" algn="ctr">
              <a:spcBef>
                <a:spcPts val="0"/>
              </a:spcBef>
              <a:buNone/>
              <a:defRPr sz="1800"/>
            </a:lvl1pPr>
          </a:lstStyle>
          <a:p>
            <a:pPr lvl="0"/>
            <a:r>
              <a:rPr lang="zh-CN" altLang="en-US"/>
              <a:t>编辑母版文本样式</a:t>
            </a:r>
          </a:p>
        </p:txBody>
      </p:sp>
    </p:spTree>
    <p:extLst>
      <p:ext uri="{BB962C8B-B14F-4D97-AF65-F5344CB8AC3E}">
        <p14:creationId xmlns:p14="http://schemas.microsoft.com/office/powerpoint/2010/main" val="808360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标题幻灯片">
    <p:spTree>
      <p:nvGrpSpPr>
        <p:cNvPr id="1" name=""/>
        <p:cNvGrpSpPr/>
        <p:nvPr/>
      </p:nvGrpSpPr>
      <p:grpSpPr>
        <a:xfrm>
          <a:off x="0" y="0"/>
          <a:ext cx="0" cy="0"/>
          <a:chOff x="0" y="0"/>
          <a:chExt cx="0" cy="0"/>
        </a:xfrm>
      </p:grpSpPr>
      <p:grpSp>
        <p:nvGrpSpPr>
          <p:cNvPr id="7" name="组合 14">
            <a:extLst>
              <a:ext uri="{FF2B5EF4-FFF2-40B4-BE49-F238E27FC236}">
                <a16:creationId xmlns:a16="http://schemas.microsoft.com/office/drawing/2014/main" id="{56571706-B9AF-4C7B-B399-BD15A38E5A4B}"/>
              </a:ext>
            </a:extLst>
          </p:cNvPr>
          <p:cNvGrpSpPr>
            <a:grpSpLocks/>
          </p:cNvGrpSpPr>
          <p:nvPr/>
        </p:nvGrpSpPr>
        <p:grpSpPr bwMode="auto">
          <a:xfrm>
            <a:off x="0" y="6334125"/>
            <a:ext cx="9144000" cy="400050"/>
            <a:chOff x="1" y="6334044"/>
            <a:chExt cx="12191998" cy="400110"/>
          </a:xfrm>
        </p:grpSpPr>
        <p:sp>
          <p:nvSpPr>
            <p:cNvPr id="8" name="文本框 17">
              <a:extLst>
                <a:ext uri="{FF2B5EF4-FFF2-40B4-BE49-F238E27FC236}">
                  <a16:creationId xmlns:a16="http://schemas.microsoft.com/office/drawing/2014/main" id="{D83B2496-7965-4947-A841-DB3B780476FD}"/>
                </a:ext>
              </a:extLst>
            </p:cNvPr>
            <p:cNvSpPr>
              <a:spLocks/>
            </p:cNvSpPr>
            <p:nvPr/>
          </p:nvSpPr>
          <p:spPr bwMode="auto">
            <a:xfrm>
              <a:off x="8743950" y="6334044"/>
              <a:ext cx="3448049" cy="400110"/>
            </a:xfrm>
            <a:custGeom>
              <a:avLst/>
              <a:gdLst>
                <a:gd name="T0" fmla="*/ 0 w 4906063"/>
                <a:gd name="T1" fmla="*/ 0 h 400110"/>
                <a:gd name="T2" fmla="*/ 145 w 4906063"/>
                <a:gd name="T3" fmla="*/ 0 h 400110"/>
                <a:gd name="T4" fmla="*/ 145 w 4906063"/>
                <a:gd name="T5" fmla="*/ 389574 h 400110"/>
                <a:gd name="T6" fmla="*/ 430425 w 4906063"/>
                <a:gd name="T7" fmla="*/ 0 h 400110"/>
                <a:gd name="T8" fmla="*/ 3448049 w 4906063"/>
                <a:gd name="T9" fmla="*/ 0 h 400110"/>
                <a:gd name="T10" fmla="*/ 3448049 w 4906063"/>
                <a:gd name="T11" fmla="*/ 400110 h 400110"/>
                <a:gd name="T12" fmla="*/ 0 w 4906063"/>
                <a:gd name="T13" fmla="*/ 400110 h 400110"/>
                <a:gd name="T14" fmla="*/ 0 w 4906063"/>
                <a:gd name="T15" fmla="*/ 0 h 4001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06063" h="400110">
                  <a:moveTo>
                    <a:pt x="0" y="0"/>
                  </a:moveTo>
                  <a:lnTo>
                    <a:pt x="207" y="0"/>
                  </a:lnTo>
                  <a:lnTo>
                    <a:pt x="207" y="389574"/>
                  </a:lnTo>
                  <a:lnTo>
                    <a:pt x="612431" y="0"/>
                  </a:lnTo>
                  <a:lnTo>
                    <a:pt x="4906063" y="0"/>
                  </a:lnTo>
                  <a:lnTo>
                    <a:pt x="4906063" y="400110"/>
                  </a:lnTo>
                  <a:lnTo>
                    <a:pt x="0" y="400110"/>
                  </a:lnTo>
                  <a:lnTo>
                    <a:pt x="0" y="0"/>
                  </a:lnTo>
                  <a:close/>
                </a:path>
              </a:pathLst>
            </a:cu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p>
          </p:txBody>
        </p:sp>
        <p:cxnSp>
          <p:nvCxnSpPr>
            <p:cNvPr id="9" name="直接连接符 8">
              <a:extLst>
                <a:ext uri="{FF2B5EF4-FFF2-40B4-BE49-F238E27FC236}">
                  <a16:creationId xmlns:a16="http://schemas.microsoft.com/office/drawing/2014/main" id="{2A69073E-5865-424C-B391-815E37D579FF}"/>
                </a:ext>
              </a:extLst>
            </p:cNvPr>
            <p:cNvCxnSpPr>
              <a:cxnSpLocks/>
              <a:endCxn id="27" idx="2"/>
            </p:cNvCxnSpPr>
            <p:nvPr/>
          </p:nvCxnSpPr>
          <p:spPr>
            <a:xfrm>
              <a:off x="1" y="6721452"/>
              <a:ext cx="8743949" cy="1588"/>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grpSp>
      <p:sp>
        <p:nvSpPr>
          <p:cNvPr id="10" name="文本框 22">
            <a:extLst>
              <a:ext uri="{FF2B5EF4-FFF2-40B4-BE49-F238E27FC236}">
                <a16:creationId xmlns:a16="http://schemas.microsoft.com/office/drawing/2014/main" id="{4C46F9EE-3581-46D5-938A-B919873CE69C}"/>
              </a:ext>
            </a:extLst>
          </p:cNvPr>
          <p:cNvSpPr txBox="1">
            <a:spLocks noChangeArrowheads="1"/>
          </p:cNvSpPr>
          <p:nvPr/>
        </p:nvSpPr>
        <p:spPr bwMode="auto">
          <a:xfrm>
            <a:off x="6981825" y="6367463"/>
            <a:ext cx="207645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050" b="1">
                <a:solidFill>
                  <a:schemeClr val="bg1"/>
                </a:solidFill>
                <a:latin typeface="微软雅黑" panose="020B0503020204020204" pitchFamily="34" charset="-122"/>
                <a:cs typeface="Times New Roman" panose="02020603050405020304" pitchFamily="18" charset="0"/>
              </a:rPr>
              <a:t>High Energy Photon Source</a:t>
            </a:r>
            <a:endParaRPr lang="zh-CN" altLang="en-US" sz="1050" b="1">
              <a:solidFill>
                <a:schemeClr val="bg1"/>
              </a:solidFill>
              <a:latin typeface="微软雅黑" panose="020B0503020204020204" pitchFamily="34" charset="-122"/>
            </a:endParaRPr>
          </a:p>
        </p:txBody>
      </p:sp>
      <p:pic>
        <p:nvPicPr>
          <p:cNvPr id="11" name="图片 23">
            <a:extLst>
              <a:ext uri="{FF2B5EF4-FFF2-40B4-BE49-F238E27FC236}">
                <a16:creationId xmlns:a16="http://schemas.microsoft.com/office/drawing/2014/main" id="{A818D8F7-4EE4-411A-B913-A6664F8EE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5854" y="3843338"/>
            <a:ext cx="2221706"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24">
            <a:extLst>
              <a:ext uri="{FF2B5EF4-FFF2-40B4-BE49-F238E27FC236}">
                <a16:creationId xmlns:a16="http://schemas.microsoft.com/office/drawing/2014/main" id="{72D2F626-F17E-4C8D-AF30-8A086EE905DF}"/>
              </a:ext>
            </a:extLst>
          </p:cNvPr>
          <p:cNvGrpSpPr>
            <a:grpSpLocks/>
          </p:cNvGrpSpPr>
          <p:nvPr/>
        </p:nvGrpSpPr>
        <p:grpSpPr bwMode="auto">
          <a:xfrm>
            <a:off x="0" y="912814"/>
            <a:ext cx="9144000" cy="111125"/>
            <a:chOff x="0" y="846226"/>
            <a:chExt cx="9144000" cy="110845"/>
          </a:xfrm>
        </p:grpSpPr>
        <p:sp>
          <p:nvSpPr>
            <p:cNvPr id="13" name="矩形 12">
              <a:extLst>
                <a:ext uri="{FF2B5EF4-FFF2-40B4-BE49-F238E27FC236}">
                  <a16:creationId xmlns:a16="http://schemas.microsoft.com/office/drawing/2014/main" id="{F628D61C-C0FD-47DB-8CCA-31AFA3EB7CEE}"/>
                </a:ext>
              </a:extLst>
            </p:cNvPr>
            <p:cNvSpPr/>
            <p:nvPr/>
          </p:nvSpPr>
          <p:spPr>
            <a:xfrm>
              <a:off x="875110" y="846226"/>
              <a:ext cx="826889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4" name="矩形 13">
              <a:extLst>
                <a:ext uri="{FF2B5EF4-FFF2-40B4-BE49-F238E27FC236}">
                  <a16:creationId xmlns:a16="http://schemas.microsoft.com/office/drawing/2014/main" id="{8B7FE21D-0C78-46DB-AA61-3A8B27218382}"/>
                </a:ext>
              </a:extLst>
            </p:cNvPr>
            <p:cNvSpPr/>
            <p:nvPr/>
          </p:nvSpPr>
          <p:spPr>
            <a:xfrm>
              <a:off x="0" y="846226"/>
              <a:ext cx="975122"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5" name="流程图: 手动输入 14">
            <a:extLst>
              <a:ext uri="{FF2B5EF4-FFF2-40B4-BE49-F238E27FC236}">
                <a16:creationId xmlns:a16="http://schemas.microsoft.com/office/drawing/2014/main" id="{A88A6397-4447-4170-8163-45369F7DB96A}"/>
              </a:ext>
            </a:extLst>
          </p:cNvPr>
          <p:cNvSpPr/>
          <p:nvPr/>
        </p:nvSpPr>
        <p:spPr>
          <a:xfrm rot="5400000">
            <a:off x="1822450" y="-1822450"/>
            <a:ext cx="927100" cy="4572000"/>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pic>
        <p:nvPicPr>
          <p:cNvPr id="16" name="图片 28">
            <a:extLst>
              <a:ext uri="{FF2B5EF4-FFF2-40B4-BE49-F238E27FC236}">
                <a16:creationId xmlns:a16="http://schemas.microsoft.com/office/drawing/2014/main" id="{44F02CB7-3E33-4436-89E4-3CEFB0465E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863" y="92076"/>
            <a:ext cx="269914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29">
            <a:extLst>
              <a:ext uri="{FF2B5EF4-FFF2-40B4-BE49-F238E27FC236}">
                <a16:creationId xmlns:a16="http://schemas.microsoft.com/office/drawing/2014/main" id="{4A147D61-811D-4D7A-9A2C-01DD61FDC9B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70653"/>
          <a:stretch>
            <a:fillRect/>
          </a:stretch>
        </p:blipFill>
        <p:spPr bwMode="auto">
          <a:xfrm>
            <a:off x="6953251" y="147638"/>
            <a:ext cx="98345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30">
            <a:extLst>
              <a:ext uri="{FF2B5EF4-FFF2-40B4-BE49-F238E27FC236}">
                <a16:creationId xmlns:a16="http://schemas.microsoft.com/office/drawing/2014/main" id="{E697CD31-8DAA-4A63-90D0-25981D3F359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74807" y="87313"/>
            <a:ext cx="959644"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31">
            <a:extLst>
              <a:ext uri="{FF2B5EF4-FFF2-40B4-BE49-F238E27FC236}">
                <a16:creationId xmlns:a16="http://schemas.microsoft.com/office/drawing/2014/main" id="{65816C77-D234-4828-A618-9679415E5557}"/>
              </a:ext>
            </a:extLst>
          </p:cNvPr>
          <p:cNvPicPr>
            <a:picLocks noChangeAspect="1" noChangeArrowheads="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bwMode="auto">
          <a:xfrm>
            <a:off x="6017419" y="6350"/>
            <a:ext cx="68461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32">
            <a:extLst>
              <a:ext uri="{FF2B5EF4-FFF2-40B4-BE49-F238E27FC236}">
                <a16:creationId xmlns:a16="http://schemas.microsoft.com/office/drawing/2014/main" id="{D29AFBF1-C489-42B9-950C-D473DF0B6CC0}"/>
              </a:ext>
            </a:extLst>
          </p:cNvPr>
          <p:cNvSpPr txBox="1">
            <a:spLocks noChangeArrowheads="1"/>
          </p:cNvSpPr>
          <p:nvPr/>
        </p:nvSpPr>
        <p:spPr bwMode="auto">
          <a:xfrm>
            <a:off x="440531" y="549275"/>
            <a:ext cx="263485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en-US" altLang="zh-CN" sz="1350" b="1">
                <a:solidFill>
                  <a:schemeClr val="bg1"/>
                </a:solidFill>
                <a:latin typeface="Arial" panose="020B0604020202020204" pitchFamily="34" charset="0"/>
                <a:cs typeface="Arial" panose="020B0604020202020204" pitchFamily="34" charset="0"/>
              </a:rPr>
              <a:t>High Energy Photon Source</a:t>
            </a:r>
            <a:endParaRPr lang="zh-CN" altLang="en-US" sz="1350" b="1">
              <a:solidFill>
                <a:schemeClr val="bg1"/>
              </a:solidFill>
              <a:latin typeface="Arial" panose="020B0604020202020204" pitchFamily="34" charset="0"/>
              <a:cs typeface="Arial" panose="020B0604020202020204" pitchFamily="34" charset="0"/>
            </a:endParaRPr>
          </a:p>
        </p:txBody>
      </p:sp>
      <p:sp>
        <p:nvSpPr>
          <p:cNvPr id="29" name="Title 1"/>
          <p:cNvSpPr>
            <a:spLocks noGrp="1"/>
          </p:cNvSpPr>
          <p:nvPr>
            <p:ph type="ctrTitle"/>
          </p:nvPr>
        </p:nvSpPr>
        <p:spPr>
          <a:xfrm>
            <a:off x="292959" y="1967696"/>
            <a:ext cx="6179641" cy="1461836"/>
          </a:xfrm>
          <a:prstGeom prst="rect">
            <a:avLst/>
          </a:prstGeom>
        </p:spPr>
        <p:txBody>
          <a:bodyPr anchor="ctr">
            <a:normAutofit/>
          </a:bodyPr>
          <a:lstStyle>
            <a:lvl1pPr algn="ctr">
              <a:defRPr sz="4500" b="1">
                <a:solidFill>
                  <a:srgbClr val="A40000"/>
                </a:solidFill>
                <a:latin typeface="+mn-lt"/>
              </a:defRPr>
            </a:lvl1pPr>
          </a:lstStyle>
          <a:p>
            <a:r>
              <a:rPr lang="zh-CN" altLang="en-US"/>
              <a:t>单击此处编辑母版标题样式</a:t>
            </a:r>
            <a:endParaRPr lang="en-US" dirty="0"/>
          </a:p>
        </p:txBody>
      </p:sp>
      <p:sp>
        <p:nvSpPr>
          <p:cNvPr id="30" name="Subtitle 2"/>
          <p:cNvSpPr>
            <a:spLocks noGrp="1"/>
          </p:cNvSpPr>
          <p:nvPr>
            <p:ph type="subTitle" idx="1"/>
          </p:nvPr>
        </p:nvSpPr>
        <p:spPr>
          <a:xfrm>
            <a:off x="1606732" y="4184343"/>
            <a:ext cx="3421075" cy="340814"/>
          </a:xfrm>
          <a:prstGeom prst="rect">
            <a:avLst/>
          </a:prstGeom>
        </p:spPr>
        <p:txBody>
          <a:bodyPr anchor="ct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b="0">
                <a:solidFill>
                  <a:srgbClr val="A40000"/>
                </a:solidFill>
                <a:latin typeface="+mn-lt"/>
                <a:ea typeface="黑体" panose="02010609060101010101" pitchFamily="49"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23" name="文本占位符 5"/>
          <p:cNvSpPr>
            <a:spLocks noGrp="1"/>
          </p:cNvSpPr>
          <p:nvPr>
            <p:ph type="body" sz="quarter" idx="11"/>
          </p:nvPr>
        </p:nvSpPr>
        <p:spPr>
          <a:xfrm>
            <a:off x="1606732" y="4587540"/>
            <a:ext cx="3416801" cy="373753"/>
          </a:xfrm>
        </p:spPr>
        <p:txBody>
          <a:bodyPr anchor="ctr"/>
          <a:lstStyle>
            <a:lvl1pPr marL="0" indent="0" algn="ctr">
              <a:buNone/>
              <a:defRPr sz="1800" b="0">
                <a:solidFill>
                  <a:srgbClr val="A40000"/>
                </a:solidFill>
              </a:defRPr>
            </a:lvl1pPr>
          </a:lstStyle>
          <a:p>
            <a:pPr lvl="0"/>
            <a:r>
              <a:rPr lang="zh-CN" altLang="en-US"/>
              <a:t>编辑母版文本样式</a:t>
            </a:r>
          </a:p>
        </p:txBody>
      </p:sp>
      <p:sp>
        <p:nvSpPr>
          <p:cNvPr id="24" name="文本占位符 5"/>
          <p:cNvSpPr>
            <a:spLocks noGrp="1"/>
          </p:cNvSpPr>
          <p:nvPr>
            <p:ph type="body" sz="quarter" idx="12"/>
          </p:nvPr>
        </p:nvSpPr>
        <p:spPr>
          <a:xfrm>
            <a:off x="1606732" y="5023674"/>
            <a:ext cx="3416801" cy="373753"/>
          </a:xfrm>
        </p:spPr>
        <p:txBody>
          <a:bodyPr anchor="ctr">
            <a:normAutofit/>
          </a:bodyPr>
          <a:lstStyle>
            <a:lvl1pPr marL="0" indent="0" algn="ctr">
              <a:buNone/>
              <a:defRPr sz="1800" b="0">
                <a:solidFill>
                  <a:srgbClr val="A40000"/>
                </a:solidFill>
              </a:defRPr>
            </a:lvl1pPr>
          </a:lstStyle>
          <a:p>
            <a:pPr lvl="0"/>
            <a:r>
              <a:rPr lang="zh-CN" altLang="en-US"/>
              <a:t>编辑母版文本样式</a:t>
            </a:r>
          </a:p>
        </p:txBody>
      </p:sp>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p:nvPr>
        </p:nvSpPr>
        <p:spPr>
          <a:xfrm>
            <a:off x="292959" y="6037868"/>
            <a:ext cx="6179641" cy="703263"/>
          </a:xfrm>
        </p:spPr>
        <p:txBody>
          <a:bodyPr anchor="ctr">
            <a:normAutofit/>
          </a:bodyPr>
          <a:lstStyle>
            <a:lvl1pPr marL="0" indent="0" algn="ctr">
              <a:spcBef>
                <a:spcPts val="0"/>
              </a:spcBef>
              <a:buNone/>
              <a:defRPr sz="1800" b="1"/>
            </a:lvl1pPr>
          </a:lstStyle>
          <a:p>
            <a:pPr lvl="0"/>
            <a:r>
              <a:rPr lang="zh-CN" altLang="en-US"/>
              <a:t>编辑母版文本样式</a:t>
            </a:r>
          </a:p>
        </p:txBody>
      </p:sp>
    </p:spTree>
    <p:extLst>
      <p:ext uri="{BB962C8B-B14F-4D97-AF65-F5344CB8AC3E}">
        <p14:creationId xmlns:p14="http://schemas.microsoft.com/office/powerpoint/2010/main" val="3732706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标题幻灯片">
    <p:bg>
      <p:bgPr>
        <a:solidFill>
          <a:schemeClr val="bg1">
            <a:alpha val="90195"/>
          </a:schemeClr>
        </a:solidFill>
        <a:effectLst/>
      </p:bgPr>
    </p:bg>
    <p:spTree>
      <p:nvGrpSpPr>
        <p:cNvPr id="1" name=""/>
        <p:cNvGrpSpPr/>
        <p:nvPr/>
      </p:nvGrpSpPr>
      <p:grpSpPr>
        <a:xfrm>
          <a:off x="0" y="0"/>
          <a:ext cx="0" cy="0"/>
          <a:chOff x="0" y="0"/>
          <a:chExt cx="0" cy="0"/>
        </a:xfrm>
      </p:grpSpPr>
      <p:sp>
        <p:nvSpPr>
          <p:cNvPr id="7" name="任意多边形: 形状 6">
            <a:extLst>
              <a:ext uri="{FF2B5EF4-FFF2-40B4-BE49-F238E27FC236}">
                <a16:creationId xmlns:a16="http://schemas.microsoft.com/office/drawing/2014/main" id="{04ABB35D-0A5D-4090-8BE6-703398D76AC6}"/>
              </a:ext>
            </a:extLst>
          </p:cNvPr>
          <p:cNvSpPr/>
          <p:nvPr/>
        </p:nvSpPr>
        <p:spPr>
          <a:xfrm rot="12297228">
            <a:off x="-964406" y="-407988"/>
            <a:ext cx="5934075" cy="8091488"/>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rgbClr val="D540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pic>
        <p:nvPicPr>
          <p:cNvPr id="8" name="图片 7">
            <a:extLst>
              <a:ext uri="{FF2B5EF4-FFF2-40B4-BE49-F238E27FC236}">
                <a16:creationId xmlns:a16="http://schemas.microsoft.com/office/drawing/2014/main" id="{9365BF30-A051-459E-9C39-5F77B5E99157}"/>
              </a:ext>
            </a:extLst>
          </p:cNvPr>
          <p:cNvPicPr>
            <a:picLocks noChangeAspect="1"/>
          </p:cNvPicPr>
          <p:nvPr/>
        </p:nvPicPr>
        <p:blipFill>
          <a:blip r:embed="rId2">
            <a:extLst>
              <a:ext uri="{28A0092B-C50C-407E-A947-70E740481C1C}">
                <a14:useLocalDpi xmlns:a14="http://schemas.microsoft.com/office/drawing/2010/main" val="0"/>
              </a:ext>
            </a:extLst>
          </a:blip>
          <a:srcRect r="23362"/>
          <a:stretch>
            <a:fillRect/>
          </a:stretch>
        </p:blipFill>
        <p:spPr>
          <a:xfrm>
            <a:off x="0" y="-1"/>
            <a:ext cx="4775312" cy="6858001"/>
          </a:xfrm>
          <a:custGeom>
            <a:avLst/>
            <a:gdLst>
              <a:gd name="connsiteX0" fmla="*/ 0 w 6367082"/>
              <a:gd name="connsiteY0" fmla="*/ 0 h 6858001"/>
              <a:gd name="connsiteX1" fmla="*/ 4115268 w 6367082"/>
              <a:gd name="connsiteY1" fmla="*/ 0 h 6858001"/>
              <a:gd name="connsiteX2" fmla="*/ 4137334 w 6367082"/>
              <a:gd name="connsiteY2" fmla="*/ 11546 h 6858001"/>
              <a:gd name="connsiteX3" fmla="*/ 5303037 w 6367082"/>
              <a:gd name="connsiteY3" fmla="*/ 980862 h 6858001"/>
              <a:gd name="connsiteX4" fmla="*/ 5391169 w 6367082"/>
              <a:gd name="connsiteY4" fmla="*/ 6401730 h 6858001"/>
              <a:gd name="connsiteX5" fmla="*/ 4988491 w 6367082"/>
              <a:gd name="connsiteY5" fmla="*/ 6789539 h 6858001"/>
              <a:gd name="connsiteX6" fmla="*/ 4901686 w 6367082"/>
              <a:gd name="connsiteY6" fmla="*/ 6858001 h 6858001"/>
              <a:gd name="connsiteX7" fmla="*/ 0 w 6367082"/>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7082" h="6858001">
                <a:moveTo>
                  <a:pt x="0" y="0"/>
                </a:moveTo>
                <a:lnTo>
                  <a:pt x="4115268" y="0"/>
                </a:lnTo>
                <a:lnTo>
                  <a:pt x="4137334" y="11546"/>
                </a:lnTo>
                <a:cubicBezTo>
                  <a:pt x="4566677" y="259527"/>
                  <a:pt x="4962790" y="584076"/>
                  <a:pt x="5303037" y="980862"/>
                </a:cubicBezTo>
                <a:cubicBezTo>
                  <a:pt x="6687517" y="2595403"/>
                  <a:pt x="6725179" y="4912011"/>
                  <a:pt x="5391169" y="6401730"/>
                </a:cubicBezTo>
                <a:cubicBezTo>
                  <a:pt x="5265077" y="6542541"/>
                  <a:pt x="5130425" y="6671845"/>
                  <a:pt x="4988491" y="6789539"/>
                </a:cubicBezTo>
                <a:lnTo>
                  <a:pt x="4901686" y="6858001"/>
                </a:lnTo>
                <a:lnTo>
                  <a:pt x="0" y="6858001"/>
                </a:lnTo>
                <a:close/>
              </a:path>
            </a:pathLst>
          </a:custGeom>
        </p:spPr>
      </p:pic>
      <p:pic>
        <p:nvPicPr>
          <p:cNvPr id="9" name="图片 19">
            <a:extLst>
              <a:ext uri="{FF2B5EF4-FFF2-40B4-BE49-F238E27FC236}">
                <a16:creationId xmlns:a16="http://schemas.microsoft.com/office/drawing/2014/main" id="{948F4FBB-5DF0-4DF2-A50B-4891688C5A55}"/>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70653"/>
          <a:stretch>
            <a:fillRect/>
          </a:stretch>
        </p:blipFill>
        <p:spPr bwMode="auto">
          <a:xfrm>
            <a:off x="6509147" y="874714"/>
            <a:ext cx="937022"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22">
            <a:extLst>
              <a:ext uri="{FF2B5EF4-FFF2-40B4-BE49-F238E27FC236}">
                <a16:creationId xmlns:a16="http://schemas.microsoft.com/office/drawing/2014/main" id="{E4DB576B-CE8E-4181-A1F2-5C13EB1EEF2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9244" y="6348414"/>
            <a:ext cx="209907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23">
            <a:extLst>
              <a:ext uri="{FF2B5EF4-FFF2-40B4-BE49-F238E27FC236}">
                <a16:creationId xmlns:a16="http://schemas.microsoft.com/office/drawing/2014/main" id="{22D5D2BA-697F-46FC-93BC-69E56EA2123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6169" y="863601"/>
            <a:ext cx="794147"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4">
            <a:extLst>
              <a:ext uri="{FF2B5EF4-FFF2-40B4-BE49-F238E27FC236}">
                <a16:creationId xmlns:a16="http://schemas.microsoft.com/office/drawing/2014/main" id="{0DCF0739-7887-4BDC-9478-1AA9FA36E29D}"/>
              </a:ext>
            </a:extLst>
          </p:cNvPr>
          <p:cNvPicPr>
            <a:picLocks noChangeAspect="1" noChangeArrowheads="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bwMode="auto">
          <a:xfrm>
            <a:off x="5713810" y="731838"/>
            <a:ext cx="684609"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任意多边形: 形状 12">
            <a:extLst>
              <a:ext uri="{FF2B5EF4-FFF2-40B4-BE49-F238E27FC236}">
                <a16:creationId xmlns:a16="http://schemas.microsoft.com/office/drawing/2014/main" id="{DEAFE891-AE6C-406B-A6FA-03B3D1C40BDE}"/>
              </a:ext>
            </a:extLst>
          </p:cNvPr>
          <p:cNvSpPr/>
          <p:nvPr/>
        </p:nvSpPr>
        <p:spPr>
          <a:xfrm rot="12297228">
            <a:off x="-1039416" y="-407988"/>
            <a:ext cx="5934076" cy="8091488"/>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9" name="Title 1"/>
          <p:cNvSpPr>
            <a:spLocks noGrp="1"/>
          </p:cNvSpPr>
          <p:nvPr>
            <p:ph type="ctrTitle"/>
          </p:nvPr>
        </p:nvSpPr>
        <p:spPr>
          <a:xfrm>
            <a:off x="5094515" y="1982210"/>
            <a:ext cx="3767128" cy="1736086"/>
          </a:xfrm>
          <a:prstGeom prst="rect">
            <a:avLst/>
          </a:prstGeom>
        </p:spPr>
        <p:txBody>
          <a:bodyPr anchor="ctr">
            <a:normAutofit/>
          </a:bodyPr>
          <a:lstStyle>
            <a:lvl1pPr algn="ctr">
              <a:defRPr sz="4500" b="1">
                <a:solidFill>
                  <a:srgbClr val="D54027"/>
                </a:solidFill>
                <a:latin typeface="+mn-ea"/>
                <a:ea typeface="+mn-ea"/>
              </a:defRPr>
            </a:lvl1pPr>
          </a:lstStyle>
          <a:p>
            <a:r>
              <a:rPr lang="zh-CN" altLang="en-US"/>
              <a:t>单击此处编辑母版标题样式</a:t>
            </a:r>
            <a:endParaRPr lang="en-US" dirty="0"/>
          </a:p>
        </p:txBody>
      </p:sp>
      <p:sp>
        <p:nvSpPr>
          <p:cNvPr id="30" name="Subtitle 2"/>
          <p:cNvSpPr>
            <a:spLocks noGrp="1"/>
          </p:cNvSpPr>
          <p:nvPr>
            <p:ph type="subTitle" idx="1"/>
          </p:nvPr>
        </p:nvSpPr>
        <p:spPr>
          <a:xfrm>
            <a:off x="5094514" y="4118004"/>
            <a:ext cx="3767129" cy="373747"/>
          </a:xfrm>
          <a:prstGeom prst="rect">
            <a:avLst/>
          </a:prstGeom>
        </p:spPr>
        <p:txBody>
          <a:bodyPr anchor="ct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b="1">
                <a:solidFill>
                  <a:srgbClr val="D54027"/>
                </a:solidFill>
                <a:latin typeface="+mn-ea"/>
                <a:ea typeface="+mn-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23" name="文本占位符 5"/>
          <p:cNvSpPr>
            <a:spLocks noGrp="1"/>
          </p:cNvSpPr>
          <p:nvPr>
            <p:ph type="body" sz="quarter" idx="11"/>
          </p:nvPr>
        </p:nvSpPr>
        <p:spPr>
          <a:xfrm>
            <a:off x="5094514" y="4521201"/>
            <a:ext cx="3767129" cy="373753"/>
          </a:xfrm>
        </p:spPr>
        <p:txBody>
          <a:bodyPr anchor="ctr"/>
          <a:lstStyle>
            <a:lvl1pPr marL="0" indent="0" algn="ctr">
              <a:buNone/>
              <a:defRPr sz="1800" b="1">
                <a:solidFill>
                  <a:srgbClr val="D54027"/>
                </a:solidFill>
                <a:latin typeface="+mn-ea"/>
                <a:ea typeface="+mn-ea"/>
              </a:defRPr>
            </a:lvl1pPr>
          </a:lstStyle>
          <a:p>
            <a:pPr lvl="0"/>
            <a:r>
              <a:rPr lang="zh-CN" altLang="en-US"/>
              <a:t>编辑母版文本样式</a:t>
            </a:r>
          </a:p>
        </p:txBody>
      </p:sp>
      <p:sp>
        <p:nvSpPr>
          <p:cNvPr id="24" name="文本占位符 5"/>
          <p:cNvSpPr>
            <a:spLocks noGrp="1"/>
          </p:cNvSpPr>
          <p:nvPr>
            <p:ph type="body" sz="quarter" idx="12"/>
          </p:nvPr>
        </p:nvSpPr>
        <p:spPr>
          <a:xfrm>
            <a:off x="5094514" y="4957335"/>
            <a:ext cx="3767129" cy="373753"/>
          </a:xfrm>
        </p:spPr>
        <p:txBody>
          <a:bodyPr anchor="ctr">
            <a:normAutofit/>
          </a:bodyPr>
          <a:lstStyle>
            <a:lvl1pPr marL="0" indent="0" algn="ctr">
              <a:buNone/>
              <a:defRPr sz="1800" b="1">
                <a:solidFill>
                  <a:srgbClr val="D54027"/>
                </a:solidFill>
                <a:latin typeface="+mn-ea"/>
                <a:ea typeface="+mn-ea"/>
              </a:defRPr>
            </a:lvl1pPr>
          </a:lstStyle>
          <a:p>
            <a:pPr lvl="0"/>
            <a:r>
              <a:rPr lang="zh-CN" altLang="en-US"/>
              <a:t>编辑母版文本样式</a:t>
            </a:r>
          </a:p>
        </p:txBody>
      </p:sp>
      <p:sp>
        <p:nvSpPr>
          <p:cNvPr id="16" name="文本占位符 15">
            <a:extLst>
              <a:ext uri="{FF2B5EF4-FFF2-40B4-BE49-F238E27FC236}">
                <a16:creationId xmlns:a16="http://schemas.microsoft.com/office/drawing/2014/main" id="{1C628473-EBA5-483F-AE59-5D5237B5C282}"/>
              </a:ext>
            </a:extLst>
          </p:cNvPr>
          <p:cNvSpPr>
            <a:spLocks noGrp="1"/>
          </p:cNvSpPr>
          <p:nvPr>
            <p:ph type="body" sz="quarter" idx="13"/>
          </p:nvPr>
        </p:nvSpPr>
        <p:spPr>
          <a:xfrm>
            <a:off x="5094514" y="5970124"/>
            <a:ext cx="3767129" cy="523875"/>
          </a:xfrm>
        </p:spPr>
        <p:txBody>
          <a:bodyPr>
            <a:normAutofit/>
          </a:bodyPr>
          <a:lstStyle>
            <a:lvl1pPr marL="0" indent="0" algn="ctr">
              <a:buNone/>
              <a:defRPr sz="1500" b="1">
                <a:solidFill>
                  <a:srgbClr val="D54027"/>
                </a:solidFill>
              </a:defRPr>
            </a:lvl1pPr>
          </a:lstStyle>
          <a:p>
            <a:pPr lvl="0"/>
            <a:r>
              <a:rPr lang="zh-CN" altLang="en-US"/>
              <a:t>编辑母版文本样式</a:t>
            </a:r>
          </a:p>
        </p:txBody>
      </p:sp>
    </p:spTree>
    <p:extLst>
      <p:ext uri="{BB962C8B-B14F-4D97-AF65-F5344CB8AC3E}">
        <p14:creationId xmlns:p14="http://schemas.microsoft.com/office/powerpoint/2010/main" val="3004041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a:xfrm>
            <a:off x="585217" y="1310642"/>
            <a:ext cx="8039240" cy="4804867"/>
          </a:xfrm>
        </p:spPr>
        <p:txBody>
          <a:bodyPr rtlCol="0">
            <a:normAutofit/>
          </a:bodyPr>
          <a:lstStyle>
            <a:lvl1pPr>
              <a:lnSpc>
                <a:spcPct val="100000"/>
              </a:lnSpc>
              <a:spcBef>
                <a:spcPts val="900"/>
              </a:spcBef>
              <a:spcAft>
                <a:spcPts val="0"/>
              </a:spcAft>
              <a:defRPr lang="zh-CN" altLang="en-US" sz="2400" smtClean="0">
                <a:solidFill>
                  <a:srgbClr val="000099"/>
                </a:solidFill>
              </a:defRPr>
            </a:lvl1pPr>
            <a:lvl2pPr>
              <a:lnSpc>
                <a:spcPct val="100000"/>
              </a:lnSpc>
              <a:spcBef>
                <a:spcPts val="900"/>
              </a:spcBef>
              <a:spcAft>
                <a:spcPts val="0"/>
              </a:spcAft>
              <a:defRPr lang="zh-CN" altLang="en-US" sz="1800" smtClean="0">
                <a:solidFill>
                  <a:schemeClr val="tx1"/>
                </a:solidFill>
              </a:defRPr>
            </a:lvl2pPr>
            <a:lvl3pPr>
              <a:lnSpc>
                <a:spcPct val="100000"/>
              </a:lnSpc>
              <a:spcBef>
                <a:spcPts val="900"/>
              </a:spcBef>
              <a:spcAft>
                <a:spcPts val="0"/>
              </a:spcAft>
              <a:defRPr lang="zh-CN" altLang="en-US" sz="1500" smtClean="0">
                <a:solidFill>
                  <a:schemeClr val="tx1"/>
                </a:solidFill>
              </a:defRPr>
            </a:lvl3pPr>
            <a:lvl4pPr>
              <a:lnSpc>
                <a:spcPct val="100000"/>
              </a:lnSpc>
              <a:spcBef>
                <a:spcPts val="900"/>
              </a:spcBef>
              <a:spcAft>
                <a:spcPts val="0"/>
              </a:spcAft>
              <a:defRPr lang="zh-CN" altLang="en-US" sz="1350" smtClean="0">
                <a:solidFill>
                  <a:schemeClr val="tx1"/>
                </a:solidFill>
              </a:defRPr>
            </a:lvl4pPr>
            <a:lvl5pPr>
              <a:lnSpc>
                <a:spcPct val="100000"/>
              </a:lnSpc>
              <a:spcBef>
                <a:spcPts val="900"/>
              </a:spcBef>
              <a:spcAft>
                <a:spcPts val="0"/>
              </a:spcAft>
              <a:defRPr lang="en-US" sz="1350" dirty="0">
                <a:solidFill>
                  <a:schemeClr val="tx1"/>
                </a:solidFill>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0" name="标题 4"/>
          <p:cNvSpPr>
            <a:spLocks noGrp="1"/>
          </p:cNvSpPr>
          <p:nvPr>
            <p:ph type="title"/>
          </p:nvPr>
        </p:nvSpPr>
        <p:spPr>
          <a:xfrm>
            <a:off x="1016438" y="105354"/>
            <a:ext cx="8039240" cy="663575"/>
          </a:xfrm>
          <a:prstGeom prst="rect">
            <a:avLst/>
          </a:prstGeom>
        </p:spPr>
        <p:txBody>
          <a:bodyPr anchor="ctr"/>
          <a:lstStyle>
            <a:lvl1pPr>
              <a:defRPr sz="3000" b="1" baseline="0">
                <a:solidFill>
                  <a:srgbClr val="C00000"/>
                </a:solidFill>
              </a:defRPr>
            </a:lvl1pPr>
          </a:lstStyle>
          <a:p>
            <a:r>
              <a:rPr lang="zh-CN" altLang="en-US"/>
              <a:t>单击此处编辑母版标题样式</a:t>
            </a:r>
            <a:endParaRPr lang="zh-CN" altLang="en-US" dirty="0"/>
          </a:p>
        </p:txBody>
      </p:sp>
    </p:spTree>
    <p:extLst>
      <p:ext uri="{BB962C8B-B14F-4D97-AF65-F5344CB8AC3E}">
        <p14:creationId xmlns:p14="http://schemas.microsoft.com/office/powerpoint/2010/main" val="129263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35D21CB0-9A09-45DA-8115-FDBEF78157AD}"/>
              </a:ext>
            </a:extLst>
          </p:cNvPr>
          <p:cNvSpPr txBox="1">
            <a:spLocks/>
          </p:cNvSpPr>
          <p:nvPr/>
        </p:nvSpPr>
        <p:spPr>
          <a:xfrm>
            <a:off x="7708106" y="6521450"/>
            <a:ext cx="819150" cy="268288"/>
          </a:xfrm>
          <a:prstGeom prst="rect">
            <a:avLst/>
          </a:prstGeom>
        </p:spPr>
        <p:txBody>
          <a:bodyPr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87478A4-BCC2-45D1-BD98-D6AC377515DF}" type="slidenum">
              <a:rPr lang="en-US" altLang="zh-CN" sz="1350" b="1">
                <a:latin typeface="+mn-ea"/>
                <a:cs typeface="Calibri" panose="020F0502020204030204" pitchFamily="34" charset="0"/>
              </a:rPr>
              <a:pPr fontAlgn="auto">
                <a:spcBef>
                  <a:spcPts val="0"/>
                </a:spcBef>
                <a:spcAft>
                  <a:spcPts val="0"/>
                </a:spcAft>
                <a:defRPr/>
              </a:pPr>
              <a:t>‹#›</a:t>
            </a:fld>
            <a:endParaRPr sz="1350" b="1" dirty="0">
              <a:latin typeface="+mn-ea"/>
              <a:cs typeface="Calibri" panose="020F0502020204030204" pitchFamily="34" charset="0"/>
            </a:endParaRPr>
          </a:p>
        </p:txBody>
      </p:sp>
      <p:cxnSp>
        <p:nvCxnSpPr>
          <p:cNvPr id="6" name="直接连接符 5">
            <a:extLst>
              <a:ext uri="{FF2B5EF4-FFF2-40B4-BE49-F238E27FC236}">
                <a16:creationId xmlns:a16="http://schemas.microsoft.com/office/drawing/2014/main" id="{476D3BC0-7D70-449E-8AD9-91408D25DAB4}"/>
              </a:ext>
            </a:extLst>
          </p:cNvPr>
          <p:cNvCxnSpPr>
            <a:cxnSpLocks/>
          </p:cNvCxnSpPr>
          <p:nvPr/>
        </p:nvCxnSpPr>
        <p:spPr>
          <a:xfrm>
            <a:off x="8584406" y="6430963"/>
            <a:ext cx="0" cy="4238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内容占位符 13"/>
          <p:cNvSpPr>
            <a:spLocks noGrp="1"/>
          </p:cNvSpPr>
          <p:nvPr>
            <p:ph sz="quarter" idx="10"/>
          </p:nvPr>
        </p:nvSpPr>
        <p:spPr>
          <a:xfrm>
            <a:off x="0" y="1329894"/>
            <a:ext cx="6587836" cy="1912071"/>
          </a:xfrm>
          <a:solidFill>
            <a:srgbClr val="000099"/>
          </a:solidFill>
        </p:spPr>
        <p:txBody>
          <a:bodyPr anchor="ctr">
            <a:normAutofit/>
          </a:bodyPr>
          <a:lstStyle>
            <a:lvl1pPr marL="0" indent="342900">
              <a:buNone/>
              <a:defRPr sz="3300" b="1" baseline="0">
                <a:solidFill>
                  <a:schemeClr val="bg1"/>
                </a:solidFill>
              </a:defRPr>
            </a:lvl1pPr>
          </a:lstStyle>
          <a:p>
            <a:pPr lvl="0"/>
            <a:r>
              <a:rPr lang="zh-CN" altLang="en-US"/>
              <a:t>编辑母版文本样式</a:t>
            </a:r>
          </a:p>
        </p:txBody>
      </p:sp>
      <p:sp>
        <p:nvSpPr>
          <p:cNvPr id="16" name="文本占位符 15"/>
          <p:cNvSpPr>
            <a:spLocks noGrp="1"/>
          </p:cNvSpPr>
          <p:nvPr>
            <p:ph type="body" sz="quarter" idx="11"/>
          </p:nvPr>
        </p:nvSpPr>
        <p:spPr>
          <a:xfrm>
            <a:off x="1257302" y="3460608"/>
            <a:ext cx="7221682" cy="2711593"/>
          </a:xfrm>
        </p:spPr>
        <p:txBody>
          <a:bodyPr/>
          <a:lstStyle>
            <a:lvl1pPr marL="271463" indent="-271463">
              <a:buClrTx/>
              <a:buSzPct val="100000"/>
              <a:buFont typeface="+mj-lt"/>
              <a:buAutoNum type="arabicPeriod"/>
              <a:defRPr/>
            </a:lvl1pPr>
            <a:lvl2pPr marL="604838" indent="-228600">
              <a:buClrTx/>
              <a:buSzPct val="100000"/>
              <a:buFont typeface="Wingdings" panose="05000000000000000000" pitchFamily="2" charset="2"/>
              <a:buChar char="Ø"/>
              <a:defRPr/>
            </a:lvl2pPr>
            <a:lvl3pPr marL="876300" indent="-157163">
              <a:buClrTx/>
              <a:buSzPct val="100000"/>
              <a:buFont typeface="Wingdings" panose="05000000000000000000" pitchFamily="2" charset="2"/>
              <a:buChar char="l"/>
              <a:defRPr/>
            </a:lvl3pPr>
            <a:lvl4pPr marL="1276350" indent="-214313">
              <a:buClrTx/>
              <a:buSzPct val="100000"/>
              <a:buFont typeface="Wingdings" panose="05000000000000000000" pitchFamily="2" charset="2"/>
              <a:buChar char="u"/>
              <a:defRPr/>
            </a:lvl4pPr>
            <a:lvl5pPr marL="1663065" indent="-257175">
              <a:buClrTx/>
              <a:buSzPct val="100000"/>
              <a:buFont typeface="Wingdings" panose="05000000000000000000" pitchFamily="2" charset="2"/>
              <a:buChar char="u"/>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矩形 1">
            <a:extLst>
              <a:ext uri="{FF2B5EF4-FFF2-40B4-BE49-F238E27FC236}">
                <a16:creationId xmlns:a16="http://schemas.microsoft.com/office/drawing/2014/main" id="{A454868D-01F4-BABB-A2D7-04CE3666C2D4}"/>
              </a:ext>
            </a:extLst>
          </p:cNvPr>
          <p:cNvSpPr/>
          <p:nvPr userDrawn="1"/>
        </p:nvSpPr>
        <p:spPr>
          <a:xfrm>
            <a:off x="0" y="6299201"/>
            <a:ext cx="9144000" cy="55562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b="1">
              <a:cs typeface="Calibri" panose="020F0502020204030204" pitchFamily="34" charset="0"/>
            </a:endParaRPr>
          </a:p>
        </p:txBody>
      </p:sp>
      <p:sp>
        <p:nvSpPr>
          <p:cNvPr id="3" name="Slide Number Placeholder 5">
            <a:extLst>
              <a:ext uri="{FF2B5EF4-FFF2-40B4-BE49-F238E27FC236}">
                <a16:creationId xmlns:a16="http://schemas.microsoft.com/office/drawing/2014/main" id="{54852D82-7F2B-94CE-C2A2-4F43197CC3A1}"/>
              </a:ext>
            </a:extLst>
          </p:cNvPr>
          <p:cNvSpPr txBox="1">
            <a:spLocks/>
          </p:cNvSpPr>
          <p:nvPr userDrawn="1"/>
        </p:nvSpPr>
        <p:spPr>
          <a:xfrm>
            <a:off x="7537848" y="6361114"/>
            <a:ext cx="792956" cy="422275"/>
          </a:xfrm>
          <a:prstGeom prst="rect">
            <a:avLst/>
          </a:prstGeom>
        </p:spPr>
        <p:txBody>
          <a:bodyPr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B535167-8FD2-4BEB-8672-163CA076DFBC}" type="slidenum">
              <a:rPr lang="en-US" altLang="zh-CN" sz="1350" b="1" smtClean="0">
                <a:latin typeface="+mn-ea"/>
                <a:cs typeface="Calibri" panose="020F0502020204030204" pitchFamily="34" charset="0"/>
              </a:rPr>
              <a:pPr fontAlgn="auto">
                <a:spcBef>
                  <a:spcPts val="0"/>
                </a:spcBef>
                <a:spcAft>
                  <a:spcPts val="0"/>
                </a:spcAft>
                <a:defRPr/>
              </a:pPr>
              <a:t>‹#›</a:t>
            </a:fld>
            <a:endParaRPr sz="1350" b="1" dirty="0">
              <a:latin typeface="+mn-ea"/>
              <a:cs typeface="Calibri" panose="020F0502020204030204" pitchFamily="34" charset="0"/>
            </a:endParaRPr>
          </a:p>
        </p:txBody>
      </p:sp>
      <p:cxnSp>
        <p:nvCxnSpPr>
          <p:cNvPr id="8" name="直接连接符 7">
            <a:extLst>
              <a:ext uri="{FF2B5EF4-FFF2-40B4-BE49-F238E27FC236}">
                <a16:creationId xmlns:a16="http://schemas.microsoft.com/office/drawing/2014/main" id="{D35F2A0F-19CB-0810-A0CF-DE1E970D46EB}"/>
              </a:ext>
            </a:extLst>
          </p:cNvPr>
          <p:cNvCxnSpPr/>
          <p:nvPr userDrawn="1"/>
        </p:nvCxnSpPr>
        <p:spPr>
          <a:xfrm>
            <a:off x="8432006" y="6361114"/>
            <a:ext cx="0" cy="4222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图片 15">
            <a:extLst>
              <a:ext uri="{FF2B5EF4-FFF2-40B4-BE49-F238E27FC236}">
                <a16:creationId xmlns:a16="http://schemas.microsoft.com/office/drawing/2014/main" id="{261F0529-F1A4-6DB7-6AAD-4930B2968439}"/>
              </a:ext>
            </a:extLst>
          </p:cNvPr>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53451" y="6408739"/>
            <a:ext cx="489347"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
            <a:extLst>
              <a:ext uri="{FF2B5EF4-FFF2-40B4-BE49-F238E27FC236}">
                <a16:creationId xmlns:a16="http://schemas.microsoft.com/office/drawing/2014/main" id="{5EB679E2-F4DF-B896-9D3A-AB26C9A2047D}"/>
              </a:ext>
            </a:extLst>
          </p:cNvPr>
          <p:cNvSpPr txBox="1">
            <a:spLocks noChangeArrowheads="1"/>
          </p:cNvSpPr>
          <p:nvPr userDrawn="1"/>
        </p:nvSpPr>
        <p:spPr bwMode="auto">
          <a:xfrm>
            <a:off x="142875" y="6386513"/>
            <a:ext cx="96916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350" b="1" dirty="0">
                <a:solidFill>
                  <a:schemeClr val="bg1"/>
                </a:solidFill>
                <a:latin typeface="Arial" panose="020B0604020202020204" pitchFamily="34" charset="0"/>
                <a:cs typeface="Arial" panose="020B0604020202020204" pitchFamily="34" charset="0"/>
              </a:rPr>
              <a:t>HEPS  ·</a:t>
            </a:r>
            <a:endParaRPr lang="zh-CN" altLang="en-US" sz="1350" b="1" dirty="0">
              <a:solidFill>
                <a:schemeClr val="bg1"/>
              </a:solidFill>
              <a:latin typeface="Arial" panose="020B0604020202020204" pitchFamily="34" charset="0"/>
              <a:cs typeface="Arial" panose="020B0604020202020204" pitchFamily="34" charset="0"/>
            </a:endParaRPr>
          </a:p>
        </p:txBody>
      </p:sp>
      <p:sp>
        <p:nvSpPr>
          <p:cNvPr id="11" name="文本框 3">
            <a:extLst>
              <a:ext uri="{FF2B5EF4-FFF2-40B4-BE49-F238E27FC236}">
                <a16:creationId xmlns:a16="http://schemas.microsoft.com/office/drawing/2014/main" id="{7F3FC33B-D40A-C9BB-030B-A0ECDD8E6FA0}"/>
              </a:ext>
            </a:extLst>
          </p:cNvPr>
          <p:cNvSpPr txBox="1">
            <a:spLocks noChangeArrowheads="1"/>
          </p:cNvSpPr>
          <p:nvPr userDrawn="1"/>
        </p:nvSpPr>
        <p:spPr bwMode="auto">
          <a:xfrm>
            <a:off x="3427810" y="6391275"/>
            <a:ext cx="211097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fld id="{03CFC2BB-2166-4711-9AD8-4F1632CB3840}" type="datetime2">
              <a:rPr lang="zh-CN" altLang="en-US" sz="1350" b="1">
                <a:solidFill>
                  <a:schemeClr val="bg1"/>
                </a:solidFill>
              </a:rPr>
              <a:pPr algn="ctr" eaLnBrk="1" hangingPunct="1"/>
              <a:t>2023年10月5日</a:t>
            </a:fld>
            <a:endParaRPr lang="zh-CN" altLang="en-US" sz="1350" b="1" dirty="0">
              <a:solidFill>
                <a:schemeClr val="bg1"/>
              </a:solidFill>
            </a:endParaRPr>
          </a:p>
        </p:txBody>
      </p:sp>
      <p:sp>
        <p:nvSpPr>
          <p:cNvPr id="12" name="文本框 4">
            <a:extLst>
              <a:ext uri="{FF2B5EF4-FFF2-40B4-BE49-F238E27FC236}">
                <a16:creationId xmlns:a16="http://schemas.microsoft.com/office/drawing/2014/main" id="{BC3D76CA-7CC5-AC34-0E4F-50255E913EBE}"/>
              </a:ext>
            </a:extLst>
          </p:cNvPr>
          <p:cNvSpPr txBox="1">
            <a:spLocks noChangeArrowheads="1"/>
          </p:cNvSpPr>
          <p:nvPr userDrawn="1"/>
        </p:nvSpPr>
        <p:spPr bwMode="auto">
          <a:xfrm>
            <a:off x="875110" y="6378575"/>
            <a:ext cx="290631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350" b="1" dirty="0">
                <a:solidFill>
                  <a:schemeClr val="bg1"/>
                </a:solidFill>
              </a:rPr>
              <a:t>储存环准直方案评审会</a:t>
            </a:r>
          </a:p>
        </p:txBody>
      </p:sp>
    </p:spTree>
    <p:extLst>
      <p:ext uri="{BB962C8B-B14F-4D97-AF65-F5344CB8AC3E}">
        <p14:creationId xmlns:p14="http://schemas.microsoft.com/office/powerpoint/2010/main" val="1329899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2023/10/5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val="3723297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FC0DD0-CA89-464A-86C0-CD0B7E84FE74}"/>
              </a:ext>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47869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Placeholder 2">
            <a:extLst>
              <a:ext uri="{FF2B5EF4-FFF2-40B4-BE49-F238E27FC236}">
                <a16:creationId xmlns:a16="http://schemas.microsoft.com/office/drawing/2014/main" id="{CDAD0B7E-B188-41AB-8089-9AA54411158A}"/>
              </a:ext>
            </a:extLst>
          </p:cNvPr>
          <p:cNvSpPr>
            <a:spLocks noGrp="1" noChangeArrowheads="1"/>
          </p:cNvSpPr>
          <p:nvPr>
            <p:ph type="body" idx="1"/>
          </p:nvPr>
        </p:nvSpPr>
        <p:spPr bwMode="auto">
          <a:xfrm>
            <a:off x="488156" y="1447801"/>
            <a:ext cx="8364141"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p>
        </p:txBody>
      </p:sp>
      <p:grpSp>
        <p:nvGrpSpPr>
          <p:cNvPr id="1027" name="组合 9">
            <a:extLst>
              <a:ext uri="{FF2B5EF4-FFF2-40B4-BE49-F238E27FC236}">
                <a16:creationId xmlns:a16="http://schemas.microsoft.com/office/drawing/2014/main" id="{05246F42-B9CA-4FA7-A391-80E22C718903}"/>
              </a:ext>
            </a:extLst>
          </p:cNvPr>
          <p:cNvGrpSpPr>
            <a:grpSpLocks/>
          </p:cNvGrpSpPr>
          <p:nvPr/>
        </p:nvGrpSpPr>
        <p:grpSpPr bwMode="auto">
          <a:xfrm>
            <a:off x="0" y="0"/>
            <a:ext cx="9144000" cy="957263"/>
            <a:chOff x="0" y="0"/>
            <a:chExt cx="9144000" cy="957071"/>
          </a:xfrm>
        </p:grpSpPr>
        <p:sp>
          <p:nvSpPr>
            <p:cNvPr id="14" name="矩形 13">
              <a:extLst>
                <a:ext uri="{FF2B5EF4-FFF2-40B4-BE49-F238E27FC236}">
                  <a16:creationId xmlns:a16="http://schemas.microsoft.com/office/drawing/2014/main" id="{9D46D1BD-0ECE-4F79-BBAD-32EE9961DFBD}"/>
                </a:ext>
              </a:extLst>
            </p:cNvPr>
            <p:cNvSpPr/>
            <p:nvPr/>
          </p:nvSpPr>
          <p:spPr>
            <a:xfrm>
              <a:off x="875110" y="911042"/>
              <a:ext cx="8268890" cy="46029"/>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3" name="矩形 12">
              <a:extLst>
                <a:ext uri="{FF2B5EF4-FFF2-40B4-BE49-F238E27FC236}">
                  <a16:creationId xmlns:a16="http://schemas.microsoft.com/office/drawing/2014/main" id="{FB87FB25-471A-4AA4-8CBC-BF68F0989168}"/>
                </a:ext>
              </a:extLst>
            </p:cNvPr>
            <p:cNvSpPr/>
            <p:nvPr/>
          </p:nvSpPr>
          <p:spPr>
            <a:xfrm>
              <a:off x="0" y="0"/>
              <a:ext cx="975122" cy="95707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7" name="矩形 16">
            <a:extLst>
              <a:ext uri="{FF2B5EF4-FFF2-40B4-BE49-F238E27FC236}">
                <a16:creationId xmlns:a16="http://schemas.microsoft.com/office/drawing/2014/main" id="{F7F6E0B6-3DDA-4D31-9950-9B9DAB2E8530}"/>
              </a:ext>
            </a:extLst>
          </p:cNvPr>
          <p:cNvSpPr/>
          <p:nvPr/>
        </p:nvSpPr>
        <p:spPr>
          <a:xfrm>
            <a:off x="0" y="6299201"/>
            <a:ext cx="9144000" cy="55562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b="1">
              <a:cs typeface="Calibri" panose="020F0502020204030204" pitchFamily="34" charset="0"/>
            </a:endParaRPr>
          </a:p>
        </p:txBody>
      </p:sp>
      <p:sp>
        <p:nvSpPr>
          <p:cNvPr id="19" name="Slide Number Placeholder 5">
            <a:extLst>
              <a:ext uri="{FF2B5EF4-FFF2-40B4-BE49-F238E27FC236}">
                <a16:creationId xmlns:a16="http://schemas.microsoft.com/office/drawing/2014/main" id="{7DFC02E9-6240-415D-8383-D916EA2864C5}"/>
              </a:ext>
            </a:extLst>
          </p:cNvPr>
          <p:cNvSpPr txBox="1">
            <a:spLocks/>
          </p:cNvSpPr>
          <p:nvPr/>
        </p:nvSpPr>
        <p:spPr>
          <a:xfrm>
            <a:off x="7537848" y="6361114"/>
            <a:ext cx="792956" cy="422275"/>
          </a:xfrm>
          <a:prstGeom prst="rect">
            <a:avLst/>
          </a:prstGeom>
        </p:spPr>
        <p:txBody>
          <a:bodyPr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B535167-8FD2-4BEB-8672-163CA076DFBC}" type="slidenum">
              <a:rPr lang="en-US" altLang="zh-CN" sz="1350" b="1" smtClean="0">
                <a:latin typeface="+mn-ea"/>
                <a:cs typeface="Calibri" panose="020F0502020204030204" pitchFamily="34" charset="0"/>
              </a:rPr>
              <a:pPr fontAlgn="auto">
                <a:spcBef>
                  <a:spcPts val="0"/>
                </a:spcBef>
                <a:spcAft>
                  <a:spcPts val="0"/>
                </a:spcAft>
                <a:defRPr/>
              </a:pPr>
              <a:t>‹#›</a:t>
            </a:fld>
            <a:endParaRPr sz="1350" b="1" dirty="0">
              <a:latin typeface="+mn-ea"/>
              <a:cs typeface="Calibri" panose="020F0502020204030204" pitchFamily="34" charset="0"/>
            </a:endParaRPr>
          </a:p>
        </p:txBody>
      </p:sp>
      <p:cxnSp>
        <p:nvCxnSpPr>
          <p:cNvPr id="22" name="直接连接符 21">
            <a:extLst>
              <a:ext uri="{FF2B5EF4-FFF2-40B4-BE49-F238E27FC236}">
                <a16:creationId xmlns:a16="http://schemas.microsoft.com/office/drawing/2014/main" id="{C766D8FC-47BC-43DF-B1BC-C5DE3F327055}"/>
              </a:ext>
            </a:extLst>
          </p:cNvPr>
          <p:cNvCxnSpPr/>
          <p:nvPr/>
        </p:nvCxnSpPr>
        <p:spPr>
          <a:xfrm>
            <a:off x="8432006" y="6361114"/>
            <a:ext cx="0" cy="4222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031" name="图片 15">
            <a:extLst>
              <a:ext uri="{FF2B5EF4-FFF2-40B4-BE49-F238E27FC236}">
                <a16:creationId xmlns:a16="http://schemas.microsoft.com/office/drawing/2014/main" id="{BFE2F379-FE36-4F57-BDF2-9DF185A72509}"/>
              </a:ext>
            </a:extLst>
          </p:cNvPr>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53451" y="6408739"/>
            <a:ext cx="489347"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文本框 4">
            <a:extLst>
              <a:ext uri="{FF2B5EF4-FFF2-40B4-BE49-F238E27FC236}">
                <a16:creationId xmlns:a16="http://schemas.microsoft.com/office/drawing/2014/main" id="{3F8B967F-5158-4EAD-A414-02AFBBEF41C6}"/>
              </a:ext>
            </a:extLst>
          </p:cNvPr>
          <p:cNvSpPr txBox="1">
            <a:spLocks noChangeArrowheads="1"/>
          </p:cNvSpPr>
          <p:nvPr/>
        </p:nvSpPr>
        <p:spPr bwMode="auto">
          <a:xfrm>
            <a:off x="101202" y="6406868"/>
            <a:ext cx="736929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350" b="1" kern="1200" dirty="0">
                <a:solidFill>
                  <a:schemeClr val="bg1"/>
                </a:solidFill>
                <a:latin typeface="Arial" panose="020B0604020202020204" pitchFamily="34" charset="0"/>
                <a:ea typeface="微软雅黑" panose="020B0503020204020204" pitchFamily="34" charset="-122"/>
                <a:cs typeface="Arial" panose="020B0604020202020204" pitchFamily="34" charset="0"/>
              </a:rPr>
              <a:t>172nd FCC-</a:t>
            </a:r>
            <a:r>
              <a:rPr lang="en-US" altLang="zh-CN" sz="1350" b="1" kern="1200" dirty="0" err="1">
                <a:solidFill>
                  <a:schemeClr val="bg1"/>
                </a:solidFill>
                <a:latin typeface="Arial" panose="020B0604020202020204" pitchFamily="34" charset="0"/>
                <a:ea typeface="微软雅黑" panose="020B0503020204020204" pitchFamily="34" charset="-122"/>
                <a:cs typeface="Arial" panose="020B0604020202020204" pitchFamily="34" charset="0"/>
              </a:rPr>
              <a:t>ee</a:t>
            </a:r>
            <a:r>
              <a:rPr lang="en-US" altLang="zh-CN" sz="1350" b="1" kern="1200" dirty="0">
                <a:solidFill>
                  <a:schemeClr val="bg1"/>
                </a:solidFill>
                <a:latin typeface="Arial" panose="020B0604020202020204" pitchFamily="34" charset="0"/>
                <a:ea typeface="微软雅黑" panose="020B0503020204020204" pitchFamily="34" charset="-122"/>
                <a:cs typeface="Arial" panose="020B0604020202020204" pitchFamily="34" charset="0"/>
              </a:rPr>
              <a:t> Optics Design Meeting &amp; 43rd FCCIS WP2.2 Meeting-2023.10.03</a:t>
            </a:r>
          </a:p>
        </p:txBody>
      </p:sp>
      <p:pic>
        <p:nvPicPr>
          <p:cNvPr id="1035" name="图片 20">
            <a:extLst>
              <a:ext uri="{FF2B5EF4-FFF2-40B4-BE49-F238E27FC236}">
                <a16:creationId xmlns:a16="http://schemas.microsoft.com/office/drawing/2014/main" id="{C8CA7872-ECAB-48E5-8803-0C25915F0FFC}"/>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906" y="68263"/>
            <a:ext cx="983456"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545372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61" r:id="rId8"/>
  </p:sldLayoutIdLst>
  <p:txStyles>
    <p:title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p:titleStyle>
    <p:bodyStyle>
      <a:lvl1pPr marL="136922" indent="-136922" algn="l" rtl="0" fontAlgn="base">
        <a:spcBef>
          <a:spcPts val="900"/>
        </a:spcBef>
        <a:spcAft>
          <a:spcPct val="0"/>
        </a:spcAft>
        <a:buSzPct val="60000"/>
        <a:buFont typeface="Wingdings" panose="05000000000000000000" pitchFamily="2" charset="2"/>
        <a:buChar char="l"/>
        <a:defRPr sz="2100" kern="1200">
          <a:solidFill>
            <a:schemeClr val="tx1"/>
          </a:solidFill>
          <a:latin typeface="+mn-lt"/>
          <a:ea typeface="+mn-ea"/>
          <a:cs typeface="+mn-cs"/>
        </a:defRPr>
      </a:lvl1pPr>
      <a:lvl2pPr marL="514350" indent="-136922" algn="l" rtl="0" fontAlgn="base">
        <a:spcBef>
          <a:spcPts val="900"/>
        </a:spcBef>
        <a:spcAft>
          <a:spcPct val="0"/>
        </a:spcAft>
        <a:buSzPct val="60000"/>
        <a:buFont typeface="Wingdings" panose="05000000000000000000" pitchFamily="2" charset="2"/>
        <a:buChar char="n"/>
        <a:defRPr sz="1800" kern="1200">
          <a:solidFill>
            <a:schemeClr val="tx1"/>
          </a:solidFill>
          <a:latin typeface="+mn-lt"/>
          <a:ea typeface="+mn-ea"/>
          <a:cs typeface="+mn-cs"/>
        </a:defRPr>
      </a:lvl2pPr>
      <a:lvl3pPr marL="857250" indent="-136922" algn="l" rtl="0" fontAlgn="base">
        <a:spcBef>
          <a:spcPts val="900"/>
        </a:spcBef>
        <a:spcAft>
          <a:spcPct val="0"/>
        </a:spcAft>
        <a:buSzPct val="60000"/>
        <a:buFont typeface="Wingdings" panose="05000000000000000000" pitchFamily="2" charset="2"/>
        <a:buChar char="u"/>
        <a:defRPr kern="1200">
          <a:solidFill>
            <a:schemeClr val="tx1"/>
          </a:solidFill>
          <a:latin typeface="+mn-lt"/>
          <a:ea typeface="+mn-ea"/>
          <a:cs typeface="+mn-cs"/>
        </a:defRPr>
      </a:lvl3pPr>
      <a:lvl4pPr marL="1200150" indent="-136922" algn="l" rtl="0" fontAlgn="base">
        <a:spcBef>
          <a:spcPts val="900"/>
        </a:spcBef>
        <a:spcAft>
          <a:spcPct val="0"/>
        </a:spcAft>
        <a:buSzPct val="60000"/>
        <a:buFont typeface="Wingdings" panose="05000000000000000000" pitchFamily="2" charset="2"/>
        <a:buChar char="Ø"/>
        <a:defRPr kern="1200">
          <a:solidFill>
            <a:schemeClr val="tx1"/>
          </a:solidFill>
          <a:latin typeface="+mn-lt"/>
          <a:ea typeface="+mn-ea"/>
          <a:cs typeface="+mn-cs"/>
        </a:defRPr>
      </a:lvl4pPr>
      <a:lvl5pPr marL="1543050" indent="-136922" algn="l" rtl="0" fontAlgn="base">
        <a:spcBef>
          <a:spcPts val="900"/>
        </a:spcBef>
        <a:spcAft>
          <a:spcPct val="0"/>
        </a:spcAft>
        <a:buSzPct val="60000"/>
        <a:buFont typeface="Wingdings" panose="05000000000000000000" pitchFamily="2" charset="2"/>
        <a:buChar char="ü"/>
        <a:defRPr kern="1200">
          <a:solidFill>
            <a:schemeClr val="tx1"/>
          </a:solidFill>
          <a:latin typeface="+mn-lt"/>
          <a:ea typeface="+mn-ea"/>
          <a:cs typeface="+mn-cs"/>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975"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975"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975"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975" kern="120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emf"/></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3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7.xml"/><Relationship Id="rId6" Type="http://schemas.openxmlformats.org/officeDocument/2006/relationships/image" Target="../media/image63.jpeg"/><Relationship Id="rId5" Type="http://schemas.openxmlformats.org/officeDocument/2006/relationships/image" Target="../media/image62.png"/><Relationship Id="rId4" Type="http://schemas.openxmlformats.org/officeDocument/2006/relationships/image" Target="../media/image61.emf"/></Relationships>
</file>

<file path=ppt/slides/_rels/slide33.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3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4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92FC6BF0-1415-4294-AE70-90475EF85039}"/>
              </a:ext>
            </a:extLst>
          </p:cNvPr>
          <p:cNvSpPr>
            <a:spLocks noGrp="1"/>
          </p:cNvSpPr>
          <p:nvPr>
            <p:ph type="subTitle" idx="1"/>
          </p:nvPr>
        </p:nvSpPr>
        <p:spPr>
          <a:xfrm>
            <a:off x="579436" y="4222107"/>
            <a:ext cx="4928668" cy="2591269"/>
          </a:xfrm>
        </p:spPr>
        <p:txBody>
          <a:bodyPr anchor="t" anchorCtr="0">
            <a:noAutofit/>
          </a:bodyPr>
          <a:lstStyle/>
          <a:p>
            <a:pPr algn="l">
              <a:lnSpc>
                <a:spcPts val="2160"/>
              </a:lnSpc>
              <a:spcBef>
                <a:spcPts val="0"/>
              </a:spcBef>
            </a:pPr>
            <a:r>
              <a:rPr lang="en-US" altLang="zh-CN" dirty="0">
                <a:solidFill>
                  <a:srgbClr val="0070C0"/>
                </a:solidFill>
              </a:rPr>
              <a:t>Lan Dong</a:t>
            </a:r>
            <a:r>
              <a:rPr lang="zh-CN" altLang="en-US" dirty="0">
                <a:solidFill>
                  <a:srgbClr val="0070C0"/>
                </a:solidFill>
              </a:rPr>
              <a:t>，</a:t>
            </a:r>
            <a:r>
              <a:rPr lang="en-US" altLang="zh-CN" dirty="0">
                <a:solidFill>
                  <a:srgbClr val="0070C0"/>
                </a:solidFill>
              </a:rPr>
              <a:t>team leader</a:t>
            </a:r>
          </a:p>
          <a:p>
            <a:pPr algn="l">
              <a:lnSpc>
                <a:spcPts val="2160"/>
              </a:lnSpc>
              <a:spcBef>
                <a:spcPts val="0"/>
              </a:spcBef>
            </a:pPr>
            <a:r>
              <a:rPr lang="en-US" altLang="zh-CN" dirty="0" err="1">
                <a:solidFill>
                  <a:srgbClr val="0070C0"/>
                </a:solidFill>
              </a:rPr>
              <a:t>Xiaolong</a:t>
            </a:r>
            <a:r>
              <a:rPr lang="en-US" altLang="zh-CN" dirty="0">
                <a:solidFill>
                  <a:srgbClr val="0070C0"/>
                </a:solidFill>
              </a:rPr>
              <a:t> Wang</a:t>
            </a:r>
          </a:p>
          <a:p>
            <a:pPr algn="l">
              <a:lnSpc>
                <a:spcPts val="2160"/>
              </a:lnSpc>
              <a:spcBef>
                <a:spcPts val="0"/>
              </a:spcBef>
            </a:pPr>
            <a:r>
              <a:rPr lang="en-US" altLang="zh-CN" dirty="0" err="1">
                <a:solidFill>
                  <a:srgbClr val="0070C0"/>
                </a:solidFill>
              </a:rPr>
              <a:t>Lingling</a:t>
            </a:r>
            <a:r>
              <a:rPr lang="en-US" altLang="zh-CN" dirty="0">
                <a:solidFill>
                  <a:srgbClr val="0070C0"/>
                </a:solidFill>
              </a:rPr>
              <a:t> Men</a:t>
            </a:r>
          </a:p>
          <a:p>
            <a:pPr algn="l">
              <a:lnSpc>
                <a:spcPts val="2160"/>
              </a:lnSpc>
              <a:spcBef>
                <a:spcPts val="0"/>
              </a:spcBef>
            </a:pPr>
            <a:r>
              <a:rPr lang="en-US" altLang="zh-CN" dirty="0">
                <a:solidFill>
                  <a:srgbClr val="0070C0"/>
                </a:solidFill>
              </a:rPr>
              <a:t>Shang Lu</a:t>
            </a:r>
          </a:p>
          <a:p>
            <a:pPr algn="l">
              <a:lnSpc>
                <a:spcPts val="2160"/>
              </a:lnSpc>
              <a:spcBef>
                <a:spcPts val="0"/>
              </a:spcBef>
            </a:pPr>
            <a:r>
              <a:rPr lang="en-US" altLang="zh-CN" dirty="0" err="1">
                <a:solidFill>
                  <a:srgbClr val="0070C0"/>
                </a:solidFill>
              </a:rPr>
              <a:t>Luping</a:t>
            </a:r>
            <a:r>
              <a:rPr lang="en-US" altLang="zh-CN" dirty="0">
                <a:solidFill>
                  <a:srgbClr val="0070C0"/>
                </a:solidFill>
              </a:rPr>
              <a:t> Yan</a:t>
            </a:r>
          </a:p>
          <a:p>
            <a:pPr algn="l">
              <a:lnSpc>
                <a:spcPts val="2160"/>
              </a:lnSpc>
              <a:spcBef>
                <a:spcPts val="0"/>
              </a:spcBef>
            </a:pPr>
            <a:r>
              <a:rPr lang="en-US" altLang="zh-CN" dirty="0" err="1">
                <a:solidFill>
                  <a:srgbClr val="0070C0"/>
                </a:solidFill>
              </a:rPr>
              <a:t>Yuanying</a:t>
            </a:r>
            <a:r>
              <a:rPr lang="en-US" altLang="zh-CN" dirty="0">
                <a:solidFill>
                  <a:srgbClr val="0070C0"/>
                </a:solidFill>
              </a:rPr>
              <a:t> Han</a:t>
            </a:r>
          </a:p>
          <a:p>
            <a:pPr algn="l">
              <a:lnSpc>
                <a:spcPts val="2160"/>
              </a:lnSpc>
              <a:spcBef>
                <a:spcPts val="0"/>
              </a:spcBef>
            </a:pPr>
            <a:r>
              <a:rPr lang="en-US" altLang="zh-CN" dirty="0" err="1">
                <a:solidFill>
                  <a:srgbClr val="0070C0"/>
                </a:solidFill>
              </a:rPr>
              <a:t>Luyan</a:t>
            </a:r>
            <a:r>
              <a:rPr lang="en-US" altLang="zh-CN" dirty="0">
                <a:solidFill>
                  <a:srgbClr val="0070C0"/>
                </a:solidFill>
              </a:rPr>
              <a:t> Zhang</a:t>
            </a:r>
          </a:p>
          <a:p>
            <a:pPr algn="l">
              <a:lnSpc>
                <a:spcPts val="2160"/>
              </a:lnSpc>
              <a:spcBef>
                <a:spcPts val="0"/>
              </a:spcBef>
            </a:pPr>
            <a:r>
              <a:rPr lang="en-US" altLang="zh-CN" dirty="0" err="1">
                <a:solidFill>
                  <a:srgbClr val="0070C0"/>
                </a:solidFill>
              </a:rPr>
              <a:t>Xiaoyang</a:t>
            </a:r>
            <a:r>
              <a:rPr lang="en-US" altLang="zh-CN" dirty="0">
                <a:solidFill>
                  <a:srgbClr val="0070C0"/>
                </a:solidFill>
              </a:rPr>
              <a:t> Liu</a:t>
            </a:r>
          </a:p>
          <a:p>
            <a:pPr algn="l">
              <a:lnSpc>
                <a:spcPts val="2160"/>
              </a:lnSpc>
              <a:spcBef>
                <a:spcPts val="0"/>
              </a:spcBef>
            </a:pPr>
            <a:r>
              <a:rPr lang="en-US" altLang="zh-CN" dirty="0" err="1">
                <a:solidFill>
                  <a:srgbClr val="0070C0"/>
                </a:solidFill>
              </a:rPr>
              <a:t>Haoyue</a:t>
            </a:r>
            <a:r>
              <a:rPr lang="en-US" altLang="zh-CN" dirty="0">
                <a:solidFill>
                  <a:srgbClr val="0070C0"/>
                </a:solidFill>
              </a:rPr>
              <a:t> Yan</a:t>
            </a:r>
          </a:p>
        </p:txBody>
      </p:sp>
      <p:sp>
        <p:nvSpPr>
          <p:cNvPr id="5" name="标题 4">
            <a:extLst>
              <a:ext uri="{FF2B5EF4-FFF2-40B4-BE49-F238E27FC236}">
                <a16:creationId xmlns:a16="http://schemas.microsoft.com/office/drawing/2014/main" id="{87182B2C-50EA-4887-ABC5-9D7B462A2078}"/>
              </a:ext>
            </a:extLst>
          </p:cNvPr>
          <p:cNvSpPr>
            <a:spLocks noGrp="1"/>
          </p:cNvSpPr>
          <p:nvPr>
            <p:ph type="ctrTitle"/>
          </p:nvPr>
        </p:nvSpPr>
        <p:spPr>
          <a:xfrm>
            <a:off x="0" y="1271091"/>
            <a:ext cx="5431169" cy="1532325"/>
          </a:xfrm>
        </p:spPr>
        <p:txBody>
          <a:bodyPr>
            <a:noAutofit/>
          </a:bodyPr>
          <a:lstStyle/>
          <a:p>
            <a:r>
              <a:rPr lang="en-US" altLang="zh-CN" sz="4000" dirty="0"/>
              <a:t>Status and requirements of HEPS alignment</a:t>
            </a:r>
            <a:endParaRPr lang="zh-CN" altLang="en-US" sz="4000" dirty="0"/>
          </a:p>
        </p:txBody>
      </p:sp>
      <p:sp>
        <p:nvSpPr>
          <p:cNvPr id="3" name="矩形 2">
            <a:extLst>
              <a:ext uri="{FF2B5EF4-FFF2-40B4-BE49-F238E27FC236}">
                <a16:creationId xmlns:a16="http://schemas.microsoft.com/office/drawing/2014/main" id="{31544CC0-74B4-468E-A40C-ABFB112D42CE}"/>
              </a:ext>
            </a:extLst>
          </p:cNvPr>
          <p:cNvSpPr/>
          <p:nvPr/>
        </p:nvSpPr>
        <p:spPr>
          <a:xfrm>
            <a:off x="429584" y="2635893"/>
            <a:ext cx="4572000" cy="1143070"/>
          </a:xfrm>
          <a:prstGeom prst="rect">
            <a:avLst/>
          </a:prstGeom>
        </p:spPr>
        <p:txBody>
          <a:bodyPr>
            <a:spAutoFit/>
          </a:bodyPr>
          <a:lstStyle/>
          <a:p>
            <a:pPr algn="ctr">
              <a:lnSpc>
                <a:spcPct val="150000"/>
              </a:lnSpc>
            </a:pPr>
            <a:r>
              <a:rPr lang="en-US" altLang="zh-CN" sz="2400" dirty="0"/>
              <a:t>Tong Wang </a:t>
            </a:r>
          </a:p>
          <a:p>
            <a:pPr algn="ctr">
              <a:lnSpc>
                <a:spcPct val="150000"/>
              </a:lnSpc>
            </a:pPr>
            <a:r>
              <a:rPr lang="en-US" altLang="zh-CN" sz="2400" dirty="0"/>
              <a:t> on behalf of alignment team</a:t>
            </a:r>
            <a:endParaRPr lang="en-US" altLang="zh-CN" dirty="0"/>
          </a:p>
        </p:txBody>
      </p:sp>
      <p:sp>
        <p:nvSpPr>
          <p:cNvPr id="11" name="矩形 10">
            <a:extLst>
              <a:ext uri="{FF2B5EF4-FFF2-40B4-BE49-F238E27FC236}">
                <a16:creationId xmlns:a16="http://schemas.microsoft.com/office/drawing/2014/main" id="{5715A958-5EDB-4F30-B87E-4FB001F58DD8}"/>
              </a:ext>
            </a:extLst>
          </p:cNvPr>
          <p:cNvSpPr/>
          <p:nvPr/>
        </p:nvSpPr>
        <p:spPr>
          <a:xfrm>
            <a:off x="2363844" y="4514696"/>
            <a:ext cx="2213992" cy="1775486"/>
          </a:xfrm>
          <a:prstGeom prst="rect">
            <a:avLst/>
          </a:prstGeom>
        </p:spPr>
        <p:txBody>
          <a:bodyPr wrap="square">
            <a:spAutoFit/>
          </a:bodyPr>
          <a:lstStyle/>
          <a:p>
            <a:pPr defTabSz="685800">
              <a:lnSpc>
                <a:spcPts val="2160"/>
              </a:lnSpc>
            </a:pPr>
            <a:r>
              <a:rPr lang="en-US" altLang="zh-CN" dirty="0">
                <a:solidFill>
                  <a:srgbClr val="0070C0"/>
                </a:solidFill>
                <a:ea typeface="黑体" panose="02010609060101010101" pitchFamily="49" charset="-122"/>
              </a:rPr>
              <a:t>Tong Wang</a:t>
            </a:r>
          </a:p>
          <a:p>
            <a:pPr defTabSz="685800">
              <a:lnSpc>
                <a:spcPts val="2160"/>
              </a:lnSpc>
            </a:pPr>
            <a:r>
              <a:rPr lang="en-US" altLang="zh-CN" dirty="0">
                <a:solidFill>
                  <a:srgbClr val="0070C0"/>
                </a:solidFill>
                <a:ea typeface="黑体" panose="02010609060101010101" pitchFamily="49" charset="-122"/>
              </a:rPr>
              <a:t>Bo Li</a:t>
            </a:r>
          </a:p>
          <a:p>
            <a:pPr defTabSz="685800">
              <a:lnSpc>
                <a:spcPts val="2160"/>
              </a:lnSpc>
            </a:pPr>
            <a:r>
              <a:rPr lang="en-US" altLang="zh-CN" dirty="0">
                <a:solidFill>
                  <a:srgbClr val="0070C0"/>
                </a:solidFill>
                <a:ea typeface="黑体" panose="02010609060101010101" pitchFamily="49" charset="-122"/>
              </a:rPr>
              <a:t>Jing Liang</a:t>
            </a:r>
          </a:p>
          <a:p>
            <a:pPr defTabSz="685800">
              <a:lnSpc>
                <a:spcPts val="2160"/>
              </a:lnSpc>
            </a:pPr>
            <a:r>
              <a:rPr lang="en-US" altLang="zh-CN" dirty="0" err="1">
                <a:solidFill>
                  <a:srgbClr val="0070C0"/>
                </a:solidFill>
                <a:ea typeface="黑体" panose="02010609060101010101" pitchFamily="49" charset="-122"/>
              </a:rPr>
              <a:t>Zhiyong</a:t>
            </a:r>
            <a:r>
              <a:rPr lang="en-US" altLang="zh-CN" dirty="0">
                <a:solidFill>
                  <a:srgbClr val="0070C0"/>
                </a:solidFill>
                <a:ea typeface="黑体" panose="02010609060101010101" pitchFamily="49" charset="-122"/>
              </a:rPr>
              <a:t> </a:t>
            </a:r>
            <a:r>
              <a:rPr lang="en-US" altLang="zh-CN" dirty="0" err="1">
                <a:solidFill>
                  <a:srgbClr val="0070C0"/>
                </a:solidFill>
                <a:ea typeface="黑体" panose="02010609060101010101" pitchFamily="49" charset="-122"/>
              </a:rPr>
              <a:t>Ke</a:t>
            </a:r>
            <a:endParaRPr lang="en-US" altLang="zh-CN" dirty="0">
              <a:solidFill>
                <a:srgbClr val="0070C0"/>
              </a:solidFill>
              <a:ea typeface="黑体" panose="02010609060101010101" pitchFamily="49" charset="-122"/>
            </a:endParaRPr>
          </a:p>
          <a:p>
            <a:pPr defTabSz="685800">
              <a:lnSpc>
                <a:spcPts val="2160"/>
              </a:lnSpc>
            </a:pPr>
            <a:r>
              <a:rPr lang="en-US" altLang="zh-CN" dirty="0" err="1">
                <a:solidFill>
                  <a:srgbClr val="0070C0"/>
                </a:solidFill>
                <a:ea typeface="黑体" panose="02010609060101010101" pitchFamily="49" charset="-122"/>
              </a:rPr>
              <a:t>Zhengqiang</a:t>
            </a:r>
            <a:r>
              <a:rPr lang="en-US" altLang="zh-CN" dirty="0">
                <a:solidFill>
                  <a:srgbClr val="0070C0"/>
                </a:solidFill>
                <a:ea typeface="黑体" panose="02010609060101010101" pitchFamily="49" charset="-122"/>
              </a:rPr>
              <a:t> He</a:t>
            </a:r>
          </a:p>
          <a:p>
            <a:pPr defTabSz="685800">
              <a:lnSpc>
                <a:spcPts val="2160"/>
              </a:lnSpc>
            </a:pPr>
            <a:r>
              <a:rPr lang="en-US" altLang="zh-CN" dirty="0">
                <a:solidFill>
                  <a:srgbClr val="0070C0"/>
                </a:solidFill>
                <a:ea typeface="黑体" panose="02010609060101010101" pitchFamily="49" charset="-122"/>
              </a:rPr>
              <a:t>Na Ma</a:t>
            </a:r>
            <a:endParaRPr lang="zh-CN" altLang="en-US" dirty="0">
              <a:solidFill>
                <a:srgbClr val="0070C0"/>
              </a:solidFill>
              <a:ea typeface="黑体" panose="02010609060101010101" pitchFamily="49" charset="-122"/>
            </a:endParaRPr>
          </a:p>
        </p:txBody>
      </p:sp>
      <p:cxnSp>
        <p:nvCxnSpPr>
          <p:cNvPr id="8" name="直接连接符 7">
            <a:extLst>
              <a:ext uri="{FF2B5EF4-FFF2-40B4-BE49-F238E27FC236}">
                <a16:creationId xmlns:a16="http://schemas.microsoft.com/office/drawing/2014/main" id="{1D8A97B6-DD5F-45D9-A8DA-C8F4B1560D0D}"/>
              </a:ext>
            </a:extLst>
          </p:cNvPr>
          <p:cNvCxnSpPr>
            <a:cxnSpLocks/>
          </p:cNvCxnSpPr>
          <p:nvPr/>
        </p:nvCxnSpPr>
        <p:spPr>
          <a:xfrm>
            <a:off x="617396" y="4544180"/>
            <a:ext cx="32403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342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24922961-2172-42E6-BF51-6196C57ABD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11597"/>
            <a:ext cx="9144000" cy="5234805"/>
          </a:xfrm>
          <a:prstGeom prst="rect">
            <a:avLst/>
          </a:prstGeom>
        </p:spPr>
      </p:pic>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sp>
        <p:nvSpPr>
          <p:cNvPr id="10" name="矩形 9">
            <a:extLst>
              <a:ext uri="{FF2B5EF4-FFF2-40B4-BE49-F238E27FC236}">
                <a16:creationId xmlns:a16="http://schemas.microsoft.com/office/drawing/2014/main" id="{4178E676-C822-4B1D-BDF0-0AD459A9A1D7}"/>
              </a:ext>
            </a:extLst>
          </p:cNvPr>
          <p:cNvSpPr/>
          <p:nvPr/>
        </p:nvSpPr>
        <p:spPr>
          <a:xfrm>
            <a:off x="6084168" y="1556792"/>
            <a:ext cx="2971510" cy="923330"/>
          </a:xfrm>
          <a:prstGeom prst="rect">
            <a:avLst/>
          </a:prstGeom>
        </p:spPr>
        <p:txBody>
          <a:bodyPr wrap="square">
            <a:spAutoFit/>
          </a:bodyPr>
          <a:lstStyle/>
          <a:p>
            <a:r>
              <a:rPr lang="en-US" altLang="zh-CN" b="1" dirty="0">
                <a:solidFill>
                  <a:srgbClr val="FF0000"/>
                </a:solidFill>
                <a:latin typeface="+mj-lt"/>
              </a:rPr>
              <a:t>2023.07 </a:t>
            </a:r>
            <a:r>
              <a:rPr lang="en-US" altLang="zh-CN" b="1" dirty="0">
                <a:solidFill>
                  <a:srgbClr val="FF0000"/>
                </a:solidFill>
              </a:rPr>
              <a:t>Civil construction_</a:t>
            </a:r>
          </a:p>
          <a:p>
            <a:r>
              <a:rPr lang="en-US" altLang="zh-CN" b="1" dirty="0">
                <a:solidFill>
                  <a:srgbClr val="FF0000"/>
                </a:solidFill>
              </a:rPr>
              <a:t>nearly completion of major buildings</a:t>
            </a:r>
            <a:endParaRPr lang="zh-CN" altLang="en-US" b="1" dirty="0">
              <a:solidFill>
                <a:srgbClr val="FF0000"/>
              </a:solidFill>
            </a:endParaRPr>
          </a:p>
        </p:txBody>
      </p:sp>
    </p:spTree>
    <p:extLst>
      <p:ext uri="{BB962C8B-B14F-4D97-AF65-F5344CB8AC3E}">
        <p14:creationId xmlns:p14="http://schemas.microsoft.com/office/powerpoint/2010/main" val="992937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id="{6F36391A-A0EA-4C68-A227-68ECBAF06FCC}"/>
              </a:ext>
            </a:extLst>
          </p:cNvPr>
          <p:cNvSpPr txBox="1">
            <a:spLocks/>
          </p:cNvSpPr>
          <p:nvPr/>
        </p:nvSpPr>
        <p:spPr>
          <a:xfrm>
            <a:off x="0" y="957600"/>
            <a:ext cx="9144000" cy="3323987"/>
          </a:xfrm>
          <a:prstGeom prst="rect">
            <a:avLst/>
          </a:prstGeom>
        </p:spPr>
        <p:txBody>
          <a:bodyPr vert="horz" wrap="square" lIns="91440" tIns="45720" rIns="91440" bIns="45720" rtlCol="0" anchor="t">
            <a:noAutofit/>
          </a:bodyPr>
          <a:lstStyle/>
          <a:p>
            <a:pPr lvl="0" indent="457200" eaLnBrk="0" hangingPunct="0">
              <a:lnSpc>
                <a:spcPct val="150000"/>
              </a:lnSpc>
              <a:spcBef>
                <a:spcPct val="0"/>
              </a:spcBef>
              <a:buFont typeface="Wingdings" pitchFamily="2" charset="2"/>
              <a:buChar char="p"/>
            </a:pPr>
            <a:r>
              <a:rPr lang="en-US" altLang="zh-CN" sz="2000" b="1" dirty="0">
                <a:latin typeface="+mj-lt"/>
                <a:ea typeface="黑体" pitchFamily="49" charset="-122"/>
                <a:cs typeface="+mj-cs"/>
              </a:rPr>
              <a:t>The SR consist of  48 hybrid-7BA </a:t>
            </a:r>
            <a:r>
              <a:rPr lang="en-US" altLang="zh-CN" sz="2000" b="1" dirty="0">
                <a:ea typeface="黑体" pitchFamily="49" charset="-122"/>
              </a:rPr>
              <a:t>cells.</a:t>
            </a:r>
            <a:endParaRPr lang="en-US" altLang="zh-CN" sz="2000" b="1" dirty="0">
              <a:latin typeface="+mj-lt"/>
              <a:ea typeface="黑体" pitchFamily="49" charset="-122"/>
              <a:cs typeface="+mj-cs"/>
            </a:endParaRPr>
          </a:p>
          <a:p>
            <a:pPr lvl="0" indent="457200" eaLnBrk="0" hangingPunct="0">
              <a:lnSpc>
                <a:spcPct val="150000"/>
              </a:lnSpc>
              <a:spcBef>
                <a:spcPct val="0"/>
              </a:spcBef>
              <a:buFont typeface="Wingdings" pitchFamily="2" charset="2"/>
              <a:buChar char="p"/>
            </a:pPr>
            <a:r>
              <a:rPr lang="en-US" altLang="zh-CN" sz="2000" b="1" dirty="0">
                <a:latin typeface="+mj-lt"/>
                <a:ea typeface="黑体" pitchFamily="49" charset="-122"/>
                <a:cs typeface="+mj-cs"/>
              </a:rPr>
              <a:t>Each cell contains 6 girders of three types: DQ</a:t>
            </a:r>
            <a:r>
              <a:rPr lang="zh-CN" altLang="en-US" sz="2000" b="1" dirty="0">
                <a:latin typeface="+mj-lt"/>
                <a:ea typeface="黑体" pitchFamily="49" charset="-122"/>
                <a:cs typeface="+mj-cs"/>
              </a:rPr>
              <a:t>、</a:t>
            </a:r>
            <a:r>
              <a:rPr lang="en-US" altLang="zh-CN" sz="2000" b="1" dirty="0">
                <a:latin typeface="+mj-lt"/>
                <a:ea typeface="黑体" pitchFamily="49" charset="-122"/>
                <a:cs typeface="+mj-cs"/>
              </a:rPr>
              <a:t>MP</a:t>
            </a:r>
            <a:r>
              <a:rPr lang="zh-CN" altLang="en-US" sz="2000" b="1" dirty="0">
                <a:latin typeface="+mj-lt"/>
                <a:ea typeface="黑体" pitchFamily="49" charset="-122"/>
                <a:cs typeface="+mj-cs"/>
              </a:rPr>
              <a:t>、</a:t>
            </a:r>
            <a:r>
              <a:rPr lang="en-US" altLang="zh-CN" sz="2000" b="1" dirty="0">
                <a:latin typeface="+mj-lt"/>
                <a:ea typeface="黑体" pitchFamily="49" charset="-122"/>
                <a:cs typeface="+mj-cs"/>
              </a:rPr>
              <a:t>FODO</a:t>
            </a:r>
            <a:r>
              <a:rPr lang="zh-CN" altLang="en-US" sz="2000" b="1" dirty="0">
                <a:latin typeface="+mj-lt"/>
                <a:ea typeface="黑体" pitchFamily="49" charset="-122"/>
                <a:cs typeface="+mj-cs"/>
              </a:rPr>
              <a:t>，</a:t>
            </a:r>
            <a:r>
              <a:rPr lang="en-US" altLang="zh-CN" sz="2000" b="1" dirty="0">
                <a:latin typeface="+mj-lt"/>
                <a:ea typeface="黑体" pitchFamily="49" charset="-122"/>
                <a:cs typeface="+mj-cs"/>
              </a:rPr>
              <a:t>and distribute in symmetry.</a:t>
            </a:r>
            <a:r>
              <a:rPr lang="zh-CN" altLang="en-US" sz="2000" b="1" dirty="0">
                <a:latin typeface="+mj-lt"/>
                <a:ea typeface="黑体" pitchFamily="49" charset="-122"/>
                <a:cs typeface="+mj-cs"/>
              </a:rPr>
              <a:t> </a:t>
            </a:r>
            <a:endParaRPr lang="en-US" altLang="zh-CN" sz="2000" b="1" dirty="0">
              <a:latin typeface="+mj-lt"/>
              <a:ea typeface="黑体" pitchFamily="49" charset="-122"/>
              <a:cs typeface="+mj-cs"/>
            </a:endParaRPr>
          </a:p>
          <a:p>
            <a:pPr indent="457200" eaLnBrk="0" hangingPunct="0">
              <a:lnSpc>
                <a:spcPct val="150000"/>
              </a:lnSpc>
              <a:spcBef>
                <a:spcPct val="0"/>
              </a:spcBef>
              <a:buFont typeface="Wingdings" pitchFamily="2" charset="2"/>
              <a:buChar char="p"/>
            </a:pPr>
            <a:r>
              <a:rPr lang="en-US" altLang="zh-CN" sz="2000" b="1" dirty="0">
                <a:latin typeface="+mj-lt"/>
                <a:ea typeface="黑体" pitchFamily="49" charset="-122"/>
                <a:cs typeface="+mj-cs"/>
              </a:rPr>
              <a:t>According to the mechanical design philosophy, there are 5 BLG magnets supported individually on the two adjacent plinths for lower accuracy requirement. </a:t>
            </a: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solidFill>
                <a:schemeClr val="tx1"/>
              </a:solidFill>
              <a:effectLst/>
              <a:uLnTx/>
              <a:uFillTx/>
              <a:latin typeface="+mj-lt"/>
              <a:ea typeface="黑体" pitchFamily="49" charset="-122"/>
              <a:cs typeface="+mj-cs"/>
            </a:endParaRPr>
          </a:p>
          <a:p>
            <a:pPr marL="0" marR="0" lvl="0" indent="457200" defTabSz="914400" rtl="0" eaLnBrk="0" fontAlgn="ctr" latinLnBrk="0" hangingPunct="0">
              <a:lnSpc>
                <a:spcPct val="150000"/>
              </a:lnSpc>
              <a:spcBef>
                <a:spcPct val="0"/>
              </a:spcBef>
              <a:buClrTx/>
              <a:buSzTx/>
              <a:buFontTx/>
              <a:buNone/>
              <a:tabLst/>
              <a:defRPr/>
            </a:pPr>
            <a:endParaRPr kumimoji="0" lang="zh-CN" altLang="en-US" sz="2000" b="1" i="0" u="none" strike="noStrike" kern="1200" cap="none" spc="0" normalizeH="0" baseline="0" noProof="0" dirty="0">
              <a:ln>
                <a:noFill/>
              </a:ln>
              <a:solidFill>
                <a:schemeClr val="tx1"/>
              </a:solidFill>
              <a:effectLst/>
              <a:uLnTx/>
              <a:uFillTx/>
              <a:latin typeface="+mj-lt"/>
              <a:ea typeface="黑体" pitchFamily="49" charset="-122"/>
              <a:cs typeface="+mj-cs"/>
            </a:endParaRPr>
          </a:p>
        </p:txBody>
      </p:sp>
      <p:sp>
        <p:nvSpPr>
          <p:cNvPr id="15" name="标题 1">
            <a:extLst>
              <a:ext uri="{FF2B5EF4-FFF2-40B4-BE49-F238E27FC236}">
                <a16:creationId xmlns:a16="http://schemas.microsoft.com/office/drawing/2014/main" id="{365F3D97-59B2-4AE0-9D93-962ED86BDA99}"/>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pic>
        <p:nvPicPr>
          <p:cNvPr id="2" name="图片 1">
            <a:extLst>
              <a:ext uri="{FF2B5EF4-FFF2-40B4-BE49-F238E27FC236}">
                <a16:creationId xmlns:a16="http://schemas.microsoft.com/office/drawing/2014/main" id="{B31DAD5B-6DB8-4845-A8D9-5E0D11A694F3}"/>
              </a:ext>
            </a:extLst>
          </p:cNvPr>
          <p:cNvPicPr>
            <a:picLocks noChangeAspect="1"/>
          </p:cNvPicPr>
          <p:nvPr/>
        </p:nvPicPr>
        <p:blipFill rotWithShape="1">
          <a:blip r:embed="rId3"/>
          <a:srcRect r="344"/>
          <a:stretch/>
        </p:blipFill>
        <p:spPr>
          <a:xfrm>
            <a:off x="0" y="3717032"/>
            <a:ext cx="9144000" cy="2476422"/>
          </a:xfrm>
          <a:prstGeom prst="rect">
            <a:avLst/>
          </a:prstGeom>
        </p:spPr>
      </p:pic>
    </p:spTree>
    <p:extLst>
      <p:ext uri="{BB962C8B-B14F-4D97-AF65-F5344CB8AC3E}">
        <p14:creationId xmlns:p14="http://schemas.microsoft.com/office/powerpoint/2010/main" val="3917318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id="{6F36391A-A0EA-4C68-A227-68ECBAF06FCC}"/>
              </a:ext>
            </a:extLst>
          </p:cNvPr>
          <p:cNvSpPr txBox="1">
            <a:spLocks/>
          </p:cNvSpPr>
          <p:nvPr/>
        </p:nvSpPr>
        <p:spPr>
          <a:xfrm>
            <a:off x="-494" y="957419"/>
            <a:ext cx="9144494" cy="2039533"/>
          </a:xfrm>
          <a:prstGeom prst="rect">
            <a:avLst/>
          </a:prstGeom>
        </p:spPr>
        <p:txBody>
          <a:bodyPr vert="horz" wrap="square" lIns="91440" tIns="45720" rIns="91440" bIns="45720" rtlCol="0" anchor="t">
            <a:noAutofit/>
          </a:bodyPr>
          <a:lstStyle/>
          <a:p>
            <a:pPr lvl="0" indent="457200" algn="just" eaLnBrk="0" hangingPunct="0">
              <a:lnSpc>
                <a:spcPct val="150000"/>
              </a:lnSpc>
              <a:spcBef>
                <a:spcPct val="0"/>
              </a:spcBef>
              <a:buFont typeface="Wingdings" pitchFamily="2" charset="2"/>
              <a:buChar char="p"/>
            </a:pPr>
            <a:r>
              <a:rPr lang="en-US" altLang="zh-CN" sz="2000" b="1" dirty="0">
                <a:latin typeface="+mj-lt"/>
                <a:ea typeface="黑体" pitchFamily="49" charset="-122"/>
              </a:rPr>
              <a:t>The number of girders is 48*6=288.</a:t>
            </a:r>
          </a:p>
          <a:p>
            <a:pPr lvl="0" indent="457200" algn="just" eaLnBrk="0" hangingPunct="0">
              <a:lnSpc>
                <a:spcPct val="150000"/>
              </a:lnSpc>
              <a:spcBef>
                <a:spcPct val="0"/>
              </a:spcBef>
              <a:buFont typeface="Wingdings" pitchFamily="2" charset="2"/>
              <a:buChar char="p"/>
            </a:pPr>
            <a:r>
              <a:rPr lang="en-US" altLang="zh-CN" sz="2000" b="1" dirty="0">
                <a:latin typeface="+mj-lt"/>
                <a:ea typeface="黑体" pitchFamily="49" charset="-122"/>
              </a:rPr>
              <a:t>There are 8 magnets on MP, 5 magnets on FODO, 3 magnets on DQ. The total number of magnets is 1776 including the BLG magnets.</a:t>
            </a:r>
          </a:p>
          <a:p>
            <a:pPr indent="457200" algn="just" eaLnBrk="0" hangingPunct="0">
              <a:lnSpc>
                <a:spcPct val="150000"/>
              </a:lnSpc>
              <a:spcBef>
                <a:spcPct val="0"/>
              </a:spcBef>
              <a:buFont typeface="Wingdings" pitchFamily="2" charset="2"/>
              <a:buChar char="p"/>
            </a:pPr>
            <a:r>
              <a:rPr lang="en-US" altLang="zh-CN" sz="2000" b="1" dirty="0">
                <a:latin typeface="+mj-lt"/>
                <a:ea typeface="黑体" pitchFamily="49" charset="-122"/>
              </a:rPr>
              <a:t>The dimensions of the MP and FODO are designed to the same for standardization, and the girder length is 3.3m, the maximum weight is 8.5ton. </a:t>
            </a:r>
            <a:endParaRPr lang="zh-CN" altLang="en-US" sz="2000" b="1" dirty="0">
              <a:latin typeface="+mj-lt"/>
              <a:ea typeface="黑体" pitchFamily="49" charset="-122"/>
            </a:endParaRPr>
          </a:p>
        </p:txBody>
      </p:sp>
      <p:sp>
        <p:nvSpPr>
          <p:cNvPr id="15" name="标题 1">
            <a:extLst>
              <a:ext uri="{FF2B5EF4-FFF2-40B4-BE49-F238E27FC236}">
                <a16:creationId xmlns:a16="http://schemas.microsoft.com/office/drawing/2014/main" id="{365F3D97-59B2-4AE0-9D93-962ED86BDA99}"/>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pic>
        <p:nvPicPr>
          <p:cNvPr id="6" name="图片 5">
            <a:extLst>
              <a:ext uri="{FF2B5EF4-FFF2-40B4-BE49-F238E27FC236}">
                <a16:creationId xmlns:a16="http://schemas.microsoft.com/office/drawing/2014/main" id="{02B57114-CCAE-48FB-A5B5-908AF11026FC}"/>
              </a:ext>
            </a:extLst>
          </p:cNvPr>
          <p:cNvPicPr>
            <a:picLocks noChangeAspect="1"/>
          </p:cNvPicPr>
          <p:nvPr/>
        </p:nvPicPr>
        <p:blipFill rotWithShape="1">
          <a:blip r:embed="rId2"/>
          <a:srcRect t="12051"/>
          <a:stretch/>
        </p:blipFill>
        <p:spPr>
          <a:xfrm>
            <a:off x="29491" y="3232740"/>
            <a:ext cx="3027218" cy="1750924"/>
          </a:xfrm>
          <a:prstGeom prst="rect">
            <a:avLst/>
          </a:prstGeom>
        </p:spPr>
      </p:pic>
      <p:pic>
        <p:nvPicPr>
          <p:cNvPr id="3" name="图片 2">
            <a:extLst>
              <a:ext uri="{FF2B5EF4-FFF2-40B4-BE49-F238E27FC236}">
                <a16:creationId xmlns:a16="http://schemas.microsoft.com/office/drawing/2014/main" id="{8609AE0D-12EC-48B2-88E1-33FD705AA035}"/>
              </a:ext>
            </a:extLst>
          </p:cNvPr>
          <p:cNvPicPr>
            <a:picLocks noChangeAspect="1"/>
          </p:cNvPicPr>
          <p:nvPr/>
        </p:nvPicPr>
        <p:blipFill>
          <a:blip r:embed="rId3"/>
          <a:stretch>
            <a:fillRect/>
          </a:stretch>
        </p:blipFill>
        <p:spPr>
          <a:xfrm>
            <a:off x="3256194" y="3429000"/>
            <a:ext cx="5887806" cy="1417027"/>
          </a:xfrm>
          <a:prstGeom prst="rect">
            <a:avLst/>
          </a:prstGeom>
        </p:spPr>
      </p:pic>
      <p:pic>
        <p:nvPicPr>
          <p:cNvPr id="5" name="图片 4">
            <a:extLst>
              <a:ext uri="{FF2B5EF4-FFF2-40B4-BE49-F238E27FC236}">
                <a16:creationId xmlns:a16="http://schemas.microsoft.com/office/drawing/2014/main" id="{007DBE8A-09F1-4390-B0D3-168DE7D0B315}"/>
              </a:ext>
            </a:extLst>
          </p:cNvPr>
          <p:cNvPicPr>
            <a:picLocks noChangeAspect="1"/>
          </p:cNvPicPr>
          <p:nvPr/>
        </p:nvPicPr>
        <p:blipFill rotWithShape="1">
          <a:blip r:embed="rId4"/>
          <a:srcRect b="32511"/>
          <a:stretch/>
        </p:blipFill>
        <p:spPr>
          <a:xfrm>
            <a:off x="3409" y="5091877"/>
            <a:ext cx="9144000" cy="1001419"/>
          </a:xfrm>
          <a:prstGeom prst="rect">
            <a:avLst/>
          </a:prstGeom>
        </p:spPr>
      </p:pic>
      <p:sp>
        <p:nvSpPr>
          <p:cNvPr id="7" name="矩形 6">
            <a:extLst>
              <a:ext uri="{FF2B5EF4-FFF2-40B4-BE49-F238E27FC236}">
                <a16:creationId xmlns:a16="http://schemas.microsoft.com/office/drawing/2014/main" id="{95B080A0-A7D9-4C8B-A18F-FE0BBB87CC4D}"/>
              </a:ext>
            </a:extLst>
          </p:cNvPr>
          <p:cNvSpPr/>
          <p:nvPr/>
        </p:nvSpPr>
        <p:spPr>
          <a:xfrm>
            <a:off x="-2579" y="6055404"/>
            <a:ext cx="8954171" cy="253916"/>
          </a:xfrm>
          <a:prstGeom prst="rect">
            <a:avLst/>
          </a:prstGeom>
        </p:spPr>
        <p:txBody>
          <a:bodyPr wrap="square">
            <a:spAutoFit/>
          </a:bodyPr>
          <a:lstStyle/>
          <a:p>
            <a:r>
              <a:rPr lang="en-US" altLang="zh-CN" sz="1050" b="1" dirty="0"/>
              <a:t>[1] </a:t>
            </a:r>
            <a:r>
              <a:rPr lang="zh-CN" altLang="en-US" sz="1050" b="1" dirty="0"/>
              <a:t>HEPS储存环磁铁支撑系统总体设计与准直安装</a:t>
            </a:r>
            <a:r>
              <a:rPr lang="en-US" altLang="zh-CN" sz="1050" b="1" dirty="0"/>
              <a:t>-</a:t>
            </a:r>
            <a:r>
              <a:rPr lang="zh-CN" altLang="en-US" sz="1050" b="1" dirty="0"/>
              <a:t>李春华</a:t>
            </a:r>
            <a:r>
              <a:rPr lang="en-US" altLang="zh-CN" sz="1050" b="1" dirty="0"/>
              <a:t>-</a:t>
            </a:r>
            <a:r>
              <a:rPr lang="zh-CN" altLang="en-US" sz="1050" b="1" dirty="0"/>
              <a:t>第八届粒子加速器准直会议</a:t>
            </a:r>
            <a:r>
              <a:rPr lang="en-US" altLang="zh-CN" sz="1050" b="1" dirty="0"/>
              <a:t>(</a:t>
            </a:r>
            <a:r>
              <a:rPr lang="zh-CN" altLang="en-US" sz="1050" b="1" dirty="0"/>
              <a:t>银川</a:t>
            </a:r>
            <a:r>
              <a:rPr lang="en-US" altLang="zh-CN" sz="1050" b="1" dirty="0"/>
              <a:t>)-2023-07-19</a:t>
            </a:r>
            <a:endParaRPr lang="zh-CN" altLang="en-US" sz="1050" b="1" dirty="0"/>
          </a:p>
        </p:txBody>
      </p:sp>
    </p:spTree>
    <p:extLst>
      <p:ext uri="{BB962C8B-B14F-4D97-AF65-F5344CB8AC3E}">
        <p14:creationId xmlns:p14="http://schemas.microsoft.com/office/powerpoint/2010/main" val="1427255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365F3D97-59B2-4AE0-9D93-962ED86BDA99}"/>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pic>
        <p:nvPicPr>
          <p:cNvPr id="2" name="图片 1">
            <a:extLst>
              <a:ext uri="{FF2B5EF4-FFF2-40B4-BE49-F238E27FC236}">
                <a16:creationId xmlns:a16="http://schemas.microsoft.com/office/drawing/2014/main" id="{E3255A24-9388-4597-9381-18CE3A74E48F}"/>
              </a:ext>
            </a:extLst>
          </p:cNvPr>
          <p:cNvPicPr>
            <a:picLocks noChangeAspect="1"/>
          </p:cNvPicPr>
          <p:nvPr/>
        </p:nvPicPr>
        <p:blipFill>
          <a:blip r:embed="rId2"/>
          <a:stretch>
            <a:fillRect/>
          </a:stretch>
        </p:blipFill>
        <p:spPr>
          <a:xfrm>
            <a:off x="0" y="4941168"/>
            <a:ext cx="9144000" cy="1323278"/>
          </a:xfrm>
          <a:prstGeom prst="rect">
            <a:avLst/>
          </a:prstGeom>
        </p:spPr>
      </p:pic>
      <p:pic>
        <p:nvPicPr>
          <p:cNvPr id="4" name="图片 3">
            <a:extLst>
              <a:ext uri="{FF2B5EF4-FFF2-40B4-BE49-F238E27FC236}">
                <a16:creationId xmlns:a16="http://schemas.microsoft.com/office/drawing/2014/main" id="{D725B1E2-88D6-467E-94B5-26D6FCF32847}"/>
              </a:ext>
            </a:extLst>
          </p:cNvPr>
          <p:cNvPicPr>
            <a:picLocks noChangeAspect="1"/>
          </p:cNvPicPr>
          <p:nvPr/>
        </p:nvPicPr>
        <p:blipFill>
          <a:blip r:embed="rId3"/>
          <a:stretch>
            <a:fillRect/>
          </a:stretch>
        </p:blipFill>
        <p:spPr>
          <a:xfrm>
            <a:off x="255" y="-83428"/>
            <a:ext cx="9159473" cy="4478924"/>
          </a:xfrm>
          <a:prstGeom prst="rect">
            <a:avLst/>
          </a:prstGeom>
        </p:spPr>
      </p:pic>
      <p:sp>
        <p:nvSpPr>
          <p:cNvPr id="23" name="文本框 22">
            <a:extLst>
              <a:ext uri="{FF2B5EF4-FFF2-40B4-BE49-F238E27FC236}">
                <a16:creationId xmlns:a16="http://schemas.microsoft.com/office/drawing/2014/main" id="{70A9CBDA-25F4-48C4-AE00-D7BF38007CFA}"/>
              </a:ext>
            </a:extLst>
          </p:cNvPr>
          <p:cNvSpPr txBox="1"/>
          <p:nvPr/>
        </p:nvSpPr>
        <p:spPr>
          <a:xfrm>
            <a:off x="3635896" y="4395496"/>
            <a:ext cx="5328592" cy="461665"/>
          </a:xfrm>
          <a:prstGeom prst="rect">
            <a:avLst/>
          </a:prstGeom>
          <a:noFill/>
        </p:spPr>
        <p:txBody>
          <a:bodyPr wrap="square" rtlCol="0">
            <a:spAutoFit/>
          </a:bodyPr>
          <a:lstStyle/>
          <a:p>
            <a:r>
              <a:rPr lang="en-US" altLang="zh-CN" sz="2400" b="1" dirty="0">
                <a:solidFill>
                  <a:srgbClr val="FF0000"/>
                </a:solidFill>
              </a:rPr>
              <a:t>Prototype of one cell in experiment hall</a:t>
            </a:r>
            <a:endParaRPr lang="zh-CN" altLang="en-US" sz="2400" b="1" dirty="0">
              <a:solidFill>
                <a:srgbClr val="FF0000"/>
              </a:solidFill>
            </a:endParaRPr>
          </a:p>
        </p:txBody>
      </p:sp>
      <p:sp>
        <p:nvSpPr>
          <p:cNvPr id="21" name="文本框 20"/>
          <p:cNvSpPr txBox="1"/>
          <p:nvPr/>
        </p:nvSpPr>
        <p:spPr>
          <a:xfrm>
            <a:off x="238814" y="91736"/>
            <a:ext cx="1209556" cy="369332"/>
          </a:xfrm>
          <a:prstGeom prst="rect">
            <a:avLst/>
          </a:prstGeom>
          <a:noFill/>
        </p:spPr>
        <p:txBody>
          <a:bodyPr wrap="square" rtlCol="0">
            <a:spAutoFit/>
          </a:bodyPr>
          <a:lstStyle/>
          <a:p>
            <a:r>
              <a:rPr lang="en-US" altLang="zh-CN" b="1" dirty="0">
                <a:solidFill>
                  <a:srgbClr val="FF0000"/>
                </a:solidFill>
              </a:rPr>
              <a:t>magnet</a:t>
            </a:r>
            <a:endParaRPr lang="zh-CN" altLang="en-US" b="1" dirty="0">
              <a:solidFill>
                <a:srgbClr val="FF0000"/>
              </a:solidFill>
            </a:endParaRPr>
          </a:p>
        </p:txBody>
      </p:sp>
      <p:cxnSp>
        <p:nvCxnSpPr>
          <p:cNvPr id="22" name="直接箭头连接符 21"/>
          <p:cNvCxnSpPr>
            <a:cxnSpLocks/>
          </p:cNvCxnSpPr>
          <p:nvPr/>
        </p:nvCxnSpPr>
        <p:spPr>
          <a:xfrm>
            <a:off x="777728" y="371758"/>
            <a:ext cx="108012" cy="3525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cxnSpLocks/>
          </p:cNvCxnSpPr>
          <p:nvPr/>
        </p:nvCxnSpPr>
        <p:spPr>
          <a:xfrm flipH="1">
            <a:off x="1619672" y="431024"/>
            <a:ext cx="432048" cy="16298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816329" y="102370"/>
            <a:ext cx="993316" cy="369332"/>
          </a:xfrm>
          <a:prstGeom prst="rect">
            <a:avLst/>
          </a:prstGeom>
          <a:noFill/>
        </p:spPr>
        <p:txBody>
          <a:bodyPr wrap="square" rtlCol="0">
            <a:spAutoFit/>
          </a:bodyPr>
          <a:lstStyle/>
          <a:p>
            <a:r>
              <a:rPr lang="en-US" altLang="zh-CN" b="1" dirty="0">
                <a:solidFill>
                  <a:srgbClr val="FF0000"/>
                </a:solidFill>
              </a:rPr>
              <a:t>girder</a:t>
            </a:r>
            <a:endParaRPr lang="zh-CN" altLang="en-US" b="1" dirty="0">
              <a:solidFill>
                <a:srgbClr val="FF0000"/>
              </a:solidFill>
            </a:endParaRPr>
          </a:p>
        </p:txBody>
      </p:sp>
      <p:cxnSp>
        <p:nvCxnSpPr>
          <p:cNvPr id="12" name="直接箭头连接符 11"/>
          <p:cNvCxnSpPr>
            <a:cxnSpLocks/>
          </p:cNvCxnSpPr>
          <p:nvPr/>
        </p:nvCxnSpPr>
        <p:spPr>
          <a:xfrm flipV="1">
            <a:off x="467544" y="3284984"/>
            <a:ext cx="216024" cy="4905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92536" y="3716166"/>
            <a:ext cx="987875" cy="369332"/>
          </a:xfrm>
          <a:prstGeom prst="rect">
            <a:avLst/>
          </a:prstGeom>
          <a:noFill/>
        </p:spPr>
        <p:txBody>
          <a:bodyPr wrap="square" rtlCol="0">
            <a:spAutoFit/>
          </a:bodyPr>
          <a:lstStyle/>
          <a:p>
            <a:r>
              <a:rPr lang="en-US" altLang="zh-CN" b="1" dirty="0">
                <a:solidFill>
                  <a:srgbClr val="FF0000"/>
                </a:solidFill>
              </a:rPr>
              <a:t>plinth</a:t>
            </a:r>
            <a:endParaRPr lang="zh-CN" altLang="en-US" b="1" dirty="0">
              <a:solidFill>
                <a:srgbClr val="FF0000"/>
              </a:solidFill>
            </a:endParaRPr>
          </a:p>
        </p:txBody>
      </p:sp>
    </p:spTree>
    <p:extLst>
      <p:ext uri="{BB962C8B-B14F-4D97-AF65-F5344CB8AC3E}">
        <p14:creationId xmlns:p14="http://schemas.microsoft.com/office/powerpoint/2010/main" val="1697369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sp>
        <p:nvSpPr>
          <p:cNvPr id="4" name="标题 1"/>
          <p:cNvSpPr txBox="1">
            <a:spLocks/>
          </p:cNvSpPr>
          <p:nvPr/>
        </p:nvSpPr>
        <p:spPr>
          <a:xfrm>
            <a:off x="0" y="957601"/>
            <a:ext cx="8786842" cy="1751320"/>
          </a:xfrm>
          <a:prstGeom prst="rect">
            <a:avLst/>
          </a:prstGeom>
        </p:spPr>
        <p:txBody>
          <a:bodyPr vert="horz" wrap="square" lIns="91440" tIns="45720" rIns="91440" bIns="45720" rtlCol="0" anchor="t">
            <a:noAutofit/>
          </a:bodyPr>
          <a:lstStyle/>
          <a:p>
            <a:pPr lvl="0" indent="457200" eaLnBrk="0" hangingPunct="0">
              <a:lnSpc>
                <a:spcPct val="150000"/>
              </a:lnSpc>
              <a:spcBef>
                <a:spcPct val="0"/>
              </a:spcBef>
              <a:buFont typeface="Wingdings" pitchFamily="2" charset="2"/>
              <a:buChar char="p"/>
            </a:pPr>
            <a:r>
              <a:rPr lang="en-US" altLang="zh-CN" sz="2000" b="1" dirty="0">
                <a:latin typeface="+mj-lt"/>
                <a:ea typeface="黑体" pitchFamily="49" charset="-122"/>
                <a:cs typeface="+mj-cs"/>
              </a:rPr>
              <a:t>The 4th Photon source demanded high accuracy to the alignment.</a:t>
            </a:r>
            <a:r>
              <a:rPr lang="zh-CN" altLang="en-US" sz="2000" b="1" dirty="0">
                <a:latin typeface="+mj-lt"/>
                <a:ea typeface="黑体" pitchFamily="49" charset="-122"/>
                <a:cs typeface="+mj-cs"/>
              </a:rPr>
              <a:t> </a:t>
            </a:r>
            <a:endParaRPr lang="en-US" altLang="zh-CN" sz="2000" b="1" dirty="0">
              <a:latin typeface="+mj-lt"/>
              <a:ea typeface="黑体" pitchFamily="49" charset="-122"/>
              <a:cs typeface="+mj-cs"/>
            </a:endParaRPr>
          </a:p>
          <a:p>
            <a:pPr lvl="0" indent="457200" eaLnBrk="0" hangingPunct="0">
              <a:lnSpc>
                <a:spcPct val="150000"/>
              </a:lnSpc>
              <a:spcBef>
                <a:spcPct val="0"/>
              </a:spcBef>
              <a:buFont typeface="Wingdings" pitchFamily="2" charset="2"/>
              <a:buChar char="p"/>
            </a:pPr>
            <a:r>
              <a:rPr lang="en-US" altLang="zh-CN" sz="2000" b="1" dirty="0">
                <a:latin typeface="+mj-lt"/>
                <a:ea typeface="黑体" pitchFamily="49" charset="-122"/>
              </a:rPr>
              <a:t>Alignment Tolerance: magnet to magnet within a girder, girder to girder in Ring.</a:t>
            </a:r>
            <a:endParaRPr lang="en-US" altLang="zh-CN" sz="2000" b="1" dirty="0">
              <a:latin typeface="+mj-lt"/>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solidFill>
                <a:schemeClr val="tx1"/>
              </a:solidFill>
              <a:effectLst/>
              <a:uLnTx/>
              <a:uFillTx/>
              <a:latin typeface="+mj-lt"/>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solidFill>
                <a:schemeClr val="tx1"/>
              </a:solidFill>
              <a:effectLst/>
              <a:uLnTx/>
              <a:uFillTx/>
              <a:latin typeface="+mj-lt"/>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mj-lt"/>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solidFill>
                <a:schemeClr val="tx1"/>
              </a:solidFill>
              <a:effectLst/>
              <a:uLnTx/>
              <a:uFillTx/>
              <a:latin typeface="+mj-lt"/>
              <a:ea typeface="黑体" pitchFamily="49" charset="-122"/>
              <a:cs typeface="+mj-cs"/>
            </a:endParaRPr>
          </a:p>
          <a:p>
            <a:pPr marL="0" marR="0" lvl="0" indent="457200" defTabSz="914400" rtl="0" eaLnBrk="0" fontAlgn="ctr" latinLnBrk="0" hangingPunct="0">
              <a:lnSpc>
                <a:spcPct val="150000"/>
              </a:lnSpc>
              <a:spcBef>
                <a:spcPct val="0"/>
              </a:spcBef>
              <a:buClrTx/>
              <a:buSzTx/>
              <a:buFontTx/>
              <a:buNone/>
              <a:tabLst/>
              <a:defRPr/>
            </a:pPr>
            <a:endParaRPr kumimoji="0" lang="zh-CN" altLang="en-US" sz="2000" b="1" i="0" u="none" strike="noStrike" kern="1200" cap="none" spc="0" normalizeH="0" baseline="0" noProof="0" dirty="0">
              <a:ln>
                <a:noFill/>
              </a:ln>
              <a:solidFill>
                <a:schemeClr val="tx1"/>
              </a:solidFill>
              <a:effectLst/>
              <a:uLnTx/>
              <a:uFillTx/>
              <a:latin typeface="+mj-lt"/>
              <a:ea typeface="黑体" pitchFamily="49" charset="-122"/>
              <a:cs typeface="+mj-cs"/>
            </a:endParaRPr>
          </a:p>
        </p:txBody>
      </p:sp>
      <p:graphicFrame>
        <p:nvGraphicFramePr>
          <p:cNvPr id="5" name="表格 4">
            <a:extLst>
              <a:ext uri="{FF2B5EF4-FFF2-40B4-BE49-F238E27FC236}">
                <a16:creationId xmlns:a16="http://schemas.microsoft.com/office/drawing/2014/main" id="{31954E7B-D3BD-4F77-88AE-99ABB5B26A6F}"/>
              </a:ext>
            </a:extLst>
          </p:cNvPr>
          <p:cNvGraphicFramePr>
            <a:graphicFrameLocks noGrp="1"/>
          </p:cNvGraphicFramePr>
          <p:nvPr>
            <p:extLst>
              <p:ext uri="{D42A27DB-BD31-4B8C-83A1-F6EECF244321}">
                <p14:modId xmlns:p14="http://schemas.microsoft.com/office/powerpoint/2010/main" val="1088578233"/>
              </p:ext>
            </p:extLst>
          </p:nvPr>
        </p:nvGraphicFramePr>
        <p:xfrm>
          <a:off x="894834" y="2060848"/>
          <a:ext cx="7354331" cy="3480668"/>
        </p:xfrm>
        <a:graphic>
          <a:graphicData uri="http://schemas.openxmlformats.org/drawingml/2006/table">
            <a:tbl>
              <a:tblPr firstRow="1" bandRow="1">
                <a:tableStyleId>{5C22544A-7EE6-4342-B048-85BDC9FD1C3A}</a:tableStyleId>
              </a:tblPr>
              <a:tblGrid>
                <a:gridCol w="1793739">
                  <a:extLst>
                    <a:ext uri="{9D8B030D-6E8A-4147-A177-3AD203B41FA5}">
                      <a16:colId xmlns:a16="http://schemas.microsoft.com/office/drawing/2014/main" val="20000"/>
                    </a:ext>
                  </a:extLst>
                </a:gridCol>
                <a:gridCol w="3112321">
                  <a:extLst>
                    <a:ext uri="{9D8B030D-6E8A-4147-A177-3AD203B41FA5}">
                      <a16:colId xmlns:a16="http://schemas.microsoft.com/office/drawing/2014/main" val="20001"/>
                    </a:ext>
                  </a:extLst>
                </a:gridCol>
                <a:gridCol w="2448271">
                  <a:extLst>
                    <a:ext uri="{9D8B030D-6E8A-4147-A177-3AD203B41FA5}">
                      <a16:colId xmlns:a16="http://schemas.microsoft.com/office/drawing/2014/main" val="20002"/>
                    </a:ext>
                  </a:extLst>
                </a:gridCol>
              </a:tblGrid>
              <a:tr h="706988">
                <a:tc>
                  <a:txBody>
                    <a:bodyPr/>
                    <a:lstStyle/>
                    <a:p>
                      <a:pPr algn="ctr"/>
                      <a:r>
                        <a:rPr lang="en-US" altLang="zh-CN" sz="2000" b="1" dirty="0">
                          <a:latin typeface="黑体" pitchFamily="49" charset="-122"/>
                          <a:ea typeface="黑体" pitchFamily="49" charset="-122"/>
                        </a:rPr>
                        <a:t>Photon Source</a:t>
                      </a:r>
                      <a:endParaRPr lang="zh-CN" altLang="en-US" sz="2000" b="1" dirty="0">
                        <a:latin typeface="黑体" pitchFamily="49" charset="-122"/>
                        <a:ea typeface="黑体" pitchFamily="49" charset="-122"/>
                      </a:endParaRPr>
                    </a:p>
                  </a:txBody>
                  <a:tcPr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algn="ctr"/>
                      <a:r>
                        <a:rPr lang="en-US" altLang="zh-CN" sz="2000" b="1" kern="1200" dirty="0">
                          <a:solidFill>
                            <a:schemeClr val="lt1"/>
                          </a:solidFill>
                          <a:latin typeface="+mn-lt"/>
                          <a:ea typeface="黑体" pitchFamily="49" charset="-122"/>
                          <a:cs typeface="+mn-cs"/>
                        </a:rPr>
                        <a:t>Tolerance of magnet to magnet within a girder</a:t>
                      </a:r>
                      <a:r>
                        <a:rPr lang="en-US" altLang="zh-CN" sz="2000" b="1" i="0" kern="1200" dirty="0">
                          <a:solidFill>
                            <a:schemeClr val="lt1"/>
                          </a:solidFill>
                          <a:latin typeface="黑体" pitchFamily="49" charset="-122"/>
                          <a:ea typeface="黑体" pitchFamily="49" charset="-122"/>
                          <a:cs typeface="+mn-cs"/>
                        </a:rPr>
                        <a:t>/</a:t>
                      </a:r>
                      <a:r>
                        <a:rPr lang="en-US" altLang="zh-CN" sz="2000" b="1" i="0" kern="1200" dirty="0" err="1">
                          <a:solidFill>
                            <a:schemeClr val="lt1"/>
                          </a:solidFill>
                          <a:latin typeface="黑体" pitchFamily="49" charset="-122"/>
                          <a:ea typeface="黑体" pitchFamily="49" charset="-122"/>
                          <a:cs typeface="+mn-cs"/>
                        </a:rPr>
                        <a:t>μm</a:t>
                      </a:r>
                      <a:endParaRPr lang="zh-CN" altLang="en-US" sz="2000" b="1" dirty="0">
                        <a:latin typeface="黑体" pitchFamily="49" charset="-122"/>
                        <a:ea typeface="黑体" pitchFamily="49" charset="-122"/>
                      </a:endParaRPr>
                    </a:p>
                  </a:txBody>
                  <a:tcPr anchor="ctr">
                    <a:lnT w="19050" cap="flat" cmpd="sng" algn="ctr">
                      <a:solidFill>
                        <a:schemeClr val="tx1"/>
                      </a:solidFill>
                      <a:prstDash val="solid"/>
                      <a:round/>
                      <a:headEnd type="none" w="med" len="med"/>
                      <a:tailEnd type="none" w="med" len="med"/>
                    </a:lnT>
                  </a:tcPr>
                </a:tc>
                <a:tc>
                  <a:txBody>
                    <a:bodyPr/>
                    <a:lstStyle/>
                    <a:p>
                      <a:pPr algn="ctr"/>
                      <a:r>
                        <a:rPr lang="en-US" altLang="zh-CN" sz="2000" b="1" kern="1200" dirty="0">
                          <a:solidFill>
                            <a:schemeClr val="lt1"/>
                          </a:solidFill>
                          <a:latin typeface="+mn-lt"/>
                          <a:ea typeface="黑体" pitchFamily="49" charset="-122"/>
                          <a:cs typeface="+mn-cs"/>
                        </a:rPr>
                        <a:t>Tolerance of girder to girder in Ring</a:t>
                      </a:r>
                      <a:r>
                        <a:rPr lang="en-US" altLang="zh-CN" sz="2000" b="1" i="0" kern="1200" dirty="0">
                          <a:solidFill>
                            <a:schemeClr val="lt1"/>
                          </a:solidFill>
                          <a:latin typeface="黑体" pitchFamily="49" charset="-122"/>
                          <a:ea typeface="黑体" pitchFamily="49" charset="-122"/>
                          <a:cs typeface="+mn-cs"/>
                        </a:rPr>
                        <a:t>/</a:t>
                      </a:r>
                      <a:r>
                        <a:rPr lang="en-US" altLang="zh-CN" sz="2000" b="1" i="0" kern="1200" dirty="0" err="1">
                          <a:solidFill>
                            <a:schemeClr val="lt1"/>
                          </a:solidFill>
                          <a:latin typeface="黑体" pitchFamily="49" charset="-122"/>
                          <a:ea typeface="黑体" pitchFamily="49" charset="-122"/>
                          <a:cs typeface="+mn-cs"/>
                        </a:rPr>
                        <a:t>μm</a:t>
                      </a:r>
                      <a:endParaRPr lang="zh-CN" altLang="en-US" sz="2000" b="1" dirty="0">
                        <a:latin typeface="黑体" pitchFamily="49" charset="-122"/>
                        <a:ea typeface="黑体" pitchFamily="49" charset="-122"/>
                      </a:endParaRPr>
                    </a:p>
                  </a:txBody>
                  <a:tcPr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92771">
                <a:tc>
                  <a:txBody>
                    <a:bodyPr/>
                    <a:lstStyle/>
                    <a:p>
                      <a:pPr algn="l"/>
                      <a:r>
                        <a:rPr lang="en-US" altLang="zh-CN" sz="2000" dirty="0"/>
                        <a:t>MAX-IV</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000" dirty="0"/>
                        <a:t>20~30</a:t>
                      </a:r>
                      <a:r>
                        <a:rPr lang="en-US" altLang="zh-CN" sz="2000" dirty="0">
                          <a:solidFill>
                            <a:srgbClr val="FF0000"/>
                          </a:solidFill>
                          <a:latin typeface="宋体"/>
                          <a:ea typeface="宋体"/>
                        </a:rPr>
                        <a:t>★</a:t>
                      </a:r>
                      <a:endParaRPr lang="zh-CN" altLang="en-US" sz="2000" dirty="0">
                        <a:solidFill>
                          <a:srgbClr val="FF0000"/>
                        </a:solidFill>
                      </a:endParaRPr>
                    </a:p>
                  </a:txBody>
                  <a:tcPr anchor="ctr"/>
                </a:tc>
                <a:tc>
                  <a:txBody>
                    <a:bodyPr/>
                    <a:lstStyle/>
                    <a:p>
                      <a:pPr algn="ctr"/>
                      <a:r>
                        <a:rPr lang="en-US" altLang="zh-CN" sz="2000" dirty="0"/>
                        <a:t>100</a:t>
                      </a:r>
                      <a:endParaRPr lang="zh-CN" altLang="en-US" sz="2000" dirty="0"/>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09042935"/>
                  </a:ext>
                </a:extLst>
              </a:tr>
              <a:tr h="392771">
                <a:tc>
                  <a:txBody>
                    <a:bodyPr/>
                    <a:lstStyle/>
                    <a:p>
                      <a:pPr algn="l"/>
                      <a:r>
                        <a:rPr lang="en-US" altLang="zh-CN" sz="2000" dirty="0"/>
                        <a:t>BNL-NSLSII</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algn="ctr"/>
                      <a:r>
                        <a:rPr lang="en-US" altLang="zh-CN" sz="2000" dirty="0"/>
                        <a:t>30</a:t>
                      </a:r>
                      <a:endParaRPr lang="zh-CN" altLang="en-US" sz="2000" dirty="0"/>
                    </a:p>
                  </a:txBody>
                  <a:tcPr anchor="ctr"/>
                </a:tc>
                <a:tc>
                  <a:txBody>
                    <a:bodyPr/>
                    <a:lstStyle/>
                    <a:p>
                      <a:pPr algn="ctr"/>
                      <a:r>
                        <a:rPr lang="en-US" altLang="zh-CN" sz="2000" dirty="0"/>
                        <a:t>100</a:t>
                      </a:r>
                      <a:endParaRPr lang="zh-CN" altLang="en-US" sz="2000" dirty="0"/>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92771">
                <a:tc>
                  <a:txBody>
                    <a:bodyPr/>
                    <a:lstStyle/>
                    <a:p>
                      <a:pPr algn="l"/>
                      <a:r>
                        <a:rPr lang="en-US" altLang="zh-CN" sz="2000" dirty="0"/>
                        <a:t>ANL-APSU</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algn="ctr"/>
                      <a:r>
                        <a:rPr lang="en-US" altLang="zh-CN" sz="2000" dirty="0"/>
                        <a:t>30</a:t>
                      </a:r>
                      <a:endParaRPr lang="zh-CN" altLang="en-US" sz="2000" dirty="0">
                        <a:solidFill>
                          <a:srgbClr val="FF0000"/>
                        </a:solidFill>
                      </a:endParaRPr>
                    </a:p>
                  </a:txBody>
                  <a:tcPr anchor="ctr"/>
                </a:tc>
                <a:tc>
                  <a:txBody>
                    <a:bodyPr/>
                    <a:lstStyle/>
                    <a:p>
                      <a:pPr algn="ctr"/>
                      <a:r>
                        <a:rPr lang="en-US" altLang="zh-CN" sz="2000" dirty="0"/>
                        <a:t>100</a:t>
                      </a:r>
                      <a:endParaRPr lang="zh-CN" altLang="en-US" sz="2000" dirty="0"/>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92771">
                <a:tc>
                  <a:txBody>
                    <a:bodyPr/>
                    <a:lstStyle/>
                    <a:p>
                      <a:pPr algn="l"/>
                      <a:r>
                        <a:rPr lang="en-US" altLang="zh-CN" sz="2000" dirty="0"/>
                        <a:t>ESRF-EBS</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algn="ctr"/>
                      <a:r>
                        <a:rPr lang="en-US" altLang="zh-CN" sz="2000" dirty="0"/>
                        <a:t>50</a:t>
                      </a:r>
                      <a:endParaRPr lang="zh-CN" altLang="en-US" sz="2000" dirty="0"/>
                    </a:p>
                  </a:txBody>
                  <a:tcPr anchor="ctr"/>
                </a:tc>
                <a:tc>
                  <a:txBody>
                    <a:bodyPr/>
                    <a:lstStyle/>
                    <a:p>
                      <a:pPr algn="ctr"/>
                      <a:r>
                        <a:rPr lang="en-US" altLang="zh-CN" sz="2000" dirty="0"/>
                        <a:t>50</a:t>
                      </a:r>
                      <a:r>
                        <a:rPr lang="en-US" altLang="zh-CN" sz="2000" dirty="0">
                          <a:solidFill>
                            <a:srgbClr val="FF0000"/>
                          </a:solidFill>
                          <a:latin typeface="宋体"/>
                          <a:ea typeface="+mn-ea"/>
                        </a:rPr>
                        <a:t>★</a:t>
                      </a:r>
                      <a:endParaRPr lang="zh-CN" altLang="en-US" sz="2000" dirty="0">
                        <a:solidFill>
                          <a:srgbClr val="FF0000"/>
                        </a:solidFill>
                      </a:endParaRPr>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3927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kern="1200" dirty="0">
                          <a:solidFill>
                            <a:schemeClr val="dk1"/>
                          </a:solidFill>
                          <a:latin typeface="+mn-lt"/>
                          <a:ea typeface="+mn-ea"/>
                          <a:cs typeface="+mn-cs"/>
                        </a:rPr>
                        <a:t>SPring-8-II</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algn="ctr"/>
                      <a:r>
                        <a:rPr lang="en-US" altLang="zh-CN" sz="2000" dirty="0"/>
                        <a:t>30</a:t>
                      </a:r>
                      <a:endParaRPr lang="zh-CN" altLang="en-US" sz="2000" dirty="0"/>
                    </a:p>
                  </a:txBody>
                  <a:tcPr anchor="ctr"/>
                </a:tc>
                <a:tc>
                  <a:txBody>
                    <a:bodyPr/>
                    <a:lstStyle/>
                    <a:p>
                      <a:pPr algn="ctr"/>
                      <a:r>
                        <a:rPr lang="en-US" altLang="zh-CN" sz="2000" dirty="0"/>
                        <a:t>90</a:t>
                      </a:r>
                      <a:endParaRPr lang="zh-CN" altLang="en-US" sz="2000" dirty="0"/>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392771">
                <a:tc>
                  <a:txBody>
                    <a:bodyPr/>
                    <a:lstStyle/>
                    <a:p>
                      <a:pPr algn="l"/>
                      <a:r>
                        <a:rPr lang="en-US" sz="2000" b="0" i="0" kern="1200" dirty="0">
                          <a:solidFill>
                            <a:schemeClr val="dk1"/>
                          </a:solidFill>
                          <a:latin typeface="+mn-lt"/>
                          <a:ea typeface="+mn-ea"/>
                          <a:cs typeface="+mn-cs"/>
                        </a:rPr>
                        <a:t>LNLS- Sirius</a:t>
                      </a:r>
                      <a:endParaRPr lang="zh-CN" altLang="en-US" sz="2000" dirty="0"/>
                    </a:p>
                  </a:txBody>
                  <a:tcPr anchor="ctr">
                    <a:lnL w="19050" cap="flat" cmpd="sng" algn="ctr">
                      <a:solidFill>
                        <a:schemeClr val="tx1"/>
                      </a:solidFill>
                      <a:prstDash val="solid"/>
                      <a:round/>
                      <a:headEnd type="none" w="med" len="med"/>
                      <a:tailEnd type="none" w="med" len="med"/>
                    </a:lnL>
                  </a:tcPr>
                </a:tc>
                <a:tc>
                  <a:txBody>
                    <a:bodyPr/>
                    <a:lstStyle/>
                    <a:p>
                      <a:pPr algn="ctr"/>
                      <a:r>
                        <a:rPr lang="en-US" altLang="zh-CN" sz="2000" dirty="0"/>
                        <a:t>40</a:t>
                      </a:r>
                      <a:endParaRPr lang="zh-CN" altLang="en-US" sz="2000" dirty="0"/>
                    </a:p>
                  </a:txBody>
                  <a:tcPr anchor="ctr"/>
                </a:tc>
                <a:tc>
                  <a:txBody>
                    <a:bodyPr/>
                    <a:lstStyle/>
                    <a:p>
                      <a:pPr algn="ctr"/>
                      <a:r>
                        <a:rPr lang="en-US" altLang="zh-CN" sz="2000" dirty="0"/>
                        <a:t>80</a:t>
                      </a:r>
                      <a:endParaRPr lang="zh-CN" altLang="en-US" sz="2000" dirty="0"/>
                    </a:p>
                  </a:txBody>
                  <a:tcPr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392771">
                <a:tc>
                  <a:txBody>
                    <a:bodyPr/>
                    <a:lstStyle/>
                    <a:p>
                      <a:pPr algn="l"/>
                      <a:r>
                        <a:rPr lang="en-US" altLang="zh-CN" sz="2000" b="1" dirty="0">
                          <a:solidFill>
                            <a:srgbClr val="FF0000"/>
                          </a:solidFill>
                        </a:rPr>
                        <a:t>IHEP-HEPS</a:t>
                      </a:r>
                      <a:endParaRPr lang="zh-CN" altLang="en-US" sz="2000" b="1" dirty="0">
                        <a:solidFill>
                          <a:srgbClr val="FF0000"/>
                        </a:solidFill>
                      </a:endParaRPr>
                    </a:p>
                  </a:txBody>
                  <a:tcPr anchor="ctr">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a:txBody>
                    <a:bodyPr/>
                    <a:lstStyle/>
                    <a:p>
                      <a:pPr algn="ctr"/>
                      <a:r>
                        <a:rPr lang="en-US" altLang="zh-CN" sz="2000" b="1" dirty="0">
                          <a:solidFill>
                            <a:srgbClr val="FF0000"/>
                          </a:solidFill>
                        </a:rPr>
                        <a:t>30</a:t>
                      </a:r>
                      <a:r>
                        <a:rPr lang="en-US" altLang="zh-CN" sz="2000" dirty="0">
                          <a:solidFill>
                            <a:srgbClr val="FF0000"/>
                          </a:solidFill>
                          <a:latin typeface="宋体"/>
                          <a:ea typeface="+mn-ea"/>
                        </a:rPr>
                        <a:t>★</a:t>
                      </a:r>
                      <a:endParaRPr lang="zh-CN" altLang="en-US" sz="2000" b="1" dirty="0">
                        <a:solidFill>
                          <a:srgbClr val="FF0000"/>
                        </a:solidFill>
                      </a:endParaRPr>
                    </a:p>
                  </a:txBody>
                  <a:tcPr anchor="ctr">
                    <a:lnB w="19050" cap="flat" cmpd="sng" algn="ctr">
                      <a:solidFill>
                        <a:schemeClr val="tx1"/>
                      </a:solidFill>
                      <a:prstDash val="solid"/>
                      <a:round/>
                      <a:headEnd type="none" w="med" len="med"/>
                      <a:tailEnd type="none" w="med" len="med"/>
                    </a:lnB>
                  </a:tcPr>
                </a:tc>
                <a:tc>
                  <a:txBody>
                    <a:bodyPr/>
                    <a:lstStyle/>
                    <a:p>
                      <a:pPr algn="ctr"/>
                      <a:r>
                        <a:rPr lang="en-US" altLang="zh-CN" sz="2000" b="1" dirty="0">
                          <a:solidFill>
                            <a:srgbClr val="FF0000"/>
                          </a:solidFill>
                        </a:rPr>
                        <a:t>50</a:t>
                      </a:r>
                      <a:r>
                        <a:rPr lang="en-US" altLang="zh-CN" sz="2000" dirty="0">
                          <a:solidFill>
                            <a:srgbClr val="FF0000"/>
                          </a:solidFill>
                          <a:latin typeface="宋体"/>
                          <a:ea typeface="+mn-ea"/>
                        </a:rPr>
                        <a:t>★</a:t>
                      </a:r>
                      <a:endParaRPr lang="zh-CN" altLang="en-US" sz="2000" b="1" dirty="0">
                        <a:solidFill>
                          <a:srgbClr val="FF0000"/>
                        </a:solidFill>
                      </a:endParaRPr>
                    </a:p>
                  </a:txBody>
                  <a:tcPr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标题 1">
            <a:extLst>
              <a:ext uri="{FF2B5EF4-FFF2-40B4-BE49-F238E27FC236}">
                <a16:creationId xmlns:a16="http://schemas.microsoft.com/office/drawing/2014/main" id="{45532309-7555-4C8A-9B22-31F269C44787}"/>
              </a:ext>
            </a:extLst>
          </p:cNvPr>
          <p:cNvSpPr txBox="1">
            <a:spLocks/>
          </p:cNvSpPr>
          <p:nvPr/>
        </p:nvSpPr>
        <p:spPr>
          <a:xfrm>
            <a:off x="535752" y="5589240"/>
            <a:ext cx="8072494" cy="685039"/>
          </a:xfrm>
          <a:prstGeom prst="rect">
            <a:avLst/>
          </a:prstGeom>
        </p:spPr>
        <p:txBody>
          <a:bodyPr vert="horz" wrap="square" lIns="91440" tIns="45720" rIns="91440" bIns="45720" rtlCol="0" anchor="t">
            <a:noAutofit/>
          </a:bodyPr>
          <a:lstStyle/>
          <a:p>
            <a:pPr lvl="0" eaLnBrk="0" hangingPunct="0">
              <a:spcBef>
                <a:spcPct val="0"/>
              </a:spcBef>
            </a:pPr>
            <a:r>
              <a:rPr lang="zh-CN" altLang="en-US" sz="2000" b="1" dirty="0">
                <a:solidFill>
                  <a:srgbClr val="FF0000"/>
                </a:solidFill>
                <a:latin typeface="黑体" pitchFamily="49" charset="-122"/>
                <a:ea typeface="黑体" pitchFamily="49" charset="-122"/>
                <a:cs typeface="+mj-cs"/>
              </a:rPr>
              <a:t>  </a:t>
            </a:r>
            <a:r>
              <a:rPr lang="en-US" altLang="zh-CN" sz="2000" b="1" dirty="0">
                <a:solidFill>
                  <a:srgbClr val="FF0000"/>
                </a:solidFill>
                <a:latin typeface="+mj-lt"/>
                <a:ea typeface="黑体" pitchFamily="49" charset="-122"/>
                <a:cs typeface="+mj-cs"/>
              </a:rPr>
              <a:t>The alignment accuracy of HEPS was at the forefront in the similar facility around the world. </a:t>
            </a:r>
            <a:r>
              <a:rPr lang="en-US" altLang="zh-CN" sz="2000" dirty="0">
                <a:solidFill>
                  <a:srgbClr val="FF0000"/>
                </a:solidFill>
                <a:latin typeface="+mj-lt"/>
              </a:rPr>
              <a:t>★★</a:t>
            </a:r>
            <a:endParaRPr kumimoji="0" lang="zh-CN" altLang="en-US" sz="2000" b="1" i="0" u="none" strike="noStrike" kern="1200" cap="none" spc="0" normalizeH="0" baseline="0" noProof="0" dirty="0">
              <a:ln>
                <a:noFill/>
              </a:ln>
              <a:solidFill>
                <a:srgbClr val="FF0000"/>
              </a:solidFill>
              <a:effectLst/>
              <a:uLnTx/>
              <a:uFillTx/>
              <a:latin typeface="+mj-lt"/>
              <a:ea typeface="黑体" pitchFamily="49" charset="-122"/>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105638" y="908720"/>
            <a:ext cx="8786842" cy="5472608"/>
          </a:xfrm>
          <a:prstGeom prst="rect">
            <a:avLst/>
          </a:prstGeom>
        </p:spPr>
        <p:txBody>
          <a:bodyPr vert="horz" wrap="square" lIns="91440" tIns="45720" rIns="91440" bIns="45720" rtlCol="0" anchor="t">
            <a:noAutofit/>
          </a:bodyPr>
          <a:lstStyle/>
          <a:p>
            <a:pPr lvl="0" eaLnBrk="0" hangingPunct="0">
              <a:defRPr/>
            </a:pPr>
            <a:r>
              <a:rPr lang="en-US" altLang="zh-CN" sz="1200" b="1" dirty="0">
                <a:latin typeface="+mj-lt"/>
                <a:ea typeface="黑体" pitchFamily="49" charset="-122"/>
                <a:cs typeface="+mj-cs"/>
              </a:rPr>
              <a:t>[References</a:t>
            </a:r>
            <a:r>
              <a:rPr lang="en-US" altLang="zh-CN" sz="1200" b="1" dirty="0">
                <a:ea typeface="黑体" pitchFamily="49" charset="-122"/>
              </a:rPr>
              <a:t>]</a:t>
            </a:r>
            <a:endParaRPr lang="en-US" altLang="zh-CN" sz="1200" b="1" dirty="0">
              <a:latin typeface="+mj-lt"/>
              <a:ea typeface="黑体" pitchFamily="49" charset="-122"/>
              <a:cs typeface="+mj-cs"/>
            </a:endParaRPr>
          </a:p>
          <a:p>
            <a:pPr lvl="0" eaLnBrk="0" hangingPunct="0">
              <a:defRPr/>
            </a:pPr>
            <a:r>
              <a:rPr lang="en-US" altLang="zh-CN" sz="1000" b="1" dirty="0">
                <a:solidFill>
                  <a:srgbClr val="0000FF"/>
                </a:solidFill>
                <a:latin typeface="+mj-lt"/>
                <a:ea typeface="黑体" pitchFamily="49" charset="-122"/>
                <a:cs typeface="+mj-cs"/>
              </a:rPr>
              <a:t>MAX </a:t>
            </a:r>
            <a:r>
              <a:rPr kumimoji="0" lang="en-US" altLang="zh-CN" sz="1000" b="1" i="0" u="none" strike="noStrike" kern="1200" cap="none" spc="0" normalizeH="0" baseline="0" noProof="0" dirty="0">
                <a:ln>
                  <a:noFill/>
                </a:ln>
                <a:solidFill>
                  <a:srgbClr val="0000FF"/>
                </a:solidFill>
                <a:effectLst/>
                <a:uLnTx/>
                <a:uFillTx/>
                <a:latin typeface="+mj-lt"/>
                <a:ea typeface="黑体" pitchFamily="49" charset="-122"/>
                <a:cs typeface="+mj-cs"/>
              </a:rPr>
              <a:t>IV</a:t>
            </a:r>
          </a:p>
          <a:p>
            <a:pPr lvl="0" eaLnBrk="0" hangingPunct="0">
              <a:defRPr/>
            </a:pPr>
            <a:r>
              <a:rPr kumimoji="0" lang="en-US" altLang="zh-CN" sz="1000" b="1" i="0" u="none" strike="noStrike" kern="1200" cap="none" spc="0" normalizeH="0" baseline="0" noProof="0" dirty="0">
                <a:ln>
                  <a:noFill/>
                </a:ln>
                <a:solidFill>
                  <a:schemeClr val="tx1"/>
                </a:solidFill>
                <a:effectLst/>
                <a:uLnTx/>
                <a:uFillTx/>
                <a:latin typeface="+mj-lt"/>
                <a:ea typeface="黑体" pitchFamily="49" charset="-122"/>
                <a:cs typeface="+mj-cs"/>
              </a:rPr>
              <a:t>[1] </a:t>
            </a:r>
            <a:r>
              <a:rPr lang="en-US" altLang="zh-CN" sz="1000" b="1" dirty="0">
                <a:latin typeface="Times New Roman" pitchFamily="18" charset="0"/>
                <a:cs typeface="Times New Roman" pitchFamily="18" charset="0"/>
              </a:rPr>
              <a:t>Alignment and Stability Strategies at MAX IV_20230726-keyu </a:t>
            </a:r>
            <a:r>
              <a:rPr lang="en-US" altLang="zh-CN" sz="1000" b="1" dirty="0" err="1">
                <a:latin typeface="Times New Roman" pitchFamily="18" charset="0"/>
                <a:cs typeface="Times New Roman" pitchFamily="18" charset="0"/>
              </a:rPr>
              <a:t>zhou</a:t>
            </a:r>
            <a:r>
              <a:rPr lang="en-US" altLang="zh-CN" sz="1000" b="1" dirty="0">
                <a:latin typeface="Times New Roman" pitchFamily="18" charset="0"/>
                <a:cs typeface="Times New Roman" pitchFamily="18" charset="0"/>
              </a:rPr>
              <a:t>.</a:t>
            </a:r>
            <a:endParaRPr kumimoji="0" lang="en-US" altLang="zh-CN" sz="1000" b="1" i="0" u="none" strike="noStrike" kern="1200" cap="none" spc="0" normalizeH="0" baseline="0" noProof="0" dirty="0">
              <a:ln>
                <a:noFill/>
              </a:ln>
              <a:solidFill>
                <a:schemeClr val="tx1"/>
              </a:solidFill>
              <a:effectLst/>
              <a:uLnTx/>
              <a:uFillTx/>
              <a:latin typeface="+mj-lt"/>
              <a:ea typeface="黑体" pitchFamily="49" charset="-122"/>
              <a:cs typeface="+mj-cs"/>
            </a:endParaRPr>
          </a:p>
          <a:p>
            <a:pPr eaLnBrk="0" hangingPunct="0">
              <a:defRPr/>
            </a:pPr>
            <a:r>
              <a:rPr lang="en-US" altLang="zh-CN" sz="1000" b="1" dirty="0">
                <a:latin typeface="Times New Roman" pitchFamily="18" charset="0"/>
                <a:cs typeface="Times New Roman" pitchFamily="18" charset="0"/>
              </a:rPr>
              <a:t>[2] </a:t>
            </a:r>
            <a:r>
              <a:rPr lang="zh-CN" altLang="en-US" sz="1000" b="1" dirty="0"/>
              <a:t>2016_MAX-IV_MAX IV 3 GeV ring magnets_Martin Johansson</a:t>
            </a:r>
            <a:r>
              <a:rPr lang="en-US" altLang="zh-CN" sz="1000" b="1" dirty="0"/>
              <a:t>.</a:t>
            </a:r>
            <a:endParaRPr lang="zh-CN" altLang="en-US" sz="1000" b="1" dirty="0"/>
          </a:p>
          <a:p>
            <a:pPr eaLnBrk="0" hangingPunct="0">
              <a:defRPr/>
            </a:pPr>
            <a:r>
              <a:rPr lang="en-US" altLang="zh-CN" sz="1000" b="1" dirty="0">
                <a:latin typeface="Times New Roman" pitchFamily="18" charset="0"/>
                <a:cs typeface="Times New Roman" pitchFamily="18" charset="0"/>
              </a:rPr>
              <a:t>[3] 2015_MAX-IV_Relative alignment within the MAX IV 3 GeV storage ring magnet </a:t>
            </a:r>
            <a:r>
              <a:rPr lang="en-US" altLang="zh-CN" sz="1000" b="1" dirty="0" err="1">
                <a:latin typeface="Times New Roman" pitchFamily="18" charset="0"/>
                <a:cs typeface="Times New Roman" pitchFamily="18" charset="0"/>
              </a:rPr>
              <a:t>blocks_Jonas</a:t>
            </a:r>
            <a:r>
              <a:rPr lang="en-US" altLang="zh-CN" sz="1000" b="1" dirty="0">
                <a:latin typeface="Times New Roman" pitchFamily="18" charset="0"/>
                <a:cs typeface="Times New Roman" pitchFamily="18" charset="0"/>
              </a:rPr>
              <a:t> Björklund </a:t>
            </a:r>
            <a:r>
              <a:rPr lang="en-US" altLang="zh-CN" sz="1000" b="1" dirty="0" err="1">
                <a:latin typeface="Times New Roman" pitchFamily="18" charset="0"/>
                <a:cs typeface="Times New Roman" pitchFamily="18" charset="0"/>
              </a:rPr>
              <a:t>Svensson</a:t>
            </a:r>
            <a:r>
              <a:rPr lang="en-US" altLang="zh-CN" sz="1000" b="1" dirty="0">
                <a:latin typeface="Times New Roman" pitchFamily="18" charset="0"/>
                <a:cs typeface="Times New Roman" pitchFamily="18" charset="0"/>
              </a:rPr>
              <a:t>.</a:t>
            </a:r>
            <a:endParaRPr lang="zh-CN" altLang="en-US" sz="1000" b="1" dirty="0">
              <a:latin typeface="Times New Roman" pitchFamily="18" charset="0"/>
              <a:cs typeface="Times New Roman" pitchFamily="18" charset="0"/>
            </a:endParaRPr>
          </a:p>
          <a:p>
            <a:pPr lvl="0" eaLnBrk="0" hangingPunct="0">
              <a:defRPr/>
            </a:pPr>
            <a:r>
              <a:rPr lang="zh-CN" altLang="en-US" sz="1000" b="1" dirty="0">
                <a:solidFill>
                  <a:srgbClr val="0000FF"/>
                </a:solidFill>
                <a:ea typeface="黑体" pitchFamily="49" charset="-122"/>
              </a:rPr>
              <a:t>NSLS-II</a:t>
            </a:r>
            <a:endParaRPr lang="en-US" altLang="zh-CN" sz="1000" b="1" dirty="0">
              <a:solidFill>
                <a:srgbClr val="0000FF"/>
              </a:solidFill>
              <a:ea typeface="黑体" pitchFamily="49" charset="-122"/>
            </a:endParaRPr>
          </a:p>
          <a:p>
            <a:pPr eaLnBrk="0" hangingPunct="0">
              <a:defRPr/>
            </a:pPr>
            <a:r>
              <a:rPr lang="en-US" altLang="zh-CN" sz="1000" b="1" dirty="0">
                <a:ea typeface="黑体" pitchFamily="49" charset="-122"/>
              </a:rPr>
              <a:t>[1] NSLS-II Survey and Alignment Activities_Nov_2015.</a:t>
            </a:r>
            <a:endParaRPr lang="en-US" altLang="zh-CN" sz="1000" b="1" dirty="0">
              <a:solidFill>
                <a:srgbClr val="0000FF"/>
              </a:solidFill>
              <a:latin typeface="+mj-lt"/>
              <a:ea typeface="黑体" pitchFamily="49" charset="-122"/>
              <a:cs typeface="+mj-cs"/>
            </a:endParaRPr>
          </a:p>
          <a:p>
            <a:pPr lvl="0" eaLnBrk="0" hangingPunct="0">
              <a:defRPr/>
            </a:pPr>
            <a:r>
              <a:rPr lang="en-US" altLang="zh-CN" sz="1000" b="1" dirty="0">
                <a:ea typeface="黑体" pitchFamily="49" charset="-122"/>
              </a:rPr>
              <a:t>[2] </a:t>
            </a:r>
            <a:r>
              <a:rPr lang="zh-CN" altLang="en-US" sz="1000" b="1" dirty="0">
                <a:latin typeface="+mj-lt"/>
                <a:ea typeface="黑体" pitchFamily="49" charset="-122"/>
                <a:cs typeface="+mj-cs"/>
              </a:rPr>
              <a:t>Precision Alignment of Multipoles on a Girder for NSLS-II.pdf</a:t>
            </a:r>
            <a:endParaRPr lang="en-US" altLang="zh-CN" sz="1000" b="1" dirty="0">
              <a:latin typeface="+mj-lt"/>
              <a:ea typeface="黑体" pitchFamily="49" charset="-122"/>
              <a:cs typeface="+mj-cs"/>
            </a:endParaRPr>
          </a:p>
          <a:p>
            <a:pPr eaLnBrk="0" hangingPunct="0">
              <a:defRPr/>
            </a:pPr>
            <a:r>
              <a:rPr lang="en-US" altLang="zh-CN" sz="1000" b="1" dirty="0">
                <a:ea typeface="黑体" pitchFamily="49" charset="-122"/>
              </a:rPr>
              <a:t>[3] </a:t>
            </a:r>
            <a:r>
              <a:rPr lang="zh-CN" altLang="en-US" sz="1000" b="1" dirty="0">
                <a:latin typeface="+mj-lt"/>
                <a:ea typeface="黑体" pitchFamily="49" charset="-122"/>
                <a:cs typeface="+mj-cs"/>
              </a:rPr>
              <a:t>Magnetic and Mechanical Center Deviations of NSLS-II Magnets-Yu Chenghao.pdf</a:t>
            </a:r>
            <a:endParaRPr lang="en-US" altLang="zh-CN" sz="1000" b="1" dirty="0">
              <a:latin typeface="+mj-lt"/>
              <a:ea typeface="黑体" pitchFamily="49" charset="-122"/>
              <a:cs typeface="+mj-cs"/>
            </a:endParaRPr>
          </a:p>
          <a:p>
            <a:pPr eaLnBrk="0" hangingPunct="0">
              <a:defRPr/>
            </a:pPr>
            <a:r>
              <a:rPr lang="en-US" altLang="zh-CN" sz="1000" b="1" dirty="0">
                <a:ea typeface="黑体" pitchFamily="49" charset="-122"/>
              </a:rPr>
              <a:t>[4] </a:t>
            </a:r>
            <a:r>
              <a:rPr lang="zh-CN" altLang="en-US" sz="1000" b="1" dirty="0">
                <a:latin typeface="+mj-lt"/>
                <a:ea typeface="黑体" pitchFamily="49" charset="-122"/>
                <a:cs typeface="+mj-cs"/>
              </a:rPr>
              <a:t>Slides_28-0-NSLS-II_GIRDER_PROFILING_ACTIVITES.pdf</a:t>
            </a:r>
            <a:endParaRPr lang="en-US" altLang="zh-CN" sz="1000" b="1" dirty="0">
              <a:latin typeface="+mj-lt"/>
              <a:ea typeface="黑体" pitchFamily="49" charset="-122"/>
              <a:cs typeface="+mj-cs"/>
            </a:endParaRPr>
          </a:p>
          <a:p>
            <a:pPr lvl="0" eaLnBrk="0" hangingPunct="0">
              <a:defRPr/>
            </a:pPr>
            <a:r>
              <a:rPr lang="en-US" altLang="zh-CN" sz="1000" b="1" dirty="0">
                <a:ea typeface="黑体" pitchFamily="49" charset="-122"/>
              </a:rPr>
              <a:t>[5] </a:t>
            </a:r>
            <a:r>
              <a:rPr lang="zh-CN" altLang="en-US" sz="1000" b="1" dirty="0">
                <a:latin typeface="+mj-lt"/>
                <a:ea typeface="黑体" pitchFamily="49" charset="-122"/>
                <a:cs typeface="+mj-cs"/>
              </a:rPr>
              <a:t>Yu_chenghao_-_Smoothing__Based_on_Best-fit_Transformation.ppt</a:t>
            </a:r>
            <a:endParaRPr lang="en-US" altLang="zh-CN" sz="1000" b="1" dirty="0">
              <a:latin typeface="+mj-lt"/>
              <a:ea typeface="黑体" pitchFamily="49" charset="-122"/>
              <a:cs typeface="+mj-cs"/>
            </a:endParaRPr>
          </a:p>
          <a:p>
            <a:pPr lvl="0" eaLnBrk="0" hangingPunct="0">
              <a:defRPr/>
            </a:pPr>
            <a:r>
              <a:rPr lang="en-US" altLang="zh-CN" sz="1000" b="1" dirty="0">
                <a:solidFill>
                  <a:srgbClr val="0000FF"/>
                </a:solidFill>
                <a:latin typeface="+mj-lt"/>
                <a:ea typeface="黑体" pitchFamily="49" charset="-122"/>
                <a:cs typeface="+mj-cs"/>
              </a:rPr>
              <a:t>APSU</a:t>
            </a:r>
          </a:p>
          <a:p>
            <a:pPr eaLnBrk="0" hangingPunct="0">
              <a:defRPr/>
            </a:pPr>
            <a:r>
              <a:rPr lang="en-US" altLang="zh-CN" sz="1000" b="1" dirty="0">
                <a:latin typeface="Times New Roman" pitchFamily="18" charset="0"/>
                <a:cs typeface="Times New Roman" pitchFamily="18" charset="0"/>
              </a:rPr>
              <a:t>[1] </a:t>
            </a:r>
            <a:r>
              <a:rPr lang="en-US" altLang="zh-CN" sz="1000" b="1" dirty="0">
                <a:latin typeface="+mj-lt"/>
                <a:ea typeface="黑体" pitchFamily="49" charset="-122"/>
                <a:cs typeface="+mj-cs"/>
              </a:rPr>
              <a:t>Multi-Bend Achromat Lattice White </a:t>
            </a:r>
            <a:r>
              <a:rPr lang="en-US" altLang="zh-CN" sz="1000" b="1" dirty="0" err="1">
                <a:latin typeface="+mj-lt"/>
                <a:ea typeface="黑体" pitchFamily="49" charset="-122"/>
                <a:cs typeface="+mj-cs"/>
              </a:rPr>
              <a:t>Paper.https</a:t>
            </a:r>
            <a:r>
              <a:rPr lang="en-US" altLang="zh-CN" sz="1000" b="1" dirty="0">
                <a:latin typeface="+mj-lt"/>
                <a:ea typeface="黑体" pitchFamily="49" charset="-122"/>
                <a:cs typeface="+mj-cs"/>
              </a:rPr>
              <a:t>://</a:t>
            </a:r>
            <a:r>
              <a:rPr lang="en-US" altLang="zh-CN" sz="1000" b="1" dirty="0">
                <a:latin typeface="Times New Roman" pitchFamily="18" charset="0"/>
                <a:cs typeface="Times New Roman" pitchFamily="18" charset="0"/>
              </a:rPr>
              <a:t>www.aps.anl.gov/APS-Upgrade/Documents.</a:t>
            </a:r>
          </a:p>
          <a:p>
            <a:pPr eaLnBrk="0" hangingPunct="0">
              <a:defRPr/>
            </a:pPr>
            <a:r>
              <a:rPr lang="en-US" altLang="zh-CN" sz="1000" b="1" dirty="0">
                <a:latin typeface="Times New Roman" pitchFamily="18" charset="0"/>
                <a:cs typeface="Times New Roman" pitchFamily="18" charset="0"/>
              </a:rPr>
              <a:t>[2] Penicka_IWAA2016_slides_Alignment Strategy for APS Upgrade Project.pptx.</a:t>
            </a:r>
            <a:endParaRPr lang="zh-CN" altLang="en-US" sz="1000" b="1" dirty="0">
              <a:latin typeface="Times New Roman" pitchFamily="18" charset="0"/>
              <a:cs typeface="Times New Roman" pitchFamily="18" charset="0"/>
            </a:endParaRPr>
          </a:p>
          <a:p>
            <a:r>
              <a:rPr lang="en-US" altLang="zh-CN" sz="1000" b="1" dirty="0">
                <a:latin typeface="Times New Roman" pitchFamily="18" charset="0"/>
                <a:cs typeface="Times New Roman" pitchFamily="18" charset="0"/>
              </a:rPr>
              <a:t>[3] Jaromir M. </a:t>
            </a:r>
            <a:r>
              <a:rPr lang="en-US" altLang="zh-CN" sz="1000" b="1" dirty="0" err="1">
                <a:latin typeface="Times New Roman" pitchFamily="18" charset="0"/>
                <a:cs typeface="Times New Roman" pitchFamily="18" charset="0"/>
              </a:rPr>
              <a:t>Penicka.Alignment</a:t>
            </a:r>
            <a:r>
              <a:rPr lang="en-US" altLang="zh-CN" sz="1000" b="1" dirty="0">
                <a:latin typeface="Times New Roman" pitchFamily="18" charset="0"/>
                <a:cs typeface="Times New Roman" pitchFamily="18" charset="0"/>
              </a:rPr>
              <a:t> Strategy for APS Upgrade Project. International Workshop on Accelerator </a:t>
            </a:r>
            <a:r>
              <a:rPr lang="en-US" altLang="zh-CN" sz="1000" b="1" dirty="0" err="1">
                <a:latin typeface="Times New Roman" pitchFamily="18" charset="0"/>
                <a:cs typeface="Times New Roman" pitchFamily="18" charset="0"/>
              </a:rPr>
              <a:t>Alignment,Grenoble</a:t>
            </a:r>
            <a:r>
              <a:rPr lang="en-US" altLang="zh-CN" sz="1000" b="1" dirty="0">
                <a:latin typeface="Times New Roman" pitchFamily="18" charset="0"/>
                <a:cs typeface="Times New Roman" pitchFamily="18" charset="0"/>
              </a:rPr>
              <a:t>, October 3-7, 2016</a:t>
            </a:r>
          </a:p>
          <a:p>
            <a:r>
              <a:rPr lang="en-US" altLang="zh-CN" sz="1000" b="1" dirty="0">
                <a:latin typeface="Times New Roman" pitchFamily="18" charset="0"/>
                <a:cs typeface="Times New Roman" pitchFamily="18" charset="0"/>
              </a:rPr>
              <a:t>[4] Chapter 4 - Accelerator.pdf. APS Upgrade Project Preliminary Design Review Report - 2017.</a:t>
            </a:r>
          </a:p>
          <a:p>
            <a:r>
              <a:rPr lang="en-US" altLang="zh-CN" sz="1000" b="1" dirty="0">
                <a:solidFill>
                  <a:srgbClr val="0000FF"/>
                </a:solidFill>
                <a:latin typeface="Times New Roman" pitchFamily="18" charset="0"/>
                <a:cs typeface="Times New Roman" pitchFamily="18" charset="0"/>
              </a:rPr>
              <a:t>EBS</a:t>
            </a:r>
          </a:p>
          <a:p>
            <a:r>
              <a:rPr lang="en-US" altLang="zh-CN" sz="1000" b="1" dirty="0">
                <a:latin typeface="Times New Roman" pitchFamily="18" charset="0"/>
                <a:cs typeface="Times New Roman" pitchFamily="18" charset="0"/>
              </a:rPr>
              <a:t>[1] Alignment for the ESRF Extremely Brilliant Source-IWAA2022.pptx </a:t>
            </a:r>
          </a:p>
          <a:p>
            <a:r>
              <a:rPr lang="en-US" altLang="zh-CN" sz="1000" b="1" dirty="0">
                <a:latin typeface="Times New Roman" pitchFamily="18" charset="0"/>
                <a:cs typeface="Times New Roman" pitchFamily="18" charset="0"/>
              </a:rPr>
              <a:t>[2] Status of the ESRF EBS Storage Ring Engineering and Construction.pdf</a:t>
            </a:r>
            <a:endParaRPr lang="zh-CN" altLang="en-US" sz="1000" b="1" dirty="0">
              <a:latin typeface="Times New Roman" pitchFamily="18" charset="0"/>
              <a:cs typeface="Times New Roman" pitchFamily="18" charset="0"/>
            </a:endParaRPr>
          </a:p>
          <a:p>
            <a:r>
              <a:rPr lang="en-US" altLang="zh-CN" sz="1000" b="1" dirty="0">
                <a:latin typeface="Times New Roman" pitchFamily="18" charset="0"/>
                <a:cs typeface="Times New Roman" pitchFamily="18" charset="0"/>
              </a:rPr>
              <a:t>[3] Sergei </a:t>
            </a:r>
            <a:r>
              <a:rPr lang="en-US" altLang="zh-CN" sz="1000" b="1" dirty="0" err="1">
                <a:latin typeface="Times New Roman" pitchFamily="18" charset="0"/>
                <a:cs typeface="Times New Roman" pitchFamily="18" charset="0"/>
              </a:rPr>
              <a:t>Gurov</a:t>
            </a:r>
            <a:r>
              <a:rPr lang="en-US" altLang="zh-CN" sz="1000" b="1" dirty="0">
                <a:latin typeface="Times New Roman" pitchFamily="18" charset="0"/>
                <a:cs typeface="Times New Roman" pitchFamily="18" charset="0"/>
              </a:rPr>
              <a:t> . Lessons learned from the ESRF magnets and vacuum chamber assembling . Beam Tests and Commissioning of Low Emittance Storage Rings,</a:t>
            </a:r>
            <a:r>
              <a:rPr lang="ru-RU" altLang="zh-CN" sz="1000" b="1" dirty="0">
                <a:latin typeface="Times New Roman" pitchFamily="18" charset="0"/>
                <a:cs typeface="Times New Roman" pitchFamily="18" charset="0"/>
              </a:rPr>
              <a:t> </a:t>
            </a:r>
            <a:r>
              <a:rPr lang="en-US" altLang="zh-CN" sz="1000" b="1" dirty="0">
                <a:latin typeface="Times New Roman" pitchFamily="18" charset="0"/>
                <a:cs typeface="Times New Roman" pitchFamily="18" charset="0"/>
              </a:rPr>
              <a:t>Karlsruhe, 2019.</a:t>
            </a:r>
          </a:p>
          <a:p>
            <a:r>
              <a:rPr lang="en-US" altLang="zh-CN" sz="1000" b="1" dirty="0">
                <a:latin typeface="Times New Roman" pitchFamily="18" charset="0"/>
                <a:cs typeface="Times New Roman" pitchFamily="18" charset="0"/>
              </a:rPr>
              <a:t>[4]</a:t>
            </a:r>
            <a:r>
              <a:rPr lang="zh-CN" altLang="en-US" sz="1000" b="1" dirty="0">
                <a:latin typeface="Times New Roman" pitchFamily="18" charset="0"/>
                <a:cs typeface="Times New Roman" pitchFamily="18" charset="0"/>
              </a:rPr>
              <a:t> ESRF alignment techniques and results-2021-05-11-12 FCC-ee OpticsTuningAlignment_DMartin.pdf</a:t>
            </a:r>
            <a:endParaRPr lang="en-US" altLang="zh-CN" sz="1000" b="1" dirty="0">
              <a:latin typeface="Times New Roman" pitchFamily="18" charset="0"/>
              <a:cs typeface="Times New Roman" pitchFamily="18" charset="0"/>
            </a:endParaRPr>
          </a:p>
          <a:p>
            <a:r>
              <a:rPr lang="en-US" altLang="zh-CN" sz="1000" b="1" dirty="0">
                <a:latin typeface="Times New Roman" pitchFamily="18" charset="0"/>
                <a:cs typeface="Times New Roman" pitchFamily="18" charset="0"/>
              </a:rPr>
              <a:t>[5]</a:t>
            </a:r>
            <a:r>
              <a:rPr lang="zh-CN" altLang="en-US" sz="1000" b="1" dirty="0">
                <a:latin typeface="Times New Roman" pitchFamily="18" charset="0"/>
                <a:cs typeface="Times New Roman" pitchFamily="18" charset="0"/>
              </a:rPr>
              <a:t> </a:t>
            </a:r>
            <a:r>
              <a:rPr lang="en-US" altLang="zh-CN" sz="1000" b="1" dirty="0">
                <a:latin typeface="Times New Roman" pitchFamily="18" charset="0"/>
                <a:cs typeface="Times New Roman" pitchFamily="18" charset="0"/>
              </a:rPr>
              <a:t>Measurement and </a:t>
            </a:r>
            <a:r>
              <a:rPr lang="en-US" altLang="zh-CN" sz="1000" b="1" dirty="0" err="1">
                <a:latin typeface="Times New Roman" pitchFamily="18" charset="0"/>
                <a:cs typeface="Times New Roman" pitchFamily="18" charset="0"/>
              </a:rPr>
              <a:t>fiducialization</a:t>
            </a:r>
            <a:r>
              <a:rPr lang="en-US" altLang="zh-CN" sz="1000" b="1" dirty="0">
                <a:latin typeface="Times New Roman" pitchFamily="18" charset="0"/>
                <a:cs typeface="Times New Roman" pitchFamily="18" charset="0"/>
              </a:rPr>
              <a:t> of the ESRF-EBS magnets_Gael_IMMW21.pdf</a:t>
            </a:r>
            <a:endParaRPr lang="zh-CN" altLang="en-US" sz="1000" b="1" dirty="0">
              <a:latin typeface="Times New Roman" pitchFamily="18" charset="0"/>
              <a:cs typeface="Times New Roman" pitchFamily="18" charset="0"/>
            </a:endParaRPr>
          </a:p>
          <a:p>
            <a:r>
              <a:rPr lang="en-US" altLang="zh-CN" sz="1000" b="1" dirty="0">
                <a:latin typeface="Times New Roman" pitchFamily="18" charset="0"/>
                <a:cs typeface="Times New Roman" pitchFamily="18" charset="0"/>
              </a:rPr>
              <a:t>[6] Sergei </a:t>
            </a:r>
            <a:r>
              <a:rPr lang="en-US" altLang="zh-CN" sz="1000" b="1" dirty="0" err="1">
                <a:latin typeface="Times New Roman" pitchFamily="18" charset="0"/>
                <a:cs typeface="Times New Roman" pitchFamily="18" charset="0"/>
              </a:rPr>
              <a:t>Gurov</a:t>
            </a:r>
            <a:r>
              <a:rPr lang="en-US" altLang="zh-CN" sz="1000" b="1" dirty="0">
                <a:latin typeface="Times New Roman" pitchFamily="18" charset="0"/>
                <a:cs typeface="Times New Roman" pitchFamily="18" charset="0"/>
              </a:rPr>
              <a:t> . Lessons learned from the ESRF magnets and vacuum chamber assembling . Beam Tests and Commissioning of Low Emittance Storage Rings,</a:t>
            </a:r>
            <a:r>
              <a:rPr lang="ru-RU" altLang="zh-CN" sz="1000" b="1" dirty="0">
                <a:latin typeface="Times New Roman" pitchFamily="18" charset="0"/>
                <a:cs typeface="Times New Roman" pitchFamily="18" charset="0"/>
              </a:rPr>
              <a:t> </a:t>
            </a:r>
            <a:r>
              <a:rPr lang="en-US" altLang="zh-CN" sz="1000" b="1" dirty="0">
                <a:latin typeface="Times New Roman" pitchFamily="18" charset="0"/>
                <a:cs typeface="Times New Roman" pitchFamily="18" charset="0"/>
              </a:rPr>
              <a:t>Karlsruhe, 2019.</a:t>
            </a:r>
          </a:p>
          <a:p>
            <a:r>
              <a:rPr lang="en-US" altLang="zh-CN" sz="1000" b="1" dirty="0">
                <a:latin typeface="Times New Roman" pitchFamily="18" charset="0"/>
                <a:cs typeface="Times New Roman" pitchFamily="18" charset="0"/>
              </a:rPr>
              <a:t>[7] ESRF alignment techniques and results-2021-05-11-12 FCC-</a:t>
            </a:r>
            <a:r>
              <a:rPr lang="en-US" altLang="zh-CN" sz="1000" b="1" dirty="0" err="1">
                <a:latin typeface="Times New Roman" pitchFamily="18" charset="0"/>
                <a:cs typeface="Times New Roman" pitchFamily="18" charset="0"/>
              </a:rPr>
              <a:t>ee</a:t>
            </a:r>
            <a:r>
              <a:rPr lang="en-US" altLang="zh-CN" sz="1000" b="1" dirty="0">
                <a:latin typeface="Times New Roman" pitchFamily="18" charset="0"/>
                <a:cs typeface="Times New Roman" pitchFamily="18" charset="0"/>
              </a:rPr>
              <a:t> OpticsTuningAlignment_DMartin.pdf.</a:t>
            </a:r>
          </a:p>
          <a:p>
            <a:r>
              <a:rPr lang="en-US" altLang="zh-CN" sz="1000" b="1" dirty="0">
                <a:solidFill>
                  <a:srgbClr val="0000FF"/>
                </a:solidFill>
                <a:latin typeface="Times New Roman" pitchFamily="18" charset="0"/>
                <a:cs typeface="Times New Roman" pitchFamily="18" charset="0"/>
              </a:rPr>
              <a:t>SPring-8-II</a:t>
            </a:r>
          </a:p>
          <a:p>
            <a:r>
              <a:rPr lang="en-US" altLang="zh-CN" sz="1000" b="1" dirty="0">
                <a:latin typeface="Times New Roman" pitchFamily="18" charset="0"/>
                <a:cs typeface="Times New Roman" pitchFamily="18" charset="0"/>
              </a:rPr>
              <a:t>[1] Yuichi </a:t>
            </a:r>
            <a:r>
              <a:rPr lang="en-US" altLang="zh-CN" sz="1000" b="1" dirty="0" err="1">
                <a:latin typeface="Times New Roman" pitchFamily="18" charset="0"/>
                <a:cs typeface="Times New Roman" pitchFamily="18" charset="0"/>
              </a:rPr>
              <a:t>okayasu</a:t>
            </a:r>
            <a:r>
              <a:rPr lang="en-US" altLang="zh-CN" sz="1000" b="1" dirty="0">
                <a:latin typeface="Times New Roman" pitchFamily="18" charset="0"/>
                <a:cs typeface="Times New Roman" pitchFamily="18" charset="0"/>
              </a:rPr>
              <a:t>, </a:t>
            </a:r>
            <a:r>
              <a:rPr lang="en-US" altLang="zh-CN" sz="1000" b="1" dirty="0" err="1">
                <a:latin typeface="Times New Roman" pitchFamily="18" charset="0"/>
                <a:cs typeface="Times New Roman" pitchFamily="18" charset="0"/>
              </a:rPr>
              <a:t>hiroaki</a:t>
            </a:r>
            <a:r>
              <a:rPr lang="en-US" altLang="zh-CN" sz="1000" b="1" dirty="0">
                <a:latin typeface="Times New Roman" pitchFamily="18" charset="0"/>
                <a:cs typeface="Times New Roman" pitchFamily="18" charset="0"/>
              </a:rPr>
              <a:t> kimura, </a:t>
            </a:r>
            <a:r>
              <a:rPr lang="en-US" altLang="zh-CN" sz="1000" b="1" dirty="0" err="1">
                <a:latin typeface="Times New Roman" pitchFamily="18" charset="0"/>
                <a:cs typeface="Times New Roman" pitchFamily="18" charset="0"/>
              </a:rPr>
              <a:t>Sakuo</a:t>
            </a:r>
            <a:r>
              <a:rPr lang="en-US" altLang="zh-CN" sz="1000" b="1" dirty="0">
                <a:latin typeface="Times New Roman" pitchFamily="18" charset="0"/>
                <a:cs typeface="Times New Roman" pitchFamily="18" charset="0"/>
              </a:rPr>
              <a:t> </a:t>
            </a:r>
            <a:r>
              <a:rPr lang="en-US" altLang="zh-CN" sz="1000" b="1" dirty="0" err="1">
                <a:latin typeface="Times New Roman" pitchFamily="18" charset="0"/>
                <a:cs typeface="Times New Roman" pitchFamily="18" charset="0"/>
              </a:rPr>
              <a:t>matsui</a:t>
            </a:r>
            <a:r>
              <a:rPr lang="en-US" altLang="zh-CN" sz="1000" b="1" dirty="0">
                <a:latin typeface="Times New Roman" pitchFamily="18" charset="0"/>
                <a:cs typeface="Times New Roman" pitchFamily="18" charset="0"/>
              </a:rPr>
              <a:t> . A Numerical alignment error estimation for the SPring-8-II. International Workshops on Accelerator Alignment 2018, Batavia, 8-12 October 2018.</a:t>
            </a:r>
          </a:p>
          <a:p>
            <a:r>
              <a:rPr lang="en-US" altLang="zh-CN" sz="1000" b="1" dirty="0">
                <a:latin typeface="Times New Roman" pitchFamily="18" charset="0"/>
                <a:cs typeface="Times New Roman" pitchFamily="18" charset="0"/>
              </a:rPr>
              <a:t>[2] Kimura. Construction and alignment of test half-cell of SPring-8-II kimura, IWAA2018, Batavia, 8-12 October 2018.</a:t>
            </a:r>
          </a:p>
          <a:p>
            <a:r>
              <a:rPr lang="en-US" altLang="zh-CN" sz="1000" b="1" dirty="0" err="1">
                <a:solidFill>
                  <a:srgbClr val="0000FF"/>
                </a:solidFill>
                <a:latin typeface="Times New Roman" pitchFamily="18" charset="0"/>
                <a:cs typeface="Times New Roman" pitchFamily="18" charset="0"/>
              </a:rPr>
              <a:t>Sirus</a:t>
            </a:r>
            <a:endParaRPr lang="en-US" altLang="zh-CN" sz="1000" b="1" dirty="0">
              <a:solidFill>
                <a:srgbClr val="0000FF"/>
              </a:solidFill>
              <a:latin typeface="Times New Roman" pitchFamily="18" charset="0"/>
              <a:cs typeface="Times New Roman" pitchFamily="18" charset="0"/>
            </a:endParaRPr>
          </a:p>
          <a:p>
            <a:r>
              <a:rPr lang="en-US" altLang="zh-CN" sz="1000" b="1" dirty="0">
                <a:latin typeface="Times New Roman" pitchFamily="18" charset="0"/>
                <a:cs typeface="Times New Roman" pitchFamily="18" charset="0"/>
              </a:rPr>
              <a:t>[1] Leo R J , </a:t>
            </a:r>
            <a:r>
              <a:rPr lang="en-US" altLang="zh-CN" sz="1000" b="1" dirty="0" err="1">
                <a:latin typeface="Times New Roman" pitchFamily="18" charset="0"/>
                <a:cs typeface="Times New Roman" pitchFamily="18" charset="0"/>
              </a:rPr>
              <a:t>Baldo</a:t>
            </a:r>
            <a:r>
              <a:rPr lang="en-US" altLang="zh-CN" sz="1000" b="1" dirty="0">
                <a:latin typeface="Times New Roman" pitchFamily="18" charset="0"/>
                <a:cs typeface="Times New Roman" pitchFamily="18" charset="0"/>
              </a:rPr>
              <a:t> C R , Reis M L C D C , et al. Engineering survey planning for the alignment of a particle accelerator: part II. Design of a reference network and measurement strategy[J]. Measurement Science and Technology, 2018, 29(3):034007 (10pp).</a:t>
            </a:r>
          </a:p>
          <a:p>
            <a:r>
              <a:rPr lang="en-US" altLang="zh-CN" sz="1000" b="1" dirty="0">
                <a:latin typeface="Times New Roman" pitchFamily="18" charset="0"/>
                <a:cs typeface="Times New Roman" pitchFamily="18" charset="0"/>
              </a:rPr>
              <a:t>[2] Lin L2017 Sirius storage ring alignment and excitation errors.</a:t>
            </a:r>
          </a:p>
          <a:p>
            <a:r>
              <a:rPr lang="en-US" altLang="zh-CN" sz="1000" b="1" dirty="0">
                <a:latin typeface="Times New Roman" pitchFamily="18" charset="0"/>
                <a:cs typeface="Times New Roman" pitchFamily="18" charset="0"/>
              </a:rPr>
              <a:t> https://wiki-sirius.lnls.br/mediawiki/index.php/Table:Storage_ring_alignment_and_excitation_errors.</a:t>
            </a:r>
            <a:endParaRPr kumimoji="0" lang="zh-CN" altLang="en-US" sz="1000" b="1" i="0" u="none" strike="noStrike" kern="1200" cap="none" spc="0" normalizeH="0" baseline="0" noProof="0" dirty="0">
              <a:ln>
                <a:noFill/>
              </a:ln>
              <a:solidFill>
                <a:schemeClr val="tx1"/>
              </a:solidFill>
              <a:effectLst/>
              <a:uLnTx/>
              <a:uFillTx/>
              <a:latin typeface="+mj-lt"/>
              <a:ea typeface="黑体" pitchFamily="49" charset="-122"/>
              <a:cs typeface="+mj-cs"/>
            </a:endParaRPr>
          </a:p>
        </p:txBody>
      </p:sp>
      <p:sp>
        <p:nvSpPr>
          <p:cNvPr id="8" name="标题 1">
            <a:extLst>
              <a:ext uri="{FF2B5EF4-FFF2-40B4-BE49-F238E27FC236}">
                <a16:creationId xmlns:a16="http://schemas.microsoft.com/office/drawing/2014/main" id="{64D16D43-00E7-4775-841C-8E1567C518A3}"/>
              </a:ext>
            </a:extLst>
          </p:cNvPr>
          <p:cNvSpPr txBox="1">
            <a:spLocks/>
          </p:cNvSpPr>
          <p:nvPr/>
        </p:nvSpPr>
        <p:spPr>
          <a:xfrm>
            <a:off x="1080411" y="195261"/>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a:solidFill>
                  <a:srgbClr val="C00000"/>
                </a:solidFill>
              </a:rPr>
              <a:t>Lattice layout and tolerance requirement</a:t>
            </a:r>
            <a:endParaRPr lang="zh-CN" altLang="en-US" sz="3000" b="1" dirty="0">
              <a:solidFill>
                <a:srgbClr val="C00000"/>
              </a:solidFill>
            </a:endParaRPr>
          </a:p>
        </p:txBody>
      </p:sp>
    </p:spTree>
    <p:extLst>
      <p:ext uri="{BB962C8B-B14F-4D97-AF65-F5344CB8AC3E}">
        <p14:creationId xmlns:p14="http://schemas.microsoft.com/office/powerpoint/2010/main" val="487282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a:spLocks/>
          </p:cNvSpPr>
          <p:nvPr/>
        </p:nvSpPr>
        <p:spPr>
          <a:xfrm>
            <a:off x="0" y="957600"/>
            <a:ext cx="9144000" cy="2687424"/>
          </a:xfrm>
          <a:prstGeom prst="rect">
            <a:avLst/>
          </a:prstGeom>
        </p:spPr>
        <p:txBody>
          <a:bodyPr vert="horz" wrap="square" lIns="91440" tIns="45720" rIns="91440" bIns="45720" rtlCol="0" anchor="t">
            <a:noAutofit/>
          </a:bodyPr>
          <a:lstStyle/>
          <a:p>
            <a:pPr marL="0" marR="0" lvl="0" indent="457200" defTabSz="914400" rtl="0" eaLnBrk="0" fontAlgn="auto" latinLnBrk="0" hangingPunct="0">
              <a:lnSpc>
                <a:spcPts val="2400"/>
              </a:lnSpc>
              <a:spcBef>
                <a:spcPct val="0"/>
              </a:spcBef>
              <a:buClrTx/>
              <a:buSzTx/>
              <a:buFont typeface="Wingdings" pitchFamily="2" charset="2"/>
              <a:buChar char="p"/>
              <a:tabLst/>
              <a:defRPr/>
            </a:pPr>
            <a:r>
              <a:rPr kumimoji="0" lang="en-US" altLang="zh-CN" b="1" i="0" u="none" strike="noStrike" kern="1200" cap="none" spc="0" normalizeH="0" baseline="0" noProof="0" dirty="0">
                <a:ln>
                  <a:noFill/>
                </a:ln>
                <a:solidFill>
                  <a:srgbClr val="0000FF"/>
                </a:solidFill>
                <a:effectLst/>
                <a:uLnTx/>
                <a:uFillTx/>
                <a:latin typeface="+mj-lt"/>
                <a:ea typeface="黑体" pitchFamily="49" charset="-122"/>
                <a:cs typeface="+mj-cs"/>
              </a:rPr>
              <a:t>Strategy of Alignment</a:t>
            </a:r>
            <a:r>
              <a:rPr kumimoji="0" lang="zh-CN" altLang="en-US" b="1" i="0" u="none" strike="noStrike" kern="1200" cap="none" spc="0" normalizeH="0" baseline="0" noProof="0" dirty="0">
                <a:ln>
                  <a:noFill/>
                </a:ln>
                <a:solidFill>
                  <a:srgbClr val="0000FF"/>
                </a:solidFill>
                <a:effectLst/>
                <a:uLnTx/>
                <a:uFillTx/>
                <a:latin typeface="+mj-lt"/>
                <a:ea typeface="黑体" pitchFamily="49" charset="-122"/>
                <a:cs typeface="+mj-cs"/>
              </a:rPr>
              <a:t>：</a:t>
            </a:r>
            <a:r>
              <a:rPr kumimoji="0" lang="en-US" altLang="zh-CN" b="1" i="0" u="none" strike="noStrike" kern="1200" cap="none" spc="0" normalizeH="0" baseline="0" noProof="0" dirty="0">
                <a:ln>
                  <a:noFill/>
                </a:ln>
                <a:solidFill>
                  <a:srgbClr val="0000FF"/>
                </a:solidFill>
                <a:effectLst/>
                <a:uLnTx/>
                <a:uFillTx/>
                <a:latin typeface="+mj-lt"/>
                <a:ea typeface="黑体" pitchFamily="49" charset="-122"/>
                <a:cs typeface="+mj-cs"/>
              </a:rPr>
              <a:t>3 basic processes</a:t>
            </a:r>
          </a:p>
          <a:p>
            <a:pPr marL="342900" marR="0" lvl="0" indent="342900" defTabSz="914400" rtl="0" eaLnBrk="0" fontAlgn="auto" latinLnBrk="0" hangingPunct="0">
              <a:lnSpc>
                <a:spcPts val="2400"/>
              </a:lnSpc>
              <a:spcBef>
                <a:spcPct val="0"/>
              </a:spcBef>
              <a:buClrTx/>
              <a:buSzTx/>
              <a:buFont typeface="Wingdings" panose="05000000000000000000" pitchFamily="2" charset="2"/>
              <a:buChar char="l"/>
              <a:tabLst/>
              <a:defRPr/>
            </a:pPr>
            <a:r>
              <a:rPr kumimoji="0" lang="en-US" altLang="zh-CN" sz="1600" b="1" i="0" u="none" strike="noStrike" kern="1200" cap="none" spc="0" normalizeH="0" baseline="0" noProof="0" dirty="0">
                <a:ln>
                  <a:noFill/>
                </a:ln>
                <a:effectLst/>
                <a:uLnTx/>
                <a:uFillTx/>
                <a:latin typeface="+mj-lt"/>
                <a:ea typeface="黑体" pitchFamily="49" charset="-122"/>
                <a:cs typeface="+mj-cs"/>
              </a:rPr>
              <a:t>Pre-alignment in temperature controlled room</a:t>
            </a:r>
            <a:r>
              <a:rPr kumimoji="0" lang="zh-CN" altLang="en-US" sz="1600" b="1" i="0" u="none" strike="noStrike" kern="1200" cap="none" spc="0" normalizeH="0" baseline="0" noProof="0" dirty="0">
                <a:ln>
                  <a:noFill/>
                </a:ln>
                <a:effectLst/>
                <a:uLnTx/>
                <a:uFillTx/>
                <a:latin typeface="+mj-lt"/>
                <a:ea typeface="黑体" pitchFamily="49" charset="-122"/>
                <a:cs typeface="+mj-cs"/>
              </a:rPr>
              <a:t>：</a:t>
            </a:r>
            <a:r>
              <a:rPr kumimoji="0" lang="en-US" altLang="zh-CN" sz="1600" i="0" u="none" strike="noStrike" kern="1200" cap="none" spc="0" normalizeH="0" baseline="0" noProof="0" dirty="0">
                <a:ln>
                  <a:noFill/>
                </a:ln>
                <a:effectLst/>
                <a:uLnTx/>
                <a:uFillTx/>
                <a:latin typeface="+mj-lt"/>
                <a:ea typeface="黑体" pitchFamily="49" charset="-122"/>
                <a:cs typeface="+mj-cs"/>
              </a:rPr>
              <a:t>Magnets alignment accurately on one common girder, then the girder </a:t>
            </a:r>
            <a:r>
              <a:rPr lang="en-US" altLang="zh-CN" sz="1600" dirty="0">
                <a:latin typeface="+mj-lt"/>
                <a:ea typeface="黑体" pitchFamily="49" charset="-122"/>
                <a:cs typeface="+mj-cs"/>
              </a:rPr>
              <a:t>transports and installs in storage ring </a:t>
            </a:r>
            <a:r>
              <a:rPr kumimoji="0" lang="en-US" altLang="zh-CN" sz="1600" i="0" u="none" strike="noStrike" kern="1200" cap="none" spc="0" normalizeH="0" baseline="0" noProof="0" dirty="0">
                <a:ln>
                  <a:noFill/>
                </a:ln>
                <a:effectLst/>
                <a:uLnTx/>
                <a:uFillTx/>
                <a:latin typeface="+mj-lt"/>
                <a:ea typeface="黑体" pitchFamily="49" charset="-122"/>
                <a:cs typeface="+mj-cs"/>
              </a:rPr>
              <a:t>as an assembly</a:t>
            </a:r>
            <a:r>
              <a:rPr kumimoji="0" lang="zh-CN" altLang="en-US" sz="1600" i="0" u="none" strike="noStrike" kern="1200" cap="none" spc="0" normalizeH="0" baseline="0" noProof="0" dirty="0">
                <a:ln>
                  <a:noFill/>
                </a:ln>
                <a:effectLst/>
                <a:uLnTx/>
                <a:uFillTx/>
                <a:latin typeface="+mj-lt"/>
                <a:ea typeface="黑体" pitchFamily="49" charset="-122"/>
                <a:cs typeface="+mj-cs"/>
              </a:rPr>
              <a:t> </a:t>
            </a:r>
            <a:r>
              <a:rPr kumimoji="0" lang="en-US" altLang="zh-CN" sz="1600" i="0" u="none" strike="noStrike" kern="1200" cap="none" spc="0" normalizeH="0" baseline="0" noProof="0" dirty="0">
                <a:ln>
                  <a:noFill/>
                </a:ln>
                <a:effectLst/>
                <a:uLnTx/>
                <a:uFillTx/>
                <a:latin typeface="+mj-lt"/>
                <a:ea typeface="黑体" pitchFamily="49" charset="-122"/>
                <a:cs typeface="+mj-cs"/>
              </a:rPr>
              <a:t>unit</a:t>
            </a:r>
            <a:r>
              <a:rPr kumimoji="0" lang="en-US" altLang="zh-CN" sz="1600" i="0" u="none" strike="noStrike" kern="1200" cap="none" spc="0" normalizeH="0" baseline="0" noProof="0" dirty="0">
                <a:ln>
                  <a:noFill/>
                </a:ln>
                <a:solidFill>
                  <a:srgbClr val="0000FF"/>
                </a:solidFill>
                <a:effectLst/>
                <a:uLnTx/>
                <a:uFillTx/>
                <a:latin typeface="+mj-lt"/>
                <a:ea typeface="黑体" pitchFamily="49" charset="-122"/>
                <a:cs typeface="+mj-cs"/>
              </a:rPr>
              <a:t>. </a:t>
            </a:r>
          </a:p>
          <a:p>
            <a:pPr marL="342900" marR="0" lvl="0" indent="342900" defTabSz="914400" rtl="0" eaLnBrk="0" fontAlgn="auto" latinLnBrk="0" hangingPunct="0">
              <a:lnSpc>
                <a:spcPts val="2400"/>
              </a:lnSpc>
              <a:spcBef>
                <a:spcPct val="0"/>
              </a:spcBef>
              <a:buClrTx/>
              <a:buSzTx/>
              <a:buFont typeface="Wingdings" panose="05000000000000000000" pitchFamily="2" charset="2"/>
              <a:buChar char="l"/>
              <a:tabLst/>
              <a:defRPr/>
            </a:pPr>
            <a:r>
              <a:rPr kumimoji="0" lang="en-US" altLang="zh-CN" sz="1600" b="1" i="0" u="none" strike="noStrike" kern="1200" cap="none" spc="0" normalizeH="0" baseline="0" noProof="0" dirty="0">
                <a:ln>
                  <a:noFill/>
                </a:ln>
                <a:effectLst/>
                <a:uLnTx/>
                <a:uFillTx/>
                <a:latin typeface="+mj-lt"/>
                <a:ea typeface="黑体" pitchFamily="49" charset="-122"/>
                <a:cs typeface="+mj-cs"/>
              </a:rPr>
              <a:t>Preliminary alignment in tunnel</a:t>
            </a:r>
            <a:r>
              <a:rPr kumimoji="0" lang="zh-CN" altLang="en-US" sz="1600" b="1" i="0" u="none" strike="noStrike" kern="1200" cap="none" spc="0" normalizeH="0" baseline="0" noProof="0" dirty="0">
                <a:ln>
                  <a:noFill/>
                </a:ln>
                <a:effectLst/>
                <a:uLnTx/>
                <a:uFillTx/>
                <a:latin typeface="+mj-lt"/>
                <a:ea typeface="黑体" pitchFamily="49" charset="-122"/>
                <a:cs typeface="+mj-cs"/>
              </a:rPr>
              <a:t>：</a:t>
            </a:r>
            <a:r>
              <a:rPr lang="en-US" altLang="zh-CN" sz="1600" dirty="0">
                <a:latin typeface="+mj-lt"/>
                <a:ea typeface="黑体" pitchFamily="49" charset="-122"/>
                <a:cs typeface="+mj-cs"/>
              </a:rPr>
              <a:t>put the girder to the theoretical position of the storage ring relative to the control network.</a:t>
            </a:r>
          </a:p>
          <a:p>
            <a:pPr marL="342900" indent="342900" eaLnBrk="0" hangingPunct="0">
              <a:lnSpc>
                <a:spcPts val="2400"/>
              </a:lnSpc>
              <a:spcBef>
                <a:spcPct val="0"/>
              </a:spcBef>
              <a:buFont typeface="Wingdings" panose="05000000000000000000" pitchFamily="2" charset="2"/>
              <a:buChar char="l"/>
              <a:defRPr/>
            </a:pPr>
            <a:r>
              <a:rPr lang="en-US" altLang="zh-CN" sz="1600" b="1" dirty="0">
                <a:latin typeface="+mj-lt"/>
                <a:ea typeface="黑体" pitchFamily="49" charset="-122"/>
              </a:rPr>
              <a:t>Final alignment in tunnel</a:t>
            </a:r>
            <a:r>
              <a:rPr lang="zh-CN" altLang="en-US" sz="1600" b="1" dirty="0">
                <a:latin typeface="+mj-lt"/>
                <a:ea typeface="黑体" pitchFamily="49" charset="-122"/>
              </a:rPr>
              <a:t>：</a:t>
            </a:r>
            <a:r>
              <a:rPr lang="en-US" altLang="zh-CN" sz="1600" dirty="0">
                <a:latin typeface="+mj-lt"/>
                <a:ea typeface="黑体" pitchFamily="49" charset="-122"/>
              </a:rPr>
              <a:t>put the girder to the smoothing position relative to the adjacent girders.</a:t>
            </a:r>
          </a:p>
          <a:p>
            <a:pPr indent="457200" eaLnBrk="0" hangingPunct="0">
              <a:lnSpc>
                <a:spcPts val="2400"/>
              </a:lnSpc>
              <a:spcBef>
                <a:spcPts val="1200"/>
              </a:spcBef>
              <a:defRPr/>
            </a:pPr>
            <a:r>
              <a:rPr lang="en-US" altLang="zh-CN" b="1" dirty="0">
                <a:solidFill>
                  <a:srgbClr val="0000FF"/>
                </a:solidFill>
                <a:latin typeface="+mj-lt"/>
                <a:ea typeface="黑体" pitchFamily="49" charset="-122"/>
                <a:cs typeface="+mj-cs"/>
              </a:rPr>
              <a:t>Alignment processes are broke down, so that every steps could be controlled well to realize the final result. The benefit is that steps become clear and feasible to implement.</a:t>
            </a:r>
            <a:endParaRPr kumimoji="0" lang="zh-CN" altLang="en-US" b="1" i="0" u="none" strike="noStrike" kern="1200" cap="none" spc="0" normalizeH="0" baseline="0" noProof="0" dirty="0">
              <a:ln>
                <a:noFill/>
              </a:ln>
              <a:solidFill>
                <a:schemeClr val="tx1"/>
              </a:solidFill>
              <a:effectLst/>
              <a:uLnTx/>
              <a:uFillTx/>
              <a:latin typeface="黑体" pitchFamily="49" charset="-122"/>
              <a:ea typeface="黑体" pitchFamily="49" charset="-122"/>
              <a:cs typeface="+mj-cs"/>
            </a:endParaRPr>
          </a:p>
        </p:txBody>
      </p:sp>
      <p:sp>
        <p:nvSpPr>
          <p:cNvPr id="8" name="标题 1">
            <a:extLst>
              <a:ext uri="{FF2B5EF4-FFF2-40B4-BE49-F238E27FC236}">
                <a16:creationId xmlns:a16="http://schemas.microsoft.com/office/drawing/2014/main" id="{C35E9380-78EE-4922-BE0C-7C80BA0B9792}"/>
              </a:ext>
            </a:extLst>
          </p:cNvPr>
          <p:cNvSpPr txBox="1">
            <a:spLocks/>
          </p:cNvSpPr>
          <p:nvPr/>
        </p:nvSpPr>
        <p:spPr>
          <a:xfrm>
            <a:off x="1080411" y="195261"/>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a:solidFill>
                  <a:srgbClr val="C00000"/>
                </a:solidFill>
              </a:rPr>
              <a:t>Lattice layout and tolerance requirement</a:t>
            </a:r>
            <a:endParaRPr lang="zh-CN" altLang="en-US" sz="3000" b="1" dirty="0">
              <a:solidFill>
                <a:srgbClr val="C00000"/>
              </a:solidFill>
            </a:endParaRPr>
          </a:p>
        </p:txBody>
      </p:sp>
      <p:pic>
        <p:nvPicPr>
          <p:cNvPr id="4" name="图片 3">
            <a:extLst>
              <a:ext uri="{FF2B5EF4-FFF2-40B4-BE49-F238E27FC236}">
                <a16:creationId xmlns:a16="http://schemas.microsoft.com/office/drawing/2014/main" id="{AD02CD4B-DF9B-4093-854F-0AB368377D69}"/>
              </a:ext>
            </a:extLst>
          </p:cNvPr>
          <p:cNvPicPr>
            <a:picLocks noChangeAspect="1"/>
          </p:cNvPicPr>
          <p:nvPr/>
        </p:nvPicPr>
        <p:blipFill>
          <a:blip r:embed="rId2"/>
          <a:stretch>
            <a:fillRect/>
          </a:stretch>
        </p:blipFill>
        <p:spPr>
          <a:xfrm>
            <a:off x="5076056" y="3717032"/>
            <a:ext cx="3731999" cy="2520000"/>
          </a:xfrm>
          <a:prstGeom prst="rect">
            <a:avLst/>
          </a:prstGeom>
        </p:spPr>
      </p:pic>
      <p:pic>
        <p:nvPicPr>
          <p:cNvPr id="6" name="图片 5">
            <a:extLst>
              <a:ext uri="{FF2B5EF4-FFF2-40B4-BE49-F238E27FC236}">
                <a16:creationId xmlns:a16="http://schemas.microsoft.com/office/drawing/2014/main" id="{BDEFCE99-3545-4A8A-87F5-109CB4774FBC}"/>
              </a:ext>
            </a:extLst>
          </p:cNvPr>
          <p:cNvPicPr>
            <a:picLocks noChangeAspect="1"/>
          </p:cNvPicPr>
          <p:nvPr/>
        </p:nvPicPr>
        <p:blipFill>
          <a:blip r:embed="rId3"/>
          <a:stretch>
            <a:fillRect/>
          </a:stretch>
        </p:blipFill>
        <p:spPr>
          <a:xfrm>
            <a:off x="395536" y="3717032"/>
            <a:ext cx="3374327" cy="2520000"/>
          </a:xfrm>
          <a:prstGeom prst="rect">
            <a:avLst/>
          </a:prstGeom>
        </p:spPr>
      </p:pic>
      <p:sp>
        <p:nvSpPr>
          <p:cNvPr id="9" name="箭头: 右 8">
            <a:extLst>
              <a:ext uri="{FF2B5EF4-FFF2-40B4-BE49-F238E27FC236}">
                <a16:creationId xmlns:a16="http://schemas.microsoft.com/office/drawing/2014/main" id="{073E4F92-C85A-4F50-AEDA-F4F3B309A609}"/>
              </a:ext>
            </a:extLst>
          </p:cNvPr>
          <p:cNvSpPr/>
          <p:nvPr/>
        </p:nvSpPr>
        <p:spPr>
          <a:xfrm>
            <a:off x="4026915" y="4797012"/>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98421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A54F63BC-D02A-40DE-B7F6-4EE2D6885F2A}"/>
              </a:ext>
            </a:extLst>
          </p:cNvPr>
          <p:cNvGraphicFramePr>
            <a:graphicFrameLocks noGrp="1"/>
          </p:cNvGraphicFramePr>
          <p:nvPr>
            <p:extLst>
              <p:ext uri="{D42A27DB-BD31-4B8C-83A1-F6EECF244321}">
                <p14:modId xmlns:p14="http://schemas.microsoft.com/office/powerpoint/2010/main" val="1436059611"/>
              </p:ext>
            </p:extLst>
          </p:nvPr>
        </p:nvGraphicFramePr>
        <p:xfrm>
          <a:off x="53752" y="1844825"/>
          <a:ext cx="9036496" cy="3505200"/>
        </p:xfrm>
        <a:graphic>
          <a:graphicData uri="http://schemas.openxmlformats.org/drawingml/2006/table">
            <a:tbl>
              <a:tblPr firstRow="1" bandRow="1">
                <a:tableStyleId>{5C22544A-7EE6-4342-B048-85BDC9FD1C3A}</a:tableStyleId>
              </a:tblPr>
              <a:tblGrid>
                <a:gridCol w="1387145">
                  <a:extLst>
                    <a:ext uri="{9D8B030D-6E8A-4147-A177-3AD203B41FA5}">
                      <a16:colId xmlns:a16="http://schemas.microsoft.com/office/drawing/2014/main" val="980469538"/>
                    </a:ext>
                  </a:extLst>
                </a:gridCol>
                <a:gridCol w="1138583">
                  <a:extLst>
                    <a:ext uri="{9D8B030D-6E8A-4147-A177-3AD203B41FA5}">
                      <a16:colId xmlns:a16="http://schemas.microsoft.com/office/drawing/2014/main" val="1924494431"/>
                    </a:ext>
                  </a:extLst>
                </a:gridCol>
                <a:gridCol w="1423228">
                  <a:extLst>
                    <a:ext uri="{9D8B030D-6E8A-4147-A177-3AD203B41FA5}">
                      <a16:colId xmlns:a16="http://schemas.microsoft.com/office/drawing/2014/main" val="84945510"/>
                    </a:ext>
                  </a:extLst>
                </a:gridCol>
                <a:gridCol w="3926157">
                  <a:extLst>
                    <a:ext uri="{9D8B030D-6E8A-4147-A177-3AD203B41FA5}">
                      <a16:colId xmlns:a16="http://schemas.microsoft.com/office/drawing/2014/main" val="342792579"/>
                    </a:ext>
                  </a:extLst>
                </a:gridCol>
                <a:gridCol w="1161383">
                  <a:extLst>
                    <a:ext uri="{9D8B030D-6E8A-4147-A177-3AD203B41FA5}">
                      <a16:colId xmlns:a16="http://schemas.microsoft.com/office/drawing/2014/main" val="4271652794"/>
                    </a:ext>
                  </a:extLst>
                </a:gridCol>
              </a:tblGrid>
              <a:tr h="390721">
                <a:tc>
                  <a:txBody>
                    <a:bodyPr/>
                    <a:lstStyle/>
                    <a:p>
                      <a:pPr algn="ctr"/>
                      <a:r>
                        <a:rPr lang="en-US" altLang="zh-CN" sz="1400" b="1" dirty="0">
                          <a:latin typeface="+mj-lt"/>
                        </a:rPr>
                        <a:t>Process I</a:t>
                      </a:r>
                      <a:endParaRPr lang="zh-CN" altLang="en-US" sz="1400" b="1" dirty="0">
                        <a:latin typeface="+mj-lt"/>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latin typeface="+mj-lt"/>
                        </a:rPr>
                        <a:t>Tolerance requirement</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latin typeface="+mj-lt"/>
                        </a:rPr>
                        <a:t>/</a:t>
                      </a:r>
                      <a:r>
                        <a:rPr lang="en-US" altLang="zh-CN" sz="1400" b="1" dirty="0" err="1">
                          <a:latin typeface="+mj-lt"/>
                        </a:rPr>
                        <a:t>μm</a:t>
                      </a:r>
                      <a:endParaRPr lang="zh-CN" altLang="en-US" sz="1400" b="1" dirty="0">
                        <a:latin typeface="+mj-lt"/>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latin typeface="+mj-lt"/>
                        </a:rPr>
                        <a:t>Steps</a:t>
                      </a:r>
                      <a:endParaRPr lang="zh-CN" altLang="en-US" sz="1400" b="1" dirty="0">
                        <a:latin typeface="+mj-lt"/>
                      </a:endParaRPr>
                    </a:p>
                  </a:txBody>
                  <a:tcPr anchor="ctr"/>
                </a:tc>
                <a:tc>
                  <a:txBody>
                    <a:bodyPr/>
                    <a:lstStyle/>
                    <a:p>
                      <a:pPr algn="ctr"/>
                      <a:r>
                        <a:rPr lang="en-US" altLang="zh-CN" sz="1400" b="1" dirty="0">
                          <a:latin typeface="+mj-lt"/>
                        </a:rPr>
                        <a:t>Specifications</a:t>
                      </a:r>
                      <a:endParaRPr lang="zh-CN" altLang="en-US" sz="1400" b="1" dirty="0">
                        <a:latin typeface="+mj-lt"/>
                      </a:endParaRPr>
                    </a:p>
                  </a:txBody>
                  <a:tcPr anchor="ctr"/>
                </a:tc>
                <a:tc>
                  <a:txBody>
                    <a:bodyPr/>
                    <a:lstStyle/>
                    <a:p>
                      <a:pPr algn="ctr"/>
                      <a:r>
                        <a:rPr lang="en-US" altLang="zh-CN" sz="1400" b="1" dirty="0">
                          <a:latin typeface="+mj-lt"/>
                        </a:rPr>
                        <a:t>Tolerance breakdown</a:t>
                      </a:r>
                    </a:p>
                    <a:p>
                      <a:pPr algn="ctr"/>
                      <a:r>
                        <a:rPr lang="en-US" altLang="zh-CN" sz="1400" b="1" kern="1200" dirty="0">
                          <a:solidFill>
                            <a:schemeClr val="lt1"/>
                          </a:solidFill>
                          <a:latin typeface="+mn-lt"/>
                          <a:ea typeface="+mn-ea"/>
                          <a:cs typeface="+mn-cs"/>
                        </a:rPr>
                        <a:t>/</a:t>
                      </a:r>
                      <a:r>
                        <a:rPr lang="en-US" altLang="zh-CN" sz="1400" b="1" dirty="0" err="1">
                          <a:latin typeface="+mj-lt"/>
                        </a:rPr>
                        <a:t>μm</a:t>
                      </a:r>
                      <a:endParaRPr lang="zh-CN" altLang="en-US" sz="1400" b="1" dirty="0">
                        <a:latin typeface="+mj-lt"/>
                      </a:endParaRPr>
                    </a:p>
                  </a:txBody>
                  <a:tcPr anchor="ctr"/>
                </a:tc>
                <a:extLst>
                  <a:ext uri="{0D108BD9-81ED-4DB2-BD59-A6C34878D82A}">
                    <a16:rowId xmlns:a16="http://schemas.microsoft.com/office/drawing/2014/main" val="3837938345"/>
                  </a:ext>
                </a:extLst>
              </a:tr>
              <a:tr h="276761">
                <a:tc rowSpan="7">
                  <a:txBody>
                    <a:bodyPr/>
                    <a:lstStyle/>
                    <a:p>
                      <a:pPr algn="ctr"/>
                      <a:r>
                        <a:rPr lang="en-US" altLang="zh-CN" sz="1400" b="1" dirty="0">
                          <a:latin typeface="+mj-lt"/>
                        </a:rPr>
                        <a:t>Pre-alignment in temperature controlled room</a:t>
                      </a:r>
                      <a:endParaRPr lang="zh-CN" altLang="en-US" sz="1400" b="1" dirty="0">
                        <a:latin typeface="+mj-lt"/>
                      </a:endParaRPr>
                    </a:p>
                  </a:txBody>
                  <a:tcPr anchor="ctr"/>
                </a:tc>
                <a:tc rowSpan="7">
                  <a:txBody>
                    <a:bodyPr/>
                    <a:lstStyle/>
                    <a:p>
                      <a:pPr algn="ctr"/>
                      <a:r>
                        <a:rPr lang="en-US" altLang="zh-CN" sz="1400" b="1" dirty="0">
                          <a:latin typeface="+mj-lt"/>
                        </a:rPr>
                        <a:t>30</a:t>
                      </a:r>
                      <a:endParaRPr lang="zh-CN" altLang="en-US" sz="1400" b="1" dirty="0">
                        <a:latin typeface="+mj-lt"/>
                      </a:endParaRPr>
                    </a:p>
                  </a:txBody>
                  <a:tcPr anchor="ctr"/>
                </a:tc>
                <a:tc>
                  <a:txBody>
                    <a:bodyPr/>
                    <a:lstStyle/>
                    <a:p>
                      <a:r>
                        <a:rPr lang="en-US" altLang="zh-CN" sz="1400" b="0" dirty="0" err="1">
                          <a:latin typeface="+mn-lt"/>
                        </a:rPr>
                        <a:t>Fiducialisation</a:t>
                      </a:r>
                      <a:endParaRPr lang="zh-CN" altLang="en-US" sz="1400" b="0" dirty="0">
                        <a:latin typeface="+mn-lt"/>
                      </a:endParaRPr>
                    </a:p>
                  </a:txBody>
                  <a:tcPr anchor="ctr"/>
                </a:tc>
                <a:tc>
                  <a:txBody>
                    <a:bodyPr/>
                    <a:lstStyle/>
                    <a:p>
                      <a:r>
                        <a:rPr lang="en-US" altLang="zh-CN" sz="1400" b="0" dirty="0" err="1">
                          <a:latin typeface="+mn-lt"/>
                        </a:rPr>
                        <a:t>Fiducialisation</a:t>
                      </a:r>
                      <a:r>
                        <a:rPr lang="en-US" altLang="zh-CN" sz="1400" b="0" dirty="0">
                          <a:latin typeface="+mn-lt"/>
                        </a:rPr>
                        <a:t> of individual magnet </a:t>
                      </a:r>
                      <a:r>
                        <a:rPr lang="en-US" altLang="zh-CN" sz="1400" kern="1200" dirty="0">
                          <a:solidFill>
                            <a:schemeClr val="dk1"/>
                          </a:solidFill>
                          <a:latin typeface="+mn-lt"/>
                          <a:ea typeface="黑体" pitchFamily="49" charset="-122"/>
                          <a:cs typeface="+mn-cs"/>
                        </a:rPr>
                        <a:t>by rotating coil and CMM system</a:t>
                      </a:r>
                      <a:endParaRPr lang="zh-CN" altLang="en-US" sz="1400" b="0" kern="1200" dirty="0">
                        <a:solidFill>
                          <a:schemeClr val="dk1"/>
                        </a:solidFill>
                        <a:latin typeface="+mn-lt"/>
                        <a:ea typeface="+mn-ea"/>
                        <a:cs typeface="+mn-cs"/>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2584312634"/>
                  </a:ext>
                </a:extLst>
              </a:tr>
              <a:tr h="276761">
                <a:tc vMerge="1">
                  <a:txBody>
                    <a:bodyPr/>
                    <a:lstStyle/>
                    <a:p>
                      <a:endParaRPr lang="zh-CN" altLang="en-US" dirty="0"/>
                    </a:p>
                  </a:txBody>
                  <a:tcPr/>
                </a:tc>
                <a:tc vMerge="1">
                  <a:txBody>
                    <a:bodyPr/>
                    <a:lstStyle/>
                    <a:p>
                      <a:endParaRPr lang="zh-CN" altLang="en-US"/>
                    </a:p>
                  </a:txBody>
                  <a:tcPr/>
                </a:tc>
                <a:tc>
                  <a:txBody>
                    <a:bodyPr/>
                    <a:lstStyle/>
                    <a:p>
                      <a:r>
                        <a:rPr lang="en-US" altLang="zh-CN" sz="1400" b="0" dirty="0">
                          <a:latin typeface="+mn-lt"/>
                        </a:rPr>
                        <a:t>Spatial measurement</a:t>
                      </a:r>
                      <a:endParaRPr lang="zh-CN" altLang="en-US" sz="1400" b="0" dirty="0">
                        <a:latin typeface="+mn-lt"/>
                      </a:endParaRPr>
                    </a:p>
                  </a:txBody>
                  <a:tcPr anchor="ctr"/>
                </a:tc>
                <a:tc>
                  <a:txBody>
                    <a:bodyPr/>
                    <a:lstStyle/>
                    <a:p>
                      <a:r>
                        <a:rPr lang="en-US" altLang="zh-CN" sz="1400" b="0" dirty="0">
                          <a:latin typeface="+mn-lt"/>
                        </a:rPr>
                        <a:t>Coordinate measurement in real time relative to </a:t>
                      </a:r>
                      <a:r>
                        <a:rPr lang="en-US" altLang="zh-CN" sz="1400" b="0" kern="1200" dirty="0">
                          <a:solidFill>
                            <a:schemeClr val="dk1"/>
                          </a:solidFill>
                          <a:latin typeface="+mn-lt"/>
                          <a:ea typeface="+mn-ea"/>
                          <a:cs typeface="+mn-cs"/>
                        </a:rPr>
                        <a:t>the girder coordinate system during the adjustment</a:t>
                      </a:r>
                      <a:endParaRPr lang="zh-CN" altLang="en-US" sz="1400" b="0" kern="1200" dirty="0">
                        <a:solidFill>
                          <a:schemeClr val="dk1"/>
                        </a:solidFill>
                        <a:latin typeface="+mn-lt"/>
                        <a:ea typeface="+mn-ea"/>
                        <a:cs typeface="+mn-cs"/>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4250131990"/>
                  </a:ext>
                </a:extLst>
              </a:tr>
              <a:tr h="162801">
                <a:tc vMerge="1">
                  <a:txBody>
                    <a:bodyPr/>
                    <a:lstStyle/>
                    <a:p>
                      <a:endParaRPr lang="zh-CN" altLang="en-US" dirty="0"/>
                    </a:p>
                  </a:txBody>
                  <a:tcPr/>
                </a:tc>
                <a:tc vMerge="1">
                  <a:txBody>
                    <a:bodyPr/>
                    <a:lstStyle/>
                    <a:p>
                      <a:endParaRPr lang="zh-CN" altLang="en-US"/>
                    </a:p>
                  </a:txBody>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0" dirty="0">
                          <a:latin typeface="+mn-lt"/>
                        </a:rPr>
                        <a:t>Positioning</a:t>
                      </a:r>
                      <a:endParaRPr lang="zh-CN" altLang="en-US" sz="1400" b="0" dirty="0">
                        <a:latin typeface="+mn-lt"/>
                      </a:endParaRPr>
                    </a:p>
                  </a:txBody>
                  <a:tcPr anchor="ctr"/>
                </a:tc>
                <a:tc>
                  <a:txBody>
                    <a:bodyPr/>
                    <a:lstStyle/>
                    <a:p>
                      <a:r>
                        <a:rPr lang="en-US" altLang="zh-CN" sz="1400" b="0" dirty="0">
                          <a:latin typeface="+mn-lt"/>
                        </a:rPr>
                        <a:t>Magnet position adjustment offset</a:t>
                      </a:r>
                      <a:endParaRPr lang="zh-CN" altLang="en-US" sz="1400" b="0" dirty="0">
                        <a:latin typeface="+mn-lt"/>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2569953970"/>
                  </a:ext>
                </a:extLst>
              </a:tr>
              <a:tr h="162801">
                <a:tc vMerge="1">
                  <a:txBody>
                    <a:bodyPr/>
                    <a:lstStyle/>
                    <a:p>
                      <a:endParaRPr lang="zh-CN" altLang="en-US" dirty="0"/>
                    </a:p>
                  </a:txBody>
                  <a:tcPr/>
                </a:tc>
                <a:tc vMerge="1">
                  <a:txBody>
                    <a:bodyPr/>
                    <a:lstStyle/>
                    <a:p>
                      <a:endParaRPr lang="zh-CN" altLang="en-US"/>
                    </a:p>
                  </a:txBody>
                  <a:tcPr/>
                </a:tc>
                <a:tc vMerge="1">
                  <a:txBody>
                    <a:bodyPr/>
                    <a:lstStyle/>
                    <a:p>
                      <a:endParaRPr lang="zh-CN" altLang="en-US" dirty="0"/>
                    </a:p>
                  </a:txBody>
                  <a:tcPr anchor="ctr"/>
                </a:tc>
                <a:tc>
                  <a:txBody>
                    <a:bodyPr/>
                    <a:lstStyle/>
                    <a:p>
                      <a:r>
                        <a:rPr lang="en-US" altLang="zh-CN" sz="1400" b="0" dirty="0">
                          <a:latin typeface="+mn-lt"/>
                        </a:rPr>
                        <a:t>Magnet displacement after locking</a:t>
                      </a:r>
                      <a:endParaRPr lang="zh-CN" altLang="en-US" sz="1400" b="0" dirty="0">
                        <a:latin typeface="+mn-lt"/>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1041583831"/>
                  </a:ext>
                </a:extLst>
              </a:tr>
              <a:tr h="162801">
                <a:tc vMerge="1">
                  <a:txBody>
                    <a:bodyPr/>
                    <a:lstStyle/>
                    <a:p>
                      <a:endParaRPr lang="zh-CN" altLang="en-US" dirty="0"/>
                    </a:p>
                  </a:txBody>
                  <a:tcPr/>
                </a:tc>
                <a:tc vMerge="1">
                  <a:txBody>
                    <a:bodyPr/>
                    <a:lstStyle/>
                    <a:p>
                      <a:endParaRPr lang="zh-CN" altLang="en-US"/>
                    </a:p>
                  </a:txBody>
                  <a:tcPr/>
                </a:tc>
                <a:tc rowSpan="3">
                  <a:txBody>
                    <a:bodyPr/>
                    <a:lstStyle/>
                    <a:p>
                      <a:r>
                        <a:rPr lang="en-US" altLang="zh-CN" sz="1400" b="0" dirty="0">
                          <a:latin typeface="+mn-lt"/>
                        </a:rPr>
                        <a:t>Displacement and deformation</a:t>
                      </a:r>
                      <a:endParaRPr lang="zh-CN" altLang="en-US" sz="1400" b="0" dirty="0">
                        <a:latin typeface="+mn-lt"/>
                      </a:endParaRPr>
                    </a:p>
                  </a:txBody>
                  <a:tcPr anchor="ctr"/>
                </a:tc>
                <a:tc>
                  <a:txBody>
                    <a:bodyPr/>
                    <a:lstStyle/>
                    <a:p>
                      <a:r>
                        <a:rPr lang="en-US" altLang="zh-CN" sz="1400" b="0" dirty="0">
                          <a:latin typeface="+mn-lt"/>
                        </a:rPr>
                        <a:t>Open and close of magnet</a:t>
                      </a:r>
                      <a:endParaRPr lang="zh-CN" altLang="en-US" sz="1400" b="0" dirty="0">
                        <a:latin typeface="+mn-lt"/>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1404910056"/>
                  </a:ext>
                </a:extLst>
              </a:tr>
              <a:tr h="162801">
                <a:tc vMerge="1">
                  <a:txBody>
                    <a:bodyPr/>
                    <a:lstStyle/>
                    <a:p>
                      <a:endParaRPr lang="zh-CN" altLang="en-US" dirty="0"/>
                    </a:p>
                  </a:txBody>
                  <a:tcPr/>
                </a:tc>
                <a:tc vMerge="1">
                  <a:txBody>
                    <a:bodyPr/>
                    <a:lstStyle/>
                    <a:p>
                      <a:endParaRPr lang="zh-CN" altLang="en-US"/>
                    </a:p>
                  </a:txBody>
                  <a:tcPr/>
                </a:tc>
                <a:tc vMerge="1">
                  <a:txBody>
                    <a:bodyPr/>
                    <a:lstStyle/>
                    <a:p>
                      <a:endParaRPr lang="zh-CN" altLang="en-US" dirty="0"/>
                    </a:p>
                  </a:txBody>
                  <a:tcPr anchor="ctr"/>
                </a:tc>
                <a:tc>
                  <a:txBody>
                    <a:bodyPr/>
                    <a:lstStyle/>
                    <a:p>
                      <a:r>
                        <a:rPr lang="en-US" altLang="zh-CN" sz="1400" b="0" dirty="0">
                          <a:latin typeface="+mn-lt"/>
                        </a:rPr>
                        <a:t>Displacement after transportation</a:t>
                      </a:r>
                      <a:endParaRPr lang="zh-CN" altLang="en-US" sz="1400" b="0" dirty="0">
                        <a:latin typeface="+mn-lt"/>
                      </a:endParaRPr>
                    </a:p>
                  </a:txBody>
                  <a:tcPr anchor="ctr"/>
                </a:tc>
                <a:tc>
                  <a:txBody>
                    <a:bodyPr/>
                    <a:lstStyle/>
                    <a:p>
                      <a:pPr algn="ctr"/>
                      <a:r>
                        <a:rPr lang="en-US" altLang="zh-CN" sz="1400" b="0" dirty="0">
                          <a:latin typeface="+mj-lt"/>
                        </a:rPr>
                        <a:t>15</a:t>
                      </a:r>
                      <a:endParaRPr lang="zh-CN" altLang="en-US" sz="1400" b="0" dirty="0">
                        <a:latin typeface="+mj-lt"/>
                      </a:endParaRPr>
                    </a:p>
                  </a:txBody>
                  <a:tcPr anchor="ctr"/>
                </a:tc>
                <a:extLst>
                  <a:ext uri="{0D108BD9-81ED-4DB2-BD59-A6C34878D82A}">
                    <a16:rowId xmlns:a16="http://schemas.microsoft.com/office/drawing/2014/main" val="2033590938"/>
                  </a:ext>
                </a:extLst>
              </a:tr>
              <a:tr h="276761">
                <a:tc vMerge="1">
                  <a:txBody>
                    <a:bodyPr/>
                    <a:lstStyle/>
                    <a:p>
                      <a:endParaRPr lang="zh-CN" altLang="en-US" dirty="0"/>
                    </a:p>
                  </a:txBody>
                  <a:tcPr/>
                </a:tc>
                <a:tc vMerge="1">
                  <a:txBody>
                    <a:bodyPr/>
                    <a:lstStyle/>
                    <a:p>
                      <a:endParaRPr lang="zh-CN" altLang="en-US"/>
                    </a:p>
                  </a:txBody>
                  <a:tcPr/>
                </a:tc>
                <a:tc vMerge="1">
                  <a:txBody>
                    <a:bodyPr/>
                    <a:lstStyle/>
                    <a:p>
                      <a:endParaRPr lang="zh-CN" altLang="en-US" dirty="0"/>
                    </a:p>
                  </a:txBody>
                  <a:tcPr anchor="ctr"/>
                </a:tc>
                <a:tc>
                  <a:txBody>
                    <a:bodyPr/>
                    <a:lstStyle/>
                    <a:p>
                      <a:r>
                        <a:rPr lang="en-US" altLang="zh-CN" sz="1400" b="0" dirty="0">
                          <a:latin typeface="+mn-lt"/>
                        </a:rPr>
                        <a:t>Deformation due to girder uneven supported on plinth in tunnel</a:t>
                      </a:r>
                      <a:endParaRPr lang="zh-CN" altLang="en-US" sz="1400" b="0" dirty="0">
                        <a:latin typeface="+mn-lt"/>
                      </a:endParaRPr>
                    </a:p>
                  </a:txBody>
                  <a:tcPr anchor="ctr"/>
                </a:tc>
                <a:tc>
                  <a:txBody>
                    <a:bodyPr/>
                    <a:lstStyle/>
                    <a:p>
                      <a:pPr algn="ctr"/>
                      <a:r>
                        <a:rPr lang="en-US" altLang="zh-CN" sz="1400" b="0" dirty="0">
                          <a:latin typeface="+mj-lt"/>
                        </a:rPr>
                        <a:t>10</a:t>
                      </a:r>
                      <a:endParaRPr lang="zh-CN" altLang="en-US" sz="1400" b="0" dirty="0">
                        <a:latin typeface="+mj-lt"/>
                      </a:endParaRPr>
                    </a:p>
                  </a:txBody>
                  <a:tcPr anchor="ctr"/>
                </a:tc>
                <a:extLst>
                  <a:ext uri="{0D108BD9-81ED-4DB2-BD59-A6C34878D82A}">
                    <a16:rowId xmlns:a16="http://schemas.microsoft.com/office/drawing/2014/main" val="3855872589"/>
                  </a:ext>
                </a:extLst>
              </a:tr>
            </a:tbl>
          </a:graphicData>
        </a:graphic>
      </p:graphicFrame>
      <p:sp>
        <p:nvSpPr>
          <p:cNvPr id="3" name="矩形 2">
            <a:extLst>
              <a:ext uri="{FF2B5EF4-FFF2-40B4-BE49-F238E27FC236}">
                <a16:creationId xmlns:a16="http://schemas.microsoft.com/office/drawing/2014/main" id="{6D98A7E2-8E61-481A-A5B2-BE3E06204604}"/>
              </a:ext>
            </a:extLst>
          </p:cNvPr>
          <p:cNvSpPr/>
          <p:nvPr/>
        </p:nvSpPr>
        <p:spPr>
          <a:xfrm>
            <a:off x="0" y="957600"/>
            <a:ext cx="9144000" cy="496226"/>
          </a:xfrm>
          <a:prstGeom prst="rect">
            <a:avLst/>
          </a:prstGeom>
        </p:spPr>
        <p:txBody>
          <a:bodyPr wrap="square">
            <a:spAutoFit/>
          </a:bodyPr>
          <a:lstStyle/>
          <a:p>
            <a:pPr indent="457200" eaLnBrk="0" hangingPunct="0">
              <a:lnSpc>
                <a:spcPct val="150000"/>
              </a:lnSpc>
              <a:spcBef>
                <a:spcPct val="0"/>
              </a:spcBef>
              <a:buFont typeface="Wingdings" pitchFamily="2" charset="2"/>
              <a:buChar char="p"/>
              <a:defRPr/>
            </a:pPr>
            <a:r>
              <a:rPr lang="en-US" altLang="zh-CN" sz="2000" b="1" dirty="0">
                <a:solidFill>
                  <a:srgbClr val="0000FF"/>
                </a:solidFill>
                <a:latin typeface="+mj-lt"/>
                <a:ea typeface="黑体" pitchFamily="49" charset="-122"/>
              </a:rPr>
              <a:t>Pre-alignment </a:t>
            </a:r>
            <a:r>
              <a:rPr lang="zh-CN" altLang="en-US" sz="2000" b="1" dirty="0">
                <a:solidFill>
                  <a:srgbClr val="0000FF"/>
                </a:solidFill>
                <a:latin typeface="+mj-lt"/>
                <a:ea typeface="黑体" pitchFamily="49" charset="-122"/>
              </a:rPr>
              <a:t>：</a:t>
            </a:r>
            <a:r>
              <a:rPr lang="en-US" altLang="zh-CN" sz="2000" b="1" dirty="0">
                <a:solidFill>
                  <a:srgbClr val="0000FF"/>
                </a:solidFill>
                <a:latin typeface="+mj-lt"/>
                <a:ea typeface="黑体" pitchFamily="49" charset="-122"/>
              </a:rPr>
              <a:t>includes 4 steps</a:t>
            </a:r>
            <a:r>
              <a:rPr lang="zh-CN" altLang="en-US" sz="2000" b="1" dirty="0">
                <a:solidFill>
                  <a:srgbClr val="0000FF"/>
                </a:solidFill>
                <a:latin typeface="+mj-lt"/>
                <a:ea typeface="黑体" pitchFamily="49" charset="-122"/>
              </a:rPr>
              <a:t>，</a:t>
            </a:r>
            <a:r>
              <a:rPr lang="en-US" altLang="zh-CN" sz="2000" b="1" dirty="0">
                <a:solidFill>
                  <a:srgbClr val="0000FF"/>
                </a:solidFill>
                <a:latin typeface="+mj-lt"/>
                <a:ea typeface="黑体" pitchFamily="49" charset="-122"/>
              </a:rPr>
              <a:t>each has specified strict requirements.</a:t>
            </a:r>
          </a:p>
        </p:txBody>
      </p:sp>
      <p:sp>
        <p:nvSpPr>
          <p:cNvPr id="7" name="标题 1">
            <a:extLst>
              <a:ext uri="{FF2B5EF4-FFF2-40B4-BE49-F238E27FC236}">
                <a16:creationId xmlns:a16="http://schemas.microsoft.com/office/drawing/2014/main" id="{33C6B6FB-B4D7-4795-90AB-BEFC314FDAA8}"/>
              </a:ext>
            </a:extLst>
          </p:cNvPr>
          <p:cNvSpPr txBox="1">
            <a:spLocks/>
          </p:cNvSpPr>
          <p:nvPr/>
        </p:nvSpPr>
        <p:spPr>
          <a:xfrm>
            <a:off x="1080411" y="195261"/>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Lattice layout and tolerance requirement</a:t>
            </a:r>
            <a:endParaRPr lang="zh-CN" altLang="en-US" sz="3000" b="1" dirty="0">
              <a:solidFill>
                <a:srgbClr val="C00000"/>
              </a:solidFill>
            </a:endParaRPr>
          </a:p>
        </p:txBody>
      </p:sp>
    </p:spTree>
    <p:extLst>
      <p:ext uri="{BB962C8B-B14F-4D97-AF65-F5344CB8AC3E}">
        <p14:creationId xmlns:p14="http://schemas.microsoft.com/office/powerpoint/2010/main" val="3968683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A54F63BC-D02A-40DE-B7F6-4EE2D6885F2A}"/>
              </a:ext>
            </a:extLst>
          </p:cNvPr>
          <p:cNvGraphicFramePr>
            <a:graphicFrameLocks noGrp="1"/>
          </p:cNvGraphicFramePr>
          <p:nvPr>
            <p:extLst>
              <p:ext uri="{D42A27DB-BD31-4B8C-83A1-F6EECF244321}">
                <p14:modId xmlns:p14="http://schemas.microsoft.com/office/powerpoint/2010/main" val="474069762"/>
              </p:ext>
            </p:extLst>
          </p:nvPr>
        </p:nvGraphicFramePr>
        <p:xfrm>
          <a:off x="53751" y="1916833"/>
          <a:ext cx="9036497" cy="3696420"/>
        </p:xfrm>
        <a:graphic>
          <a:graphicData uri="http://schemas.openxmlformats.org/drawingml/2006/table">
            <a:tbl>
              <a:tblPr firstRow="1" bandRow="1">
                <a:tableStyleId>{5C22544A-7EE6-4342-B048-85BDC9FD1C3A}</a:tableStyleId>
              </a:tblPr>
              <a:tblGrid>
                <a:gridCol w="1187624">
                  <a:extLst>
                    <a:ext uri="{9D8B030D-6E8A-4147-A177-3AD203B41FA5}">
                      <a16:colId xmlns:a16="http://schemas.microsoft.com/office/drawing/2014/main" val="980469538"/>
                    </a:ext>
                  </a:extLst>
                </a:gridCol>
                <a:gridCol w="1426969">
                  <a:extLst>
                    <a:ext uri="{9D8B030D-6E8A-4147-A177-3AD203B41FA5}">
                      <a16:colId xmlns:a16="http://schemas.microsoft.com/office/drawing/2014/main" val="1924494431"/>
                    </a:ext>
                  </a:extLst>
                </a:gridCol>
                <a:gridCol w="1296791">
                  <a:extLst>
                    <a:ext uri="{9D8B030D-6E8A-4147-A177-3AD203B41FA5}">
                      <a16:colId xmlns:a16="http://schemas.microsoft.com/office/drawing/2014/main" val="84945510"/>
                    </a:ext>
                  </a:extLst>
                </a:gridCol>
                <a:gridCol w="3343169">
                  <a:extLst>
                    <a:ext uri="{9D8B030D-6E8A-4147-A177-3AD203B41FA5}">
                      <a16:colId xmlns:a16="http://schemas.microsoft.com/office/drawing/2014/main" val="342792579"/>
                    </a:ext>
                  </a:extLst>
                </a:gridCol>
                <a:gridCol w="1781944">
                  <a:extLst>
                    <a:ext uri="{9D8B030D-6E8A-4147-A177-3AD203B41FA5}">
                      <a16:colId xmlns:a16="http://schemas.microsoft.com/office/drawing/2014/main" val="4271652794"/>
                    </a:ext>
                  </a:extLst>
                </a:gridCol>
              </a:tblGrid>
              <a:tr h="584884">
                <a:tc>
                  <a:txBody>
                    <a:bodyPr/>
                    <a:lstStyle/>
                    <a:p>
                      <a:pPr algn="ctr"/>
                      <a:r>
                        <a:rPr lang="en-US" altLang="zh-CN" sz="1400" b="1" dirty="0"/>
                        <a:t>Process II</a:t>
                      </a:r>
                      <a:endParaRPr lang="zh-CN" altLang="en-US" sz="1400" b="1"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t>Tolerance requirement</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t>/</a:t>
                      </a:r>
                      <a:r>
                        <a:rPr lang="en-US" altLang="zh-CN" sz="1400" b="1" dirty="0" err="1"/>
                        <a:t>μm</a:t>
                      </a:r>
                      <a:endParaRPr lang="zh-CN" altLang="en-US" sz="1400" b="1"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b="1" dirty="0"/>
                        <a:t>Steps</a:t>
                      </a:r>
                      <a:endParaRPr lang="zh-CN" altLang="en-US" sz="1400" b="1" dirty="0"/>
                    </a:p>
                  </a:txBody>
                  <a:tcPr anchor="ctr"/>
                </a:tc>
                <a:tc>
                  <a:txBody>
                    <a:bodyPr/>
                    <a:lstStyle/>
                    <a:p>
                      <a:pPr algn="ctr"/>
                      <a:r>
                        <a:rPr lang="en-US" altLang="zh-CN" sz="1400" b="1" dirty="0"/>
                        <a:t>Specifications</a:t>
                      </a:r>
                      <a:endParaRPr lang="zh-CN" altLang="en-US" sz="1400" b="1" dirty="0"/>
                    </a:p>
                  </a:txBody>
                  <a:tcPr anchor="ctr"/>
                </a:tc>
                <a:tc>
                  <a:txBody>
                    <a:bodyPr/>
                    <a:lstStyle/>
                    <a:p>
                      <a:pPr algn="ctr"/>
                      <a:r>
                        <a:rPr lang="en-US" altLang="zh-CN" sz="1400" b="1" dirty="0"/>
                        <a:t>Tolerance breakdown</a:t>
                      </a:r>
                    </a:p>
                    <a:p>
                      <a:pPr algn="ctr"/>
                      <a:r>
                        <a:rPr lang="en-US" altLang="zh-CN" sz="1400" b="1" dirty="0"/>
                        <a:t>/</a:t>
                      </a:r>
                      <a:r>
                        <a:rPr lang="en-US" altLang="zh-CN" sz="1400" b="1" dirty="0" err="1"/>
                        <a:t>μm</a:t>
                      </a:r>
                      <a:endParaRPr lang="zh-CN" altLang="en-US" sz="1400" b="1" dirty="0"/>
                    </a:p>
                  </a:txBody>
                  <a:tcPr anchor="ctr"/>
                </a:tc>
                <a:extLst>
                  <a:ext uri="{0D108BD9-81ED-4DB2-BD59-A6C34878D82A}">
                    <a16:rowId xmlns:a16="http://schemas.microsoft.com/office/drawing/2014/main" val="3837938345"/>
                  </a:ext>
                </a:extLst>
              </a:tr>
              <a:tr h="584884">
                <a:tc rowSpan="4">
                  <a:txBody>
                    <a:bodyPr/>
                    <a:lstStyle/>
                    <a:p>
                      <a:pPr algn="ctr"/>
                      <a:r>
                        <a:rPr lang="en-US" altLang="zh-CN" sz="1400" b="1" dirty="0"/>
                        <a:t>Preliminary alignment in tunnel</a:t>
                      </a:r>
                      <a:endParaRPr lang="zh-CN" altLang="en-US" sz="1400" b="1" dirty="0"/>
                    </a:p>
                  </a:txBody>
                  <a:tcPr anchor="ctr"/>
                </a:tc>
                <a:tc rowSpan="4">
                  <a:txBody>
                    <a:bodyPr/>
                    <a:lstStyle/>
                    <a:p>
                      <a:pPr algn="ctr"/>
                      <a:r>
                        <a:rPr lang="en-US" altLang="zh-CN" sz="1400" b="1" dirty="0"/>
                        <a:t>1000</a:t>
                      </a:r>
                    </a:p>
                    <a:p>
                      <a:r>
                        <a:rPr lang="en-US" altLang="zh-CN" sz="1400" b="1" dirty="0"/>
                        <a:t>(absolute error)</a:t>
                      </a:r>
                    </a:p>
                    <a:p>
                      <a:pPr algn="ctr"/>
                      <a:r>
                        <a:rPr lang="en-US" altLang="zh-CN" sz="1400" b="1" dirty="0"/>
                        <a:t>100</a:t>
                      </a:r>
                    </a:p>
                    <a:p>
                      <a:r>
                        <a:rPr lang="en-US" altLang="zh-CN" sz="1400" b="1" dirty="0"/>
                        <a:t>(relative error)</a:t>
                      </a:r>
                      <a:endParaRPr lang="zh-CN" altLang="en-US" sz="1400" b="1" dirty="0"/>
                    </a:p>
                  </a:txBody>
                  <a:tcPr anchor="ctr"/>
                </a:tc>
                <a:tc>
                  <a:txBody>
                    <a:bodyPr/>
                    <a:lstStyle/>
                    <a:p>
                      <a:r>
                        <a:rPr lang="en-US" altLang="zh-CN" sz="1400" dirty="0"/>
                        <a:t>Control network</a:t>
                      </a:r>
                      <a:r>
                        <a:rPr lang="zh-CN" altLang="en-US" sz="1400" dirty="0"/>
                        <a:t> </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Control network</a:t>
                      </a:r>
                      <a:r>
                        <a:rPr lang="zh-CN" altLang="en-US" sz="1400" dirty="0"/>
                        <a:t> </a:t>
                      </a:r>
                      <a:r>
                        <a:rPr lang="en-US" altLang="zh-CN" sz="1400" dirty="0"/>
                        <a:t>m</a:t>
                      </a:r>
                      <a:r>
                        <a:rPr lang="en-US" altLang="zh-CN" sz="1400" kern="1200" dirty="0">
                          <a:solidFill>
                            <a:schemeClr val="dk1"/>
                          </a:solidFill>
                          <a:latin typeface="+mn-lt"/>
                          <a:ea typeface="+mn-ea"/>
                          <a:cs typeface="+mn-cs"/>
                        </a:rPr>
                        <a:t>easurement by</a:t>
                      </a:r>
                      <a:r>
                        <a:rPr lang="zh-CN" altLang="en-US" sz="1400" kern="1200" dirty="0">
                          <a:solidFill>
                            <a:schemeClr val="dk1"/>
                          </a:solidFill>
                          <a:latin typeface="+mn-lt"/>
                          <a:ea typeface="+mn-ea"/>
                          <a:cs typeface="+mn-cs"/>
                        </a:rPr>
                        <a:t> </a:t>
                      </a:r>
                      <a:r>
                        <a:rPr lang="en-US" altLang="zh-CN" sz="1400" kern="1200" dirty="0">
                          <a:solidFill>
                            <a:schemeClr val="dk1"/>
                          </a:solidFill>
                          <a:latin typeface="+mn-lt"/>
                          <a:ea typeface="+mn-ea"/>
                          <a:cs typeface="+mn-cs"/>
                        </a:rPr>
                        <a:t>laser tracker in station by station mode with large amount of observations.</a:t>
                      </a:r>
                    </a:p>
                  </a:txBody>
                  <a:tcPr anchor="ctr"/>
                </a:tc>
                <a:tc>
                  <a:txBody>
                    <a:bodyPr/>
                    <a:lstStyle/>
                    <a:p>
                      <a:pPr algn="l"/>
                      <a:r>
                        <a:rPr lang="en-US" altLang="zh-CN" sz="1400" dirty="0"/>
                        <a:t>800(absolute error)</a:t>
                      </a:r>
                    </a:p>
                    <a:p>
                      <a:pPr algn="l"/>
                      <a:r>
                        <a:rPr lang="en-US" altLang="zh-CN" sz="1400" dirty="0"/>
                        <a:t>30  (relative error)</a:t>
                      </a:r>
                      <a:endParaRPr lang="zh-CN" altLang="en-US" sz="1400" dirty="0"/>
                    </a:p>
                  </a:txBody>
                  <a:tcPr anchor="ctr"/>
                </a:tc>
                <a:extLst>
                  <a:ext uri="{0D108BD9-81ED-4DB2-BD59-A6C34878D82A}">
                    <a16:rowId xmlns:a16="http://schemas.microsoft.com/office/drawing/2014/main" val="565018595"/>
                  </a:ext>
                </a:extLst>
              </a:tr>
              <a:tr h="755475">
                <a:tc vMerge="1">
                  <a:txBody>
                    <a:bodyPr/>
                    <a:lstStyle/>
                    <a:p>
                      <a:pPr algn="ctr"/>
                      <a:endParaRPr lang="zh-CN" altLang="en-US" dirty="0"/>
                    </a:p>
                  </a:txBody>
                  <a:tcPr anchor="ctr"/>
                </a:tc>
                <a:tc vMerge="1">
                  <a:txBody>
                    <a:bodyPr/>
                    <a:lstStyle/>
                    <a:p>
                      <a:endParaRPr lang="zh-CN" alt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Spatial measurement</a:t>
                      </a:r>
                      <a:endParaRPr lang="zh-CN" altLang="en-US" sz="1400" dirty="0"/>
                    </a:p>
                  </a:txBody>
                  <a:tcPr anchor="ctr"/>
                </a:tc>
                <a:tc>
                  <a:txBody>
                    <a:bodyPr/>
                    <a:lstStyle/>
                    <a:p>
                      <a:r>
                        <a:rPr lang="en-US" altLang="zh-CN" sz="1400" dirty="0"/>
                        <a:t>Coordinate measurement by one laser tracker in real-time  relative to the nearby control network points during the adjustment</a:t>
                      </a:r>
                      <a:endParaRPr lang="zh-CN" altLang="en-US" sz="1400" dirty="0"/>
                    </a:p>
                  </a:txBody>
                  <a:tcPr anchor="ctr"/>
                </a:tc>
                <a:tc>
                  <a:txBody>
                    <a:bodyPr/>
                    <a:lstStyle/>
                    <a:p>
                      <a:r>
                        <a:rPr lang="en-US" altLang="zh-CN" sz="1400" dirty="0"/>
                        <a:t>50</a:t>
                      </a:r>
                      <a:endParaRPr lang="zh-CN" altLang="en-US" sz="1400" dirty="0"/>
                    </a:p>
                  </a:txBody>
                  <a:tcPr anchor="ctr"/>
                </a:tc>
                <a:extLst>
                  <a:ext uri="{0D108BD9-81ED-4DB2-BD59-A6C34878D82A}">
                    <a16:rowId xmlns:a16="http://schemas.microsoft.com/office/drawing/2014/main" val="3159981616"/>
                  </a:ext>
                </a:extLst>
              </a:tr>
              <a:tr h="755475">
                <a:tc vMerge="1">
                  <a:txBody>
                    <a:bodyPr/>
                    <a:lstStyle/>
                    <a:p>
                      <a:pPr algn="ctr"/>
                      <a:endParaRPr lang="zh-CN" altLang="en-US" dirty="0"/>
                    </a:p>
                  </a:txBody>
                  <a:tcPr anchor="ctr"/>
                </a:tc>
                <a:tc vMerge="1">
                  <a:txBody>
                    <a:bodyPr/>
                    <a:lstStyle/>
                    <a:p>
                      <a:endParaRPr lang="zh-CN" altLang="en-US"/>
                    </a:p>
                  </a:txBody>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Positioning</a:t>
                      </a:r>
                      <a:endParaRPr lang="zh-CN" altLang="en-US" sz="1400" dirty="0"/>
                    </a:p>
                  </a:txBody>
                  <a:tcPr anchor="ctr"/>
                </a:tc>
                <a:tc>
                  <a:txBody>
                    <a:bodyPr/>
                    <a:lstStyle/>
                    <a:p>
                      <a:r>
                        <a:rPr lang="en-US" altLang="zh-CN" sz="1400" dirty="0"/>
                        <a:t>Girder position </a:t>
                      </a:r>
                      <a:r>
                        <a:rPr lang="en-US" altLang="zh-CN" sz="1400" b="0" dirty="0">
                          <a:latin typeface="+mn-lt"/>
                        </a:rPr>
                        <a:t>adjustment </a:t>
                      </a:r>
                      <a:r>
                        <a:rPr lang="en-US" altLang="zh-CN" sz="1400" dirty="0"/>
                        <a:t>offsets (meanwhile, measure all the magnets within girder to check the deformation of girder)</a:t>
                      </a:r>
                      <a:endParaRPr lang="zh-CN" altLang="en-US" sz="1400" dirty="0"/>
                    </a:p>
                  </a:txBody>
                  <a:tcPr anchor="ctr"/>
                </a:tc>
                <a:tc>
                  <a:txBody>
                    <a:bodyPr/>
                    <a:lstStyle/>
                    <a:p>
                      <a:r>
                        <a:rPr lang="en-US" altLang="zh-CN" sz="1400" dirty="0"/>
                        <a:t>15</a:t>
                      </a:r>
                      <a:endParaRPr lang="zh-CN" altLang="en-US" sz="1400" dirty="0"/>
                    </a:p>
                  </a:txBody>
                  <a:tcPr anchor="ctr"/>
                </a:tc>
                <a:extLst>
                  <a:ext uri="{0D108BD9-81ED-4DB2-BD59-A6C34878D82A}">
                    <a16:rowId xmlns:a16="http://schemas.microsoft.com/office/drawing/2014/main" val="2493157801"/>
                  </a:ext>
                </a:extLst>
              </a:tr>
              <a:tr h="343620">
                <a:tc vMerge="1">
                  <a:txBody>
                    <a:bodyPr/>
                    <a:lstStyle/>
                    <a:p>
                      <a:pPr algn="ctr"/>
                      <a:endParaRPr lang="zh-CN" altLang="en-US" dirty="0"/>
                    </a:p>
                  </a:txBody>
                  <a:tcPr anchor="ctr"/>
                </a:tc>
                <a:tc vMerge="1">
                  <a:txBody>
                    <a:bodyPr/>
                    <a:lstStyle/>
                    <a:p>
                      <a:endParaRPr lang="zh-CN" altLang="en-US"/>
                    </a:p>
                  </a:txBody>
                  <a:tcPr/>
                </a:tc>
                <a:tc vMerge="1">
                  <a:txBody>
                    <a:bodyPr/>
                    <a:lstStyle/>
                    <a:p>
                      <a:endParaRPr lang="zh-CN" altLang="en-US" dirty="0"/>
                    </a:p>
                  </a:txBody>
                  <a:tcPr anchor="ctr"/>
                </a:tc>
                <a:tc>
                  <a:txBody>
                    <a:bodyPr/>
                    <a:lstStyle/>
                    <a:p>
                      <a:r>
                        <a:rPr lang="en-US" altLang="zh-CN" sz="1400" dirty="0"/>
                        <a:t>Girder </a:t>
                      </a:r>
                      <a:r>
                        <a:rPr lang="en-US" altLang="zh-CN" sz="1400" b="0" dirty="0">
                          <a:latin typeface="+mn-lt"/>
                        </a:rPr>
                        <a:t>displacement after locking</a:t>
                      </a:r>
                      <a:endParaRPr lang="zh-CN" altLang="en-US" sz="1400"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15</a:t>
                      </a:r>
                      <a:endParaRPr lang="zh-CN" altLang="en-US" sz="1400" dirty="0"/>
                    </a:p>
                  </a:txBody>
                  <a:tcPr anchor="ctr"/>
                </a:tc>
                <a:extLst>
                  <a:ext uri="{0D108BD9-81ED-4DB2-BD59-A6C34878D82A}">
                    <a16:rowId xmlns:a16="http://schemas.microsoft.com/office/drawing/2014/main" val="3994955363"/>
                  </a:ext>
                </a:extLst>
              </a:tr>
            </a:tbl>
          </a:graphicData>
        </a:graphic>
      </p:graphicFrame>
      <p:sp>
        <p:nvSpPr>
          <p:cNvPr id="5" name="矩形 4">
            <a:extLst>
              <a:ext uri="{FF2B5EF4-FFF2-40B4-BE49-F238E27FC236}">
                <a16:creationId xmlns:a16="http://schemas.microsoft.com/office/drawing/2014/main" id="{12844346-6131-40B9-9B02-6756E98E7B23}"/>
              </a:ext>
            </a:extLst>
          </p:cNvPr>
          <p:cNvSpPr/>
          <p:nvPr/>
        </p:nvSpPr>
        <p:spPr>
          <a:xfrm>
            <a:off x="0" y="957600"/>
            <a:ext cx="9144000" cy="495585"/>
          </a:xfrm>
          <a:prstGeom prst="rect">
            <a:avLst/>
          </a:prstGeom>
        </p:spPr>
        <p:txBody>
          <a:bodyPr wrap="square">
            <a:spAutoFit/>
          </a:bodyPr>
          <a:lstStyle/>
          <a:p>
            <a:pPr indent="457200" eaLnBrk="0" hangingPunct="0">
              <a:lnSpc>
                <a:spcPct val="150000"/>
              </a:lnSpc>
              <a:spcBef>
                <a:spcPct val="0"/>
              </a:spcBef>
              <a:buFont typeface="Wingdings" pitchFamily="2" charset="2"/>
              <a:buChar char="p"/>
              <a:defRPr/>
            </a:pPr>
            <a:r>
              <a:rPr lang="en-US" altLang="zh-CN" sz="2000" b="1" dirty="0">
                <a:solidFill>
                  <a:srgbClr val="0000FF"/>
                </a:solidFill>
                <a:latin typeface="+mj-lt"/>
                <a:ea typeface="黑体" pitchFamily="49" charset="-122"/>
              </a:rPr>
              <a:t>Preliminary alignment</a:t>
            </a:r>
            <a:r>
              <a:rPr lang="zh-CN" altLang="en-US" sz="2000" b="1" dirty="0">
                <a:solidFill>
                  <a:srgbClr val="0000FF"/>
                </a:solidFill>
                <a:latin typeface="+mj-lt"/>
                <a:ea typeface="黑体" pitchFamily="49" charset="-122"/>
              </a:rPr>
              <a:t> </a:t>
            </a:r>
            <a:r>
              <a:rPr lang="en-US" altLang="zh-CN" sz="2000" b="1" dirty="0">
                <a:solidFill>
                  <a:srgbClr val="0000FF"/>
                </a:solidFill>
                <a:latin typeface="+mj-lt"/>
                <a:ea typeface="黑体" pitchFamily="49" charset="-122"/>
              </a:rPr>
              <a:t>in tunnel</a:t>
            </a:r>
            <a:r>
              <a:rPr lang="zh-CN" altLang="en-US" sz="2000" b="1" dirty="0">
                <a:solidFill>
                  <a:srgbClr val="0000FF"/>
                </a:solidFill>
                <a:latin typeface="+mj-lt"/>
                <a:ea typeface="黑体" pitchFamily="49" charset="-122"/>
              </a:rPr>
              <a:t>：</a:t>
            </a:r>
            <a:endParaRPr lang="en-US" altLang="zh-CN" sz="2000" b="1" dirty="0">
              <a:solidFill>
                <a:srgbClr val="0000FF"/>
              </a:solidFill>
              <a:latin typeface="+mj-lt"/>
              <a:ea typeface="黑体" pitchFamily="49" charset="-122"/>
            </a:endParaRPr>
          </a:p>
        </p:txBody>
      </p:sp>
      <p:sp>
        <p:nvSpPr>
          <p:cNvPr id="6" name="标题 1">
            <a:extLst>
              <a:ext uri="{FF2B5EF4-FFF2-40B4-BE49-F238E27FC236}">
                <a16:creationId xmlns:a16="http://schemas.microsoft.com/office/drawing/2014/main" id="{B3917453-9369-4559-8A70-642A30B24FF9}"/>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spTree>
    <p:extLst>
      <p:ext uri="{BB962C8B-B14F-4D97-AF65-F5344CB8AC3E}">
        <p14:creationId xmlns:p14="http://schemas.microsoft.com/office/powerpoint/2010/main" val="2472846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A54F63BC-D02A-40DE-B7F6-4EE2D6885F2A}"/>
              </a:ext>
            </a:extLst>
          </p:cNvPr>
          <p:cNvGraphicFramePr>
            <a:graphicFrameLocks noGrp="1"/>
          </p:cNvGraphicFramePr>
          <p:nvPr>
            <p:extLst>
              <p:ext uri="{D42A27DB-BD31-4B8C-83A1-F6EECF244321}">
                <p14:modId xmlns:p14="http://schemas.microsoft.com/office/powerpoint/2010/main" val="1499240170"/>
              </p:ext>
            </p:extLst>
          </p:nvPr>
        </p:nvGraphicFramePr>
        <p:xfrm>
          <a:off x="35496" y="2132857"/>
          <a:ext cx="9020976" cy="2804160"/>
        </p:xfrm>
        <a:graphic>
          <a:graphicData uri="http://schemas.openxmlformats.org/drawingml/2006/table">
            <a:tbl>
              <a:tblPr firstRow="1" bandRow="1">
                <a:tableStyleId>{5C22544A-7EE6-4342-B048-85BDC9FD1C3A}</a:tableStyleId>
              </a:tblPr>
              <a:tblGrid>
                <a:gridCol w="1330274">
                  <a:extLst>
                    <a:ext uri="{9D8B030D-6E8A-4147-A177-3AD203B41FA5}">
                      <a16:colId xmlns:a16="http://schemas.microsoft.com/office/drawing/2014/main" val="980469538"/>
                    </a:ext>
                  </a:extLst>
                </a:gridCol>
                <a:gridCol w="1212001">
                  <a:extLst>
                    <a:ext uri="{9D8B030D-6E8A-4147-A177-3AD203B41FA5}">
                      <a16:colId xmlns:a16="http://schemas.microsoft.com/office/drawing/2014/main" val="1924494431"/>
                    </a:ext>
                  </a:extLst>
                </a:gridCol>
                <a:gridCol w="1640177">
                  <a:extLst>
                    <a:ext uri="{9D8B030D-6E8A-4147-A177-3AD203B41FA5}">
                      <a16:colId xmlns:a16="http://schemas.microsoft.com/office/drawing/2014/main" val="84945510"/>
                    </a:ext>
                  </a:extLst>
                </a:gridCol>
                <a:gridCol w="3116337">
                  <a:extLst>
                    <a:ext uri="{9D8B030D-6E8A-4147-A177-3AD203B41FA5}">
                      <a16:colId xmlns:a16="http://schemas.microsoft.com/office/drawing/2014/main" val="342792579"/>
                    </a:ext>
                  </a:extLst>
                </a:gridCol>
                <a:gridCol w="1722187">
                  <a:extLst>
                    <a:ext uri="{9D8B030D-6E8A-4147-A177-3AD203B41FA5}">
                      <a16:colId xmlns:a16="http://schemas.microsoft.com/office/drawing/2014/main" val="4271652794"/>
                    </a:ext>
                  </a:extLst>
                </a:gridCol>
              </a:tblGrid>
              <a:tr h="656213">
                <a:tc>
                  <a:txBody>
                    <a:bodyPr/>
                    <a:lstStyle/>
                    <a:p>
                      <a:pPr algn="ctr"/>
                      <a:r>
                        <a:rPr lang="en-US" altLang="zh-CN" sz="1400" dirty="0"/>
                        <a:t>Process III</a:t>
                      </a:r>
                      <a:endParaRPr lang="zh-CN" altLang="en-US" sz="14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dirty="0"/>
                        <a:t>Tolerance requirement</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dirty="0"/>
                        <a:t>/</a:t>
                      </a:r>
                      <a:r>
                        <a:rPr lang="en-US" altLang="zh-CN" sz="1400" dirty="0" err="1"/>
                        <a:t>μm</a:t>
                      </a:r>
                      <a:endParaRPr lang="zh-CN" altLang="en-US" sz="14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400" dirty="0"/>
                        <a:t>Steps</a:t>
                      </a:r>
                      <a:endParaRPr lang="zh-CN" altLang="en-US" sz="1400" dirty="0"/>
                    </a:p>
                  </a:txBody>
                  <a:tcPr anchor="ctr"/>
                </a:tc>
                <a:tc>
                  <a:txBody>
                    <a:bodyPr/>
                    <a:lstStyle/>
                    <a:p>
                      <a:pPr algn="ctr"/>
                      <a:r>
                        <a:rPr lang="en-US" altLang="zh-CN" sz="1400" dirty="0"/>
                        <a:t>Specifications</a:t>
                      </a:r>
                      <a:endParaRPr lang="zh-CN" altLang="en-US" sz="1400" dirty="0"/>
                    </a:p>
                  </a:txBody>
                  <a:tcPr anchor="ctr"/>
                </a:tc>
                <a:tc>
                  <a:txBody>
                    <a:bodyPr/>
                    <a:lstStyle/>
                    <a:p>
                      <a:pPr algn="ctr"/>
                      <a:r>
                        <a:rPr lang="en-US" altLang="zh-CN" sz="1400" dirty="0"/>
                        <a:t>Tolerance breakdown</a:t>
                      </a:r>
                    </a:p>
                    <a:p>
                      <a:pPr algn="ctr"/>
                      <a:r>
                        <a:rPr lang="en-US" altLang="zh-CN" sz="1400" dirty="0"/>
                        <a:t>/</a:t>
                      </a:r>
                      <a:r>
                        <a:rPr lang="en-US" altLang="zh-CN" sz="1400" dirty="0" err="1"/>
                        <a:t>μm</a:t>
                      </a:r>
                      <a:endParaRPr lang="zh-CN" altLang="en-US" sz="1400" dirty="0"/>
                    </a:p>
                  </a:txBody>
                  <a:tcPr anchor="ctr"/>
                </a:tc>
                <a:extLst>
                  <a:ext uri="{0D108BD9-81ED-4DB2-BD59-A6C34878D82A}">
                    <a16:rowId xmlns:a16="http://schemas.microsoft.com/office/drawing/2014/main" val="3837938345"/>
                  </a:ext>
                </a:extLst>
              </a:tr>
              <a:tr h="656213">
                <a:tc rowSpan="4">
                  <a:txBody>
                    <a:bodyPr/>
                    <a:lstStyle/>
                    <a:p>
                      <a:pPr algn="ctr"/>
                      <a:r>
                        <a:rPr lang="en-US" altLang="zh-CN" sz="1400" b="1" dirty="0"/>
                        <a:t>Final alignment in tunnel</a:t>
                      </a:r>
                      <a:endParaRPr lang="zh-CN" altLang="en-US" sz="1400" b="1" dirty="0"/>
                    </a:p>
                  </a:txBody>
                  <a:tcPr anchor="ctr"/>
                </a:tc>
                <a:tc rowSpan="4">
                  <a:txBody>
                    <a:bodyPr/>
                    <a:lstStyle/>
                    <a:p>
                      <a:pPr algn="ctr"/>
                      <a:r>
                        <a:rPr lang="en-US" altLang="zh-CN" sz="1400" b="1" dirty="0"/>
                        <a:t>40</a:t>
                      </a:r>
                      <a:endParaRPr lang="zh-CN" altLang="en-US" sz="1400" b="1" dirty="0"/>
                    </a:p>
                  </a:txBody>
                  <a:tcPr anchor="ctr"/>
                </a:tc>
                <a:tc>
                  <a:txBody>
                    <a:bodyPr/>
                    <a:lstStyle/>
                    <a:p>
                      <a:r>
                        <a:rPr lang="en-US" altLang="zh-CN" sz="1400" dirty="0"/>
                        <a:t>Full survey </a:t>
                      </a:r>
                      <a:endParaRPr lang="zh-CN" altLang="en-US" sz="1400" dirty="0"/>
                    </a:p>
                  </a:txBody>
                  <a:tcPr anchor="ctr"/>
                </a:tc>
                <a:tc>
                  <a:txBody>
                    <a:bodyPr/>
                    <a:lstStyle/>
                    <a:p>
                      <a:pPr algn="l"/>
                      <a:r>
                        <a:rPr lang="en-US" altLang="zh-CN" sz="1400" dirty="0"/>
                        <a:t>Full survey after the girder preliminary alignment finished, include all the magnets and control points. </a:t>
                      </a:r>
                      <a:endParaRPr lang="zh-CN" altLang="en-US" sz="1400" dirty="0"/>
                    </a:p>
                  </a:txBody>
                  <a:tcPr anchor="ctr"/>
                </a:tc>
                <a:tc>
                  <a:txBody>
                    <a:bodyPr/>
                    <a:lstStyle/>
                    <a:p>
                      <a:r>
                        <a:rPr lang="en-US" altLang="zh-CN" sz="1400" dirty="0"/>
                        <a:t>30(relative error)</a:t>
                      </a:r>
                      <a:endParaRPr lang="zh-CN" altLang="en-US" sz="1400" dirty="0"/>
                    </a:p>
                  </a:txBody>
                  <a:tcPr anchor="ctr"/>
                </a:tc>
                <a:extLst>
                  <a:ext uri="{0D108BD9-81ED-4DB2-BD59-A6C34878D82A}">
                    <a16:rowId xmlns:a16="http://schemas.microsoft.com/office/drawing/2014/main" val="2570290373"/>
                  </a:ext>
                </a:extLst>
              </a:tr>
              <a:tr h="656213">
                <a:tc vMerge="1">
                  <a:txBody>
                    <a:bodyPr/>
                    <a:lstStyle/>
                    <a:p>
                      <a:endParaRPr lang="zh-CN" altLang="en-US"/>
                    </a:p>
                  </a:txBody>
                  <a:tcPr/>
                </a:tc>
                <a:tc vMerge="1">
                  <a:txBody>
                    <a:bodyPr/>
                    <a:lstStyle/>
                    <a:p>
                      <a:endParaRPr lang="zh-CN" alt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Displacement measurement</a:t>
                      </a:r>
                      <a:endParaRPr lang="zh-CN" altLang="en-US" sz="1400"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implement the smoothing strategy, displacement measurement in real-time  relative to smoothing position</a:t>
                      </a:r>
                      <a:endParaRPr lang="zh-CN" altLang="en-US" sz="1400" dirty="0"/>
                    </a:p>
                  </a:txBody>
                  <a:tcPr anchor="ctr"/>
                </a:tc>
                <a:tc>
                  <a:txBody>
                    <a:bodyPr/>
                    <a:lstStyle/>
                    <a:p>
                      <a:r>
                        <a:rPr lang="en-US" altLang="zh-CN" sz="1400" dirty="0"/>
                        <a:t>10</a:t>
                      </a:r>
                      <a:endParaRPr lang="zh-CN" altLang="en-US" sz="1400" dirty="0"/>
                    </a:p>
                  </a:txBody>
                  <a:tcPr anchor="ctr"/>
                </a:tc>
                <a:extLst>
                  <a:ext uri="{0D108BD9-81ED-4DB2-BD59-A6C34878D82A}">
                    <a16:rowId xmlns:a16="http://schemas.microsoft.com/office/drawing/2014/main" val="2325953474"/>
                  </a:ext>
                </a:extLst>
              </a:tr>
              <a:tr h="278220">
                <a:tc vMerge="1">
                  <a:txBody>
                    <a:bodyPr/>
                    <a:lstStyle/>
                    <a:p>
                      <a:endParaRPr lang="zh-CN" altLang="en-US"/>
                    </a:p>
                  </a:txBody>
                  <a:tcPr/>
                </a:tc>
                <a:tc vMerge="1">
                  <a:txBody>
                    <a:bodyPr/>
                    <a:lstStyle/>
                    <a:p>
                      <a:endParaRPr lang="zh-CN" altLang="en-US"/>
                    </a:p>
                  </a:txBody>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Positioning</a:t>
                      </a:r>
                      <a:endParaRPr lang="zh-CN" altLang="en-US" sz="1400" dirty="0"/>
                    </a:p>
                  </a:txBody>
                  <a:tcPr anchor="ctr"/>
                </a:tc>
                <a:tc>
                  <a:txBody>
                    <a:bodyPr/>
                    <a:lstStyle/>
                    <a:p>
                      <a:pPr algn="l"/>
                      <a:r>
                        <a:rPr lang="en-US" altLang="zh-CN" sz="1400" dirty="0"/>
                        <a:t>Girder position adjustment offsets</a:t>
                      </a:r>
                      <a:endParaRPr lang="zh-CN" altLang="en-US" sz="1400" dirty="0"/>
                    </a:p>
                  </a:txBody>
                  <a:tcPr anchor="ctr"/>
                </a:tc>
                <a:tc>
                  <a:txBody>
                    <a:bodyPr/>
                    <a:lstStyle/>
                    <a:p>
                      <a:r>
                        <a:rPr lang="en-US" altLang="zh-CN" sz="1400" dirty="0"/>
                        <a:t>15</a:t>
                      </a:r>
                      <a:endParaRPr lang="zh-CN" altLang="en-US" sz="1400" dirty="0"/>
                    </a:p>
                  </a:txBody>
                  <a:tcPr anchor="ctr"/>
                </a:tc>
                <a:extLst>
                  <a:ext uri="{0D108BD9-81ED-4DB2-BD59-A6C34878D82A}">
                    <a16:rowId xmlns:a16="http://schemas.microsoft.com/office/drawing/2014/main" val="288622385"/>
                  </a:ext>
                </a:extLst>
              </a:tr>
              <a:tr h="273422">
                <a:tc vMerge="1">
                  <a:txBody>
                    <a:bodyPr/>
                    <a:lstStyle/>
                    <a:p>
                      <a:endParaRPr lang="zh-CN" altLang="en-US"/>
                    </a:p>
                  </a:txBody>
                  <a:tcPr/>
                </a:tc>
                <a:tc vMerge="1">
                  <a:txBody>
                    <a:bodyPr/>
                    <a:lstStyle/>
                    <a:p>
                      <a:endParaRPr lang="zh-CN" altLang="en-US"/>
                    </a:p>
                  </a:txBody>
                  <a:tcPr/>
                </a:tc>
                <a:tc vMerge="1">
                  <a:txBody>
                    <a:bodyPr/>
                    <a:lstStyle/>
                    <a:p>
                      <a:endParaRPr lang="zh-CN" altLang="en-US" dirty="0"/>
                    </a:p>
                  </a:txBody>
                  <a:tcPr anchor="ctr"/>
                </a:tc>
                <a:tc>
                  <a:txBody>
                    <a:bodyPr/>
                    <a:lstStyle/>
                    <a:p>
                      <a:pPr algn="l"/>
                      <a:r>
                        <a:rPr lang="en-US" altLang="zh-CN" sz="1400" dirty="0"/>
                        <a:t>Girder displacement after locking</a:t>
                      </a:r>
                      <a:endParaRPr lang="zh-CN" altLang="en-US" sz="1400"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dirty="0"/>
                        <a:t>15</a:t>
                      </a:r>
                      <a:endParaRPr lang="zh-CN" altLang="en-US" sz="1400" dirty="0"/>
                    </a:p>
                  </a:txBody>
                  <a:tcPr anchor="ctr"/>
                </a:tc>
                <a:extLst>
                  <a:ext uri="{0D108BD9-81ED-4DB2-BD59-A6C34878D82A}">
                    <a16:rowId xmlns:a16="http://schemas.microsoft.com/office/drawing/2014/main" val="1671708219"/>
                  </a:ext>
                </a:extLst>
              </a:tr>
            </a:tbl>
          </a:graphicData>
        </a:graphic>
      </p:graphicFrame>
      <p:sp>
        <p:nvSpPr>
          <p:cNvPr id="9" name="矩形 8">
            <a:extLst>
              <a:ext uri="{FF2B5EF4-FFF2-40B4-BE49-F238E27FC236}">
                <a16:creationId xmlns:a16="http://schemas.microsoft.com/office/drawing/2014/main" id="{1CE9E5E0-B96F-4098-AD10-FF0ED27345FA}"/>
              </a:ext>
            </a:extLst>
          </p:cNvPr>
          <p:cNvSpPr/>
          <p:nvPr/>
        </p:nvSpPr>
        <p:spPr>
          <a:xfrm>
            <a:off x="0" y="957600"/>
            <a:ext cx="9144000" cy="501291"/>
          </a:xfrm>
          <a:prstGeom prst="rect">
            <a:avLst/>
          </a:prstGeom>
        </p:spPr>
        <p:txBody>
          <a:bodyPr wrap="square">
            <a:spAutoFit/>
          </a:bodyPr>
          <a:lstStyle/>
          <a:p>
            <a:pPr indent="457200" eaLnBrk="0" hangingPunct="0">
              <a:lnSpc>
                <a:spcPct val="150000"/>
              </a:lnSpc>
              <a:spcBef>
                <a:spcPct val="0"/>
              </a:spcBef>
              <a:buFont typeface="Wingdings" pitchFamily="2" charset="2"/>
              <a:buChar char="p"/>
              <a:defRPr/>
            </a:pPr>
            <a:r>
              <a:rPr lang="en-US" altLang="zh-CN" sz="2000" b="1" dirty="0">
                <a:solidFill>
                  <a:srgbClr val="0000FF"/>
                </a:solidFill>
                <a:ea typeface="黑体" pitchFamily="49" charset="-122"/>
              </a:rPr>
              <a:t>Final alignment</a:t>
            </a:r>
            <a:r>
              <a:rPr lang="zh-CN" altLang="en-US" sz="2000" b="1" dirty="0">
                <a:solidFill>
                  <a:srgbClr val="0000FF"/>
                </a:solidFill>
                <a:ea typeface="黑体" pitchFamily="49" charset="-122"/>
              </a:rPr>
              <a:t> </a:t>
            </a:r>
            <a:r>
              <a:rPr lang="en-US" altLang="zh-CN" sz="2000" b="1" dirty="0">
                <a:solidFill>
                  <a:srgbClr val="0000FF"/>
                </a:solidFill>
                <a:ea typeface="黑体" pitchFamily="49" charset="-122"/>
              </a:rPr>
              <a:t>in tunnel</a:t>
            </a:r>
            <a:r>
              <a:rPr lang="zh-CN" altLang="en-US" sz="2000" b="1" dirty="0">
                <a:solidFill>
                  <a:srgbClr val="0000FF"/>
                </a:solidFill>
                <a:ea typeface="黑体" pitchFamily="49" charset="-122"/>
              </a:rPr>
              <a:t>：</a:t>
            </a:r>
            <a:endParaRPr lang="en-US" altLang="zh-CN" sz="2000" b="1" dirty="0">
              <a:solidFill>
                <a:srgbClr val="0000FF"/>
              </a:solidFill>
              <a:ea typeface="黑体" pitchFamily="49" charset="-122"/>
            </a:endParaRPr>
          </a:p>
        </p:txBody>
      </p:sp>
      <p:sp>
        <p:nvSpPr>
          <p:cNvPr id="5" name="标题 1">
            <a:extLst>
              <a:ext uri="{FF2B5EF4-FFF2-40B4-BE49-F238E27FC236}">
                <a16:creationId xmlns:a16="http://schemas.microsoft.com/office/drawing/2014/main" id="{3B82E27A-45B3-42FC-A8E5-B9348DFB0BCB}"/>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spTree>
    <p:extLst>
      <p:ext uri="{BB962C8B-B14F-4D97-AF65-F5344CB8AC3E}">
        <p14:creationId xmlns:p14="http://schemas.microsoft.com/office/powerpoint/2010/main" val="993120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Outlines</a:t>
            </a:r>
            <a:endParaRPr lang="zh-CN" altLang="en-US" dirty="0"/>
          </a:p>
        </p:txBody>
      </p:sp>
      <p:sp>
        <p:nvSpPr>
          <p:cNvPr id="4" name="矩形 3">
            <a:extLst>
              <a:ext uri="{FF2B5EF4-FFF2-40B4-BE49-F238E27FC236}">
                <a16:creationId xmlns:a16="http://schemas.microsoft.com/office/drawing/2014/main" id="{7EEBC8E4-95A7-4A0B-8598-E7DCA3CA301C}"/>
              </a:ext>
            </a:extLst>
          </p:cNvPr>
          <p:cNvSpPr/>
          <p:nvPr/>
        </p:nvSpPr>
        <p:spPr>
          <a:xfrm>
            <a:off x="611560" y="1700808"/>
            <a:ext cx="6732240" cy="2796856"/>
          </a:xfrm>
          <a:prstGeom prst="rect">
            <a:avLst/>
          </a:prstGeom>
        </p:spPr>
        <p:txBody>
          <a:bodyPr wrap="square">
            <a:spAutoFit/>
          </a:bodyPr>
          <a:lstStyle/>
          <a:p>
            <a:pPr>
              <a:lnSpc>
                <a:spcPct val="150000"/>
              </a:lnSpc>
            </a:pPr>
            <a:r>
              <a:rPr lang="en-US" altLang="zh-CN" sz="2400" b="1" dirty="0">
                <a:latin typeface="+mj-lt"/>
              </a:rPr>
              <a:t>1</a:t>
            </a:r>
            <a:r>
              <a:rPr lang="zh-CN" altLang="en-US" sz="2400" b="1" dirty="0">
                <a:latin typeface="+mj-lt"/>
              </a:rPr>
              <a:t>、 </a:t>
            </a:r>
            <a:r>
              <a:rPr lang="en-US" altLang="zh-CN" sz="2400" b="1" dirty="0">
                <a:latin typeface="+mj-lt"/>
              </a:rPr>
              <a:t>Overview of HEPS</a:t>
            </a:r>
          </a:p>
          <a:p>
            <a:pPr>
              <a:lnSpc>
                <a:spcPct val="150000"/>
              </a:lnSpc>
            </a:pPr>
            <a:r>
              <a:rPr lang="en-US" altLang="zh-CN" sz="2400" b="1" dirty="0">
                <a:latin typeface="+mj-lt"/>
              </a:rPr>
              <a:t>2</a:t>
            </a:r>
            <a:r>
              <a:rPr lang="zh-CN" altLang="en-US" sz="2400" b="1" dirty="0">
                <a:latin typeface="+mj-lt"/>
              </a:rPr>
              <a:t>、 </a:t>
            </a:r>
            <a:r>
              <a:rPr lang="en-US" altLang="zh-CN" sz="2400" b="1" dirty="0">
                <a:latin typeface="+mj-lt"/>
              </a:rPr>
              <a:t>Lattice layout and tolerance requirement</a:t>
            </a:r>
          </a:p>
          <a:p>
            <a:pPr>
              <a:lnSpc>
                <a:spcPct val="150000"/>
              </a:lnSpc>
            </a:pPr>
            <a:r>
              <a:rPr lang="en-US" altLang="zh-CN" sz="2400" b="1" dirty="0">
                <a:latin typeface="+mj-lt"/>
              </a:rPr>
              <a:t>3</a:t>
            </a:r>
            <a:r>
              <a:rPr lang="zh-CN" altLang="en-US" sz="2400" b="1" dirty="0">
                <a:latin typeface="+mj-lt"/>
              </a:rPr>
              <a:t>、 </a:t>
            </a:r>
            <a:r>
              <a:rPr lang="en-US" altLang="zh-CN" sz="2400" b="1" dirty="0">
                <a:latin typeface="+mj-lt"/>
              </a:rPr>
              <a:t>Pre-alignment</a:t>
            </a:r>
          </a:p>
          <a:p>
            <a:pPr>
              <a:lnSpc>
                <a:spcPct val="150000"/>
              </a:lnSpc>
            </a:pPr>
            <a:r>
              <a:rPr lang="en-US" altLang="zh-CN" sz="2400" b="1" dirty="0">
                <a:latin typeface="+mj-lt"/>
              </a:rPr>
              <a:t>4</a:t>
            </a:r>
            <a:r>
              <a:rPr lang="zh-CN" altLang="en-US" sz="2400" b="1" dirty="0">
                <a:latin typeface="+mj-lt"/>
              </a:rPr>
              <a:t>、</a:t>
            </a:r>
            <a:r>
              <a:rPr lang="en-US" altLang="zh-CN" sz="2400" b="1" dirty="0">
                <a:latin typeface="+mj-lt"/>
              </a:rPr>
              <a:t>Alignment in tunnel</a:t>
            </a:r>
          </a:p>
          <a:p>
            <a:pPr>
              <a:lnSpc>
                <a:spcPct val="150000"/>
              </a:lnSpc>
            </a:pPr>
            <a:r>
              <a:rPr lang="en-US" altLang="zh-CN" sz="2400" b="1" dirty="0">
                <a:latin typeface="+mj-lt"/>
              </a:rPr>
              <a:t>5</a:t>
            </a:r>
            <a:r>
              <a:rPr lang="zh-CN" altLang="en-US" sz="2400" b="1" dirty="0">
                <a:latin typeface="+mj-lt"/>
              </a:rPr>
              <a:t>、</a:t>
            </a:r>
            <a:r>
              <a:rPr lang="en-US" altLang="zh-CN" sz="2400" b="1" dirty="0">
                <a:latin typeface="+mj-lt"/>
              </a:rPr>
              <a:t>Summary</a:t>
            </a:r>
          </a:p>
        </p:txBody>
      </p:sp>
    </p:spTree>
    <p:extLst>
      <p:ext uri="{BB962C8B-B14F-4D97-AF65-F5344CB8AC3E}">
        <p14:creationId xmlns:p14="http://schemas.microsoft.com/office/powerpoint/2010/main" val="1088957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1CE9E5E0-B96F-4098-AD10-FF0ED27345FA}"/>
              </a:ext>
            </a:extLst>
          </p:cNvPr>
          <p:cNvSpPr/>
          <p:nvPr/>
        </p:nvSpPr>
        <p:spPr>
          <a:xfrm>
            <a:off x="0" y="957600"/>
            <a:ext cx="9144000" cy="1750736"/>
          </a:xfrm>
          <a:prstGeom prst="rect">
            <a:avLst/>
          </a:prstGeom>
        </p:spPr>
        <p:txBody>
          <a:bodyPr wrap="square">
            <a:spAutoFit/>
          </a:bodyPr>
          <a:lstStyle/>
          <a:p>
            <a:pPr indent="457200" eaLnBrk="0" hangingPunct="0">
              <a:lnSpc>
                <a:spcPct val="150000"/>
              </a:lnSpc>
              <a:spcBef>
                <a:spcPct val="0"/>
              </a:spcBef>
              <a:defRPr/>
            </a:pPr>
            <a:r>
              <a:rPr lang="en-US" altLang="zh-CN" b="1" dirty="0">
                <a:latin typeface="+mj-lt"/>
                <a:ea typeface="黑体" pitchFamily="49" charset="-122"/>
              </a:rPr>
              <a:t>Recall that the requirement of tolerance of magnet to magnet within a girder is 30μm, tolerance of girder to girder in SR is 50μm.</a:t>
            </a:r>
          </a:p>
          <a:p>
            <a:pPr indent="457200" eaLnBrk="0" hangingPunct="0">
              <a:lnSpc>
                <a:spcPct val="150000"/>
              </a:lnSpc>
              <a:spcBef>
                <a:spcPct val="0"/>
              </a:spcBef>
              <a:defRPr/>
            </a:pPr>
            <a:r>
              <a:rPr lang="en-US" altLang="zh-CN" b="1" dirty="0">
                <a:latin typeface="+mj-lt"/>
                <a:ea typeface="黑体" pitchFamily="49" charset="-122"/>
              </a:rPr>
              <a:t>It should combine the error in pre-</a:t>
            </a:r>
            <a:r>
              <a:rPr lang="en-US" altLang="zh-CN" b="1" dirty="0" err="1">
                <a:latin typeface="+mj-lt"/>
                <a:ea typeface="黑体" pitchFamily="49" charset="-122"/>
              </a:rPr>
              <a:t>aglignment</a:t>
            </a:r>
            <a:r>
              <a:rPr lang="en-US" altLang="zh-CN" b="1" dirty="0">
                <a:latin typeface="+mj-lt"/>
                <a:ea typeface="黑体" pitchFamily="49" charset="-122"/>
              </a:rPr>
              <a:t> and final alignment, and then meet the requirement of 50μm.</a:t>
            </a:r>
            <a:endParaRPr lang="zh-CN" altLang="en-US" b="1" dirty="0">
              <a:latin typeface="+mj-lt"/>
              <a:ea typeface="黑体" pitchFamily="49" charset="-122"/>
            </a:endParaRPr>
          </a:p>
        </p:txBody>
      </p:sp>
      <p:graphicFrame>
        <p:nvGraphicFramePr>
          <p:cNvPr id="2" name="表格 1">
            <a:extLst>
              <a:ext uri="{FF2B5EF4-FFF2-40B4-BE49-F238E27FC236}">
                <a16:creationId xmlns:a16="http://schemas.microsoft.com/office/drawing/2014/main" id="{3C121471-BF39-4CCC-B2E2-F170C108128D}"/>
              </a:ext>
            </a:extLst>
          </p:cNvPr>
          <p:cNvGraphicFramePr>
            <a:graphicFrameLocks noGrp="1"/>
          </p:cNvGraphicFramePr>
          <p:nvPr>
            <p:extLst>
              <p:ext uri="{D42A27DB-BD31-4B8C-83A1-F6EECF244321}">
                <p14:modId xmlns:p14="http://schemas.microsoft.com/office/powerpoint/2010/main" val="1134382848"/>
              </p:ext>
            </p:extLst>
          </p:nvPr>
        </p:nvGraphicFramePr>
        <p:xfrm>
          <a:off x="755576" y="3136989"/>
          <a:ext cx="7632848" cy="2025352"/>
        </p:xfrm>
        <a:graphic>
          <a:graphicData uri="http://schemas.openxmlformats.org/drawingml/2006/table">
            <a:tbl>
              <a:tblPr firstRow="1" bandRow="1">
                <a:tableStyleId>{5C22544A-7EE6-4342-B048-85BDC9FD1C3A}</a:tableStyleId>
              </a:tblPr>
              <a:tblGrid>
                <a:gridCol w="1387790">
                  <a:extLst>
                    <a:ext uri="{9D8B030D-6E8A-4147-A177-3AD203B41FA5}">
                      <a16:colId xmlns:a16="http://schemas.microsoft.com/office/drawing/2014/main" val="1565531253"/>
                    </a:ext>
                  </a:extLst>
                </a:gridCol>
                <a:gridCol w="1741678">
                  <a:extLst>
                    <a:ext uri="{9D8B030D-6E8A-4147-A177-3AD203B41FA5}">
                      <a16:colId xmlns:a16="http://schemas.microsoft.com/office/drawing/2014/main" val="3228417303"/>
                    </a:ext>
                  </a:extLst>
                </a:gridCol>
                <a:gridCol w="2631172">
                  <a:extLst>
                    <a:ext uri="{9D8B030D-6E8A-4147-A177-3AD203B41FA5}">
                      <a16:colId xmlns:a16="http://schemas.microsoft.com/office/drawing/2014/main" val="1008641936"/>
                    </a:ext>
                  </a:extLst>
                </a:gridCol>
                <a:gridCol w="1872208">
                  <a:extLst>
                    <a:ext uri="{9D8B030D-6E8A-4147-A177-3AD203B41FA5}">
                      <a16:colId xmlns:a16="http://schemas.microsoft.com/office/drawing/2014/main" val="4150955810"/>
                    </a:ext>
                  </a:extLst>
                </a:gridCol>
              </a:tblGrid>
              <a:tr h="569993">
                <a:tc grid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600" b="1" kern="1200" dirty="0">
                          <a:solidFill>
                            <a:schemeClr val="lt1"/>
                          </a:solidFill>
                          <a:latin typeface="+mn-lt"/>
                          <a:ea typeface="+mn-ea"/>
                          <a:cs typeface="+mn-cs"/>
                        </a:rPr>
                        <a:t>Tolerance requirement in overall</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600" b="1" kern="1200" dirty="0">
                          <a:solidFill>
                            <a:schemeClr val="lt1"/>
                          </a:solidFill>
                          <a:latin typeface="+mn-lt"/>
                          <a:ea typeface="+mn-ea"/>
                          <a:cs typeface="+mn-cs"/>
                        </a:rPr>
                        <a:t>/</a:t>
                      </a:r>
                      <a:r>
                        <a:rPr lang="en-US" altLang="zh-CN" sz="1600" b="1" kern="1200" dirty="0" err="1">
                          <a:solidFill>
                            <a:schemeClr val="lt1"/>
                          </a:solidFill>
                          <a:latin typeface="+mn-lt"/>
                          <a:ea typeface="+mn-ea"/>
                          <a:cs typeface="+mn-cs"/>
                        </a:rPr>
                        <a:t>μm</a:t>
                      </a:r>
                      <a:endParaRPr lang="zh-CN" altLang="en-US" sz="1600" b="1" kern="1200" dirty="0">
                        <a:solidFill>
                          <a:schemeClr val="lt1"/>
                        </a:solidFill>
                        <a:latin typeface="+mn-lt"/>
                        <a:ea typeface="+mn-ea"/>
                        <a:cs typeface="+mn-cs"/>
                      </a:endParaRPr>
                    </a:p>
                  </a:txBody>
                  <a:tcPr anchor="ct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zh-CN" altLang="en-US" sz="1200" b="1" kern="1200" dirty="0">
                        <a:solidFill>
                          <a:schemeClr val="lt1"/>
                        </a:solidFill>
                        <a:latin typeface="+mn-lt"/>
                        <a:ea typeface="+mn-ea"/>
                        <a:cs typeface="+mn-cs"/>
                      </a:endParaRPr>
                    </a:p>
                  </a:txBody>
                  <a:tcPr anchor="ctr"/>
                </a:tc>
                <a:tc grid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600" b="1" dirty="0">
                          <a:latin typeface="+mj-lt"/>
                        </a:rPr>
                        <a:t>Tolerance requirement in each process</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600" b="1" dirty="0">
                          <a:latin typeface="+mj-lt"/>
                        </a:rPr>
                        <a:t>/</a:t>
                      </a:r>
                      <a:r>
                        <a:rPr lang="en-US" altLang="zh-CN" sz="1600" b="1" dirty="0" err="1">
                          <a:latin typeface="+mj-lt"/>
                        </a:rPr>
                        <a:t>μm</a:t>
                      </a:r>
                      <a:endParaRPr lang="zh-CN" altLang="en-US" sz="1600" b="1" dirty="0">
                        <a:latin typeface="+mj-lt"/>
                      </a:endParaRPr>
                    </a:p>
                  </a:txBody>
                  <a:tcPr anchor="ct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zh-CN" altLang="en-US" sz="1200" b="1" dirty="0">
                        <a:latin typeface="+mj-lt"/>
                      </a:endParaRPr>
                    </a:p>
                  </a:txBody>
                  <a:tcPr anchor="ctr"/>
                </a:tc>
                <a:extLst>
                  <a:ext uri="{0D108BD9-81ED-4DB2-BD59-A6C34878D82A}">
                    <a16:rowId xmlns:a16="http://schemas.microsoft.com/office/drawing/2014/main" val="4065853974"/>
                  </a:ext>
                </a:extLst>
              </a:tr>
              <a:tr h="737421">
                <a:tc rowSpan="2">
                  <a:txBody>
                    <a:bodyPr/>
                    <a:lstStyle/>
                    <a:p>
                      <a:pPr marL="0" algn="ctr" defTabSz="685800" rtl="0" eaLnBrk="1" latinLnBrk="0" hangingPunct="1"/>
                      <a:r>
                        <a:rPr lang="en-US" altLang="zh-CN" sz="1400" b="1" kern="1200" dirty="0">
                          <a:solidFill>
                            <a:schemeClr val="dk1"/>
                          </a:solidFill>
                          <a:latin typeface="+mn-lt"/>
                          <a:ea typeface="+mn-ea"/>
                          <a:cs typeface="+mn-cs"/>
                        </a:rPr>
                        <a:t>Alignment in SR</a:t>
                      </a:r>
                      <a:endParaRPr lang="zh-CN" altLang="en-US" sz="1400" b="1" kern="1200" dirty="0">
                        <a:solidFill>
                          <a:schemeClr val="dk1"/>
                        </a:solidFill>
                        <a:latin typeface="+mn-lt"/>
                        <a:ea typeface="+mn-ea"/>
                        <a:cs typeface="+mn-cs"/>
                      </a:endParaRPr>
                    </a:p>
                  </a:txBody>
                  <a:tcPr anchor="ctr"/>
                </a:tc>
                <a:tc rowSpan="2">
                  <a:txBody>
                    <a:bodyPr/>
                    <a:lstStyle/>
                    <a:p>
                      <a:pPr marL="0" algn="ctr" defTabSz="685800" rtl="0" eaLnBrk="1" latinLnBrk="0" hangingPunct="1"/>
                      <a:r>
                        <a:rPr lang="en-US" altLang="zh-CN" sz="1400" b="1" kern="1200" dirty="0">
                          <a:solidFill>
                            <a:schemeClr val="dk1"/>
                          </a:solidFill>
                          <a:latin typeface="+mn-lt"/>
                          <a:ea typeface="+mn-ea"/>
                          <a:cs typeface="+mn-cs"/>
                        </a:rPr>
                        <a:t>50</a:t>
                      </a:r>
                      <a:endParaRPr lang="zh-CN" altLang="en-US" sz="1400" b="1" kern="1200" dirty="0">
                        <a:solidFill>
                          <a:schemeClr val="dk1"/>
                        </a:solidFill>
                        <a:latin typeface="+mn-lt"/>
                        <a:ea typeface="+mn-ea"/>
                        <a:cs typeface="+mn-cs"/>
                      </a:endParaRPr>
                    </a:p>
                  </a:txBody>
                  <a:tcPr anchor="ctr"/>
                </a:tc>
                <a:tc>
                  <a:txBody>
                    <a:bodyPr/>
                    <a:lstStyle/>
                    <a:p>
                      <a:pPr marL="0" algn="ctr" defTabSz="685800" rtl="0" eaLnBrk="1" latinLnBrk="0" hangingPunct="1"/>
                      <a:r>
                        <a:rPr lang="en-US" altLang="zh-CN" sz="1400" b="1" kern="1200" dirty="0">
                          <a:solidFill>
                            <a:schemeClr val="dk1"/>
                          </a:solidFill>
                          <a:latin typeface="+mn-lt"/>
                          <a:ea typeface="+mn-ea"/>
                          <a:cs typeface="+mn-cs"/>
                        </a:rPr>
                        <a:t>Pre-alignment in temperature controlled room</a:t>
                      </a:r>
                      <a:endParaRPr lang="zh-CN" altLang="en-US" sz="1400" b="1" kern="1200" dirty="0">
                        <a:solidFill>
                          <a:schemeClr val="dk1"/>
                        </a:solidFill>
                        <a:latin typeface="+mn-lt"/>
                        <a:ea typeface="+mn-ea"/>
                        <a:cs typeface="+mn-cs"/>
                      </a:endParaRPr>
                    </a:p>
                  </a:txBody>
                  <a:tcPr anchor="ctr"/>
                </a:tc>
                <a:tc>
                  <a:txBody>
                    <a:bodyPr/>
                    <a:lstStyle/>
                    <a:p>
                      <a:pPr marL="0" algn="ctr" defTabSz="685800" rtl="0" eaLnBrk="1" latinLnBrk="0" hangingPunct="1"/>
                      <a:r>
                        <a:rPr lang="en-US" altLang="zh-CN" sz="1400" b="1" kern="1200" dirty="0">
                          <a:solidFill>
                            <a:schemeClr val="dk1"/>
                          </a:solidFill>
                          <a:latin typeface="+mn-lt"/>
                          <a:ea typeface="+mn-ea"/>
                          <a:cs typeface="+mn-cs"/>
                        </a:rPr>
                        <a:t>30</a:t>
                      </a:r>
                      <a:endParaRPr lang="zh-CN" altLang="en-US" sz="1400" b="1" kern="1200" dirty="0">
                        <a:solidFill>
                          <a:schemeClr val="dk1"/>
                        </a:solidFill>
                        <a:latin typeface="+mn-lt"/>
                        <a:ea typeface="+mn-ea"/>
                        <a:cs typeface="+mn-cs"/>
                      </a:endParaRPr>
                    </a:p>
                  </a:txBody>
                  <a:tcPr anchor="ctr"/>
                </a:tc>
                <a:extLst>
                  <a:ext uri="{0D108BD9-81ED-4DB2-BD59-A6C34878D82A}">
                    <a16:rowId xmlns:a16="http://schemas.microsoft.com/office/drawing/2014/main" val="1560681390"/>
                  </a:ext>
                </a:extLst>
              </a:tr>
              <a:tr h="708811">
                <a:tc vMerge="1">
                  <a:txBody>
                    <a:bodyPr/>
                    <a:lstStyle/>
                    <a:p>
                      <a:endParaRPr lang="zh-CN" altLang="en-US"/>
                    </a:p>
                  </a:txBody>
                  <a:tcPr/>
                </a:tc>
                <a:tc vMerge="1">
                  <a:txBody>
                    <a:bodyPr/>
                    <a:lstStyle/>
                    <a:p>
                      <a:pPr algn="l"/>
                      <a:endParaRPr lang="zh-CN" altLang="en-US" sz="1200" b="1" dirty="0"/>
                    </a:p>
                  </a:txBody>
                  <a:tcPr anchor="ctr"/>
                </a:tc>
                <a:tc>
                  <a:txBody>
                    <a:bodyPr/>
                    <a:lstStyle/>
                    <a:p>
                      <a:pPr algn="ctr"/>
                      <a:r>
                        <a:rPr lang="en-US" altLang="zh-CN" sz="1400" b="1" dirty="0"/>
                        <a:t>Final alignment in tunnel</a:t>
                      </a:r>
                      <a:endParaRPr lang="zh-CN" altLang="en-US" sz="1400" b="1" dirty="0"/>
                    </a:p>
                  </a:txBody>
                  <a:tcPr anchor="ctr"/>
                </a:tc>
                <a:tc>
                  <a:txBody>
                    <a:bodyPr/>
                    <a:lstStyle/>
                    <a:p>
                      <a:pPr algn="ctr"/>
                      <a:r>
                        <a:rPr lang="en-US" altLang="zh-CN" sz="1400" b="1" dirty="0"/>
                        <a:t>40</a:t>
                      </a:r>
                      <a:endParaRPr lang="zh-CN" altLang="en-US" sz="1400" b="1" dirty="0"/>
                    </a:p>
                  </a:txBody>
                  <a:tcPr anchor="ctr"/>
                </a:tc>
                <a:extLst>
                  <a:ext uri="{0D108BD9-81ED-4DB2-BD59-A6C34878D82A}">
                    <a16:rowId xmlns:a16="http://schemas.microsoft.com/office/drawing/2014/main" val="1136790492"/>
                  </a:ext>
                </a:extLst>
              </a:tr>
            </a:tbl>
          </a:graphicData>
        </a:graphic>
      </p:graphicFrame>
      <p:sp>
        <p:nvSpPr>
          <p:cNvPr id="5" name="标题 1">
            <a:extLst>
              <a:ext uri="{FF2B5EF4-FFF2-40B4-BE49-F238E27FC236}">
                <a16:creationId xmlns:a16="http://schemas.microsoft.com/office/drawing/2014/main" id="{2E0F25FE-D25C-4682-8C26-B81091F72EDE}"/>
              </a:ext>
            </a:extLst>
          </p:cNvPr>
          <p:cNvSpPr>
            <a:spLocks noGrp="1"/>
          </p:cNvSpPr>
          <p:nvPr>
            <p:ph type="ctrTitle"/>
          </p:nvPr>
        </p:nvSpPr>
        <p:spPr>
          <a:xfrm>
            <a:off x="1080411" y="195261"/>
            <a:ext cx="7772400" cy="571480"/>
          </a:xfrm>
        </p:spPr>
        <p:txBody>
          <a:bodyPr>
            <a:noAutofit/>
          </a:bodyPr>
          <a:lstStyle/>
          <a:p>
            <a:r>
              <a:rPr lang="en-US" altLang="zh-CN" sz="3000" b="1" dirty="0">
                <a:solidFill>
                  <a:srgbClr val="C00000"/>
                </a:solidFill>
              </a:rPr>
              <a:t>Lattice layout and tolerance requirement</a:t>
            </a:r>
            <a:endParaRPr lang="zh-CN" altLang="en-US" sz="3000" b="1" dirty="0">
              <a:solidFill>
                <a:srgbClr val="C00000"/>
              </a:solidFill>
            </a:endParaRPr>
          </a:p>
        </p:txBody>
      </p:sp>
    </p:spTree>
    <p:extLst>
      <p:ext uri="{BB962C8B-B14F-4D97-AF65-F5344CB8AC3E}">
        <p14:creationId xmlns:p14="http://schemas.microsoft.com/office/powerpoint/2010/main" val="1768036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957600"/>
            <a:ext cx="9147689" cy="2631105"/>
          </a:xfrm>
          <a:prstGeom prst="rect">
            <a:avLst/>
          </a:prstGeom>
          <a:noFill/>
        </p:spPr>
        <p:txBody>
          <a:bodyPr wrap="square" rtlCol="0">
            <a:spAutoFit/>
          </a:bodyPr>
          <a:lstStyle/>
          <a:p>
            <a:pPr indent="457200">
              <a:lnSpc>
                <a:spcPts val="2500"/>
              </a:lnSpc>
            </a:pPr>
            <a:r>
              <a:rPr lang="en-US" altLang="zh-CN" b="1" dirty="0">
                <a:latin typeface="+mj-lt"/>
              </a:rPr>
              <a:t>For quadrupoles and octupoles, the </a:t>
            </a:r>
            <a:r>
              <a:rPr lang="en-US" altLang="zh-CN" b="1" dirty="0" err="1">
                <a:latin typeface="+mj-lt"/>
              </a:rPr>
              <a:t>fiducialisation</a:t>
            </a:r>
            <a:r>
              <a:rPr lang="en-US" altLang="zh-CN" b="1" dirty="0">
                <a:latin typeface="+mj-lt"/>
              </a:rPr>
              <a:t> based on magnetic center was implemented by rotating coil measurement system. </a:t>
            </a:r>
          </a:p>
          <a:p>
            <a:pPr indent="457200">
              <a:lnSpc>
                <a:spcPts val="2500"/>
              </a:lnSpc>
            </a:pPr>
            <a:r>
              <a:rPr lang="en-US" altLang="zh-CN" dirty="0">
                <a:latin typeface="+mj-lt"/>
              </a:rPr>
              <a:t>A precisely machined ceramic skeleton with bucking coil was used for </a:t>
            </a:r>
            <a:r>
              <a:rPr lang="en-US" altLang="zh-CN" dirty="0"/>
              <a:t>the magnets of </a:t>
            </a:r>
            <a:r>
              <a:rPr lang="en-US" altLang="zh-CN" dirty="0">
                <a:latin typeface="+mj-lt"/>
              </a:rPr>
              <a:t>small </a:t>
            </a:r>
            <a:r>
              <a:rPr lang="en-US" altLang="zh-CN" dirty="0"/>
              <a:t>aperture 25 mm and length up to 0.7m. The repeatability of the magnetic center in horizontal direction is under 1.5 </a:t>
            </a:r>
            <a:r>
              <a:rPr lang="en-US" altLang="zh-CN" dirty="0" err="1"/>
              <a:t>μm</a:t>
            </a:r>
            <a:r>
              <a:rPr lang="en-US" altLang="zh-CN" dirty="0"/>
              <a:t>, while that in vertical direction is less than 2.5 </a:t>
            </a:r>
            <a:r>
              <a:rPr lang="en-US" altLang="zh-CN" dirty="0" err="1"/>
              <a:t>μm</a:t>
            </a:r>
            <a:r>
              <a:rPr lang="en-US" altLang="zh-CN" dirty="0"/>
              <a:t> in different days.</a:t>
            </a:r>
            <a:r>
              <a:rPr lang="el-GR" altLang="zh-CN" dirty="0"/>
              <a:t>  </a:t>
            </a:r>
            <a:endParaRPr lang="en-US" altLang="zh-CN" dirty="0"/>
          </a:p>
          <a:p>
            <a:pPr indent="457200">
              <a:lnSpc>
                <a:spcPts val="2500"/>
              </a:lnSpc>
            </a:pPr>
            <a:r>
              <a:rPr lang="en-US" altLang="zh-CN" dirty="0"/>
              <a:t>CMM (3.5 </a:t>
            </a:r>
            <a:r>
              <a:rPr lang="en-US" altLang="zh-CN" dirty="0" err="1"/>
              <a:t>μm</a:t>
            </a:r>
            <a:r>
              <a:rPr lang="en-US" altLang="zh-CN" dirty="0"/>
              <a:t>+ 3.5ppm)was used to  measure the rotating coil representing the magnetic center and the 4 fiducials on the top of the magnet.</a:t>
            </a:r>
          </a:p>
          <a:p>
            <a:pPr indent="457200">
              <a:lnSpc>
                <a:spcPts val="2500"/>
              </a:lnSpc>
            </a:pPr>
            <a:r>
              <a:rPr lang="en-US" altLang="zh-CN" b="1" dirty="0">
                <a:latin typeface="+mj-lt"/>
              </a:rPr>
              <a:t>The </a:t>
            </a:r>
            <a:r>
              <a:rPr lang="en-US" altLang="zh-CN" b="1" dirty="0" err="1">
                <a:latin typeface="+mj-lt"/>
              </a:rPr>
              <a:t>fiducialisaitoin</a:t>
            </a:r>
            <a:r>
              <a:rPr lang="en-US" altLang="zh-CN" b="1" dirty="0">
                <a:latin typeface="+mj-lt"/>
              </a:rPr>
              <a:t> error was less than 10μm.</a:t>
            </a:r>
            <a:endParaRPr lang="zh-CN" altLang="en-US" b="1" dirty="0">
              <a:latin typeface="+mj-lt"/>
            </a:endParaRPr>
          </a:p>
        </p:txBody>
      </p:sp>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000" b="1" dirty="0" err="1">
                <a:solidFill>
                  <a:srgbClr val="C00000"/>
                </a:solidFill>
              </a:rPr>
              <a:t>fiducialisation</a:t>
            </a:r>
            <a:endParaRPr lang="zh-CN" altLang="en-US" sz="3000" b="1" dirty="0">
              <a:solidFill>
                <a:srgbClr val="C00000"/>
              </a:solidFill>
            </a:endParaRPr>
          </a:p>
        </p:txBody>
      </p:sp>
      <p:sp>
        <p:nvSpPr>
          <p:cNvPr id="2" name="矩形 1">
            <a:extLst>
              <a:ext uri="{FF2B5EF4-FFF2-40B4-BE49-F238E27FC236}">
                <a16:creationId xmlns:a16="http://schemas.microsoft.com/office/drawing/2014/main" id="{88A300D1-B3F2-4862-9CD0-A830909B8559}"/>
              </a:ext>
            </a:extLst>
          </p:cNvPr>
          <p:cNvSpPr/>
          <p:nvPr/>
        </p:nvSpPr>
        <p:spPr>
          <a:xfrm>
            <a:off x="0" y="5733256"/>
            <a:ext cx="9144000" cy="577081"/>
          </a:xfrm>
          <a:prstGeom prst="rect">
            <a:avLst/>
          </a:prstGeom>
        </p:spPr>
        <p:txBody>
          <a:bodyPr wrap="square">
            <a:spAutoFit/>
          </a:bodyPr>
          <a:lstStyle/>
          <a:p>
            <a:r>
              <a:rPr lang="zh-CN" altLang="en-US" sz="1050" dirty="0">
                <a:latin typeface="+mj-lt"/>
              </a:rPr>
              <a:t>[1] Yang M , Chen F , Yin B ,et al.A rotating coil measurement system based on CMM for high-gradient small-aperture quadrupole in HEPS-TF[J].</a:t>
            </a:r>
            <a:r>
              <a:rPr lang="en-US" altLang="zh-CN" sz="1050" dirty="0">
                <a:latin typeface="+mj-lt"/>
              </a:rPr>
              <a:t> Radiation Detection Technology and Methods,</a:t>
            </a:r>
            <a:r>
              <a:rPr lang="zh-CN" altLang="en-US" sz="1050" dirty="0">
                <a:latin typeface="+mj-lt"/>
              </a:rPr>
              <a:t>2021(001):005.</a:t>
            </a:r>
            <a:endParaRPr lang="en-US" altLang="zh-CN" sz="1050" dirty="0">
              <a:latin typeface="+mj-lt"/>
            </a:endParaRPr>
          </a:p>
          <a:p>
            <a:r>
              <a:rPr lang="en-US" altLang="zh-CN" sz="1050" dirty="0">
                <a:latin typeface="+mj-lt"/>
              </a:rPr>
              <a:t>[2] </a:t>
            </a:r>
            <a:r>
              <a:rPr lang="en-US" altLang="zh-CN" sz="1050" dirty="0" err="1">
                <a:latin typeface="+mj-lt"/>
              </a:rPr>
              <a:t>Luyan</a:t>
            </a:r>
            <a:r>
              <a:rPr lang="en-US" altLang="zh-CN" sz="1050" dirty="0">
                <a:latin typeface="+mj-lt"/>
              </a:rPr>
              <a:t> Zhang </a:t>
            </a:r>
            <a:r>
              <a:rPr lang="en-US" altLang="zh-CN" sz="1050" i="1" dirty="0">
                <a:latin typeface="+mj-lt"/>
              </a:rPr>
              <a:t>et al</a:t>
            </a:r>
            <a:r>
              <a:rPr lang="en-US" altLang="zh-CN" sz="1050" dirty="0">
                <a:latin typeface="+mj-lt"/>
              </a:rPr>
              <a:t> . A single-turn rotating coil magnetic center calibration system designed for high energy photon source.2023 </a:t>
            </a:r>
            <a:r>
              <a:rPr lang="en-US" altLang="zh-CN" sz="1050" i="1" dirty="0">
                <a:latin typeface="+mj-lt"/>
              </a:rPr>
              <a:t>Meas. Sci. Technol.</a:t>
            </a:r>
            <a:r>
              <a:rPr lang="en-US" altLang="zh-CN" sz="1050" dirty="0">
                <a:latin typeface="+mj-lt"/>
              </a:rPr>
              <a:t> </a:t>
            </a:r>
            <a:r>
              <a:rPr lang="en-US" altLang="zh-CN" sz="1050" b="1" dirty="0">
                <a:latin typeface="+mj-lt"/>
              </a:rPr>
              <a:t>34</a:t>
            </a:r>
            <a:r>
              <a:rPr lang="en-US" altLang="zh-CN" sz="1050" dirty="0">
                <a:latin typeface="+mj-lt"/>
              </a:rPr>
              <a:t> 085017</a:t>
            </a:r>
            <a:endParaRPr lang="zh-CN" altLang="en-US" sz="1050" dirty="0">
              <a:latin typeface="+mj-lt"/>
            </a:endParaRPr>
          </a:p>
        </p:txBody>
      </p:sp>
      <p:pic>
        <p:nvPicPr>
          <p:cNvPr id="3" name="图片 2">
            <a:extLst>
              <a:ext uri="{FF2B5EF4-FFF2-40B4-BE49-F238E27FC236}">
                <a16:creationId xmlns:a16="http://schemas.microsoft.com/office/drawing/2014/main" id="{871EF41D-1633-4D8F-AAA9-8CBA75CDC417}"/>
              </a:ext>
            </a:extLst>
          </p:cNvPr>
          <p:cNvPicPr>
            <a:picLocks noChangeAspect="1"/>
          </p:cNvPicPr>
          <p:nvPr/>
        </p:nvPicPr>
        <p:blipFill>
          <a:blip r:embed="rId2"/>
          <a:stretch>
            <a:fillRect/>
          </a:stretch>
        </p:blipFill>
        <p:spPr>
          <a:xfrm>
            <a:off x="2079748" y="3539634"/>
            <a:ext cx="4984503" cy="2242694"/>
          </a:xfrm>
          <a:prstGeom prst="rect">
            <a:avLst/>
          </a:prstGeom>
        </p:spPr>
      </p:pic>
    </p:spTree>
    <p:extLst>
      <p:ext uri="{BB962C8B-B14F-4D97-AF65-F5344CB8AC3E}">
        <p14:creationId xmlns:p14="http://schemas.microsoft.com/office/powerpoint/2010/main" val="1961916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957600"/>
            <a:ext cx="9147689" cy="2310504"/>
          </a:xfrm>
          <a:prstGeom prst="rect">
            <a:avLst/>
          </a:prstGeom>
          <a:noFill/>
        </p:spPr>
        <p:txBody>
          <a:bodyPr wrap="square" rtlCol="0">
            <a:spAutoFit/>
          </a:bodyPr>
          <a:lstStyle/>
          <a:p>
            <a:pPr indent="457200">
              <a:lnSpc>
                <a:spcPts val="2500"/>
              </a:lnSpc>
            </a:pPr>
            <a:r>
              <a:rPr lang="en-US" altLang="zh-CN" b="1" dirty="0">
                <a:latin typeface="+mj-lt"/>
              </a:rPr>
              <a:t>For </a:t>
            </a:r>
            <a:r>
              <a:rPr lang="en-US" altLang="zh-CN" b="1" dirty="0" err="1">
                <a:latin typeface="+mj-lt"/>
              </a:rPr>
              <a:t>sextupoles</a:t>
            </a:r>
            <a:r>
              <a:rPr lang="en-US" altLang="zh-CN" b="1" dirty="0">
                <a:latin typeface="+mj-lt"/>
              </a:rPr>
              <a:t>, the </a:t>
            </a:r>
            <a:r>
              <a:rPr lang="en-US" altLang="zh-CN" b="1" dirty="0" err="1">
                <a:latin typeface="+mj-lt"/>
              </a:rPr>
              <a:t>fiducialisation</a:t>
            </a:r>
            <a:r>
              <a:rPr lang="en-US" altLang="zh-CN" b="1" dirty="0">
                <a:latin typeface="+mj-lt"/>
              </a:rPr>
              <a:t> based on </a:t>
            </a:r>
            <a:r>
              <a:rPr lang="en-US" altLang="zh-CN" b="1" dirty="0" err="1">
                <a:latin typeface="+mj-lt"/>
              </a:rPr>
              <a:t>mechnical</a:t>
            </a:r>
            <a:r>
              <a:rPr lang="en-US" altLang="zh-CN" b="1" dirty="0">
                <a:latin typeface="+mj-lt"/>
              </a:rPr>
              <a:t> center was implemented by CMM. </a:t>
            </a:r>
          </a:p>
          <a:p>
            <a:pPr indent="457200">
              <a:lnSpc>
                <a:spcPts val="2500"/>
              </a:lnSpc>
            </a:pPr>
            <a:r>
              <a:rPr lang="en-US" altLang="zh-CN" b="1" dirty="0">
                <a:latin typeface="+mj-lt"/>
              </a:rPr>
              <a:t>By importing CAD models, CMM can automatically perform measurements by routines, this greatly improves efficiency, and the time was reduced to 0.5h compared with 1.5h by laser tracker.</a:t>
            </a:r>
          </a:p>
          <a:p>
            <a:pPr indent="457200">
              <a:lnSpc>
                <a:spcPts val="2500"/>
              </a:lnSpc>
            </a:pPr>
            <a:r>
              <a:rPr lang="en-US" altLang="zh-CN" b="1" dirty="0">
                <a:latin typeface="+mj-lt"/>
              </a:rPr>
              <a:t>The  repeatability was better than 10μm, and the deviation of dimension inspection was under 15μm.</a:t>
            </a:r>
          </a:p>
        </p:txBody>
      </p:sp>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000" b="1" dirty="0" err="1">
                <a:solidFill>
                  <a:srgbClr val="C00000"/>
                </a:solidFill>
              </a:rPr>
              <a:t>fiducialisation</a:t>
            </a:r>
            <a:endParaRPr lang="zh-CN" altLang="en-US" sz="3000" b="1" dirty="0">
              <a:solidFill>
                <a:srgbClr val="C00000"/>
              </a:solidFill>
            </a:endParaRPr>
          </a:p>
        </p:txBody>
      </p:sp>
      <p:pic>
        <p:nvPicPr>
          <p:cNvPr id="7" name="图片 6">
            <a:extLst>
              <a:ext uri="{FF2B5EF4-FFF2-40B4-BE49-F238E27FC236}">
                <a16:creationId xmlns:a16="http://schemas.microsoft.com/office/drawing/2014/main" id="{78C48E60-F06D-4945-A356-0DB43C28C96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962" y="3284984"/>
            <a:ext cx="3903390" cy="2710715"/>
          </a:xfrm>
          <a:prstGeom prst="rect">
            <a:avLst/>
          </a:prstGeom>
          <a:noFill/>
          <a:ln>
            <a:noFill/>
          </a:ln>
        </p:spPr>
      </p:pic>
      <p:pic>
        <p:nvPicPr>
          <p:cNvPr id="8" name="图片 7">
            <a:extLst>
              <a:ext uri="{FF2B5EF4-FFF2-40B4-BE49-F238E27FC236}">
                <a16:creationId xmlns:a16="http://schemas.microsoft.com/office/drawing/2014/main" id="{2D50C548-2723-4D71-B1BD-A66DC18DAF6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4930" y="3284984"/>
            <a:ext cx="3613996" cy="2710715"/>
          </a:xfrm>
          <a:prstGeom prst="rect">
            <a:avLst/>
          </a:prstGeom>
          <a:noFill/>
          <a:ln>
            <a:noFill/>
          </a:ln>
        </p:spPr>
      </p:pic>
    </p:spTree>
    <p:extLst>
      <p:ext uri="{BB962C8B-B14F-4D97-AF65-F5344CB8AC3E}">
        <p14:creationId xmlns:p14="http://schemas.microsoft.com/office/powerpoint/2010/main" val="280873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12646" y="951111"/>
            <a:ext cx="9156646" cy="1925784"/>
          </a:xfrm>
          <a:prstGeom prst="rect">
            <a:avLst/>
          </a:prstGeom>
          <a:noFill/>
        </p:spPr>
        <p:txBody>
          <a:bodyPr wrap="square" rtlCol="0">
            <a:spAutoFit/>
          </a:bodyPr>
          <a:lstStyle/>
          <a:p>
            <a:pPr indent="457200">
              <a:lnSpc>
                <a:spcPts val="3000"/>
              </a:lnSpc>
            </a:pPr>
            <a:r>
              <a:rPr lang="en-US" altLang="zh-CN" b="1" dirty="0">
                <a:latin typeface="+mj-lt"/>
              </a:rPr>
              <a:t>In order to realize the 10μm accuracy of the spatial coordinates, a multilateral measurement method based on 4 laser trackers network was adopted. </a:t>
            </a:r>
          </a:p>
          <a:p>
            <a:pPr indent="457200">
              <a:lnSpc>
                <a:spcPts val="3000"/>
              </a:lnSpc>
            </a:pPr>
            <a:r>
              <a:rPr lang="en-US" altLang="zh-CN" b="1" dirty="0">
                <a:latin typeface="+mj-lt"/>
              </a:rPr>
              <a:t>The high precision distances from the laser trackers to the common points are obtained to solve the coordinates.</a:t>
            </a:r>
          </a:p>
          <a:p>
            <a:pPr indent="457200">
              <a:lnSpc>
                <a:spcPts val="2500"/>
              </a:lnSpc>
            </a:pPr>
            <a:endParaRPr lang="zh-CN" altLang="en-US" b="1" dirty="0">
              <a:latin typeface="+mj-lt"/>
            </a:endParaRPr>
          </a:p>
        </p:txBody>
      </p:sp>
      <p:sp>
        <p:nvSpPr>
          <p:cNvPr id="2" name="矩形 1">
            <a:extLst>
              <a:ext uri="{FF2B5EF4-FFF2-40B4-BE49-F238E27FC236}">
                <a16:creationId xmlns:a16="http://schemas.microsoft.com/office/drawing/2014/main" id="{B2B1382E-39F4-43DF-BECD-211188374262}"/>
              </a:ext>
            </a:extLst>
          </p:cNvPr>
          <p:cNvSpPr/>
          <p:nvPr/>
        </p:nvSpPr>
        <p:spPr>
          <a:xfrm>
            <a:off x="-12646" y="5953864"/>
            <a:ext cx="9036496" cy="430887"/>
          </a:xfrm>
          <a:prstGeom prst="rect">
            <a:avLst/>
          </a:prstGeom>
        </p:spPr>
        <p:txBody>
          <a:bodyPr wrap="square">
            <a:spAutoFit/>
          </a:bodyPr>
          <a:lstStyle/>
          <a:p>
            <a:r>
              <a:rPr lang="en-US" altLang="zh-CN" sz="1050" dirty="0"/>
              <a:t>[1] </a:t>
            </a:r>
            <a:r>
              <a:rPr lang="zh-CN" altLang="en-US" sz="1050" dirty="0"/>
              <a:t>Shang Lu, Jing Liang*, Lingling Men*, </a:t>
            </a:r>
            <a:r>
              <a:rPr lang="en-US" altLang="zh-CN" sz="1050" dirty="0"/>
              <a:t>e </a:t>
            </a:r>
            <a:r>
              <a:rPr lang="en-US" altLang="zh-CN" sz="1050" dirty="0" err="1"/>
              <a:t>tal</a:t>
            </a:r>
            <a:r>
              <a:rPr lang="zh-CN" altLang="en-US" sz="1050" dirty="0"/>
              <a:t>. A laser tracker -based multilateration method for pre-alignment of High Energy Photon Source storage ring, Nuclear Inst. and Methods in Physics Research, A, 2023, Vol.1045.</a:t>
            </a:r>
          </a:p>
        </p:txBody>
      </p:sp>
      <p:pic>
        <p:nvPicPr>
          <p:cNvPr id="17" name="图片 16">
            <a:extLst>
              <a:ext uri="{FF2B5EF4-FFF2-40B4-BE49-F238E27FC236}">
                <a16:creationId xmlns:a16="http://schemas.microsoft.com/office/drawing/2014/main" id="{BE19E2E1-A395-4AE5-9163-94CA2B70A34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1320" y="2540001"/>
            <a:ext cx="3226260" cy="2140879"/>
          </a:xfrm>
          <a:prstGeom prst="rect">
            <a:avLst/>
          </a:prstGeom>
          <a:noFill/>
        </p:spPr>
      </p:pic>
      <p:pic>
        <p:nvPicPr>
          <p:cNvPr id="18" name="图片 17">
            <a:extLst>
              <a:ext uri="{FF2B5EF4-FFF2-40B4-BE49-F238E27FC236}">
                <a16:creationId xmlns:a16="http://schemas.microsoft.com/office/drawing/2014/main" id="{6E540D42-F2AB-473A-AEB9-05BC51576B80}"/>
              </a:ext>
            </a:extLst>
          </p:cNvPr>
          <p:cNvPicPr>
            <a:picLocks noChangeAspect="1"/>
          </p:cNvPicPr>
          <p:nvPr/>
        </p:nvPicPr>
        <p:blipFill>
          <a:blip r:embed="rId3"/>
          <a:stretch>
            <a:fillRect/>
          </a:stretch>
        </p:blipFill>
        <p:spPr>
          <a:xfrm>
            <a:off x="4451523" y="2632003"/>
            <a:ext cx="4572327" cy="2027065"/>
          </a:xfrm>
          <a:prstGeom prst="rect">
            <a:avLst/>
          </a:prstGeom>
        </p:spPr>
      </p:pic>
      <p:sp>
        <p:nvSpPr>
          <p:cNvPr id="4" name="矩形 3">
            <a:extLst>
              <a:ext uri="{FF2B5EF4-FFF2-40B4-BE49-F238E27FC236}">
                <a16:creationId xmlns:a16="http://schemas.microsoft.com/office/drawing/2014/main" id="{680223DE-F367-4169-81AA-F6F397CB4704}"/>
              </a:ext>
            </a:extLst>
          </p:cNvPr>
          <p:cNvSpPr/>
          <p:nvPr/>
        </p:nvSpPr>
        <p:spPr>
          <a:xfrm>
            <a:off x="0" y="4784485"/>
            <a:ext cx="9144000" cy="1211229"/>
          </a:xfrm>
          <a:prstGeom prst="rect">
            <a:avLst/>
          </a:prstGeom>
        </p:spPr>
        <p:txBody>
          <a:bodyPr wrap="square">
            <a:spAutoFit/>
          </a:bodyPr>
          <a:lstStyle/>
          <a:p>
            <a:pPr indent="457200">
              <a:lnSpc>
                <a:spcPts val="2200"/>
              </a:lnSpc>
            </a:pPr>
            <a:r>
              <a:rPr lang="en-US" altLang="zh-CN" dirty="0"/>
              <a:t>To ensure that the equation has a solution, we need to satisfy the condition </a:t>
            </a:r>
            <a:r>
              <a:rPr lang="en-US" altLang="zh-CN" dirty="0" err="1"/>
              <a:t>mn</a:t>
            </a:r>
            <a:r>
              <a:rPr lang="en-US" altLang="zh-CN" dirty="0"/>
              <a:t> &gt; 3(m + n), where the number of unknowns is 3(</a:t>
            </a:r>
            <a:r>
              <a:rPr lang="en-US" altLang="zh-CN" dirty="0" err="1"/>
              <a:t>m+n</a:t>
            </a:r>
            <a:r>
              <a:rPr lang="en-US" altLang="zh-CN" dirty="0"/>
              <a:t>) and the number of equations is </a:t>
            </a:r>
            <a:r>
              <a:rPr lang="en-US" altLang="zh-CN" dirty="0" err="1"/>
              <a:t>mn</a:t>
            </a:r>
            <a:r>
              <a:rPr lang="en-US" altLang="zh-CN" dirty="0"/>
              <a:t>. Therefore, the minimum number of laser trackers required is 4, and the corresponding minimum number of common points is 12.</a:t>
            </a:r>
          </a:p>
        </p:txBody>
      </p:sp>
    </p:spTree>
    <p:extLst>
      <p:ext uri="{BB962C8B-B14F-4D97-AF65-F5344CB8AC3E}">
        <p14:creationId xmlns:p14="http://schemas.microsoft.com/office/powerpoint/2010/main" val="3434471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FB96CAA4-A72D-4145-9B32-F63A3F5634F3}"/>
              </a:ext>
            </a:extLst>
          </p:cNvPr>
          <p:cNvPicPr>
            <a:picLocks noChangeAspect="1"/>
          </p:cNvPicPr>
          <p:nvPr/>
        </p:nvPicPr>
        <p:blipFill>
          <a:blip r:embed="rId2"/>
          <a:stretch>
            <a:fillRect/>
          </a:stretch>
        </p:blipFill>
        <p:spPr>
          <a:xfrm>
            <a:off x="3651409" y="2998404"/>
            <a:ext cx="2866141" cy="2519950"/>
          </a:xfrm>
          <a:prstGeom prst="rect">
            <a:avLst/>
          </a:prstGeom>
        </p:spPr>
      </p:pic>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0" y="957600"/>
            <a:ext cx="9173592" cy="2464393"/>
          </a:xfrm>
          <a:prstGeom prst="rect">
            <a:avLst/>
          </a:prstGeom>
          <a:noFill/>
        </p:spPr>
        <p:txBody>
          <a:bodyPr wrap="square" rtlCol="0">
            <a:spAutoFit/>
          </a:bodyPr>
          <a:lstStyle/>
          <a:p>
            <a:pPr indent="457200">
              <a:lnSpc>
                <a:spcPct val="150000"/>
              </a:lnSpc>
            </a:pPr>
            <a:r>
              <a:rPr lang="en-US" altLang="zh-CN" b="1" dirty="0">
                <a:latin typeface="+mj-lt"/>
              </a:rPr>
              <a:t>CERN has proposed a automatic measurement and adjustment scheme to improve the efficiency. And put forward a new FSI distance method to measure the cavities in cryostat.</a:t>
            </a:r>
          </a:p>
          <a:p>
            <a:pPr indent="457200">
              <a:lnSpc>
                <a:spcPct val="150000"/>
              </a:lnSpc>
            </a:pPr>
            <a:r>
              <a:rPr lang="en-US" altLang="zh-CN" b="1" dirty="0">
                <a:latin typeface="+mj-lt"/>
              </a:rPr>
              <a:t>There is also a commercial product Laser tracer from Etalon. The principles are similar, and these systems take advantage of high accuracy laser distance to achieve </a:t>
            </a:r>
            <a:r>
              <a:rPr lang="en-US" altLang="zh-CN" b="1" dirty="0" err="1">
                <a:latin typeface="+mj-lt"/>
              </a:rPr>
              <a:t>μm</a:t>
            </a:r>
            <a:r>
              <a:rPr lang="en-US" altLang="zh-CN" b="1" dirty="0">
                <a:latin typeface="+mj-lt"/>
              </a:rPr>
              <a:t> level.</a:t>
            </a:r>
          </a:p>
          <a:p>
            <a:pPr indent="457200">
              <a:lnSpc>
                <a:spcPct val="150000"/>
              </a:lnSpc>
            </a:pPr>
            <a:endParaRPr lang="en-US" altLang="zh-CN" b="1" dirty="0">
              <a:latin typeface="+mj-lt"/>
            </a:endParaRPr>
          </a:p>
          <a:p>
            <a:pPr indent="457200">
              <a:lnSpc>
                <a:spcPts val="2500"/>
              </a:lnSpc>
            </a:pPr>
            <a:endParaRPr lang="zh-CN" altLang="en-US" b="1" dirty="0">
              <a:latin typeface="+mj-lt"/>
            </a:endParaRPr>
          </a:p>
        </p:txBody>
      </p:sp>
      <p:pic>
        <p:nvPicPr>
          <p:cNvPr id="8" name="图片 7">
            <a:extLst>
              <a:ext uri="{FF2B5EF4-FFF2-40B4-BE49-F238E27FC236}">
                <a16:creationId xmlns:a16="http://schemas.microsoft.com/office/drawing/2014/main" id="{1660C6CE-948F-4176-885C-44B615495A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6997" y="2998404"/>
            <a:ext cx="2359021" cy="2359021"/>
          </a:xfrm>
          <a:prstGeom prst="rect">
            <a:avLst/>
          </a:prstGeom>
        </p:spPr>
      </p:pic>
      <p:pic>
        <p:nvPicPr>
          <p:cNvPr id="9" name="图片 8">
            <a:extLst>
              <a:ext uri="{FF2B5EF4-FFF2-40B4-BE49-F238E27FC236}">
                <a16:creationId xmlns:a16="http://schemas.microsoft.com/office/drawing/2014/main" id="{FEA412E6-3CCF-4956-B722-59D483D8298B}"/>
              </a:ext>
            </a:extLst>
          </p:cNvPr>
          <p:cNvPicPr>
            <a:picLocks noChangeAspect="1"/>
          </p:cNvPicPr>
          <p:nvPr/>
        </p:nvPicPr>
        <p:blipFill>
          <a:blip r:embed="rId4"/>
          <a:stretch>
            <a:fillRect/>
          </a:stretch>
        </p:blipFill>
        <p:spPr>
          <a:xfrm>
            <a:off x="46184" y="3197730"/>
            <a:ext cx="3605225" cy="1792542"/>
          </a:xfrm>
          <a:prstGeom prst="rect">
            <a:avLst/>
          </a:prstGeom>
        </p:spPr>
      </p:pic>
      <p:sp>
        <p:nvSpPr>
          <p:cNvPr id="3" name="矩形 2">
            <a:extLst>
              <a:ext uri="{FF2B5EF4-FFF2-40B4-BE49-F238E27FC236}">
                <a16:creationId xmlns:a16="http://schemas.microsoft.com/office/drawing/2014/main" id="{A8330156-5D23-418A-9C30-C9AEA2DA5495}"/>
              </a:ext>
            </a:extLst>
          </p:cNvPr>
          <p:cNvSpPr/>
          <p:nvPr/>
        </p:nvSpPr>
        <p:spPr>
          <a:xfrm>
            <a:off x="4300" y="5462796"/>
            <a:ext cx="9156646" cy="830997"/>
          </a:xfrm>
          <a:prstGeom prst="rect">
            <a:avLst/>
          </a:prstGeom>
        </p:spPr>
        <p:txBody>
          <a:bodyPr wrap="square">
            <a:spAutoFit/>
          </a:bodyPr>
          <a:lstStyle/>
          <a:p>
            <a:pPr indent="457200"/>
            <a:r>
              <a:rPr lang="en-US" altLang="zh-CN" sz="1200" dirty="0"/>
              <a:t>[1] Hélène </a:t>
            </a:r>
            <a:r>
              <a:rPr lang="en-US" altLang="zh-CN" sz="1200" dirty="0" err="1"/>
              <a:t>Mainaud</a:t>
            </a:r>
            <a:r>
              <a:rPr lang="en-US" altLang="zh-CN" sz="1200" dirty="0"/>
              <a:t> Durand. Survey and alignment from LEP and LHC, expectation from FCC. FCC-</a:t>
            </a:r>
            <a:r>
              <a:rPr lang="en-US" altLang="zh-CN" sz="1200" dirty="0" err="1"/>
              <a:t>ee</a:t>
            </a:r>
            <a:r>
              <a:rPr lang="en-US" altLang="zh-CN" sz="1200" dirty="0"/>
              <a:t> optics tuning and alignment mini-workshop _ FCCIS WP2 hybrid event.12 May 2022.</a:t>
            </a:r>
          </a:p>
          <a:p>
            <a:pPr indent="457200"/>
            <a:r>
              <a:rPr lang="fr-FR" altLang="zh-CN" sz="1200" dirty="0"/>
              <a:t>[2] M. Sosin, H. Mainaud Durand</a:t>
            </a:r>
            <a:r>
              <a:rPr lang="en-US" altLang="zh-CN" sz="1200" dirty="0"/>
              <a:t>. Robust Optical Instrumentation for Accelerator Alignment Using Frequency Scanning Interferometry. IPAC2021, Campinas, SP, Brazil.</a:t>
            </a:r>
            <a:endParaRPr lang="zh-CN" altLang="en-US" sz="1200" dirty="0"/>
          </a:p>
        </p:txBody>
      </p:sp>
    </p:spTree>
    <p:extLst>
      <p:ext uri="{BB962C8B-B14F-4D97-AF65-F5344CB8AC3E}">
        <p14:creationId xmlns:p14="http://schemas.microsoft.com/office/powerpoint/2010/main" val="19625061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12646" y="951111"/>
            <a:ext cx="9156646" cy="1354025"/>
          </a:xfrm>
          <a:prstGeom prst="rect">
            <a:avLst/>
          </a:prstGeom>
          <a:noFill/>
        </p:spPr>
        <p:txBody>
          <a:bodyPr wrap="square" rtlCol="0">
            <a:spAutoFit/>
          </a:bodyPr>
          <a:lstStyle/>
          <a:p>
            <a:pPr indent="457200">
              <a:lnSpc>
                <a:spcPts val="2500"/>
              </a:lnSpc>
            </a:pPr>
            <a:r>
              <a:rPr lang="en-US" altLang="zh-CN" b="1" dirty="0">
                <a:latin typeface="+mj-lt"/>
              </a:rPr>
              <a:t>Benefit from the AT930 </a:t>
            </a:r>
            <a:r>
              <a:rPr lang="en-US" altLang="zh-CN" b="1" dirty="0"/>
              <a:t>absolute distance </a:t>
            </a:r>
            <a:r>
              <a:rPr lang="en-US" altLang="zh-CN" b="1" dirty="0">
                <a:latin typeface="+mj-lt"/>
              </a:rPr>
              <a:t>of high accuracy and high dynamic,</a:t>
            </a:r>
            <a:r>
              <a:rPr lang="en-US" altLang="zh-CN" b="1" dirty="0"/>
              <a:t> </a:t>
            </a:r>
            <a:r>
              <a:rPr lang="en-US" altLang="zh-CN" b="1" dirty="0">
                <a:latin typeface="+mj-lt"/>
              </a:rPr>
              <a:t>and the cate-eye reflector of wide angle, we could realize the spatial measurement </a:t>
            </a:r>
            <a:r>
              <a:rPr lang="en-US" altLang="zh-CN" b="1" dirty="0"/>
              <a:t>accuracy of 10μm, as well as dynamic position feedback which is especially important for magnet adjustment in real-time</a:t>
            </a:r>
            <a:r>
              <a:rPr lang="en-US" altLang="zh-CN" b="1" dirty="0">
                <a:latin typeface="+mj-lt"/>
              </a:rPr>
              <a:t>. </a:t>
            </a:r>
            <a:endParaRPr lang="zh-CN" altLang="en-US" b="1" dirty="0">
              <a:latin typeface="+mj-lt"/>
            </a:endParaRPr>
          </a:p>
        </p:txBody>
      </p:sp>
      <p:pic>
        <p:nvPicPr>
          <p:cNvPr id="12" name="Picture 3">
            <a:extLst>
              <a:ext uri="{FF2B5EF4-FFF2-40B4-BE49-F238E27FC236}">
                <a16:creationId xmlns:a16="http://schemas.microsoft.com/office/drawing/2014/main" id="{09A812AF-5020-44F4-AEEB-D98D3CA8569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1843" y="3861048"/>
            <a:ext cx="1051527" cy="122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https://timgsa.baidu.com/timg?image&amp;quality=80&amp;size=b9999_10000&amp;sec=1590486189070&amp;di=cf5f60f4d2c9466a4576e0c4175c1275&amp;imgtype=0&amp;src=http%3A%2F%2Fwww.ruisa-metrology.com%2Fpic%2F2019012512491661035.jpg">
            <a:extLst>
              <a:ext uri="{FF2B5EF4-FFF2-40B4-BE49-F238E27FC236}">
                <a16:creationId xmlns:a16="http://schemas.microsoft.com/office/drawing/2014/main" id="{2BD7BCE1-2086-452C-BDF6-0DBCF4843D6E}"/>
              </a:ext>
            </a:extLst>
          </p:cNvPr>
          <p:cNvPicPr>
            <a:picLocks noChangeAspect="1" noChangeArrowheads="1"/>
          </p:cNvPicPr>
          <p:nvPr/>
        </p:nvPicPr>
        <p:blipFill>
          <a:blip r:embed="rId3" cstate="print"/>
          <a:srcRect/>
          <a:stretch>
            <a:fillRect/>
          </a:stretch>
        </p:blipFill>
        <p:spPr bwMode="auto">
          <a:xfrm>
            <a:off x="3487" y="2846524"/>
            <a:ext cx="1804278" cy="3427200"/>
          </a:xfrm>
          <a:prstGeom prst="rect">
            <a:avLst/>
          </a:prstGeom>
          <a:noFill/>
        </p:spPr>
      </p:pic>
      <p:pic>
        <p:nvPicPr>
          <p:cNvPr id="14" name="图片 13">
            <a:extLst>
              <a:ext uri="{FF2B5EF4-FFF2-40B4-BE49-F238E27FC236}">
                <a16:creationId xmlns:a16="http://schemas.microsoft.com/office/drawing/2014/main" id="{E3F05939-22AA-473B-A961-C2AA7B19E5A9}"/>
              </a:ext>
            </a:extLst>
          </p:cNvPr>
          <p:cNvPicPr>
            <a:picLocks noChangeAspect="1"/>
          </p:cNvPicPr>
          <p:nvPr/>
        </p:nvPicPr>
        <p:blipFill rotWithShape="1">
          <a:blip r:embed="rId4">
            <a:extLst>
              <a:ext uri="{28A0092B-C50C-407E-A947-70E740481C1C}">
                <a14:useLocalDpi xmlns:a14="http://schemas.microsoft.com/office/drawing/2010/main" val="0"/>
              </a:ext>
            </a:extLst>
          </a:blip>
          <a:srcRect l="41154" t="14286" b="10000"/>
          <a:stretch/>
        </p:blipFill>
        <p:spPr>
          <a:xfrm>
            <a:off x="3867449" y="2457300"/>
            <a:ext cx="5276551" cy="3816424"/>
          </a:xfrm>
          <a:prstGeom prst="rect">
            <a:avLst/>
          </a:prstGeom>
        </p:spPr>
      </p:pic>
    </p:spTree>
    <p:extLst>
      <p:ext uri="{BB962C8B-B14F-4D97-AF65-F5344CB8AC3E}">
        <p14:creationId xmlns:p14="http://schemas.microsoft.com/office/powerpoint/2010/main" val="98437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12646" y="951111"/>
            <a:ext cx="9156646" cy="2310504"/>
          </a:xfrm>
          <a:prstGeom prst="rect">
            <a:avLst/>
          </a:prstGeom>
          <a:noFill/>
        </p:spPr>
        <p:txBody>
          <a:bodyPr wrap="square" rtlCol="0">
            <a:spAutoFit/>
          </a:bodyPr>
          <a:lstStyle/>
          <a:p>
            <a:pPr indent="457200">
              <a:lnSpc>
                <a:spcPts val="2500"/>
              </a:lnSpc>
            </a:pPr>
            <a:r>
              <a:rPr lang="en-US" altLang="zh-CN" b="1" dirty="0">
                <a:latin typeface="+mj-lt"/>
              </a:rPr>
              <a:t>The layout of the instruments has a great impact on the accuracy of the system, and simulation was carried out to reach the optimal layout. Finally, right triangular pyramid was </a:t>
            </a:r>
            <a:r>
              <a:rPr lang="en-US" altLang="zh-CN" b="1" dirty="0" err="1">
                <a:latin typeface="+mj-lt"/>
              </a:rPr>
              <a:t>choosen</a:t>
            </a:r>
            <a:r>
              <a:rPr lang="en-US" altLang="zh-CN" b="1" dirty="0">
                <a:latin typeface="+mj-lt"/>
              </a:rPr>
              <a:t>, and the accuracy was 6.5μm.</a:t>
            </a:r>
          </a:p>
          <a:p>
            <a:pPr indent="457200">
              <a:lnSpc>
                <a:spcPts val="2500"/>
              </a:lnSpc>
            </a:pPr>
            <a:r>
              <a:rPr lang="en-US" altLang="zh-CN" dirty="0">
                <a:latin typeface="+mj-lt"/>
              </a:rPr>
              <a:t>Three instruments are set up at the top to form a right triangle with the side length 4.5m. One instrument are set up at the lower with the same height of the fiducials. Due to the limitation of the room, the height difference of the top and the lower instruments is 1.3m, which is regarded as the greater the better.</a:t>
            </a:r>
            <a:endParaRPr lang="zh-CN" altLang="en-US" dirty="0">
              <a:latin typeface="+mj-lt"/>
            </a:endParaRPr>
          </a:p>
        </p:txBody>
      </p:sp>
      <p:pic>
        <p:nvPicPr>
          <p:cNvPr id="2" name="图片 1">
            <a:extLst>
              <a:ext uri="{FF2B5EF4-FFF2-40B4-BE49-F238E27FC236}">
                <a16:creationId xmlns:a16="http://schemas.microsoft.com/office/drawing/2014/main" id="{86F2D2B9-9527-47FA-B285-61ADAECA1A1D}"/>
              </a:ext>
            </a:extLst>
          </p:cNvPr>
          <p:cNvPicPr>
            <a:picLocks noChangeAspect="1"/>
          </p:cNvPicPr>
          <p:nvPr/>
        </p:nvPicPr>
        <p:blipFill>
          <a:blip r:embed="rId2"/>
          <a:stretch>
            <a:fillRect/>
          </a:stretch>
        </p:blipFill>
        <p:spPr>
          <a:xfrm>
            <a:off x="4789291" y="3212874"/>
            <a:ext cx="4135540" cy="3050529"/>
          </a:xfrm>
          <a:prstGeom prst="rect">
            <a:avLst/>
          </a:prstGeom>
        </p:spPr>
      </p:pic>
      <p:pic>
        <p:nvPicPr>
          <p:cNvPr id="3" name="图片 2">
            <a:extLst>
              <a:ext uri="{FF2B5EF4-FFF2-40B4-BE49-F238E27FC236}">
                <a16:creationId xmlns:a16="http://schemas.microsoft.com/office/drawing/2014/main" id="{98BEFCA1-7CA0-49F0-BB91-A0685C04BEBD}"/>
              </a:ext>
            </a:extLst>
          </p:cNvPr>
          <p:cNvPicPr>
            <a:picLocks noChangeAspect="1"/>
          </p:cNvPicPr>
          <p:nvPr/>
        </p:nvPicPr>
        <p:blipFill>
          <a:blip r:embed="rId3"/>
          <a:stretch>
            <a:fillRect/>
          </a:stretch>
        </p:blipFill>
        <p:spPr>
          <a:xfrm>
            <a:off x="467544" y="3212873"/>
            <a:ext cx="3989571" cy="3050529"/>
          </a:xfrm>
          <a:prstGeom prst="rect">
            <a:avLst/>
          </a:prstGeom>
        </p:spPr>
      </p:pic>
    </p:spTree>
    <p:extLst>
      <p:ext uri="{BB962C8B-B14F-4D97-AF65-F5344CB8AC3E}">
        <p14:creationId xmlns:p14="http://schemas.microsoft.com/office/powerpoint/2010/main" val="3066334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12646" y="951111"/>
            <a:ext cx="9156646" cy="3592907"/>
          </a:xfrm>
          <a:prstGeom prst="rect">
            <a:avLst/>
          </a:prstGeom>
          <a:noFill/>
        </p:spPr>
        <p:txBody>
          <a:bodyPr wrap="square" rtlCol="0">
            <a:spAutoFit/>
          </a:bodyPr>
          <a:lstStyle/>
          <a:p>
            <a:pPr indent="457200">
              <a:lnSpc>
                <a:spcPts val="2500"/>
              </a:lnSpc>
            </a:pPr>
            <a:r>
              <a:rPr lang="en-US" altLang="zh-CN" b="1" dirty="0">
                <a:latin typeface="+mj-lt"/>
              </a:rPr>
              <a:t>It is desired to make the fiducials at the same height, so that the laser tracker could sight all the fiducials in one station, which is important for the pre-alignment as well as full survey in the tunnel.</a:t>
            </a: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p:txBody>
      </p:sp>
      <p:pic>
        <p:nvPicPr>
          <p:cNvPr id="4" name="图片 3">
            <a:extLst>
              <a:ext uri="{FF2B5EF4-FFF2-40B4-BE49-F238E27FC236}">
                <a16:creationId xmlns:a16="http://schemas.microsoft.com/office/drawing/2014/main" id="{F72114F8-601F-43D9-A85A-05303D366E33}"/>
              </a:ext>
            </a:extLst>
          </p:cNvPr>
          <p:cNvPicPr>
            <a:picLocks noChangeAspect="1"/>
          </p:cNvPicPr>
          <p:nvPr/>
        </p:nvPicPr>
        <p:blipFill>
          <a:blip r:embed="rId2"/>
          <a:stretch>
            <a:fillRect/>
          </a:stretch>
        </p:blipFill>
        <p:spPr>
          <a:xfrm>
            <a:off x="4329679" y="4462777"/>
            <a:ext cx="4560966" cy="1707936"/>
          </a:xfrm>
          <a:prstGeom prst="rect">
            <a:avLst/>
          </a:prstGeom>
        </p:spPr>
      </p:pic>
      <p:pic>
        <p:nvPicPr>
          <p:cNvPr id="6" name="图片 5">
            <a:extLst>
              <a:ext uri="{FF2B5EF4-FFF2-40B4-BE49-F238E27FC236}">
                <a16:creationId xmlns:a16="http://schemas.microsoft.com/office/drawing/2014/main" id="{AD254645-45B2-4E8A-B4D7-89DBFC9CEF42}"/>
              </a:ext>
            </a:extLst>
          </p:cNvPr>
          <p:cNvPicPr>
            <a:picLocks noChangeAspect="1"/>
          </p:cNvPicPr>
          <p:nvPr/>
        </p:nvPicPr>
        <p:blipFill>
          <a:blip r:embed="rId3"/>
          <a:stretch>
            <a:fillRect/>
          </a:stretch>
        </p:blipFill>
        <p:spPr>
          <a:xfrm>
            <a:off x="48991" y="2015815"/>
            <a:ext cx="9095009" cy="2266376"/>
          </a:xfrm>
          <a:prstGeom prst="rect">
            <a:avLst/>
          </a:prstGeom>
        </p:spPr>
      </p:pic>
      <p:cxnSp>
        <p:nvCxnSpPr>
          <p:cNvPr id="8" name="直接箭头连接符 7">
            <a:extLst>
              <a:ext uri="{FF2B5EF4-FFF2-40B4-BE49-F238E27FC236}">
                <a16:creationId xmlns:a16="http://schemas.microsoft.com/office/drawing/2014/main" id="{8A7B571E-4022-46EF-AE3E-82B8438EC295}"/>
              </a:ext>
            </a:extLst>
          </p:cNvPr>
          <p:cNvCxnSpPr>
            <a:cxnSpLocks/>
          </p:cNvCxnSpPr>
          <p:nvPr/>
        </p:nvCxnSpPr>
        <p:spPr>
          <a:xfrm>
            <a:off x="4932040" y="1268760"/>
            <a:ext cx="2664296" cy="17281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id="{E3368490-598E-4567-BBDE-5037E59B61B7}"/>
              </a:ext>
            </a:extLst>
          </p:cNvPr>
          <p:cNvSpPr/>
          <p:nvPr/>
        </p:nvSpPr>
        <p:spPr>
          <a:xfrm>
            <a:off x="-30088" y="4462777"/>
            <a:ext cx="4342325" cy="1355499"/>
          </a:xfrm>
          <a:prstGeom prst="rect">
            <a:avLst/>
          </a:prstGeom>
        </p:spPr>
        <p:txBody>
          <a:bodyPr wrap="square">
            <a:spAutoFit/>
          </a:bodyPr>
          <a:lstStyle/>
          <a:p>
            <a:pPr indent="457200">
              <a:lnSpc>
                <a:spcPts val="2500"/>
              </a:lnSpc>
            </a:pPr>
            <a:r>
              <a:rPr lang="en-US" altLang="zh-CN" b="1" dirty="0"/>
              <a:t>For small-sized magnets, the support post for fiducial nests was intentionally short to ensure rigidity. A ball adapter was designed to raise the height of the fiducials.</a:t>
            </a:r>
            <a:endParaRPr lang="zh-CN" altLang="en-US" dirty="0"/>
          </a:p>
        </p:txBody>
      </p:sp>
    </p:spTree>
    <p:extLst>
      <p:ext uri="{BB962C8B-B14F-4D97-AF65-F5344CB8AC3E}">
        <p14:creationId xmlns:p14="http://schemas.microsoft.com/office/powerpoint/2010/main" val="4212576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BE917BEA-2630-4225-A2AC-33D121F539C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sp>
        <p:nvSpPr>
          <p:cNvPr id="5" name="文本框 4">
            <a:extLst>
              <a:ext uri="{FF2B5EF4-FFF2-40B4-BE49-F238E27FC236}">
                <a16:creationId xmlns:a16="http://schemas.microsoft.com/office/drawing/2014/main" id="{4D4AA41E-ED3D-452B-BE4F-CBDE61BC7D19}"/>
              </a:ext>
            </a:extLst>
          </p:cNvPr>
          <p:cNvSpPr txBox="1"/>
          <p:nvPr/>
        </p:nvSpPr>
        <p:spPr>
          <a:xfrm>
            <a:off x="-12646" y="951111"/>
            <a:ext cx="9156646" cy="5195910"/>
          </a:xfrm>
          <a:prstGeom prst="rect">
            <a:avLst/>
          </a:prstGeom>
          <a:noFill/>
        </p:spPr>
        <p:txBody>
          <a:bodyPr wrap="square" rtlCol="0">
            <a:spAutoFit/>
          </a:bodyPr>
          <a:lstStyle/>
          <a:p>
            <a:pPr indent="457200">
              <a:lnSpc>
                <a:spcPts val="2500"/>
              </a:lnSpc>
            </a:pPr>
            <a:r>
              <a:rPr lang="en-US" altLang="zh-CN" b="1" dirty="0">
                <a:latin typeface="+mj-lt"/>
              </a:rPr>
              <a:t>Three kinds of test were made to validate the accuracy of the system.</a:t>
            </a:r>
          </a:p>
          <a:p>
            <a:pPr>
              <a:lnSpc>
                <a:spcPts val="2500"/>
              </a:lnSpc>
              <a:buFont typeface="Wingdings" panose="05000000000000000000" pitchFamily="2" charset="2"/>
              <a:buChar char="p"/>
            </a:pPr>
            <a:r>
              <a:rPr lang="en-US" altLang="zh-CN" b="1" dirty="0">
                <a:solidFill>
                  <a:srgbClr val="0000FF"/>
                </a:solidFill>
                <a:latin typeface="+mj-lt"/>
              </a:rPr>
              <a:t>  </a:t>
            </a:r>
            <a:r>
              <a:rPr lang="en-US" altLang="zh-CN" b="1" dirty="0" err="1">
                <a:solidFill>
                  <a:srgbClr val="0000FF"/>
                </a:solidFill>
                <a:latin typeface="+mj-lt"/>
              </a:rPr>
              <a:t>Repetability</a:t>
            </a:r>
            <a:r>
              <a:rPr lang="en-US" altLang="zh-CN" b="1" dirty="0">
                <a:solidFill>
                  <a:srgbClr val="0000FF"/>
                </a:solidFill>
                <a:latin typeface="+mj-lt"/>
              </a:rPr>
              <a:t>: </a:t>
            </a:r>
            <a:r>
              <a:rPr lang="en-US" altLang="zh-CN" b="1" dirty="0">
                <a:latin typeface="+mj-lt"/>
              </a:rPr>
              <a:t>rms of deviation was less than 3μm, comparing the two measurement.</a:t>
            </a:r>
          </a:p>
          <a:p>
            <a:pPr>
              <a:lnSpc>
                <a:spcPts val="2500"/>
              </a:lnSpc>
              <a:buFont typeface="Wingdings" panose="05000000000000000000" pitchFamily="2" charset="2"/>
              <a:buChar char="p"/>
            </a:pPr>
            <a:r>
              <a:rPr lang="en-US" altLang="zh-CN" b="1" dirty="0">
                <a:solidFill>
                  <a:srgbClr val="0000FF"/>
                </a:solidFill>
                <a:latin typeface="+mj-lt"/>
              </a:rPr>
              <a:t>  Absolute distance: </a:t>
            </a:r>
            <a:r>
              <a:rPr lang="en-US" altLang="zh-CN" b="1" dirty="0">
                <a:latin typeface="+mj-lt"/>
              </a:rPr>
              <a:t>rms of deviation was less than 6μm, comparing with the Etalon absolute interferometer.</a:t>
            </a:r>
          </a:p>
          <a:p>
            <a:pPr>
              <a:lnSpc>
                <a:spcPts val="2500"/>
              </a:lnSpc>
              <a:buFont typeface="Wingdings" panose="05000000000000000000" pitchFamily="2" charset="2"/>
              <a:buChar char="p"/>
            </a:pPr>
            <a:r>
              <a:rPr lang="en-US" altLang="zh-CN" b="1" dirty="0">
                <a:solidFill>
                  <a:srgbClr val="0000FF"/>
                </a:solidFill>
                <a:latin typeface="+mj-lt"/>
              </a:rPr>
              <a:t>  </a:t>
            </a:r>
            <a:r>
              <a:rPr lang="en-US" altLang="zh-CN" b="1" dirty="0" err="1">
                <a:solidFill>
                  <a:srgbClr val="0000FF"/>
                </a:solidFill>
                <a:latin typeface="+mj-lt"/>
              </a:rPr>
              <a:t>Displacement:</a:t>
            </a:r>
            <a:r>
              <a:rPr lang="en-US" altLang="zh-CN" b="1" dirty="0" err="1">
                <a:latin typeface="+mj-lt"/>
              </a:rPr>
              <a:t>rms</a:t>
            </a:r>
            <a:r>
              <a:rPr lang="en-US" altLang="zh-CN" b="1" dirty="0">
                <a:latin typeface="+mj-lt"/>
              </a:rPr>
              <a:t> of deviation was less than 1.8μm, comparing with the </a:t>
            </a:r>
            <a:r>
              <a:rPr lang="en-US" altLang="zh-CN" b="1" dirty="0" err="1">
                <a:latin typeface="+mj-lt"/>
              </a:rPr>
              <a:t>Attocube</a:t>
            </a:r>
            <a:r>
              <a:rPr lang="en-US" altLang="zh-CN" b="1" dirty="0">
                <a:latin typeface="+mj-lt"/>
              </a:rPr>
              <a:t> relative interferometer.</a:t>
            </a:r>
          </a:p>
          <a:p>
            <a:pPr marL="285750" indent="-285750">
              <a:lnSpc>
                <a:spcPts val="2500"/>
              </a:lnSpc>
              <a:buFont typeface="Wingdings" panose="05000000000000000000" pitchFamily="2" charset="2"/>
              <a:buChar char="p"/>
            </a:pPr>
            <a:endParaRPr lang="en-US" altLang="zh-CN" b="1" dirty="0">
              <a:latin typeface="+mj-lt"/>
            </a:endParaRPr>
          </a:p>
          <a:p>
            <a:pPr marL="285750" indent="-285750">
              <a:lnSpc>
                <a:spcPts val="2500"/>
              </a:lnSpc>
              <a:buFont typeface="Wingdings" panose="05000000000000000000" pitchFamily="2" charset="2"/>
              <a:buChar char="p"/>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a:p>
            <a:pPr indent="457200">
              <a:lnSpc>
                <a:spcPts val="2500"/>
              </a:lnSpc>
            </a:pPr>
            <a:endParaRPr lang="en-US" altLang="zh-CN" b="1" dirty="0">
              <a:latin typeface="+mj-lt"/>
            </a:endParaRPr>
          </a:p>
        </p:txBody>
      </p:sp>
      <p:pic>
        <p:nvPicPr>
          <p:cNvPr id="9" name="图片 8">
            <a:extLst>
              <a:ext uri="{FF2B5EF4-FFF2-40B4-BE49-F238E27FC236}">
                <a16:creationId xmlns:a16="http://schemas.microsoft.com/office/drawing/2014/main" id="{F39C55FE-2591-4DD3-9538-C489DD1A20A3}"/>
              </a:ext>
            </a:extLst>
          </p:cNvPr>
          <p:cNvPicPr>
            <a:picLocks noChangeAspect="1"/>
          </p:cNvPicPr>
          <p:nvPr/>
        </p:nvPicPr>
        <p:blipFill rotWithShape="1">
          <a:blip r:embed="rId2">
            <a:extLst>
              <a:ext uri="{28A0092B-C50C-407E-A947-70E740481C1C}">
                <a14:useLocalDpi xmlns:a14="http://schemas.microsoft.com/office/drawing/2010/main" val="0"/>
              </a:ext>
            </a:extLst>
          </a:blip>
          <a:srcRect t="2845"/>
          <a:stretch/>
        </p:blipFill>
        <p:spPr>
          <a:xfrm>
            <a:off x="107504" y="3305853"/>
            <a:ext cx="3480349" cy="2601036"/>
          </a:xfrm>
          <a:prstGeom prst="rect">
            <a:avLst/>
          </a:prstGeom>
        </p:spPr>
      </p:pic>
      <p:pic>
        <p:nvPicPr>
          <p:cNvPr id="2" name="图片 1">
            <a:extLst>
              <a:ext uri="{FF2B5EF4-FFF2-40B4-BE49-F238E27FC236}">
                <a16:creationId xmlns:a16="http://schemas.microsoft.com/office/drawing/2014/main" id="{42B8C315-A6EE-492A-844A-2C432EE1142C}"/>
              </a:ext>
            </a:extLst>
          </p:cNvPr>
          <p:cNvPicPr>
            <a:picLocks noChangeAspect="1"/>
          </p:cNvPicPr>
          <p:nvPr/>
        </p:nvPicPr>
        <p:blipFill>
          <a:blip r:embed="rId3"/>
          <a:stretch>
            <a:fillRect/>
          </a:stretch>
        </p:blipFill>
        <p:spPr>
          <a:xfrm>
            <a:off x="4251126" y="3311558"/>
            <a:ext cx="4789165" cy="2507875"/>
          </a:xfrm>
          <a:prstGeom prst="rect">
            <a:avLst/>
          </a:prstGeom>
        </p:spPr>
      </p:pic>
      <p:cxnSp>
        <p:nvCxnSpPr>
          <p:cNvPr id="11" name="直接箭头连接符 10">
            <a:extLst>
              <a:ext uri="{FF2B5EF4-FFF2-40B4-BE49-F238E27FC236}">
                <a16:creationId xmlns:a16="http://schemas.microsoft.com/office/drawing/2014/main" id="{28C044A0-BDFB-446E-9156-FDB64C1A7D8F}"/>
              </a:ext>
            </a:extLst>
          </p:cNvPr>
          <p:cNvCxnSpPr>
            <a:cxnSpLocks/>
          </p:cNvCxnSpPr>
          <p:nvPr/>
        </p:nvCxnSpPr>
        <p:spPr>
          <a:xfrm>
            <a:off x="1259632" y="1844824"/>
            <a:ext cx="504056" cy="186454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a:extLst>
              <a:ext uri="{FF2B5EF4-FFF2-40B4-BE49-F238E27FC236}">
                <a16:creationId xmlns:a16="http://schemas.microsoft.com/office/drawing/2014/main" id="{B2A4D91E-430A-4C35-A925-812A7FB5E0B6}"/>
              </a:ext>
            </a:extLst>
          </p:cNvPr>
          <p:cNvCxnSpPr>
            <a:cxnSpLocks/>
          </p:cNvCxnSpPr>
          <p:nvPr/>
        </p:nvCxnSpPr>
        <p:spPr>
          <a:xfrm>
            <a:off x="3587853" y="2564904"/>
            <a:ext cx="840131" cy="8640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257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a:t>
            </a:r>
            <a:r>
              <a:rPr lang="en-US" altLang="zh-CN" sz="3200" b="1" dirty="0">
                <a:solidFill>
                  <a:srgbClr val="FF0000"/>
                </a:solidFill>
              </a:rPr>
              <a:t>spatial measurement</a:t>
            </a:r>
            <a:endParaRPr lang="zh-CN" altLang="en-US" sz="3000" b="1" dirty="0">
              <a:solidFill>
                <a:srgbClr val="C00000"/>
              </a:solidFill>
            </a:endParaRPr>
          </a:p>
        </p:txBody>
      </p:sp>
      <p:pic>
        <p:nvPicPr>
          <p:cNvPr id="5" name="图片 4" descr="C:\Users\dell\AppData\Local\Microsoft\Windows\INetCache\Content.Word\屏幕截图 2021-07-14 090620.png">
            <a:extLst>
              <a:ext uri="{FF2B5EF4-FFF2-40B4-BE49-F238E27FC236}">
                <a16:creationId xmlns:a16="http://schemas.microsoft.com/office/drawing/2014/main" id="{8ED79734-E26D-48A6-AEF9-58E0DDA8EF9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95" y="2355177"/>
            <a:ext cx="6004385" cy="3816424"/>
          </a:xfrm>
          <a:prstGeom prst="rect">
            <a:avLst/>
          </a:prstGeom>
          <a:noFill/>
          <a:ln>
            <a:noFill/>
          </a:ln>
        </p:spPr>
      </p:pic>
      <p:pic>
        <p:nvPicPr>
          <p:cNvPr id="6" name="图片 5" descr="C:\Users\dell\AppData\Local\Microsoft\Windows\INetCache\Content.Word\屏幕截图 2021-07-14 090655.png">
            <a:extLst>
              <a:ext uri="{FF2B5EF4-FFF2-40B4-BE49-F238E27FC236}">
                <a16:creationId xmlns:a16="http://schemas.microsoft.com/office/drawing/2014/main" id="{286A8BFF-F33C-42BD-8C1A-4FC29A1B71A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2224" y="3789040"/>
            <a:ext cx="2099357" cy="2310553"/>
          </a:xfrm>
          <a:prstGeom prst="rect">
            <a:avLst/>
          </a:prstGeom>
          <a:noFill/>
          <a:ln>
            <a:noFill/>
          </a:ln>
        </p:spPr>
      </p:pic>
      <p:pic>
        <p:nvPicPr>
          <p:cNvPr id="7" name="图片 6" descr="C:\Users\dell\AppData\Local\Temp\WeChat Files\f7774268defecef5c3968ec794684a7.jpg">
            <a:extLst>
              <a:ext uri="{FF2B5EF4-FFF2-40B4-BE49-F238E27FC236}">
                <a16:creationId xmlns:a16="http://schemas.microsoft.com/office/drawing/2014/main" id="{4D2F9CBC-5B09-4A52-92EF-2C781BA63295}"/>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496212" y="1916832"/>
            <a:ext cx="2391382" cy="1754339"/>
          </a:xfrm>
          <a:prstGeom prst="rect">
            <a:avLst/>
          </a:prstGeom>
          <a:noFill/>
          <a:ln>
            <a:noFill/>
          </a:ln>
        </p:spPr>
      </p:pic>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1421992"/>
          </a:xfrm>
          <a:prstGeom prst="rect">
            <a:avLst/>
          </a:prstGeom>
          <a:noFill/>
        </p:spPr>
        <p:txBody>
          <a:bodyPr wrap="square" rtlCol="0">
            <a:spAutoFit/>
          </a:bodyPr>
          <a:lstStyle/>
          <a:p>
            <a:pPr indent="457200">
              <a:lnSpc>
                <a:spcPct val="150000"/>
              </a:lnSpc>
            </a:pPr>
            <a:r>
              <a:rPr lang="en-US" altLang="zh-CN" sz="2000" b="1" dirty="0">
                <a:latin typeface="+mj-lt"/>
              </a:rPr>
              <a:t>A software was developed, and was capable to connect multi-laser trackers simultaneously, display the dynamic coordinates derived from the multilateral intersection method.</a:t>
            </a:r>
          </a:p>
        </p:txBody>
      </p:sp>
    </p:spTree>
    <p:extLst>
      <p:ext uri="{BB962C8B-B14F-4D97-AF65-F5344CB8AC3E}">
        <p14:creationId xmlns:p14="http://schemas.microsoft.com/office/powerpoint/2010/main" val="1089296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pic>
        <p:nvPicPr>
          <p:cNvPr id="11" name="图片 10">
            <a:extLst>
              <a:ext uri="{FF2B5EF4-FFF2-40B4-BE49-F238E27FC236}">
                <a16:creationId xmlns:a16="http://schemas.microsoft.com/office/drawing/2014/main" id="{4C076DEC-9405-44D0-ADEB-B07FCEC34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4705" y="2488215"/>
            <a:ext cx="4501751" cy="3064935"/>
          </a:xfrm>
          <a:prstGeom prst="rect">
            <a:avLst/>
          </a:prstGeom>
        </p:spPr>
      </p:pic>
      <p:pic>
        <p:nvPicPr>
          <p:cNvPr id="15" name="图片 14">
            <a:extLst>
              <a:ext uri="{FF2B5EF4-FFF2-40B4-BE49-F238E27FC236}">
                <a16:creationId xmlns:a16="http://schemas.microsoft.com/office/drawing/2014/main" id="{A76618BE-BC70-420A-9324-681FE15738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85" y="2060848"/>
            <a:ext cx="3965551" cy="4199508"/>
          </a:xfrm>
          <a:prstGeom prst="rect">
            <a:avLst/>
          </a:prstGeom>
        </p:spPr>
      </p:pic>
      <p:sp>
        <p:nvSpPr>
          <p:cNvPr id="16" name="文本框 15">
            <a:extLst>
              <a:ext uri="{FF2B5EF4-FFF2-40B4-BE49-F238E27FC236}">
                <a16:creationId xmlns:a16="http://schemas.microsoft.com/office/drawing/2014/main" id="{99750184-9484-4620-ACEB-C5E0CBF93FDE}"/>
              </a:ext>
            </a:extLst>
          </p:cNvPr>
          <p:cNvSpPr txBox="1"/>
          <p:nvPr/>
        </p:nvSpPr>
        <p:spPr>
          <a:xfrm>
            <a:off x="147637" y="1012462"/>
            <a:ext cx="8724377" cy="1033424"/>
          </a:xfrm>
          <a:prstGeom prst="rect">
            <a:avLst/>
          </a:prstGeom>
          <a:noFill/>
        </p:spPr>
        <p:txBody>
          <a:bodyPr wrap="square" rtlCol="0">
            <a:spAutoFit/>
          </a:bodyPr>
          <a:lstStyle/>
          <a:p>
            <a:pPr indent="457200">
              <a:lnSpc>
                <a:spcPts val="2500"/>
              </a:lnSpc>
            </a:pPr>
            <a:r>
              <a:rPr lang="en-US" altLang="zh-CN" b="1" dirty="0">
                <a:latin typeface="+mj-lt"/>
              </a:rPr>
              <a:t>HEPS is located in </a:t>
            </a:r>
            <a:r>
              <a:rPr lang="en-US" altLang="zh-CN" b="1" dirty="0" err="1">
                <a:latin typeface="+mj-lt"/>
              </a:rPr>
              <a:t>Huairou</a:t>
            </a:r>
            <a:r>
              <a:rPr lang="en-US" altLang="zh-CN" b="1" dirty="0">
                <a:latin typeface="+mj-lt"/>
              </a:rPr>
              <a:t> district</a:t>
            </a:r>
            <a:r>
              <a:rPr lang="en-US" altLang="zh-CN" b="1" dirty="0"/>
              <a:t> , </a:t>
            </a:r>
            <a:r>
              <a:rPr lang="en-US" altLang="zh-CN" b="1" dirty="0">
                <a:latin typeface="+mj-lt"/>
              </a:rPr>
              <a:t>Northeast of Beijing.</a:t>
            </a:r>
          </a:p>
          <a:p>
            <a:pPr indent="457200">
              <a:lnSpc>
                <a:spcPts val="2500"/>
              </a:lnSpc>
            </a:pPr>
            <a:r>
              <a:rPr lang="en-US" altLang="zh-CN" b="1" dirty="0">
                <a:latin typeface="+mj-lt"/>
              </a:rPr>
              <a:t>It is about 62km to the center of Beijing</a:t>
            </a:r>
            <a:r>
              <a:rPr lang="en-US" altLang="zh-CN" b="1" dirty="0"/>
              <a:t> , </a:t>
            </a:r>
            <a:r>
              <a:rPr lang="en-US" altLang="zh-CN" b="1" dirty="0">
                <a:latin typeface="+mj-lt"/>
              </a:rPr>
              <a:t>38km to the Beijing Capital International Airport</a:t>
            </a:r>
            <a:r>
              <a:rPr lang="en-US" altLang="zh-CN" b="1" dirty="0"/>
              <a:t> , </a:t>
            </a:r>
            <a:r>
              <a:rPr lang="en-US" altLang="zh-CN" b="1" dirty="0">
                <a:latin typeface="+mj-lt"/>
              </a:rPr>
              <a:t>103km to the Beijing </a:t>
            </a:r>
            <a:r>
              <a:rPr lang="en-US" altLang="zh-CN" b="1" dirty="0" err="1">
                <a:latin typeface="+mj-lt"/>
              </a:rPr>
              <a:t>Daxing</a:t>
            </a:r>
            <a:r>
              <a:rPr lang="en-US" altLang="zh-CN" b="1" dirty="0">
                <a:latin typeface="+mj-lt"/>
              </a:rPr>
              <a:t> International Airport.</a:t>
            </a:r>
            <a:endParaRPr lang="zh-CN" altLang="en-US" b="1" dirty="0">
              <a:latin typeface="+mj-lt"/>
            </a:endParaRPr>
          </a:p>
        </p:txBody>
      </p:sp>
      <p:sp>
        <p:nvSpPr>
          <p:cNvPr id="17" name="矩形 16">
            <a:extLst>
              <a:ext uri="{FF2B5EF4-FFF2-40B4-BE49-F238E27FC236}">
                <a16:creationId xmlns:a16="http://schemas.microsoft.com/office/drawing/2014/main" id="{0B4E29F0-25FD-4E0F-87F1-7A79584DAD44}"/>
              </a:ext>
            </a:extLst>
          </p:cNvPr>
          <p:cNvSpPr/>
          <p:nvPr/>
        </p:nvSpPr>
        <p:spPr>
          <a:xfrm>
            <a:off x="6132964" y="2038522"/>
            <a:ext cx="1255472" cy="369332"/>
          </a:xfrm>
          <a:prstGeom prst="rect">
            <a:avLst/>
          </a:prstGeom>
        </p:spPr>
        <p:txBody>
          <a:bodyPr wrap="none">
            <a:spAutoFit/>
          </a:bodyPr>
          <a:lstStyle/>
          <a:p>
            <a:r>
              <a:rPr lang="zh-CN" altLang="en-US" b="1" dirty="0">
                <a:solidFill>
                  <a:srgbClr val="FF0000"/>
                </a:solidFill>
                <a:latin typeface="+mj-lt"/>
              </a:rPr>
              <a:t>aerial view</a:t>
            </a:r>
          </a:p>
        </p:txBody>
      </p:sp>
      <p:sp>
        <p:nvSpPr>
          <p:cNvPr id="4" name="矩形 3">
            <a:extLst>
              <a:ext uri="{FF2B5EF4-FFF2-40B4-BE49-F238E27FC236}">
                <a16:creationId xmlns:a16="http://schemas.microsoft.com/office/drawing/2014/main" id="{5E8678F3-1B5B-4C61-A561-6CA5C72F06CE}"/>
              </a:ext>
            </a:extLst>
          </p:cNvPr>
          <p:cNvSpPr/>
          <p:nvPr/>
        </p:nvSpPr>
        <p:spPr>
          <a:xfrm>
            <a:off x="4111942" y="5553150"/>
            <a:ext cx="4943736" cy="584775"/>
          </a:xfrm>
          <a:prstGeom prst="rect">
            <a:avLst/>
          </a:prstGeom>
        </p:spPr>
        <p:txBody>
          <a:bodyPr wrap="square">
            <a:spAutoFit/>
          </a:bodyPr>
          <a:lstStyle/>
          <a:p>
            <a:r>
              <a:rPr lang="en-US" altLang="zh-CN" sz="1600" dirty="0"/>
              <a:t>The appearance looks like a magnifying glass, symbolizes the exploring the microscopic world of matter.</a:t>
            </a:r>
            <a:endParaRPr lang="zh-CN" altLang="en-US" sz="1600" dirty="0"/>
          </a:p>
        </p:txBody>
      </p:sp>
    </p:spTree>
    <p:extLst>
      <p:ext uri="{BB962C8B-B14F-4D97-AF65-F5344CB8AC3E}">
        <p14:creationId xmlns:p14="http://schemas.microsoft.com/office/powerpoint/2010/main" val="4153840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Pre-alignment—Positioning</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2422266"/>
          </a:xfrm>
          <a:prstGeom prst="rect">
            <a:avLst/>
          </a:prstGeom>
          <a:noFill/>
        </p:spPr>
        <p:txBody>
          <a:bodyPr wrap="square" rtlCol="0">
            <a:spAutoFit/>
          </a:bodyPr>
          <a:lstStyle/>
          <a:p>
            <a:pPr indent="457200">
              <a:lnSpc>
                <a:spcPts val="2500"/>
              </a:lnSpc>
            </a:pPr>
            <a:r>
              <a:rPr lang="en-US" altLang="zh-CN" b="1" dirty="0">
                <a:latin typeface="+mj-lt"/>
              </a:rPr>
              <a:t>The elevation position adjustment is implemented by wedge mechanism. The resolution was 2μm, and the stroke was ±1mm.</a:t>
            </a:r>
          </a:p>
          <a:p>
            <a:pPr indent="457200">
              <a:lnSpc>
                <a:spcPts val="2500"/>
              </a:lnSpc>
            </a:pPr>
            <a:r>
              <a:rPr lang="en-US" altLang="zh-CN" b="1" dirty="0">
                <a:latin typeface="+mj-lt"/>
              </a:rPr>
              <a:t>The transverse position adjustment is </a:t>
            </a:r>
            <a:r>
              <a:rPr lang="en-US" altLang="zh-CN" b="1" dirty="0"/>
              <a:t>implemented</a:t>
            </a:r>
            <a:r>
              <a:rPr lang="en-US" altLang="zh-CN" b="1" dirty="0">
                <a:latin typeface="+mj-lt"/>
              </a:rPr>
              <a:t> by fine thread screw mechanism. The resolution was 2μm,</a:t>
            </a:r>
            <a:r>
              <a:rPr lang="zh-CN" altLang="en-US" b="1" dirty="0">
                <a:latin typeface="+mj-lt"/>
              </a:rPr>
              <a:t> </a:t>
            </a:r>
            <a:r>
              <a:rPr lang="en-US" altLang="zh-CN" b="1" dirty="0">
                <a:latin typeface="+mj-lt"/>
              </a:rPr>
              <a:t>and the stroke was ±5mm.</a:t>
            </a:r>
          </a:p>
          <a:p>
            <a:pPr indent="457200">
              <a:lnSpc>
                <a:spcPts val="2500"/>
              </a:lnSpc>
            </a:pPr>
            <a:r>
              <a:rPr lang="en-US" altLang="zh-CN" b="1" dirty="0">
                <a:latin typeface="+mj-lt"/>
              </a:rPr>
              <a:t>The wedge structure has the advantage of no backlash and provides sufficient stiffness. It is used to minimize displacement when locking the magnets to the girder.</a:t>
            </a:r>
          </a:p>
          <a:p>
            <a:pPr indent="457200">
              <a:lnSpc>
                <a:spcPct val="150000"/>
              </a:lnSpc>
            </a:pPr>
            <a:endParaRPr lang="en-US" altLang="zh-CN" sz="2000" b="1" dirty="0">
              <a:latin typeface="+mj-lt"/>
            </a:endParaRPr>
          </a:p>
        </p:txBody>
      </p:sp>
      <p:pic>
        <p:nvPicPr>
          <p:cNvPr id="2" name="图片 1">
            <a:extLst>
              <a:ext uri="{FF2B5EF4-FFF2-40B4-BE49-F238E27FC236}">
                <a16:creationId xmlns:a16="http://schemas.microsoft.com/office/drawing/2014/main" id="{B0C3CFF9-5025-42B8-84E0-C91C416AC91C}"/>
              </a:ext>
            </a:extLst>
          </p:cNvPr>
          <p:cNvPicPr>
            <a:picLocks noChangeAspect="1"/>
          </p:cNvPicPr>
          <p:nvPr/>
        </p:nvPicPr>
        <p:blipFill>
          <a:blip r:embed="rId2"/>
          <a:stretch>
            <a:fillRect/>
          </a:stretch>
        </p:blipFill>
        <p:spPr>
          <a:xfrm>
            <a:off x="2392337" y="2912742"/>
            <a:ext cx="4346680" cy="1140407"/>
          </a:xfrm>
          <a:prstGeom prst="rect">
            <a:avLst/>
          </a:prstGeom>
        </p:spPr>
      </p:pic>
      <p:pic>
        <p:nvPicPr>
          <p:cNvPr id="3" name="图片 2">
            <a:extLst>
              <a:ext uri="{FF2B5EF4-FFF2-40B4-BE49-F238E27FC236}">
                <a16:creationId xmlns:a16="http://schemas.microsoft.com/office/drawing/2014/main" id="{8D8C6B8C-D5DA-4E9B-908B-2C97CD599E4B}"/>
              </a:ext>
            </a:extLst>
          </p:cNvPr>
          <p:cNvPicPr>
            <a:picLocks noChangeAspect="1"/>
          </p:cNvPicPr>
          <p:nvPr/>
        </p:nvPicPr>
        <p:blipFill>
          <a:blip r:embed="rId3"/>
          <a:stretch>
            <a:fillRect/>
          </a:stretch>
        </p:blipFill>
        <p:spPr>
          <a:xfrm>
            <a:off x="400167" y="4088286"/>
            <a:ext cx="3121140" cy="1970942"/>
          </a:xfrm>
          <a:prstGeom prst="rect">
            <a:avLst/>
          </a:prstGeom>
        </p:spPr>
      </p:pic>
      <p:pic>
        <p:nvPicPr>
          <p:cNvPr id="9" name="图片 8">
            <a:extLst>
              <a:ext uri="{FF2B5EF4-FFF2-40B4-BE49-F238E27FC236}">
                <a16:creationId xmlns:a16="http://schemas.microsoft.com/office/drawing/2014/main" id="{6C73A888-8AA9-4523-B188-7A45311F1CFA}"/>
              </a:ext>
            </a:extLst>
          </p:cNvPr>
          <p:cNvPicPr>
            <a:picLocks noChangeAspect="1"/>
          </p:cNvPicPr>
          <p:nvPr/>
        </p:nvPicPr>
        <p:blipFill>
          <a:blip r:embed="rId4"/>
          <a:stretch>
            <a:fillRect/>
          </a:stretch>
        </p:blipFill>
        <p:spPr>
          <a:xfrm>
            <a:off x="3923928" y="4209874"/>
            <a:ext cx="2495248" cy="1849354"/>
          </a:xfrm>
          <a:prstGeom prst="rect">
            <a:avLst/>
          </a:prstGeom>
        </p:spPr>
      </p:pic>
      <p:pic>
        <p:nvPicPr>
          <p:cNvPr id="10" name="图片 9">
            <a:extLst>
              <a:ext uri="{FF2B5EF4-FFF2-40B4-BE49-F238E27FC236}">
                <a16:creationId xmlns:a16="http://schemas.microsoft.com/office/drawing/2014/main" id="{A1877E46-2094-47ED-A206-A5419EA2C727}"/>
              </a:ext>
            </a:extLst>
          </p:cNvPr>
          <p:cNvPicPr>
            <a:picLocks noChangeAspect="1"/>
          </p:cNvPicPr>
          <p:nvPr/>
        </p:nvPicPr>
        <p:blipFill>
          <a:blip r:embed="rId5"/>
          <a:stretch>
            <a:fillRect/>
          </a:stretch>
        </p:blipFill>
        <p:spPr>
          <a:xfrm>
            <a:off x="6961328" y="3976832"/>
            <a:ext cx="1651720" cy="2141360"/>
          </a:xfrm>
          <a:prstGeom prst="rect">
            <a:avLst/>
          </a:prstGeom>
        </p:spPr>
      </p:pic>
      <p:sp>
        <p:nvSpPr>
          <p:cNvPr id="11" name="矩形 10">
            <a:extLst>
              <a:ext uri="{FF2B5EF4-FFF2-40B4-BE49-F238E27FC236}">
                <a16:creationId xmlns:a16="http://schemas.microsoft.com/office/drawing/2014/main" id="{A9FB2253-5D0F-40C7-BE46-FE6D0A7EA7BF}"/>
              </a:ext>
            </a:extLst>
          </p:cNvPr>
          <p:cNvSpPr/>
          <p:nvPr/>
        </p:nvSpPr>
        <p:spPr>
          <a:xfrm>
            <a:off x="-25407" y="6088657"/>
            <a:ext cx="9008815" cy="253916"/>
          </a:xfrm>
          <a:prstGeom prst="rect">
            <a:avLst/>
          </a:prstGeom>
        </p:spPr>
        <p:txBody>
          <a:bodyPr wrap="square">
            <a:spAutoFit/>
          </a:bodyPr>
          <a:lstStyle/>
          <a:p>
            <a:r>
              <a:rPr lang="en-US" altLang="zh-CN" sz="1050" b="1" dirty="0"/>
              <a:t>[1] HEPS</a:t>
            </a:r>
            <a:r>
              <a:rPr lang="zh-CN" altLang="en-US" sz="1050" b="1" dirty="0"/>
              <a:t>预准直磁铁精密高稳自锁调整机构研制及实验</a:t>
            </a:r>
            <a:r>
              <a:rPr lang="en-US" altLang="zh-CN" sz="1050" b="1" dirty="0"/>
              <a:t>--</a:t>
            </a:r>
            <a:r>
              <a:rPr lang="zh-CN" altLang="en-US" sz="1050" b="1" dirty="0"/>
              <a:t>第七届全国粒子加速器准直安装及机械设计学术研讨会大会报告（威海）</a:t>
            </a:r>
            <a:r>
              <a:rPr lang="en-US" altLang="zh-CN" sz="1050" b="1" dirty="0"/>
              <a:t>-</a:t>
            </a:r>
            <a:r>
              <a:rPr lang="zh-CN" altLang="en-US" sz="1050" b="1" dirty="0"/>
              <a:t>门玲鸰</a:t>
            </a:r>
            <a:r>
              <a:rPr lang="en-US" altLang="zh-CN" sz="1050" b="1" dirty="0"/>
              <a:t>-20210721.pdf</a:t>
            </a:r>
          </a:p>
        </p:txBody>
      </p:sp>
    </p:spTree>
    <p:extLst>
      <p:ext uri="{BB962C8B-B14F-4D97-AF65-F5344CB8AC3E}">
        <p14:creationId xmlns:p14="http://schemas.microsoft.com/office/powerpoint/2010/main" val="40493818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Pre-alignment—opening and closing the magnet</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3277629"/>
          </a:xfrm>
          <a:prstGeom prst="rect">
            <a:avLst/>
          </a:prstGeom>
          <a:noFill/>
        </p:spPr>
        <p:txBody>
          <a:bodyPr wrap="square" rtlCol="0">
            <a:spAutoFit/>
          </a:bodyPr>
          <a:lstStyle/>
          <a:p>
            <a:pPr indent="457200">
              <a:lnSpc>
                <a:spcPts val="2500"/>
              </a:lnSpc>
            </a:pPr>
            <a:r>
              <a:rPr lang="en-US" altLang="zh-CN" b="1" dirty="0">
                <a:latin typeface="+mj-lt"/>
              </a:rPr>
              <a:t>Two kinds of opening and closing test have been done.</a:t>
            </a:r>
          </a:p>
          <a:p>
            <a:pPr indent="457200">
              <a:lnSpc>
                <a:spcPts val="2500"/>
              </a:lnSpc>
              <a:buFont typeface="Wingdings" panose="05000000000000000000" pitchFamily="2" charset="2"/>
              <a:buChar char="p"/>
            </a:pPr>
            <a:r>
              <a:rPr lang="en-US" altLang="zh-CN" b="1" dirty="0">
                <a:latin typeface="+mj-lt"/>
              </a:rPr>
              <a:t>For the one single magnet, </a:t>
            </a:r>
            <a:r>
              <a:rPr lang="en-US" altLang="zh-CN" dirty="0">
                <a:latin typeface="+mj-lt"/>
              </a:rPr>
              <a:t>measurement was done before and after opening and closing the magnet. One method was to monitor the points fixed on the magnets, and 110 and </a:t>
            </a:r>
            <a:r>
              <a:rPr lang="en-US" altLang="zh-CN" dirty="0"/>
              <a:t>64 </a:t>
            </a:r>
            <a:r>
              <a:rPr lang="en-US" altLang="zh-CN" dirty="0">
                <a:latin typeface="+mj-lt"/>
              </a:rPr>
              <a:t>points were measured for BD and ABF </a:t>
            </a:r>
            <a:r>
              <a:rPr lang="en-US" altLang="zh-CN" dirty="0"/>
              <a:t>by 4 laser trackers multilateral system. Another method was to take the </a:t>
            </a:r>
            <a:r>
              <a:rPr lang="en-US" altLang="zh-CN" dirty="0" err="1"/>
              <a:t>fiducialisation</a:t>
            </a:r>
            <a:r>
              <a:rPr lang="en-US" altLang="zh-CN" dirty="0"/>
              <a:t> again by rotation coil system</a:t>
            </a:r>
            <a:r>
              <a:rPr lang="en-US" altLang="zh-CN" dirty="0">
                <a:latin typeface="+mj-lt"/>
              </a:rPr>
              <a:t>.</a:t>
            </a:r>
          </a:p>
          <a:p>
            <a:pPr indent="457200">
              <a:lnSpc>
                <a:spcPts val="2500"/>
              </a:lnSpc>
              <a:buFont typeface="Wingdings" panose="05000000000000000000" pitchFamily="2" charset="2"/>
              <a:buChar char="p"/>
            </a:pPr>
            <a:r>
              <a:rPr lang="en-US" altLang="zh-CN" b="1" dirty="0">
                <a:latin typeface="+mj-lt"/>
              </a:rPr>
              <a:t>For all magnets on one girder, </a:t>
            </a:r>
            <a:r>
              <a:rPr lang="en-US" altLang="zh-CN" dirty="0">
                <a:latin typeface="+mj-lt"/>
              </a:rPr>
              <a:t>the fiducials were measured </a:t>
            </a:r>
            <a:r>
              <a:rPr lang="en-US" altLang="zh-CN" dirty="0"/>
              <a:t>by 4 laser trackers multilateral system. The purpose of the test is for the installation of the vacuum chamber.</a:t>
            </a:r>
          </a:p>
          <a:p>
            <a:pPr indent="457200">
              <a:lnSpc>
                <a:spcPts val="2500"/>
              </a:lnSpc>
            </a:pPr>
            <a:r>
              <a:rPr lang="en-US" altLang="zh-CN" b="1" dirty="0">
                <a:latin typeface="+mj-lt"/>
              </a:rPr>
              <a:t>The results showed that the change was less than 10μm.</a:t>
            </a:r>
            <a:r>
              <a:rPr lang="zh-CN" altLang="en-US" b="1" dirty="0">
                <a:latin typeface="+mj-lt"/>
              </a:rPr>
              <a:t> </a:t>
            </a:r>
            <a:r>
              <a:rPr lang="en-US" altLang="zh-CN" dirty="0">
                <a:latin typeface="+mj-lt"/>
              </a:rPr>
              <a:t>Note that the torque should be kept the same. </a:t>
            </a:r>
            <a:r>
              <a:rPr lang="en-US" altLang="zh-CN" dirty="0"/>
              <a:t> It is also recommended to open and close the magnets sufficiently to release stress before </a:t>
            </a:r>
            <a:r>
              <a:rPr lang="en-US" altLang="zh-CN" dirty="0" err="1"/>
              <a:t>fiducialisation</a:t>
            </a:r>
            <a:r>
              <a:rPr lang="en-US" altLang="zh-CN" dirty="0"/>
              <a:t>.</a:t>
            </a:r>
            <a:endParaRPr lang="en-US" altLang="zh-CN" b="1" dirty="0">
              <a:latin typeface="+mj-lt"/>
            </a:endParaRPr>
          </a:p>
        </p:txBody>
      </p:sp>
      <p:pic>
        <p:nvPicPr>
          <p:cNvPr id="4" name="图片 3">
            <a:extLst>
              <a:ext uri="{FF2B5EF4-FFF2-40B4-BE49-F238E27FC236}">
                <a16:creationId xmlns:a16="http://schemas.microsoft.com/office/drawing/2014/main" id="{171E251E-5D71-421B-A820-B28042160D5B}"/>
              </a:ext>
            </a:extLst>
          </p:cNvPr>
          <p:cNvPicPr>
            <a:picLocks noChangeAspect="1"/>
          </p:cNvPicPr>
          <p:nvPr/>
        </p:nvPicPr>
        <p:blipFill>
          <a:blip r:embed="rId2"/>
          <a:stretch>
            <a:fillRect/>
          </a:stretch>
        </p:blipFill>
        <p:spPr>
          <a:xfrm>
            <a:off x="251520" y="4319404"/>
            <a:ext cx="3665535" cy="1954951"/>
          </a:xfrm>
          <a:prstGeom prst="rect">
            <a:avLst/>
          </a:prstGeom>
        </p:spPr>
      </p:pic>
      <p:pic>
        <p:nvPicPr>
          <p:cNvPr id="11" name="图片 10">
            <a:extLst>
              <a:ext uri="{FF2B5EF4-FFF2-40B4-BE49-F238E27FC236}">
                <a16:creationId xmlns:a16="http://schemas.microsoft.com/office/drawing/2014/main" id="{316EEFFA-DEE8-4433-B45E-8725755475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2660" y="4318294"/>
            <a:ext cx="2334449" cy="1763280"/>
          </a:xfrm>
          <a:prstGeom prst="rect">
            <a:avLst/>
          </a:prstGeom>
        </p:spPr>
      </p:pic>
      <p:pic>
        <p:nvPicPr>
          <p:cNvPr id="12" name="图片 11">
            <a:extLst>
              <a:ext uri="{FF2B5EF4-FFF2-40B4-BE49-F238E27FC236}">
                <a16:creationId xmlns:a16="http://schemas.microsoft.com/office/drawing/2014/main" id="{CD24C6FF-2E99-4BB0-BFF5-600A4F6F9F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1327" y="4318294"/>
            <a:ext cx="2351041" cy="1763280"/>
          </a:xfrm>
          <a:prstGeom prst="rect">
            <a:avLst/>
          </a:prstGeom>
        </p:spPr>
      </p:pic>
      <p:sp>
        <p:nvSpPr>
          <p:cNvPr id="14" name="文本框 13">
            <a:extLst>
              <a:ext uri="{FF2B5EF4-FFF2-40B4-BE49-F238E27FC236}">
                <a16:creationId xmlns:a16="http://schemas.microsoft.com/office/drawing/2014/main" id="{C3ADD52F-DED7-4327-A2B7-927B27D606F5}"/>
              </a:ext>
            </a:extLst>
          </p:cNvPr>
          <p:cNvSpPr txBox="1"/>
          <p:nvPr/>
        </p:nvSpPr>
        <p:spPr>
          <a:xfrm>
            <a:off x="4860032" y="6007174"/>
            <a:ext cx="1417577" cy="338554"/>
          </a:xfrm>
          <a:prstGeom prst="rect">
            <a:avLst/>
          </a:prstGeom>
          <a:noFill/>
        </p:spPr>
        <p:txBody>
          <a:bodyPr wrap="square" rtlCol="0">
            <a:spAutoFit/>
          </a:bodyPr>
          <a:lstStyle/>
          <a:p>
            <a:r>
              <a:rPr lang="zh-CN" altLang="en-US" sz="1600" b="1" dirty="0">
                <a:latin typeface="黑体" panose="02010609060101010101" pitchFamily="49" charset="-122"/>
                <a:ea typeface="黑体" panose="02010609060101010101" pitchFamily="49" charset="-122"/>
              </a:rPr>
              <a:t>磁铁开合实验</a:t>
            </a:r>
          </a:p>
        </p:txBody>
      </p:sp>
      <p:sp>
        <p:nvSpPr>
          <p:cNvPr id="15" name="文本框 14">
            <a:extLst>
              <a:ext uri="{FF2B5EF4-FFF2-40B4-BE49-F238E27FC236}">
                <a16:creationId xmlns:a16="http://schemas.microsoft.com/office/drawing/2014/main" id="{3C384126-E77E-430D-B7ED-5164188A427A}"/>
              </a:ext>
            </a:extLst>
          </p:cNvPr>
          <p:cNvSpPr txBox="1"/>
          <p:nvPr/>
        </p:nvSpPr>
        <p:spPr>
          <a:xfrm>
            <a:off x="7338058" y="6007174"/>
            <a:ext cx="1417577" cy="338554"/>
          </a:xfrm>
          <a:prstGeom prst="rect">
            <a:avLst/>
          </a:prstGeom>
          <a:noFill/>
        </p:spPr>
        <p:txBody>
          <a:bodyPr wrap="square" rtlCol="0">
            <a:spAutoFit/>
          </a:bodyPr>
          <a:lstStyle/>
          <a:p>
            <a:r>
              <a:rPr lang="zh-CN" altLang="en-US" sz="1600" b="1" dirty="0">
                <a:latin typeface="黑体" panose="02010609060101010101" pitchFamily="49" charset="-122"/>
                <a:ea typeface="黑体" panose="02010609060101010101" pitchFamily="49" charset="-122"/>
              </a:rPr>
              <a:t>上半铁芯放置</a:t>
            </a:r>
          </a:p>
        </p:txBody>
      </p:sp>
    </p:spTree>
    <p:extLst>
      <p:ext uri="{BB962C8B-B14F-4D97-AF65-F5344CB8AC3E}">
        <p14:creationId xmlns:p14="http://schemas.microsoft.com/office/powerpoint/2010/main" val="17233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Pre-alignment—transportation</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707501"/>
          </a:xfrm>
          <a:prstGeom prst="rect">
            <a:avLst/>
          </a:prstGeom>
          <a:noFill/>
        </p:spPr>
        <p:txBody>
          <a:bodyPr wrap="square" rtlCol="0">
            <a:spAutoFit/>
          </a:bodyPr>
          <a:lstStyle/>
          <a:p>
            <a:pPr indent="457200">
              <a:lnSpc>
                <a:spcPts val="2500"/>
              </a:lnSpc>
            </a:pPr>
            <a:r>
              <a:rPr lang="en-US" altLang="zh-CN" b="1" dirty="0">
                <a:latin typeface="+mj-lt"/>
              </a:rPr>
              <a:t>The  girder transported by self-leveling truck, and speed was limited to 10~20 km/h. The displacement of magnets was less than 15μm.</a:t>
            </a:r>
          </a:p>
        </p:txBody>
      </p:sp>
      <p:pic>
        <p:nvPicPr>
          <p:cNvPr id="2" name="图片 1">
            <a:extLst>
              <a:ext uri="{FF2B5EF4-FFF2-40B4-BE49-F238E27FC236}">
                <a16:creationId xmlns:a16="http://schemas.microsoft.com/office/drawing/2014/main" id="{DC0ADC75-70A4-4595-9758-AC7063252F46}"/>
              </a:ext>
            </a:extLst>
          </p:cNvPr>
          <p:cNvPicPr>
            <a:picLocks noChangeAspect="1"/>
          </p:cNvPicPr>
          <p:nvPr/>
        </p:nvPicPr>
        <p:blipFill>
          <a:blip r:embed="rId2"/>
          <a:stretch>
            <a:fillRect/>
          </a:stretch>
        </p:blipFill>
        <p:spPr>
          <a:xfrm>
            <a:off x="82052" y="1958399"/>
            <a:ext cx="3398111" cy="2117183"/>
          </a:xfrm>
          <a:prstGeom prst="rect">
            <a:avLst/>
          </a:prstGeom>
        </p:spPr>
      </p:pic>
      <p:pic>
        <p:nvPicPr>
          <p:cNvPr id="3" name="图片 2">
            <a:extLst>
              <a:ext uri="{FF2B5EF4-FFF2-40B4-BE49-F238E27FC236}">
                <a16:creationId xmlns:a16="http://schemas.microsoft.com/office/drawing/2014/main" id="{1B8B4ECB-96C2-4FDA-85CC-DE0841157094}"/>
              </a:ext>
            </a:extLst>
          </p:cNvPr>
          <p:cNvPicPr>
            <a:picLocks noChangeAspect="1"/>
          </p:cNvPicPr>
          <p:nvPr/>
        </p:nvPicPr>
        <p:blipFill>
          <a:blip r:embed="rId3"/>
          <a:stretch>
            <a:fillRect/>
          </a:stretch>
        </p:blipFill>
        <p:spPr>
          <a:xfrm>
            <a:off x="3347864" y="4258911"/>
            <a:ext cx="2900748" cy="1778562"/>
          </a:xfrm>
          <a:prstGeom prst="rect">
            <a:avLst/>
          </a:prstGeom>
        </p:spPr>
      </p:pic>
      <p:pic>
        <p:nvPicPr>
          <p:cNvPr id="5" name="图片 4">
            <a:extLst>
              <a:ext uri="{FF2B5EF4-FFF2-40B4-BE49-F238E27FC236}">
                <a16:creationId xmlns:a16="http://schemas.microsoft.com/office/drawing/2014/main" id="{D66FB920-85AA-4EA2-B1A5-7C2D9AC25243}"/>
              </a:ext>
            </a:extLst>
          </p:cNvPr>
          <p:cNvPicPr>
            <a:picLocks noChangeAspect="1"/>
          </p:cNvPicPr>
          <p:nvPr/>
        </p:nvPicPr>
        <p:blipFill>
          <a:blip r:embed="rId4"/>
          <a:stretch>
            <a:fillRect/>
          </a:stretch>
        </p:blipFill>
        <p:spPr>
          <a:xfrm>
            <a:off x="82052" y="4270299"/>
            <a:ext cx="3133657" cy="1778562"/>
          </a:xfrm>
          <a:prstGeom prst="rect">
            <a:avLst/>
          </a:prstGeom>
        </p:spPr>
      </p:pic>
      <p:pic>
        <p:nvPicPr>
          <p:cNvPr id="6" name="图片 5">
            <a:extLst>
              <a:ext uri="{FF2B5EF4-FFF2-40B4-BE49-F238E27FC236}">
                <a16:creationId xmlns:a16="http://schemas.microsoft.com/office/drawing/2014/main" id="{78BFBBA5-DF6E-41B2-93AE-558BBF01F37D}"/>
              </a:ext>
            </a:extLst>
          </p:cNvPr>
          <p:cNvPicPr>
            <a:picLocks noChangeAspect="1"/>
          </p:cNvPicPr>
          <p:nvPr/>
        </p:nvPicPr>
        <p:blipFill>
          <a:blip r:embed="rId5"/>
          <a:stretch>
            <a:fillRect/>
          </a:stretch>
        </p:blipFill>
        <p:spPr>
          <a:xfrm>
            <a:off x="4798238" y="1559427"/>
            <a:ext cx="3424141" cy="2592288"/>
          </a:xfrm>
          <a:prstGeom prst="rect">
            <a:avLst/>
          </a:prstGeom>
        </p:spPr>
      </p:pic>
      <p:pic>
        <p:nvPicPr>
          <p:cNvPr id="9" name="图片 8">
            <a:extLst>
              <a:ext uri="{FF2B5EF4-FFF2-40B4-BE49-F238E27FC236}">
                <a16:creationId xmlns:a16="http://schemas.microsoft.com/office/drawing/2014/main" id="{4E883B4C-E240-45DD-922C-7E6FA2B6860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0767" y="4151715"/>
            <a:ext cx="2688690" cy="2015729"/>
          </a:xfrm>
          <a:prstGeom prst="rect">
            <a:avLst/>
          </a:prstGeom>
        </p:spPr>
      </p:pic>
      <p:sp>
        <p:nvSpPr>
          <p:cNvPr id="4" name="矩形 3">
            <a:extLst>
              <a:ext uri="{FF2B5EF4-FFF2-40B4-BE49-F238E27FC236}">
                <a16:creationId xmlns:a16="http://schemas.microsoft.com/office/drawing/2014/main" id="{88BEAF28-6B2F-4A7B-8CFB-0051B5F574EA}"/>
              </a:ext>
            </a:extLst>
          </p:cNvPr>
          <p:cNvSpPr/>
          <p:nvPr/>
        </p:nvSpPr>
        <p:spPr>
          <a:xfrm>
            <a:off x="899592" y="5998048"/>
            <a:ext cx="1346844" cy="369332"/>
          </a:xfrm>
          <a:prstGeom prst="rect">
            <a:avLst/>
          </a:prstGeom>
        </p:spPr>
        <p:txBody>
          <a:bodyPr wrap="none">
            <a:spAutoFit/>
          </a:bodyPr>
          <a:lstStyle/>
          <a:p>
            <a:r>
              <a:rPr lang="zh-CN" altLang="en-US" b="1" dirty="0">
                <a:latin typeface="Times New Roman" panose="02020603050405020304" pitchFamily="18" charset="0"/>
                <a:ea typeface="黑体" panose="02010609060101010101" pitchFamily="49" charset="-122"/>
              </a:rPr>
              <a:t>实验室装车</a:t>
            </a:r>
            <a:endParaRPr lang="zh-CN" altLang="en-US" dirty="0"/>
          </a:p>
        </p:txBody>
      </p:sp>
    </p:spTree>
    <p:extLst>
      <p:ext uri="{BB962C8B-B14F-4D97-AF65-F5344CB8AC3E}">
        <p14:creationId xmlns:p14="http://schemas.microsoft.com/office/powerpoint/2010/main" val="670457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Pre-alignment—deformation</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1669303"/>
          </a:xfrm>
          <a:prstGeom prst="rect">
            <a:avLst/>
          </a:prstGeom>
          <a:noFill/>
        </p:spPr>
        <p:txBody>
          <a:bodyPr wrap="square" rtlCol="0">
            <a:spAutoFit/>
          </a:bodyPr>
          <a:lstStyle/>
          <a:p>
            <a:pPr indent="457200">
              <a:lnSpc>
                <a:spcPts val="2500"/>
              </a:lnSpc>
            </a:pPr>
            <a:r>
              <a:rPr lang="en-US" altLang="zh-CN" sz="2000" b="1" dirty="0">
                <a:latin typeface="+mj-lt"/>
              </a:rPr>
              <a:t>The girder was supported by 6 pivot points on plinth in tunnel, the deflection would occurred if girder was uneven supported. When the deformation exceeded 10μm, then the intervention was adopted to mitigate it by loosing the screw to make the girder supported even.</a:t>
            </a:r>
            <a:endParaRPr lang="zh-CN" altLang="en-US" sz="2000" b="1" dirty="0">
              <a:latin typeface="+mj-lt"/>
            </a:endParaRPr>
          </a:p>
          <a:p>
            <a:pPr indent="457200">
              <a:lnSpc>
                <a:spcPts val="2500"/>
              </a:lnSpc>
            </a:pPr>
            <a:endParaRPr lang="en-US" altLang="zh-CN" b="1" dirty="0">
              <a:latin typeface="+mj-lt"/>
            </a:endParaRPr>
          </a:p>
        </p:txBody>
      </p:sp>
      <p:graphicFrame>
        <p:nvGraphicFramePr>
          <p:cNvPr id="18" name="表格 22">
            <a:extLst>
              <a:ext uri="{FF2B5EF4-FFF2-40B4-BE49-F238E27FC236}">
                <a16:creationId xmlns:a16="http://schemas.microsoft.com/office/drawing/2014/main" id="{876B63B7-FA16-4C07-AF50-AB7CA4FBFF16}"/>
              </a:ext>
            </a:extLst>
          </p:cNvPr>
          <p:cNvGraphicFramePr>
            <a:graphicFrameLocks noGrp="1"/>
          </p:cNvGraphicFramePr>
          <p:nvPr>
            <p:extLst>
              <p:ext uri="{D42A27DB-BD31-4B8C-83A1-F6EECF244321}">
                <p14:modId xmlns:p14="http://schemas.microsoft.com/office/powerpoint/2010/main" val="2371037405"/>
              </p:ext>
            </p:extLst>
          </p:nvPr>
        </p:nvGraphicFramePr>
        <p:xfrm>
          <a:off x="5447765" y="2144222"/>
          <a:ext cx="3342466" cy="1219200"/>
        </p:xfrm>
        <a:graphic>
          <a:graphicData uri="http://schemas.openxmlformats.org/drawingml/2006/table">
            <a:tbl>
              <a:tblPr firstRow="1" bandRow="1">
                <a:tableStyleId>{5C22544A-7EE6-4342-B048-85BDC9FD1C3A}</a:tableStyleId>
              </a:tblPr>
              <a:tblGrid>
                <a:gridCol w="815702">
                  <a:extLst>
                    <a:ext uri="{9D8B030D-6E8A-4147-A177-3AD203B41FA5}">
                      <a16:colId xmlns:a16="http://schemas.microsoft.com/office/drawing/2014/main" val="992943469"/>
                    </a:ext>
                  </a:extLst>
                </a:gridCol>
                <a:gridCol w="814250">
                  <a:extLst>
                    <a:ext uri="{9D8B030D-6E8A-4147-A177-3AD203B41FA5}">
                      <a16:colId xmlns:a16="http://schemas.microsoft.com/office/drawing/2014/main" val="1950158448"/>
                    </a:ext>
                  </a:extLst>
                </a:gridCol>
                <a:gridCol w="882104">
                  <a:extLst>
                    <a:ext uri="{9D8B030D-6E8A-4147-A177-3AD203B41FA5}">
                      <a16:colId xmlns:a16="http://schemas.microsoft.com/office/drawing/2014/main" val="3484350677"/>
                    </a:ext>
                  </a:extLst>
                </a:gridCol>
                <a:gridCol w="830410">
                  <a:extLst>
                    <a:ext uri="{9D8B030D-6E8A-4147-A177-3AD203B41FA5}">
                      <a16:colId xmlns:a16="http://schemas.microsoft.com/office/drawing/2014/main" val="2857716376"/>
                    </a:ext>
                  </a:extLst>
                </a:gridCol>
              </a:tblGrid>
              <a:tr h="243564">
                <a:tc>
                  <a:txBody>
                    <a:bodyPr/>
                    <a:lstStyle/>
                    <a:p>
                      <a:pPr algn="ctr"/>
                      <a:r>
                        <a:rPr lang="zh-CN" altLang="en-US" sz="1400" b="1" baseline="0" dirty="0">
                          <a:latin typeface="Times New Roman" panose="02020603050405020304" pitchFamily="18" charset="0"/>
                          <a:ea typeface="黑体" panose="02010609060101010101" pitchFamily="49" charset="-122"/>
                        </a:rPr>
                        <a:t>偏差</a:t>
                      </a: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dX</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dY</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dZ</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460317501"/>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最大值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0.014</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0.042</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0.056</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42889859"/>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最小值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-0.018</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-0.034</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-0.071</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1814376969"/>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标准值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0.008</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0.019</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0.039</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649236873"/>
                  </a:ext>
                </a:extLst>
              </a:tr>
            </a:tbl>
          </a:graphicData>
        </a:graphic>
      </p:graphicFrame>
      <p:graphicFrame>
        <p:nvGraphicFramePr>
          <p:cNvPr id="19" name="表格 18">
            <a:extLst>
              <a:ext uri="{FF2B5EF4-FFF2-40B4-BE49-F238E27FC236}">
                <a16:creationId xmlns:a16="http://schemas.microsoft.com/office/drawing/2014/main" id="{78000E2B-5FA9-4AB9-AB9A-181DA3D4D697}"/>
              </a:ext>
            </a:extLst>
          </p:cNvPr>
          <p:cNvGraphicFramePr>
            <a:graphicFrameLocks noGrp="1"/>
          </p:cNvGraphicFramePr>
          <p:nvPr>
            <p:extLst>
              <p:ext uri="{D42A27DB-BD31-4B8C-83A1-F6EECF244321}">
                <p14:modId xmlns:p14="http://schemas.microsoft.com/office/powerpoint/2010/main" val="2503125873"/>
              </p:ext>
            </p:extLst>
          </p:nvPr>
        </p:nvGraphicFramePr>
        <p:xfrm>
          <a:off x="5441680" y="3782221"/>
          <a:ext cx="3342466" cy="1219200"/>
        </p:xfrm>
        <a:graphic>
          <a:graphicData uri="http://schemas.openxmlformats.org/drawingml/2006/table">
            <a:tbl>
              <a:tblPr firstRow="1" bandRow="1">
                <a:tableStyleId>{F5AB1C69-6EDB-4FF4-983F-18BD219EF322}</a:tableStyleId>
              </a:tblPr>
              <a:tblGrid>
                <a:gridCol w="815702">
                  <a:extLst>
                    <a:ext uri="{9D8B030D-6E8A-4147-A177-3AD203B41FA5}">
                      <a16:colId xmlns:a16="http://schemas.microsoft.com/office/drawing/2014/main" val="992943469"/>
                    </a:ext>
                  </a:extLst>
                </a:gridCol>
                <a:gridCol w="814250">
                  <a:extLst>
                    <a:ext uri="{9D8B030D-6E8A-4147-A177-3AD203B41FA5}">
                      <a16:colId xmlns:a16="http://schemas.microsoft.com/office/drawing/2014/main" val="1950158448"/>
                    </a:ext>
                  </a:extLst>
                </a:gridCol>
                <a:gridCol w="882104">
                  <a:extLst>
                    <a:ext uri="{9D8B030D-6E8A-4147-A177-3AD203B41FA5}">
                      <a16:colId xmlns:a16="http://schemas.microsoft.com/office/drawing/2014/main" val="3484350677"/>
                    </a:ext>
                  </a:extLst>
                </a:gridCol>
                <a:gridCol w="830410">
                  <a:extLst>
                    <a:ext uri="{9D8B030D-6E8A-4147-A177-3AD203B41FA5}">
                      <a16:colId xmlns:a16="http://schemas.microsoft.com/office/drawing/2014/main" val="2857716376"/>
                    </a:ext>
                  </a:extLst>
                </a:gridCol>
              </a:tblGrid>
              <a:tr h="243564">
                <a:tc>
                  <a:txBody>
                    <a:bodyPr/>
                    <a:lstStyle/>
                    <a:p>
                      <a:pPr algn="ctr"/>
                      <a:r>
                        <a:rPr lang="zh-CN" altLang="en-US" sz="1400" b="1" baseline="0" dirty="0">
                          <a:latin typeface="Times New Roman" panose="02020603050405020304" pitchFamily="18" charset="0"/>
                          <a:ea typeface="黑体" panose="02010609060101010101" pitchFamily="49" charset="-122"/>
                        </a:rPr>
                        <a:t>偏差</a:t>
                      </a: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dX</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dY</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err="1">
                          <a:latin typeface="Times New Roman" panose="02020603050405020304" pitchFamily="18" charset="0"/>
                          <a:ea typeface="黑体" panose="02010609060101010101" pitchFamily="49" charset="-122"/>
                        </a:rPr>
                        <a:t>dZ</a:t>
                      </a:r>
                      <a:r>
                        <a:rPr lang="en-US" altLang="zh-CN" sz="1400" b="1" baseline="0" dirty="0">
                          <a:latin typeface="Times New Roman" panose="02020603050405020304" pitchFamily="18" charset="0"/>
                          <a:ea typeface="黑体" panose="02010609060101010101" pitchFamily="49" charset="-122"/>
                        </a:rPr>
                        <a:t>/mm</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460317501"/>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最大值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0.010</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0.011</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0.017</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42889859"/>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最小值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-0.012</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-0.016</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-0.032</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1814376969"/>
                  </a:ext>
                </a:extLst>
              </a:tr>
              <a:tr h="243564">
                <a:tc>
                  <a:txBody>
                    <a:bodyPr/>
                    <a:lstStyle/>
                    <a:p>
                      <a:pPr algn="ctr"/>
                      <a:r>
                        <a:rPr lang="zh-CN" altLang="en-US" sz="1400" b="1" baseline="0" dirty="0">
                          <a:latin typeface="Times New Roman" panose="02020603050405020304" pitchFamily="18" charset="0"/>
                          <a:ea typeface="黑体" panose="02010609060101010101" pitchFamily="49" charset="-122"/>
                        </a:rPr>
                        <a:t>标准值</a:t>
                      </a: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0.005</a:t>
                      </a:r>
                      <a:endParaRPr lang="zh-CN" altLang="en-US" sz="1400" b="1" baseline="0" dirty="0">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solidFill>
                            <a:srgbClr val="FF0000"/>
                          </a:solidFill>
                          <a:latin typeface="Times New Roman" panose="02020603050405020304" pitchFamily="18" charset="0"/>
                          <a:ea typeface="黑体" panose="02010609060101010101" pitchFamily="49" charset="-122"/>
                        </a:rPr>
                        <a:t>0.007</a:t>
                      </a:r>
                      <a:endParaRPr lang="zh-CN" altLang="en-US" sz="1400" b="1" baseline="0" dirty="0">
                        <a:solidFill>
                          <a:srgbClr val="FF0000"/>
                        </a:solidFill>
                        <a:latin typeface="Times New Roman" panose="02020603050405020304" pitchFamily="18" charset="0"/>
                        <a:ea typeface="黑体" panose="02010609060101010101" pitchFamily="49" charset="-122"/>
                      </a:endParaRPr>
                    </a:p>
                  </a:txBody>
                  <a:tcPr/>
                </a:tc>
                <a:tc>
                  <a:txBody>
                    <a:bodyPr/>
                    <a:lstStyle/>
                    <a:p>
                      <a:pPr algn="r"/>
                      <a:r>
                        <a:rPr lang="en-US" altLang="zh-CN" sz="1400" b="1" baseline="0" dirty="0">
                          <a:latin typeface="Times New Roman" panose="02020603050405020304" pitchFamily="18" charset="0"/>
                          <a:ea typeface="黑体" panose="02010609060101010101" pitchFamily="49" charset="-122"/>
                        </a:rPr>
                        <a:t>0.011</a:t>
                      </a:r>
                      <a:endParaRPr lang="zh-CN" altLang="en-US" sz="1400" b="1" baseline="0" dirty="0">
                        <a:latin typeface="Times New Roman" panose="02020603050405020304" pitchFamily="18" charset="0"/>
                        <a:ea typeface="黑体" panose="02010609060101010101" pitchFamily="49" charset="-122"/>
                      </a:endParaRPr>
                    </a:p>
                  </a:txBody>
                  <a:tcPr/>
                </a:tc>
                <a:extLst>
                  <a:ext uri="{0D108BD9-81ED-4DB2-BD59-A6C34878D82A}">
                    <a16:rowId xmlns:a16="http://schemas.microsoft.com/office/drawing/2014/main" val="3649236873"/>
                  </a:ext>
                </a:extLst>
              </a:tr>
            </a:tbl>
          </a:graphicData>
        </a:graphic>
      </p:graphicFrame>
      <p:sp>
        <p:nvSpPr>
          <p:cNvPr id="20" name="文本框 19">
            <a:extLst>
              <a:ext uri="{FF2B5EF4-FFF2-40B4-BE49-F238E27FC236}">
                <a16:creationId xmlns:a16="http://schemas.microsoft.com/office/drawing/2014/main" id="{AA5869B8-9B95-4792-A159-93D47F34531C}"/>
              </a:ext>
            </a:extLst>
          </p:cNvPr>
          <p:cNvSpPr txBox="1"/>
          <p:nvPr/>
        </p:nvSpPr>
        <p:spPr>
          <a:xfrm>
            <a:off x="-12646" y="5392838"/>
            <a:ext cx="9156646" cy="1028102"/>
          </a:xfrm>
          <a:prstGeom prst="rect">
            <a:avLst/>
          </a:prstGeom>
          <a:noFill/>
        </p:spPr>
        <p:txBody>
          <a:bodyPr wrap="square" rtlCol="0">
            <a:spAutoFit/>
          </a:bodyPr>
          <a:lstStyle/>
          <a:p>
            <a:pPr indent="457200">
              <a:lnSpc>
                <a:spcPts val="2500"/>
              </a:lnSpc>
            </a:pPr>
            <a:r>
              <a:rPr lang="en-US" altLang="zh-CN" sz="2000" b="1" dirty="0">
                <a:latin typeface="+mj-lt"/>
              </a:rPr>
              <a:t>For the girder </a:t>
            </a:r>
            <a:r>
              <a:rPr lang="en-US" altLang="zh-CN" sz="2000" b="1" dirty="0">
                <a:latin typeface="Times New Roman" panose="02020603050405020304" pitchFamily="18" charset="0"/>
                <a:ea typeface="黑体" panose="02010609060101010101" pitchFamily="49" charset="-122"/>
              </a:rPr>
              <a:t>R31MP1, the deformation was 0.019mm in the vertical, and the deformation decreased to 0.007mm after re-supported</a:t>
            </a:r>
            <a:r>
              <a:rPr lang="en-US" altLang="zh-CN" sz="2000" b="1" dirty="0">
                <a:latin typeface="+mj-lt"/>
              </a:rPr>
              <a:t>.</a:t>
            </a:r>
            <a:endParaRPr lang="zh-CN" altLang="en-US" sz="2000" b="1" dirty="0">
              <a:latin typeface="+mj-lt"/>
            </a:endParaRPr>
          </a:p>
          <a:p>
            <a:pPr indent="457200">
              <a:lnSpc>
                <a:spcPts val="2500"/>
              </a:lnSpc>
            </a:pPr>
            <a:endParaRPr lang="en-US" altLang="zh-CN" b="1" dirty="0">
              <a:latin typeface="+mj-lt"/>
            </a:endParaRPr>
          </a:p>
        </p:txBody>
      </p:sp>
      <p:pic>
        <p:nvPicPr>
          <p:cNvPr id="21" name="object 3">
            <a:extLst>
              <a:ext uri="{FF2B5EF4-FFF2-40B4-BE49-F238E27FC236}">
                <a16:creationId xmlns:a16="http://schemas.microsoft.com/office/drawing/2014/main" id="{340EB185-8278-4F6E-AC3C-1A1B939556DF}"/>
              </a:ext>
            </a:extLst>
          </p:cNvPr>
          <p:cNvPicPr>
            <a:picLocks noChangeAspect="1"/>
          </p:cNvPicPr>
          <p:nvPr/>
        </p:nvPicPr>
        <p:blipFill rotWithShape="1">
          <a:blip r:embed="rId2" cstate="print"/>
          <a:srcRect t="12761" b="14277"/>
          <a:stretch/>
        </p:blipFill>
        <p:spPr>
          <a:xfrm>
            <a:off x="0" y="2617241"/>
            <a:ext cx="5180931" cy="2434469"/>
          </a:xfrm>
          <a:prstGeom prst="rect">
            <a:avLst/>
          </a:prstGeom>
        </p:spPr>
      </p:pic>
      <p:sp>
        <p:nvSpPr>
          <p:cNvPr id="22" name="文本框 21">
            <a:extLst>
              <a:ext uri="{FF2B5EF4-FFF2-40B4-BE49-F238E27FC236}">
                <a16:creationId xmlns:a16="http://schemas.microsoft.com/office/drawing/2014/main" id="{65D0DE5D-6D04-4865-AAFD-3A031C13228A}"/>
              </a:ext>
            </a:extLst>
          </p:cNvPr>
          <p:cNvSpPr txBox="1"/>
          <p:nvPr/>
        </p:nvSpPr>
        <p:spPr>
          <a:xfrm>
            <a:off x="5987617" y="3349058"/>
            <a:ext cx="2616475" cy="307777"/>
          </a:xfrm>
          <a:prstGeom prst="rect">
            <a:avLst/>
          </a:prstGeom>
          <a:noFill/>
        </p:spPr>
        <p:txBody>
          <a:bodyPr wrap="square">
            <a:spAutoFit/>
          </a:bodyPr>
          <a:lstStyle/>
          <a:p>
            <a:pPr algn="ctr"/>
            <a:r>
              <a:rPr lang="en-US" altLang="zh-CN" sz="1400" b="1" dirty="0">
                <a:latin typeface="Times New Roman" panose="02020603050405020304" pitchFamily="18" charset="0"/>
                <a:ea typeface="黑体" panose="02010609060101010101" pitchFamily="49" charset="-122"/>
              </a:rPr>
              <a:t>R31MP1 supported uneven</a:t>
            </a:r>
            <a:endParaRPr lang="zh-CN" altLang="en-US" sz="1400" b="1" dirty="0">
              <a:latin typeface="Times New Roman" panose="02020603050405020304" pitchFamily="18" charset="0"/>
              <a:ea typeface="黑体" panose="02010609060101010101" pitchFamily="49" charset="-122"/>
            </a:endParaRPr>
          </a:p>
        </p:txBody>
      </p:sp>
      <p:sp>
        <p:nvSpPr>
          <p:cNvPr id="23" name="文本框 22">
            <a:extLst>
              <a:ext uri="{FF2B5EF4-FFF2-40B4-BE49-F238E27FC236}">
                <a16:creationId xmlns:a16="http://schemas.microsoft.com/office/drawing/2014/main" id="{E46AEB0C-FFA6-4656-AE11-2655A944E506}"/>
              </a:ext>
            </a:extLst>
          </p:cNvPr>
          <p:cNvSpPr txBox="1"/>
          <p:nvPr/>
        </p:nvSpPr>
        <p:spPr>
          <a:xfrm>
            <a:off x="6012160" y="4959675"/>
            <a:ext cx="2688483" cy="307777"/>
          </a:xfrm>
          <a:prstGeom prst="rect">
            <a:avLst/>
          </a:prstGeom>
          <a:noFill/>
        </p:spPr>
        <p:txBody>
          <a:bodyPr wrap="square">
            <a:spAutoFit/>
          </a:bodyPr>
          <a:lstStyle/>
          <a:p>
            <a:pPr algn="ctr"/>
            <a:r>
              <a:rPr lang="en-US" altLang="zh-CN" sz="1400" b="1" dirty="0">
                <a:latin typeface="Times New Roman" panose="02020603050405020304" pitchFamily="18" charset="0"/>
                <a:ea typeface="黑体" panose="02010609060101010101" pitchFamily="49" charset="-122"/>
              </a:rPr>
              <a:t>R31MP1 after re-supported</a:t>
            </a:r>
            <a:endParaRPr lang="zh-CN" altLang="en-US" sz="1400" b="1" dirty="0">
              <a:latin typeface="Times New Roman" panose="02020603050405020304" pitchFamily="18" charset="0"/>
              <a:ea typeface="黑体" panose="02010609060101010101" pitchFamily="49" charset="-122"/>
            </a:endParaRPr>
          </a:p>
        </p:txBody>
      </p:sp>
    </p:spTree>
    <p:extLst>
      <p:ext uri="{BB962C8B-B14F-4D97-AF65-F5344CB8AC3E}">
        <p14:creationId xmlns:p14="http://schemas.microsoft.com/office/powerpoint/2010/main" val="12730618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Pre-alignment—summary</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2636427"/>
          </a:xfrm>
          <a:prstGeom prst="rect">
            <a:avLst/>
          </a:prstGeom>
          <a:noFill/>
        </p:spPr>
        <p:txBody>
          <a:bodyPr wrap="square" rtlCol="0">
            <a:spAutoFit/>
          </a:bodyPr>
          <a:lstStyle/>
          <a:p>
            <a:pPr marL="457200">
              <a:lnSpc>
                <a:spcPts val="2500"/>
              </a:lnSpc>
              <a:buFont typeface="Wingdings" panose="05000000000000000000" pitchFamily="2" charset="2"/>
              <a:buChar char="p"/>
            </a:pPr>
            <a:r>
              <a:rPr lang="en-US" altLang="zh-CN" b="1" dirty="0">
                <a:latin typeface="+mj-lt"/>
              </a:rPr>
              <a:t> </a:t>
            </a:r>
            <a:r>
              <a:rPr lang="en-US" altLang="zh-CN" b="1" dirty="0" err="1">
                <a:latin typeface="+mj-lt"/>
              </a:rPr>
              <a:t>Progress:The</a:t>
            </a:r>
            <a:r>
              <a:rPr lang="en-US" altLang="zh-CN" b="1" dirty="0">
                <a:latin typeface="+mj-lt"/>
              </a:rPr>
              <a:t> pre-alignment of 217 girders out of 288 have finished, and expect to accomplished all in November this year. </a:t>
            </a:r>
          </a:p>
          <a:p>
            <a:pPr marL="457200">
              <a:lnSpc>
                <a:spcPts val="2500"/>
              </a:lnSpc>
              <a:buFont typeface="Wingdings" panose="05000000000000000000" pitchFamily="2" charset="2"/>
              <a:buChar char="p"/>
            </a:pPr>
            <a:r>
              <a:rPr lang="en-US" altLang="zh-CN" b="1" dirty="0">
                <a:latin typeface="+mj-lt"/>
              </a:rPr>
              <a:t> Speed:  It take 5 days to finish the pre-alignment of one cell including 6 girders.</a:t>
            </a:r>
          </a:p>
          <a:p>
            <a:pPr marL="457200">
              <a:lnSpc>
                <a:spcPts val="2500"/>
              </a:lnSpc>
              <a:buFont typeface="Wingdings" panose="05000000000000000000" pitchFamily="2" charset="2"/>
              <a:buChar char="p"/>
            </a:pPr>
            <a:r>
              <a:rPr lang="en-US" altLang="zh-CN" b="1" dirty="0">
                <a:latin typeface="+mj-lt"/>
              </a:rPr>
              <a:t> Accuracy: Take the measurement of all the magnets within girder, the rms of positioning offset was 5μm.</a:t>
            </a:r>
            <a:endParaRPr lang="zh-CN" altLang="en-US" b="1" dirty="0">
              <a:latin typeface="+mj-lt"/>
            </a:endParaRPr>
          </a:p>
          <a:p>
            <a:pPr indent="457200">
              <a:lnSpc>
                <a:spcPts val="2500"/>
              </a:lnSpc>
            </a:pPr>
            <a:r>
              <a:rPr lang="en-US" altLang="zh-CN" b="1" dirty="0">
                <a:solidFill>
                  <a:srgbClr val="0000FF"/>
                </a:solidFill>
              </a:rPr>
              <a:t>Sum up the fiducial error 10μm, spatial measurement  error 6μm, positioning offset 5μm, opening and closing error 10μm</a:t>
            </a:r>
            <a:r>
              <a:rPr lang="zh-CN" altLang="en-US" b="1" dirty="0">
                <a:solidFill>
                  <a:srgbClr val="0000FF"/>
                </a:solidFill>
              </a:rPr>
              <a:t>，</a:t>
            </a:r>
            <a:r>
              <a:rPr lang="en-US" altLang="zh-CN" b="1" dirty="0">
                <a:solidFill>
                  <a:srgbClr val="0000FF"/>
                </a:solidFill>
              </a:rPr>
              <a:t>transportation error 15μm, deflection deformation 10μm</a:t>
            </a:r>
            <a:r>
              <a:rPr lang="zh-CN" altLang="en-US" b="1" dirty="0">
                <a:solidFill>
                  <a:srgbClr val="0000FF"/>
                </a:solidFill>
              </a:rPr>
              <a:t>，</a:t>
            </a:r>
            <a:r>
              <a:rPr lang="en-US" altLang="zh-CN" b="1" dirty="0">
                <a:solidFill>
                  <a:srgbClr val="FF0000"/>
                </a:solidFill>
              </a:rPr>
              <a:t>the  pre-alignment accuracy  could reach 25μm.</a:t>
            </a:r>
            <a:endParaRPr lang="en-US" altLang="zh-CN" sz="2000" b="1" dirty="0">
              <a:solidFill>
                <a:srgbClr val="FF0000"/>
              </a:solidFill>
            </a:endParaRPr>
          </a:p>
        </p:txBody>
      </p:sp>
      <p:pic>
        <p:nvPicPr>
          <p:cNvPr id="4" name="图片 3">
            <a:extLst>
              <a:ext uri="{FF2B5EF4-FFF2-40B4-BE49-F238E27FC236}">
                <a16:creationId xmlns:a16="http://schemas.microsoft.com/office/drawing/2014/main" id="{AB41A070-3839-478A-B2AA-7C57EF5D0529}"/>
              </a:ext>
            </a:extLst>
          </p:cNvPr>
          <p:cNvPicPr>
            <a:picLocks noChangeAspect="1"/>
          </p:cNvPicPr>
          <p:nvPr/>
        </p:nvPicPr>
        <p:blipFill>
          <a:blip r:embed="rId2"/>
          <a:stretch>
            <a:fillRect/>
          </a:stretch>
        </p:blipFill>
        <p:spPr>
          <a:xfrm>
            <a:off x="1047932" y="3795577"/>
            <a:ext cx="2595490" cy="2513651"/>
          </a:xfrm>
          <a:prstGeom prst="rect">
            <a:avLst/>
          </a:prstGeom>
        </p:spPr>
      </p:pic>
      <p:pic>
        <p:nvPicPr>
          <p:cNvPr id="5" name="图片 4">
            <a:extLst>
              <a:ext uri="{FF2B5EF4-FFF2-40B4-BE49-F238E27FC236}">
                <a16:creationId xmlns:a16="http://schemas.microsoft.com/office/drawing/2014/main" id="{82C8E152-414C-4674-811A-B003707E4113}"/>
              </a:ext>
            </a:extLst>
          </p:cNvPr>
          <p:cNvPicPr>
            <a:picLocks noChangeAspect="1"/>
          </p:cNvPicPr>
          <p:nvPr/>
        </p:nvPicPr>
        <p:blipFill>
          <a:blip r:embed="rId3"/>
          <a:stretch>
            <a:fillRect/>
          </a:stretch>
        </p:blipFill>
        <p:spPr>
          <a:xfrm>
            <a:off x="4554249" y="3687834"/>
            <a:ext cx="4270265" cy="2598259"/>
          </a:xfrm>
          <a:prstGeom prst="rect">
            <a:avLst/>
          </a:prstGeom>
        </p:spPr>
      </p:pic>
      <p:sp>
        <p:nvSpPr>
          <p:cNvPr id="11" name="文本框 10">
            <a:extLst>
              <a:ext uri="{FF2B5EF4-FFF2-40B4-BE49-F238E27FC236}">
                <a16:creationId xmlns:a16="http://schemas.microsoft.com/office/drawing/2014/main" id="{945FD28D-05E1-480A-838D-730891AB1B35}"/>
              </a:ext>
            </a:extLst>
          </p:cNvPr>
          <p:cNvSpPr txBox="1"/>
          <p:nvPr/>
        </p:nvSpPr>
        <p:spPr>
          <a:xfrm>
            <a:off x="532965" y="3618601"/>
            <a:ext cx="3757590" cy="307777"/>
          </a:xfrm>
          <a:prstGeom prst="rect">
            <a:avLst/>
          </a:prstGeom>
          <a:noFill/>
        </p:spPr>
        <p:txBody>
          <a:bodyPr wrap="square">
            <a:spAutoFit/>
          </a:bodyPr>
          <a:lstStyle/>
          <a:p>
            <a:pPr algn="ctr"/>
            <a:r>
              <a:rPr lang="en-US" altLang="zh-CN" sz="1400" b="1" dirty="0">
                <a:latin typeface="Times New Roman" panose="02020603050405020304" pitchFamily="18" charset="0"/>
                <a:ea typeface="黑体" panose="02010609060101010101" pitchFamily="49" charset="-122"/>
              </a:rPr>
              <a:t>Statistics of the girder positioning deviation</a:t>
            </a:r>
            <a:endParaRPr lang="zh-CN" altLang="en-US" sz="1400" b="1" dirty="0">
              <a:latin typeface="Times New Roman" panose="02020603050405020304" pitchFamily="18" charset="0"/>
              <a:ea typeface="黑体" panose="02010609060101010101" pitchFamily="49" charset="-122"/>
            </a:endParaRPr>
          </a:p>
        </p:txBody>
      </p:sp>
      <p:sp>
        <p:nvSpPr>
          <p:cNvPr id="12" name="文本框 11">
            <a:extLst>
              <a:ext uri="{FF2B5EF4-FFF2-40B4-BE49-F238E27FC236}">
                <a16:creationId xmlns:a16="http://schemas.microsoft.com/office/drawing/2014/main" id="{8504F272-A423-4734-8A30-7809C2A9544F}"/>
              </a:ext>
            </a:extLst>
          </p:cNvPr>
          <p:cNvSpPr txBox="1"/>
          <p:nvPr/>
        </p:nvSpPr>
        <p:spPr>
          <a:xfrm>
            <a:off x="4932040" y="3618601"/>
            <a:ext cx="3456384" cy="523220"/>
          </a:xfrm>
          <a:prstGeom prst="rect">
            <a:avLst/>
          </a:prstGeom>
          <a:noFill/>
        </p:spPr>
        <p:txBody>
          <a:bodyPr wrap="square">
            <a:spAutoFit/>
          </a:bodyPr>
          <a:lstStyle/>
          <a:p>
            <a:pPr algn="ctr"/>
            <a:r>
              <a:rPr lang="en-US" altLang="zh-CN" sz="1400" b="1" dirty="0">
                <a:latin typeface="Times New Roman" panose="02020603050405020304" pitchFamily="18" charset="0"/>
                <a:ea typeface="黑体" panose="02010609060101010101" pitchFamily="49" charset="-122"/>
              </a:rPr>
              <a:t>Statistics of the maximum and minimum of girder positioning deviation</a:t>
            </a:r>
            <a:endParaRPr lang="zh-CN" altLang="en-US" sz="1400" b="1" dirty="0">
              <a:latin typeface="Times New Roman" panose="02020603050405020304" pitchFamily="18" charset="0"/>
              <a:ea typeface="黑体" panose="02010609060101010101" pitchFamily="49" charset="-122"/>
            </a:endParaRPr>
          </a:p>
        </p:txBody>
      </p:sp>
      <p:sp>
        <p:nvSpPr>
          <p:cNvPr id="13" name="文本框 12">
            <a:extLst>
              <a:ext uri="{FF2B5EF4-FFF2-40B4-BE49-F238E27FC236}">
                <a16:creationId xmlns:a16="http://schemas.microsoft.com/office/drawing/2014/main" id="{9CEB762D-6027-47E4-888B-D979656883DC}"/>
              </a:ext>
            </a:extLst>
          </p:cNvPr>
          <p:cNvSpPr txBox="1"/>
          <p:nvPr/>
        </p:nvSpPr>
        <p:spPr>
          <a:xfrm>
            <a:off x="5328084" y="5157192"/>
            <a:ext cx="2664296" cy="523220"/>
          </a:xfrm>
          <a:prstGeom prst="rect">
            <a:avLst/>
          </a:prstGeom>
          <a:noFill/>
        </p:spPr>
        <p:txBody>
          <a:bodyPr wrap="square">
            <a:spAutoFit/>
          </a:bodyPr>
          <a:lstStyle/>
          <a:p>
            <a:pPr algn="ctr"/>
            <a:r>
              <a:rPr lang="en-US" altLang="zh-CN" sz="1400" b="1" dirty="0">
                <a:latin typeface="Times New Roman" panose="02020603050405020304" pitchFamily="18" charset="0"/>
                <a:ea typeface="黑体" panose="02010609060101010101" pitchFamily="49" charset="-122"/>
              </a:rPr>
              <a:t>Statistics of the rms of girder positioning </a:t>
            </a:r>
            <a:r>
              <a:rPr lang="en-US" altLang="zh-CN" sz="1400" b="1" dirty="0" err="1">
                <a:latin typeface="Times New Roman" panose="02020603050405020304" pitchFamily="18" charset="0"/>
                <a:ea typeface="黑体" panose="02010609060101010101" pitchFamily="49" charset="-122"/>
              </a:rPr>
              <a:t>deviaiton</a:t>
            </a:r>
            <a:endParaRPr lang="zh-CN" altLang="en-US" sz="1400" b="1" dirty="0">
              <a:latin typeface="Times New Roman" panose="02020603050405020304" pitchFamily="18" charset="0"/>
              <a:ea typeface="黑体" panose="02010609060101010101" pitchFamily="49" charset="-122"/>
            </a:endParaRPr>
          </a:p>
        </p:txBody>
      </p:sp>
      <p:cxnSp>
        <p:nvCxnSpPr>
          <p:cNvPr id="3" name="直接箭头连接符 2">
            <a:extLst>
              <a:ext uri="{FF2B5EF4-FFF2-40B4-BE49-F238E27FC236}">
                <a16:creationId xmlns:a16="http://schemas.microsoft.com/office/drawing/2014/main" id="{DAFDF888-50FC-44FE-863B-9326256F6DDC}"/>
              </a:ext>
            </a:extLst>
          </p:cNvPr>
          <p:cNvCxnSpPr>
            <a:cxnSpLocks/>
          </p:cNvCxnSpPr>
          <p:nvPr/>
        </p:nvCxnSpPr>
        <p:spPr>
          <a:xfrm flipH="1">
            <a:off x="2247625" y="2420888"/>
            <a:ext cx="956223" cy="19418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877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E6F43C77-0AB2-49C7-B1B4-0333A48AF1D3}"/>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Pre-alignment—summary</a:t>
            </a:r>
            <a:endParaRPr lang="zh-CN" altLang="en-US" sz="3000" b="1" dirty="0">
              <a:solidFill>
                <a:srgbClr val="C00000"/>
              </a:solidFill>
            </a:endParaRPr>
          </a:p>
          <a:p>
            <a:endParaRPr lang="zh-CN" altLang="en-US" sz="3000" b="1" dirty="0">
              <a:solidFill>
                <a:srgbClr val="C00000"/>
              </a:solidFill>
            </a:endParaRPr>
          </a:p>
        </p:txBody>
      </p:sp>
      <p:sp>
        <p:nvSpPr>
          <p:cNvPr id="8" name="文本框 7">
            <a:extLst>
              <a:ext uri="{FF2B5EF4-FFF2-40B4-BE49-F238E27FC236}">
                <a16:creationId xmlns:a16="http://schemas.microsoft.com/office/drawing/2014/main" id="{ACB6C75A-FDBE-4C46-8123-024896AFFFC9}"/>
              </a:ext>
            </a:extLst>
          </p:cNvPr>
          <p:cNvSpPr txBox="1"/>
          <p:nvPr/>
        </p:nvSpPr>
        <p:spPr>
          <a:xfrm>
            <a:off x="-12646" y="951111"/>
            <a:ext cx="9156646" cy="2637902"/>
          </a:xfrm>
          <a:prstGeom prst="rect">
            <a:avLst/>
          </a:prstGeom>
          <a:noFill/>
        </p:spPr>
        <p:txBody>
          <a:bodyPr wrap="square" rtlCol="0">
            <a:spAutoFit/>
          </a:bodyPr>
          <a:lstStyle/>
          <a:p>
            <a:pPr indent="457200">
              <a:lnSpc>
                <a:spcPts val="2500"/>
              </a:lnSpc>
            </a:pPr>
            <a:r>
              <a:rPr lang="en-US" altLang="zh-CN" b="1" dirty="0" err="1">
                <a:latin typeface="+mj-lt"/>
              </a:rPr>
              <a:t>Vibriation</a:t>
            </a:r>
            <a:r>
              <a:rPr lang="en-US" altLang="zh-CN" b="1" dirty="0">
                <a:latin typeface="+mj-lt"/>
              </a:rPr>
              <a:t> wire system(VWS) was established to validate the accuracy of  pre-alignment. It is only suitable for the straight layout of magnets within girder. </a:t>
            </a:r>
          </a:p>
          <a:p>
            <a:pPr indent="457200">
              <a:lnSpc>
                <a:spcPts val="2500"/>
              </a:lnSpc>
            </a:pPr>
            <a:r>
              <a:rPr lang="en-US" altLang="zh-CN" b="1" dirty="0">
                <a:latin typeface="+mj-lt"/>
              </a:rPr>
              <a:t>A module of Booster was used for testing, first the </a:t>
            </a:r>
            <a:r>
              <a:rPr lang="en-US" altLang="zh-CN" b="1" dirty="0" err="1">
                <a:latin typeface="+mj-lt"/>
              </a:rPr>
              <a:t>mangets</a:t>
            </a:r>
            <a:r>
              <a:rPr lang="en-US" altLang="zh-CN" b="1" dirty="0">
                <a:latin typeface="+mj-lt"/>
              </a:rPr>
              <a:t> were pre-aligned into a straight line by the previous method, then VWS was used to measure the offset of the magnetic </a:t>
            </a:r>
            <a:r>
              <a:rPr lang="en-US" altLang="zh-CN" b="1" dirty="0"/>
              <a:t>center</a:t>
            </a:r>
            <a:r>
              <a:rPr lang="en-US" altLang="zh-CN" b="1" dirty="0">
                <a:latin typeface="+mj-lt"/>
              </a:rPr>
              <a:t>. The result showed that both methods match well of 17μm.</a:t>
            </a:r>
          </a:p>
          <a:p>
            <a:pPr indent="457200">
              <a:lnSpc>
                <a:spcPts val="2500"/>
              </a:lnSpc>
            </a:pPr>
            <a:r>
              <a:rPr lang="en-US" altLang="zh-CN" b="1" dirty="0">
                <a:solidFill>
                  <a:srgbClr val="0000FF"/>
                </a:solidFill>
              </a:rPr>
              <a:t>The pre-alignment</a:t>
            </a:r>
            <a:r>
              <a:rPr lang="zh-CN" altLang="en-US" b="1" dirty="0">
                <a:solidFill>
                  <a:srgbClr val="0000FF"/>
                </a:solidFill>
              </a:rPr>
              <a:t> </a:t>
            </a:r>
            <a:r>
              <a:rPr lang="en-US" altLang="zh-CN" b="1" dirty="0">
                <a:solidFill>
                  <a:srgbClr val="0000FF"/>
                </a:solidFill>
              </a:rPr>
              <a:t>method adopted in HEPS has the advantage of versatility, and is capable to apply for the pre-alignment regardless of whether magnets are arranged in straight or curved layout within girder.</a:t>
            </a:r>
          </a:p>
        </p:txBody>
      </p:sp>
      <p:pic>
        <p:nvPicPr>
          <p:cNvPr id="6" name="图片 5">
            <a:extLst>
              <a:ext uri="{FF2B5EF4-FFF2-40B4-BE49-F238E27FC236}">
                <a16:creationId xmlns:a16="http://schemas.microsoft.com/office/drawing/2014/main" id="{7F5B169B-1B5C-451A-A1EC-C9345CDD0A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6711" y="3401539"/>
            <a:ext cx="3674154" cy="2754537"/>
          </a:xfrm>
          <a:prstGeom prst="rect">
            <a:avLst/>
          </a:prstGeom>
        </p:spPr>
      </p:pic>
      <p:pic>
        <p:nvPicPr>
          <p:cNvPr id="7" name="图片 6">
            <a:extLst>
              <a:ext uri="{FF2B5EF4-FFF2-40B4-BE49-F238E27FC236}">
                <a16:creationId xmlns:a16="http://schemas.microsoft.com/office/drawing/2014/main" id="{34A78048-9820-4501-8AE4-944BB746AF95}"/>
              </a:ext>
            </a:extLst>
          </p:cNvPr>
          <p:cNvPicPr>
            <a:picLocks noChangeAspect="1"/>
          </p:cNvPicPr>
          <p:nvPr/>
        </p:nvPicPr>
        <p:blipFill>
          <a:blip r:embed="rId3"/>
          <a:stretch>
            <a:fillRect/>
          </a:stretch>
        </p:blipFill>
        <p:spPr>
          <a:xfrm>
            <a:off x="13135" y="3524614"/>
            <a:ext cx="5343648" cy="2460748"/>
          </a:xfrm>
          <a:prstGeom prst="rect">
            <a:avLst/>
          </a:prstGeom>
        </p:spPr>
      </p:pic>
    </p:spTree>
    <p:extLst>
      <p:ext uri="{BB962C8B-B14F-4D97-AF65-F5344CB8AC3E}">
        <p14:creationId xmlns:p14="http://schemas.microsoft.com/office/powerpoint/2010/main" val="7952291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4D215102-5447-4BDA-8636-38169A153654}"/>
              </a:ext>
            </a:extLst>
          </p:cNvPr>
          <p:cNvPicPr>
            <a:picLocks noChangeAspect="1"/>
          </p:cNvPicPr>
          <p:nvPr/>
        </p:nvPicPr>
        <p:blipFill>
          <a:blip r:embed="rId2"/>
          <a:stretch>
            <a:fillRect/>
          </a:stretch>
        </p:blipFill>
        <p:spPr>
          <a:xfrm>
            <a:off x="4932040" y="10093"/>
            <a:ext cx="4204796" cy="3157234"/>
          </a:xfrm>
          <a:prstGeom prst="rect">
            <a:avLst/>
          </a:prstGeom>
        </p:spPr>
      </p:pic>
      <p:pic>
        <p:nvPicPr>
          <p:cNvPr id="3" name="图片 2">
            <a:extLst>
              <a:ext uri="{FF2B5EF4-FFF2-40B4-BE49-F238E27FC236}">
                <a16:creationId xmlns:a16="http://schemas.microsoft.com/office/drawing/2014/main" id="{722696A9-BB07-40F3-A73D-B89EDB187D80}"/>
              </a:ext>
            </a:extLst>
          </p:cNvPr>
          <p:cNvPicPr>
            <a:picLocks noChangeAspect="1"/>
          </p:cNvPicPr>
          <p:nvPr/>
        </p:nvPicPr>
        <p:blipFill>
          <a:blip r:embed="rId3"/>
          <a:stretch>
            <a:fillRect/>
          </a:stretch>
        </p:blipFill>
        <p:spPr>
          <a:xfrm>
            <a:off x="2571299" y="3271645"/>
            <a:ext cx="4001402" cy="2988309"/>
          </a:xfrm>
          <a:prstGeom prst="rect">
            <a:avLst/>
          </a:prstGeom>
        </p:spPr>
      </p:pic>
      <p:pic>
        <p:nvPicPr>
          <p:cNvPr id="6" name="图片 5">
            <a:extLst>
              <a:ext uri="{FF2B5EF4-FFF2-40B4-BE49-F238E27FC236}">
                <a16:creationId xmlns:a16="http://schemas.microsoft.com/office/drawing/2014/main" id="{621DF987-4228-49A4-A1CE-9844CED9341E}"/>
              </a:ext>
            </a:extLst>
          </p:cNvPr>
          <p:cNvPicPr>
            <a:picLocks noChangeAspect="1"/>
          </p:cNvPicPr>
          <p:nvPr/>
        </p:nvPicPr>
        <p:blipFill>
          <a:blip r:embed="rId4"/>
          <a:stretch>
            <a:fillRect/>
          </a:stretch>
        </p:blipFill>
        <p:spPr>
          <a:xfrm>
            <a:off x="0" y="-14781"/>
            <a:ext cx="4283968" cy="3211301"/>
          </a:xfrm>
          <a:prstGeom prst="rect">
            <a:avLst/>
          </a:prstGeom>
        </p:spPr>
      </p:pic>
      <p:sp>
        <p:nvSpPr>
          <p:cNvPr id="14" name="文本框 13">
            <a:extLst>
              <a:ext uri="{FF2B5EF4-FFF2-40B4-BE49-F238E27FC236}">
                <a16:creationId xmlns:a16="http://schemas.microsoft.com/office/drawing/2014/main" id="{A671A970-C0A8-4B9F-BBAE-973CFBE1D4B1}"/>
              </a:ext>
            </a:extLst>
          </p:cNvPr>
          <p:cNvSpPr txBox="1"/>
          <p:nvPr/>
        </p:nvSpPr>
        <p:spPr>
          <a:xfrm>
            <a:off x="575557" y="3134127"/>
            <a:ext cx="2664296" cy="400110"/>
          </a:xfrm>
          <a:prstGeom prst="rect">
            <a:avLst/>
          </a:prstGeom>
          <a:noFill/>
        </p:spPr>
        <p:txBody>
          <a:bodyPr wrap="square">
            <a:spAutoFit/>
          </a:bodyPr>
          <a:lstStyle/>
          <a:p>
            <a:pPr algn="ctr"/>
            <a:r>
              <a:rPr lang="en-US" altLang="zh-CN" sz="2000" b="1" dirty="0">
                <a:solidFill>
                  <a:srgbClr val="FF0000"/>
                </a:solidFill>
                <a:latin typeface="Times New Roman" panose="02020603050405020304" pitchFamily="18" charset="0"/>
                <a:ea typeface="黑体" panose="02010609060101010101" pitchFamily="49" charset="-122"/>
              </a:rPr>
              <a:t>DQ</a:t>
            </a:r>
            <a:endParaRPr lang="zh-CN" altLang="en-US" sz="2000" b="1" dirty="0">
              <a:solidFill>
                <a:srgbClr val="FF0000"/>
              </a:solidFill>
              <a:latin typeface="Times New Roman" panose="02020603050405020304" pitchFamily="18" charset="0"/>
              <a:ea typeface="黑体" panose="02010609060101010101" pitchFamily="49" charset="-122"/>
            </a:endParaRPr>
          </a:p>
        </p:txBody>
      </p:sp>
      <p:sp>
        <p:nvSpPr>
          <p:cNvPr id="15" name="文本框 14">
            <a:extLst>
              <a:ext uri="{FF2B5EF4-FFF2-40B4-BE49-F238E27FC236}">
                <a16:creationId xmlns:a16="http://schemas.microsoft.com/office/drawing/2014/main" id="{A3AA6D4E-B7F1-452E-94A4-FE9078838460}"/>
              </a:ext>
            </a:extLst>
          </p:cNvPr>
          <p:cNvSpPr txBox="1"/>
          <p:nvPr/>
        </p:nvSpPr>
        <p:spPr>
          <a:xfrm>
            <a:off x="6089688" y="3121600"/>
            <a:ext cx="2664296" cy="400110"/>
          </a:xfrm>
          <a:prstGeom prst="rect">
            <a:avLst/>
          </a:prstGeom>
          <a:noFill/>
        </p:spPr>
        <p:txBody>
          <a:bodyPr wrap="square">
            <a:spAutoFit/>
          </a:bodyPr>
          <a:lstStyle/>
          <a:p>
            <a:pPr algn="ctr"/>
            <a:r>
              <a:rPr lang="en-US" altLang="zh-CN" sz="2000" b="1" dirty="0">
                <a:solidFill>
                  <a:srgbClr val="FF0000"/>
                </a:solidFill>
                <a:latin typeface="Times New Roman" panose="02020603050405020304" pitchFamily="18" charset="0"/>
                <a:ea typeface="黑体" panose="02010609060101010101" pitchFamily="49" charset="-122"/>
              </a:rPr>
              <a:t>FODO</a:t>
            </a:r>
            <a:endParaRPr lang="zh-CN" altLang="en-US" sz="2000" b="1" dirty="0">
              <a:solidFill>
                <a:srgbClr val="FF0000"/>
              </a:solidFill>
              <a:latin typeface="Times New Roman" panose="02020603050405020304" pitchFamily="18" charset="0"/>
              <a:ea typeface="黑体" panose="02010609060101010101" pitchFamily="49" charset="-122"/>
            </a:endParaRPr>
          </a:p>
        </p:txBody>
      </p:sp>
      <p:sp>
        <p:nvSpPr>
          <p:cNvPr id="16" name="文本框 15">
            <a:extLst>
              <a:ext uri="{FF2B5EF4-FFF2-40B4-BE49-F238E27FC236}">
                <a16:creationId xmlns:a16="http://schemas.microsoft.com/office/drawing/2014/main" id="{B4E10853-599A-46C0-AD56-DED580C55386}"/>
              </a:ext>
            </a:extLst>
          </p:cNvPr>
          <p:cNvSpPr txBox="1"/>
          <p:nvPr/>
        </p:nvSpPr>
        <p:spPr>
          <a:xfrm>
            <a:off x="5580112" y="5890498"/>
            <a:ext cx="2664296" cy="400110"/>
          </a:xfrm>
          <a:prstGeom prst="rect">
            <a:avLst/>
          </a:prstGeom>
          <a:noFill/>
        </p:spPr>
        <p:txBody>
          <a:bodyPr wrap="square">
            <a:spAutoFit/>
          </a:bodyPr>
          <a:lstStyle/>
          <a:p>
            <a:pPr algn="ctr"/>
            <a:r>
              <a:rPr lang="en-US" altLang="zh-CN" sz="2000" b="1" dirty="0">
                <a:solidFill>
                  <a:srgbClr val="FF0000"/>
                </a:solidFill>
                <a:latin typeface="Times New Roman" panose="02020603050405020304" pitchFamily="18" charset="0"/>
                <a:ea typeface="黑体" panose="02010609060101010101" pitchFamily="49" charset="-122"/>
              </a:rPr>
              <a:t>MP</a:t>
            </a:r>
            <a:endParaRPr lang="zh-CN" altLang="en-US" sz="2000" b="1" dirty="0">
              <a:solidFill>
                <a:srgbClr val="FF0000"/>
              </a:solidFill>
              <a:latin typeface="Times New Roman" panose="02020603050405020304" pitchFamily="18" charset="0"/>
              <a:ea typeface="黑体" panose="02010609060101010101" pitchFamily="49" charset="-122"/>
            </a:endParaRPr>
          </a:p>
        </p:txBody>
      </p:sp>
    </p:spTree>
    <p:extLst>
      <p:ext uri="{BB962C8B-B14F-4D97-AF65-F5344CB8AC3E}">
        <p14:creationId xmlns:p14="http://schemas.microsoft.com/office/powerpoint/2010/main" val="30765044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ts val="24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The primary control network consists of 12 points, and P1~P8 are permanent points, they are built on the bedrock.</a:t>
            </a:r>
          </a:p>
        </p:txBody>
      </p:sp>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pic>
        <p:nvPicPr>
          <p:cNvPr id="2" name="图片 1">
            <a:extLst>
              <a:ext uri="{FF2B5EF4-FFF2-40B4-BE49-F238E27FC236}">
                <a16:creationId xmlns:a16="http://schemas.microsoft.com/office/drawing/2014/main" id="{FEF3BA2E-1A77-4DAC-814A-8209C237166E}"/>
              </a:ext>
            </a:extLst>
          </p:cNvPr>
          <p:cNvPicPr>
            <a:picLocks noChangeAspect="1"/>
          </p:cNvPicPr>
          <p:nvPr/>
        </p:nvPicPr>
        <p:blipFill>
          <a:blip r:embed="rId2"/>
          <a:stretch>
            <a:fillRect/>
          </a:stretch>
        </p:blipFill>
        <p:spPr>
          <a:xfrm>
            <a:off x="1331640" y="2161216"/>
            <a:ext cx="6480720" cy="3810461"/>
          </a:xfrm>
          <a:prstGeom prst="rect">
            <a:avLst/>
          </a:prstGeom>
        </p:spPr>
      </p:pic>
    </p:spTree>
    <p:extLst>
      <p:ext uri="{BB962C8B-B14F-4D97-AF65-F5344CB8AC3E}">
        <p14:creationId xmlns:p14="http://schemas.microsoft.com/office/powerpoint/2010/main" val="22352112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ts val="24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GPS and leveling are used </a:t>
            </a:r>
            <a:r>
              <a:rPr lang="en-US" altLang="zh-CN" sz="2000" b="1" dirty="0">
                <a:latin typeface="+mj-lt"/>
                <a:ea typeface="黑体" pitchFamily="49" charset="-122"/>
                <a:cs typeface="+mj-cs"/>
              </a:rPr>
              <a:t>for </a:t>
            </a:r>
            <a:r>
              <a:rPr kumimoji="0" lang="en-US" altLang="zh-CN" sz="2000" b="1" i="0" u="none" strike="noStrike" kern="1200" cap="none" spc="0" normalizeH="0" baseline="0" noProof="0" dirty="0">
                <a:ln>
                  <a:noFill/>
                </a:ln>
                <a:effectLst/>
                <a:uLnTx/>
                <a:uFillTx/>
                <a:latin typeface="+mj-lt"/>
                <a:ea typeface="黑体" pitchFamily="49" charset="-122"/>
                <a:cs typeface="+mj-cs"/>
              </a:rPr>
              <a:t>the horizontal and elevation measurement.</a:t>
            </a:r>
            <a:endParaRPr kumimoji="0" lang="zh-CN" altLang="en-US" sz="2000" b="1" i="0" u="none" strike="noStrike" kern="1200" cap="none" spc="0" normalizeH="0" baseline="0" noProof="0" dirty="0">
              <a:ln>
                <a:noFill/>
              </a:ln>
              <a:effectLst/>
              <a:uLnTx/>
              <a:uFillTx/>
              <a:latin typeface="+mj-lt"/>
              <a:ea typeface="黑体" pitchFamily="49" charset="-122"/>
              <a:cs typeface="+mj-cs"/>
            </a:endParaRPr>
          </a:p>
        </p:txBody>
      </p:sp>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pic>
        <p:nvPicPr>
          <p:cNvPr id="7" name="图片 6">
            <a:extLst>
              <a:ext uri="{FF2B5EF4-FFF2-40B4-BE49-F238E27FC236}">
                <a16:creationId xmlns:a16="http://schemas.microsoft.com/office/drawing/2014/main" id="{B0A42D81-9981-4E38-8CA1-BFD31D08D246}"/>
              </a:ext>
            </a:extLst>
          </p:cNvPr>
          <p:cNvPicPr>
            <a:picLocks noChangeAspect="1"/>
          </p:cNvPicPr>
          <p:nvPr/>
        </p:nvPicPr>
        <p:blipFill>
          <a:blip r:embed="rId2"/>
          <a:stretch>
            <a:fillRect/>
          </a:stretch>
        </p:blipFill>
        <p:spPr>
          <a:xfrm>
            <a:off x="33020" y="2169442"/>
            <a:ext cx="4538980" cy="2827459"/>
          </a:xfrm>
          <a:prstGeom prst="rect">
            <a:avLst/>
          </a:prstGeom>
        </p:spPr>
      </p:pic>
      <p:pic>
        <p:nvPicPr>
          <p:cNvPr id="10" name="图片 9">
            <a:extLst>
              <a:ext uri="{FF2B5EF4-FFF2-40B4-BE49-F238E27FC236}">
                <a16:creationId xmlns:a16="http://schemas.microsoft.com/office/drawing/2014/main" id="{42FE4620-D057-466D-BBBA-B4E781128C29}"/>
              </a:ext>
            </a:extLst>
          </p:cNvPr>
          <p:cNvPicPr>
            <a:picLocks noChangeAspect="1"/>
          </p:cNvPicPr>
          <p:nvPr/>
        </p:nvPicPr>
        <p:blipFill>
          <a:blip r:embed="rId3"/>
          <a:stretch>
            <a:fillRect/>
          </a:stretch>
        </p:blipFill>
        <p:spPr>
          <a:xfrm>
            <a:off x="5373759" y="2169443"/>
            <a:ext cx="3778230" cy="2827459"/>
          </a:xfrm>
          <a:prstGeom prst="rect">
            <a:avLst/>
          </a:prstGeom>
        </p:spPr>
      </p:pic>
    </p:spTree>
    <p:extLst>
      <p:ext uri="{BB962C8B-B14F-4D97-AF65-F5344CB8AC3E}">
        <p14:creationId xmlns:p14="http://schemas.microsoft.com/office/powerpoint/2010/main" val="4660522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pic>
        <p:nvPicPr>
          <p:cNvPr id="8" name="图片 7">
            <a:extLst>
              <a:ext uri="{FF2B5EF4-FFF2-40B4-BE49-F238E27FC236}">
                <a16:creationId xmlns:a16="http://schemas.microsoft.com/office/drawing/2014/main" id="{89B491E0-90D7-4FAC-8B97-926D9A2012E4}"/>
              </a:ext>
            </a:extLst>
          </p:cNvPr>
          <p:cNvPicPr>
            <a:picLocks noChangeAspect="1"/>
          </p:cNvPicPr>
          <p:nvPr/>
        </p:nvPicPr>
        <p:blipFill rotWithShape="1">
          <a:blip r:embed="rId2"/>
          <a:srcRect l="50609"/>
          <a:stretch/>
        </p:blipFill>
        <p:spPr>
          <a:xfrm>
            <a:off x="6516216" y="2382664"/>
            <a:ext cx="2550340" cy="3425160"/>
          </a:xfrm>
          <a:prstGeom prst="rect">
            <a:avLst/>
          </a:prstGeom>
        </p:spPr>
      </p:pic>
      <p:pic>
        <p:nvPicPr>
          <p:cNvPr id="9" name="图片 8">
            <a:extLst>
              <a:ext uri="{FF2B5EF4-FFF2-40B4-BE49-F238E27FC236}">
                <a16:creationId xmlns:a16="http://schemas.microsoft.com/office/drawing/2014/main" id="{35FC481C-A4BB-41DA-8FDF-BB69AABAB96F}"/>
              </a:ext>
            </a:extLst>
          </p:cNvPr>
          <p:cNvPicPr>
            <a:picLocks noChangeAspect="1"/>
          </p:cNvPicPr>
          <p:nvPr/>
        </p:nvPicPr>
        <p:blipFill>
          <a:blip r:embed="rId3"/>
          <a:stretch>
            <a:fillRect/>
          </a:stretch>
        </p:blipFill>
        <p:spPr>
          <a:xfrm>
            <a:off x="107504" y="2348880"/>
            <a:ext cx="3460758" cy="3434802"/>
          </a:xfrm>
          <a:prstGeom prst="rect">
            <a:avLst/>
          </a:prstGeom>
        </p:spPr>
      </p:pic>
      <p:sp>
        <p:nvSpPr>
          <p:cNvPr id="10" name="标题 1">
            <a:extLst>
              <a:ext uri="{FF2B5EF4-FFF2-40B4-BE49-F238E27FC236}">
                <a16:creationId xmlns:a16="http://schemas.microsoft.com/office/drawing/2014/main" id="{12BAF978-B7F8-43F6-A80F-6CBA9E069509}"/>
              </a:ext>
            </a:extLst>
          </p:cNvPr>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ct val="1500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Total station are used to check the baseline length of GPS.</a:t>
            </a:r>
          </a:p>
          <a:p>
            <a:pPr indent="457200" eaLnBrk="0" hangingPunct="0">
              <a:lnSpc>
                <a:spcPct val="150000"/>
              </a:lnSpc>
              <a:spcBef>
                <a:spcPct val="0"/>
              </a:spcBef>
              <a:defRPr/>
            </a:pPr>
            <a:r>
              <a:rPr lang="en-US" altLang="zh-CN" sz="2000" b="1" dirty="0">
                <a:latin typeface="+mj-lt"/>
                <a:ea typeface="黑体" pitchFamily="49" charset="-122"/>
                <a:cs typeface="+mj-cs"/>
              </a:rPr>
              <a:t>The accuracy of primary control network is estimated to be better than 2mm.</a:t>
            </a:r>
            <a:endParaRPr lang="zh-CN" altLang="en-US" sz="2000" b="1" dirty="0">
              <a:latin typeface="+mj-lt"/>
              <a:ea typeface="黑体" pitchFamily="49" charset="-122"/>
              <a:cs typeface="+mj-cs"/>
            </a:endParaRPr>
          </a:p>
        </p:txBody>
      </p:sp>
      <p:pic>
        <p:nvPicPr>
          <p:cNvPr id="12" name="图片 11">
            <a:extLst>
              <a:ext uri="{FF2B5EF4-FFF2-40B4-BE49-F238E27FC236}">
                <a16:creationId xmlns:a16="http://schemas.microsoft.com/office/drawing/2014/main" id="{4F985648-7294-4FC4-B039-65B93D457E99}"/>
              </a:ext>
            </a:extLst>
          </p:cNvPr>
          <p:cNvPicPr>
            <a:picLocks noChangeAspect="1"/>
          </p:cNvPicPr>
          <p:nvPr/>
        </p:nvPicPr>
        <p:blipFill rotWithShape="1">
          <a:blip r:embed="rId2"/>
          <a:srcRect r="51220"/>
          <a:stretch/>
        </p:blipFill>
        <p:spPr>
          <a:xfrm>
            <a:off x="3923928" y="2382664"/>
            <a:ext cx="2525868" cy="3434802"/>
          </a:xfrm>
          <a:prstGeom prst="rect">
            <a:avLst/>
          </a:prstGeom>
        </p:spPr>
      </p:pic>
    </p:spTree>
    <p:extLst>
      <p:ext uri="{BB962C8B-B14F-4D97-AF65-F5344CB8AC3E}">
        <p14:creationId xmlns:p14="http://schemas.microsoft.com/office/powerpoint/2010/main" val="1907776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pic>
        <p:nvPicPr>
          <p:cNvPr id="4" name="图片 3">
            <a:extLst>
              <a:ext uri="{FF2B5EF4-FFF2-40B4-BE49-F238E27FC236}">
                <a16:creationId xmlns:a16="http://schemas.microsoft.com/office/drawing/2014/main" id="{FCDCBB5A-A3C8-4145-88A0-BDCF7FFCFA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1052736"/>
            <a:ext cx="9019166" cy="5079835"/>
          </a:xfrm>
          <a:prstGeom prst="rect">
            <a:avLst/>
          </a:prstGeom>
        </p:spPr>
      </p:pic>
      <p:sp>
        <p:nvSpPr>
          <p:cNvPr id="17" name="矩形 16">
            <a:extLst>
              <a:ext uri="{FF2B5EF4-FFF2-40B4-BE49-F238E27FC236}">
                <a16:creationId xmlns:a16="http://schemas.microsoft.com/office/drawing/2014/main" id="{0B4E29F0-25FD-4E0F-87F1-7A79584DAD44}"/>
              </a:ext>
            </a:extLst>
          </p:cNvPr>
          <p:cNvSpPr/>
          <p:nvPr/>
        </p:nvSpPr>
        <p:spPr>
          <a:xfrm>
            <a:off x="827584" y="1628800"/>
            <a:ext cx="2063450" cy="369332"/>
          </a:xfrm>
          <a:prstGeom prst="rect">
            <a:avLst/>
          </a:prstGeom>
        </p:spPr>
        <p:txBody>
          <a:bodyPr wrap="none">
            <a:spAutoFit/>
          </a:bodyPr>
          <a:lstStyle/>
          <a:p>
            <a:r>
              <a:rPr lang="en-US" altLang="zh-CN" b="1" dirty="0" err="1">
                <a:solidFill>
                  <a:srgbClr val="FF0000"/>
                </a:solidFill>
                <a:latin typeface="+mj-lt"/>
              </a:rPr>
              <a:t>Yanshan</a:t>
            </a:r>
            <a:r>
              <a:rPr lang="en-US" altLang="zh-CN" b="1" dirty="0">
                <a:solidFill>
                  <a:srgbClr val="FF0000"/>
                </a:solidFill>
                <a:latin typeface="+mj-lt"/>
              </a:rPr>
              <a:t> Mountain</a:t>
            </a:r>
            <a:endParaRPr lang="zh-CN" altLang="en-US" b="1" dirty="0">
              <a:solidFill>
                <a:srgbClr val="FF0000"/>
              </a:solidFill>
              <a:latin typeface="+mj-lt"/>
            </a:endParaRPr>
          </a:p>
        </p:txBody>
      </p:sp>
      <p:sp>
        <p:nvSpPr>
          <p:cNvPr id="10" name="矩形 9">
            <a:extLst>
              <a:ext uri="{FF2B5EF4-FFF2-40B4-BE49-F238E27FC236}">
                <a16:creationId xmlns:a16="http://schemas.microsoft.com/office/drawing/2014/main" id="{4178E676-C822-4B1D-BDF0-0AD459A9A1D7}"/>
              </a:ext>
            </a:extLst>
          </p:cNvPr>
          <p:cNvSpPr/>
          <p:nvPr/>
        </p:nvSpPr>
        <p:spPr>
          <a:xfrm>
            <a:off x="2843255" y="2466816"/>
            <a:ext cx="1678665" cy="369332"/>
          </a:xfrm>
          <a:prstGeom prst="rect">
            <a:avLst/>
          </a:prstGeom>
        </p:spPr>
        <p:txBody>
          <a:bodyPr wrap="none">
            <a:spAutoFit/>
          </a:bodyPr>
          <a:lstStyle/>
          <a:p>
            <a:r>
              <a:rPr lang="en-US" altLang="zh-CN" b="1" dirty="0">
                <a:solidFill>
                  <a:srgbClr val="FF0000"/>
                </a:solidFill>
                <a:latin typeface="+mj-lt"/>
              </a:rPr>
              <a:t>Northern Plain</a:t>
            </a:r>
            <a:endParaRPr lang="zh-CN" altLang="en-US" b="1" dirty="0">
              <a:solidFill>
                <a:srgbClr val="FF0000"/>
              </a:solidFill>
              <a:latin typeface="+mj-lt"/>
            </a:endParaRPr>
          </a:p>
        </p:txBody>
      </p:sp>
    </p:spTree>
    <p:extLst>
      <p:ext uri="{BB962C8B-B14F-4D97-AF65-F5344CB8AC3E}">
        <p14:creationId xmlns:p14="http://schemas.microsoft.com/office/powerpoint/2010/main" val="22397526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sp>
        <p:nvSpPr>
          <p:cNvPr id="10" name="标题 1">
            <a:extLst>
              <a:ext uri="{FF2B5EF4-FFF2-40B4-BE49-F238E27FC236}">
                <a16:creationId xmlns:a16="http://schemas.microsoft.com/office/drawing/2014/main" id="{12BAF978-B7F8-43F6-A80F-6CBA9E069509}"/>
              </a:ext>
            </a:extLst>
          </p:cNvPr>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ct val="1500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The secondary </a:t>
            </a:r>
            <a:r>
              <a:rPr lang="en-US" altLang="zh-CN" sz="2000" b="1" dirty="0">
                <a:latin typeface="+mj-lt"/>
                <a:ea typeface="黑体" pitchFamily="49" charset="-122"/>
                <a:cs typeface="+mj-cs"/>
              </a:rPr>
              <a:t>network layout along the tunnel with 5 points in each section, and 2 points on the ground, 2points on the wall, and 1 point on the ceiling. The interval of sections is 5m in SR.</a:t>
            </a:r>
          </a:p>
        </p:txBody>
      </p:sp>
      <p:pic>
        <p:nvPicPr>
          <p:cNvPr id="2" name="图片 1">
            <a:extLst>
              <a:ext uri="{FF2B5EF4-FFF2-40B4-BE49-F238E27FC236}">
                <a16:creationId xmlns:a16="http://schemas.microsoft.com/office/drawing/2014/main" id="{522CF01A-9E56-4940-B674-1ACCF8F8D095}"/>
              </a:ext>
            </a:extLst>
          </p:cNvPr>
          <p:cNvPicPr>
            <a:picLocks noChangeAspect="1"/>
          </p:cNvPicPr>
          <p:nvPr/>
        </p:nvPicPr>
        <p:blipFill>
          <a:blip r:embed="rId2"/>
          <a:stretch>
            <a:fillRect/>
          </a:stretch>
        </p:blipFill>
        <p:spPr>
          <a:xfrm>
            <a:off x="51299" y="2852936"/>
            <a:ext cx="8836717" cy="2671175"/>
          </a:xfrm>
          <a:prstGeom prst="rect">
            <a:avLst/>
          </a:prstGeom>
        </p:spPr>
      </p:pic>
      <p:sp>
        <p:nvSpPr>
          <p:cNvPr id="3" name="文本框 2">
            <a:extLst>
              <a:ext uri="{FF2B5EF4-FFF2-40B4-BE49-F238E27FC236}">
                <a16:creationId xmlns:a16="http://schemas.microsoft.com/office/drawing/2014/main" id="{40D3235D-F653-46BA-8FA2-FE53BF95C26C}"/>
              </a:ext>
            </a:extLst>
          </p:cNvPr>
          <p:cNvSpPr txBox="1"/>
          <p:nvPr/>
        </p:nvSpPr>
        <p:spPr>
          <a:xfrm>
            <a:off x="2843808" y="4077072"/>
            <a:ext cx="910570" cy="369332"/>
          </a:xfrm>
          <a:prstGeom prst="rect">
            <a:avLst/>
          </a:prstGeom>
          <a:noFill/>
        </p:spPr>
        <p:txBody>
          <a:bodyPr wrap="none" rtlCol="0">
            <a:spAutoFit/>
          </a:bodyPr>
          <a:lstStyle/>
          <a:p>
            <a:r>
              <a:rPr lang="en-US" altLang="zh-CN" dirty="0"/>
              <a:t>Booster</a:t>
            </a:r>
            <a:endParaRPr lang="zh-CN" altLang="en-US" dirty="0"/>
          </a:p>
        </p:txBody>
      </p:sp>
    </p:spTree>
    <p:extLst>
      <p:ext uri="{BB962C8B-B14F-4D97-AF65-F5344CB8AC3E}">
        <p14:creationId xmlns:p14="http://schemas.microsoft.com/office/powerpoint/2010/main" val="19087812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sp>
        <p:nvSpPr>
          <p:cNvPr id="10" name="标题 1">
            <a:extLst>
              <a:ext uri="{FF2B5EF4-FFF2-40B4-BE49-F238E27FC236}">
                <a16:creationId xmlns:a16="http://schemas.microsoft.com/office/drawing/2014/main" id="{12BAF978-B7F8-43F6-A80F-6CBA9E069509}"/>
              </a:ext>
            </a:extLst>
          </p:cNvPr>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ct val="1500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There are 288 sections in SR ,</a:t>
            </a:r>
            <a:r>
              <a:rPr lang="en-US" altLang="zh-CN" sz="2000" b="1" dirty="0">
                <a:latin typeface="+mj-lt"/>
                <a:ea typeface="黑体" pitchFamily="49" charset="-122"/>
                <a:cs typeface="+mj-cs"/>
              </a:rPr>
              <a:t>corresponding to the girder positions, have </a:t>
            </a:r>
            <a:r>
              <a:rPr kumimoji="0" lang="en-US" altLang="zh-CN" sz="2000" b="1" i="0" u="none" strike="noStrike" kern="1200" cap="none" spc="0" normalizeH="0" baseline="0" noProof="0" dirty="0">
                <a:ln>
                  <a:noFill/>
                </a:ln>
                <a:effectLst/>
                <a:uLnTx/>
                <a:uFillTx/>
                <a:latin typeface="+mj-lt"/>
                <a:ea typeface="黑体" pitchFamily="49" charset="-122"/>
                <a:cs typeface="+mj-cs"/>
              </a:rPr>
              <a:t>1440 points.</a:t>
            </a:r>
            <a:endParaRPr lang="zh-CN" altLang="en-US" sz="2000" b="1" dirty="0">
              <a:latin typeface="+mj-lt"/>
              <a:ea typeface="黑体" pitchFamily="49" charset="-122"/>
              <a:cs typeface="+mj-cs"/>
            </a:endParaRPr>
          </a:p>
        </p:txBody>
      </p:sp>
      <p:pic>
        <p:nvPicPr>
          <p:cNvPr id="5" name="图片 4">
            <a:extLst>
              <a:ext uri="{FF2B5EF4-FFF2-40B4-BE49-F238E27FC236}">
                <a16:creationId xmlns:a16="http://schemas.microsoft.com/office/drawing/2014/main" id="{E42F008D-0690-4756-96A6-753EA64B0E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444311"/>
            <a:ext cx="7164288" cy="3404721"/>
          </a:xfrm>
          <a:prstGeom prst="rect">
            <a:avLst/>
          </a:prstGeom>
        </p:spPr>
      </p:pic>
      <p:cxnSp>
        <p:nvCxnSpPr>
          <p:cNvPr id="3" name="直接箭头连接符 2">
            <a:extLst>
              <a:ext uri="{FF2B5EF4-FFF2-40B4-BE49-F238E27FC236}">
                <a16:creationId xmlns:a16="http://schemas.microsoft.com/office/drawing/2014/main" id="{9EA10FA4-FBF4-4959-A57B-C24F1DAE5CAC}"/>
              </a:ext>
            </a:extLst>
          </p:cNvPr>
          <p:cNvCxnSpPr>
            <a:cxnSpLocks/>
          </p:cNvCxnSpPr>
          <p:nvPr/>
        </p:nvCxnSpPr>
        <p:spPr>
          <a:xfrm>
            <a:off x="3491880" y="1412776"/>
            <a:ext cx="792088" cy="20162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481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sp>
        <p:nvSpPr>
          <p:cNvPr id="10" name="标题 1">
            <a:extLst>
              <a:ext uri="{FF2B5EF4-FFF2-40B4-BE49-F238E27FC236}">
                <a16:creationId xmlns:a16="http://schemas.microsoft.com/office/drawing/2014/main" id="{12BAF978-B7F8-43F6-A80F-6CBA9E069509}"/>
              </a:ext>
            </a:extLst>
          </p:cNvPr>
          <p:cNvSpPr txBox="1">
            <a:spLocks/>
          </p:cNvSpPr>
          <p:nvPr/>
        </p:nvSpPr>
        <p:spPr>
          <a:xfrm>
            <a:off x="0" y="957600"/>
            <a:ext cx="9144000" cy="1895336"/>
          </a:xfrm>
          <a:prstGeom prst="rect">
            <a:avLst/>
          </a:prstGeom>
        </p:spPr>
        <p:txBody>
          <a:bodyPr vert="horz" wrap="square" lIns="91440" tIns="45720" rIns="91440" bIns="45720" rtlCol="0" anchor="t">
            <a:noAutofit/>
          </a:bodyPr>
          <a:lstStyle/>
          <a:p>
            <a:pPr lvl="0" indent="457200" eaLnBrk="0" hangingPunct="0">
              <a:lnSpc>
                <a:spcPts val="30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Laser tracker was used, each station was set up in the middle of the consecutive sections and measures </a:t>
            </a:r>
            <a:r>
              <a:rPr lang="en-US" altLang="zh-CN" sz="2000" b="1" dirty="0">
                <a:latin typeface="+mj-lt"/>
                <a:ea typeface="黑体" pitchFamily="49" charset="-122"/>
                <a:cs typeface="+mj-cs"/>
              </a:rPr>
              <a:t>the 4 sections forward and 4 sections backward in free station mode, then move to the next station. The distance between the stations is 5m, so the network is very dense, resulting in a large number of redundant observations.</a:t>
            </a:r>
            <a:endParaRPr lang="zh-CN" altLang="en-US" sz="2000" b="1" dirty="0">
              <a:latin typeface="+mj-lt"/>
              <a:ea typeface="黑体" pitchFamily="49" charset="-122"/>
              <a:cs typeface="+mj-cs"/>
            </a:endParaRPr>
          </a:p>
        </p:txBody>
      </p:sp>
      <p:pic>
        <p:nvPicPr>
          <p:cNvPr id="2" name="图片 1">
            <a:extLst>
              <a:ext uri="{FF2B5EF4-FFF2-40B4-BE49-F238E27FC236}">
                <a16:creationId xmlns:a16="http://schemas.microsoft.com/office/drawing/2014/main" id="{C57CB262-CA9F-4B22-876E-EF26530B4A8D}"/>
              </a:ext>
            </a:extLst>
          </p:cNvPr>
          <p:cNvPicPr>
            <a:picLocks noChangeAspect="1"/>
          </p:cNvPicPr>
          <p:nvPr/>
        </p:nvPicPr>
        <p:blipFill>
          <a:blip r:embed="rId2"/>
          <a:stretch>
            <a:fillRect/>
          </a:stretch>
        </p:blipFill>
        <p:spPr>
          <a:xfrm>
            <a:off x="1547664" y="2852936"/>
            <a:ext cx="6360908" cy="3430019"/>
          </a:xfrm>
          <a:prstGeom prst="rect">
            <a:avLst/>
          </a:prstGeom>
        </p:spPr>
      </p:pic>
    </p:spTree>
    <p:extLst>
      <p:ext uri="{BB962C8B-B14F-4D97-AF65-F5344CB8AC3E}">
        <p14:creationId xmlns:p14="http://schemas.microsoft.com/office/powerpoint/2010/main" val="15877266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—control network</a:t>
            </a:r>
            <a:endParaRPr lang="zh-CN" altLang="en-US" sz="3000" b="1" dirty="0">
              <a:solidFill>
                <a:srgbClr val="C00000"/>
              </a:solidFill>
            </a:endParaRPr>
          </a:p>
        </p:txBody>
      </p:sp>
      <p:sp>
        <p:nvSpPr>
          <p:cNvPr id="10" name="标题 1">
            <a:extLst>
              <a:ext uri="{FF2B5EF4-FFF2-40B4-BE49-F238E27FC236}">
                <a16:creationId xmlns:a16="http://schemas.microsoft.com/office/drawing/2014/main" id="{12BAF978-B7F8-43F6-A80F-6CBA9E069509}"/>
              </a:ext>
            </a:extLst>
          </p:cNvPr>
          <p:cNvSpPr txBox="1">
            <a:spLocks/>
          </p:cNvSpPr>
          <p:nvPr/>
        </p:nvSpPr>
        <p:spPr>
          <a:xfrm>
            <a:off x="0" y="957600"/>
            <a:ext cx="9144000" cy="1679312"/>
          </a:xfrm>
          <a:prstGeom prst="rect">
            <a:avLst/>
          </a:prstGeom>
        </p:spPr>
        <p:txBody>
          <a:bodyPr vert="horz" wrap="square" lIns="91440" tIns="45720" rIns="91440" bIns="45720" rtlCol="0" anchor="t">
            <a:noAutofit/>
          </a:bodyPr>
          <a:lstStyle/>
          <a:p>
            <a:pPr lvl="0" indent="457200" eaLnBrk="0" hangingPunct="0">
              <a:lnSpc>
                <a:spcPts val="3000"/>
              </a:lnSpc>
              <a:spcBef>
                <a:spcPct val="0"/>
              </a:spcBef>
              <a:defRPr/>
            </a:pPr>
            <a:r>
              <a:rPr lang="en-US" altLang="zh-CN" sz="2000" b="1" dirty="0">
                <a:latin typeface="+mj-lt"/>
                <a:ea typeface="黑体" pitchFamily="49" charset="-122"/>
                <a:cs typeface="+mj-cs"/>
              </a:rPr>
              <a:t>The  self-developed program VECTOR is used for adjustment calculation. The absolute error of SR was 0.12mm in transverse and 0.06mm in vertical. We think that the absolute accuracy given by program was too optimized, that needs more investigation, such as the repeatability of two consecutive measurements.</a:t>
            </a:r>
          </a:p>
          <a:p>
            <a:pPr lvl="0" indent="457200" eaLnBrk="0" hangingPunct="0">
              <a:lnSpc>
                <a:spcPts val="3000"/>
              </a:lnSpc>
              <a:spcBef>
                <a:spcPct val="0"/>
              </a:spcBef>
              <a:defRPr/>
            </a:pPr>
            <a:r>
              <a:rPr lang="en-US" altLang="zh-CN" sz="2000" b="1" dirty="0">
                <a:latin typeface="+mj-lt"/>
                <a:ea typeface="黑体" pitchFamily="49" charset="-122"/>
                <a:cs typeface="+mj-cs"/>
              </a:rPr>
              <a:t>The relative error of SR was 0.06mm in transverse and 0.04mm in vertical, that could be improved after the environment becomes stable.</a:t>
            </a:r>
            <a:endParaRPr lang="zh-CN" altLang="en-US" sz="2000" b="1" dirty="0">
              <a:latin typeface="+mj-lt"/>
              <a:ea typeface="黑体" pitchFamily="49" charset="-122"/>
              <a:cs typeface="+mj-cs"/>
            </a:endParaRPr>
          </a:p>
        </p:txBody>
      </p:sp>
      <p:pic>
        <p:nvPicPr>
          <p:cNvPr id="3" name="图片 2">
            <a:extLst>
              <a:ext uri="{FF2B5EF4-FFF2-40B4-BE49-F238E27FC236}">
                <a16:creationId xmlns:a16="http://schemas.microsoft.com/office/drawing/2014/main" id="{4E23B63C-A3CB-43E7-A6CF-90568EECC9EB}"/>
              </a:ext>
            </a:extLst>
          </p:cNvPr>
          <p:cNvPicPr>
            <a:picLocks noChangeAspect="1"/>
          </p:cNvPicPr>
          <p:nvPr/>
        </p:nvPicPr>
        <p:blipFill>
          <a:blip r:embed="rId2"/>
          <a:stretch>
            <a:fillRect/>
          </a:stretch>
        </p:blipFill>
        <p:spPr>
          <a:xfrm>
            <a:off x="237667" y="3801639"/>
            <a:ext cx="4266456" cy="1747431"/>
          </a:xfrm>
          <a:prstGeom prst="rect">
            <a:avLst/>
          </a:prstGeom>
        </p:spPr>
      </p:pic>
      <p:pic>
        <p:nvPicPr>
          <p:cNvPr id="4" name="图片 3">
            <a:extLst>
              <a:ext uri="{FF2B5EF4-FFF2-40B4-BE49-F238E27FC236}">
                <a16:creationId xmlns:a16="http://schemas.microsoft.com/office/drawing/2014/main" id="{94B8C559-8CFE-4114-8BC7-2ADE776306B6}"/>
              </a:ext>
            </a:extLst>
          </p:cNvPr>
          <p:cNvPicPr>
            <a:picLocks noChangeAspect="1"/>
          </p:cNvPicPr>
          <p:nvPr/>
        </p:nvPicPr>
        <p:blipFill>
          <a:blip r:embed="rId3"/>
          <a:stretch>
            <a:fillRect/>
          </a:stretch>
        </p:blipFill>
        <p:spPr>
          <a:xfrm>
            <a:off x="4596331" y="3801639"/>
            <a:ext cx="4361109" cy="1747431"/>
          </a:xfrm>
          <a:prstGeom prst="rect">
            <a:avLst/>
          </a:prstGeom>
        </p:spPr>
      </p:pic>
      <p:sp>
        <p:nvSpPr>
          <p:cNvPr id="7" name="文本框 6">
            <a:extLst>
              <a:ext uri="{FF2B5EF4-FFF2-40B4-BE49-F238E27FC236}">
                <a16:creationId xmlns:a16="http://schemas.microsoft.com/office/drawing/2014/main" id="{0BA9DE52-2147-433E-AEA7-14AD0A51E305}"/>
              </a:ext>
            </a:extLst>
          </p:cNvPr>
          <p:cNvSpPr txBox="1"/>
          <p:nvPr/>
        </p:nvSpPr>
        <p:spPr>
          <a:xfrm>
            <a:off x="899592" y="3448077"/>
            <a:ext cx="2664296" cy="400110"/>
          </a:xfrm>
          <a:prstGeom prst="rect">
            <a:avLst/>
          </a:prstGeom>
          <a:noFill/>
        </p:spPr>
        <p:txBody>
          <a:bodyPr wrap="square">
            <a:spAutoFit/>
          </a:bodyPr>
          <a:lstStyle/>
          <a:p>
            <a:pPr algn="ctr"/>
            <a:r>
              <a:rPr lang="en-US" altLang="zh-CN" sz="2000" b="1" dirty="0">
                <a:solidFill>
                  <a:srgbClr val="FF0000"/>
                </a:solidFill>
                <a:latin typeface="Times New Roman" panose="02020603050405020304" pitchFamily="18" charset="0"/>
                <a:ea typeface="黑体" panose="02010609060101010101" pitchFamily="49" charset="-122"/>
              </a:rPr>
              <a:t>Absolute error of SR</a:t>
            </a:r>
            <a:endParaRPr lang="zh-CN" altLang="en-US" sz="2000" b="1" dirty="0">
              <a:solidFill>
                <a:srgbClr val="FF0000"/>
              </a:solidFill>
              <a:latin typeface="Times New Roman" panose="02020603050405020304" pitchFamily="18" charset="0"/>
              <a:ea typeface="黑体" panose="02010609060101010101" pitchFamily="49" charset="-122"/>
            </a:endParaRPr>
          </a:p>
        </p:txBody>
      </p:sp>
      <p:sp>
        <p:nvSpPr>
          <p:cNvPr id="8" name="文本框 7">
            <a:extLst>
              <a:ext uri="{FF2B5EF4-FFF2-40B4-BE49-F238E27FC236}">
                <a16:creationId xmlns:a16="http://schemas.microsoft.com/office/drawing/2014/main" id="{FDE38D32-F7BF-4734-BC2F-3911F26074F1}"/>
              </a:ext>
            </a:extLst>
          </p:cNvPr>
          <p:cNvSpPr txBox="1"/>
          <p:nvPr/>
        </p:nvSpPr>
        <p:spPr>
          <a:xfrm>
            <a:off x="5292080" y="3429000"/>
            <a:ext cx="2664296" cy="400110"/>
          </a:xfrm>
          <a:prstGeom prst="rect">
            <a:avLst/>
          </a:prstGeom>
          <a:noFill/>
        </p:spPr>
        <p:txBody>
          <a:bodyPr wrap="square">
            <a:spAutoFit/>
          </a:bodyPr>
          <a:lstStyle/>
          <a:p>
            <a:pPr algn="ctr"/>
            <a:r>
              <a:rPr lang="en-US" altLang="zh-CN" sz="2000" b="1" dirty="0">
                <a:solidFill>
                  <a:srgbClr val="FF0000"/>
                </a:solidFill>
                <a:latin typeface="Times New Roman" panose="02020603050405020304" pitchFamily="18" charset="0"/>
                <a:ea typeface="黑体" panose="02010609060101010101" pitchFamily="49" charset="-122"/>
              </a:rPr>
              <a:t>Relative error of SR</a:t>
            </a:r>
            <a:endParaRPr lang="zh-CN" altLang="en-US" sz="2000" b="1" dirty="0">
              <a:solidFill>
                <a:srgbClr val="FF0000"/>
              </a:solidFill>
              <a:latin typeface="Times New Roman" panose="02020603050405020304" pitchFamily="18" charset="0"/>
              <a:ea typeface="黑体" panose="02010609060101010101" pitchFamily="49" charset="-122"/>
            </a:endParaRPr>
          </a:p>
        </p:txBody>
      </p:sp>
    </p:spTree>
    <p:extLst>
      <p:ext uri="{BB962C8B-B14F-4D97-AF65-F5344CB8AC3E}">
        <p14:creationId xmlns:p14="http://schemas.microsoft.com/office/powerpoint/2010/main" val="3607624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
            <a:extLst>
              <a:ext uri="{FF2B5EF4-FFF2-40B4-BE49-F238E27FC236}">
                <a16:creationId xmlns:a16="http://schemas.microsoft.com/office/drawing/2014/main" id="{A9578EC3-9763-4C38-A729-A1162FBD451B}"/>
              </a:ext>
            </a:extLst>
          </p:cNvPr>
          <p:cNvSpPr txBox="1">
            <a:spLocks/>
          </p:cNvSpPr>
          <p:nvPr/>
        </p:nvSpPr>
        <p:spPr>
          <a:xfrm>
            <a:off x="0" y="957600"/>
            <a:ext cx="9144000" cy="1203616"/>
          </a:xfrm>
          <a:prstGeom prst="rect">
            <a:avLst/>
          </a:prstGeom>
        </p:spPr>
        <p:txBody>
          <a:bodyPr vert="horz" wrap="square" lIns="91440" tIns="45720" rIns="91440" bIns="45720" rtlCol="0" anchor="t">
            <a:noAutofit/>
          </a:bodyPr>
          <a:lstStyle/>
          <a:p>
            <a:pPr lvl="0" indent="457200" eaLnBrk="0" hangingPunct="0">
              <a:lnSpc>
                <a:spcPts val="2400"/>
              </a:lnSpc>
              <a:spcBef>
                <a:spcPct val="0"/>
              </a:spcBef>
              <a:defRPr/>
            </a:pPr>
            <a:r>
              <a:rPr kumimoji="0" lang="en-US" altLang="zh-CN" sz="2000" b="1" i="0" u="none" strike="noStrike" kern="1200" cap="none" spc="0" normalizeH="0" baseline="0" noProof="0" dirty="0">
                <a:ln>
                  <a:noFill/>
                </a:ln>
                <a:effectLst/>
                <a:uLnTx/>
                <a:uFillTx/>
                <a:latin typeface="+mj-lt"/>
                <a:ea typeface="黑体" pitchFamily="49" charset="-122"/>
                <a:cs typeface="+mj-cs"/>
              </a:rPr>
              <a:t>The girder alignment in tunnel was measured by single laser tracker. The laser tracker was located by the surrounding control points, and measure the fiducials of magnets to guide the adjustment in real-time.</a:t>
            </a: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ctr" latinLnBrk="0" hangingPunct="0">
              <a:lnSpc>
                <a:spcPct val="150000"/>
              </a:lnSpc>
              <a:spcBef>
                <a:spcPct val="0"/>
              </a:spcBef>
              <a:buClrTx/>
              <a:buSzTx/>
              <a:buFontTx/>
              <a:buNone/>
              <a:tabLst/>
              <a:defRPr/>
            </a:pPr>
            <a:endParaRPr kumimoji="0" lang="zh-CN" altLang="en-US" sz="2000" b="1" i="0" u="none" strike="noStrike" kern="1200" cap="none" spc="0" normalizeH="0" baseline="0" noProof="0" dirty="0">
              <a:ln>
                <a:noFill/>
              </a:ln>
              <a:effectLst/>
              <a:uLnTx/>
              <a:uFillTx/>
              <a:latin typeface="黑体" pitchFamily="49" charset="-122"/>
              <a:ea typeface="黑体" pitchFamily="49" charset="-122"/>
              <a:cs typeface="+mj-cs"/>
            </a:endParaRPr>
          </a:p>
        </p:txBody>
      </p:sp>
      <p:sp>
        <p:nvSpPr>
          <p:cNvPr id="16" name="标题 1">
            <a:extLst>
              <a:ext uri="{FF2B5EF4-FFF2-40B4-BE49-F238E27FC236}">
                <a16:creationId xmlns:a16="http://schemas.microsoft.com/office/drawing/2014/main" id="{D0093B10-10DF-4998-A7C6-32B9C76257A9}"/>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—spatial measurement</a:t>
            </a:r>
            <a:endParaRPr lang="zh-CN" altLang="en-US" sz="3000" b="1" dirty="0">
              <a:solidFill>
                <a:srgbClr val="C00000"/>
              </a:solidFill>
            </a:endParaRPr>
          </a:p>
        </p:txBody>
      </p:sp>
      <p:pic>
        <p:nvPicPr>
          <p:cNvPr id="2" name="图片 1">
            <a:extLst>
              <a:ext uri="{FF2B5EF4-FFF2-40B4-BE49-F238E27FC236}">
                <a16:creationId xmlns:a16="http://schemas.microsoft.com/office/drawing/2014/main" id="{FBDB535C-15E9-462E-8409-35C5329ECABE}"/>
              </a:ext>
            </a:extLst>
          </p:cNvPr>
          <p:cNvPicPr>
            <a:picLocks noChangeAspect="1"/>
          </p:cNvPicPr>
          <p:nvPr/>
        </p:nvPicPr>
        <p:blipFill>
          <a:blip r:embed="rId3"/>
          <a:stretch>
            <a:fillRect/>
          </a:stretch>
        </p:blipFill>
        <p:spPr>
          <a:xfrm>
            <a:off x="5086744" y="1988840"/>
            <a:ext cx="3934227" cy="4216757"/>
          </a:xfrm>
          <a:prstGeom prst="rect">
            <a:avLst/>
          </a:prstGeom>
        </p:spPr>
      </p:pic>
      <p:pic>
        <p:nvPicPr>
          <p:cNvPr id="11" name="图片 10">
            <a:extLst>
              <a:ext uri="{FF2B5EF4-FFF2-40B4-BE49-F238E27FC236}">
                <a16:creationId xmlns:a16="http://schemas.microsoft.com/office/drawing/2014/main" id="{A4D30EBA-DC2A-47CE-A3D3-C17FE48A8568}"/>
              </a:ext>
            </a:extLst>
          </p:cNvPr>
          <p:cNvPicPr>
            <a:picLocks noChangeAspect="1"/>
          </p:cNvPicPr>
          <p:nvPr/>
        </p:nvPicPr>
        <p:blipFill>
          <a:blip r:embed="rId4"/>
          <a:stretch>
            <a:fillRect/>
          </a:stretch>
        </p:blipFill>
        <p:spPr>
          <a:xfrm>
            <a:off x="127937" y="3181229"/>
            <a:ext cx="4958807" cy="2223834"/>
          </a:xfrm>
          <a:prstGeom prst="rect">
            <a:avLst/>
          </a:prstGeom>
        </p:spPr>
      </p:pic>
      <p:sp>
        <p:nvSpPr>
          <p:cNvPr id="12" name="文本框 11">
            <a:extLst>
              <a:ext uri="{FF2B5EF4-FFF2-40B4-BE49-F238E27FC236}">
                <a16:creationId xmlns:a16="http://schemas.microsoft.com/office/drawing/2014/main" id="{9F537A8A-6FC2-46CF-A457-0A741E0181BF}"/>
              </a:ext>
            </a:extLst>
          </p:cNvPr>
          <p:cNvSpPr txBox="1"/>
          <p:nvPr/>
        </p:nvSpPr>
        <p:spPr>
          <a:xfrm>
            <a:off x="1835696" y="5111216"/>
            <a:ext cx="2560544" cy="369332"/>
          </a:xfrm>
          <a:prstGeom prst="rect">
            <a:avLst/>
          </a:prstGeom>
          <a:noFill/>
        </p:spPr>
        <p:txBody>
          <a:bodyPr wrap="square">
            <a:spAutoFit/>
          </a:bodyPr>
          <a:lstStyle/>
          <a:p>
            <a:pPr algn="ctr"/>
            <a:r>
              <a:rPr lang="zh-CN" altLang="en-US" b="1" dirty="0">
                <a:latin typeface="Times New Roman" panose="02020603050405020304" pitchFamily="18" charset="0"/>
                <a:ea typeface="黑体" panose="02010609060101010101" pitchFamily="49" charset="-122"/>
              </a:rPr>
              <a:t>设备坐标系</a:t>
            </a:r>
            <a:endParaRPr lang="zh-CN" altLang="en-US" dirty="0"/>
          </a:p>
        </p:txBody>
      </p:sp>
    </p:spTree>
    <p:extLst>
      <p:ext uri="{BB962C8B-B14F-4D97-AF65-F5344CB8AC3E}">
        <p14:creationId xmlns:p14="http://schemas.microsoft.com/office/powerpoint/2010/main" val="6009869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0" y="957600"/>
            <a:ext cx="6245755" cy="2645469"/>
          </a:xfrm>
          <a:prstGeom prst="rect">
            <a:avLst/>
          </a:prstGeom>
        </p:spPr>
        <p:txBody>
          <a:bodyPr vert="horz" wrap="square" lIns="91440" tIns="45720" rIns="91440" bIns="45720" rtlCol="0" anchor="t">
            <a:noAutofit/>
          </a:bodyPr>
          <a:lstStyle/>
          <a:p>
            <a:pPr indent="457200">
              <a:lnSpc>
                <a:spcPts val="2500"/>
              </a:lnSpc>
            </a:pPr>
            <a:r>
              <a:rPr lang="en-US" altLang="zh-CN" sz="2000" b="1" dirty="0">
                <a:latin typeface="+mj-lt"/>
              </a:rPr>
              <a:t>The elevation position adjustment is implemented by wedge mechanism. The actual resolution was 2μm, and the stroke was ±9mm.</a:t>
            </a:r>
          </a:p>
          <a:p>
            <a:pPr indent="457200">
              <a:lnSpc>
                <a:spcPts val="2500"/>
              </a:lnSpc>
            </a:pPr>
            <a:r>
              <a:rPr lang="en-US" altLang="zh-CN" sz="2000" b="1" dirty="0">
                <a:latin typeface="+mj-lt"/>
              </a:rPr>
              <a:t>The transverse position adjustment is implemented by vertical placement wedge mechanism. The </a:t>
            </a:r>
            <a:r>
              <a:rPr lang="en-US" altLang="zh-CN" sz="2000" b="1" dirty="0"/>
              <a:t>actual </a:t>
            </a:r>
            <a:r>
              <a:rPr lang="en-US" altLang="zh-CN" sz="2000" b="1" dirty="0">
                <a:latin typeface="+mj-lt"/>
              </a:rPr>
              <a:t>resolution was 2μm,</a:t>
            </a:r>
            <a:r>
              <a:rPr lang="zh-CN" altLang="en-US" sz="2000" b="1" dirty="0">
                <a:latin typeface="+mj-lt"/>
              </a:rPr>
              <a:t> </a:t>
            </a:r>
            <a:r>
              <a:rPr lang="en-US" altLang="zh-CN" sz="2000" b="1" dirty="0">
                <a:latin typeface="+mj-lt"/>
              </a:rPr>
              <a:t>and the stroke was ±5mm.</a:t>
            </a:r>
          </a:p>
          <a:p>
            <a:pPr indent="457200">
              <a:lnSpc>
                <a:spcPts val="2500"/>
              </a:lnSpc>
            </a:pPr>
            <a:r>
              <a:rPr lang="en-US" altLang="zh-CN" sz="2000" b="1" dirty="0">
                <a:latin typeface="+mj-lt"/>
              </a:rPr>
              <a:t>The girder position adjustment offsets and girder displacement after locking are both required to 15μm.</a:t>
            </a:r>
            <a:endParaRPr lang="zh-CN" altLang="en-US" sz="2000" b="1" dirty="0">
              <a:latin typeface="+mj-lt"/>
            </a:endParaRPr>
          </a:p>
          <a:p>
            <a:pPr indent="457200">
              <a:lnSpc>
                <a:spcPts val="2500"/>
              </a:lnSpc>
            </a:pPr>
            <a:endParaRPr lang="zh-CN" altLang="en-US" sz="2000" dirty="0"/>
          </a:p>
          <a:p>
            <a:pPr indent="457200">
              <a:lnSpc>
                <a:spcPts val="2500"/>
              </a:lnSpc>
            </a:pPr>
            <a:endParaRPr lang="en-US" altLang="zh-CN" sz="2000" b="1" dirty="0">
              <a:latin typeface="+mj-lt"/>
            </a:endParaRPr>
          </a:p>
          <a:p>
            <a:pPr lvl="0" indent="457200" eaLnBrk="0" hangingPunct="0">
              <a:lnSpc>
                <a:spcPts val="2400"/>
              </a:lnSpc>
              <a:spcBef>
                <a:spcPct val="0"/>
              </a:spcBef>
              <a:defRPr/>
            </a:pPr>
            <a:endParaRPr kumimoji="0" lang="en-US" altLang="zh-CN" sz="2000" b="1" i="0" u="none" strike="noStrike" kern="1200" cap="none" spc="0" normalizeH="0" baseline="0" noProof="0" dirty="0">
              <a:ln>
                <a:noFill/>
              </a:ln>
              <a:effectLst/>
              <a:uLnTx/>
              <a:uFillTx/>
              <a:latin typeface="+mj-lt"/>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ctr" latinLnBrk="0" hangingPunct="0">
              <a:lnSpc>
                <a:spcPct val="150000"/>
              </a:lnSpc>
              <a:spcBef>
                <a:spcPct val="0"/>
              </a:spcBef>
              <a:buClrTx/>
              <a:buSzTx/>
              <a:buFontTx/>
              <a:buNone/>
              <a:tabLst/>
              <a:defRPr/>
            </a:pPr>
            <a:endParaRPr kumimoji="0" lang="zh-CN" altLang="en-US" sz="2000" b="1" i="0" u="none" strike="noStrike" kern="1200" cap="none" spc="0" normalizeH="0" baseline="0" noProof="0" dirty="0">
              <a:ln>
                <a:noFill/>
              </a:ln>
              <a:effectLst/>
              <a:uLnTx/>
              <a:uFillTx/>
              <a:latin typeface="黑体" pitchFamily="49" charset="-122"/>
              <a:ea typeface="黑体" pitchFamily="49" charset="-122"/>
              <a:cs typeface="+mj-cs"/>
            </a:endParaRPr>
          </a:p>
        </p:txBody>
      </p:sp>
      <p:pic>
        <p:nvPicPr>
          <p:cNvPr id="7" name="图片 6">
            <a:extLst>
              <a:ext uri="{FF2B5EF4-FFF2-40B4-BE49-F238E27FC236}">
                <a16:creationId xmlns:a16="http://schemas.microsoft.com/office/drawing/2014/main" id="{F74CAA38-D470-4408-A260-835E8D03D6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3603069"/>
            <a:ext cx="4852796" cy="2272922"/>
          </a:xfrm>
          <a:prstGeom prst="rect">
            <a:avLst/>
          </a:prstGeom>
        </p:spPr>
      </p:pic>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Alignment in tunnel —positioning</a:t>
            </a:r>
            <a:endParaRPr lang="zh-CN" altLang="en-US" sz="3000" b="1" dirty="0">
              <a:solidFill>
                <a:srgbClr val="C00000"/>
              </a:solidFill>
            </a:endParaRPr>
          </a:p>
        </p:txBody>
      </p:sp>
      <p:pic>
        <p:nvPicPr>
          <p:cNvPr id="2" name="图片 1">
            <a:extLst>
              <a:ext uri="{FF2B5EF4-FFF2-40B4-BE49-F238E27FC236}">
                <a16:creationId xmlns:a16="http://schemas.microsoft.com/office/drawing/2014/main" id="{4916D90A-2AEA-4FF7-B9A2-C276EDFE3807}"/>
              </a:ext>
            </a:extLst>
          </p:cNvPr>
          <p:cNvPicPr>
            <a:picLocks noChangeAspect="1"/>
          </p:cNvPicPr>
          <p:nvPr/>
        </p:nvPicPr>
        <p:blipFill>
          <a:blip r:embed="rId3"/>
          <a:stretch>
            <a:fillRect/>
          </a:stretch>
        </p:blipFill>
        <p:spPr>
          <a:xfrm>
            <a:off x="6245755" y="978970"/>
            <a:ext cx="2743056" cy="1967293"/>
          </a:xfrm>
          <a:prstGeom prst="rect">
            <a:avLst/>
          </a:prstGeom>
        </p:spPr>
      </p:pic>
      <p:pic>
        <p:nvPicPr>
          <p:cNvPr id="4" name="图片 3">
            <a:extLst>
              <a:ext uri="{FF2B5EF4-FFF2-40B4-BE49-F238E27FC236}">
                <a16:creationId xmlns:a16="http://schemas.microsoft.com/office/drawing/2014/main" id="{74A7FD77-8ACE-4804-A4E2-AB76884380F5}"/>
              </a:ext>
            </a:extLst>
          </p:cNvPr>
          <p:cNvPicPr>
            <a:picLocks noChangeAspect="1"/>
          </p:cNvPicPr>
          <p:nvPr/>
        </p:nvPicPr>
        <p:blipFill>
          <a:blip r:embed="rId4"/>
          <a:stretch>
            <a:fillRect/>
          </a:stretch>
        </p:blipFill>
        <p:spPr>
          <a:xfrm>
            <a:off x="6516216" y="3140681"/>
            <a:ext cx="2021381" cy="2919773"/>
          </a:xfrm>
          <a:prstGeom prst="rect">
            <a:avLst/>
          </a:prstGeom>
        </p:spPr>
      </p:pic>
      <p:sp>
        <p:nvSpPr>
          <p:cNvPr id="8" name="矩形 7">
            <a:extLst>
              <a:ext uri="{FF2B5EF4-FFF2-40B4-BE49-F238E27FC236}">
                <a16:creationId xmlns:a16="http://schemas.microsoft.com/office/drawing/2014/main" id="{680D5565-D0E6-4D16-96F4-5AF0A1C9A7C6}"/>
              </a:ext>
            </a:extLst>
          </p:cNvPr>
          <p:cNvSpPr/>
          <p:nvPr/>
        </p:nvSpPr>
        <p:spPr>
          <a:xfrm>
            <a:off x="-47685" y="6072369"/>
            <a:ext cx="9036496" cy="261610"/>
          </a:xfrm>
          <a:prstGeom prst="rect">
            <a:avLst/>
          </a:prstGeom>
        </p:spPr>
        <p:txBody>
          <a:bodyPr wrap="square">
            <a:spAutoFit/>
          </a:bodyPr>
          <a:lstStyle/>
          <a:p>
            <a:r>
              <a:rPr lang="en-US" altLang="zh-CN" sz="1100" b="1" dirty="0"/>
              <a:t>[1] </a:t>
            </a:r>
            <a:r>
              <a:rPr lang="zh-CN" altLang="en-US" sz="1100" b="1" dirty="0"/>
              <a:t>HEPS储存环多极铁支架与基座的设计及关键技术研究-第七届全国粒子加速器准直安装及机械设计学术研讨会（威海）-20210721-王梓豪</a:t>
            </a:r>
          </a:p>
        </p:txBody>
      </p:sp>
    </p:spTree>
    <p:extLst>
      <p:ext uri="{BB962C8B-B14F-4D97-AF65-F5344CB8AC3E}">
        <p14:creationId xmlns:p14="http://schemas.microsoft.com/office/powerpoint/2010/main" val="40455425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0" y="957600"/>
            <a:ext cx="9144000" cy="5351720"/>
          </a:xfrm>
          <a:prstGeom prst="rect">
            <a:avLst/>
          </a:prstGeom>
        </p:spPr>
        <p:txBody>
          <a:bodyPr vert="horz" wrap="square" lIns="91440" tIns="45720" rIns="91440" bIns="45720" rtlCol="0" anchor="t">
            <a:noAutofit/>
          </a:bodyPr>
          <a:lstStyle/>
          <a:p>
            <a:pPr indent="457200">
              <a:lnSpc>
                <a:spcPts val="3000"/>
              </a:lnSpc>
            </a:pPr>
            <a:r>
              <a:rPr lang="en-US" altLang="zh-CN" sz="2000" b="1" dirty="0">
                <a:latin typeface="+mj-lt"/>
              </a:rPr>
              <a:t>1</a:t>
            </a:r>
            <a:r>
              <a:rPr lang="zh-CN" altLang="en-US" sz="2000" b="1" dirty="0">
                <a:latin typeface="+mj-lt"/>
              </a:rPr>
              <a:t>、</a:t>
            </a:r>
            <a:r>
              <a:rPr lang="en-US" altLang="zh-CN" sz="2000" b="1" dirty="0">
                <a:latin typeface="+mj-lt"/>
              </a:rPr>
              <a:t> Pre-alignment of 75% girders(217 out of 288) have been finished. It’s expected to accomplish all in next month.</a:t>
            </a:r>
          </a:p>
          <a:p>
            <a:pPr indent="457200">
              <a:lnSpc>
                <a:spcPts val="3000"/>
              </a:lnSpc>
            </a:pPr>
            <a:r>
              <a:rPr lang="en-US" altLang="zh-CN" sz="2000" b="1" dirty="0">
                <a:latin typeface="+mj-lt"/>
              </a:rPr>
              <a:t>2</a:t>
            </a:r>
            <a:r>
              <a:rPr lang="zh-CN" altLang="en-US" sz="2000" b="1" dirty="0">
                <a:latin typeface="+mj-lt"/>
              </a:rPr>
              <a:t>、</a:t>
            </a:r>
            <a:r>
              <a:rPr lang="en-US" altLang="zh-CN" sz="2000" b="1" dirty="0">
                <a:latin typeface="+mj-lt"/>
              </a:rPr>
              <a:t>More than half of the  girders (164 out of 288 ) have been preliminary aligned in tunnel. It’s expected to finish all the girder at the end of this year.</a:t>
            </a:r>
          </a:p>
          <a:p>
            <a:pPr indent="457200">
              <a:lnSpc>
                <a:spcPts val="3000"/>
              </a:lnSpc>
            </a:pPr>
            <a:r>
              <a:rPr lang="en-US" altLang="zh-CN" sz="2000" b="1" dirty="0">
                <a:latin typeface="+mj-lt"/>
              </a:rPr>
              <a:t>3</a:t>
            </a:r>
            <a:r>
              <a:rPr lang="zh-CN" altLang="en-US" sz="2000" b="1" dirty="0">
                <a:latin typeface="+mj-lt"/>
              </a:rPr>
              <a:t>、</a:t>
            </a:r>
            <a:r>
              <a:rPr lang="en-US" altLang="zh-CN" sz="2000" b="1" dirty="0">
                <a:latin typeface="+mj-lt"/>
              </a:rPr>
              <a:t>The accuracy of pre-alignment can reach 25μm</a:t>
            </a:r>
            <a:r>
              <a:rPr lang="zh-CN" altLang="en-US" sz="2000" b="1" dirty="0">
                <a:latin typeface="+mj-lt"/>
              </a:rPr>
              <a:t> </a:t>
            </a:r>
            <a:r>
              <a:rPr lang="en-US" altLang="zh-CN" sz="2000" b="1" dirty="0">
                <a:latin typeface="+mj-lt"/>
              </a:rPr>
              <a:t>by multilateral measurement system with 4 laser trackers.</a:t>
            </a:r>
          </a:p>
          <a:p>
            <a:pPr indent="457200">
              <a:lnSpc>
                <a:spcPts val="3000"/>
              </a:lnSpc>
            </a:pPr>
            <a:r>
              <a:rPr lang="en-US" altLang="zh-CN" sz="2000" b="1" dirty="0">
                <a:latin typeface="+mj-lt"/>
              </a:rPr>
              <a:t>4</a:t>
            </a:r>
            <a:r>
              <a:rPr lang="zh-CN" altLang="en-US" sz="2000" b="1" dirty="0">
                <a:latin typeface="+mj-lt"/>
              </a:rPr>
              <a:t>、 </a:t>
            </a:r>
            <a:r>
              <a:rPr lang="en-US" altLang="zh-CN" sz="2000" b="1" dirty="0">
                <a:latin typeface="+mj-lt"/>
              </a:rPr>
              <a:t>The accuracy of control network still need to be improved with more redundant observations and better ambient environment.</a:t>
            </a:r>
          </a:p>
          <a:p>
            <a:pPr indent="457200">
              <a:lnSpc>
                <a:spcPts val="3000"/>
              </a:lnSpc>
            </a:pPr>
            <a:r>
              <a:rPr lang="en-US" altLang="zh-CN" sz="2000" b="1" dirty="0">
                <a:latin typeface="+mj-lt"/>
              </a:rPr>
              <a:t>5</a:t>
            </a:r>
            <a:r>
              <a:rPr lang="zh-CN" altLang="en-US" sz="2000" b="1" dirty="0">
                <a:latin typeface="+mj-lt"/>
              </a:rPr>
              <a:t>、 </a:t>
            </a:r>
            <a:r>
              <a:rPr lang="en-US" altLang="zh-CN" sz="2000" b="1" dirty="0">
                <a:latin typeface="+mj-lt"/>
              </a:rPr>
              <a:t>After the preliminary alignment,  we will turn to the final alignment, a smoothing strategy will be applied,  and the method how to</a:t>
            </a:r>
            <a:r>
              <a:rPr lang="zh-CN" altLang="en-US" sz="2000" b="1" dirty="0">
                <a:latin typeface="+mj-lt"/>
              </a:rPr>
              <a:t> </a:t>
            </a:r>
            <a:r>
              <a:rPr lang="en-US" altLang="zh-CN" sz="2000" b="1" dirty="0">
                <a:latin typeface="+mj-lt"/>
              </a:rPr>
              <a:t>keep the light source of beamlines not moving is under studied.</a:t>
            </a:r>
          </a:p>
          <a:p>
            <a:pPr indent="457200">
              <a:lnSpc>
                <a:spcPts val="3000"/>
              </a:lnSpc>
            </a:pPr>
            <a:r>
              <a:rPr lang="en-US" altLang="zh-CN" sz="2000" b="1" dirty="0">
                <a:latin typeface="+mj-lt"/>
              </a:rPr>
              <a:t>6</a:t>
            </a:r>
            <a:r>
              <a:rPr lang="zh-CN" altLang="en-US" sz="2000" b="1" dirty="0">
                <a:latin typeface="+mj-lt"/>
              </a:rPr>
              <a:t>、</a:t>
            </a:r>
            <a:r>
              <a:rPr lang="en-US" altLang="zh-CN" sz="2000" b="1" dirty="0">
                <a:latin typeface="+mj-lt"/>
              </a:rPr>
              <a:t>The hydrostatic leveling system(HLS) is preparing for installation to monitor the deformation of the foundation.</a:t>
            </a:r>
          </a:p>
          <a:p>
            <a:pPr indent="457200">
              <a:lnSpc>
                <a:spcPts val="3000"/>
              </a:lnSpc>
            </a:pPr>
            <a:r>
              <a:rPr lang="en-US" altLang="zh-CN" sz="2000" b="1" dirty="0">
                <a:latin typeface="+mj-lt"/>
              </a:rPr>
              <a:t>Still a lot of work to do…</a:t>
            </a: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lang="en-US" altLang="zh-CN" sz="2000" b="1" dirty="0">
              <a:latin typeface="黑体" pitchFamily="49" charset="-122"/>
              <a:ea typeface="黑体" pitchFamily="49" charset="-122"/>
              <a:cs typeface="+mj-cs"/>
            </a:endParaRPr>
          </a:p>
          <a:p>
            <a:pPr marL="0" marR="0" lvl="0" indent="457200" defTabSz="914400" rtl="0" eaLnBrk="0" fontAlgn="auto" latinLnBrk="0" hangingPunct="0">
              <a:lnSpc>
                <a:spcPct val="150000"/>
              </a:lnSpc>
              <a:spcBef>
                <a:spcPct val="0"/>
              </a:spcBef>
              <a:buClrTx/>
              <a:buSzTx/>
              <a:buFontTx/>
              <a:buNone/>
              <a:tabLst/>
              <a:defRPr/>
            </a:pPr>
            <a:endParaRPr kumimoji="0" lang="en-US" altLang="zh-CN" sz="2000" b="1" i="0" u="none" strike="noStrike" kern="1200" cap="none" spc="0" normalizeH="0" baseline="0" noProof="0" dirty="0">
              <a:ln>
                <a:noFill/>
              </a:ln>
              <a:effectLst/>
              <a:uLnTx/>
              <a:uFillTx/>
              <a:latin typeface="黑体" pitchFamily="49" charset="-122"/>
              <a:ea typeface="黑体" pitchFamily="49" charset="-122"/>
              <a:cs typeface="+mj-cs"/>
            </a:endParaRPr>
          </a:p>
          <a:p>
            <a:pPr marL="0" marR="0" lvl="0" indent="457200" defTabSz="914400" rtl="0" eaLnBrk="0" fontAlgn="ctr" latinLnBrk="0" hangingPunct="0">
              <a:lnSpc>
                <a:spcPct val="150000"/>
              </a:lnSpc>
              <a:spcBef>
                <a:spcPct val="0"/>
              </a:spcBef>
              <a:buClrTx/>
              <a:buSzTx/>
              <a:buFontTx/>
              <a:buNone/>
              <a:tabLst/>
              <a:defRPr/>
            </a:pPr>
            <a:endParaRPr kumimoji="0" lang="zh-CN" altLang="en-US" sz="2000" b="1" i="0" u="none" strike="noStrike" kern="1200" cap="none" spc="0" normalizeH="0" baseline="0" noProof="0" dirty="0">
              <a:ln>
                <a:noFill/>
              </a:ln>
              <a:effectLst/>
              <a:uLnTx/>
              <a:uFillTx/>
              <a:latin typeface="黑体" pitchFamily="49" charset="-122"/>
              <a:ea typeface="黑体" pitchFamily="49" charset="-122"/>
              <a:cs typeface="+mj-cs"/>
            </a:endParaRPr>
          </a:p>
        </p:txBody>
      </p:sp>
      <p:sp>
        <p:nvSpPr>
          <p:cNvPr id="11" name="标题 1">
            <a:extLst>
              <a:ext uri="{FF2B5EF4-FFF2-40B4-BE49-F238E27FC236}">
                <a16:creationId xmlns:a16="http://schemas.microsoft.com/office/drawing/2014/main" id="{B27F69D1-F1A3-4C8A-9FEC-027ADF3307D1}"/>
              </a:ext>
            </a:extLst>
          </p:cNvPr>
          <p:cNvSpPr txBox="1">
            <a:spLocks/>
          </p:cNvSpPr>
          <p:nvPr/>
        </p:nvSpPr>
        <p:spPr>
          <a:xfrm>
            <a:off x="1115616" y="116632"/>
            <a:ext cx="7772400" cy="571480"/>
          </a:xfrm>
          <a:prstGeom prst="rect">
            <a:avLst/>
          </a:prstGeom>
        </p:spPr>
        <p:txBody>
          <a:bodyPr>
            <a:noAutofit/>
          </a:bodyPr>
          <a:lstStyle>
            <a:lvl1pPr algn="l" rtl="0" fontAlgn="base">
              <a:lnSpc>
                <a:spcPct val="90000"/>
              </a:lnSpc>
              <a:spcBef>
                <a:spcPct val="0"/>
              </a:spcBef>
              <a:spcAft>
                <a:spcPct val="0"/>
              </a:spcAft>
              <a:defRPr sz="2250" kern="1200" spc="-45">
                <a:solidFill>
                  <a:srgbClr val="FFFFFF"/>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sz="3000" b="1" dirty="0">
                <a:solidFill>
                  <a:srgbClr val="C00000"/>
                </a:solidFill>
              </a:rPr>
              <a:t>Summary</a:t>
            </a:r>
            <a:endParaRPr lang="zh-CN" altLang="en-US" sz="3000" b="1" dirty="0">
              <a:solidFill>
                <a:srgbClr val="C00000"/>
              </a:solidFill>
            </a:endParaRPr>
          </a:p>
        </p:txBody>
      </p:sp>
    </p:spTree>
    <p:extLst>
      <p:ext uri="{BB962C8B-B14F-4D97-AF65-F5344CB8AC3E}">
        <p14:creationId xmlns:p14="http://schemas.microsoft.com/office/powerpoint/2010/main" val="26070342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7300E68C-D04D-4CEB-ADC9-356BF3CAC8CF}"/>
              </a:ext>
            </a:extLst>
          </p:cNvPr>
          <p:cNvSpPr/>
          <p:nvPr/>
        </p:nvSpPr>
        <p:spPr>
          <a:xfrm>
            <a:off x="2043166" y="2420888"/>
            <a:ext cx="5208349" cy="646331"/>
          </a:xfrm>
          <a:prstGeom prst="rect">
            <a:avLst/>
          </a:prstGeom>
        </p:spPr>
        <p:txBody>
          <a:bodyPr wrap="none">
            <a:spAutoFit/>
          </a:bodyPr>
          <a:lstStyle/>
          <a:p>
            <a:r>
              <a:rPr lang="en-US" altLang="zh-CN" sz="3600" b="1" dirty="0"/>
              <a:t>Thanks for your attention!</a:t>
            </a:r>
            <a:endParaRPr lang="zh-CN" altLang="en-US" sz="3600" b="1" dirty="0"/>
          </a:p>
        </p:txBody>
      </p:sp>
    </p:spTree>
    <p:extLst>
      <p:ext uri="{BB962C8B-B14F-4D97-AF65-F5344CB8AC3E}">
        <p14:creationId xmlns:p14="http://schemas.microsoft.com/office/powerpoint/2010/main" val="416848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graphicFrame>
        <p:nvGraphicFramePr>
          <p:cNvPr id="7" name="表格 6">
            <a:extLst>
              <a:ext uri="{FF2B5EF4-FFF2-40B4-BE49-F238E27FC236}">
                <a16:creationId xmlns:a16="http://schemas.microsoft.com/office/drawing/2014/main" id="{2D543DC7-538D-499B-8D96-80B423F35D0C}"/>
              </a:ext>
            </a:extLst>
          </p:cNvPr>
          <p:cNvGraphicFramePr>
            <a:graphicFrameLocks noGrp="1"/>
          </p:cNvGraphicFramePr>
          <p:nvPr>
            <p:extLst/>
          </p:nvPr>
        </p:nvGraphicFramePr>
        <p:xfrm>
          <a:off x="12367" y="1772816"/>
          <a:ext cx="3543723" cy="2951190"/>
        </p:xfrm>
        <a:graphic>
          <a:graphicData uri="http://schemas.openxmlformats.org/drawingml/2006/table">
            <a:tbl>
              <a:tblPr firstRow="1" bandRow="1">
                <a:tableStyleId>{5C22544A-7EE6-4342-B048-85BDC9FD1C3A}</a:tableStyleId>
              </a:tblPr>
              <a:tblGrid>
                <a:gridCol w="1772317">
                  <a:extLst>
                    <a:ext uri="{9D8B030D-6E8A-4147-A177-3AD203B41FA5}">
                      <a16:colId xmlns:a16="http://schemas.microsoft.com/office/drawing/2014/main" val="2022925483"/>
                    </a:ext>
                  </a:extLst>
                </a:gridCol>
                <a:gridCol w="1771406">
                  <a:extLst>
                    <a:ext uri="{9D8B030D-6E8A-4147-A177-3AD203B41FA5}">
                      <a16:colId xmlns:a16="http://schemas.microsoft.com/office/drawing/2014/main" val="3231119570"/>
                    </a:ext>
                  </a:extLst>
                </a:gridCol>
              </a:tblGrid>
              <a:tr h="408045">
                <a:tc gridSpan="2">
                  <a:txBody>
                    <a:bodyPr/>
                    <a:lstStyle/>
                    <a:p>
                      <a:pPr algn="ctr"/>
                      <a:r>
                        <a:rPr lang="en-US" altLang="zh-CN" dirty="0"/>
                        <a:t>Project overview of HEPS</a:t>
                      </a:r>
                      <a:endParaRPr lang="zh-CN" altLang="en-US" dirty="0"/>
                    </a:p>
                  </a:txBody>
                  <a:tcPr anchor="ctr"/>
                </a:tc>
                <a:tc hMerge="1">
                  <a:txBody>
                    <a:bodyPr/>
                    <a:lstStyle/>
                    <a:p>
                      <a:endParaRPr lang="zh-CN" altLang="en-US" dirty="0"/>
                    </a:p>
                  </a:txBody>
                  <a:tcPr/>
                </a:tc>
                <a:extLst>
                  <a:ext uri="{0D108BD9-81ED-4DB2-BD59-A6C34878D82A}">
                    <a16:rowId xmlns:a16="http://schemas.microsoft.com/office/drawing/2014/main" val="4263658932"/>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Project period</a:t>
                      </a:r>
                      <a:endParaRPr lang="zh-CN" altLang="en-US" sz="1350" b="1" kern="1200" dirty="0">
                        <a:solidFill>
                          <a:schemeClr val="dk1"/>
                        </a:solidFill>
                        <a:latin typeface="+mn-lt"/>
                        <a:ea typeface="+mn-ea"/>
                        <a:cs typeface="+mn-cs"/>
                      </a:endParaRPr>
                    </a:p>
                  </a:txBody>
                  <a:tcPr anchor="ctr"/>
                </a:tc>
                <a:tc>
                  <a:txBody>
                    <a:bodyPr/>
                    <a:lstStyle/>
                    <a:p>
                      <a:pPr marL="0" algn="l" defTabSz="685800" rtl="0" eaLnBrk="1" latinLnBrk="0" hangingPunct="1"/>
                      <a:r>
                        <a:rPr lang="en-US" altLang="zh-CN" sz="1350" b="1" kern="1200" dirty="0">
                          <a:solidFill>
                            <a:schemeClr val="dk1"/>
                          </a:solidFill>
                          <a:latin typeface="+mn-lt"/>
                          <a:ea typeface="+mn-ea"/>
                          <a:cs typeface="+mn-cs"/>
                        </a:rPr>
                        <a:t>2019.06~2025.12</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3390296287"/>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Energy</a:t>
                      </a:r>
                      <a:endParaRPr lang="zh-CN" altLang="en-US" sz="1350" b="1" kern="1200" dirty="0">
                        <a:solidFill>
                          <a:schemeClr val="dk1"/>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6Gev</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382302769"/>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Emittance</a:t>
                      </a:r>
                      <a:endParaRPr lang="zh-CN" altLang="en-US" sz="1350" b="1" kern="1200" dirty="0">
                        <a:solidFill>
                          <a:schemeClr val="dk1"/>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60pm·rad</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1855698039"/>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Circumference</a:t>
                      </a:r>
                      <a:endParaRPr lang="zh-CN" altLang="en-US" sz="1350" b="1" kern="1200" dirty="0">
                        <a:solidFill>
                          <a:schemeClr val="dk1"/>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1360.4m</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474143809"/>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Lattice</a:t>
                      </a:r>
                      <a:endParaRPr lang="zh-CN" altLang="en-US" sz="1350" b="1" kern="1200" dirty="0">
                        <a:solidFill>
                          <a:schemeClr val="dk1"/>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48-7BA</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936705441"/>
                  </a:ext>
                </a:extLst>
              </a:tr>
              <a:tr h="408045">
                <a:tc>
                  <a:txBody>
                    <a:bodyPr/>
                    <a:lstStyle/>
                    <a:p>
                      <a:pPr marL="0" algn="l" defTabSz="685800" rtl="0" eaLnBrk="1" latinLnBrk="0" hangingPunct="1"/>
                      <a:r>
                        <a:rPr lang="en-US" altLang="zh-CN" sz="1350" b="1" kern="1200" dirty="0">
                          <a:solidFill>
                            <a:schemeClr val="dk1"/>
                          </a:solidFill>
                          <a:latin typeface="+mn-lt"/>
                          <a:ea typeface="+mn-ea"/>
                          <a:cs typeface="+mn-cs"/>
                        </a:rPr>
                        <a:t>Beamlines</a:t>
                      </a:r>
                      <a:endParaRPr lang="zh-CN" altLang="en-US" sz="1350" b="1" kern="1200" dirty="0">
                        <a:solidFill>
                          <a:schemeClr val="dk1"/>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14 built in phase-I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350" b="1" kern="1200" dirty="0">
                          <a:solidFill>
                            <a:schemeClr val="dk1"/>
                          </a:solidFill>
                          <a:latin typeface="+mn-lt"/>
                          <a:ea typeface="+mn-ea"/>
                          <a:cs typeface="+mn-cs"/>
                        </a:rPr>
                        <a:t>capacity of 96 </a:t>
                      </a:r>
                      <a:endParaRPr lang="zh-CN" altLang="en-US" sz="1350" b="1" kern="1200" dirty="0">
                        <a:solidFill>
                          <a:schemeClr val="dk1"/>
                        </a:solidFill>
                        <a:latin typeface="+mn-lt"/>
                        <a:ea typeface="+mn-ea"/>
                        <a:cs typeface="+mn-cs"/>
                      </a:endParaRPr>
                    </a:p>
                  </a:txBody>
                  <a:tcPr anchor="ctr"/>
                </a:tc>
                <a:extLst>
                  <a:ext uri="{0D108BD9-81ED-4DB2-BD59-A6C34878D82A}">
                    <a16:rowId xmlns:a16="http://schemas.microsoft.com/office/drawing/2014/main" val="4219899378"/>
                  </a:ext>
                </a:extLst>
              </a:tr>
            </a:tbl>
          </a:graphicData>
        </a:graphic>
      </p:graphicFrame>
      <p:pic>
        <p:nvPicPr>
          <p:cNvPr id="4" name="图片 3">
            <a:extLst>
              <a:ext uri="{FF2B5EF4-FFF2-40B4-BE49-F238E27FC236}">
                <a16:creationId xmlns:a16="http://schemas.microsoft.com/office/drawing/2014/main" id="{517B590D-1C0C-42E9-8F5D-8487B07B7B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20494" y="1772816"/>
            <a:ext cx="5453218" cy="3061734"/>
          </a:xfrm>
          <a:prstGeom prst="rect">
            <a:avLst/>
          </a:prstGeom>
        </p:spPr>
      </p:pic>
      <p:sp>
        <p:nvSpPr>
          <p:cNvPr id="5" name="矩形 4">
            <a:extLst>
              <a:ext uri="{FF2B5EF4-FFF2-40B4-BE49-F238E27FC236}">
                <a16:creationId xmlns:a16="http://schemas.microsoft.com/office/drawing/2014/main" id="{6BEDE1E4-8C33-46D7-BD08-F5767EDBE010}"/>
              </a:ext>
            </a:extLst>
          </p:cNvPr>
          <p:cNvSpPr/>
          <p:nvPr/>
        </p:nvSpPr>
        <p:spPr>
          <a:xfrm>
            <a:off x="3622377" y="4786492"/>
            <a:ext cx="1520609" cy="369332"/>
          </a:xfrm>
          <a:prstGeom prst="rect">
            <a:avLst/>
          </a:prstGeom>
        </p:spPr>
        <p:txBody>
          <a:bodyPr wrap="none">
            <a:spAutoFit/>
          </a:bodyPr>
          <a:lstStyle/>
          <a:p>
            <a:r>
              <a:rPr lang="en-US" altLang="zh-CN" b="1" dirty="0">
                <a:solidFill>
                  <a:srgbClr val="FF0000"/>
                </a:solidFill>
                <a:latin typeface="+mj-lt"/>
              </a:rPr>
              <a:t>User building</a:t>
            </a:r>
            <a:endParaRPr lang="zh-CN" altLang="en-US" b="1" dirty="0">
              <a:solidFill>
                <a:srgbClr val="FF0000"/>
              </a:solidFill>
              <a:latin typeface="+mj-lt"/>
            </a:endParaRPr>
          </a:p>
        </p:txBody>
      </p:sp>
      <p:sp>
        <p:nvSpPr>
          <p:cNvPr id="6" name="矩形 5">
            <a:extLst>
              <a:ext uri="{FF2B5EF4-FFF2-40B4-BE49-F238E27FC236}">
                <a16:creationId xmlns:a16="http://schemas.microsoft.com/office/drawing/2014/main" id="{AE13D28A-67A8-4154-A4C1-DC3C8970DF25}"/>
              </a:ext>
            </a:extLst>
          </p:cNvPr>
          <p:cNvSpPr/>
          <p:nvPr/>
        </p:nvSpPr>
        <p:spPr>
          <a:xfrm>
            <a:off x="5142986" y="4775201"/>
            <a:ext cx="1665841" cy="369332"/>
          </a:xfrm>
          <a:prstGeom prst="rect">
            <a:avLst/>
          </a:prstGeom>
        </p:spPr>
        <p:txBody>
          <a:bodyPr wrap="none">
            <a:spAutoFit/>
          </a:bodyPr>
          <a:lstStyle/>
          <a:p>
            <a:r>
              <a:rPr lang="en-US" altLang="zh-CN" b="1" dirty="0">
                <a:solidFill>
                  <a:srgbClr val="FF0000"/>
                </a:solidFill>
                <a:latin typeface="+mj-lt"/>
              </a:rPr>
              <a:t>Office building</a:t>
            </a:r>
            <a:endParaRPr lang="zh-CN" altLang="en-US" b="1" dirty="0">
              <a:solidFill>
                <a:srgbClr val="FF0000"/>
              </a:solidFill>
              <a:latin typeface="+mj-lt"/>
            </a:endParaRPr>
          </a:p>
        </p:txBody>
      </p:sp>
      <p:sp>
        <p:nvSpPr>
          <p:cNvPr id="8" name="矩形 7">
            <a:extLst>
              <a:ext uri="{FF2B5EF4-FFF2-40B4-BE49-F238E27FC236}">
                <a16:creationId xmlns:a16="http://schemas.microsoft.com/office/drawing/2014/main" id="{6BEDE1E4-8C33-46D7-BD08-F5767EDBE010}"/>
              </a:ext>
            </a:extLst>
          </p:cNvPr>
          <p:cNvSpPr/>
          <p:nvPr/>
        </p:nvSpPr>
        <p:spPr>
          <a:xfrm>
            <a:off x="7248773" y="4788486"/>
            <a:ext cx="1806905"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FF0000"/>
                </a:solidFill>
                <a:latin typeface="+mj-lt"/>
              </a:rPr>
              <a:t>Facility building</a:t>
            </a:r>
            <a:endParaRPr lang="zh-CN" altLang="en-US" b="1" dirty="0">
              <a:solidFill>
                <a:srgbClr val="FF0000"/>
              </a:solidFill>
              <a:latin typeface="+mj-lt"/>
            </a:endParaRPr>
          </a:p>
        </p:txBody>
      </p:sp>
    </p:spTree>
    <p:extLst>
      <p:ext uri="{BB962C8B-B14F-4D97-AF65-F5344CB8AC3E}">
        <p14:creationId xmlns:p14="http://schemas.microsoft.com/office/powerpoint/2010/main" val="330192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41FFAC05-49D9-4A19-A2A7-6D5A1E0D702B}"/>
              </a:ext>
            </a:extLst>
          </p:cNvPr>
          <p:cNvGrpSpPr/>
          <p:nvPr/>
        </p:nvGrpSpPr>
        <p:grpSpPr>
          <a:xfrm>
            <a:off x="5039544" y="976808"/>
            <a:ext cx="4104456" cy="3604320"/>
            <a:chOff x="5823841" y="1301638"/>
            <a:chExt cx="3320159" cy="2969614"/>
          </a:xfrm>
        </p:grpSpPr>
        <p:pic>
          <p:nvPicPr>
            <p:cNvPr id="9" name="图片 8">
              <a:extLst>
                <a:ext uri="{FF2B5EF4-FFF2-40B4-BE49-F238E27FC236}">
                  <a16:creationId xmlns:a16="http://schemas.microsoft.com/office/drawing/2014/main" id="{DC7851DC-A014-4493-9714-6976443EB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3841" y="1301638"/>
              <a:ext cx="3320159" cy="2969614"/>
            </a:xfrm>
            <a:prstGeom prst="rect">
              <a:avLst/>
            </a:prstGeom>
          </p:spPr>
        </p:pic>
        <p:sp>
          <p:nvSpPr>
            <p:cNvPr id="10" name="矩形 9">
              <a:extLst>
                <a:ext uri="{FF2B5EF4-FFF2-40B4-BE49-F238E27FC236}">
                  <a16:creationId xmlns:a16="http://schemas.microsoft.com/office/drawing/2014/main" id="{FF70C716-5597-4586-AAAD-3119976EACBC}"/>
                </a:ext>
              </a:extLst>
            </p:cNvPr>
            <p:cNvSpPr/>
            <p:nvPr/>
          </p:nvSpPr>
          <p:spPr>
            <a:xfrm>
              <a:off x="6823240" y="3491716"/>
              <a:ext cx="748923" cy="369332"/>
            </a:xfrm>
            <a:prstGeom prst="rect">
              <a:avLst/>
            </a:prstGeom>
          </p:spPr>
          <p:txBody>
            <a:bodyPr wrap="none">
              <a:spAutoFit/>
            </a:bodyPr>
            <a:lstStyle/>
            <a:p>
              <a:r>
                <a:rPr lang="en-US" altLang="zh-CN" b="1" dirty="0" err="1">
                  <a:solidFill>
                    <a:srgbClr val="FF0000"/>
                  </a:solidFill>
                  <a:latin typeface="+mj-lt"/>
                </a:rPr>
                <a:t>Linac</a:t>
              </a:r>
              <a:endParaRPr lang="zh-CN" altLang="en-US" b="1" dirty="0">
                <a:solidFill>
                  <a:srgbClr val="FF0000"/>
                </a:solidFill>
                <a:latin typeface="+mj-lt"/>
              </a:endParaRPr>
            </a:p>
          </p:txBody>
        </p:sp>
        <p:sp>
          <p:nvSpPr>
            <p:cNvPr id="11" name="矩形 10">
              <a:extLst>
                <a:ext uri="{FF2B5EF4-FFF2-40B4-BE49-F238E27FC236}">
                  <a16:creationId xmlns:a16="http://schemas.microsoft.com/office/drawing/2014/main" id="{AE13D28A-67A8-4154-A4C1-DC3C8970DF25}"/>
                </a:ext>
              </a:extLst>
            </p:cNvPr>
            <p:cNvSpPr/>
            <p:nvPr/>
          </p:nvSpPr>
          <p:spPr>
            <a:xfrm>
              <a:off x="6727061" y="2555612"/>
              <a:ext cx="94128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FF0000"/>
                  </a:solidFill>
                  <a:latin typeface="+mj-lt"/>
                </a:rPr>
                <a:t>Booster</a:t>
              </a:r>
              <a:endParaRPr lang="zh-CN" altLang="en-US" b="1" dirty="0">
                <a:solidFill>
                  <a:srgbClr val="FF0000"/>
                </a:solidFill>
                <a:latin typeface="+mj-lt"/>
              </a:endParaRPr>
            </a:p>
          </p:txBody>
        </p:sp>
        <p:sp>
          <p:nvSpPr>
            <p:cNvPr id="12" name="矩形 11">
              <a:extLst>
                <a:ext uri="{FF2B5EF4-FFF2-40B4-BE49-F238E27FC236}">
                  <a16:creationId xmlns:a16="http://schemas.microsoft.com/office/drawing/2014/main" id="{431958BA-3A02-4530-B538-65F9A9D90475}"/>
                </a:ext>
              </a:extLst>
            </p:cNvPr>
            <p:cNvSpPr/>
            <p:nvPr/>
          </p:nvSpPr>
          <p:spPr>
            <a:xfrm>
              <a:off x="6769287" y="1681808"/>
              <a:ext cx="1409360"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rgbClr val="FF0000"/>
                  </a:solidFill>
                  <a:latin typeface="+mj-lt"/>
                </a:rPr>
                <a:t>Storage ring</a:t>
              </a:r>
              <a:endParaRPr lang="zh-CN" altLang="en-US" b="1" dirty="0">
                <a:solidFill>
                  <a:srgbClr val="FF0000"/>
                </a:solidFill>
                <a:latin typeface="+mj-lt"/>
              </a:endParaRPr>
            </a:p>
          </p:txBody>
        </p:sp>
      </p:grpSp>
      <p:sp>
        <p:nvSpPr>
          <p:cNvPr id="5" name="矩形 4">
            <a:extLst>
              <a:ext uri="{FF2B5EF4-FFF2-40B4-BE49-F238E27FC236}">
                <a16:creationId xmlns:a16="http://schemas.microsoft.com/office/drawing/2014/main" id="{6BEDE1E4-8C33-46D7-BD08-F5767EDBE010}"/>
              </a:ext>
            </a:extLst>
          </p:cNvPr>
          <p:cNvSpPr/>
          <p:nvPr/>
        </p:nvSpPr>
        <p:spPr>
          <a:xfrm>
            <a:off x="197769" y="976808"/>
            <a:ext cx="6732240" cy="4669483"/>
          </a:xfrm>
          <a:prstGeom prst="rect">
            <a:avLst/>
          </a:prstGeom>
        </p:spPr>
        <p:txBody>
          <a:bodyPr wrap="square">
            <a:spAutoFit/>
          </a:bodyPr>
          <a:lstStyle/>
          <a:p>
            <a:pPr>
              <a:lnSpc>
                <a:spcPct val="150000"/>
              </a:lnSpc>
            </a:pPr>
            <a:r>
              <a:rPr lang="en-US" altLang="zh-CN" sz="2000" b="1" dirty="0">
                <a:latin typeface="+mj-lt"/>
              </a:rPr>
              <a:t>Milestones</a:t>
            </a:r>
          </a:p>
          <a:p>
            <a:pPr>
              <a:lnSpc>
                <a:spcPct val="150000"/>
              </a:lnSpc>
            </a:pPr>
            <a:r>
              <a:rPr lang="en-US" altLang="zh-CN" sz="1600" b="1" dirty="0">
                <a:latin typeface="+mj-lt"/>
              </a:rPr>
              <a:t>2019.06 — project launched.</a:t>
            </a:r>
          </a:p>
          <a:p>
            <a:pPr>
              <a:lnSpc>
                <a:spcPct val="150000"/>
              </a:lnSpc>
            </a:pPr>
            <a:r>
              <a:rPr lang="en-US" altLang="zh-CN" sz="1600" b="1" dirty="0">
                <a:latin typeface="+mj-lt"/>
              </a:rPr>
              <a:t>2021.06 — start the installation of </a:t>
            </a:r>
            <a:r>
              <a:rPr lang="en-US" altLang="zh-CN" sz="1600" b="1" dirty="0" err="1">
                <a:latin typeface="+mj-lt"/>
              </a:rPr>
              <a:t>Linac</a:t>
            </a:r>
            <a:r>
              <a:rPr lang="en-US" altLang="zh-CN" sz="1600" b="1" dirty="0">
                <a:latin typeface="+mj-lt"/>
              </a:rPr>
              <a:t>.</a:t>
            </a:r>
          </a:p>
          <a:p>
            <a:pPr>
              <a:lnSpc>
                <a:spcPct val="150000"/>
              </a:lnSpc>
            </a:pPr>
            <a:r>
              <a:rPr lang="en-US" altLang="zh-CN" sz="1600" b="1" dirty="0"/>
              <a:t>2023.02 — </a:t>
            </a:r>
            <a:r>
              <a:rPr lang="en-US" altLang="zh-CN" sz="1600" b="1" dirty="0">
                <a:latin typeface="+mj-lt"/>
              </a:rPr>
              <a:t>start installation of SR.</a:t>
            </a:r>
          </a:p>
          <a:p>
            <a:pPr>
              <a:lnSpc>
                <a:spcPct val="150000"/>
              </a:lnSpc>
            </a:pPr>
            <a:r>
              <a:rPr lang="en-US" altLang="zh-CN" sz="1600" b="1" dirty="0">
                <a:latin typeface="+mj-lt"/>
              </a:rPr>
              <a:t>2023.03</a:t>
            </a:r>
            <a:r>
              <a:rPr lang="en-US" altLang="zh-CN" sz="1600" b="1" dirty="0"/>
              <a:t> — </a:t>
            </a:r>
            <a:r>
              <a:rPr lang="en-US" altLang="zh-CN" sz="1600" b="1" dirty="0">
                <a:latin typeface="+mj-lt"/>
              </a:rPr>
              <a:t>successful operation of </a:t>
            </a:r>
            <a:r>
              <a:rPr lang="en-US" altLang="zh-CN" sz="1600" b="1" dirty="0" err="1">
                <a:latin typeface="+mj-lt"/>
              </a:rPr>
              <a:t>Linac</a:t>
            </a:r>
            <a:r>
              <a:rPr lang="en-US" altLang="zh-CN" sz="1600" b="1" dirty="0">
                <a:latin typeface="+mj-lt"/>
              </a:rPr>
              <a:t>.</a:t>
            </a:r>
          </a:p>
          <a:p>
            <a:pPr>
              <a:lnSpc>
                <a:spcPct val="150000"/>
              </a:lnSpc>
            </a:pPr>
            <a:r>
              <a:rPr lang="en-US" altLang="zh-CN" sz="1600" b="1" dirty="0"/>
              <a:t>2023.07 — </a:t>
            </a:r>
            <a:r>
              <a:rPr lang="en-US" altLang="zh-CN" sz="1600" b="1" dirty="0">
                <a:latin typeface="+mj-lt"/>
              </a:rPr>
              <a:t>start beam commissioning of Booster.</a:t>
            </a:r>
          </a:p>
          <a:p>
            <a:pPr>
              <a:lnSpc>
                <a:spcPct val="150000"/>
              </a:lnSpc>
            </a:pPr>
            <a:r>
              <a:rPr lang="en-US" altLang="zh-CN" sz="2000" b="1" dirty="0">
                <a:latin typeface="+mj-lt"/>
              </a:rPr>
              <a:t>Planning</a:t>
            </a:r>
          </a:p>
          <a:p>
            <a:pPr>
              <a:lnSpc>
                <a:spcPct val="150000"/>
              </a:lnSpc>
            </a:pPr>
            <a:r>
              <a:rPr lang="en-US" altLang="zh-CN" sz="1600" b="1" dirty="0">
                <a:latin typeface="+mj-lt"/>
              </a:rPr>
              <a:t>2024.03</a:t>
            </a:r>
            <a:r>
              <a:rPr lang="en-US" altLang="zh-CN" sz="1600" b="1" dirty="0"/>
              <a:t> — </a:t>
            </a:r>
            <a:r>
              <a:rPr lang="en-US" altLang="zh-CN" sz="1600" b="1" dirty="0">
                <a:latin typeface="+mj-lt"/>
              </a:rPr>
              <a:t>systems integration and debugging together of SR.</a:t>
            </a:r>
          </a:p>
          <a:p>
            <a:pPr>
              <a:lnSpc>
                <a:spcPct val="150000"/>
              </a:lnSpc>
            </a:pPr>
            <a:r>
              <a:rPr lang="en-US" altLang="zh-CN" sz="1600" b="1" dirty="0">
                <a:latin typeface="+mj-lt"/>
              </a:rPr>
              <a:t>2024.06</a:t>
            </a:r>
            <a:r>
              <a:rPr lang="en-US" altLang="zh-CN" sz="1600" b="1" dirty="0"/>
              <a:t> — </a:t>
            </a:r>
            <a:r>
              <a:rPr lang="en-US" altLang="zh-CN" sz="1600" b="1" dirty="0">
                <a:latin typeface="+mj-lt"/>
              </a:rPr>
              <a:t>beam </a:t>
            </a:r>
            <a:r>
              <a:rPr lang="en-US" altLang="zh-CN" sz="1600" b="1" dirty="0"/>
              <a:t>commissioning</a:t>
            </a:r>
            <a:r>
              <a:rPr lang="en-US" altLang="zh-CN" sz="1600" b="1" dirty="0">
                <a:latin typeface="+mj-lt"/>
              </a:rPr>
              <a:t> of SR.</a:t>
            </a:r>
          </a:p>
          <a:p>
            <a:pPr>
              <a:lnSpc>
                <a:spcPct val="150000"/>
              </a:lnSpc>
            </a:pPr>
            <a:r>
              <a:rPr lang="en-US" altLang="zh-CN" sz="1600" b="1" dirty="0">
                <a:latin typeface="+mj-lt"/>
              </a:rPr>
              <a:t>2024.12</a:t>
            </a:r>
            <a:r>
              <a:rPr lang="en-US" altLang="zh-CN" sz="1600" b="1" dirty="0"/>
              <a:t> — </a:t>
            </a:r>
            <a:r>
              <a:rPr lang="en-US" altLang="zh-CN" sz="1600" b="1" dirty="0">
                <a:latin typeface="+mj-lt"/>
              </a:rPr>
              <a:t>generating the first beam of synchrotron radiation. </a:t>
            </a:r>
          </a:p>
          <a:p>
            <a:pPr>
              <a:lnSpc>
                <a:spcPct val="150000"/>
              </a:lnSpc>
            </a:pPr>
            <a:r>
              <a:rPr lang="en-US" altLang="zh-CN" sz="1600" b="1" dirty="0">
                <a:latin typeface="+mj-lt"/>
              </a:rPr>
              <a:t>2025.09</a:t>
            </a:r>
            <a:r>
              <a:rPr lang="en-US" altLang="zh-CN" sz="1600" b="1" dirty="0"/>
              <a:t> — test </a:t>
            </a:r>
            <a:r>
              <a:rPr lang="en-US" altLang="zh-CN" sz="1600" b="1" dirty="0">
                <a:latin typeface="+mj-lt"/>
              </a:rPr>
              <a:t>running of SR.</a:t>
            </a:r>
          </a:p>
          <a:p>
            <a:pPr>
              <a:lnSpc>
                <a:spcPct val="150000"/>
              </a:lnSpc>
            </a:pPr>
            <a:r>
              <a:rPr lang="en-US" altLang="zh-CN" sz="1600" b="1" dirty="0">
                <a:latin typeface="+mj-lt"/>
              </a:rPr>
              <a:t>2025.12</a:t>
            </a:r>
            <a:r>
              <a:rPr lang="en-US" altLang="zh-CN" sz="1600" b="1" dirty="0"/>
              <a:t> — </a:t>
            </a:r>
            <a:r>
              <a:rPr lang="en-US" altLang="zh-CN" sz="1600" b="1" dirty="0">
                <a:latin typeface="+mj-lt"/>
              </a:rPr>
              <a:t>project completed.</a:t>
            </a:r>
            <a:endParaRPr lang="zh-CN" altLang="en-US" sz="1600" b="1" dirty="0">
              <a:latin typeface="+mj-lt"/>
            </a:endParaRPr>
          </a:p>
        </p:txBody>
      </p:sp>
      <p:sp>
        <p:nvSpPr>
          <p:cNvPr id="15" name="标题 2">
            <a:extLst>
              <a:ext uri="{FF2B5EF4-FFF2-40B4-BE49-F238E27FC236}">
                <a16:creationId xmlns:a16="http://schemas.microsoft.com/office/drawing/2014/main" id="{8ECAA699-C61A-41EC-A07C-F8EC0AE0F2CF}"/>
              </a:ext>
            </a:extLst>
          </p:cNvPr>
          <p:cNvSpPr>
            <a:spLocks noGrp="1"/>
          </p:cNvSpPr>
          <p:nvPr>
            <p:ph type="title"/>
          </p:nvPr>
        </p:nvSpPr>
        <p:spPr>
          <a:xfrm>
            <a:off x="1016438" y="105354"/>
            <a:ext cx="8039240" cy="663575"/>
          </a:xfrm>
        </p:spPr>
        <p:txBody>
          <a:bodyPr/>
          <a:lstStyle/>
          <a:p>
            <a:r>
              <a:rPr lang="en-US" altLang="zh-CN" dirty="0"/>
              <a:t>Overview of HEPS</a:t>
            </a:r>
            <a:endParaRPr lang="zh-CN" altLang="en-US" dirty="0"/>
          </a:p>
        </p:txBody>
      </p:sp>
    </p:spTree>
    <p:extLst>
      <p:ext uri="{BB962C8B-B14F-4D97-AF65-F5344CB8AC3E}">
        <p14:creationId xmlns:p14="http://schemas.microsoft.com/office/powerpoint/2010/main" val="1848536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6a8d0904-e346-11ed-b99e-7a3d9f31cfec-v1_f4_t2_4BTo6zbS">
            <a:hlinkClick r:id="" action="ppaction://media"/>
            <a:extLst>
              <a:ext uri="{FF2B5EF4-FFF2-40B4-BE49-F238E27FC236}">
                <a16:creationId xmlns:a16="http://schemas.microsoft.com/office/drawing/2014/main" id="{08297666-72F6-4D2A-BFF9-313963CC5971}"/>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4253" y="1069298"/>
            <a:ext cx="8971425" cy="5023998"/>
          </a:xfrm>
          <a:prstGeom prst="rect">
            <a:avLst/>
          </a:prstGeom>
        </p:spPr>
      </p:pic>
      <p:sp>
        <p:nvSpPr>
          <p:cNvPr id="9" name="标题 2">
            <a:extLst>
              <a:ext uri="{FF2B5EF4-FFF2-40B4-BE49-F238E27FC236}">
                <a16:creationId xmlns:a16="http://schemas.microsoft.com/office/drawing/2014/main" id="{8ECAA699-C61A-41EC-A07C-F8EC0AE0F2CF}"/>
              </a:ext>
            </a:extLst>
          </p:cNvPr>
          <p:cNvSpPr>
            <a:spLocks noGrp="1"/>
          </p:cNvSpPr>
          <p:nvPr/>
        </p:nvSpPr>
        <p:spPr>
          <a:xfrm>
            <a:off x="1046743" y="117691"/>
            <a:ext cx="8039240" cy="663575"/>
          </a:xfrm>
          <a:prstGeom prst="rect">
            <a:avLst/>
          </a:prstGeom>
        </p:spPr>
        <p:txBody>
          <a:bodyPr anchor="ctr"/>
          <a:lstStyle>
            <a:lvl1pPr algn="l" rtl="0" fontAlgn="base">
              <a:lnSpc>
                <a:spcPct val="90000"/>
              </a:lnSpc>
              <a:spcBef>
                <a:spcPct val="0"/>
              </a:spcBef>
              <a:spcAft>
                <a:spcPct val="0"/>
              </a:spcAft>
              <a:defRPr sz="3000" b="1" kern="1200" spc="-45" baseline="0">
                <a:solidFill>
                  <a:srgbClr val="C00000"/>
                </a:solidFill>
                <a:latin typeface="+mj-lt"/>
                <a:ea typeface="+mj-ea"/>
                <a:cs typeface="+mj-cs"/>
              </a:defRPr>
            </a:lvl1pPr>
            <a:lvl2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2pPr>
            <a:lvl3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3pPr>
            <a:lvl4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4pPr>
            <a:lvl5pPr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5pPr>
            <a:lvl6pPr marL="3429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6pPr>
            <a:lvl7pPr marL="6858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7pPr>
            <a:lvl8pPr marL="10287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8pPr>
            <a:lvl9pPr marL="1371600" algn="l" rtl="0" fontAlgn="base">
              <a:lnSpc>
                <a:spcPct val="90000"/>
              </a:lnSpc>
              <a:spcBef>
                <a:spcPct val="0"/>
              </a:spcBef>
              <a:spcAft>
                <a:spcPct val="0"/>
              </a:spcAft>
              <a:defRPr sz="2250">
                <a:solidFill>
                  <a:srgbClr val="FFFFFF"/>
                </a:solidFill>
                <a:latin typeface="Times New Roman" panose="02020603050405020304" pitchFamily="18" charset="0"/>
                <a:ea typeface="微软雅黑" panose="020B0503020204020204" pitchFamily="34" charset="-122"/>
              </a:defRPr>
            </a:lvl9pPr>
          </a:lstStyle>
          <a:p>
            <a:r>
              <a:rPr lang="en-US" altLang="zh-CN" dirty="0"/>
              <a:t>Overview of HEPS</a:t>
            </a:r>
            <a:endParaRPr lang="zh-CN" altLang="en-US" dirty="0"/>
          </a:p>
        </p:txBody>
      </p:sp>
    </p:spTree>
    <p:extLst>
      <p:ext uri="{BB962C8B-B14F-4D97-AF65-F5344CB8AC3E}">
        <p14:creationId xmlns:p14="http://schemas.microsoft.com/office/powerpoint/2010/main" val="226109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1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pic>
        <p:nvPicPr>
          <p:cNvPr id="5" name="图片 4">
            <a:extLst>
              <a:ext uri="{FF2B5EF4-FFF2-40B4-BE49-F238E27FC236}">
                <a16:creationId xmlns:a16="http://schemas.microsoft.com/office/drawing/2014/main" id="{A398ECC2-C31F-4BE0-AA0E-BB701DDFB1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6" y="1060456"/>
            <a:ext cx="8964488" cy="5036010"/>
          </a:xfrm>
          <a:prstGeom prst="rect">
            <a:avLst/>
          </a:prstGeom>
        </p:spPr>
      </p:pic>
      <p:sp>
        <p:nvSpPr>
          <p:cNvPr id="10" name="矩形 9">
            <a:extLst>
              <a:ext uri="{FF2B5EF4-FFF2-40B4-BE49-F238E27FC236}">
                <a16:creationId xmlns:a16="http://schemas.microsoft.com/office/drawing/2014/main" id="{4178E676-C822-4B1D-BDF0-0AD459A9A1D7}"/>
              </a:ext>
            </a:extLst>
          </p:cNvPr>
          <p:cNvSpPr/>
          <p:nvPr/>
        </p:nvSpPr>
        <p:spPr>
          <a:xfrm>
            <a:off x="6298874" y="1844824"/>
            <a:ext cx="2755370" cy="646331"/>
          </a:xfrm>
          <a:prstGeom prst="rect">
            <a:avLst/>
          </a:prstGeom>
        </p:spPr>
        <p:txBody>
          <a:bodyPr wrap="none">
            <a:spAutoFit/>
          </a:bodyPr>
          <a:lstStyle/>
          <a:p>
            <a:r>
              <a:rPr lang="en-US" altLang="zh-CN" b="1" dirty="0">
                <a:solidFill>
                  <a:srgbClr val="FF0000"/>
                </a:solidFill>
              </a:rPr>
              <a:t>2020.07 Civil construction_</a:t>
            </a:r>
          </a:p>
          <a:p>
            <a:r>
              <a:rPr lang="en-US" altLang="zh-CN" b="1" dirty="0">
                <a:solidFill>
                  <a:srgbClr val="FF0000"/>
                </a:solidFill>
              </a:rPr>
              <a:t>Foundation excavating </a:t>
            </a:r>
            <a:endParaRPr lang="zh-CN" altLang="en-US" b="1" dirty="0">
              <a:solidFill>
                <a:srgbClr val="FF0000"/>
              </a:solidFill>
            </a:endParaRPr>
          </a:p>
        </p:txBody>
      </p:sp>
    </p:spTree>
    <p:extLst>
      <p:ext uri="{BB962C8B-B14F-4D97-AF65-F5344CB8AC3E}">
        <p14:creationId xmlns:p14="http://schemas.microsoft.com/office/powerpoint/2010/main" val="2559025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4BA57B5B-D4E2-4E8F-9E48-E54964E48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8704"/>
            <a:ext cx="9144000" cy="5140591"/>
          </a:xfrm>
          <a:prstGeom prst="rect">
            <a:avLst/>
          </a:prstGeom>
        </p:spPr>
      </p:pic>
      <p:sp>
        <p:nvSpPr>
          <p:cNvPr id="3" name="标题 2">
            <a:extLst>
              <a:ext uri="{FF2B5EF4-FFF2-40B4-BE49-F238E27FC236}">
                <a16:creationId xmlns:a16="http://schemas.microsoft.com/office/drawing/2014/main" id="{95A587C8-4546-487D-9E10-6461A3AFF1D7}"/>
              </a:ext>
            </a:extLst>
          </p:cNvPr>
          <p:cNvSpPr>
            <a:spLocks noGrp="1"/>
          </p:cNvSpPr>
          <p:nvPr>
            <p:ph type="title"/>
          </p:nvPr>
        </p:nvSpPr>
        <p:spPr/>
        <p:txBody>
          <a:bodyPr/>
          <a:lstStyle/>
          <a:p>
            <a:r>
              <a:rPr lang="en-US" altLang="zh-CN" dirty="0"/>
              <a:t>Overview of HEPS</a:t>
            </a:r>
            <a:endParaRPr lang="zh-CN" altLang="en-US" dirty="0"/>
          </a:p>
        </p:txBody>
      </p:sp>
      <p:sp>
        <p:nvSpPr>
          <p:cNvPr id="10" name="矩形 9">
            <a:extLst>
              <a:ext uri="{FF2B5EF4-FFF2-40B4-BE49-F238E27FC236}">
                <a16:creationId xmlns:a16="http://schemas.microsoft.com/office/drawing/2014/main" id="{4178E676-C822-4B1D-BDF0-0AD459A9A1D7}"/>
              </a:ext>
            </a:extLst>
          </p:cNvPr>
          <p:cNvSpPr/>
          <p:nvPr/>
        </p:nvSpPr>
        <p:spPr>
          <a:xfrm>
            <a:off x="6072931" y="1844824"/>
            <a:ext cx="3094757" cy="923330"/>
          </a:xfrm>
          <a:prstGeom prst="rect">
            <a:avLst/>
          </a:prstGeom>
        </p:spPr>
        <p:txBody>
          <a:bodyPr wrap="square">
            <a:spAutoFit/>
          </a:bodyPr>
          <a:lstStyle/>
          <a:p>
            <a:r>
              <a:rPr lang="en-US" altLang="zh-CN" b="1" dirty="0">
                <a:solidFill>
                  <a:srgbClr val="FF0000"/>
                </a:solidFill>
              </a:rPr>
              <a:t>2021.07 Civil construction_</a:t>
            </a:r>
          </a:p>
          <a:p>
            <a:r>
              <a:rPr lang="en-US" altLang="zh-CN" b="1" dirty="0">
                <a:solidFill>
                  <a:srgbClr val="FF0000"/>
                </a:solidFill>
              </a:rPr>
              <a:t>preliminary finishing of the building structure.</a:t>
            </a:r>
            <a:endParaRPr lang="zh-CN" altLang="en-US" b="1" dirty="0">
              <a:solidFill>
                <a:srgbClr val="FF0000"/>
              </a:solidFill>
            </a:endParaRPr>
          </a:p>
        </p:txBody>
      </p:sp>
    </p:spTree>
    <p:extLst>
      <p:ext uri="{BB962C8B-B14F-4D97-AF65-F5344CB8AC3E}">
        <p14:creationId xmlns:p14="http://schemas.microsoft.com/office/powerpoint/2010/main" val="2202736237"/>
      </p:ext>
    </p:extLst>
  </p:cSld>
  <p:clrMapOvr>
    <a:masterClrMapping/>
  </p:clrMapOvr>
</p:sld>
</file>

<file path=ppt/theme/theme1.xml><?xml version="1.0" encoding="utf-8"?>
<a:theme xmlns:a="http://schemas.openxmlformats.org/drawingml/2006/main" name="HEPS-PPT主题-V3-蓝色">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HEPS-PPT主题-V3-蓝色" id="{0BBD021F-B0AA-4DB3-8628-C8C3FA39026F}" vid="{E6971C7F-4A11-43BE-9661-43D2527719E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30178</TotalTime>
  <Words>3806</Words>
  <Application>Microsoft Office PowerPoint</Application>
  <PresentationFormat>全屏显示(4:3)</PresentationFormat>
  <Paragraphs>418</Paragraphs>
  <Slides>47</Slides>
  <Notes>2</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47</vt:i4>
      </vt:variant>
    </vt:vector>
  </HeadingPairs>
  <TitlesOfParts>
    <vt:vector size="57" baseType="lpstr">
      <vt:lpstr>等线</vt:lpstr>
      <vt:lpstr>黑体</vt:lpstr>
      <vt:lpstr>宋体</vt:lpstr>
      <vt:lpstr>微软雅黑</vt:lpstr>
      <vt:lpstr>Arial</vt:lpstr>
      <vt:lpstr>Calibri</vt:lpstr>
      <vt:lpstr>Times New Roman</vt:lpstr>
      <vt:lpstr>Wingdings</vt:lpstr>
      <vt:lpstr>Wingdings 2</vt:lpstr>
      <vt:lpstr>HEPS-PPT主题-V3-蓝色</vt:lpstr>
      <vt:lpstr>Status and requirements of HEPS alignment</vt:lpstr>
      <vt:lpstr>Outlines</vt:lpstr>
      <vt:lpstr>Overview of HEPS</vt:lpstr>
      <vt:lpstr>Overview of HEPS</vt:lpstr>
      <vt:lpstr>Overview of HEPS</vt:lpstr>
      <vt:lpstr>Overview of HEPS</vt:lpstr>
      <vt:lpstr>PowerPoint 演示文稿</vt:lpstr>
      <vt:lpstr>Overview of HEPS</vt:lpstr>
      <vt:lpstr>Overview of HEPS</vt:lpstr>
      <vt:lpstr>Overview of HEPS</vt:lpstr>
      <vt:lpstr>Lattice layout and tolerance requirement</vt:lpstr>
      <vt:lpstr>Lattice layout and tolerance requirement</vt:lpstr>
      <vt:lpstr>Lattice layout and tolerance requirement</vt:lpstr>
      <vt:lpstr>Lattice layout and tolerance requirement</vt:lpstr>
      <vt:lpstr>PowerPoint 演示文稿</vt:lpstr>
      <vt:lpstr>PowerPoint 演示文稿</vt:lpstr>
      <vt:lpstr>PowerPoint 演示文稿</vt:lpstr>
      <vt:lpstr>Lattice layout and tolerance requirement</vt:lpstr>
      <vt:lpstr>Lattice layout and tolerance requirement</vt:lpstr>
      <vt:lpstr>Lattice layout and tolerance requirement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世界光源准直情况调研</dc:title>
  <dc:creator>Wangt</dc:creator>
  <cp:lastModifiedBy>wangt</cp:lastModifiedBy>
  <cp:revision>652</cp:revision>
  <dcterms:created xsi:type="dcterms:W3CDTF">2021-02-09T06:34:10Z</dcterms:created>
  <dcterms:modified xsi:type="dcterms:W3CDTF">2023-10-05T10:06:07Z</dcterms:modified>
</cp:coreProperties>
</file>