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375" r:id="rId4"/>
    <p:sldId id="378" r:id="rId5"/>
    <p:sldId id="376" r:id="rId6"/>
    <p:sldId id="379" r:id="rId7"/>
    <p:sldId id="380" r:id="rId8"/>
    <p:sldId id="381" r:id="rId9"/>
    <p:sldId id="377" r:id="rId10"/>
    <p:sldId id="382" r:id="rId11"/>
    <p:sldId id="414" r:id="rId12"/>
    <p:sldId id="384" r:id="rId13"/>
    <p:sldId id="383" r:id="rId14"/>
    <p:sldId id="386" r:id="rId15"/>
    <p:sldId id="387" r:id="rId16"/>
    <p:sldId id="385" r:id="rId17"/>
    <p:sldId id="389" r:id="rId18"/>
    <p:sldId id="390" r:id="rId19"/>
    <p:sldId id="388" r:id="rId20"/>
    <p:sldId id="412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11" r:id="rId32"/>
    <p:sldId id="3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46"/>
    <p:restoredTop sz="86338"/>
  </p:normalViewPr>
  <p:slideViewPr>
    <p:cSldViewPr snapToGrid="0" snapToObjects="1">
      <p:cViewPr varScale="1">
        <p:scale>
          <a:sx n="101" d="100"/>
          <a:sy n="101" d="100"/>
        </p:scale>
        <p:origin x="11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3930A-8D9E-7B46-989D-00D67E873668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E0DEF-FE48-4C43-9430-F9767F464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0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2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57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71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9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91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E0DEF-FE48-4C43-9430-F9767F464CC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DE86-EC12-9345-82F6-36BD1B27A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10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7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7.png"/><Relationship Id="rId7" Type="http://schemas.openxmlformats.org/officeDocument/2006/relationships/image" Target="../media/image19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29.wmf"/><Relationship Id="rId7" Type="http://schemas.openxmlformats.org/officeDocument/2006/relationships/image" Target="../media/image31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1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39.w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41.wmf"/><Relationship Id="rId7" Type="http://schemas.openxmlformats.org/officeDocument/2006/relationships/image" Target="../media/image43.wmf"/><Relationship Id="rId2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4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44.wmf"/><Relationship Id="rId7" Type="http://schemas.openxmlformats.org/officeDocument/2006/relationships/image" Target="../media/image46.w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0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49.emf"/><Relationship Id="rId4" Type="http://schemas.openxmlformats.org/officeDocument/2006/relationships/oleObject" Target="../embeddings/oleObject4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3.wmf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4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4.wmf"/><Relationship Id="rId2" Type="http://schemas.openxmlformats.org/officeDocument/2006/relationships/oleObject" Target="../embeddings/oleObject4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5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oleObject" Target="../embeddings/oleObject5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emf"/><Relationship Id="rId4" Type="http://schemas.openxmlformats.org/officeDocument/2006/relationships/oleObject" Target="../embeddings/oleObject53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Rotating Coordinate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41550" y="3154035"/>
            <a:ext cx="5490610" cy="1890210"/>
          </a:xfrm>
          <a:prstGeom prst="ellipse">
            <a:avLst/>
          </a:prstGeom>
          <a:noFill/>
          <a:ln w="317500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tx2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46"/>
          <p:cNvSpPr>
            <a:spLocks/>
          </p:cNvSpPr>
          <p:nvPr/>
        </p:nvSpPr>
        <p:spPr bwMode="auto">
          <a:xfrm>
            <a:off x="6178703" y="4018602"/>
            <a:ext cx="133350" cy="122238"/>
          </a:xfrm>
          <a:custGeom>
            <a:avLst/>
            <a:gdLst>
              <a:gd name="T0" fmla="*/ 0 w 168"/>
              <a:gd name="T1" fmla="*/ 2147483647 h 154"/>
              <a:gd name="T2" fmla="*/ 2147483647 w 168"/>
              <a:gd name="T3" fmla="*/ 0 h 154"/>
              <a:gd name="T4" fmla="*/ 2147483647 w 168"/>
              <a:gd name="T5" fmla="*/ 2147483647 h 154"/>
              <a:gd name="T6" fmla="*/ 0 w 168"/>
              <a:gd name="T7" fmla="*/ 2147483647 h 154"/>
              <a:gd name="T8" fmla="*/ 0 w 168"/>
              <a:gd name="T9" fmla="*/ 2147483647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"/>
              <a:gd name="T16" fmla="*/ 0 h 154"/>
              <a:gd name="T17" fmla="*/ 168 w 168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" h="154">
                <a:moveTo>
                  <a:pt x="0" y="154"/>
                </a:moveTo>
                <a:lnTo>
                  <a:pt x="84" y="0"/>
                </a:lnTo>
                <a:lnTo>
                  <a:pt x="168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6232678" y="4018602"/>
            <a:ext cx="25400" cy="1497012"/>
          </a:xfrm>
          <a:prstGeom prst="rect">
            <a:avLst/>
          </a:prstGeom>
          <a:solidFill>
            <a:srgbClr val="EA157A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" name="Freeform 48"/>
          <p:cNvSpPr>
            <a:spLocks/>
          </p:cNvSpPr>
          <p:nvPr/>
        </p:nvSpPr>
        <p:spPr bwMode="auto">
          <a:xfrm>
            <a:off x="6756552" y="4474162"/>
            <a:ext cx="131763" cy="120650"/>
          </a:xfrm>
          <a:custGeom>
            <a:avLst/>
            <a:gdLst>
              <a:gd name="T0" fmla="*/ 0 w 167"/>
              <a:gd name="T1" fmla="*/ 0 h 154"/>
              <a:gd name="T2" fmla="*/ 2147483647 w 167"/>
              <a:gd name="T3" fmla="*/ 2147483647 h 154"/>
              <a:gd name="T4" fmla="*/ 2147483647 w 167"/>
              <a:gd name="T5" fmla="*/ 2147483647 h 154"/>
              <a:gd name="T6" fmla="*/ 0 w 167"/>
              <a:gd name="T7" fmla="*/ 0 h 154"/>
              <a:gd name="T8" fmla="*/ 0 w 167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7"/>
              <a:gd name="T16" fmla="*/ 0 h 154"/>
              <a:gd name="T17" fmla="*/ 167 w 167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7" h="154">
                <a:moveTo>
                  <a:pt x="0" y="0"/>
                </a:moveTo>
                <a:lnTo>
                  <a:pt x="167" y="28"/>
                </a:lnTo>
                <a:lnTo>
                  <a:pt x="54" y="154"/>
                </a:lnTo>
                <a:lnTo>
                  <a:pt x="0" y="0"/>
                </a:lnTo>
                <a:close/>
              </a:path>
            </a:pathLst>
          </a:custGeom>
          <a:solidFill>
            <a:srgbClr val="EA157A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Freeform 49"/>
          <p:cNvSpPr>
            <a:spLocks/>
          </p:cNvSpPr>
          <p:nvPr/>
        </p:nvSpPr>
        <p:spPr bwMode="auto">
          <a:xfrm>
            <a:off x="5786705" y="4484537"/>
            <a:ext cx="1103312" cy="425310"/>
          </a:xfrm>
          <a:custGeom>
            <a:avLst/>
            <a:gdLst>
              <a:gd name="T0" fmla="*/ 0 w 820"/>
              <a:gd name="T1" fmla="*/ 2147483647 h 313"/>
              <a:gd name="T2" fmla="*/ 2147483647 w 820"/>
              <a:gd name="T3" fmla="*/ 2147483647 h 313"/>
              <a:gd name="T4" fmla="*/ 2147483647 w 820"/>
              <a:gd name="T5" fmla="*/ 2147483647 h 313"/>
              <a:gd name="T6" fmla="*/ 2147483647 w 820"/>
              <a:gd name="T7" fmla="*/ 0 h 313"/>
              <a:gd name="T8" fmla="*/ 0 w 820"/>
              <a:gd name="T9" fmla="*/ 2147483647 h 3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20"/>
              <a:gd name="T16" fmla="*/ 0 h 313"/>
              <a:gd name="T17" fmla="*/ 820 w 820"/>
              <a:gd name="T18" fmla="*/ 313 h 3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20" h="313">
                <a:moveTo>
                  <a:pt x="0" y="283"/>
                </a:moveTo>
                <a:lnTo>
                  <a:pt x="9" y="313"/>
                </a:lnTo>
                <a:lnTo>
                  <a:pt x="820" y="30"/>
                </a:lnTo>
                <a:lnTo>
                  <a:pt x="811" y="0"/>
                </a:lnTo>
                <a:lnTo>
                  <a:pt x="0" y="283"/>
                </a:lnTo>
                <a:close/>
              </a:path>
            </a:pathLst>
          </a:custGeom>
          <a:solidFill>
            <a:srgbClr val="EA157A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50"/>
          <p:cNvSpPr>
            <a:spLocks/>
          </p:cNvSpPr>
          <p:nvPr/>
        </p:nvSpPr>
        <p:spPr bwMode="auto">
          <a:xfrm>
            <a:off x="6956835" y="4819837"/>
            <a:ext cx="123825" cy="122238"/>
          </a:xfrm>
          <a:custGeom>
            <a:avLst/>
            <a:gdLst>
              <a:gd name="T0" fmla="*/ 2147483647 w 158"/>
              <a:gd name="T1" fmla="*/ 0 h 153"/>
              <a:gd name="T2" fmla="*/ 2147483647 w 158"/>
              <a:gd name="T3" fmla="*/ 2147483647 h 153"/>
              <a:gd name="T4" fmla="*/ 0 w 158"/>
              <a:gd name="T5" fmla="*/ 2147483647 h 153"/>
              <a:gd name="T6" fmla="*/ 2147483647 w 158"/>
              <a:gd name="T7" fmla="*/ 0 h 153"/>
              <a:gd name="T8" fmla="*/ 2147483647 w 158"/>
              <a:gd name="T9" fmla="*/ 0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"/>
              <a:gd name="T16" fmla="*/ 0 h 153"/>
              <a:gd name="T17" fmla="*/ 158 w 158"/>
              <a:gd name="T18" fmla="*/ 153 h 1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" h="153">
                <a:moveTo>
                  <a:pt x="36" y="0"/>
                </a:moveTo>
                <a:lnTo>
                  <a:pt x="158" y="109"/>
                </a:lnTo>
                <a:lnTo>
                  <a:pt x="0" y="153"/>
                </a:lnTo>
                <a:lnTo>
                  <a:pt x="36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51"/>
          <p:cNvSpPr>
            <a:spLocks/>
          </p:cNvSpPr>
          <p:nvPr/>
        </p:nvSpPr>
        <p:spPr bwMode="auto">
          <a:xfrm>
            <a:off x="5870728" y="4625684"/>
            <a:ext cx="1131887" cy="284163"/>
          </a:xfrm>
          <a:custGeom>
            <a:avLst/>
            <a:gdLst>
              <a:gd name="T0" fmla="*/ 2147483647 w 1425"/>
              <a:gd name="T1" fmla="*/ 0 h 360"/>
              <a:gd name="T2" fmla="*/ 0 w 1425"/>
              <a:gd name="T3" fmla="*/ 2147483647 h 360"/>
              <a:gd name="T4" fmla="*/ 2147483647 w 1425"/>
              <a:gd name="T5" fmla="*/ 2147483647 h 360"/>
              <a:gd name="T6" fmla="*/ 2147483647 w 1425"/>
              <a:gd name="T7" fmla="*/ 2147483647 h 360"/>
              <a:gd name="T8" fmla="*/ 2147483647 w 1425"/>
              <a:gd name="T9" fmla="*/ 0 h 3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25"/>
              <a:gd name="T16" fmla="*/ 0 h 360"/>
              <a:gd name="T17" fmla="*/ 1425 w 1425"/>
              <a:gd name="T18" fmla="*/ 360 h 3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25" h="360">
                <a:moveTo>
                  <a:pt x="5" y="0"/>
                </a:moveTo>
                <a:lnTo>
                  <a:pt x="0" y="30"/>
                </a:lnTo>
                <a:lnTo>
                  <a:pt x="1421" y="360"/>
                </a:lnTo>
                <a:lnTo>
                  <a:pt x="1425" y="330"/>
                </a:lnTo>
                <a:lnTo>
                  <a:pt x="5" y="0"/>
                </a:lnTo>
                <a:close/>
              </a:path>
            </a:pathLst>
          </a:custGeom>
          <a:solidFill>
            <a:srgbClr val="EA157A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46"/>
          <p:cNvSpPr>
            <a:spLocks/>
          </p:cNvSpPr>
          <p:nvPr/>
        </p:nvSpPr>
        <p:spPr bwMode="auto">
          <a:xfrm>
            <a:off x="6056735" y="3964742"/>
            <a:ext cx="155575" cy="127000"/>
          </a:xfrm>
          <a:custGeom>
            <a:avLst/>
            <a:gdLst>
              <a:gd name="T0" fmla="*/ 0 w 194"/>
              <a:gd name="T1" fmla="*/ 0 h 159"/>
              <a:gd name="T2" fmla="*/ 0 w 194"/>
              <a:gd name="T3" fmla="*/ 2147483647 h 159"/>
              <a:gd name="T4" fmla="*/ 2147483647 w 194"/>
              <a:gd name="T5" fmla="*/ 2147483647 h 159"/>
              <a:gd name="T6" fmla="*/ 2147483647 w 194"/>
              <a:gd name="T7" fmla="*/ 2147483647 h 159"/>
              <a:gd name="T8" fmla="*/ 2147483647 w 194"/>
              <a:gd name="T9" fmla="*/ 2147483647 h 159"/>
              <a:gd name="T10" fmla="*/ 2147483647 w 194"/>
              <a:gd name="T11" fmla="*/ 2147483647 h 159"/>
              <a:gd name="T12" fmla="*/ 2147483647 w 194"/>
              <a:gd name="T13" fmla="*/ 2147483647 h 159"/>
              <a:gd name="T14" fmla="*/ 2147483647 w 194"/>
              <a:gd name="T15" fmla="*/ 2147483647 h 159"/>
              <a:gd name="T16" fmla="*/ 2147483647 w 194"/>
              <a:gd name="T17" fmla="*/ 2147483647 h 159"/>
              <a:gd name="T18" fmla="*/ 2147483647 w 194"/>
              <a:gd name="T19" fmla="*/ 2147483647 h 159"/>
              <a:gd name="T20" fmla="*/ 2147483647 w 194"/>
              <a:gd name="T21" fmla="*/ 2147483647 h 159"/>
              <a:gd name="T22" fmla="*/ 0 w 194"/>
              <a:gd name="T23" fmla="*/ 0 h 1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94"/>
              <a:gd name="T37" fmla="*/ 0 h 159"/>
              <a:gd name="T38" fmla="*/ 194 w 194"/>
              <a:gd name="T39" fmla="*/ 159 h 1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94" h="159">
                <a:moveTo>
                  <a:pt x="0" y="0"/>
                </a:moveTo>
                <a:lnTo>
                  <a:pt x="0" y="4"/>
                </a:lnTo>
                <a:lnTo>
                  <a:pt x="27" y="3"/>
                </a:lnTo>
                <a:lnTo>
                  <a:pt x="96" y="159"/>
                </a:lnTo>
                <a:lnTo>
                  <a:pt x="99" y="159"/>
                </a:lnTo>
                <a:lnTo>
                  <a:pt x="167" y="3"/>
                </a:lnTo>
                <a:lnTo>
                  <a:pt x="192" y="3"/>
                </a:lnTo>
                <a:lnTo>
                  <a:pt x="194" y="1"/>
                </a:lnTo>
                <a:lnTo>
                  <a:pt x="164" y="2"/>
                </a:lnTo>
                <a:lnTo>
                  <a:pt x="98" y="157"/>
                </a:lnTo>
                <a:lnTo>
                  <a:pt x="27" y="1"/>
                </a:lnTo>
                <a:lnTo>
                  <a:pt x="0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50"/>
          <p:cNvSpPr>
            <a:spLocks/>
          </p:cNvSpPr>
          <p:nvPr/>
        </p:nvSpPr>
        <p:spPr bwMode="auto">
          <a:xfrm>
            <a:off x="6907365" y="4188465"/>
            <a:ext cx="41275" cy="17463"/>
          </a:xfrm>
          <a:custGeom>
            <a:avLst/>
            <a:gdLst>
              <a:gd name="T0" fmla="*/ 2147483647 w 51"/>
              <a:gd name="T1" fmla="*/ 0 h 23"/>
              <a:gd name="T2" fmla="*/ 2147483647 w 51"/>
              <a:gd name="T3" fmla="*/ 0 h 23"/>
              <a:gd name="T4" fmla="*/ 2147483647 w 51"/>
              <a:gd name="T5" fmla="*/ 2147483647 h 23"/>
              <a:gd name="T6" fmla="*/ 2147483647 w 51"/>
              <a:gd name="T7" fmla="*/ 2147483647 h 23"/>
              <a:gd name="T8" fmla="*/ 2147483647 w 51"/>
              <a:gd name="T9" fmla="*/ 2147483647 h 23"/>
              <a:gd name="T10" fmla="*/ 2147483647 w 51"/>
              <a:gd name="T11" fmla="*/ 2147483647 h 23"/>
              <a:gd name="T12" fmla="*/ 2147483647 w 51"/>
              <a:gd name="T13" fmla="*/ 2147483647 h 23"/>
              <a:gd name="T14" fmla="*/ 2147483647 w 51"/>
              <a:gd name="T15" fmla="*/ 0 h 23"/>
              <a:gd name="T16" fmla="*/ 2147483647 w 51"/>
              <a:gd name="T17" fmla="*/ 0 h 23"/>
              <a:gd name="T18" fmla="*/ 2147483647 w 51"/>
              <a:gd name="T19" fmla="*/ 0 h 23"/>
              <a:gd name="T20" fmla="*/ 2147483647 w 51"/>
              <a:gd name="T21" fmla="*/ 0 h 23"/>
              <a:gd name="T22" fmla="*/ 0 w 51"/>
              <a:gd name="T23" fmla="*/ 0 h 23"/>
              <a:gd name="T24" fmla="*/ 0 w 51"/>
              <a:gd name="T25" fmla="*/ 0 h 23"/>
              <a:gd name="T26" fmla="*/ 0 w 51"/>
              <a:gd name="T27" fmla="*/ 0 h 23"/>
              <a:gd name="T28" fmla="*/ 2147483647 w 51"/>
              <a:gd name="T29" fmla="*/ 0 h 23"/>
              <a:gd name="T30" fmla="*/ 2147483647 w 51"/>
              <a:gd name="T31" fmla="*/ 0 h 23"/>
              <a:gd name="T32" fmla="*/ 2147483647 w 51"/>
              <a:gd name="T33" fmla="*/ 0 h 23"/>
              <a:gd name="T34" fmla="*/ 2147483647 w 51"/>
              <a:gd name="T35" fmla="*/ 2147483647 h 23"/>
              <a:gd name="T36" fmla="*/ 2147483647 w 51"/>
              <a:gd name="T37" fmla="*/ 2147483647 h 23"/>
              <a:gd name="T38" fmla="*/ 2147483647 w 51"/>
              <a:gd name="T39" fmla="*/ 2147483647 h 23"/>
              <a:gd name="T40" fmla="*/ 2147483647 w 51"/>
              <a:gd name="T41" fmla="*/ 2147483647 h 23"/>
              <a:gd name="T42" fmla="*/ 2147483647 w 51"/>
              <a:gd name="T43" fmla="*/ 2147483647 h 23"/>
              <a:gd name="T44" fmla="*/ 2147483647 w 51"/>
              <a:gd name="T45" fmla="*/ 2147483647 h 23"/>
              <a:gd name="T46" fmla="*/ 2147483647 w 51"/>
              <a:gd name="T47" fmla="*/ 0 h 2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1"/>
              <a:gd name="T73" fmla="*/ 0 h 23"/>
              <a:gd name="T74" fmla="*/ 51 w 51"/>
              <a:gd name="T75" fmla="*/ 23 h 2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1" h="23">
                <a:moveTo>
                  <a:pt x="51" y="6"/>
                </a:moveTo>
                <a:lnTo>
                  <a:pt x="49" y="4"/>
                </a:lnTo>
                <a:lnTo>
                  <a:pt x="32" y="21"/>
                </a:lnTo>
                <a:lnTo>
                  <a:pt x="29" y="18"/>
                </a:lnTo>
                <a:lnTo>
                  <a:pt x="26" y="14"/>
                </a:lnTo>
                <a:lnTo>
                  <a:pt x="22" y="12"/>
                </a:lnTo>
                <a:lnTo>
                  <a:pt x="19" y="9"/>
                </a:lnTo>
                <a:lnTo>
                  <a:pt x="17" y="7"/>
                </a:lnTo>
                <a:lnTo>
                  <a:pt x="13" y="5"/>
                </a:lnTo>
                <a:lnTo>
                  <a:pt x="10" y="4"/>
                </a:lnTo>
                <a:lnTo>
                  <a:pt x="4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4" y="5"/>
                </a:lnTo>
                <a:lnTo>
                  <a:pt x="6" y="6"/>
                </a:lnTo>
                <a:lnTo>
                  <a:pt x="10" y="7"/>
                </a:lnTo>
                <a:lnTo>
                  <a:pt x="13" y="10"/>
                </a:lnTo>
                <a:lnTo>
                  <a:pt x="17" y="11"/>
                </a:lnTo>
                <a:lnTo>
                  <a:pt x="20" y="14"/>
                </a:lnTo>
                <a:lnTo>
                  <a:pt x="24" y="17"/>
                </a:lnTo>
                <a:lnTo>
                  <a:pt x="27" y="20"/>
                </a:lnTo>
                <a:lnTo>
                  <a:pt x="34" y="23"/>
                </a:lnTo>
                <a:lnTo>
                  <a:pt x="51" y="6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51"/>
          <p:cNvSpPr>
            <a:spLocks/>
          </p:cNvSpPr>
          <p:nvPr/>
        </p:nvSpPr>
        <p:spPr bwMode="auto">
          <a:xfrm>
            <a:off x="6905777" y="4188465"/>
            <a:ext cx="4763" cy="3175"/>
          </a:xfrm>
          <a:custGeom>
            <a:avLst/>
            <a:gdLst>
              <a:gd name="T0" fmla="*/ 0 w 7"/>
              <a:gd name="T1" fmla="*/ 0 h 5"/>
              <a:gd name="T2" fmla="*/ 0 w 7"/>
              <a:gd name="T3" fmla="*/ 0 h 5"/>
              <a:gd name="T4" fmla="*/ 0 w 7"/>
              <a:gd name="T5" fmla="*/ 0 h 5"/>
              <a:gd name="T6" fmla="*/ 0 w 7"/>
              <a:gd name="T7" fmla="*/ 0 h 5"/>
              <a:gd name="T8" fmla="*/ 0 w 7"/>
              <a:gd name="T9" fmla="*/ 0 h 5"/>
              <a:gd name="T10" fmla="*/ 0 w 7"/>
              <a:gd name="T11" fmla="*/ 0 h 5"/>
              <a:gd name="T12" fmla="*/ 0 w 7"/>
              <a:gd name="T13" fmla="*/ 0 h 5"/>
              <a:gd name="T14" fmla="*/ 0 w 7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5"/>
              <a:gd name="T26" fmla="*/ 7 w 7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5">
                <a:moveTo>
                  <a:pt x="3" y="3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7" y="5"/>
                </a:lnTo>
                <a:lnTo>
                  <a:pt x="3" y="5"/>
                </a:lnTo>
                <a:lnTo>
                  <a:pt x="3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52"/>
          <p:cNvSpPr>
            <a:spLocks/>
          </p:cNvSpPr>
          <p:nvPr/>
        </p:nvSpPr>
        <p:spPr bwMode="auto">
          <a:xfrm>
            <a:off x="6893077" y="4186877"/>
            <a:ext cx="12700" cy="3175"/>
          </a:xfrm>
          <a:custGeom>
            <a:avLst/>
            <a:gdLst>
              <a:gd name="T0" fmla="*/ 2147483647 w 15"/>
              <a:gd name="T1" fmla="*/ 0 h 5"/>
              <a:gd name="T2" fmla="*/ 2147483647 w 15"/>
              <a:gd name="T3" fmla="*/ 0 h 5"/>
              <a:gd name="T4" fmla="*/ 0 w 15"/>
              <a:gd name="T5" fmla="*/ 0 h 5"/>
              <a:gd name="T6" fmla="*/ 0 w 15"/>
              <a:gd name="T7" fmla="*/ 0 h 5"/>
              <a:gd name="T8" fmla="*/ 0 w 15"/>
              <a:gd name="T9" fmla="*/ 0 h 5"/>
              <a:gd name="T10" fmla="*/ 2147483647 w 15"/>
              <a:gd name="T11" fmla="*/ 0 h 5"/>
              <a:gd name="T12" fmla="*/ 2147483647 w 15"/>
              <a:gd name="T13" fmla="*/ 0 h 5"/>
              <a:gd name="T14" fmla="*/ 2147483647 w 15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5"/>
              <a:gd name="T26" fmla="*/ 15 w 15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5">
                <a:moveTo>
                  <a:pt x="15" y="1"/>
                </a:moveTo>
                <a:lnTo>
                  <a:pt x="12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15" y="5"/>
                </a:lnTo>
                <a:lnTo>
                  <a:pt x="15" y="3"/>
                </a:lnTo>
                <a:lnTo>
                  <a:pt x="15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53"/>
          <p:cNvSpPr>
            <a:spLocks/>
          </p:cNvSpPr>
          <p:nvPr/>
        </p:nvSpPr>
        <p:spPr bwMode="auto">
          <a:xfrm>
            <a:off x="6891490" y="4186877"/>
            <a:ext cx="3175" cy="3175"/>
          </a:xfrm>
          <a:custGeom>
            <a:avLst/>
            <a:gdLst>
              <a:gd name="T0" fmla="*/ 2147483647 w 3"/>
              <a:gd name="T1" fmla="*/ 0 h 5"/>
              <a:gd name="T2" fmla="*/ 2147483647 w 3"/>
              <a:gd name="T3" fmla="*/ 0 h 5"/>
              <a:gd name="T4" fmla="*/ 0 w 3"/>
              <a:gd name="T5" fmla="*/ 0 h 5"/>
              <a:gd name="T6" fmla="*/ 2147483647 w 3"/>
              <a:gd name="T7" fmla="*/ 0 h 5"/>
              <a:gd name="T8" fmla="*/ 2147483647 w 3"/>
              <a:gd name="T9" fmla="*/ 0 h 5"/>
              <a:gd name="T10" fmla="*/ 2147483647 w 3"/>
              <a:gd name="T11" fmla="*/ 0 h 5"/>
              <a:gd name="T12" fmla="*/ 2147483647 w 3"/>
              <a:gd name="T13" fmla="*/ 0 h 5"/>
              <a:gd name="T14" fmla="*/ 2147483647 w 3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5"/>
              <a:gd name="T26" fmla="*/ 3 w 3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5">
                <a:moveTo>
                  <a:pt x="2" y="0"/>
                </a:moveTo>
                <a:lnTo>
                  <a:pt x="2" y="0"/>
                </a:lnTo>
                <a:lnTo>
                  <a:pt x="0" y="3"/>
                </a:lnTo>
                <a:lnTo>
                  <a:pt x="1" y="4"/>
                </a:lnTo>
                <a:lnTo>
                  <a:pt x="2" y="5"/>
                </a:lnTo>
                <a:lnTo>
                  <a:pt x="3" y="4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54"/>
          <p:cNvSpPr>
            <a:spLocks/>
          </p:cNvSpPr>
          <p:nvPr/>
        </p:nvSpPr>
        <p:spPr bwMode="auto">
          <a:xfrm>
            <a:off x="6889902" y="4188465"/>
            <a:ext cx="4763" cy="3175"/>
          </a:xfrm>
          <a:custGeom>
            <a:avLst/>
            <a:gdLst>
              <a:gd name="T0" fmla="*/ 2147483647 w 4"/>
              <a:gd name="T1" fmla="*/ 2147483647 h 3"/>
              <a:gd name="T2" fmla="*/ 2147483647 w 4"/>
              <a:gd name="T3" fmla="*/ 0 h 3"/>
              <a:gd name="T4" fmla="*/ 0 w 4"/>
              <a:gd name="T5" fmla="*/ 2147483647 h 3"/>
              <a:gd name="T6" fmla="*/ 0 w 4"/>
              <a:gd name="T7" fmla="*/ 2147483647 h 3"/>
              <a:gd name="T8" fmla="*/ 0 w 4"/>
              <a:gd name="T9" fmla="*/ 2147483647 h 3"/>
              <a:gd name="T10" fmla="*/ 2147483647 w 4"/>
              <a:gd name="T11" fmla="*/ 2147483647 h 3"/>
              <a:gd name="T12" fmla="*/ 2147483647 w 4"/>
              <a:gd name="T13" fmla="*/ 2147483647 h 3"/>
              <a:gd name="T14" fmla="*/ 2147483647 w 4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3"/>
              <a:gd name="T26" fmla="*/ 4 w 4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3">
                <a:moveTo>
                  <a:pt x="2" y="1"/>
                </a:moveTo>
                <a:lnTo>
                  <a:pt x="2" y="0"/>
                </a:lnTo>
                <a:lnTo>
                  <a:pt x="0" y="1"/>
                </a:lnTo>
                <a:lnTo>
                  <a:pt x="0" y="2"/>
                </a:lnTo>
                <a:lnTo>
                  <a:pt x="0" y="3"/>
                </a:lnTo>
                <a:lnTo>
                  <a:pt x="4" y="1"/>
                </a:lnTo>
                <a:lnTo>
                  <a:pt x="3" y="2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55"/>
          <p:cNvSpPr>
            <a:spLocks/>
          </p:cNvSpPr>
          <p:nvPr/>
        </p:nvSpPr>
        <p:spPr bwMode="auto">
          <a:xfrm>
            <a:off x="6888315" y="4188465"/>
            <a:ext cx="1588" cy="4763"/>
          </a:xfrm>
          <a:custGeom>
            <a:avLst/>
            <a:gdLst>
              <a:gd name="T0" fmla="*/ 0 w 3"/>
              <a:gd name="T1" fmla="*/ 2147483647 h 4"/>
              <a:gd name="T2" fmla="*/ 0 w 3"/>
              <a:gd name="T3" fmla="*/ 0 h 4"/>
              <a:gd name="T4" fmla="*/ 0 w 3"/>
              <a:gd name="T5" fmla="*/ 0 h 4"/>
              <a:gd name="T6" fmla="*/ 0 w 3"/>
              <a:gd name="T7" fmla="*/ 2147483647 h 4"/>
              <a:gd name="T8" fmla="*/ 0 w 3"/>
              <a:gd name="T9" fmla="*/ 2147483647 h 4"/>
              <a:gd name="T10" fmla="*/ 0 w 3"/>
              <a:gd name="T11" fmla="*/ 2147483647 h 4"/>
              <a:gd name="T12" fmla="*/ 0 w 3"/>
              <a:gd name="T13" fmla="*/ 2147483647 h 4"/>
              <a:gd name="T14" fmla="*/ 0 w 3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4"/>
              <a:gd name="T26" fmla="*/ 3 w 3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4">
                <a:moveTo>
                  <a:pt x="3" y="2"/>
                </a:moveTo>
                <a:lnTo>
                  <a:pt x="3" y="0"/>
                </a:lnTo>
                <a:lnTo>
                  <a:pt x="1" y="0"/>
                </a:lnTo>
                <a:lnTo>
                  <a:pt x="1" y="2"/>
                </a:lnTo>
                <a:lnTo>
                  <a:pt x="1" y="4"/>
                </a:lnTo>
                <a:lnTo>
                  <a:pt x="0" y="4"/>
                </a:lnTo>
                <a:lnTo>
                  <a:pt x="3" y="3"/>
                </a:lnTo>
                <a:lnTo>
                  <a:pt x="3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56"/>
          <p:cNvSpPr>
            <a:spLocks/>
          </p:cNvSpPr>
          <p:nvPr/>
        </p:nvSpPr>
        <p:spPr bwMode="auto">
          <a:xfrm>
            <a:off x="6888315" y="4188465"/>
            <a:ext cx="3175" cy="4763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0 w 5"/>
              <a:gd name="T5" fmla="*/ 2147483647 h 4"/>
              <a:gd name="T6" fmla="*/ 0 w 5"/>
              <a:gd name="T7" fmla="*/ 2147483647 h 4"/>
              <a:gd name="T8" fmla="*/ 0 w 5"/>
              <a:gd name="T9" fmla="*/ 2147483647 h 4"/>
              <a:gd name="T10" fmla="*/ 0 w 5"/>
              <a:gd name="T11" fmla="*/ 2147483647 h 4"/>
              <a:gd name="T12" fmla="*/ 0 w 5"/>
              <a:gd name="T13" fmla="*/ 2147483647 h 4"/>
              <a:gd name="T14" fmla="*/ 0 w 5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4"/>
              <a:gd name="T26" fmla="*/ 5 w 5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4">
                <a:moveTo>
                  <a:pt x="2" y="0"/>
                </a:moveTo>
                <a:lnTo>
                  <a:pt x="5" y="0"/>
                </a:lnTo>
                <a:lnTo>
                  <a:pt x="0" y="2"/>
                </a:lnTo>
                <a:lnTo>
                  <a:pt x="0" y="3"/>
                </a:lnTo>
                <a:lnTo>
                  <a:pt x="0" y="4"/>
                </a:lnTo>
                <a:lnTo>
                  <a:pt x="2" y="3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57"/>
          <p:cNvSpPr>
            <a:spLocks/>
          </p:cNvSpPr>
          <p:nvPr/>
        </p:nvSpPr>
        <p:spPr bwMode="auto">
          <a:xfrm>
            <a:off x="6885140" y="4190052"/>
            <a:ext cx="3175" cy="3175"/>
          </a:xfrm>
          <a:custGeom>
            <a:avLst/>
            <a:gdLst>
              <a:gd name="T0" fmla="*/ 2147483647 w 3"/>
              <a:gd name="T1" fmla="*/ 0 h 3"/>
              <a:gd name="T2" fmla="*/ 0 w 3"/>
              <a:gd name="T3" fmla="*/ 2147483647 h 3"/>
              <a:gd name="T4" fmla="*/ 0 w 3"/>
              <a:gd name="T5" fmla="*/ 2147483647 h 3"/>
              <a:gd name="T6" fmla="*/ 2147483647 w 3"/>
              <a:gd name="T7" fmla="*/ 2147483647 h 3"/>
              <a:gd name="T8" fmla="*/ 2147483647 w 3"/>
              <a:gd name="T9" fmla="*/ 2147483647 h 3"/>
              <a:gd name="T10" fmla="*/ 2147483647 w 3"/>
              <a:gd name="T11" fmla="*/ 2147483647 h 3"/>
              <a:gd name="T12" fmla="*/ 2147483647 w 3"/>
              <a:gd name="T13" fmla="*/ 2147483647 h 3"/>
              <a:gd name="T14" fmla="*/ 2147483647 w 3"/>
              <a:gd name="T15" fmla="*/ 0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3"/>
              <a:gd name="T26" fmla="*/ 3 w 3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3">
                <a:moveTo>
                  <a:pt x="2" y="0"/>
                </a:moveTo>
                <a:lnTo>
                  <a:pt x="0" y="1"/>
                </a:lnTo>
                <a:lnTo>
                  <a:pt x="1" y="2"/>
                </a:lnTo>
                <a:lnTo>
                  <a:pt x="2" y="3"/>
                </a:lnTo>
                <a:lnTo>
                  <a:pt x="3" y="2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58"/>
          <p:cNvSpPr>
            <a:spLocks/>
          </p:cNvSpPr>
          <p:nvPr/>
        </p:nvSpPr>
        <p:spPr bwMode="auto">
          <a:xfrm>
            <a:off x="6885140" y="4191640"/>
            <a:ext cx="3175" cy="3175"/>
          </a:xfrm>
          <a:custGeom>
            <a:avLst/>
            <a:gdLst>
              <a:gd name="T0" fmla="*/ 2147483647 w 4"/>
              <a:gd name="T1" fmla="*/ 2147483647 h 4"/>
              <a:gd name="T2" fmla="*/ 2147483647 w 4"/>
              <a:gd name="T3" fmla="*/ 0 h 4"/>
              <a:gd name="T4" fmla="*/ 0 w 4"/>
              <a:gd name="T5" fmla="*/ 2147483647 h 4"/>
              <a:gd name="T6" fmla="*/ 0 w 4"/>
              <a:gd name="T7" fmla="*/ 2147483647 h 4"/>
              <a:gd name="T8" fmla="*/ 0 w 4"/>
              <a:gd name="T9" fmla="*/ 2147483647 h 4"/>
              <a:gd name="T10" fmla="*/ 2147483647 w 4"/>
              <a:gd name="T11" fmla="*/ 2147483647 h 4"/>
              <a:gd name="T12" fmla="*/ 2147483647 w 4"/>
              <a:gd name="T13" fmla="*/ 2147483647 h 4"/>
              <a:gd name="T14" fmla="*/ 2147483647 w 4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2" y="1"/>
                </a:moveTo>
                <a:lnTo>
                  <a:pt x="2" y="0"/>
                </a:lnTo>
                <a:lnTo>
                  <a:pt x="0" y="1"/>
                </a:lnTo>
                <a:lnTo>
                  <a:pt x="0" y="2"/>
                </a:lnTo>
                <a:lnTo>
                  <a:pt x="0" y="4"/>
                </a:lnTo>
                <a:lnTo>
                  <a:pt x="4" y="1"/>
                </a:lnTo>
                <a:lnTo>
                  <a:pt x="3" y="2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59"/>
          <p:cNvSpPr>
            <a:spLocks/>
          </p:cNvSpPr>
          <p:nvPr/>
        </p:nvSpPr>
        <p:spPr bwMode="auto">
          <a:xfrm>
            <a:off x="6883552" y="4193227"/>
            <a:ext cx="1588" cy="1588"/>
          </a:xfrm>
          <a:custGeom>
            <a:avLst/>
            <a:gdLst>
              <a:gd name="T0" fmla="*/ 0 w 4"/>
              <a:gd name="T1" fmla="*/ 0 h 4"/>
              <a:gd name="T2" fmla="*/ 0 w 4"/>
              <a:gd name="T3" fmla="*/ 0 h 4"/>
              <a:gd name="T4" fmla="*/ 0 w 4"/>
              <a:gd name="T5" fmla="*/ 0 h 4"/>
              <a:gd name="T6" fmla="*/ 0 w 4"/>
              <a:gd name="T7" fmla="*/ 0 h 4"/>
              <a:gd name="T8" fmla="*/ 0 w 4"/>
              <a:gd name="T9" fmla="*/ 0 h 4"/>
              <a:gd name="T10" fmla="*/ 0 w 4"/>
              <a:gd name="T11" fmla="*/ 0 h 4"/>
              <a:gd name="T12" fmla="*/ 0 w 4"/>
              <a:gd name="T13" fmla="*/ 0 h 4"/>
              <a:gd name="T14" fmla="*/ 0 w 4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3" y="0"/>
                </a:moveTo>
                <a:lnTo>
                  <a:pt x="0" y="1"/>
                </a:lnTo>
                <a:lnTo>
                  <a:pt x="2" y="3"/>
                </a:lnTo>
                <a:lnTo>
                  <a:pt x="3" y="4"/>
                </a:lnTo>
                <a:lnTo>
                  <a:pt x="4" y="3"/>
                </a:lnTo>
                <a:lnTo>
                  <a:pt x="3" y="1"/>
                </a:lnTo>
                <a:lnTo>
                  <a:pt x="3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60"/>
          <p:cNvSpPr>
            <a:spLocks/>
          </p:cNvSpPr>
          <p:nvPr/>
        </p:nvSpPr>
        <p:spPr bwMode="auto">
          <a:xfrm>
            <a:off x="6881965" y="4193227"/>
            <a:ext cx="3175" cy="4763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0 w 5"/>
              <a:gd name="T5" fmla="*/ 0 h 7"/>
              <a:gd name="T6" fmla="*/ 0 w 5"/>
              <a:gd name="T7" fmla="*/ 0 h 7"/>
              <a:gd name="T8" fmla="*/ 0 w 5"/>
              <a:gd name="T9" fmla="*/ 0 h 7"/>
              <a:gd name="T10" fmla="*/ 0 w 5"/>
              <a:gd name="T11" fmla="*/ 0 h 7"/>
              <a:gd name="T12" fmla="*/ 0 w 5"/>
              <a:gd name="T13" fmla="*/ 0 h 7"/>
              <a:gd name="T14" fmla="*/ 0 w 5"/>
              <a:gd name="T15" fmla="*/ 0 h 7"/>
              <a:gd name="T16" fmla="*/ 0 w 5"/>
              <a:gd name="T17" fmla="*/ 0 h 7"/>
              <a:gd name="T18" fmla="*/ 0 w 5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7"/>
              <a:gd name="T32" fmla="*/ 5 w 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7">
                <a:moveTo>
                  <a:pt x="2" y="1"/>
                </a:moveTo>
                <a:lnTo>
                  <a:pt x="4" y="0"/>
                </a:lnTo>
                <a:lnTo>
                  <a:pt x="1" y="5"/>
                </a:lnTo>
                <a:lnTo>
                  <a:pt x="0" y="5"/>
                </a:lnTo>
                <a:lnTo>
                  <a:pt x="0" y="6"/>
                </a:lnTo>
                <a:lnTo>
                  <a:pt x="0" y="7"/>
                </a:lnTo>
                <a:lnTo>
                  <a:pt x="4" y="5"/>
                </a:lnTo>
                <a:lnTo>
                  <a:pt x="5" y="3"/>
                </a:lnTo>
                <a:lnTo>
                  <a:pt x="4" y="3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61"/>
          <p:cNvSpPr>
            <a:spLocks/>
          </p:cNvSpPr>
          <p:nvPr/>
        </p:nvSpPr>
        <p:spPr bwMode="auto">
          <a:xfrm>
            <a:off x="6878790" y="4196402"/>
            <a:ext cx="3175" cy="3175"/>
          </a:xfrm>
          <a:custGeom>
            <a:avLst/>
            <a:gdLst>
              <a:gd name="T0" fmla="*/ 2147483647 w 4"/>
              <a:gd name="T1" fmla="*/ 0 h 4"/>
              <a:gd name="T2" fmla="*/ 2147483647 w 4"/>
              <a:gd name="T3" fmla="*/ 2147483647 h 4"/>
              <a:gd name="T4" fmla="*/ 0 w 4"/>
              <a:gd name="T5" fmla="*/ 2147483647 h 4"/>
              <a:gd name="T6" fmla="*/ 2147483647 w 4"/>
              <a:gd name="T7" fmla="*/ 2147483647 h 4"/>
              <a:gd name="T8" fmla="*/ 2147483647 w 4"/>
              <a:gd name="T9" fmla="*/ 2147483647 h 4"/>
              <a:gd name="T10" fmla="*/ 2147483647 w 4"/>
              <a:gd name="T11" fmla="*/ 2147483647 h 4"/>
              <a:gd name="T12" fmla="*/ 2147483647 w 4"/>
              <a:gd name="T13" fmla="*/ 2147483647 h 4"/>
              <a:gd name="T14" fmla="*/ 2147483647 w 4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3" y="0"/>
                </a:moveTo>
                <a:lnTo>
                  <a:pt x="1" y="1"/>
                </a:lnTo>
                <a:lnTo>
                  <a:pt x="0" y="2"/>
                </a:lnTo>
                <a:lnTo>
                  <a:pt x="1" y="3"/>
                </a:lnTo>
                <a:lnTo>
                  <a:pt x="2" y="4"/>
                </a:lnTo>
                <a:lnTo>
                  <a:pt x="4" y="2"/>
                </a:lnTo>
                <a:lnTo>
                  <a:pt x="3" y="1"/>
                </a:lnTo>
                <a:lnTo>
                  <a:pt x="3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62"/>
          <p:cNvSpPr>
            <a:spLocks/>
          </p:cNvSpPr>
          <p:nvPr/>
        </p:nvSpPr>
        <p:spPr bwMode="auto">
          <a:xfrm>
            <a:off x="6877202" y="4196402"/>
            <a:ext cx="3175" cy="4763"/>
          </a:xfrm>
          <a:custGeom>
            <a:avLst/>
            <a:gdLst>
              <a:gd name="T0" fmla="*/ 2147483647 w 4"/>
              <a:gd name="T1" fmla="*/ 2147483647 h 5"/>
              <a:gd name="T2" fmla="*/ 2147483647 w 4"/>
              <a:gd name="T3" fmla="*/ 0 h 5"/>
              <a:gd name="T4" fmla="*/ 0 w 4"/>
              <a:gd name="T5" fmla="*/ 2147483647 h 5"/>
              <a:gd name="T6" fmla="*/ 2147483647 w 4"/>
              <a:gd name="T7" fmla="*/ 2147483647 h 5"/>
              <a:gd name="T8" fmla="*/ 2147483647 w 4"/>
              <a:gd name="T9" fmla="*/ 2147483647 h 5"/>
              <a:gd name="T10" fmla="*/ 2147483647 w 4"/>
              <a:gd name="T11" fmla="*/ 2147483647 h 5"/>
              <a:gd name="T12" fmla="*/ 2147483647 w 4"/>
              <a:gd name="T13" fmla="*/ 2147483647 h 5"/>
              <a:gd name="T14" fmla="*/ 2147483647 w 4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2" y="1"/>
                </a:moveTo>
                <a:lnTo>
                  <a:pt x="3" y="0"/>
                </a:lnTo>
                <a:lnTo>
                  <a:pt x="0" y="5"/>
                </a:lnTo>
                <a:lnTo>
                  <a:pt x="2" y="5"/>
                </a:lnTo>
                <a:lnTo>
                  <a:pt x="3" y="5"/>
                </a:lnTo>
                <a:lnTo>
                  <a:pt x="4" y="2"/>
                </a:lnTo>
                <a:lnTo>
                  <a:pt x="3" y="2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63"/>
          <p:cNvSpPr>
            <a:spLocks/>
          </p:cNvSpPr>
          <p:nvPr/>
        </p:nvSpPr>
        <p:spPr bwMode="auto">
          <a:xfrm>
            <a:off x="6875615" y="4199577"/>
            <a:ext cx="3175" cy="17463"/>
          </a:xfrm>
          <a:custGeom>
            <a:avLst/>
            <a:gdLst>
              <a:gd name="T0" fmla="*/ 0 w 6"/>
              <a:gd name="T1" fmla="*/ 2147483647 h 21"/>
              <a:gd name="T2" fmla="*/ 0 w 6"/>
              <a:gd name="T3" fmla="*/ 0 h 21"/>
              <a:gd name="T4" fmla="*/ 0 w 6"/>
              <a:gd name="T5" fmla="*/ 2147483647 h 21"/>
              <a:gd name="T6" fmla="*/ 0 w 6"/>
              <a:gd name="T7" fmla="*/ 2147483647 h 21"/>
              <a:gd name="T8" fmla="*/ 0 w 6"/>
              <a:gd name="T9" fmla="*/ 2147483647 h 21"/>
              <a:gd name="T10" fmla="*/ 0 w 6"/>
              <a:gd name="T11" fmla="*/ 2147483647 h 21"/>
              <a:gd name="T12" fmla="*/ 0 w 6"/>
              <a:gd name="T13" fmla="*/ 2147483647 h 21"/>
              <a:gd name="T14" fmla="*/ 0 w 6"/>
              <a:gd name="T15" fmla="*/ 2147483647 h 21"/>
              <a:gd name="T16" fmla="*/ 0 w 6"/>
              <a:gd name="T17" fmla="*/ 2147483647 h 21"/>
              <a:gd name="T18" fmla="*/ 0 w 6"/>
              <a:gd name="T19" fmla="*/ 2147483647 h 21"/>
              <a:gd name="T20" fmla="*/ 0 w 6"/>
              <a:gd name="T21" fmla="*/ 2147483647 h 21"/>
              <a:gd name="T22" fmla="*/ 0 w 6"/>
              <a:gd name="T23" fmla="*/ 2147483647 h 21"/>
              <a:gd name="T24" fmla="*/ 0 w 6"/>
              <a:gd name="T25" fmla="*/ 2147483647 h 21"/>
              <a:gd name="T26" fmla="*/ 0 w 6"/>
              <a:gd name="T27" fmla="*/ 2147483647 h 2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6"/>
              <a:gd name="T43" fmla="*/ 0 h 21"/>
              <a:gd name="T44" fmla="*/ 6 w 6"/>
              <a:gd name="T45" fmla="*/ 21 h 2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6" h="21">
                <a:moveTo>
                  <a:pt x="5" y="2"/>
                </a:moveTo>
                <a:lnTo>
                  <a:pt x="3" y="0"/>
                </a:lnTo>
                <a:lnTo>
                  <a:pt x="1" y="3"/>
                </a:lnTo>
                <a:lnTo>
                  <a:pt x="1" y="5"/>
                </a:lnTo>
                <a:lnTo>
                  <a:pt x="0" y="6"/>
                </a:lnTo>
                <a:lnTo>
                  <a:pt x="0" y="21"/>
                </a:lnTo>
                <a:lnTo>
                  <a:pt x="1" y="21"/>
                </a:lnTo>
                <a:lnTo>
                  <a:pt x="2" y="21"/>
                </a:lnTo>
                <a:lnTo>
                  <a:pt x="2" y="8"/>
                </a:lnTo>
                <a:lnTo>
                  <a:pt x="3" y="7"/>
                </a:lnTo>
                <a:lnTo>
                  <a:pt x="3" y="5"/>
                </a:lnTo>
                <a:lnTo>
                  <a:pt x="5" y="4"/>
                </a:lnTo>
                <a:lnTo>
                  <a:pt x="6" y="2"/>
                </a:lnTo>
                <a:lnTo>
                  <a:pt x="5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64"/>
          <p:cNvSpPr>
            <a:spLocks/>
          </p:cNvSpPr>
          <p:nvPr/>
        </p:nvSpPr>
        <p:spPr bwMode="auto">
          <a:xfrm>
            <a:off x="6875615" y="4215452"/>
            <a:ext cx="1588" cy="1588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0" y="1"/>
                </a:moveTo>
                <a:lnTo>
                  <a:pt x="0" y="2"/>
                </a:lnTo>
                <a:lnTo>
                  <a:pt x="2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65"/>
          <p:cNvSpPr>
            <a:spLocks/>
          </p:cNvSpPr>
          <p:nvPr/>
        </p:nvSpPr>
        <p:spPr bwMode="auto">
          <a:xfrm>
            <a:off x="6875615" y="4215452"/>
            <a:ext cx="9525" cy="14288"/>
          </a:xfrm>
          <a:custGeom>
            <a:avLst/>
            <a:gdLst>
              <a:gd name="T0" fmla="*/ 0 w 13"/>
              <a:gd name="T1" fmla="*/ 2147483647 h 17"/>
              <a:gd name="T2" fmla="*/ 0 w 13"/>
              <a:gd name="T3" fmla="*/ 2147483647 h 17"/>
              <a:gd name="T4" fmla="*/ 0 w 13"/>
              <a:gd name="T5" fmla="*/ 2147483647 h 17"/>
              <a:gd name="T6" fmla="*/ 0 w 13"/>
              <a:gd name="T7" fmla="*/ 2147483647 h 17"/>
              <a:gd name="T8" fmla="*/ 0 w 13"/>
              <a:gd name="T9" fmla="*/ 2147483647 h 17"/>
              <a:gd name="T10" fmla="*/ 2147483647 w 13"/>
              <a:gd name="T11" fmla="*/ 2147483647 h 17"/>
              <a:gd name="T12" fmla="*/ 2147483647 w 13"/>
              <a:gd name="T13" fmla="*/ 2147483647 h 17"/>
              <a:gd name="T14" fmla="*/ 2147483647 w 13"/>
              <a:gd name="T15" fmla="*/ 2147483647 h 17"/>
              <a:gd name="T16" fmla="*/ 0 w 13"/>
              <a:gd name="T17" fmla="*/ 2147483647 h 17"/>
              <a:gd name="T18" fmla="*/ 0 w 13"/>
              <a:gd name="T19" fmla="*/ 2147483647 h 17"/>
              <a:gd name="T20" fmla="*/ 0 w 13"/>
              <a:gd name="T21" fmla="*/ 2147483647 h 17"/>
              <a:gd name="T22" fmla="*/ 0 w 13"/>
              <a:gd name="T23" fmla="*/ 2147483647 h 17"/>
              <a:gd name="T24" fmla="*/ 0 w 13"/>
              <a:gd name="T25" fmla="*/ 0 h 17"/>
              <a:gd name="T26" fmla="*/ 0 w 13"/>
              <a:gd name="T27" fmla="*/ 2147483647 h 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"/>
              <a:gd name="T43" fmla="*/ 0 h 17"/>
              <a:gd name="T44" fmla="*/ 13 w 13"/>
              <a:gd name="T45" fmla="*/ 17 h 1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" h="17">
                <a:moveTo>
                  <a:pt x="0" y="2"/>
                </a:moveTo>
                <a:lnTo>
                  <a:pt x="1" y="3"/>
                </a:lnTo>
                <a:lnTo>
                  <a:pt x="1" y="6"/>
                </a:lnTo>
                <a:lnTo>
                  <a:pt x="3" y="8"/>
                </a:lnTo>
                <a:lnTo>
                  <a:pt x="3" y="10"/>
                </a:lnTo>
                <a:lnTo>
                  <a:pt x="10" y="17"/>
                </a:lnTo>
                <a:lnTo>
                  <a:pt x="12" y="16"/>
                </a:lnTo>
                <a:lnTo>
                  <a:pt x="13" y="15"/>
                </a:lnTo>
                <a:lnTo>
                  <a:pt x="6" y="8"/>
                </a:lnTo>
                <a:lnTo>
                  <a:pt x="6" y="6"/>
                </a:lnTo>
                <a:lnTo>
                  <a:pt x="3" y="3"/>
                </a:lnTo>
                <a:lnTo>
                  <a:pt x="3" y="1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66"/>
          <p:cNvSpPr>
            <a:spLocks/>
          </p:cNvSpPr>
          <p:nvPr/>
        </p:nvSpPr>
        <p:spPr bwMode="auto">
          <a:xfrm>
            <a:off x="6883552" y="4226565"/>
            <a:ext cx="3175" cy="4763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0 w 5"/>
              <a:gd name="T5" fmla="*/ 0 h 7"/>
              <a:gd name="T6" fmla="*/ 0 w 5"/>
              <a:gd name="T7" fmla="*/ 0 h 7"/>
              <a:gd name="T8" fmla="*/ 0 w 5"/>
              <a:gd name="T9" fmla="*/ 0 h 7"/>
              <a:gd name="T10" fmla="*/ 0 w 5"/>
              <a:gd name="T11" fmla="*/ 0 h 7"/>
              <a:gd name="T12" fmla="*/ 0 w 5"/>
              <a:gd name="T13" fmla="*/ 0 h 7"/>
              <a:gd name="T14" fmla="*/ 0 w 5"/>
              <a:gd name="T15" fmla="*/ 0 h 7"/>
              <a:gd name="T16" fmla="*/ 0 w 5"/>
              <a:gd name="T17" fmla="*/ 0 h 7"/>
              <a:gd name="T18" fmla="*/ 0 w 5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7"/>
              <a:gd name="T32" fmla="*/ 5 w 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7">
                <a:moveTo>
                  <a:pt x="2" y="2"/>
                </a:moveTo>
                <a:lnTo>
                  <a:pt x="0" y="2"/>
                </a:lnTo>
                <a:lnTo>
                  <a:pt x="2" y="4"/>
                </a:lnTo>
                <a:lnTo>
                  <a:pt x="5" y="7"/>
                </a:lnTo>
                <a:lnTo>
                  <a:pt x="5" y="6"/>
                </a:lnTo>
                <a:lnTo>
                  <a:pt x="5" y="4"/>
                </a:lnTo>
                <a:lnTo>
                  <a:pt x="4" y="4"/>
                </a:lnTo>
                <a:lnTo>
                  <a:pt x="2" y="0"/>
                </a:lnTo>
                <a:lnTo>
                  <a:pt x="3" y="1"/>
                </a:lnTo>
                <a:lnTo>
                  <a:pt x="2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67"/>
          <p:cNvSpPr>
            <a:spLocks/>
          </p:cNvSpPr>
          <p:nvPr/>
        </p:nvSpPr>
        <p:spPr bwMode="auto">
          <a:xfrm>
            <a:off x="6885140" y="4229740"/>
            <a:ext cx="4763" cy="4763"/>
          </a:xfrm>
          <a:custGeom>
            <a:avLst/>
            <a:gdLst>
              <a:gd name="T0" fmla="*/ 2147483647 w 4"/>
              <a:gd name="T1" fmla="*/ 2147483647 h 5"/>
              <a:gd name="T2" fmla="*/ 0 w 4"/>
              <a:gd name="T3" fmla="*/ 2147483647 h 5"/>
              <a:gd name="T4" fmla="*/ 2147483647 w 4"/>
              <a:gd name="T5" fmla="*/ 2147483647 h 5"/>
              <a:gd name="T6" fmla="*/ 2147483647 w 4"/>
              <a:gd name="T7" fmla="*/ 2147483647 h 5"/>
              <a:gd name="T8" fmla="*/ 2147483647 w 4"/>
              <a:gd name="T9" fmla="*/ 2147483647 h 5"/>
              <a:gd name="T10" fmla="*/ 2147483647 w 4"/>
              <a:gd name="T11" fmla="*/ 2147483647 h 5"/>
              <a:gd name="T12" fmla="*/ 2147483647 w 4"/>
              <a:gd name="T13" fmla="*/ 0 h 5"/>
              <a:gd name="T14" fmla="*/ 2147483647 w 4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1" y="2"/>
                </a:moveTo>
                <a:lnTo>
                  <a:pt x="0" y="3"/>
                </a:lnTo>
                <a:lnTo>
                  <a:pt x="2" y="5"/>
                </a:lnTo>
                <a:lnTo>
                  <a:pt x="3" y="4"/>
                </a:lnTo>
                <a:lnTo>
                  <a:pt x="4" y="3"/>
                </a:lnTo>
                <a:lnTo>
                  <a:pt x="3" y="2"/>
                </a:lnTo>
                <a:lnTo>
                  <a:pt x="1" y="0"/>
                </a:lnTo>
                <a:lnTo>
                  <a:pt x="1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68"/>
          <p:cNvSpPr>
            <a:spLocks/>
          </p:cNvSpPr>
          <p:nvPr/>
        </p:nvSpPr>
        <p:spPr bwMode="auto">
          <a:xfrm>
            <a:off x="6886727" y="4231327"/>
            <a:ext cx="3175" cy="3175"/>
          </a:xfrm>
          <a:custGeom>
            <a:avLst/>
            <a:gdLst>
              <a:gd name="T0" fmla="*/ 0 w 5"/>
              <a:gd name="T1" fmla="*/ 2147483647 h 3"/>
              <a:gd name="T2" fmla="*/ 0 w 5"/>
              <a:gd name="T3" fmla="*/ 2147483647 h 3"/>
              <a:gd name="T4" fmla="*/ 0 w 5"/>
              <a:gd name="T5" fmla="*/ 2147483647 h 3"/>
              <a:gd name="T6" fmla="*/ 0 w 5"/>
              <a:gd name="T7" fmla="*/ 2147483647 h 3"/>
              <a:gd name="T8" fmla="*/ 0 w 5"/>
              <a:gd name="T9" fmla="*/ 2147483647 h 3"/>
              <a:gd name="T10" fmla="*/ 0 w 5"/>
              <a:gd name="T11" fmla="*/ 0 h 3"/>
              <a:gd name="T12" fmla="*/ 0 w 5"/>
              <a:gd name="T13" fmla="*/ 2147483647 h 3"/>
              <a:gd name="T14" fmla="*/ 0 w 5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3"/>
              <a:gd name="T26" fmla="*/ 5 w 5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3">
                <a:moveTo>
                  <a:pt x="1" y="2"/>
                </a:moveTo>
                <a:lnTo>
                  <a:pt x="0" y="1"/>
                </a:lnTo>
                <a:lnTo>
                  <a:pt x="5" y="3"/>
                </a:lnTo>
                <a:lnTo>
                  <a:pt x="5" y="2"/>
                </a:lnTo>
                <a:lnTo>
                  <a:pt x="5" y="1"/>
                </a:lnTo>
                <a:lnTo>
                  <a:pt x="2" y="0"/>
                </a:lnTo>
                <a:lnTo>
                  <a:pt x="2" y="1"/>
                </a:lnTo>
                <a:lnTo>
                  <a:pt x="1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69"/>
          <p:cNvSpPr>
            <a:spLocks/>
          </p:cNvSpPr>
          <p:nvPr/>
        </p:nvSpPr>
        <p:spPr bwMode="auto">
          <a:xfrm>
            <a:off x="6889902" y="4232915"/>
            <a:ext cx="14288" cy="9525"/>
          </a:xfrm>
          <a:custGeom>
            <a:avLst/>
            <a:gdLst>
              <a:gd name="T0" fmla="*/ 0 w 19"/>
              <a:gd name="T1" fmla="*/ 0 h 13"/>
              <a:gd name="T2" fmla="*/ 0 w 19"/>
              <a:gd name="T3" fmla="*/ 0 h 13"/>
              <a:gd name="T4" fmla="*/ 0 w 19"/>
              <a:gd name="T5" fmla="*/ 0 h 13"/>
              <a:gd name="T6" fmla="*/ 0 w 19"/>
              <a:gd name="T7" fmla="*/ 0 h 13"/>
              <a:gd name="T8" fmla="*/ 2147483647 w 19"/>
              <a:gd name="T9" fmla="*/ 2147483647 h 13"/>
              <a:gd name="T10" fmla="*/ 2147483647 w 19"/>
              <a:gd name="T11" fmla="*/ 2147483647 h 13"/>
              <a:gd name="T12" fmla="*/ 2147483647 w 19"/>
              <a:gd name="T13" fmla="*/ 2147483647 h 13"/>
              <a:gd name="T14" fmla="*/ 2147483647 w 19"/>
              <a:gd name="T15" fmla="*/ 2147483647 h 13"/>
              <a:gd name="T16" fmla="*/ 2147483647 w 19"/>
              <a:gd name="T17" fmla="*/ 0 h 13"/>
              <a:gd name="T18" fmla="*/ 2147483647 w 19"/>
              <a:gd name="T19" fmla="*/ 0 h 13"/>
              <a:gd name="T20" fmla="*/ 0 w 19"/>
              <a:gd name="T21" fmla="*/ 0 h 13"/>
              <a:gd name="T22" fmla="*/ 0 w 19"/>
              <a:gd name="T23" fmla="*/ 0 h 13"/>
              <a:gd name="T24" fmla="*/ 0 w 19"/>
              <a:gd name="T25" fmla="*/ 0 h 13"/>
              <a:gd name="T26" fmla="*/ 0 w 19"/>
              <a:gd name="T27" fmla="*/ 0 h 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"/>
              <a:gd name="T43" fmla="*/ 0 h 13"/>
              <a:gd name="T44" fmla="*/ 19 w 19"/>
              <a:gd name="T45" fmla="*/ 13 h 1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" h="13">
                <a:moveTo>
                  <a:pt x="2" y="1"/>
                </a:moveTo>
                <a:lnTo>
                  <a:pt x="0" y="2"/>
                </a:lnTo>
                <a:lnTo>
                  <a:pt x="4" y="5"/>
                </a:lnTo>
                <a:lnTo>
                  <a:pt x="6" y="7"/>
                </a:lnTo>
                <a:lnTo>
                  <a:pt x="9" y="8"/>
                </a:lnTo>
                <a:lnTo>
                  <a:pt x="17" y="13"/>
                </a:lnTo>
                <a:lnTo>
                  <a:pt x="18" y="11"/>
                </a:lnTo>
                <a:lnTo>
                  <a:pt x="19" y="10"/>
                </a:lnTo>
                <a:lnTo>
                  <a:pt x="12" y="6"/>
                </a:lnTo>
                <a:lnTo>
                  <a:pt x="9" y="5"/>
                </a:lnTo>
                <a:lnTo>
                  <a:pt x="6" y="2"/>
                </a:lnTo>
                <a:lnTo>
                  <a:pt x="2" y="0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71"/>
          <p:cNvSpPr>
            <a:spLocks/>
          </p:cNvSpPr>
          <p:nvPr/>
        </p:nvSpPr>
        <p:spPr bwMode="auto">
          <a:xfrm>
            <a:off x="6908952" y="4244027"/>
            <a:ext cx="4763" cy="4763"/>
          </a:xfrm>
          <a:custGeom>
            <a:avLst/>
            <a:gdLst>
              <a:gd name="T0" fmla="*/ 2147483647 w 6"/>
              <a:gd name="T1" fmla="*/ 2147483647 h 4"/>
              <a:gd name="T2" fmla="*/ 0 w 6"/>
              <a:gd name="T3" fmla="*/ 2147483647 h 4"/>
              <a:gd name="T4" fmla="*/ 2147483647 w 6"/>
              <a:gd name="T5" fmla="*/ 2147483647 h 4"/>
              <a:gd name="T6" fmla="*/ 2147483647 w 6"/>
              <a:gd name="T7" fmla="*/ 2147483647 h 4"/>
              <a:gd name="T8" fmla="*/ 2147483647 w 6"/>
              <a:gd name="T9" fmla="*/ 2147483647 h 4"/>
              <a:gd name="T10" fmla="*/ 2147483647 w 6"/>
              <a:gd name="T11" fmla="*/ 2147483647 h 4"/>
              <a:gd name="T12" fmla="*/ 2147483647 w 6"/>
              <a:gd name="T13" fmla="*/ 0 h 4"/>
              <a:gd name="T14" fmla="*/ 2147483647 w 6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4"/>
              <a:gd name="T26" fmla="*/ 6 w 6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4">
                <a:moveTo>
                  <a:pt x="1" y="1"/>
                </a:moveTo>
                <a:lnTo>
                  <a:pt x="0" y="2"/>
                </a:lnTo>
                <a:lnTo>
                  <a:pt x="3" y="4"/>
                </a:lnTo>
                <a:lnTo>
                  <a:pt x="4" y="3"/>
                </a:lnTo>
                <a:lnTo>
                  <a:pt x="6" y="2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72"/>
          <p:cNvSpPr>
            <a:spLocks/>
          </p:cNvSpPr>
          <p:nvPr/>
        </p:nvSpPr>
        <p:spPr bwMode="auto">
          <a:xfrm>
            <a:off x="6908952" y="4247202"/>
            <a:ext cx="11113" cy="4763"/>
          </a:xfrm>
          <a:custGeom>
            <a:avLst/>
            <a:gdLst>
              <a:gd name="T0" fmla="*/ 2147483647 w 14"/>
              <a:gd name="T1" fmla="*/ 0 h 7"/>
              <a:gd name="T2" fmla="*/ 0 w 14"/>
              <a:gd name="T3" fmla="*/ 0 h 7"/>
              <a:gd name="T4" fmla="*/ 2147483647 w 14"/>
              <a:gd name="T5" fmla="*/ 0 h 7"/>
              <a:gd name="T6" fmla="*/ 2147483647 w 14"/>
              <a:gd name="T7" fmla="*/ 0 h 7"/>
              <a:gd name="T8" fmla="*/ 2147483647 w 14"/>
              <a:gd name="T9" fmla="*/ 0 h 7"/>
              <a:gd name="T10" fmla="*/ 2147483647 w 14"/>
              <a:gd name="T11" fmla="*/ 0 h 7"/>
              <a:gd name="T12" fmla="*/ 2147483647 w 14"/>
              <a:gd name="T13" fmla="*/ 0 h 7"/>
              <a:gd name="T14" fmla="*/ 2147483647 w 14"/>
              <a:gd name="T15" fmla="*/ 0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"/>
              <a:gd name="T25" fmla="*/ 0 h 7"/>
              <a:gd name="T26" fmla="*/ 14 w 14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" h="7">
                <a:moveTo>
                  <a:pt x="3" y="2"/>
                </a:moveTo>
                <a:lnTo>
                  <a:pt x="0" y="0"/>
                </a:lnTo>
                <a:lnTo>
                  <a:pt x="14" y="7"/>
                </a:lnTo>
                <a:lnTo>
                  <a:pt x="14" y="6"/>
                </a:lnTo>
                <a:lnTo>
                  <a:pt x="14" y="5"/>
                </a:lnTo>
                <a:lnTo>
                  <a:pt x="4" y="0"/>
                </a:lnTo>
                <a:lnTo>
                  <a:pt x="4" y="1"/>
                </a:lnTo>
                <a:lnTo>
                  <a:pt x="3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73"/>
          <p:cNvSpPr>
            <a:spLocks/>
          </p:cNvSpPr>
          <p:nvPr/>
        </p:nvSpPr>
        <p:spPr bwMode="auto">
          <a:xfrm>
            <a:off x="6920065" y="4250377"/>
            <a:ext cx="19050" cy="17463"/>
          </a:xfrm>
          <a:custGeom>
            <a:avLst/>
            <a:gdLst>
              <a:gd name="T0" fmla="*/ 0 w 26"/>
              <a:gd name="T1" fmla="*/ 2147483647 h 22"/>
              <a:gd name="T2" fmla="*/ 0 w 26"/>
              <a:gd name="T3" fmla="*/ 2147483647 h 22"/>
              <a:gd name="T4" fmla="*/ 2147483647 w 26"/>
              <a:gd name="T5" fmla="*/ 2147483647 h 22"/>
              <a:gd name="T6" fmla="*/ 2147483647 w 26"/>
              <a:gd name="T7" fmla="*/ 2147483647 h 22"/>
              <a:gd name="T8" fmla="*/ 2147483647 w 26"/>
              <a:gd name="T9" fmla="*/ 2147483647 h 22"/>
              <a:gd name="T10" fmla="*/ 2147483647 w 26"/>
              <a:gd name="T11" fmla="*/ 2147483647 h 22"/>
              <a:gd name="T12" fmla="*/ 2147483647 w 26"/>
              <a:gd name="T13" fmla="*/ 2147483647 h 22"/>
              <a:gd name="T14" fmla="*/ 2147483647 w 26"/>
              <a:gd name="T15" fmla="*/ 2147483647 h 22"/>
              <a:gd name="T16" fmla="*/ 2147483647 w 26"/>
              <a:gd name="T17" fmla="*/ 2147483647 h 22"/>
              <a:gd name="T18" fmla="*/ 2147483647 w 26"/>
              <a:gd name="T19" fmla="*/ 2147483647 h 22"/>
              <a:gd name="T20" fmla="*/ 2147483647 w 26"/>
              <a:gd name="T21" fmla="*/ 2147483647 h 22"/>
              <a:gd name="T22" fmla="*/ 2147483647 w 26"/>
              <a:gd name="T23" fmla="*/ 2147483647 h 22"/>
              <a:gd name="T24" fmla="*/ 2147483647 w 26"/>
              <a:gd name="T25" fmla="*/ 2147483647 h 22"/>
              <a:gd name="T26" fmla="*/ 0 w 26"/>
              <a:gd name="T27" fmla="*/ 2147483647 h 22"/>
              <a:gd name="T28" fmla="*/ 0 w 26"/>
              <a:gd name="T29" fmla="*/ 0 h 22"/>
              <a:gd name="T30" fmla="*/ 0 w 26"/>
              <a:gd name="T31" fmla="*/ 2147483647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6"/>
              <a:gd name="T49" fmla="*/ 0 h 22"/>
              <a:gd name="T50" fmla="*/ 26 w 26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6" h="22">
                <a:moveTo>
                  <a:pt x="2" y="1"/>
                </a:moveTo>
                <a:lnTo>
                  <a:pt x="0" y="2"/>
                </a:lnTo>
                <a:lnTo>
                  <a:pt x="11" y="9"/>
                </a:lnTo>
                <a:lnTo>
                  <a:pt x="13" y="11"/>
                </a:lnTo>
                <a:lnTo>
                  <a:pt x="17" y="14"/>
                </a:lnTo>
                <a:lnTo>
                  <a:pt x="21" y="18"/>
                </a:lnTo>
                <a:lnTo>
                  <a:pt x="24" y="22"/>
                </a:lnTo>
                <a:lnTo>
                  <a:pt x="25" y="21"/>
                </a:lnTo>
                <a:lnTo>
                  <a:pt x="26" y="19"/>
                </a:lnTo>
                <a:lnTo>
                  <a:pt x="24" y="16"/>
                </a:lnTo>
                <a:lnTo>
                  <a:pt x="19" y="11"/>
                </a:lnTo>
                <a:lnTo>
                  <a:pt x="15" y="9"/>
                </a:lnTo>
                <a:lnTo>
                  <a:pt x="13" y="7"/>
                </a:lnTo>
                <a:lnTo>
                  <a:pt x="6" y="2"/>
                </a:lnTo>
                <a:lnTo>
                  <a:pt x="2" y="0"/>
                </a:lnTo>
                <a:lnTo>
                  <a:pt x="2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74"/>
          <p:cNvSpPr>
            <a:spLocks/>
          </p:cNvSpPr>
          <p:nvPr/>
        </p:nvSpPr>
        <p:spPr bwMode="auto">
          <a:xfrm>
            <a:off x="6937527" y="4263077"/>
            <a:ext cx="4763" cy="9525"/>
          </a:xfrm>
          <a:custGeom>
            <a:avLst/>
            <a:gdLst>
              <a:gd name="T0" fmla="*/ 2147483647 w 5"/>
              <a:gd name="T1" fmla="*/ 2147483647 h 11"/>
              <a:gd name="T2" fmla="*/ 0 w 5"/>
              <a:gd name="T3" fmla="*/ 2147483647 h 11"/>
              <a:gd name="T4" fmla="*/ 2147483647 w 5"/>
              <a:gd name="T5" fmla="*/ 2147483647 h 11"/>
              <a:gd name="T6" fmla="*/ 2147483647 w 5"/>
              <a:gd name="T7" fmla="*/ 2147483647 h 11"/>
              <a:gd name="T8" fmla="*/ 2147483647 w 5"/>
              <a:gd name="T9" fmla="*/ 2147483647 h 11"/>
              <a:gd name="T10" fmla="*/ 0 w 5"/>
              <a:gd name="T11" fmla="*/ 0 h 11"/>
              <a:gd name="T12" fmla="*/ 2147483647 w 5"/>
              <a:gd name="T13" fmla="*/ 2147483647 h 11"/>
              <a:gd name="T14" fmla="*/ 2147483647 w 5"/>
              <a:gd name="T15" fmla="*/ 2147483647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11"/>
              <a:gd name="T26" fmla="*/ 5 w 5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11">
                <a:moveTo>
                  <a:pt x="1" y="5"/>
                </a:moveTo>
                <a:lnTo>
                  <a:pt x="0" y="5"/>
                </a:lnTo>
                <a:lnTo>
                  <a:pt x="3" y="11"/>
                </a:lnTo>
                <a:lnTo>
                  <a:pt x="4" y="11"/>
                </a:lnTo>
                <a:lnTo>
                  <a:pt x="5" y="11"/>
                </a:lnTo>
                <a:lnTo>
                  <a:pt x="0" y="0"/>
                </a:lnTo>
                <a:lnTo>
                  <a:pt x="2" y="3"/>
                </a:lnTo>
                <a:lnTo>
                  <a:pt x="1" y="5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75"/>
          <p:cNvSpPr>
            <a:spLocks/>
          </p:cNvSpPr>
          <p:nvPr/>
        </p:nvSpPr>
        <p:spPr bwMode="auto">
          <a:xfrm>
            <a:off x="6907365" y="4271015"/>
            <a:ext cx="41275" cy="68263"/>
          </a:xfrm>
          <a:custGeom>
            <a:avLst/>
            <a:gdLst>
              <a:gd name="T0" fmla="*/ 2147483647 w 52"/>
              <a:gd name="T1" fmla="*/ 0 h 87"/>
              <a:gd name="T2" fmla="*/ 2147483647 w 52"/>
              <a:gd name="T3" fmla="*/ 0 h 87"/>
              <a:gd name="T4" fmla="*/ 2147483647 w 52"/>
              <a:gd name="T5" fmla="*/ 0 h 87"/>
              <a:gd name="T6" fmla="*/ 2147483647 w 52"/>
              <a:gd name="T7" fmla="*/ 0 h 87"/>
              <a:gd name="T8" fmla="*/ 2147483647 w 52"/>
              <a:gd name="T9" fmla="*/ 2147483647 h 87"/>
              <a:gd name="T10" fmla="*/ 2147483647 w 52"/>
              <a:gd name="T11" fmla="*/ 2147483647 h 87"/>
              <a:gd name="T12" fmla="*/ 2147483647 w 52"/>
              <a:gd name="T13" fmla="*/ 2147483647 h 87"/>
              <a:gd name="T14" fmla="*/ 2147483647 w 52"/>
              <a:gd name="T15" fmla="*/ 2147483647 h 87"/>
              <a:gd name="T16" fmla="*/ 2147483647 w 52"/>
              <a:gd name="T17" fmla="*/ 2147483647 h 87"/>
              <a:gd name="T18" fmla="*/ 2147483647 w 52"/>
              <a:gd name="T19" fmla="*/ 2147483647 h 87"/>
              <a:gd name="T20" fmla="*/ 2147483647 w 52"/>
              <a:gd name="T21" fmla="*/ 2147483647 h 87"/>
              <a:gd name="T22" fmla="*/ 2147483647 w 52"/>
              <a:gd name="T23" fmla="*/ 2147483647 h 87"/>
              <a:gd name="T24" fmla="*/ 2147483647 w 52"/>
              <a:gd name="T25" fmla="*/ 2147483647 h 87"/>
              <a:gd name="T26" fmla="*/ 2147483647 w 52"/>
              <a:gd name="T27" fmla="*/ 2147483647 h 87"/>
              <a:gd name="T28" fmla="*/ 2147483647 w 52"/>
              <a:gd name="T29" fmla="*/ 2147483647 h 87"/>
              <a:gd name="T30" fmla="*/ 2147483647 w 52"/>
              <a:gd name="T31" fmla="*/ 2147483647 h 87"/>
              <a:gd name="T32" fmla="*/ 2147483647 w 52"/>
              <a:gd name="T33" fmla="*/ 2147483647 h 87"/>
              <a:gd name="T34" fmla="*/ 2147483647 w 52"/>
              <a:gd name="T35" fmla="*/ 2147483647 h 87"/>
              <a:gd name="T36" fmla="*/ 2147483647 w 52"/>
              <a:gd name="T37" fmla="*/ 2147483647 h 87"/>
              <a:gd name="T38" fmla="*/ 2147483647 w 52"/>
              <a:gd name="T39" fmla="*/ 2147483647 h 87"/>
              <a:gd name="T40" fmla="*/ 2147483647 w 52"/>
              <a:gd name="T41" fmla="*/ 2147483647 h 87"/>
              <a:gd name="T42" fmla="*/ 2147483647 w 52"/>
              <a:gd name="T43" fmla="*/ 2147483647 h 87"/>
              <a:gd name="T44" fmla="*/ 2147483647 w 52"/>
              <a:gd name="T45" fmla="*/ 2147483647 h 87"/>
              <a:gd name="T46" fmla="*/ 0 w 52"/>
              <a:gd name="T47" fmla="*/ 2147483647 h 87"/>
              <a:gd name="T48" fmla="*/ 0 w 52"/>
              <a:gd name="T49" fmla="*/ 2147483647 h 87"/>
              <a:gd name="T50" fmla="*/ 0 w 52"/>
              <a:gd name="T51" fmla="*/ 2147483647 h 87"/>
              <a:gd name="T52" fmla="*/ 2147483647 w 52"/>
              <a:gd name="T53" fmla="*/ 2147483647 h 87"/>
              <a:gd name="T54" fmla="*/ 2147483647 w 52"/>
              <a:gd name="T55" fmla="*/ 2147483647 h 87"/>
              <a:gd name="T56" fmla="*/ 2147483647 w 52"/>
              <a:gd name="T57" fmla="*/ 2147483647 h 87"/>
              <a:gd name="T58" fmla="*/ 2147483647 w 52"/>
              <a:gd name="T59" fmla="*/ 2147483647 h 87"/>
              <a:gd name="T60" fmla="*/ 2147483647 w 52"/>
              <a:gd name="T61" fmla="*/ 2147483647 h 87"/>
              <a:gd name="T62" fmla="*/ 2147483647 w 52"/>
              <a:gd name="T63" fmla="*/ 2147483647 h 87"/>
              <a:gd name="T64" fmla="*/ 2147483647 w 52"/>
              <a:gd name="T65" fmla="*/ 2147483647 h 87"/>
              <a:gd name="T66" fmla="*/ 2147483647 w 52"/>
              <a:gd name="T67" fmla="*/ 2147483647 h 87"/>
              <a:gd name="T68" fmla="*/ 2147483647 w 52"/>
              <a:gd name="T69" fmla="*/ 2147483647 h 87"/>
              <a:gd name="T70" fmla="*/ 2147483647 w 52"/>
              <a:gd name="T71" fmla="*/ 2147483647 h 87"/>
              <a:gd name="T72" fmla="*/ 2147483647 w 52"/>
              <a:gd name="T73" fmla="*/ 2147483647 h 87"/>
              <a:gd name="T74" fmla="*/ 2147483647 w 52"/>
              <a:gd name="T75" fmla="*/ 2147483647 h 87"/>
              <a:gd name="T76" fmla="*/ 2147483647 w 52"/>
              <a:gd name="T77" fmla="*/ 2147483647 h 87"/>
              <a:gd name="T78" fmla="*/ 2147483647 w 52"/>
              <a:gd name="T79" fmla="*/ 2147483647 h 87"/>
              <a:gd name="T80" fmla="*/ 2147483647 w 52"/>
              <a:gd name="T81" fmla="*/ 2147483647 h 87"/>
              <a:gd name="T82" fmla="*/ 2147483647 w 52"/>
              <a:gd name="T83" fmla="*/ 2147483647 h 87"/>
              <a:gd name="T84" fmla="*/ 2147483647 w 52"/>
              <a:gd name="T85" fmla="*/ 2147483647 h 87"/>
              <a:gd name="T86" fmla="*/ 2147483647 w 52"/>
              <a:gd name="T87" fmla="*/ 2147483647 h 87"/>
              <a:gd name="T88" fmla="*/ 2147483647 w 52"/>
              <a:gd name="T89" fmla="*/ 2147483647 h 87"/>
              <a:gd name="T90" fmla="*/ 2147483647 w 52"/>
              <a:gd name="T91" fmla="*/ 0 h 87"/>
              <a:gd name="T92" fmla="*/ 2147483647 w 52"/>
              <a:gd name="T93" fmla="*/ 0 h 87"/>
              <a:gd name="T94" fmla="*/ 2147483647 w 52"/>
              <a:gd name="T95" fmla="*/ 0 h 87"/>
              <a:gd name="T96" fmla="*/ 2147483647 w 52"/>
              <a:gd name="T97" fmla="*/ 0 h 87"/>
              <a:gd name="T98" fmla="*/ 2147483647 w 52"/>
              <a:gd name="T99" fmla="*/ 0 h 8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2"/>
              <a:gd name="T151" fmla="*/ 0 h 87"/>
              <a:gd name="T152" fmla="*/ 52 w 52"/>
              <a:gd name="T153" fmla="*/ 87 h 8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2" h="87">
                <a:moveTo>
                  <a:pt x="43" y="1"/>
                </a:moveTo>
                <a:lnTo>
                  <a:pt x="44" y="4"/>
                </a:lnTo>
                <a:lnTo>
                  <a:pt x="45" y="5"/>
                </a:lnTo>
                <a:lnTo>
                  <a:pt x="45" y="7"/>
                </a:lnTo>
                <a:lnTo>
                  <a:pt x="48" y="12"/>
                </a:lnTo>
                <a:lnTo>
                  <a:pt x="49" y="15"/>
                </a:lnTo>
                <a:lnTo>
                  <a:pt x="49" y="23"/>
                </a:lnTo>
                <a:lnTo>
                  <a:pt x="50" y="27"/>
                </a:lnTo>
                <a:lnTo>
                  <a:pt x="49" y="30"/>
                </a:lnTo>
                <a:lnTo>
                  <a:pt x="49" y="35"/>
                </a:lnTo>
                <a:lnTo>
                  <a:pt x="48" y="38"/>
                </a:lnTo>
                <a:lnTo>
                  <a:pt x="48" y="42"/>
                </a:lnTo>
                <a:lnTo>
                  <a:pt x="46" y="45"/>
                </a:lnTo>
                <a:lnTo>
                  <a:pt x="44" y="48"/>
                </a:lnTo>
                <a:lnTo>
                  <a:pt x="43" y="51"/>
                </a:lnTo>
                <a:lnTo>
                  <a:pt x="38" y="59"/>
                </a:lnTo>
                <a:lnTo>
                  <a:pt x="36" y="61"/>
                </a:lnTo>
                <a:lnTo>
                  <a:pt x="31" y="68"/>
                </a:lnTo>
                <a:lnTo>
                  <a:pt x="21" y="75"/>
                </a:lnTo>
                <a:lnTo>
                  <a:pt x="19" y="77"/>
                </a:lnTo>
                <a:lnTo>
                  <a:pt x="16" y="79"/>
                </a:lnTo>
                <a:lnTo>
                  <a:pt x="12" y="81"/>
                </a:lnTo>
                <a:lnTo>
                  <a:pt x="5" y="83"/>
                </a:lnTo>
                <a:lnTo>
                  <a:pt x="0" y="84"/>
                </a:lnTo>
                <a:lnTo>
                  <a:pt x="0" y="86"/>
                </a:lnTo>
                <a:lnTo>
                  <a:pt x="0" y="87"/>
                </a:lnTo>
                <a:lnTo>
                  <a:pt x="5" y="86"/>
                </a:lnTo>
                <a:lnTo>
                  <a:pt x="12" y="83"/>
                </a:lnTo>
                <a:lnTo>
                  <a:pt x="16" y="81"/>
                </a:lnTo>
                <a:lnTo>
                  <a:pt x="21" y="80"/>
                </a:lnTo>
                <a:lnTo>
                  <a:pt x="23" y="77"/>
                </a:lnTo>
                <a:lnTo>
                  <a:pt x="34" y="71"/>
                </a:lnTo>
                <a:lnTo>
                  <a:pt x="38" y="64"/>
                </a:lnTo>
                <a:lnTo>
                  <a:pt x="41" y="61"/>
                </a:lnTo>
                <a:lnTo>
                  <a:pt x="45" y="54"/>
                </a:lnTo>
                <a:lnTo>
                  <a:pt x="46" y="51"/>
                </a:lnTo>
                <a:lnTo>
                  <a:pt x="49" y="48"/>
                </a:lnTo>
                <a:lnTo>
                  <a:pt x="50" y="42"/>
                </a:lnTo>
                <a:lnTo>
                  <a:pt x="50" y="38"/>
                </a:lnTo>
                <a:lnTo>
                  <a:pt x="51" y="35"/>
                </a:lnTo>
                <a:lnTo>
                  <a:pt x="51" y="30"/>
                </a:lnTo>
                <a:lnTo>
                  <a:pt x="52" y="27"/>
                </a:lnTo>
                <a:lnTo>
                  <a:pt x="51" y="23"/>
                </a:lnTo>
                <a:lnTo>
                  <a:pt x="51" y="15"/>
                </a:lnTo>
                <a:lnTo>
                  <a:pt x="50" y="12"/>
                </a:lnTo>
                <a:lnTo>
                  <a:pt x="48" y="7"/>
                </a:lnTo>
                <a:lnTo>
                  <a:pt x="48" y="3"/>
                </a:lnTo>
                <a:lnTo>
                  <a:pt x="45" y="0"/>
                </a:lnTo>
                <a:lnTo>
                  <a:pt x="44" y="1"/>
                </a:lnTo>
                <a:lnTo>
                  <a:pt x="43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76"/>
          <p:cNvSpPr>
            <a:spLocks/>
          </p:cNvSpPr>
          <p:nvPr/>
        </p:nvSpPr>
        <p:spPr bwMode="auto">
          <a:xfrm>
            <a:off x="6901015" y="4337690"/>
            <a:ext cx="6350" cy="3175"/>
          </a:xfrm>
          <a:custGeom>
            <a:avLst/>
            <a:gdLst>
              <a:gd name="T0" fmla="*/ 2147483647 w 8"/>
              <a:gd name="T1" fmla="*/ 0 h 5"/>
              <a:gd name="T2" fmla="*/ 2147483647 w 8"/>
              <a:gd name="T3" fmla="*/ 0 h 5"/>
              <a:gd name="T4" fmla="*/ 0 w 8"/>
              <a:gd name="T5" fmla="*/ 0 h 5"/>
              <a:gd name="T6" fmla="*/ 0 w 8"/>
              <a:gd name="T7" fmla="*/ 0 h 5"/>
              <a:gd name="T8" fmla="*/ 0 w 8"/>
              <a:gd name="T9" fmla="*/ 0 h 5"/>
              <a:gd name="T10" fmla="*/ 2147483647 w 8"/>
              <a:gd name="T11" fmla="*/ 0 h 5"/>
              <a:gd name="T12" fmla="*/ 2147483647 w 8"/>
              <a:gd name="T13" fmla="*/ 0 h 5"/>
              <a:gd name="T14" fmla="*/ 2147483647 w 8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"/>
              <a:gd name="T25" fmla="*/ 0 h 5"/>
              <a:gd name="T26" fmla="*/ 8 w 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" h="5">
                <a:moveTo>
                  <a:pt x="8" y="3"/>
                </a:moveTo>
                <a:lnTo>
                  <a:pt x="8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4" y="5"/>
                </a:lnTo>
                <a:lnTo>
                  <a:pt x="8" y="4"/>
                </a:lnTo>
                <a:lnTo>
                  <a:pt x="8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77"/>
          <p:cNvSpPr>
            <a:spLocks/>
          </p:cNvSpPr>
          <p:nvPr/>
        </p:nvSpPr>
        <p:spPr bwMode="auto">
          <a:xfrm>
            <a:off x="6897840" y="4337690"/>
            <a:ext cx="4763" cy="3175"/>
          </a:xfrm>
          <a:custGeom>
            <a:avLst/>
            <a:gdLst>
              <a:gd name="T0" fmla="*/ 0 w 7"/>
              <a:gd name="T1" fmla="*/ 0 h 5"/>
              <a:gd name="T2" fmla="*/ 0 w 7"/>
              <a:gd name="T3" fmla="*/ 0 h 5"/>
              <a:gd name="T4" fmla="*/ 0 w 7"/>
              <a:gd name="T5" fmla="*/ 0 h 5"/>
              <a:gd name="T6" fmla="*/ 0 w 7"/>
              <a:gd name="T7" fmla="*/ 0 h 5"/>
              <a:gd name="T8" fmla="*/ 0 w 7"/>
              <a:gd name="T9" fmla="*/ 0 h 5"/>
              <a:gd name="T10" fmla="*/ 0 w 7"/>
              <a:gd name="T11" fmla="*/ 0 h 5"/>
              <a:gd name="T12" fmla="*/ 0 w 7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5"/>
              <a:gd name="T23" fmla="*/ 7 w 7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5">
                <a:moveTo>
                  <a:pt x="3" y="0"/>
                </a:moveTo>
                <a:lnTo>
                  <a:pt x="7" y="0"/>
                </a:lnTo>
                <a:lnTo>
                  <a:pt x="0" y="3"/>
                </a:lnTo>
                <a:lnTo>
                  <a:pt x="0" y="5"/>
                </a:lnTo>
                <a:lnTo>
                  <a:pt x="3" y="4"/>
                </a:lnTo>
                <a:lnTo>
                  <a:pt x="3" y="3"/>
                </a:lnTo>
                <a:lnTo>
                  <a:pt x="3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78"/>
          <p:cNvSpPr>
            <a:spLocks/>
          </p:cNvSpPr>
          <p:nvPr/>
        </p:nvSpPr>
        <p:spPr bwMode="auto">
          <a:xfrm>
            <a:off x="6894665" y="4337690"/>
            <a:ext cx="3175" cy="3175"/>
          </a:xfrm>
          <a:custGeom>
            <a:avLst/>
            <a:gdLst>
              <a:gd name="T0" fmla="*/ 2147483647 w 4"/>
              <a:gd name="T1" fmla="*/ 2147483647 h 4"/>
              <a:gd name="T2" fmla="*/ 0 w 4"/>
              <a:gd name="T3" fmla="*/ 0 h 4"/>
              <a:gd name="T4" fmla="*/ 0 w 4"/>
              <a:gd name="T5" fmla="*/ 2147483647 h 4"/>
              <a:gd name="T6" fmla="*/ 0 w 4"/>
              <a:gd name="T7" fmla="*/ 2147483647 h 4"/>
              <a:gd name="T8" fmla="*/ 2147483647 w 4"/>
              <a:gd name="T9" fmla="*/ 2147483647 h 4"/>
              <a:gd name="T10" fmla="*/ 2147483647 w 4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4"/>
              <a:gd name="T20" fmla="*/ 4 w 4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4">
                <a:moveTo>
                  <a:pt x="4" y="2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79"/>
          <p:cNvSpPr>
            <a:spLocks/>
          </p:cNvSpPr>
          <p:nvPr/>
        </p:nvSpPr>
        <p:spPr bwMode="auto">
          <a:xfrm>
            <a:off x="6888315" y="4337690"/>
            <a:ext cx="6350" cy="3175"/>
          </a:xfrm>
          <a:custGeom>
            <a:avLst/>
            <a:gdLst>
              <a:gd name="T0" fmla="*/ 2147483647 w 8"/>
              <a:gd name="T1" fmla="*/ 0 h 5"/>
              <a:gd name="T2" fmla="*/ 2147483647 w 8"/>
              <a:gd name="T3" fmla="*/ 0 h 5"/>
              <a:gd name="T4" fmla="*/ 0 w 8"/>
              <a:gd name="T5" fmla="*/ 0 h 5"/>
              <a:gd name="T6" fmla="*/ 0 w 8"/>
              <a:gd name="T7" fmla="*/ 0 h 5"/>
              <a:gd name="T8" fmla="*/ 0 w 8"/>
              <a:gd name="T9" fmla="*/ 0 h 5"/>
              <a:gd name="T10" fmla="*/ 2147483647 w 8"/>
              <a:gd name="T11" fmla="*/ 0 h 5"/>
              <a:gd name="T12" fmla="*/ 2147483647 w 8"/>
              <a:gd name="T13" fmla="*/ 0 h 5"/>
              <a:gd name="T14" fmla="*/ 2147483647 w 8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"/>
              <a:gd name="T25" fmla="*/ 0 h 5"/>
              <a:gd name="T26" fmla="*/ 8 w 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" h="5">
                <a:moveTo>
                  <a:pt x="8" y="1"/>
                </a:moveTo>
                <a:lnTo>
                  <a:pt x="5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8" y="5"/>
                </a:lnTo>
                <a:lnTo>
                  <a:pt x="8" y="3"/>
                </a:lnTo>
                <a:lnTo>
                  <a:pt x="8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80"/>
          <p:cNvSpPr>
            <a:spLocks/>
          </p:cNvSpPr>
          <p:nvPr/>
        </p:nvSpPr>
        <p:spPr bwMode="auto">
          <a:xfrm>
            <a:off x="6885140" y="4337690"/>
            <a:ext cx="6350" cy="3175"/>
          </a:xfrm>
          <a:custGeom>
            <a:avLst/>
            <a:gdLst>
              <a:gd name="T0" fmla="*/ 2147483647 w 7"/>
              <a:gd name="T1" fmla="*/ 0 h 5"/>
              <a:gd name="T2" fmla="*/ 2147483647 w 7"/>
              <a:gd name="T3" fmla="*/ 0 h 5"/>
              <a:gd name="T4" fmla="*/ 0 w 7"/>
              <a:gd name="T5" fmla="*/ 0 h 5"/>
              <a:gd name="T6" fmla="*/ 0 w 7"/>
              <a:gd name="T7" fmla="*/ 0 h 5"/>
              <a:gd name="T8" fmla="*/ 0 w 7"/>
              <a:gd name="T9" fmla="*/ 0 h 5"/>
              <a:gd name="T10" fmla="*/ 2147483647 w 7"/>
              <a:gd name="T11" fmla="*/ 0 h 5"/>
              <a:gd name="T12" fmla="*/ 2147483647 w 7"/>
              <a:gd name="T13" fmla="*/ 0 h 5"/>
              <a:gd name="T14" fmla="*/ 2147483647 w 7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5"/>
              <a:gd name="T26" fmla="*/ 7 w 7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5">
                <a:moveTo>
                  <a:pt x="3" y="3"/>
                </a:moveTo>
                <a:lnTo>
                  <a:pt x="3" y="1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7" y="5"/>
                </a:lnTo>
                <a:lnTo>
                  <a:pt x="3" y="5"/>
                </a:lnTo>
                <a:lnTo>
                  <a:pt x="3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81"/>
          <p:cNvSpPr>
            <a:spLocks/>
          </p:cNvSpPr>
          <p:nvPr/>
        </p:nvSpPr>
        <p:spPr bwMode="auto">
          <a:xfrm>
            <a:off x="6883552" y="4336102"/>
            <a:ext cx="1588" cy="3175"/>
          </a:xfrm>
          <a:custGeom>
            <a:avLst/>
            <a:gdLst>
              <a:gd name="T0" fmla="*/ 0 w 4"/>
              <a:gd name="T1" fmla="*/ 0 h 5"/>
              <a:gd name="T2" fmla="*/ 0 w 4"/>
              <a:gd name="T3" fmla="*/ 0 h 5"/>
              <a:gd name="T4" fmla="*/ 0 w 4"/>
              <a:gd name="T5" fmla="*/ 0 h 5"/>
              <a:gd name="T6" fmla="*/ 0 w 4"/>
              <a:gd name="T7" fmla="*/ 0 h 5"/>
              <a:gd name="T8" fmla="*/ 0 w 4"/>
              <a:gd name="T9" fmla="*/ 0 h 5"/>
              <a:gd name="T10" fmla="*/ 0 w 4"/>
              <a:gd name="T11" fmla="*/ 0 h 5"/>
              <a:gd name="T12" fmla="*/ 0 w 4"/>
              <a:gd name="T13" fmla="*/ 0 h 5"/>
              <a:gd name="T14" fmla="*/ 0 w 4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4" y="1"/>
                </a:move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5"/>
                </a:lnTo>
                <a:lnTo>
                  <a:pt x="4" y="5"/>
                </a:lnTo>
                <a:lnTo>
                  <a:pt x="4" y="2"/>
                </a:lnTo>
                <a:lnTo>
                  <a:pt x="4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82"/>
          <p:cNvSpPr>
            <a:spLocks/>
          </p:cNvSpPr>
          <p:nvPr/>
        </p:nvSpPr>
        <p:spPr bwMode="auto">
          <a:xfrm>
            <a:off x="6878790" y="4334515"/>
            <a:ext cx="7938" cy="4763"/>
          </a:xfrm>
          <a:custGeom>
            <a:avLst/>
            <a:gdLst>
              <a:gd name="T0" fmla="*/ 2147483647 w 9"/>
              <a:gd name="T1" fmla="*/ 2147483647 h 6"/>
              <a:gd name="T2" fmla="*/ 2147483647 w 9"/>
              <a:gd name="T3" fmla="*/ 2147483647 h 6"/>
              <a:gd name="T4" fmla="*/ 2147483647 w 9"/>
              <a:gd name="T5" fmla="*/ 2147483647 h 6"/>
              <a:gd name="T6" fmla="*/ 0 w 9"/>
              <a:gd name="T7" fmla="*/ 0 h 6"/>
              <a:gd name="T8" fmla="*/ 0 w 9"/>
              <a:gd name="T9" fmla="*/ 2147483647 h 6"/>
              <a:gd name="T10" fmla="*/ 0 w 9"/>
              <a:gd name="T11" fmla="*/ 2147483647 h 6"/>
              <a:gd name="T12" fmla="*/ 2147483647 w 9"/>
              <a:gd name="T13" fmla="*/ 2147483647 h 6"/>
              <a:gd name="T14" fmla="*/ 2147483647 w 9"/>
              <a:gd name="T15" fmla="*/ 2147483647 h 6"/>
              <a:gd name="T16" fmla="*/ 2147483647 w 9"/>
              <a:gd name="T17" fmla="*/ 2147483647 h 6"/>
              <a:gd name="T18" fmla="*/ 2147483647 w 9"/>
              <a:gd name="T19" fmla="*/ 2147483647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6"/>
              <a:gd name="T32" fmla="*/ 9 w 9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6">
                <a:moveTo>
                  <a:pt x="6" y="3"/>
                </a:moveTo>
                <a:lnTo>
                  <a:pt x="6" y="2"/>
                </a:lnTo>
                <a:lnTo>
                  <a:pt x="2" y="1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2" y="3"/>
                </a:lnTo>
                <a:lnTo>
                  <a:pt x="9" y="6"/>
                </a:lnTo>
                <a:lnTo>
                  <a:pt x="6" y="6"/>
                </a:lnTo>
                <a:lnTo>
                  <a:pt x="6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83"/>
          <p:cNvSpPr>
            <a:spLocks/>
          </p:cNvSpPr>
          <p:nvPr/>
        </p:nvSpPr>
        <p:spPr bwMode="auto">
          <a:xfrm>
            <a:off x="6877202" y="4334515"/>
            <a:ext cx="1588" cy="3175"/>
          </a:xfrm>
          <a:custGeom>
            <a:avLst/>
            <a:gdLst>
              <a:gd name="T0" fmla="*/ 0 w 3"/>
              <a:gd name="T1" fmla="*/ 2147483647 h 4"/>
              <a:gd name="T2" fmla="*/ 0 w 3"/>
              <a:gd name="T3" fmla="*/ 0 h 4"/>
              <a:gd name="T4" fmla="*/ 0 w 3"/>
              <a:gd name="T5" fmla="*/ 0 h 4"/>
              <a:gd name="T6" fmla="*/ 0 w 3"/>
              <a:gd name="T7" fmla="*/ 2147483647 h 4"/>
              <a:gd name="T8" fmla="*/ 0 w 3"/>
              <a:gd name="T9" fmla="*/ 2147483647 h 4"/>
              <a:gd name="T10" fmla="*/ 0 w 3"/>
              <a:gd name="T11" fmla="*/ 2147483647 h 4"/>
              <a:gd name="T12" fmla="*/ 0 w 3"/>
              <a:gd name="T13" fmla="*/ 2147483647 h 4"/>
              <a:gd name="T14" fmla="*/ 0 w 3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4"/>
              <a:gd name="T26" fmla="*/ 3 w 3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4">
                <a:moveTo>
                  <a:pt x="3" y="1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lnTo>
                  <a:pt x="3" y="2"/>
                </a:lnTo>
                <a:lnTo>
                  <a:pt x="3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Freeform 184"/>
          <p:cNvSpPr>
            <a:spLocks/>
          </p:cNvSpPr>
          <p:nvPr/>
        </p:nvSpPr>
        <p:spPr bwMode="auto">
          <a:xfrm>
            <a:off x="6870852" y="4332927"/>
            <a:ext cx="9525" cy="4763"/>
          </a:xfrm>
          <a:custGeom>
            <a:avLst/>
            <a:gdLst>
              <a:gd name="T0" fmla="*/ 2147483647 w 12"/>
              <a:gd name="T1" fmla="*/ 0 h 7"/>
              <a:gd name="T2" fmla="*/ 2147483647 w 12"/>
              <a:gd name="T3" fmla="*/ 0 h 7"/>
              <a:gd name="T4" fmla="*/ 2147483647 w 12"/>
              <a:gd name="T5" fmla="*/ 0 h 7"/>
              <a:gd name="T6" fmla="*/ 0 w 12"/>
              <a:gd name="T7" fmla="*/ 0 h 7"/>
              <a:gd name="T8" fmla="*/ 0 w 12"/>
              <a:gd name="T9" fmla="*/ 0 h 7"/>
              <a:gd name="T10" fmla="*/ 0 w 12"/>
              <a:gd name="T11" fmla="*/ 0 h 7"/>
              <a:gd name="T12" fmla="*/ 2147483647 w 12"/>
              <a:gd name="T13" fmla="*/ 0 h 7"/>
              <a:gd name="T14" fmla="*/ 2147483647 w 12"/>
              <a:gd name="T15" fmla="*/ 0 h 7"/>
              <a:gd name="T16" fmla="*/ 2147483647 w 12"/>
              <a:gd name="T17" fmla="*/ 0 h 7"/>
              <a:gd name="T18" fmla="*/ 2147483647 w 12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"/>
              <a:gd name="T31" fmla="*/ 0 h 7"/>
              <a:gd name="T32" fmla="*/ 12 w 12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" h="7">
                <a:moveTo>
                  <a:pt x="8" y="5"/>
                </a:moveTo>
                <a:lnTo>
                  <a:pt x="8" y="4"/>
                </a:lnTo>
                <a:lnTo>
                  <a:pt x="5" y="3"/>
                </a:ln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lnTo>
                  <a:pt x="5" y="5"/>
                </a:lnTo>
                <a:lnTo>
                  <a:pt x="12" y="7"/>
                </a:lnTo>
                <a:lnTo>
                  <a:pt x="8" y="7"/>
                </a:lnTo>
                <a:lnTo>
                  <a:pt x="8" y="5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85"/>
          <p:cNvSpPr>
            <a:spLocks/>
          </p:cNvSpPr>
          <p:nvPr/>
        </p:nvSpPr>
        <p:spPr bwMode="auto">
          <a:xfrm>
            <a:off x="6867677" y="4331340"/>
            <a:ext cx="4763" cy="3175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0 h 5"/>
              <a:gd name="T6" fmla="*/ 2147483647 w 6"/>
              <a:gd name="T7" fmla="*/ 0 h 5"/>
              <a:gd name="T8" fmla="*/ 0 w 6"/>
              <a:gd name="T9" fmla="*/ 0 h 5"/>
              <a:gd name="T10" fmla="*/ 0 w 6"/>
              <a:gd name="T11" fmla="*/ 0 h 5"/>
              <a:gd name="T12" fmla="*/ 2147483647 w 6"/>
              <a:gd name="T13" fmla="*/ 0 h 5"/>
              <a:gd name="T14" fmla="*/ 2147483647 w 6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5"/>
              <a:gd name="T26" fmla="*/ 6 w 6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5">
                <a:moveTo>
                  <a:pt x="4" y="4"/>
                </a:moveTo>
                <a:lnTo>
                  <a:pt x="6" y="2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4" y="5"/>
                </a:lnTo>
                <a:lnTo>
                  <a:pt x="4" y="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86"/>
          <p:cNvSpPr>
            <a:spLocks/>
          </p:cNvSpPr>
          <p:nvPr/>
        </p:nvSpPr>
        <p:spPr bwMode="auto">
          <a:xfrm>
            <a:off x="6862915" y="4328165"/>
            <a:ext cx="9525" cy="4763"/>
          </a:xfrm>
          <a:custGeom>
            <a:avLst/>
            <a:gdLst>
              <a:gd name="T0" fmla="*/ 2147483647 w 12"/>
              <a:gd name="T1" fmla="*/ 2147483647 h 5"/>
              <a:gd name="T2" fmla="*/ 2147483647 w 12"/>
              <a:gd name="T3" fmla="*/ 2147483647 h 5"/>
              <a:gd name="T4" fmla="*/ 0 w 12"/>
              <a:gd name="T5" fmla="*/ 0 h 5"/>
              <a:gd name="T6" fmla="*/ 0 w 12"/>
              <a:gd name="T7" fmla="*/ 2147483647 h 5"/>
              <a:gd name="T8" fmla="*/ 0 w 12"/>
              <a:gd name="T9" fmla="*/ 2147483647 h 5"/>
              <a:gd name="T10" fmla="*/ 2147483647 w 12"/>
              <a:gd name="T11" fmla="*/ 2147483647 h 5"/>
              <a:gd name="T12" fmla="*/ 2147483647 w 12"/>
              <a:gd name="T13" fmla="*/ 2147483647 h 5"/>
              <a:gd name="T14" fmla="*/ 2147483647 w 12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5"/>
              <a:gd name="T26" fmla="*/ 12 w 12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5">
                <a:moveTo>
                  <a:pt x="8" y="3"/>
                </a:moveTo>
                <a:lnTo>
                  <a:pt x="12" y="5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7" y="5"/>
                </a:lnTo>
                <a:lnTo>
                  <a:pt x="7" y="4"/>
                </a:lnTo>
                <a:lnTo>
                  <a:pt x="8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87"/>
          <p:cNvSpPr>
            <a:spLocks/>
          </p:cNvSpPr>
          <p:nvPr/>
        </p:nvSpPr>
        <p:spPr bwMode="auto">
          <a:xfrm>
            <a:off x="6859740" y="4326577"/>
            <a:ext cx="4763" cy="3175"/>
          </a:xfrm>
          <a:custGeom>
            <a:avLst/>
            <a:gdLst>
              <a:gd name="T0" fmla="*/ 2147483647 w 4"/>
              <a:gd name="T1" fmla="*/ 0 h 5"/>
              <a:gd name="T2" fmla="*/ 2147483647 w 4"/>
              <a:gd name="T3" fmla="*/ 0 h 5"/>
              <a:gd name="T4" fmla="*/ 2147483647 w 4"/>
              <a:gd name="T5" fmla="*/ 0 h 5"/>
              <a:gd name="T6" fmla="*/ 2147483647 w 4"/>
              <a:gd name="T7" fmla="*/ 0 h 5"/>
              <a:gd name="T8" fmla="*/ 0 w 4"/>
              <a:gd name="T9" fmla="*/ 0 h 5"/>
              <a:gd name="T10" fmla="*/ 2147483647 w 4"/>
              <a:gd name="T11" fmla="*/ 0 h 5"/>
              <a:gd name="T12" fmla="*/ 2147483647 w 4"/>
              <a:gd name="T13" fmla="*/ 0 h 5"/>
              <a:gd name="T14" fmla="*/ 2147483647 w 4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3" y="4"/>
                </a:moveTo>
                <a:lnTo>
                  <a:pt x="4" y="3"/>
                </a:lnTo>
                <a:lnTo>
                  <a:pt x="2" y="0"/>
                </a:lnTo>
                <a:lnTo>
                  <a:pt x="1" y="2"/>
                </a:lnTo>
                <a:lnTo>
                  <a:pt x="0" y="3"/>
                </a:lnTo>
                <a:lnTo>
                  <a:pt x="1" y="4"/>
                </a:lnTo>
                <a:lnTo>
                  <a:pt x="3" y="5"/>
                </a:lnTo>
                <a:lnTo>
                  <a:pt x="3" y="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88"/>
          <p:cNvSpPr>
            <a:spLocks/>
          </p:cNvSpPr>
          <p:nvPr/>
        </p:nvSpPr>
        <p:spPr bwMode="auto">
          <a:xfrm>
            <a:off x="6859740" y="4324990"/>
            <a:ext cx="3175" cy="3175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0 w 5"/>
              <a:gd name="T5" fmla="*/ 0 h 4"/>
              <a:gd name="T6" fmla="*/ 0 w 5"/>
              <a:gd name="T7" fmla="*/ 2147483647 h 4"/>
              <a:gd name="T8" fmla="*/ 0 w 5"/>
              <a:gd name="T9" fmla="*/ 2147483647 h 4"/>
              <a:gd name="T10" fmla="*/ 0 w 5"/>
              <a:gd name="T11" fmla="*/ 2147483647 h 4"/>
              <a:gd name="T12" fmla="*/ 0 w 5"/>
              <a:gd name="T13" fmla="*/ 2147483647 h 4"/>
              <a:gd name="T14" fmla="*/ 0 w 5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4"/>
              <a:gd name="T26" fmla="*/ 5 w 5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4">
                <a:moveTo>
                  <a:pt x="4" y="1"/>
                </a:moveTo>
                <a:lnTo>
                  <a:pt x="5" y="3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3" y="4"/>
                </a:lnTo>
                <a:lnTo>
                  <a:pt x="3" y="3"/>
                </a:lnTo>
                <a:lnTo>
                  <a:pt x="4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89"/>
          <p:cNvSpPr>
            <a:spLocks/>
          </p:cNvSpPr>
          <p:nvPr/>
        </p:nvSpPr>
        <p:spPr bwMode="auto">
          <a:xfrm>
            <a:off x="6856565" y="4323402"/>
            <a:ext cx="3175" cy="3175"/>
          </a:xfrm>
          <a:custGeom>
            <a:avLst/>
            <a:gdLst>
              <a:gd name="T0" fmla="*/ 0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0 h 5"/>
              <a:gd name="T8" fmla="*/ 0 w 5"/>
              <a:gd name="T9" fmla="*/ 0 h 5"/>
              <a:gd name="T10" fmla="*/ 0 w 5"/>
              <a:gd name="T11" fmla="*/ 0 h 5"/>
              <a:gd name="T12" fmla="*/ 0 w 5"/>
              <a:gd name="T13" fmla="*/ 0 h 5"/>
              <a:gd name="T14" fmla="*/ 0 w 5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5"/>
              <a:gd name="T26" fmla="*/ 5 w 5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5">
                <a:moveTo>
                  <a:pt x="3" y="3"/>
                </a:moveTo>
                <a:lnTo>
                  <a:pt x="5" y="2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1" y="3"/>
                </a:lnTo>
                <a:lnTo>
                  <a:pt x="3" y="5"/>
                </a:lnTo>
                <a:lnTo>
                  <a:pt x="3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90"/>
          <p:cNvSpPr>
            <a:spLocks/>
          </p:cNvSpPr>
          <p:nvPr/>
        </p:nvSpPr>
        <p:spPr bwMode="auto">
          <a:xfrm>
            <a:off x="6854977" y="4321815"/>
            <a:ext cx="4763" cy="3175"/>
          </a:xfrm>
          <a:custGeom>
            <a:avLst/>
            <a:gdLst>
              <a:gd name="T0" fmla="*/ 2147483647 w 4"/>
              <a:gd name="T1" fmla="*/ 2147483647 h 3"/>
              <a:gd name="T2" fmla="*/ 2147483647 w 4"/>
              <a:gd name="T3" fmla="*/ 2147483647 h 3"/>
              <a:gd name="T4" fmla="*/ 0 w 4"/>
              <a:gd name="T5" fmla="*/ 0 h 3"/>
              <a:gd name="T6" fmla="*/ 0 w 4"/>
              <a:gd name="T7" fmla="*/ 2147483647 h 3"/>
              <a:gd name="T8" fmla="*/ 0 w 4"/>
              <a:gd name="T9" fmla="*/ 2147483647 h 3"/>
              <a:gd name="T10" fmla="*/ 2147483647 w 4"/>
              <a:gd name="T11" fmla="*/ 2147483647 h 3"/>
              <a:gd name="T12" fmla="*/ 2147483647 w 4"/>
              <a:gd name="T13" fmla="*/ 2147483647 h 3"/>
              <a:gd name="T14" fmla="*/ 2147483647 w 4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3"/>
              <a:gd name="T26" fmla="*/ 4 w 4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3">
                <a:moveTo>
                  <a:pt x="3" y="1"/>
                </a:moveTo>
                <a:lnTo>
                  <a:pt x="4" y="2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2" y="3"/>
                </a:lnTo>
                <a:lnTo>
                  <a:pt x="2" y="2"/>
                </a:lnTo>
                <a:lnTo>
                  <a:pt x="3" y="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91"/>
          <p:cNvSpPr>
            <a:spLocks/>
          </p:cNvSpPr>
          <p:nvPr/>
        </p:nvSpPr>
        <p:spPr bwMode="auto">
          <a:xfrm>
            <a:off x="6853390" y="4320227"/>
            <a:ext cx="3175" cy="4763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0 w 5"/>
              <a:gd name="T5" fmla="*/ 0 h 4"/>
              <a:gd name="T6" fmla="*/ 0 w 5"/>
              <a:gd name="T7" fmla="*/ 2147483647 h 4"/>
              <a:gd name="T8" fmla="*/ 0 w 5"/>
              <a:gd name="T9" fmla="*/ 2147483647 h 4"/>
              <a:gd name="T10" fmla="*/ 0 w 5"/>
              <a:gd name="T11" fmla="*/ 2147483647 h 4"/>
              <a:gd name="T12" fmla="*/ 0 w 5"/>
              <a:gd name="T13" fmla="*/ 2147483647 h 4"/>
              <a:gd name="T14" fmla="*/ 0 w 5"/>
              <a:gd name="T15" fmla="*/ 2147483647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4"/>
              <a:gd name="T26" fmla="*/ 5 w 5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4">
                <a:moveTo>
                  <a:pt x="4" y="3"/>
                </a:moveTo>
                <a:lnTo>
                  <a:pt x="5" y="2"/>
                </a:lnTo>
                <a:lnTo>
                  <a:pt x="3" y="0"/>
                </a:lnTo>
                <a:lnTo>
                  <a:pt x="2" y="1"/>
                </a:lnTo>
                <a:lnTo>
                  <a:pt x="0" y="2"/>
                </a:lnTo>
                <a:lnTo>
                  <a:pt x="2" y="3"/>
                </a:lnTo>
                <a:lnTo>
                  <a:pt x="4" y="4"/>
                </a:lnTo>
                <a:lnTo>
                  <a:pt x="4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92"/>
          <p:cNvSpPr>
            <a:spLocks/>
          </p:cNvSpPr>
          <p:nvPr/>
        </p:nvSpPr>
        <p:spPr bwMode="auto">
          <a:xfrm>
            <a:off x="6851802" y="4320227"/>
            <a:ext cx="3175" cy="3175"/>
          </a:xfrm>
          <a:custGeom>
            <a:avLst/>
            <a:gdLst>
              <a:gd name="T0" fmla="*/ 2147483647 w 4"/>
              <a:gd name="T1" fmla="*/ 0 h 5"/>
              <a:gd name="T2" fmla="*/ 2147483647 w 4"/>
              <a:gd name="T3" fmla="*/ 0 h 5"/>
              <a:gd name="T4" fmla="*/ 2147483647 w 4"/>
              <a:gd name="T5" fmla="*/ 0 h 5"/>
              <a:gd name="T6" fmla="*/ 2147483647 w 4"/>
              <a:gd name="T7" fmla="*/ 0 h 5"/>
              <a:gd name="T8" fmla="*/ 0 w 4"/>
              <a:gd name="T9" fmla="*/ 0 h 5"/>
              <a:gd name="T10" fmla="*/ 2147483647 w 4"/>
              <a:gd name="T11" fmla="*/ 0 h 5"/>
              <a:gd name="T12" fmla="*/ 2147483647 w 4"/>
              <a:gd name="T13" fmla="*/ 0 h 5"/>
              <a:gd name="T14" fmla="*/ 2147483647 w 4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3" y="3"/>
                </a:moveTo>
                <a:lnTo>
                  <a:pt x="4" y="3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3" y="5"/>
                </a:lnTo>
                <a:lnTo>
                  <a:pt x="1" y="4"/>
                </a:lnTo>
                <a:lnTo>
                  <a:pt x="3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93"/>
          <p:cNvSpPr>
            <a:spLocks/>
          </p:cNvSpPr>
          <p:nvPr/>
        </p:nvSpPr>
        <p:spPr bwMode="auto">
          <a:xfrm>
            <a:off x="6848627" y="4301177"/>
            <a:ext cx="14288" cy="19050"/>
          </a:xfrm>
          <a:custGeom>
            <a:avLst/>
            <a:gdLst>
              <a:gd name="T0" fmla="*/ 2147483647 w 17"/>
              <a:gd name="T1" fmla="*/ 2147483647 h 26"/>
              <a:gd name="T2" fmla="*/ 2147483647 w 17"/>
              <a:gd name="T3" fmla="*/ 2147483647 h 26"/>
              <a:gd name="T4" fmla="*/ 2147483647 w 17"/>
              <a:gd name="T5" fmla="*/ 2147483647 h 26"/>
              <a:gd name="T6" fmla="*/ 2147483647 w 17"/>
              <a:gd name="T7" fmla="*/ 0 h 26"/>
              <a:gd name="T8" fmla="*/ 2147483647 w 17"/>
              <a:gd name="T9" fmla="*/ 0 h 26"/>
              <a:gd name="T10" fmla="*/ 0 w 17"/>
              <a:gd name="T11" fmla="*/ 2147483647 h 26"/>
              <a:gd name="T12" fmla="*/ 2147483647 w 17"/>
              <a:gd name="T13" fmla="*/ 2147483647 h 26"/>
              <a:gd name="T14" fmla="*/ 2147483647 w 17"/>
              <a:gd name="T15" fmla="*/ 2147483647 h 26"/>
              <a:gd name="T16" fmla="*/ 2147483647 w 17"/>
              <a:gd name="T17" fmla="*/ 2147483647 h 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26"/>
              <a:gd name="T29" fmla="*/ 17 w 17"/>
              <a:gd name="T30" fmla="*/ 26 h 2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26">
                <a:moveTo>
                  <a:pt x="6" y="24"/>
                </a:moveTo>
                <a:lnTo>
                  <a:pt x="4" y="22"/>
                </a:lnTo>
                <a:lnTo>
                  <a:pt x="2" y="20"/>
                </a:lnTo>
                <a:lnTo>
                  <a:pt x="17" y="5"/>
                </a:lnTo>
                <a:lnTo>
                  <a:pt x="17" y="0"/>
                </a:lnTo>
                <a:lnTo>
                  <a:pt x="0" y="22"/>
                </a:lnTo>
                <a:lnTo>
                  <a:pt x="3" y="26"/>
                </a:lnTo>
                <a:lnTo>
                  <a:pt x="4" y="24"/>
                </a:lnTo>
                <a:lnTo>
                  <a:pt x="6" y="2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94"/>
          <p:cNvSpPr>
            <a:spLocks/>
          </p:cNvSpPr>
          <p:nvPr/>
        </p:nvSpPr>
        <p:spPr bwMode="auto">
          <a:xfrm>
            <a:off x="6862915" y="4301177"/>
            <a:ext cx="7938" cy="9525"/>
          </a:xfrm>
          <a:custGeom>
            <a:avLst/>
            <a:gdLst>
              <a:gd name="T0" fmla="*/ 0 w 10"/>
              <a:gd name="T1" fmla="*/ 0 h 13"/>
              <a:gd name="T2" fmla="*/ 2147483647 w 10"/>
              <a:gd name="T3" fmla="*/ 0 h 13"/>
              <a:gd name="T4" fmla="*/ 2147483647 w 10"/>
              <a:gd name="T5" fmla="*/ 2147483647 h 13"/>
              <a:gd name="T6" fmla="*/ 2147483647 w 10"/>
              <a:gd name="T7" fmla="*/ 2147483647 h 13"/>
              <a:gd name="T8" fmla="*/ 2147483647 w 10"/>
              <a:gd name="T9" fmla="*/ 2147483647 h 13"/>
              <a:gd name="T10" fmla="*/ 2147483647 w 10"/>
              <a:gd name="T11" fmla="*/ 0 h 13"/>
              <a:gd name="T12" fmla="*/ 2147483647 w 10"/>
              <a:gd name="T13" fmla="*/ 0 h 13"/>
              <a:gd name="T14" fmla="*/ 0 w 10"/>
              <a:gd name="T15" fmla="*/ 0 h 13"/>
              <a:gd name="T16" fmla="*/ 0 w 10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"/>
              <a:gd name="T28" fmla="*/ 0 h 13"/>
              <a:gd name="T29" fmla="*/ 10 w 10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" h="13">
                <a:moveTo>
                  <a:pt x="0" y="5"/>
                </a:moveTo>
                <a:lnTo>
                  <a:pt x="1" y="7"/>
                </a:lnTo>
                <a:lnTo>
                  <a:pt x="5" y="9"/>
                </a:lnTo>
                <a:lnTo>
                  <a:pt x="8" y="13"/>
                </a:lnTo>
                <a:lnTo>
                  <a:pt x="10" y="11"/>
                </a:lnTo>
                <a:lnTo>
                  <a:pt x="7" y="7"/>
                </a:lnTo>
                <a:lnTo>
                  <a:pt x="4" y="5"/>
                </a:lnTo>
                <a:lnTo>
                  <a:pt x="0" y="0"/>
                </a:lnTo>
                <a:lnTo>
                  <a:pt x="0" y="5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95"/>
          <p:cNvSpPr>
            <a:spLocks/>
          </p:cNvSpPr>
          <p:nvPr/>
        </p:nvSpPr>
        <p:spPr bwMode="auto">
          <a:xfrm>
            <a:off x="6869265" y="4309115"/>
            <a:ext cx="44450" cy="11113"/>
          </a:xfrm>
          <a:custGeom>
            <a:avLst/>
            <a:gdLst>
              <a:gd name="T0" fmla="*/ 0 w 55"/>
              <a:gd name="T1" fmla="*/ 0 h 15"/>
              <a:gd name="T2" fmla="*/ 2147483647 w 55"/>
              <a:gd name="T3" fmla="*/ 2147483647 h 15"/>
              <a:gd name="T4" fmla="*/ 2147483647 w 55"/>
              <a:gd name="T5" fmla="*/ 2147483647 h 15"/>
              <a:gd name="T6" fmla="*/ 2147483647 w 55"/>
              <a:gd name="T7" fmla="*/ 2147483647 h 15"/>
              <a:gd name="T8" fmla="*/ 2147483647 w 55"/>
              <a:gd name="T9" fmla="*/ 2147483647 h 15"/>
              <a:gd name="T10" fmla="*/ 2147483647 w 55"/>
              <a:gd name="T11" fmla="*/ 2147483647 h 15"/>
              <a:gd name="T12" fmla="*/ 2147483647 w 55"/>
              <a:gd name="T13" fmla="*/ 2147483647 h 15"/>
              <a:gd name="T14" fmla="*/ 2147483647 w 55"/>
              <a:gd name="T15" fmla="*/ 2147483647 h 15"/>
              <a:gd name="T16" fmla="*/ 2147483647 w 55"/>
              <a:gd name="T17" fmla="*/ 2147483647 h 15"/>
              <a:gd name="T18" fmla="*/ 2147483647 w 55"/>
              <a:gd name="T19" fmla="*/ 2147483647 h 15"/>
              <a:gd name="T20" fmla="*/ 2147483647 w 55"/>
              <a:gd name="T21" fmla="*/ 2147483647 h 15"/>
              <a:gd name="T22" fmla="*/ 2147483647 w 55"/>
              <a:gd name="T23" fmla="*/ 2147483647 h 15"/>
              <a:gd name="T24" fmla="*/ 2147483647 w 55"/>
              <a:gd name="T25" fmla="*/ 2147483647 h 15"/>
              <a:gd name="T26" fmla="*/ 2147483647 w 55"/>
              <a:gd name="T27" fmla="*/ 0 h 15"/>
              <a:gd name="T28" fmla="*/ 2147483647 w 55"/>
              <a:gd name="T29" fmla="*/ 2147483647 h 15"/>
              <a:gd name="T30" fmla="*/ 2147483647 w 55"/>
              <a:gd name="T31" fmla="*/ 2147483647 h 15"/>
              <a:gd name="T32" fmla="*/ 2147483647 w 55"/>
              <a:gd name="T33" fmla="*/ 2147483647 h 15"/>
              <a:gd name="T34" fmla="*/ 2147483647 w 55"/>
              <a:gd name="T35" fmla="*/ 2147483647 h 15"/>
              <a:gd name="T36" fmla="*/ 2147483647 w 55"/>
              <a:gd name="T37" fmla="*/ 2147483647 h 15"/>
              <a:gd name="T38" fmla="*/ 2147483647 w 55"/>
              <a:gd name="T39" fmla="*/ 2147483647 h 15"/>
              <a:gd name="T40" fmla="*/ 2147483647 w 55"/>
              <a:gd name="T41" fmla="*/ 2147483647 h 15"/>
              <a:gd name="T42" fmla="*/ 2147483647 w 55"/>
              <a:gd name="T43" fmla="*/ 2147483647 h 15"/>
              <a:gd name="T44" fmla="*/ 2147483647 w 55"/>
              <a:gd name="T45" fmla="*/ 2147483647 h 15"/>
              <a:gd name="T46" fmla="*/ 2147483647 w 55"/>
              <a:gd name="T47" fmla="*/ 0 h 15"/>
              <a:gd name="T48" fmla="*/ 2147483647 w 55"/>
              <a:gd name="T49" fmla="*/ 0 h 15"/>
              <a:gd name="T50" fmla="*/ 0 w 55"/>
              <a:gd name="T51" fmla="*/ 0 h 1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55"/>
              <a:gd name="T79" fmla="*/ 0 h 15"/>
              <a:gd name="T80" fmla="*/ 55 w 55"/>
              <a:gd name="T81" fmla="*/ 15 h 1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55" h="15">
                <a:moveTo>
                  <a:pt x="0" y="2"/>
                </a:moveTo>
                <a:lnTo>
                  <a:pt x="9" y="9"/>
                </a:lnTo>
                <a:lnTo>
                  <a:pt x="15" y="10"/>
                </a:lnTo>
                <a:lnTo>
                  <a:pt x="20" y="11"/>
                </a:lnTo>
                <a:lnTo>
                  <a:pt x="27" y="13"/>
                </a:lnTo>
                <a:lnTo>
                  <a:pt x="30" y="13"/>
                </a:lnTo>
                <a:lnTo>
                  <a:pt x="35" y="15"/>
                </a:lnTo>
                <a:lnTo>
                  <a:pt x="37" y="13"/>
                </a:lnTo>
                <a:lnTo>
                  <a:pt x="44" y="13"/>
                </a:lnTo>
                <a:lnTo>
                  <a:pt x="48" y="11"/>
                </a:lnTo>
                <a:lnTo>
                  <a:pt x="51" y="11"/>
                </a:lnTo>
                <a:lnTo>
                  <a:pt x="55" y="9"/>
                </a:lnTo>
                <a:lnTo>
                  <a:pt x="55" y="8"/>
                </a:lnTo>
                <a:lnTo>
                  <a:pt x="55" y="6"/>
                </a:lnTo>
                <a:lnTo>
                  <a:pt x="51" y="9"/>
                </a:lnTo>
                <a:lnTo>
                  <a:pt x="48" y="9"/>
                </a:lnTo>
                <a:lnTo>
                  <a:pt x="44" y="11"/>
                </a:lnTo>
                <a:lnTo>
                  <a:pt x="37" y="11"/>
                </a:lnTo>
                <a:lnTo>
                  <a:pt x="35" y="12"/>
                </a:lnTo>
                <a:lnTo>
                  <a:pt x="30" y="11"/>
                </a:lnTo>
                <a:lnTo>
                  <a:pt x="27" y="11"/>
                </a:lnTo>
                <a:lnTo>
                  <a:pt x="20" y="9"/>
                </a:lnTo>
                <a:lnTo>
                  <a:pt x="15" y="8"/>
                </a:lnTo>
                <a:lnTo>
                  <a:pt x="13" y="6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Freeform 196"/>
          <p:cNvSpPr>
            <a:spLocks/>
          </p:cNvSpPr>
          <p:nvPr/>
        </p:nvSpPr>
        <p:spPr bwMode="auto">
          <a:xfrm>
            <a:off x="6912127" y="4313877"/>
            <a:ext cx="3175" cy="1588"/>
          </a:xfrm>
          <a:custGeom>
            <a:avLst/>
            <a:gdLst>
              <a:gd name="T0" fmla="*/ 2147483647 w 4"/>
              <a:gd name="T1" fmla="*/ 0 h 4"/>
              <a:gd name="T2" fmla="*/ 2147483647 w 4"/>
              <a:gd name="T3" fmla="*/ 0 h 4"/>
              <a:gd name="T4" fmla="*/ 2147483647 w 4"/>
              <a:gd name="T5" fmla="*/ 0 h 4"/>
              <a:gd name="T6" fmla="*/ 2147483647 w 4"/>
              <a:gd name="T7" fmla="*/ 0 h 4"/>
              <a:gd name="T8" fmla="*/ 2147483647 w 4"/>
              <a:gd name="T9" fmla="*/ 0 h 4"/>
              <a:gd name="T10" fmla="*/ 0 w 4"/>
              <a:gd name="T11" fmla="*/ 0 h 4"/>
              <a:gd name="T12" fmla="*/ 2147483647 w 4"/>
              <a:gd name="T13" fmla="*/ 0 h 4"/>
              <a:gd name="T14" fmla="*/ 2147483647 w 4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1" y="4"/>
                </a:moveTo>
                <a:lnTo>
                  <a:pt x="4" y="3"/>
                </a:lnTo>
                <a:lnTo>
                  <a:pt x="3" y="1"/>
                </a:lnTo>
                <a:lnTo>
                  <a:pt x="1" y="0"/>
                </a:lnTo>
                <a:lnTo>
                  <a:pt x="0" y="1"/>
                </a:lnTo>
                <a:lnTo>
                  <a:pt x="1" y="3"/>
                </a:lnTo>
                <a:lnTo>
                  <a:pt x="1" y="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Freeform 197"/>
          <p:cNvSpPr>
            <a:spLocks/>
          </p:cNvSpPr>
          <p:nvPr/>
        </p:nvSpPr>
        <p:spPr bwMode="auto">
          <a:xfrm>
            <a:off x="6912127" y="4310702"/>
            <a:ext cx="7938" cy="4763"/>
          </a:xfrm>
          <a:custGeom>
            <a:avLst/>
            <a:gdLst>
              <a:gd name="T0" fmla="*/ 2147483647 w 9"/>
              <a:gd name="T1" fmla="*/ 2147483647 h 6"/>
              <a:gd name="T2" fmla="*/ 2147483647 w 9"/>
              <a:gd name="T3" fmla="*/ 2147483647 h 6"/>
              <a:gd name="T4" fmla="*/ 2147483647 w 9"/>
              <a:gd name="T5" fmla="*/ 2147483647 h 6"/>
              <a:gd name="T6" fmla="*/ 2147483647 w 9"/>
              <a:gd name="T7" fmla="*/ 0 h 6"/>
              <a:gd name="T8" fmla="*/ 2147483647 w 9"/>
              <a:gd name="T9" fmla="*/ 0 h 6"/>
              <a:gd name="T10" fmla="*/ 2147483647 w 9"/>
              <a:gd name="T11" fmla="*/ 0 h 6"/>
              <a:gd name="T12" fmla="*/ 2147483647 w 9"/>
              <a:gd name="T13" fmla="*/ 2147483647 h 6"/>
              <a:gd name="T14" fmla="*/ 0 w 9"/>
              <a:gd name="T15" fmla="*/ 2147483647 h 6"/>
              <a:gd name="T16" fmla="*/ 2147483647 w 9"/>
              <a:gd name="T17" fmla="*/ 2147483647 h 6"/>
              <a:gd name="T18" fmla="*/ 2147483647 w 9"/>
              <a:gd name="T19" fmla="*/ 2147483647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6"/>
              <a:gd name="T32" fmla="*/ 9 w 9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6">
                <a:moveTo>
                  <a:pt x="3" y="4"/>
                </a:moveTo>
                <a:lnTo>
                  <a:pt x="3" y="6"/>
                </a:lnTo>
                <a:lnTo>
                  <a:pt x="7" y="3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7" y="1"/>
                </a:lnTo>
                <a:lnTo>
                  <a:pt x="0" y="4"/>
                </a:lnTo>
                <a:lnTo>
                  <a:pt x="1" y="3"/>
                </a:lnTo>
                <a:lnTo>
                  <a:pt x="3" y="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Freeform 198"/>
          <p:cNvSpPr>
            <a:spLocks/>
          </p:cNvSpPr>
          <p:nvPr/>
        </p:nvSpPr>
        <p:spPr bwMode="auto">
          <a:xfrm>
            <a:off x="6918477" y="4307527"/>
            <a:ext cx="3175" cy="3175"/>
          </a:xfrm>
          <a:custGeom>
            <a:avLst/>
            <a:gdLst>
              <a:gd name="T0" fmla="*/ 0 w 6"/>
              <a:gd name="T1" fmla="*/ 0 h 6"/>
              <a:gd name="T2" fmla="*/ 0 w 6"/>
              <a:gd name="T3" fmla="*/ 0 h 6"/>
              <a:gd name="T4" fmla="*/ 0 w 6"/>
              <a:gd name="T5" fmla="*/ 0 h 6"/>
              <a:gd name="T6" fmla="*/ 0 w 6"/>
              <a:gd name="T7" fmla="*/ 0 h 6"/>
              <a:gd name="T8" fmla="*/ 0 w 6"/>
              <a:gd name="T9" fmla="*/ 0 h 6"/>
              <a:gd name="T10" fmla="*/ 0 w 6"/>
              <a:gd name="T11" fmla="*/ 0 h 6"/>
              <a:gd name="T12" fmla="*/ 0 w 6"/>
              <a:gd name="T13" fmla="*/ 0 h 6"/>
              <a:gd name="T14" fmla="*/ 0 w 6"/>
              <a:gd name="T15" fmla="*/ 0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6"/>
              <a:gd name="T26" fmla="*/ 6 w 6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6">
                <a:moveTo>
                  <a:pt x="1" y="5"/>
                </a:moveTo>
                <a:lnTo>
                  <a:pt x="2" y="6"/>
                </a:lnTo>
                <a:lnTo>
                  <a:pt x="6" y="3"/>
                </a:lnTo>
                <a:lnTo>
                  <a:pt x="5" y="1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lnTo>
                  <a:pt x="1" y="5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Freeform 199"/>
          <p:cNvSpPr>
            <a:spLocks/>
          </p:cNvSpPr>
          <p:nvPr/>
        </p:nvSpPr>
        <p:spPr bwMode="auto">
          <a:xfrm>
            <a:off x="6920065" y="4304352"/>
            <a:ext cx="4763" cy="4763"/>
          </a:xfrm>
          <a:custGeom>
            <a:avLst/>
            <a:gdLst>
              <a:gd name="T0" fmla="*/ 2147483647 w 4"/>
              <a:gd name="T1" fmla="*/ 0 h 7"/>
              <a:gd name="T2" fmla="*/ 2147483647 w 4"/>
              <a:gd name="T3" fmla="*/ 0 h 7"/>
              <a:gd name="T4" fmla="*/ 2147483647 w 4"/>
              <a:gd name="T5" fmla="*/ 0 h 7"/>
              <a:gd name="T6" fmla="*/ 2147483647 w 4"/>
              <a:gd name="T7" fmla="*/ 0 h 7"/>
              <a:gd name="T8" fmla="*/ 2147483647 w 4"/>
              <a:gd name="T9" fmla="*/ 0 h 7"/>
              <a:gd name="T10" fmla="*/ 0 w 4"/>
              <a:gd name="T11" fmla="*/ 0 h 7"/>
              <a:gd name="T12" fmla="*/ 2147483647 w 4"/>
              <a:gd name="T13" fmla="*/ 0 h 7"/>
              <a:gd name="T14" fmla="*/ 2147483647 w 4"/>
              <a:gd name="T15" fmla="*/ 0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7"/>
              <a:gd name="T26" fmla="*/ 4 w 4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7">
                <a:moveTo>
                  <a:pt x="2" y="6"/>
                </a:moveTo>
                <a:lnTo>
                  <a:pt x="1" y="7"/>
                </a:ln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0" y="4"/>
                </a:lnTo>
                <a:lnTo>
                  <a:pt x="1" y="4"/>
                </a:lnTo>
                <a:lnTo>
                  <a:pt x="2" y="6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Freeform 200"/>
          <p:cNvSpPr>
            <a:spLocks/>
          </p:cNvSpPr>
          <p:nvPr/>
        </p:nvSpPr>
        <p:spPr bwMode="auto">
          <a:xfrm>
            <a:off x="6921652" y="4302765"/>
            <a:ext cx="3175" cy="1588"/>
          </a:xfrm>
          <a:custGeom>
            <a:avLst/>
            <a:gdLst>
              <a:gd name="T0" fmla="*/ 2147483647 w 3"/>
              <a:gd name="T1" fmla="*/ 0 h 4"/>
              <a:gd name="T2" fmla="*/ 2147483647 w 3"/>
              <a:gd name="T3" fmla="*/ 0 h 4"/>
              <a:gd name="T4" fmla="*/ 2147483647 w 3"/>
              <a:gd name="T5" fmla="*/ 0 h 4"/>
              <a:gd name="T6" fmla="*/ 2147483647 w 3"/>
              <a:gd name="T7" fmla="*/ 0 h 4"/>
              <a:gd name="T8" fmla="*/ 2147483647 w 3"/>
              <a:gd name="T9" fmla="*/ 0 h 4"/>
              <a:gd name="T10" fmla="*/ 2147483647 w 3"/>
              <a:gd name="T11" fmla="*/ 0 h 4"/>
              <a:gd name="T12" fmla="*/ 0 w 3"/>
              <a:gd name="T13" fmla="*/ 0 h 4"/>
              <a:gd name="T14" fmla="*/ 2147483647 w 3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4"/>
              <a:gd name="T26" fmla="*/ 3 w 3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4">
                <a:moveTo>
                  <a:pt x="1" y="3"/>
                </a:moveTo>
                <a:lnTo>
                  <a:pt x="2" y="4"/>
                </a:lnTo>
                <a:lnTo>
                  <a:pt x="3" y="3"/>
                </a:lnTo>
                <a:lnTo>
                  <a:pt x="2" y="2"/>
                </a:lnTo>
                <a:lnTo>
                  <a:pt x="1" y="0"/>
                </a:lnTo>
                <a:lnTo>
                  <a:pt x="0" y="3"/>
                </a:lnTo>
                <a:lnTo>
                  <a:pt x="1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Freeform 201"/>
          <p:cNvSpPr>
            <a:spLocks/>
          </p:cNvSpPr>
          <p:nvPr/>
        </p:nvSpPr>
        <p:spPr bwMode="auto">
          <a:xfrm>
            <a:off x="6923240" y="4282127"/>
            <a:ext cx="4763" cy="22225"/>
          </a:xfrm>
          <a:custGeom>
            <a:avLst/>
            <a:gdLst>
              <a:gd name="T0" fmla="*/ 2147483647 w 6"/>
              <a:gd name="T1" fmla="*/ 2147483647 h 29"/>
              <a:gd name="T2" fmla="*/ 2147483647 w 6"/>
              <a:gd name="T3" fmla="*/ 2147483647 h 29"/>
              <a:gd name="T4" fmla="*/ 2147483647 w 6"/>
              <a:gd name="T5" fmla="*/ 2147483647 h 29"/>
              <a:gd name="T6" fmla="*/ 2147483647 w 6"/>
              <a:gd name="T7" fmla="*/ 2147483647 h 29"/>
              <a:gd name="T8" fmla="*/ 2147483647 w 6"/>
              <a:gd name="T9" fmla="*/ 2147483647 h 29"/>
              <a:gd name="T10" fmla="*/ 2147483647 w 6"/>
              <a:gd name="T11" fmla="*/ 2147483647 h 29"/>
              <a:gd name="T12" fmla="*/ 2147483647 w 6"/>
              <a:gd name="T13" fmla="*/ 2147483647 h 29"/>
              <a:gd name="T14" fmla="*/ 2147483647 w 6"/>
              <a:gd name="T15" fmla="*/ 2147483647 h 29"/>
              <a:gd name="T16" fmla="*/ 2147483647 w 6"/>
              <a:gd name="T17" fmla="*/ 0 h 29"/>
              <a:gd name="T18" fmla="*/ 2147483647 w 6"/>
              <a:gd name="T19" fmla="*/ 0 h 29"/>
              <a:gd name="T20" fmla="*/ 2147483647 w 6"/>
              <a:gd name="T21" fmla="*/ 0 h 29"/>
              <a:gd name="T22" fmla="*/ 2147483647 w 6"/>
              <a:gd name="T23" fmla="*/ 0 h 29"/>
              <a:gd name="T24" fmla="*/ 2147483647 w 6"/>
              <a:gd name="T25" fmla="*/ 0 h 29"/>
              <a:gd name="T26" fmla="*/ 0 w 6"/>
              <a:gd name="T27" fmla="*/ 0 h 29"/>
              <a:gd name="T28" fmla="*/ 2147483647 w 6"/>
              <a:gd name="T29" fmla="*/ 0 h 29"/>
              <a:gd name="T30" fmla="*/ 2147483647 w 6"/>
              <a:gd name="T31" fmla="*/ 0 h 29"/>
              <a:gd name="T32" fmla="*/ 2147483647 w 6"/>
              <a:gd name="T33" fmla="*/ 0 h 29"/>
              <a:gd name="T34" fmla="*/ 2147483647 w 6"/>
              <a:gd name="T35" fmla="*/ 2147483647 h 29"/>
              <a:gd name="T36" fmla="*/ 2147483647 w 6"/>
              <a:gd name="T37" fmla="*/ 2147483647 h 29"/>
              <a:gd name="T38" fmla="*/ 2147483647 w 6"/>
              <a:gd name="T39" fmla="*/ 2147483647 h 29"/>
              <a:gd name="T40" fmla="*/ 2147483647 w 6"/>
              <a:gd name="T41" fmla="*/ 2147483647 h 29"/>
              <a:gd name="T42" fmla="*/ 2147483647 w 6"/>
              <a:gd name="T43" fmla="*/ 2147483647 h 29"/>
              <a:gd name="T44" fmla="*/ 2147483647 w 6"/>
              <a:gd name="T45" fmla="*/ 2147483647 h 29"/>
              <a:gd name="T46" fmla="*/ 0 w 6"/>
              <a:gd name="T47" fmla="*/ 2147483647 h 29"/>
              <a:gd name="T48" fmla="*/ 2147483647 w 6"/>
              <a:gd name="T49" fmla="*/ 2147483647 h 29"/>
              <a:gd name="T50" fmla="*/ 2147483647 w 6"/>
              <a:gd name="T51" fmla="*/ 2147483647 h 2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"/>
              <a:gd name="T79" fmla="*/ 0 h 29"/>
              <a:gd name="T80" fmla="*/ 6 w 6"/>
              <a:gd name="T81" fmla="*/ 29 h 2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" h="29">
                <a:moveTo>
                  <a:pt x="2" y="28"/>
                </a:moveTo>
                <a:lnTo>
                  <a:pt x="1" y="29"/>
                </a:lnTo>
                <a:lnTo>
                  <a:pt x="4" y="24"/>
                </a:lnTo>
                <a:lnTo>
                  <a:pt x="4" y="22"/>
                </a:lnTo>
                <a:lnTo>
                  <a:pt x="5" y="20"/>
                </a:lnTo>
                <a:lnTo>
                  <a:pt x="5" y="16"/>
                </a:lnTo>
                <a:lnTo>
                  <a:pt x="6" y="15"/>
                </a:lnTo>
                <a:lnTo>
                  <a:pt x="5" y="12"/>
                </a:lnTo>
                <a:lnTo>
                  <a:pt x="5" y="5"/>
                </a:lnTo>
                <a:lnTo>
                  <a:pt x="4" y="4"/>
                </a:lnTo>
                <a:lnTo>
                  <a:pt x="4" y="1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1" y="4"/>
                </a:lnTo>
                <a:lnTo>
                  <a:pt x="1" y="6"/>
                </a:lnTo>
                <a:lnTo>
                  <a:pt x="2" y="7"/>
                </a:lnTo>
                <a:lnTo>
                  <a:pt x="2" y="12"/>
                </a:lnTo>
                <a:lnTo>
                  <a:pt x="4" y="13"/>
                </a:lnTo>
                <a:lnTo>
                  <a:pt x="2" y="14"/>
                </a:lnTo>
                <a:lnTo>
                  <a:pt x="2" y="20"/>
                </a:lnTo>
                <a:lnTo>
                  <a:pt x="1" y="22"/>
                </a:lnTo>
                <a:lnTo>
                  <a:pt x="1" y="24"/>
                </a:lnTo>
                <a:lnTo>
                  <a:pt x="0" y="27"/>
                </a:lnTo>
                <a:lnTo>
                  <a:pt x="1" y="27"/>
                </a:lnTo>
                <a:lnTo>
                  <a:pt x="2" y="28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Freeform 202"/>
          <p:cNvSpPr>
            <a:spLocks/>
          </p:cNvSpPr>
          <p:nvPr/>
        </p:nvSpPr>
        <p:spPr bwMode="auto">
          <a:xfrm>
            <a:off x="6921652" y="4280540"/>
            <a:ext cx="3175" cy="4763"/>
          </a:xfrm>
          <a:custGeom>
            <a:avLst/>
            <a:gdLst>
              <a:gd name="T0" fmla="*/ 2147483647 w 3"/>
              <a:gd name="T1" fmla="*/ 2147483647 h 6"/>
              <a:gd name="T2" fmla="*/ 2147483647 w 3"/>
              <a:gd name="T3" fmla="*/ 2147483647 h 6"/>
              <a:gd name="T4" fmla="*/ 2147483647 w 3"/>
              <a:gd name="T5" fmla="*/ 2147483647 h 6"/>
              <a:gd name="T6" fmla="*/ 2147483647 w 3"/>
              <a:gd name="T7" fmla="*/ 0 h 6"/>
              <a:gd name="T8" fmla="*/ 2147483647 w 3"/>
              <a:gd name="T9" fmla="*/ 0 h 6"/>
              <a:gd name="T10" fmla="*/ 0 w 3"/>
              <a:gd name="T11" fmla="*/ 0 h 6"/>
              <a:gd name="T12" fmla="*/ 0 w 3"/>
              <a:gd name="T13" fmla="*/ 2147483647 h 6"/>
              <a:gd name="T14" fmla="*/ 2147483647 w 3"/>
              <a:gd name="T15" fmla="*/ 2147483647 h 6"/>
              <a:gd name="T16" fmla="*/ 2147483647 w 3"/>
              <a:gd name="T17" fmla="*/ 2147483647 h 6"/>
              <a:gd name="T18" fmla="*/ 2147483647 w 3"/>
              <a:gd name="T19" fmla="*/ 2147483647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"/>
              <a:gd name="T31" fmla="*/ 0 h 6"/>
              <a:gd name="T32" fmla="*/ 3 w 3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" h="6">
                <a:moveTo>
                  <a:pt x="2" y="3"/>
                </a:moveTo>
                <a:lnTo>
                  <a:pt x="3" y="3"/>
                </a:lnTo>
                <a:lnTo>
                  <a:pt x="2" y="1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2" y="6"/>
                </a:lnTo>
                <a:lnTo>
                  <a:pt x="1" y="4"/>
                </a:lnTo>
                <a:lnTo>
                  <a:pt x="2" y="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Freeform 203"/>
          <p:cNvSpPr>
            <a:spLocks/>
          </p:cNvSpPr>
          <p:nvPr/>
        </p:nvSpPr>
        <p:spPr bwMode="auto">
          <a:xfrm>
            <a:off x="6912127" y="4269427"/>
            <a:ext cx="12700" cy="11113"/>
          </a:xfrm>
          <a:custGeom>
            <a:avLst/>
            <a:gdLst>
              <a:gd name="T0" fmla="*/ 2147483647 w 15"/>
              <a:gd name="T1" fmla="*/ 2147483647 h 15"/>
              <a:gd name="T2" fmla="*/ 2147483647 w 15"/>
              <a:gd name="T3" fmla="*/ 2147483647 h 15"/>
              <a:gd name="T4" fmla="*/ 2147483647 w 15"/>
              <a:gd name="T5" fmla="*/ 0 h 15"/>
              <a:gd name="T6" fmla="*/ 0 w 15"/>
              <a:gd name="T7" fmla="*/ 0 h 15"/>
              <a:gd name="T8" fmla="*/ 2147483647 w 15"/>
              <a:gd name="T9" fmla="*/ 2147483647 h 15"/>
              <a:gd name="T10" fmla="*/ 2147483647 w 15"/>
              <a:gd name="T11" fmla="*/ 2147483647 h 15"/>
              <a:gd name="T12" fmla="*/ 2147483647 w 15"/>
              <a:gd name="T13" fmla="*/ 2147483647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5"/>
              <a:gd name="T23" fmla="*/ 15 w 15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5">
                <a:moveTo>
                  <a:pt x="15" y="14"/>
                </a:moveTo>
                <a:lnTo>
                  <a:pt x="15" y="13"/>
                </a:lnTo>
                <a:lnTo>
                  <a:pt x="3" y="0"/>
                </a:lnTo>
                <a:lnTo>
                  <a:pt x="0" y="2"/>
                </a:lnTo>
                <a:lnTo>
                  <a:pt x="13" y="15"/>
                </a:lnTo>
                <a:lnTo>
                  <a:pt x="14" y="14"/>
                </a:lnTo>
                <a:lnTo>
                  <a:pt x="15" y="1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Freeform 204"/>
          <p:cNvSpPr>
            <a:spLocks/>
          </p:cNvSpPr>
          <p:nvPr/>
        </p:nvSpPr>
        <p:spPr bwMode="auto">
          <a:xfrm>
            <a:off x="6883552" y="4253552"/>
            <a:ext cx="30163" cy="17463"/>
          </a:xfrm>
          <a:custGeom>
            <a:avLst/>
            <a:gdLst>
              <a:gd name="T0" fmla="*/ 2147483647 w 38"/>
              <a:gd name="T1" fmla="*/ 2147483647 h 23"/>
              <a:gd name="T2" fmla="*/ 2147483647 w 38"/>
              <a:gd name="T3" fmla="*/ 2147483647 h 23"/>
              <a:gd name="T4" fmla="*/ 2147483647 w 38"/>
              <a:gd name="T5" fmla="*/ 2147483647 h 23"/>
              <a:gd name="T6" fmla="*/ 2147483647 w 38"/>
              <a:gd name="T7" fmla="*/ 2147483647 h 23"/>
              <a:gd name="T8" fmla="*/ 2147483647 w 38"/>
              <a:gd name="T9" fmla="*/ 2147483647 h 23"/>
              <a:gd name="T10" fmla="*/ 2147483647 w 38"/>
              <a:gd name="T11" fmla="*/ 2147483647 h 23"/>
              <a:gd name="T12" fmla="*/ 2147483647 w 38"/>
              <a:gd name="T13" fmla="*/ 2147483647 h 23"/>
              <a:gd name="T14" fmla="*/ 2147483647 w 38"/>
              <a:gd name="T15" fmla="*/ 0 h 23"/>
              <a:gd name="T16" fmla="*/ 0 w 38"/>
              <a:gd name="T17" fmla="*/ 0 h 23"/>
              <a:gd name="T18" fmla="*/ 0 w 38"/>
              <a:gd name="T19" fmla="*/ 0 h 23"/>
              <a:gd name="T20" fmla="*/ 0 w 38"/>
              <a:gd name="T21" fmla="*/ 0 h 23"/>
              <a:gd name="T22" fmla="*/ 2147483647 w 38"/>
              <a:gd name="T23" fmla="*/ 0 h 23"/>
              <a:gd name="T24" fmla="*/ 2147483647 w 38"/>
              <a:gd name="T25" fmla="*/ 2147483647 h 23"/>
              <a:gd name="T26" fmla="*/ 2147483647 w 38"/>
              <a:gd name="T27" fmla="*/ 2147483647 h 23"/>
              <a:gd name="T28" fmla="*/ 2147483647 w 38"/>
              <a:gd name="T29" fmla="*/ 2147483647 h 23"/>
              <a:gd name="T30" fmla="*/ 2147483647 w 38"/>
              <a:gd name="T31" fmla="*/ 2147483647 h 23"/>
              <a:gd name="T32" fmla="*/ 2147483647 w 38"/>
              <a:gd name="T33" fmla="*/ 2147483647 h 23"/>
              <a:gd name="T34" fmla="*/ 2147483647 w 38"/>
              <a:gd name="T35" fmla="*/ 2147483647 h 23"/>
              <a:gd name="T36" fmla="*/ 2147483647 w 38"/>
              <a:gd name="T37" fmla="*/ 2147483647 h 23"/>
              <a:gd name="T38" fmla="*/ 2147483647 w 38"/>
              <a:gd name="T39" fmla="*/ 2147483647 h 2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8"/>
              <a:gd name="T61" fmla="*/ 0 h 23"/>
              <a:gd name="T62" fmla="*/ 38 w 38"/>
              <a:gd name="T63" fmla="*/ 23 h 2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8" h="23">
                <a:moveTo>
                  <a:pt x="38" y="21"/>
                </a:moveTo>
                <a:lnTo>
                  <a:pt x="34" y="20"/>
                </a:lnTo>
                <a:lnTo>
                  <a:pt x="32" y="18"/>
                </a:lnTo>
                <a:lnTo>
                  <a:pt x="29" y="15"/>
                </a:lnTo>
                <a:lnTo>
                  <a:pt x="26" y="14"/>
                </a:lnTo>
                <a:lnTo>
                  <a:pt x="19" y="9"/>
                </a:lnTo>
                <a:lnTo>
                  <a:pt x="15" y="8"/>
                </a:lnTo>
                <a:lnTo>
                  <a:pt x="12" y="6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5" y="6"/>
                </a:lnTo>
                <a:lnTo>
                  <a:pt x="12" y="11"/>
                </a:lnTo>
                <a:lnTo>
                  <a:pt x="16" y="12"/>
                </a:lnTo>
                <a:lnTo>
                  <a:pt x="23" y="16"/>
                </a:lnTo>
                <a:lnTo>
                  <a:pt x="26" y="18"/>
                </a:lnTo>
                <a:lnTo>
                  <a:pt x="29" y="20"/>
                </a:lnTo>
                <a:lnTo>
                  <a:pt x="32" y="22"/>
                </a:lnTo>
                <a:lnTo>
                  <a:pt x="35" y="23"/>
                </a:lnTo>
                <a:lnTo>
                  <a:pt x="38" y="2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Freeform 205"/>
          <p:cNvSpPr>
            <a:spLocks/>
          </p:cNvSpPr>
          <p:nvPr/>
        </p:nvSpPr>
        <p:spPr bwMode="auto">
          <a:xfrm>
            <a:off x="6861327" y="4234502"/>
            <a:ext cx="23813" cy="20638"/>
          </a:xfrm>
          <a:custGeom>
            <a:avLst/>
            <a:gdLst>
              <a:gd name="T0" fmla="*/ 2147483647 w 29"/>
              <a:gd name="T1" fmla="*/ 2147483647 h 26"/>
              <a:gd name="T2" fmla="*/ 2147483647 w 29"/>
              <a:gd name="T3" fmla="*/ 2147483647 h 26"/>
              <a:gd name="T4" fmla="*/ 2147483647 w 29"/>
              <a:gd name="T5" fmla="*/ 2147483647 h 26"/>
              <a:gd name="T6" fmla="*/ 2147483647 w 29"/>
              <a:gd name="T7" fmla="*/ 2147483647 h 26"/>
              <a:gd name="T8" fmla="*/ 2147483647 w 29"/>
              <a:gd name="T9" fmla="*/ 2147483647 h 26"/>
              <a:gd name="T10" fmla="*/ 2147483647 w 29"/>
              <a:gd name="T11" fmla="*/ 2147483647 h 26"/>
              <a:gd name="T12" fmla="*/ 2147483647 w 29"/>
              <a:gd name="T13" fmla="*/ 0 h 26"/>
              <a:gd name="T14" fmla="*/ 2147483647 w 29"/>
              <a:gd name="T15" fmla="*/ 2147483647 h 26"/>
              <a:gd name="T16" fmla="*/ 0 w 29"/>
              <a:gd name="T17" fmla="*/ 2147483647 h 26"/>
              <a:gd name="T18" fmla="*/ 2147483647 w 29"/>
              <a:gd name="T19" fmla="*/ 2147483647 h 26"/>
              <a:gd name="T20" fmla="*/ 2147483647 w 29"/>
              <a:gd name="T21" fmla="*/ 2147483647 h 26"/>
              <a:gd name="T22" fmla="*/ 2147483647 w 29"/>
              <a:gd name="T23" fmla="*/ 2147483647 h 26"/>
              <a:gd name="T24" fmla="*/ 2147483647 w 29"/>
              <a:gd name="T25" fmla="*/ 2147483647 h 26"/>
              <a:gd name="T26" fmla="*/ 2147483647 w 29"/>
              <a:gd name="T27" fmla="*/ 2147483647 h 26"/>
              <a:gd name="T28" fmla="*/ 2147483647 w 29"/>
              <a:gd name="T29" fmla="*/ 2147483647 h 26"/>
              <a:gd name="T30" fmla="*/ 2147483647 w 29"/>
              <a:gd name="T31" fmla="*/ 2147483647 h 2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9"/>
              <a:gd name="T49" fmla="*/ 0 h 26"/>
              <a:gd name="T50" fmla="*/ 29 w 29"/>
              <a:gd name="T51" fmla="*/ 26 h 2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9" h="26">
                <a:moveTo>
                  <a:pt x="28" y="24"/>
                </a:moveTo>
                <a:lnTo>
                  <a:pt x="29" y="23"/>
                </a:lnTo>
                <a:lnTo>
                  <a:pt x="18" y="16"/>
                </a:lnTo>
                <a:lnTo>
                  <a:pt x="16" y="14"/>
                </a:lnTo>
                <a:lnTo>
                  <a:pt x="13" y="12"/>
                </a:lnTo>
                <a:lnTo>
                  <a:pt x="5" y="4"/>
                </a:ln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2" y="6"/>
                </a:lnTo>
                <a:lnTo>
                  <a:pt x="10" y="14"/>
                </a:lnTo>
                <a:lnTo>
                  <a:pt x="14" y="16"/>
                </a:lnTo>
                <a:lnTo>
                  <a:pt x="16" y="19"/>
                </a:lnTo>
                <a:lnTo>
                  <a:pt x="23" y="23"/>
                </a:lnTo>
                <a:lnTo>
                  <a:pt x="28" y="26"/>
                </a:lnTo>
                <a:lnTo>
                  <a:pt x="28" y="2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Freeform 206"/>
          <p:cNvSpPr>
            <a:spLocks/>
          </p:cNvSpPr>
          <p:nvPr/>
        </p:nvSpPr>
        <p:spPr bwMode="auto">
          <a:xfrm>
            <a:off x="6856565" y="4185290"/>
            <a:ext cx="9525" cy="53975"/>
          </a:xfrm>
          <a:custGeom>
            <a:avLst/>
            <a:gdLst>
              <a:gd name="T0" fmla="*/ 2147483647 w 13"/>
              <a:gd name="T1" fmla="*/ 2147483647 h 68"/>
              <a:gd name="T2" fmla="*/ 2147483647 w 13"/>
              <a:gd name="T3" fmla="*/ 2147483647 h 68"/>
              <a:gd name="T4" fmla="*/ 0 w 13"/>
              <a:gd name="T5" fmla="*/ 2147483647 h 68"/>
              <a:gd name="T6" fmla="*/ 0 w 13"/>
              <a:gd name="T7" fmla="*/ 2147483647 h 68"/>
              <a:gd name="T8" fmla="*/ 0 w 13"/>
              <a:gd name="T9" fmla="*/ 2147483647 h 68"/>
              <a:gd name="T10" fmla="*/ 0 w 13"/>
              <a:gd name="T11" fmla="*/ 2147483647 h 68"/>
              <a:gd name="T12" fmla="*/ 0 w 13"/>
              <a:gd name="T13" fmla="*/ 2147483647 h 68"/>
              <a:gd name="T14" fmla="*/ 0 w 13"/>
              <a:gd name="T15" fmla="*/ 2147483647 h 68"/>
              <a:gd name="T16" fmla="*/ 0 w 13"/>
              <a:gd name="T17" fmla="*/ 2147483647 h 68"/>
              <a:gd name="T18" fmla="*/ 2147483647 w 13"/>
              <a:gd name="T19" fmla="*/ 2147483647 h 68"/>
              <a:gd name="T20" fmla="*/ 2147483647 w 13"/>
              <a:gd name="T21" fmla="*/ 2147483647 h 68"/>
              <a:gd name="T22" fmla="*/ 2147483647 w 13"/>
              <a:gd name="T23" fmla="*/ 2147483647 h 68"/>
              <a:gd name="T24" fmla="*/ 2147483647 w 13"/>
              <a:gd name="T25" fmla="*/ 2147483647 h 68"/>
              <a:gd name="T26" fmla="*/ 2147483647 w 13"/>
              <a:gd name="T27" fmla="*/ 0 h 68"/>
              <a:gd name="T28" fmla="*/ 2147483647 w 13"/>
              <a:gd name="T29" fmla="*/ 2147483647 h 68"/>
              <a:gd name="T30" fmla="*/ 0 w 13"/>
              <a:gd name="T31" fmla="*/ 2147483647 h 68"/>
              <a:gd name="T32" fmla="*/ 0 w 13"/>
              <a:gd name="T33" fmla="*/ 2147483647 h 68"/>
              <a:gd name="T34" fmla="*/ 0 w 13"/>
              <a:gd name="T35" fmla="*/ 2147483647 h 68"/>
              <a:gd name="T36" fmla="*/ 0 w 13"/>
              <a:gd name="T37" fmla="*/ 2147483647 h 68"/>
              <a:gd name="T38" fmla="*/ 0 w 13"/>
              <a:gd name="T39" fmla="*/ 2147483647 h 68"/>
              <a:gd name="T40" fmla="*/ 0 w 13"/>
              <a:gd name="T41" fmla="*/ 2147483647 h 68"/>
              <a:gd name="T42" fmla="*/ 0 w 13"/>
              <a:gd name="T43" fmla="*/ 2147483647 h 68"/>
              <a:gd name="T44" fmla="*/ 0 w 13"/>
              <a:gd name="T45" fmla="*/ 2147483647 h 68"/>
              <a:gd name="T46" fmla="*/ 2147483647 w 13"/>
              <a:gd name="T47" fmla="*/ 2147483647 h 68"/>
              <a:gd name="T48" fmla="*/ 0 w 13"/>
              <a:gd name="T49" fmla="*/ 2147483647 h 68"/>
              <a:gd name="T50" fmla="*/ 2147483647 w 13"/>
              <a:gd name="T51" fmla="*/ 2147483647 h 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3"/>
              <a:gd name="T79" fmla="*/ 0 h 68"/>
              <a:gd name="T80" fmla="*/ 13 w 13"/>
              <a:gd name="T81" fmla="*/ 68 h 6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3" h="68">
                <a:moveTo>
                  <a:pt x="8" y="63"/>
                </a:moveTo>
                <a:lnTo>
                  <a:pt x="9" y="63"/>
                </a:lnTo>
                <a:lnTo>
                  <a:pt x="5" y="54"/>
                </a:lnTo>
                <a:lnTo>
                  <a:pt x="3" y="51"/>
                </a:lnTo>
                <a:lnTo>
                  <a:pt x="3" y="48"/>
                </a:lnTo>
                <a:lnTo>
                  <a:pt x="2" y="46"/>
                </a:lnTo>
                <a:lnTo>
                  <a:pt x="2" y="23"/>
                </a:lnTo>
                <a:lnTo>
                  <a:pt x="6" y="13"/>
                </a:lnTo>
                <a:lnTo>
                  <a:pt x="7" y="10"/>
                </a:lnTo>
                <a:lnTo>
                  <a:pt x="8" y="9"/>
                </a:lnTo>
                <a:lnTo>
                  <a:pt x="10" y="5"/>
                </a:lnTo>
                <a:lnTo>
                  <a:pt x="13" y="2"/>
                </a:lnTo>
                <a:lnTo>
                  <a:pt x="12" y="1"/>
                </a:lnTo>
                <a:lnTo>
                  <a:pt x="10" y="0"/>
                </a:lnTo>
                <a:lnTo>
                  <a:pt x="8" y="2"/>
                </a:lnTo>
                <a:lnTo>
                  <a:pt x="6" y="6"/>
                </a:lnTo>
                <a:lnTo>
                  <a:pt x="5" y="10"/>
                </a:lnTo>
                <a:lnTo>
                  <a:pt x="3" y="13"/>
                </a:lnTo>
                <a:lnTo>
                  <a:pt x="0" y="23"/>
                </a:lnTo>
                <a:lnTo>
                  <a:pt x="0" y="46"/>
                </a:lnTo>
                <a:lnTo>
                  <a:pt x="1" y="48"/>
                </a:lnTo>
                <a:lnTo>
                  <a:pt x="1" y="51"/>
                </a:lnTo>
                <a:lnTo>
                  <a:pt x="2" y="54"/>
                </a:lnTo>
                <a:lnTo>
                  <a:pt x="9" y="68"/>
                </a:lnTo>
                <a:lnTo>
                  <a:pt x="7" y="65"/>
                </a:lnTo>
                <a:lnTo>
                  <a:pt x="8" y="6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Freeform 207"/>
          <p:cNvSpPr>
            <a:spLocks/>
          </p:cNvSpPr>
          <p:nvPr/>
        </p:nvSpPr>
        <p:spPr bwMode="auto">
          <a:xfrm>
            <a:off x="6864502" y="4169415"/>
            <a:ext cx="50800" cy="19050"/>
          </a:xfrm>
          <a:custGeom>
            <a:avLst/>
            <a:gdLst>
              <a:gd name="T0" fmla="*/ 0 w 65"/>
              <a:gd name="T1" fmla="*/ 2147483647 h 24"/>
              <a:gd name="T2" fmla="*/ 0 w 65"/>
              <a:gd name="T3" fmla="*/ 2147483647 h 24"/>
              <a:gd name="T4" fmla="*/ 0 w 65"/>
              <a:gd name="T5" fmla="*/ 2147483647 h 24"/>
              <a:gd name="T6" fmla="*/ 0 w 65"/>
              <a:gd name="T7" fmla="*/ 2147483647 h 24"/>
              <a:gd name="T8" fmla="*/ 2147483647 w 65"/>
              <a:gd name="T9" fmla="*/ 2147483647 h 24"/>
              <a:gd name="T10" fmla="*/ 2147483647 w 65"/>
              <a:gd name="T11" fmla="*/ 2147483647 h 24"/>
              <a:gd name="T12" fmla="*/ 2147483647 w 65"/>
              <a:gd name="T13" fmla="*/ 2147483647 h 24"/>
              <a:gd name="T14" fmla="*/ 2147483647 w 65"/>
              <a:gd name="T15" fmla="*/ 2147483647 h 24"/>
              <a:gd name="T16" fmla="*/ 2147483647 w 65"/>
              <a:gd name="T17" fmla="*/ 2147483647 h 24"/>
              <a:gd name="T18" fmla="*/ 2147483647 w 65"/>
              <a:gd name="T19" fmla="*/ 2147483647 h 24"/>
              <a:gd name="T20" fmla="*/ 2147483647 w 65"/>
              <a:gd name="T21" fmla="*/ 2147483647 h 24"/>
              <a:gd name="T22" fmla="*/ 2147483647 w 65"/>
              <a:gd name="T23" fmla="*/ 2147483647 h 24"/>
              <a:gd name="T24" fmla="*/ 2147483647 w 65"/>
              <a:gd name="T25" fmla="*/ 2147483647 h 24"/>
              <a:gd name="T26" fmla="*/ 2147483647 w 65"/>
              <a:gd name="T27" fmla="*/ 0 h 24"/>
              <a:gd name="T28" fmla="*/ 2147483647 w 65"/>
              <a:gd name="T29" fmla="*/ 0 h 24"/>
              <a:gd name="T30" fmla="*/ 2147483647 w 65"/>
              <a:gd name="T31" fmla="*/ 2147483647 h 24"/>
              <a:gd name="T32" fmla="*/ 2147483647 w 65"/>
              <a:gd name="T33" fmla="*/ 2147483647 h 24"/>
              <a:gd name="T34" fmla="*/ 2147483647 w 65"/>
              <a:gd name="T35" fmla="*/ 2147483647 h 24"/>
              <a:gd name="T36" fmla="*/ 2147483647 w 65"/>
              <a:gd name="T37" fmla="*/ 2147483647 h 24"/>
              <a:gd name="T38" fmla="*/ 0 w 65"/>
              <a:gd name="T39" fmla="*/ 2147483647 h 24"/>
              <a:gd name="T40" fmla="*/ 0 w 65"/>
              <a:gd name="T41" fmla="*/ 2147483647 h 24"/>
              <a:gd name="T42" fmla="*/ 0 w 65"/>
              <a:gd name="T43" fmla="*/ 2147483647 h 24"/>
              <a:gd name="T44" fmla="*/ 0 w 65"/>
              <a:gd name="T45" fmla="*/ 2147483647 h 24"/>
              <a:gd name="T46" fmla="*/ 0 w 65"/>
              <a:gd name="T47" fmla="*/ 2147483647 h 24"/>
              <a:gd name="T48" fmla="*/ 0 w 65"/>
              <a:gd name="T49" fmla="*/ 2147483647 h 2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5"/>
              <a:gd name="T76" fmla="*/ 0 h 24"/>
              <a:gd name="T77" fmla="*/ 65 w 65"/>
              <a:gd name="T78" fmla="*/ 24 h 2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5" h="24">
                <a:moveTo>
                  <a:pt x="3" y="23"/>
                </a:moveTo>
                <a:lnTo>
                  <a:pt x="2" y="24"/>
                </a:lnTo>
                <a:lnTo>
                  <a:pt x="4" y="21"/>
                </a:lnTo>
                <a:lnTo>
                  <a:pt x="7" y="19"/>
                </a:lnTo>
                <a:lnTo>
                  <a:pt x="10" y="15"/>
                </a:lnTo>
                <a:lnTo>
                  <a:pt x="12" y="13"/>
                </a:lnTo>
                <a:lnTo>
                  <a:pt x="15" y="11"/>
                </a:lnTo>
                <a:lnTo>
                  <a:pt x="19" y="9"/>
                </a:lnTo>
                <a:lnTo>
                  <a:pt x="21" y="7"/>
                </a:lnTo>
                <a:lnTo>
                  <a:pt x="34" y="3"/>
                </a:lnTo>
                <a:lnTo>
                  <a:pt x="56" y="3"/>
                </a:lnTo>
                <a:lnTo>
                  <a:pt x="65" y="5"/>
                </a:lnTo>
                <a:lnTo>
                  <a:pt x="65" y="3"/>
                </a:lnTo>
                <a:lnTo>
                  <a:pt x="56" y="0"/>
                </a:lnTo>
                <a:lnTo>
                  <a:pt x="34" y="0"/>
                </a:lnTo>
                <a:lnTo>
                  <a:pt x="19" y="5"/>
                </a:lnTo>
                <a:lnTo>
                  <a:pt x="16" y="7"/>
                </a:lnTo>
                <a:lnTo>
                  <a:pt x="12" y="8"/>
                </a:lnTo>
                <a:lnTo>
                  <a:pt x="10" y="11"/>
                </a:lnTo>
                <a:lnTo>
                  <a:pt x="7" y="13"/>
                </a:lnTo>
                <a:lnTo>
                  <a:pt x="5" y="16"/>
                </a:lnTo>
                <a:lnTo>
                  <a:pt x="2" y="19"/>
                </a:lnTo>
                <a:lnTo>
                  <a:pt x="0" y="22"/>
                </a:lnTo>
                <a:lnTo>
                  <a:pt x="2" y="22"/>
                </a:lnTo>
                <a:lnTo>
                  <a:pt x="3" y="2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Freeform 208"/>
          <p:cNvSpPr>
            <a:spLocks/>
          </p:cNvSpPr>
          <p:nvPr/>
        </p:nvSpPr>
        <p:spPr bwMode="auto">
          <a:xfrm>
            <a:off x="6915302" y="4171002"/>
            <a:ext cx="33338" cy="22225"/>
          </a:xfrm>
          <a:custGeom>
            <a:avLst/>
            <a:gdLst>
              <a:gd name="T0" fmla="*/ 0 w 41"/>
              <a:gd name="T1" fmla="*/ 2147483647 h 27"/>
              <a:gd name="T2" fmla="*/ 2147483647 w 41"/>
              <a:gd name="T3" fmla="*/ 2147483647 h 27"/>
              <a:gd name="T4" fmla="*/ 2147483647 w 41"/>
              <a:gd name="T5" fmla="*/ 2147483647 h 27"/>
              <a:gd name="T6" fmla="*/ 2147483647 w 41"/>
              <a:gd name="T7" fmla="*/ 2147483647 h 27"/>
              <a:gd name="T8" fmla="*/ 2147483647 w 41"/>
              <a:gd name="T9" fmla="*/ 2147483647 h 27"/>
              <a:gd name="T10" fmla="*/ 2147483647 w 41"/>
              <a:gd name="T11" fmla="*/ 2147483647 h 27"/>
              <a:gd name="T12" fmla="*/ 2147483647 w 41"/>
              <a:gd name="T13" fmla="*/ 2147483647 h 27"/>
              <a:gd name="T14" fmla="*/ 2147483647 w 41"/>
              <a:gd name="T15" fmla="*/ 2147483647 h 27"/>
              <a:gd name="T16" fmla="*/ 2147483647 w 41"/>
              <a:gd name="T17" fmla="*/ 2147483647 h 27"/>
              <a:gd name="T18" fmla="*/ 2147483647 w 41"/>
              <a:gd name="T19" fmla="*/ 2147483647 h 27"/>
              <a:gd name="T20" fmla="*/ 2147483647 w 41"/>
              <a:gd name="T21" fmla="*/ 2147483647 h 27"/>
              <a:gd name="T22" fmla="*/ 2147483647 w 41"/>
              <a:gd name="T23" fmla="*/ 2147483647 h 27"/>
              <a:gd name="T24" fmla="*/ 2147483647 w 41"/>
              <a:gd name="T25" fmla="*/ 2147483647 h 27"/>
              <a:gd name="T26" fmla="*/ 2147483647 w 41"/>
              <a:gd name="T27" fmla="*/ 2147483647 h 27"/>
              <a:gd name="T28" fmla="*/ 0 w 41"/>
              <a:gd name="T29" fmla="*/ 0 h 27"/>
              <a:gd name="T30" fmla="*/ 0 w 41"/>
              <a:gd name="T31" fmla="*/ 2147483647 h 2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1"/>
              <a:gd name="T49" fmla="*/ 0 h 27"/>
              <a:gd name="T50" fmla="*/ 41 w 41"/>
              <a:gd name="T51" fmla="*/ 27 h 2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1" h="27">
                <a:moveTo>
                  <a:pt x="0" y="2"/>
                </a:moveTo>
                <a:lnTo>
                  <a:pt x="4" y="4"/>
                </a:lnTo>
                <a:lnTo>
                  <a:pt x="10" y="6"/>
                </a:lnTo>
                <a:lnTo>
                  <a:pt x="16" y="10"/>
                </a:lnTo>
                <a:lnTo>
                  <a:pt x="28" y="18"/>
                </a:lnTo>
                <a:lnTo>
                  <a:pt x="32" y="23"/>
                </a:lnTo>
                <a:lnTo>
                  <a:pt x="37" y="27"/>
                </a:lnTo>
                <a:lnTo>
                  <a:pt x="40" y="27"/>
                </a:lnTo>
                <a:lnTo>
                  <a:pt x="41" y="25"/>
                </a:lnTo>
                <a:lnTo>
                  <a:pt x="34" y="20"/>
                </a:lnTo>
                <a:lnTo>
                  <a:pt x="30" y="16"/>
                </a:lnTo>
                <a:lnTo>
                  <a:pt x="23" y="10"/>
                </a:lnTo>
                <a:lnTo>
                  <a:pt x="10" y="4"/>
                </a:lnTo>
                <a:lnTo>
                  <a:pt x="4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Freeform 211"/>
          <p:cNvSpPr>
            <a:spLocks/>
          </p:cNvSpPr>
          <p:nvPr/>
        </p:nvSpPr>
        <p:spPr bwMode="auto">
          <a:xfrm>
            <a:off x="6910540" y="4929826"/>
            <a:ext cx="136525" cy="63500"/>
          </a:xfrm>
          <a:custGeom>
            <a:avLst/>
            <a:gdLst>
              <a:gd name="T0" fmla="*/ 0 w 172"/>
              <a:gd name="T1" fmla="*/ 0 h 79"/>
              <a:gd name="T2" fmla="*/ 0 w 172"/>
              <a:gd name="T3" fmla="*/ 2147483647 h 79"/>
              <a:gd name="T4" fmla="*/ 2147483647 w 172"/>
              <a:gd name="T5" fmla="*/ 2147483647 h 79"/>
              <a:gd name="T6" fmla="*/ 2147483647 w 172"/>
              <a:gd name="T7" fmla="*/ 2147483647 h 79"/>
              <a:gd name="T8" fmla="*/ 2147483647 w 172"/>
              <a:gd name="T9" fmla="*/ 2147483647 h 79"/>
              <a:gd name="T10" fmla="*/ 2147483647 w 172"/>
              <a:gd name="T11" fmla="*/ 2147483647 h 79"/>
              <a:gd name="T12" fmla="*/ 2147483647 w 172"/>
              <a:gd name="T13" fmla="*/ 2147483647 h 79"/>
              <a:gd name="T14" fmla="*/ 2147483647 w 172"/>
              <a:gd name="T15" fmla="*/ 2147483647 h 79"/>
              <a:gd name="T16" fmla="*/ 2147483647 w 172"/>
              <a:gd name="T17" fmla="*/ 2147483647 h 79"/>
              <a:gd name="T18" fmla="*/ 2147483647 w 172"/>
              <a:gd name="T19" fmla="*/ 2147483647 h 79"/>
              <a:gd name="T20" fmla="*/ 2147483647 w 172"/>
              <a:gd name="T21" fmla="*/ 2147483647 h 79"/>
              <a:gd name="T22" fmla="*/ 0 w 172"/>
              <a:gd name="T23" fmla="*/ 0 h 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2"/>
              <a:gd name="T37" fmla="*/ 0 h 79"/>
              <a:gd name="T38" fmla="*/ 172 w 172"/>
              <a:gd name="T39" fmla="*/ 79 h 7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2" h="79">
                <a:moveTo>
                  <a:pt x="0" y="0"/>
                </a:moveTo>
                <a:lnTo>
                  <a:pt x="0" y="5"/>
                </a:lnTo>
                <a:lnTo>
                  <a:pt x="31" y="3"/>
                </a:lnTo>
                <a:lnTo>
                  <a:pt x="86" y="79"/>
                </a:lnTo>
                <a:lnTo>
                  <a:pt x="141" y="3"/>
                </a:lnTo>
                <a:lnTo>
                  <a:pt x="168" y="3"/>
                </a:lnTo>
                <a:lnTo>
                  <a:pt x="172" y="3"/>
                </a:lnTo>
                <a:lnTo>
                  <a:pt x="170" y="1"/>
                </a:lnTo>
                <a:lnTo>
                  <a:pt x="138" y="1"/>
                </a:lnTo>
                <a:lnTo>
                  <a:pt x="86" y="75"/>
                </a:lnTo>
                <a:lnTo>
                  <a:pt x="32" y="1"/>
                </a:lnTo>
                <a:lnTo>
                  <a:pt x="0" y="0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Freeform 39"/>
          <p:cNvSpPr>
            <a:spLocks/>
          </p:cNvSpPr>
          <p:nvPr/>
        </p:nvSpPr>
        <p:spPr bwMode="auto">
          <a:xfrm>
            <a:off x="4446740" y="3918589"/>
            <a:ext cx="385763" cy="906463"/>
          </a:xfrm>
          <a:custGeom>
            <a:avLst/>
            <a:gdLst>
              <a:gd name="T0" fmla="*/ 1 w 486"/>
              <a:gd name="T1" fmla="*/ 0 h 1141"/>
              <a:gd name="T2" fmla="*/ 0 w 486"/>
              <a:gd name="T3" fmla="*/ 1 h 1141"/>
              <a:gd name="T4" fmla="*/ 2 w 486"/>
              <a:gd name="T5" fmla="*/ 5 h 1141"/>
              <a:gd name="T6" fmla="*/ 2 w 486"/>
              <a:gd name="T7" fmla="*/ 5 h 1141"/>
              <a:gd name="T8" fmla="*/ 1 w 486"/>
              <a:gd name="T9" fmla="*/ 0 h 1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6"/>
              <a:gd name="T16" fmla="*/ 0 h 1141"/>
              <a:gd name="T17" fmla="*/ 486 w 486"/>
              <a:gd name="T18" fmla="*/ 1141 h 11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6" h="1141">
                <a:moveTo>
                  <a:pt x="27" y="0"/>
                </a:moveTo>
                <a:lnTo>
                  <a:pt x="0" y="11"/>
                </a:lnTo>
                <a:lnTo>
                  <a:pt x="458" y="1141"/>
                </a:lnTo>
                <a:lnTo>
                  <a:pt x="486" y="1130"/>
                </a:lnTo>
                <a:lnTo>
                  <a:pt x="27" y="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" name="Freeform 41"/>
          <p:cNvSpPr>
            <a:spLocks/>
          </p:cNvSpPr>
          <p:nvPr/>
        </p:nvSpPr>
        <p:spPr bwMode="auto">
          <a:xfrm>
            <a:off x="4246715" y="3934464"/>
            <a:ext cx="182563" cy="209550"/>
          </a:xfrm>
          <a:custGeom>
            <a:avLst/>
            <a:gdLst>
              <a:gd name="T0" fmla="*/ 0 w 232"/>
              <a:gd name="T1" fmla="*/ 0 h 265"/>
              <a:gd name="T2" fmla="*/ 0 w 232"/>
              <a:gd name="T3" fmla="*/ 0 h 265"/>
              <a:gd name="T4" fmla="*/ 0 w 232"/>
              <a:gd name="T5" fmla="*/ 0 h 265"/>
              <a:gd name="T6" fmla="*/ 0 w 232"/>
              <a:gd name="T7" fmla="*/ 1 h 265"/>
              <a:gd name="T8" fmla="*/ 0 w 232"/>
              <a:gd name="T9" fmla="*/ 0 h 2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2"/>
              <a:gd name="T16" fmla="*/ 0 h 265"/>
              <a:gd name="T17" fmla="*/ 232 w 232"/>
              <a:gd name="T18" fmla="*/ 265 h 2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2" h="265">
                <a:moveTo>
                  <a:pt x="232" y="21"/>
                </a:moveTo>
                <a:lnTo>
                  <a:pt x="209" y="0"/>
                </a:lnTo>
                <a:lnTo>
                  <a:pt x="0" y="244"/>
                </a:lnTo>
                <a:lnTo>
                  <a:pt x="23" y="265"/>
                </a:lnTo>
                <a:lnTo>
                  <a:pt x="232" y="21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76" name="Freeform 42"/>
          <p:cNvSpPr>
            <a:spLocks/>
          </p:cNvSpPr>
          <p:nvPr/>
        </p:nvSpPr>
        <p:spPr bwMode="auto">
          <a:xfrm>
            <a:off x="3995890" y="4224977"/>
            <a:ext cx="185738" cy="211138"/>
          </a:xfrm>
          <a:custGeom>
            <a:avLst/>
            <a:gdLst>
              <a:gd name="T0" fmla="*/ 1 w 233"/>
              <a:gd name="T1" fmla="*/ 1 h 266"/>
              <a:gd name="T2" fmla="*/ 1 w 233"/>
              <a:gd name="T3" fmla="*/ 0 h 266"/>
              <a:gd name="T4" fmla="*/ 0 w 233"/>
              <a:gd name="T5" fmla="*/ 1 h 266"/>
              <a:gd name="T6" fmla="*/ 1 w 233"/>
              <a:gd name="T7" fmla="*/ 1 h 266"/>
              <a:gd name="T8" fmla="*/ 1 w 233"/>
              <a:gd name="T9" fmla="*/ 1 h 2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3"/>
              <a:gd name="T16" fmla="*/ 0 h 266"/>
              <a:gd name="T17" fmla="*/ 233 w 233"/>
              <a:gd name="T18" fmla="*/ 266 h 2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3" h="266">
                <a:moveTo>
                  <a:pt x="233" y="20"/>
                </a:moveTo>
                <a:lnTo>
                  <a:pt x="210" y="0"/>
                </a:lnTo>
                <a:lnTo>
                  <a:pt x="0" y="245"/>
                </a:lnTo>
                <a:lnTo>
                  <a:pt x="23" y="266"/>
                </a:lnTo>
                <a:lnTo>
                  <a:pt x="233" y="2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" name="Freeform 44"/>
          <p:cNvSpPr>
            <a:spLocks/>
          </p:cNvSpPr>
          <p:nvPr/>
        </p:nvSpPr>
        <p:spPr bwMode="auto">
          <a:xfrm>
            <a:off x="4307040" y="4096389"/>
            <a:ext cx="227013" cy="42863"/>
          </a:xfrm>
          <a:custGeom>
            <a:avLst/>
            <a:gdLst>
              <a:gd name="T0" fmla="*/ 0 w 285"/>
              <a:gd name="T1" fmla="*/ 0 h 54"/>
              <a:gd name="T2" fmla="*/ 1 w 285"/>
              <a:gd name="T3" fmla="*/ 1 h 54"/>
              <a:gd name="T4" fmla="*/ 1 w 285"/>
              <a:gd name="T5" fmla="*/ 1 h 54"/>
              <a:gd name="T6" fmla="*/ 1 w 285"/>
              <a:gd name="T7" fmla="*/ 1 h 54"/>
              <a:gd name="T8" fmla="*/ 1 w 285"/>
              <a:gd name="T9" fmla="*/ 1 h 54"/>
              <a:gd name="T10" fmla="*/ 1 w 285"/>
              <a:gd name="T11" fmla="*/ 1 h 54"/>
              <a:gd name="T12" fmla="*/ 1 w 285"/>
              <a:gd name="T13" fmla="*/ 1 h 54"/>
              <a:gd name="T14" fmla="*/ 1 w 285"/>
              <a:gd name="T15" fmla="*/ 1 h 54"/>
              <a:gd name="T16" fmla="*/ 1 w 285"/>
              <a:gd name="T17" fmla="*/ 1 h 54"/>
              <a:gd name="T18" fmla="*/ 1 w 285"/>
              <a:gd name="T19" fmla="*/ 1 h 54"/>
              <a:gd name="T20" fmla="*/ 1 w 285"/>
              <a:gd name="T21" fmla="*/ 1 h 54"/>
              <a:gd name="T22" fmla="*/ 2 w 285"/>
              <a:gd name="T23" fmla="*/ 1 h 54"/>
              <a:gd name="T24" fmla="*/ 2 w 285"/>
              <a:gd name="T25" fmla="*/ 1 h 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85"/>
              <a:gd name="T40" fmla="*/ 0 h 54"/>
              <a:gd name="T41" fmla="*/ 285 w 285"/>
              <a:gd name="T42" fmla="*/ 54 h 5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85" h="54">
                <a:moveTo>
                  <a:pt x="0" y="0"/>
                </a:moveTo>
                <a:lnTo>
                  <a:pt x="23" y="14"/>
                </a:lnTo>
                <a:lnTo>
                  <a:pt x="44" y="25"/>
                </a:lnTo>
                <a:lnTo>
                  <a:pt x="68" y="36"/>
                </a:lnTo>
                <a:lnTo>
                  <a:pt x="91" y="43"/>
                </a:lnTo>
                <a:lnTo>
                  <a:pt x="115" y="48"/>
                </a:lnTo>
                <a:lnTo>
                  <a:pt x="139" y="53"/>
                </a:lnTo>
                <a:lnTo>
                  <a:pt x="163" y="54"/>
                </a:lnTo>
                <a:lnTo>
                  <a:pt x="186" y="54"/>
                </a:lnTo>
                <a:lnTo>
                  <a:pt x="210" y="51"/>
                </a:lnTo>
                <a:lnTo>
                  <a:pt x="236" y="46"/>
                </a:lnTo>
                <a:lnTo>
                  <a:pt x="260" y="39"/>
                </a:lnTo>
                <a:lnTo>
                  <a:pt x="285" y="31"/>
                </a:lnTo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78" name="Freeform 45"/>
          <p:cNvSpPr>
            <a:spLocks/>
          </p:cNvSpPr>
          <p:nvPr/>
        </p:nvSpPr>
        <p:spPr bwMode="auto">
          <a:xfrm>
            <a:off x="4307040" y="4094802"/>
            <a:ext cx="227013" cy="44450"/>
          </a:xfrm>
          <a:custGeom>
            <a:avLst/>
            <a:gdLst>
              <a:gd name="T0" fmla="*/ 0 w 287"/>
              <a:gd name="T1" fmla="*/ 0 h 56"/>
              <a:gd name="T2" fmla="*/ 0 w 287"/>
              <a:gd name="T3" fmla="*/ 1 h 56"/>
              <a:gd name="T4" fmla="*/ 0 w 287"/>
              <a:gd name="T5" fmla="*/ 1 h 56"/>
              <a:gd name="T6" fmla="*/ 0 w 287"/>
              <a:gd name="T7" fmla="*/ 1 h 56"/>
              <a:gd name="T8" fmla="*/ 0 w 287"/>
              <a:gd name="T9" fmla="*/ 1 h 56"/>
              <a:gd name="T10" fmla="*/ 0 w 287"/>
              <a:gd name="T11" fmla="*/ 1 h 56"/>
              <a:gd name="T12" fmla="*/ 0 w 287"/>
              <a:gd name="T13" fmla="*/ 1 h 56"/>
              <a:gd name="T14" fmla="*/ 0 w 287"/>
              <a:gd name="T15" fmla="*/ 1 h 56"/>
              <a:gd name="T16" fmla="*/ 0 w 287"/>
              <a:gd name="T17" fmla="*/ 1 h 56"/>
              <a:gd name="T18" fmla="*/ 0 w 287"/>
              <a:gd name="T19" fmla="*/ 1 h 56"/>
              <a:gd name="T20" fmla="*/ 0 w 287"/>
              <a:gd name="T21" fmla="*/ 1 h 56"/>
              <a:gd name="T22" fmla="*/ 0 w 287"/>
              <a:gd name="T23" fmla="*/ 1 h 56"/>
              <a:gd name="T24" fmla="*/ 1 w 287"/>
              <a:gd name="T25" fmla="*/ 1 h 56"/>
              <a:gd name="T26" fmla="*/ 1 w 287"/>
              <a:gd name="T27" fmla="*/ 1 h 56"/>
              <a:gd name="T28" fmla="*/ 1 w 287"/>
              <a:gd name="T29" fmla="*/ 1 h 56"/>
              <a:gd name="T30" fmla="*/ 1 w 287"/>
              <a:gd name="T31" fmla="*/ 1 h 56"/>
              <a:gd name="T32" fmla="*/ 0 w 287"/>
              <a:gd name="T33" fmla="*/ 1 h 56"/>
              <a:gd name="T34" fmla="*/ 0 w 287"/>
              <a:gd name="T35" fmla="*/ 1 h 56"/>
              <a:gd name="T36" fmla="*/ 0 w 287"/>
              <a:gd name="T37" fmla="*/ 1 h 56"/>
              <a:gd name="T38" fmla="*/ 0 w 287"/>
              <a:gd name="T39" fmla="*/ 1 h 56"/>
              <a:gd name="T40" fmla="*/ 0 w 287"/>
              <a:gd name="T41" fmla="*/ 1 h 56"/>
              <a:gd name="T42" fmla="*/ 0 w 287"/>
              <a:gd name="T43" fmla="*/ 1 h 56"/>
              <a:gd name="T44" fmla="*/ 0 w 287"/>
              <a:gd name="T45" fmla="*/ 1 h 56"/>
              <a:gd name="T46" fmla="*/ 0 w 287"/>
              <a:gd name="T47" fmla="*/ 1 h 56"/>
              <a:gd name="T48" fmla="*/ 0 w 287"/>
              <a:gd name="T49" fmla="*/ 1 h 56"/>
              <a:gd name="T50" fmla="*/ 0 w 287"/>
              <a:gd name="T51" fmla="*/ 1 h 56"/>
              <a:gd name="T52" fmla="*/ 0 w 287"/>
              <a:gd name="T53" fmla="*/ 0 h 5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87"/>
              <a:gd name="T82" fmla="*/ 0 h 56"/>
              <a:gd name="T83" fmla="*/ 287 w 287"/>
              <a:gd name="T84" fmla="*/ 56 h 5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87" h="56">
                <a:moveTo>
                  <a:pt x="3" y="0"/>
                </a:moveTo>
                <a:lnTo>
                  <a:pt x="0" y="2"/>
                </a:lnTo>
                <a:lnTo>
                  <a:pt x="15" y="11"/>
                </a:lnTo>
                <a:lnTo>
                  <a:pt x="46" y="28"/>
                </a:lnTo>
                <a:lnTo>
                  <a:pt x="70" y="38"/>
                </a:lnTo>
                <a:lnTo>
                  <a:pt x="93" y="45"/>
                </a:lnTo>
                <a:lnTo>
                  <a:pt x="117" y="51"/>
                </a:lnTo>
                <a:lnTo>
                  <a:pt x="141" y="55"/>
                </a:lnTo>
                <a:lnTo>
                  <a:pt x="165" y="56"/>
                </a:lnTo>
                <a:lnTo>
                  <a:pt x="188" y="56"/>
                </a:lnTo>
                <a:lnTo>
                  <a:pt x="212" y="53"/>
                </a:lnTo>
                <a:lnTo>
                  <a:pt x="238" y="48"/>
                </a:lnTo>
                <a:lnTo>
                  <a:pt x="262" y="41"/>
                </a:lnTo>
                <a:lnTo>
                  <a:pt x="287" y="33"/>
                </a:lnTo>
                <a:lnTo>
                  <a:pt x="287" y="31"/>
                </a:lnTo>
                <a:lnTo>
                  <a:pt x="262" y="39"/>
                </a:lnTo>
                <a:lnTo>
                  <a:pt x="238" y="46"/>
                </a:lnTo>
                <a:lnTo>
                  <a:pt x="212" y="51"/>
                </a:lnTo>
                <a:lnTo>
                  <a:pt x="188" y="54"/>
                </a:lnTo>
                <a:lnTo>
                  <a:pt x="165" y="54"/>
                </a:lnTo>
                <a:lnTo>
                  <a:pt x="141" y="53"/>
                </a:lnTo>
                <a:lnTo>
                  <a:pt x="117" y="48"/>
                </a:lnTo>
                <a:lnTo>
                  <a:pt x="93" y="43"/>
                </a:lnTo>
                <a:lnTo>
                  <a:pt x="70" y="36"/>
                </a:lnTo>
                <a:lnTo>
                  <a:pt x="46" y="25"/>
                </a:lnTo>
                <a:lnTo>
                  <a:pt x="34" y="18"/>
                </a:lnTo>
                <a:lnTo>
                  <a:pt x="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79" name="Freeform 214"/>
          <p:cNvSpPr>
            <a:spLocks noEditPoints="1"/>
          </p:cNvSpPr>
          <p:nvPr/>
        </p:nvSpPr>
        <p:spPr bwMode="auto">
          <a:xfrm>
            <a:off x="4267353" y="4158302"/>
            <a:ext cx="200025" cy="323850"/>
          </a:xfrm>
          <a:custGeom>
            <a:avLst/>
            <a:gdLst>
              <a:gd name="T0" fmla="*/ 1 w 251"/>
              <a:gd name="T1" fmla="*/ 1 h 408"/>
              <a:gd name="T2" fmla="*/ 1 w 251"/>
              <a:gd name="T3" fmla="*/ 1 h 408"/>
              <a:gd name="T4" fmla="*/ 1 w 251"/>
              <a:gd name="T5" fmla="*/ 1 h 408"/>
              <a:gd name="T6" fmla="*/ 1 w 251"/>
              <a:gd name="T7" fmla="*/ 1 h 408"/>
              <a:gd name="T8" fmla="*/ 1 w 251"/>
              <a:gd name="T9" fmla="*/ 0 h 408"/>
              <a:gd name="T10" fmla="*/ 1 w 251"/>
              <a:gd name="T11" fmla="*/ 1 h 408"/>
              <a:gd name="T12" fmla="*/ 1 w 251"/>
              <a:gd name="T13" fmla="*/ 1 h 408"/>
              <a:gd name="T14" fmla="*/ 1 w 251"/>
              <a:gd name="T15" fmla="*/ 1 h 408"/>
              <a:gd name="T16" fmla="*/ 1 w 251"/>
              <a:gd name="T17" fmla="*/ 1 h 408"/>
              <a:gd name="T18" fmla="*/ 1 w 251"/>
              <a:gd name="T19" fmla="*/ 1 h 408"/>
              <a:gd name="T20" fmla="*/ 1 w 251"/>
              <a:gd name="T21" fmla="*/ 2 h 408"/>
              <a:gd name="T22" fmla="*/ 1 w 251"/>
              <a:gd name="T23" fmla="*/ 2 h 408"/>
              <a:gd name="T24" fmla="*/ 1 w 251"/>
              <a:gd name="T25" fmla="*/ 2 h 408"/>
              <a:gd name="T26" fmla="*/ 1 w 251"/>
              <a:gd name="T27" fmla="*/ 2 h 408"/>
              <a:gd name="T28" fmla="*/ 1 w 251"/>
              <a:gd name="T29" fmla="*/ 2 h 408"/>
              <a:gd name="T30" fmla="*/ 1 w 251"/>
              <a:gd name="T31" fmla="*/ 2 h 408"/>
              <a:gd name="T32" fmla="*/ 1 w 251"/>
              <a:gd name="T33" fmla="*/ 2 h 408"/>
              <a:gd name="T34" fmla="*/ 1 w 251"/>
              <a:gd name="T35" fmla="*/ 2 h 408"/>
              <a:gd name="T36" fmla="*/ 1 w 251"/>
              <a:gd name="T37" fmla="*/ 2 h 408"/>
              <a:gd name="T38" fmla="*/ 1 w 251"/>
              <a:gd name="T39" fmla="*/ 2 h 408"/>
              <a:gd name="T40" fmla="*/ 1 w 251"/>
              <a:gd name="T41" fmla="*/ 2 h 408"/>
              <a:gd name="T42" fmla="*/ 1 w 251"/>
              <a:gd name="T43" fmla="*/ 2 h 408"/>
              <a:gd name="T44" fmla="*/ 1 w 251"/>
              <a:gd name="T45" fmla="*/ 2 h 408"/>
              <a:gd name="T46" fmla="*/ 1 w 251"/>
              <a:gd name="T47" fmla="*/ 1 h 408"/>
              <a:gd name="T48" fmla="*/ 1 w 251"/>
              <a:gd name="T49" fmla="*/ 1 h 408"/>
              <a:gd name="T50" fmla="*/ 1 w 251"/>
              <a:gd name="T51" fmla="*/ 1 h 408"/>
              <a:gd name="T52" fmla="*/ 1 w 251"/>
              <a:gd name="T53" fmla="*/ 1 h 408"/>
              <a:gd name="T54" fmla="*/ 1 w 251"/>
              <a:gd name="T55" fmla="*/ 1 h 408"/>
              <a:gd name="T56" fmla="*/ 1 w 251"/>
              <a:gd name="T57" fmla="*/ 1 h 408"/>
              <a:gd name="T58" fmla="*/ 1 w 251"/>
              <a:gd name="T59" fmla="*/ 1 h 408"/>
              <a:gd name="T60" fmla="*/ 1 w 251"/>
              <a:gd name="T61" fmla="*/ 1 h 408"/>
              <a:gd name="T62" fmla="*/ 1 w 251"/>
              <a:gd name="T63" fmla="*/ 1 h 408"/>
              <a:gd name="T64" fmla="*/ 1 w 251"/>
              <a:gd name="T65" fmla="*/ 1 h 408"/>
              <a:gd name="T66" fmla="*/ 1 w 251"/>
              <a:gd name="T67" fmla="*/ 1 h 408"/>
              <a:gd name="T68" fmla="*/ 1 w 251"/>
              <a:gd name="T69" fmla="*/ 1 h 408"/>
              <a:gd name="T70" fmla="*/ 1 w 251"/>
              <a:gd name="T71" fmla="*/ 1 h 408"/>
              <a:gd name="T72" fmla="*/ 1 w 251"/>
              <a:gd name="T73" fmla="*/ 1 h 408"/>
              <a:gd name="T74" fmla="*/ 1 w 251"/>
              <a:gd name="T75" fmla="*/ 1 h 408"/>
              <a:gd name="T76" fmla="*/ 1 w 251"/>
              <a:gd name="T77" fmla="*/ 1 h 408"/>
              <a:gd name="T78" fmla="*/ 1 w 251"/>
              <a:gd name="T79" fmla="*/ 1 h 408"/>
              <a:gd name="T80" fmla="*/ 1 w 251"/>
              <a:gd name="T81" fmla="*/ 2 h 408"/>
              <a:gd name="T82" fmla="*/ 1 w 251"/>
              <a:gd name="T83" fmla="*/ 2 h 408"/>
              <a:gd name="T84" fmla="*/ 1 w 251"/>
              <a:gd name="T85" fmla="*/ 2 h 408"/>
              <a:gd name="T86" fmla="*/ 1 w 251"/>
              <a:gd name="T87" fmla="*/ 2 h 408"/>
              <a:gd name="T88" fmla="*/ 1 w 251"/>
              <a:gd name="T89" fmla="*/ 2 h 408"/>
              <a:gd name="T90" fmla="*/ 1 w 251"/>
              <a:gd name="T91" fmla="*/ 2 h 408"/>
              <a:gd name="T92" fmla="*/ 1 w 251"/>
              <a:gd name="T93" fmla="*/ 2 h 408"/>
              <a:gd name="T94" fmla="*/ 1 w 251"/>
              <a:gd name="T95" fmla="*/ 2 h 408"/>
              <a:gd name="T96" fmla="*/ 1 w 251"/>
              <a:gd name="T97" fmla="*/ 2 h 408"/>
              <a:gd name="T98" fmla="*/ 1 w 251"/>
              <a:gd name="T99" fmla="*/ 2 h 408"/>
              <a:gd name="T100" fmla="*/ 1 w 251"/>
              <a:gd name="T101" fmla="*/ 2 h 408"/>
              <a:gd name="T102" fmla="*/ 1 w 251"/>
              <a:gd name="T103" fmla="*/ 2 h 408"/>
              <a:gd name="T104" fmla="*/ 1 w 251"/>
              <a:gd name="T105" fmla="*/ 2 h 408"/>
              <a:gd name="T106" fmla="*/ 1 w 251"/>
              <a:gd name="T107" fmla="*/ 2 h 408"/>
              <a:gd name="T108" fmla="*/ 1 w 251"/>
              <a:gd name="T109" fmla="*/ 2 h 408"/>
              <a:gd name="T110" fmla="*/ 1 w 251"/>
              <a:gd name="T111" fmla="*/ 1 h 4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51"/>
              <a:gd name="T169" fmla="*/ 0 h 408"/>
              <a:gd name="T170" fmla="*/ 251 w 251"/>
              <a:gd name="T171" fmla="*/ 408 h 4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51" h="408">
                <a:moveTo>
                  <a:pt x="0" y="217"/>
                </a:moveTo>
                <a:lnTo>
                  <a:pt x="1" y="199"/>
                </a:lnTo>
                <a:lnTo>
                  <a:pt x="2" y="180"/>
                </a:lnTo>
                <a:lnTo>
                  <a:pt x="3" y="164"/>
                </a:lnTo>
                <a:lnTo>
                  <a:pt x="6" y="148"/>
                </a:lnTo>
                <a:lnTo>
                  <a:pt x="8" y="132"/>
                </a:lnTo>
                <a:lnTo>
                  <a:pt x="11" y="118"/>
                </a:lnTo>
                <a:lnTo>
                  <a:pt x="16" y="104"/>
                </a:lnTo>
                <a:lnTo>
                  <a:pt x="21" y="90"/>
                </a:lnTo>
                <a:lnTo>
                  <a:pt x="25" y="78"/>
                </a:lnTo>
                <a:lnTo>
                  <a:pt x="32" y="66"/>
                </a:lnTo>
                <a:lnTo>
                  <a:pt x="38" y="56"/>
                </a:lnTo>
                <a:lnTo>
                  <a:pt x="45" y="45"/>
                </a:lnTo>
                <a:lnTo>
                  <a:pt x="52" y="37"/>
                </a:lnTo>
                <a:lnTo>
                  <a:pt x="57" y="32"/>
                </a:lnTo>
                <a:lnTo>
                  <a:pt x="63" y="25"/>
                </a:lnTo>
                <a:lnTo>
                  <a:pt x="70" y="20"/>
                </a:lnTo>
                <a:lnTo>
                  <a:pt x="77" y="15"/>
                </a:lnTo>
                <a:lnTo>
                  <a:pt x="83" y="11"/>
                </a:lnTo>
                <a:lnTo>
                  <a:pt x="90" y="7"/>
                </a:lnTo>
                <a:lnTo>
                  <a:pt x="98" y="5"/>
                </a:lnTo>
                <a:lnTo>
                  <a:pt x="105" y="3"/>
                </a:lnTo>
                <a:lnTo>
                  <a:pt x="112" y="2"/>
                </a:lnTo>
                <a:lnTo>
                  <a:pt x="120" y="0"/>
                </a:lnTo>
                <a:lnTo>
                  <a:pt x="127" y="0"/>
                </a:lnTo>
                <a:lnTo>
                  <a:pt x="135" y="0"/>
                </a:lnTo>
                <a:lnTo>
                  <a:pt x="143" y="2"/>
                </a:lnTo>
                <a:lnTo>
                  <a:pt x="150" y="3"/>
                </a:lnTo>
                <a:lnTo>
                  <a:pt x="157" y="5"/>
                </a:lnTo>
                <a:lnTo>
                  <a:pt x="163" y="7"/>
                </a:lnTo>
                <a:lnTo>
                  <a:pt x="170" y="11"/>
                </a:lnTo>
                <a:lnTo>
                  <a:pt x="177" y="15"/>
                </a:lnTo>
                <a:lnTo>
                  <a:pt x="183" y="20"/>
                </a:lnTo>
                <a:lnTo>
                  <a:pt x="190" y="25"/>
                </a:lnTo>
                <a:lnTo>
                  <a:pt x="196" y="30"/>
                </a:lnTo>
                <a:lnTo>
                  <a:pt x="201" y="37"/>
                </a:lnTo>
                <a:lnTo>
                  <a:pt x="206" y="44"/>
                </a:lnTo>
                <a:lnTo>
                  <a:pt x="214" y="55"/>
                </a:lnTo>
                <a:lnTo>
                  <a:pt x="220" y="65"/>
                </a:lnTo>
                <a:lnTo>
                  <a:pt x="226" y="76"/>
                </a:lnTo>
                <a:lnTo>
                  <a:pt x="230" y="89"/>
                </a:lnTo>
                <a:lnTo>
                  <a:pt x="235" y="102"/>
                </a:lnTo>
                <a:lnTo>
                  <a:pt x="238" y="115"/>
                </a:lnTo>
                <a:lnTo>
                  <a:pt x="242" y="128"/>
                </a:lnTo>
                <a:lnTo>
                  <a:pt x="245" y="143"/>
                </a:lnTo>
                <a:lnTo>
                  <a:pt x="248" y="158"/>
                </a:lnTo>
                <a:lnTo>
                  <a:pt x="249" y="174"/>
                </a:lnTo>
                <a:lnTo>
                  <a:pt x="250" y="192"/>
                </a:lnTo>
                <a:lnTo>
                  <a:pt x="251" y="209"/>
                </a:lnTo>
                <a:lnTo>
                  <a:pt x="250" y="225"/>
                </a:lnTo>
                <a:lnTo>
                  <a:pt x="249" y="240"/>
                </a:lnTo>
                <a:lnTo>
                  <a:pt x="248" y="255"/>
                </a:lnTo>
                <a:lnTo>
                  <a:pt x="245" y="270"/>
                </a:lnTo>
                <a:lnTo>
                  <a:pt x="243" y="284"/>
                </a:lnTo>
                <a:lnTo>
                  <a:pt x="239" y="297"/>
                </a:lnTo>
                <a:lnTo>
                  <a:pt x="235" y="310"/>
                </a:lnTo>
                <a:lnTo>
                  <a:pt x="230" y="322"/>
                </a:lnTo>
                <a:lnTo>
                  <a:pt x="227" y="333"/>
                </a:lnTo>
                <a:lnTo>
                  <a:pt x="221" y="345"/>
                </a:lnTo>
                <a:lnTo>
                  <a:pt x="214" y="355"/>
                </a:lnTo>
                <a:lnTo>
                  <a:pt x="207" y="366"/>
                </a:lnTo>
                <a:lnTo>
                  <a:pt x="201" y="371"/>
                </a:lnTo>
                <a:lnTo>
                  <a:pt x="196" y="378"/>
                </a:lnTo>
                <a:lnTo>
                  <a:pt x="190" y="384"/>
                </a:lnTo>
                <a:lnTo>
                  <a:pt x="183" y="389"/>
                </a:lnTo>
                <a:lnTo>
                  <a:pt x="176" y="393"/>
                </a:lnTo>
                <a:lnTo>
                  <a:pt x="169" y="397"/>
                </a:lnTo>
                <a:lnTo>
                  <a:pt x="162" y="400"/>
                </a:lnTo>
                <a:lnTo>
                  <a:pt x="155" y="403"/>
                </a:lnTo>
                <a:lnTo>
                  <a:pt x="148" y="405"/>
                </a:lnTo>
                <a:lnTo>
                  <a:pt x="140" y="406"/>
                </a:lnTo>
                <a:lnTo>
                  <a:pt x="132" y="407"/>
                </a:lnTo>
                <a:lnTo>
                  <a:pt x="124" y="408"/>
                </a:lnTo>
                <a:lnTo>
                  <a:pt x="121" y="407"/>
                </a:lnTo>
                <a:lnTo>
                  <a:pt x="116" y="407"/>
                </a:lnTo>
                <a:lnTo>
                  <a:pt x="113" y="407"/>
                </a:lnTo>
                <a:lnTo>
                  <a:pt x="108" y="406"/>
                </a:lnTo>
                <a:lnTo>
                  <a:pt x="105" y="406"/>
                </a:lnTo>
                <a:lnTo>
                  <a:pt x="100" y="405"/>
                </a:lnTo>
                <a:lnTo>
                  <a:pt x="97" y="404"/>
                </a:lnTo>
                <a:lnTo>
                  <a:pt x="93" y="403"/>
                </a:lnTo>
                <a:lnTo>
                  <a:pt x="90" y="401"/>
                </a:lnTo>
                <a:lnTo>
                  <a:pt x="86" y="400"/>
                </a:lnTo>
                <a:lnTo>
                  <a:pt x="83" y="399"/>
                </a:lnTo>
                <a:lnTo>
                  <a:pt x="78" y="398"/>
                </a:lnTo>
                <a:lnTo>
                  <a:pt x="75" y="394"/>
                </a:lnTo>
                <a:lnTo>
                  <a:pt x="71" y="392"/>
                </a:lnTo>
                <a:lnTo>
                  <a:pt x="68" y="390"/>
                </a:lnTo>
                <a:lnTo>
                  <a:pt x="64" y="388"/>
                </a:lnTo>
                <a:lnTo>
                  <a:pt x="61" y="384"/>
                </a:lnTo>
                <a:lnTo>
                  <a:pt x="59" y="382"/>
                </a:lnTo>
                <a:lnTo>
                  <a:pt x="55" y="378"/>
                </a:lnTo>
                <a:lnTo>
                  <a:pt x="52" y="376"/>
                </a:lnTo>
                <a:lnTo>
                  <a:pt x="49" y="373"/>
                </a:lnTo>
                <a:lnTo>
                  <a:pt x="46" y="369"/>
                </a:lnTo>
                <a:lnTo>
                  <a:pt x="44" y="366"/>
                </a:lnTo>
                <a:lnTo>
                  <a:pt x="40" y="362"/>
                </a:lnTo>
                <a:lnTo>
                  <a:pt x="38" y="358"/>
                </a:lnTo>
                <a:lnTo>
                  <a:pt x="36" y="353"/>
                </a:lnTo>
                <a:lnTo>
                  <a:pt x="33" y="350"/>
                </a:lnTo>
                <a:lnTo>
                  <a:pt x="31" y="345"/>
                </a:lnTo>
                <a:lnTo>
                  <a:pt x="29" y="341"/>
                </a:lnTo>
                <a:lnTo>
                  <a:pt x="26" y="337"/>
                </a:lnTo>
                <a:lnTo>
                  <a:pt x="24" y="333"/>
                </a:lnTo>
                <a:lnTo>
                  <a:pt x="22" y="329"/>
                </a:lnTo>
                <a:lnTo>
                  <a:pt x="21" y="325"/>
                </a:lnTo>
                <a:lnTo>
                  <a:pt x="18" y="321"/>
                </a:lnTo>
                <a:lnTo>
                  <a:pt x="17" y="316"/>
                </a:lnTo>
                <a:lnTo>
                  <a:pt x="15" y="313"/>
                </a:lnTo>
                <a:lnTo>
                  <a:pt x="14" y="305"/>
                </a:lnTo>
                <a:lnTo>
                  <a:pt x="11" y="297"/>
                </a:lnTo>
                <a:lnTo>
                  <a:pt x="9" y="288"/>
                </a:lnTo>
                <a:lnTo>
                  <a:pt x="8" y="280"/>
                </a:lnTo>
                <a:lnTo>
                  <a:pt x="6" y="273"/>
                </a:lnTo>
                <a:lnTo>
                  <a:pt x="4" y="265"/>
                </a:lnTo>
                <a:lnTo>
                  <a:pt x="3" y="257"/>
                </a:lnTo>
                <a:lnTo>
                  <a:pt x="2" y="249"/>
                </a:lnTo>
                <a:lnTo>
                  <a:pt x="1" y="241"/>
                </a:lnTo>
                <a:lnTo>
                  <a:pt x="1" y="233"/>
                </a:lnTo>
                <a:lnTo>
                  <a:pt x="1" y="225"/>
                </a:lnTo>
                <a:lnTo>
                  <a:pt x="0" y="217"/>
                </a:lnTo>
                <a:close/>
                <a:moveTo>
                  <a:pt x="203" y="199"/>
                </a:moveTo>
                <a:lnTo>
                  <a:pt x="203" y="186"/>
                </a:lnTo>
                <a:lnTo>
                  <a:pt x="203" y="174"/>
                </a:lnTo>
                <a:lnTo>
                  <a:pt x="203" y="163"/>
                </a:lnTo>
                <a:lnTo>
                  <a:pt x="201" y="151"/>
                </a:lnTo>
                <a:lnTo>
                  <a:pt x="200" y="141"/>
                </a:lnTo>
                <a:lnTo>
                  <a:pt x="199" y="131"/>
                </a:lnTo>
                <a:lnTo>
                  <a:pt x="198" y="121"/>
                </a:lnTo>
                <a:lnTo>
                  <a:pt x="196" y="111"/>
                </a:lnTo>
                <a:lnTo>
                  <a:pt x="195" y="103"/>
                </a:lnTo>
                <a:lnTo>
                  <a:pt x="192" y="94"/>
                </a:lnTo>
                <a:lnTo>
                  <a:pt x="190" y="86"/>
                </a:lnTo>
                <a:lnTo>
                  <a:pt x="188" y="79"/>
                </a:lnTo>
                <a:lnTo>
                  <a:pt x="186" y="73"/>
                </a:lnTo>
                <a:lnTo>
                  <a:pt x="184" y="67"/>
                </a:lnTo>
                <a:lnTo>
                  <a:pt x="182" y="63"/>
                </a:lnTo>
                <a:lnTo>
                  <a:pt x="180" y="57"/>
                </a:lnTo>
                <a:lnTo>
                  <a:pt x="177" y="53"/>
                </a:lnTo>
                <a:lnTo>
                  <a:pt x="175" y="49"/>
                </a:lnTo>
                <a:lnTo>
                  <a:pt x="172" y="44"/>
                </a:lnTo>
                <a:lnTo>
                  <a:pt x="169" y="41"/>
                </a:lnTo>
                <a:lnTo>
                  <a:pt x="166" y="37"/>
                </a:lnTo>
                <a:lnTo>
                  <a:pt x="163" y="34"/>
                </a:lnTo>
                <a:lnTo>
                  <a:pt x="160" y="32"/>
                </a:lnTo>
                <a:lnTo>
                  <a:pt x="157" y="29"/>
                </a:lnTo>
                <a:lnTo>
                  <a:pt x="155" y="27"/>
                </a:lnTo>
                <a:lnTo>
                  <a:pt x="153" y="26"/>
                </a:lnTo>
                <a:lnTo>
                  <a:pt x="151" y="23"/>
                </a:lnTo>
                <a:lnTo>
                  <a:pt x="148" y="22"/>
                </a:lnTo>
                <a:lnTo>
                  <a:pt x="145" y="21"/>
                </a:lnTo>
                <a:lnTo>
                  <a:pt x="143" y="20"/>
                </a:lnTo>
                <a:lnTo>
                  <a:pt x="140" y="19"/>
                </a:lnTo>
                <a:lnTo>
                  <a:pt x="137" y="19"/>
                </a:lnTo>
                <a:lnTo>
                  <a:pt x="135" y="18"/>
                </a:lnTo>
                <a:lnTo>
                  <a:pt x="131" y="18"/>
                </a:lnTo>
                <a:lnTo>
                  <a:pt x="129" y="18"/>
                </a:lnTo>
                <a:lnTo>
                  <a:pt x="125" y="18"/>
                </a:lnTo>
                <a:lnTo>
                  <a:pt x="123" y="18"/>
                </a:lnTo>
                <a:lnTo>
                  <a:pt x="120" y="18"/>
                </a:lnTo>
                <a:lnTo>
                  <a:pt x="116" y="18"/>
                </a:lnTo>
                <a:lnTo>
                  <a:pt x="113" y="19"/>
                </a:lnTo>
                <a:lnTo>
                  <a:pt x="109" y="20"/>
                </a:lnTo>
                <a:lnTo>
                  <a:pt x="106" y="21"/>
                </a:lnTo>
                <a:lnTo>
                  <a:pt x="104" y="22"/>
                </a:lnTo>
                <a:lnTo>
                  <a:pt x="100" y="25"/>
                </a:lnTo>
                <a:lnTo>
                  <a:pt x="97" y="27"/>
                </a:lnTo>
                <a:lnTo>
                  <a:pt x="94" y="28"/>
                </a:lnTo>
                <a:lnTo>
                  <a:pt x="91" y="30"/>
                </a:lnTo>
                <a:lnTo>
                  <a:pt x="87" y="34"/>
                </a:lnTo>
                <a:lnTo>
                  <a:pt x="85" y="36"/>
                </a:lnTo>
                <a:lnTo>
                  <a:pt x="83" y="38"/>
                </a:lnTo>
                <a:lnTo>
                  <a:pt x="79" y="42"/>
                </a:lnTo>
                <a:lnTo>
                  <a:pt x="77" y="45"/>
                </a:lnTo>
                <a:lnTo>
                  <a:pt x="75" y="49"/>
                </a:lnTo>
                <a:lnTo>
                  <a:pt x="72" y="53"/>
                </a:lnTo>
                <a:lnTo>
                  <a:pt x="70" y="57"/>
                </a:lnTo>
                <a:lnTo>
                  <a:pt x="68" y="63"/>
                </a:lnTo>
                <a:lnTo>
                  <a:pt x="67" y="67"/>
                </a:lnTo>
                <a:lnTo>
                  <a:pt x="64" y="73"/>
                </a:lnTo>
                <a:lnTo>
                  <a:pt x="63" y="78"/>
                </a:lnTo>
                <a:lnTo>
                  <a:pt x="61" y="85"/>
                </a:lnTo>
                <a:lnTo>
                  <a:pt x="60" y="90"/>
                </a:lnTo>
                <a:lnTo>
                  <a:pt x="59" y="97"/>
                </a:lnTo>
                <a:lnTo>
                  <a:pt x="57" y="104"/>
                </a:lnTo>
                <a:lnTo>
                  <a:pt x="56" y="112"/>
                </a:lnTo>
                <a:lnTo>
                  <a:pt x="55" y="120"/>
                </a:lnTo>
                <a:lnTo>
                  <a:pt x="54" y="129"/>
                </a:lnTo>
                <a:lnTo>
                  <a:pt x="54" y="140"/>
                </a:lnTo>
                <a:lnTo>
                  <a:pt x="53" y="150"/>
                </a:lnTo>
                <a:lnTo>
                  <a:pt x="52" y="161"/>
                </a:lnTo>
                <a:lnTo>
                  <a:pt x="52" y="173"/>
                </a:lnTo>
                <a:lnTo>
                  <a:pt x="51" y="185"/>
                </a:lnTo>
                <a:lnTo>
                  <a:pt x="49" y="199"/>
                </a:lnTo>
                <a:lnTo>
                  <a:pt x="203" y="199"/>
                </a:lnTo>
                <a:close/>
                <a:moveTo>
                  <a:pt x="49" y="216"/>
                </a:moveTo>
                <a:lnTo>
                  <a:pt x="51" y="224"/>
                </a:lnTo>
                <a:lnTo>
                  <a:pt x="51" y="232"/>
                </a:lnTo>
                <a:lnTo>
                  <a:pt x="51" y="240"/>
                </a:lnTo>
                <a:lnTo>
                  <a:pt x="52" y="248"/>
                </a:lnTo>
                <a:lnTo>
                  <a:pt x="52" y="256"/>
                </a:lnTo>
                <a:lnTo>
                  <a:pt x="53" y="263"/>
                </a:lnTo>
                <a:lnTo>
                  <a:pt x="53" y="271"/>
                </a:lnTo>
                <a:lnTo>
                  <a:pt x="54" y="278"/>
                </a:lnTo>
                <a:lnTo>
                  <a:pt x="55" y="286"/>
                </a:lnTo>
                <a:lnTo>
                  <a:pt x="56" y="293"/>
                </a:lnTo>
                <a:lnTo>
                  <a:pt x="57" y="300"/>
                </a:lnTo>
                <a:lnTo>
                  <a:pt x="57" y="307"/>
                </a:lnTo>
                <a:lnTo>
                  <a:pt x="59" y="312"/>
                </a:lnTo>
                <a:lnTo>
                  <a:pt x="60" y="316"/>
                </a:lnTo>
                <a:lnTo>
                  <a:pt x="61" y="321"/>
                </a:lnTo>
                <a:lnTo>
                  <a:pt x="62" y="325"/>
                </a:lnTo>
                <a:lnTo>
                  <a:pt x="63" y="330"/>
                </a:lnTo>
                <a:lnTo>
                  <a:pt x="66" y="335"/>
                </a:lnTo>
                <a:lnTo>
                  <a:pt x="67" y="339"/>
                </a:lnTo>
                <a:lnTo>
                  <a:pt x="68" y="344"/>
                </a:lnTo>
                <a:lnTo>
                  <a:pt x="70" y="347"/>
                </a:lnTo>
                <a:lnTo>
                  <a:pt x="72" y="352"/>
                </a:lnTo>
                <a:lnTo>
                  <a:pt x="75" y="355"/>
                </a:lnTo>
                <a:lnTo>
                  <a:pt x="76" y="360"/>
                </a:lnTo>
                <a:lnTo>
                  <a:pt x="78" y="361"/>
                </a:lnTo>
                <a:lnTo>
                  <a:pt x="79" y="363"/>
                </a:lnTo>
                <a:lnTo>
                  <a:pt x="81" y="366"/>
                </a:lnTo>
                <a:lnTo>
                  <a:pt x="82" y="367"/>
                </a:lnTo>
                <a:lnTo>
                  <a:pt x="84" y="369"/>
                </a:lnTo>
                <a:lnTo>
                  <a:pt x="85" y="371"/>
                </a:lnTo>
                <a:lnTo>
                  <a:pt x="87" y="373"/>
                </a:lnTo>
                <a:lnTo>
                  <a:pt x="89" y="375"/>
                </a:lnTo>
                <a:lnTo>
                  <a:pt x="91" y="376"/>
                </a:lnTo>
                <a:lnTo>
                  <a:pt x="93" y="378"/>
                </a:lnTo>
                <a:lnTo>
                  <a:pt x="95" y="379"/>
                </a:lnTo>
                <a:lnTo>
                  <a:pt x="98" y="382"/>
                </a:lnTo>
                <a:lnTo>
                  <a:pt x="101" y="383"/>
                </a:lnTo>
                <a:lnTo>
                  <a:pt x="104" y="384"/>
                </a:lnTo>
                <a:lnTo>
                  <a:pt x="106" y="385"/>
                </a:lnTo>
                <a:lnTo>
                  <a:pt x="108" y="386"/>
                </a:lnTo>
                <a:lnTo>
                  <a:pt x="110" y="388"/>
                </a:lnTo>
                <a:lnTo>
                  <a:pt x="113" y="389"/>
                </a:lnTo>
                <a:lnTo>
                  <a:pt x="116" y="390"/>
                </a:lnTo>
                <a:lnTo>
                  <a:pt x="119" y="390"/>
                </a:lnTo>
                <a:lnTo>
                  <a:pt x="121" y="391"/>
                </a:lnTo>
                <a:lnTo>
                  <a:pt x="124" y="391"/>
                </a:lnTo>
                <a:lnTo>
                  <a:pt x="127" y="391"/>
                </a:lnTo>
                <a:lnTo>
                  <a:pt x="129" y="392"/>
                </a:lnTo>
                <a:lnTo>
                  <a:pt x="132" y="391"/>
                </a:lnTo>
                <a:lnTo>
                  <a:pt x="136" y="391"/>
                </a:lnTo>
                <a:lnTo>
                  <a:pt x="139" y="391"/>
                </a:lnTo>
                <a:lnTo>
                  <a:pt x="142" y="390"/>
                </a:lnTo>
                <a:lnTo>
                  <a:pt x="145" y="389"/>
                </a:lnTo>
                <a:lnTo>
                  <a:pt x="148" y="388"/>
                </a:lnTo>
                <a:lnTo>
                  <a:pt x="152" y="385"/>
                </a:lnTo>
                <a:lnTo>
                  <a:pt x="154" y="384"/>
                </a:lnTo>
                <a:lnTo>
                  <a:pt x="158" y="382"/>
                </a:lnTo>
                <a:lnTo>
                  <a:pt x="160" y="379"/>
                </a:lnTo>
                <a:lnTo>
                  <a:pt x="163" y="377"/>
                </a:lnTo>
                <a:lnTo>
                  <a:pt x="166" y="375"/>
                </a:lnTo>
                <a:lnTo>
                  <a:pt x="169" y="371"/>
                </a:lnTo>
                <a:lnTo>
                  <a:pt x="172" y="368"/>
                </a:lnTo>
                <a:lnTo>
                  <a:pt x="175" y="365"/>
                </a:lnTo>
                <a:lnTo>
                  <a:pt x="177" y="361"/>
                </a:lnTo>
                <a:lnTo>
                  <a:pt x="180" y="356"/>
                </a:lnTo>
                <a:lnTo>
                  <a:pt x="182" y="352"/>
                </a:lnTo>
                <a:lnTo>
                  <a:pt x="184" y="347"/>
                </a:lnTo>
                <a:lnTo>
                  <a:pt x="185" y="343"/>
                </a:lnTo>
                <a:lnTo>
                  <a:pt x="188" y="337"/>
                </a:lnTo>
                <a:lnTo>
                  <a:pt x="189" y="332"/>
                </a:lnTo>
                <a:lnTo>
                  <a:pt x="190" y="326"/>
                </a:lnTo>
                <a:lnTo>
                  <a:pt x="191" y="321"/>
                </a:lnTo>
                <a:lnTo>
                  <a:pt x="193" y="314"/>
                </a:lnTo>
                <a:lnTo>
                  <a:pt x="195" y="307"/>
                </a:lnTo>
                <a:lnTo>
                  <a:pt x="196" y="299"/>
                </a:lnTo>
                <a:lnTo>
                  <a:pt x="198" y="292"/>
                </a:lnTo>
                <a:lnTo>
                  <a:pt x="199" y="284"/>
                </a:lnTo>
                <a:lnTo>
                  <a:pt x="199" y="275"/>
                </a:lnTo>
                <a:lnTo>
                  <a:pt x="200" y="267"/>
                </a:lnTo>
                <a:lnTo>
                  <a:pt x="201" y="257"/>
                </a:lnTo>
                <a:lnTo>
                  <a:pt x="201" y="247"/>
                </a:lnTo>
                <a:lnTo>
                  <a:pt x="203" y="237"/>
                </a:lnTo>
                <a:lnTo>
                  <a:pt x="203" y="226"/>
                </a:lnTo>
                <a:lnTo>
                  <a:pt x="203" y="216"/>
                </a:lnTo>
                <a:lnTo>
                  <a:pt x="49" y="2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215"/>
          <p:cNvSpPr>
            <a:spLocks/>
          </p:cNvSpPr>
          <p:nvPr/>
        </p:nvSpPr>
        <p:spPr bwMode="auto">
          <a:xfrm>
            <a:off x="4267353" y="4158302"/>
            <a:ext cx="200025" cy="323850"/>
          </a:xfrm>
          <a:custGeom>
            <a:avLst/>
            <a:gdLst>
              <a:gd name="T0" fmla="*/ 1 w 251"/>
              <a:gd name="T1" fmla="*/ 1 h 408"/>
              <a:gd name="T2" fmla="*/ 1 w 251"/>
              <a:gd name="T3" fmla="*/ 1 h 408"/>
              <a:gd name="T4" fmla="*/ 1 w 251"/>
              <a:gd name="T5" fmla="*/ 1 h 408"/>
              <a:gd name="T6" fmla="*/ 1 w 251"/>
              <a:gd name="T7" fmla="*/ 1 h 408"/>
              <a:gd name="T8" fmla="*/ 1 w 251"/>
              <a:gd name="T9" fmla="*/ 1 h 408"/>
              <a:gd name="T10" fmla="*/ 1 w 251"/>
              <a:gd name="T11" fmla="*/ 1 h 408"/>
              <a:gd name="T12" fmla="*/ 1 w 251"/>
              <a:gd name="T13" fmla="*/ 1 h 408"/>
              <a:gd name="T14" fmla="*/ 1 w 251"/>
              <a:gd name="T15" fmla="*/ 1 h 408"/>
              <a:gd name="T16" fmla="*/ 1 w 251"/>
              <a:gd name="T17" fmla="*/ 1 h 408"/>
              <a:gd name="T18" fmla="*/ 1 w 251"/>
              <a:gd name="T19" fmla="*/ 1 h 408"/>
              <a:gd name="T20" fmla="*/ 1 w 251"/>
              <a:gd name="T21" fmla="*/ 1 h 408"/>
              <a:gd name="T22" fmla="*/ 1 w 251"/>
              <a:gd name="T23" fmla="*/ 0 h 408"/>
              <a:gd name="T24" fmla="*/ 1 w 251"/>
              <a:gd name="T25" fmla="*/ 0 h 408"/>
              <a:gd name="T26" fmla="*/ 1 w 251"/>
              <a:gd name="T27" fmla="*/ 1 h 408"/>
              <a:gd name="T28" fmla="*/ 1 w 251"/>
              <a:gd name="T29" fmla="*/ 1 h 408"/>
              <a:gd name="T30" fmla="*/ 1 w 251"/>
              <a:gd name="T31" fmla="*/ 1 h 408"/>
              <a:gd name="T32" fmla="*/ 1 w 251"/>
              <a:gd name="T33" fmla="*/ 1 h 408"/>
              <a:gd name="T34" fmla="*/ 1 w 251"/>
              <a:gd name="T35" fmla="*/ 1 h 408"/>
              <a:gd name="T36" fmla="*/ 1 w 251"/>
              <a:gd name="T37" fmla="*/ 1 h 408"/>
              <a:gd name="T38" fmla="*/ 1 w 251"/>
              <a:gd name="T39" fmla="*/ 1 h 408"/>
              <a:gd name="T40" fmla="*/ 1 w 251"/>
              <a:gd name="T41" fmla="*/ 1 h 408"/>
              <a:gd name="T42" fmla="*/ 1 w 251"/>
              <a:gd name="T43" fmla="*/ 1 h 408"/>
              <a:gd name="T44" fmla="*/ 1 w 251"/>
              <a:gd name="T45" fmla="*/ 1 h 408"/>
              <a:gd name="T46" fmla="*/ 1 w 251"/>
              <a:gd name="T47" fmla="*/ 1 h 408"/>
              <a:gd name="T48" fmla="*/ 1 w 251"/>
              <a:gd name="T49" fmla="*/ 1 h 408"/>
              <a:gd name="T50" fmla="*/ 1 w 251"/>
              <a:gd name="T51" fmla="*/ 1 h 408"/>
              <a:gd name="T52" fmla="*/ 1 w 251"/>
              <a:gd name="T53" fmla="*/ 2 h 408"/>
              <a:gd name="T54" fmla="*/ 1 w 251"/>
              <a:gd name="T55" fmla="*/ 2 h 408"/>
              <a:gd name="T56" fmla="*/ 1 w 251"/>
              <a:gd name="T57" fmla="*/ 2 h 408"/>
              <a:gd name="T58" fmla="*/ 1 w 251"/>
              <a:gd name="T59" fmla="*/ 2 h 408"/>
              <a:gd name="T60" fmla="*/ 1 w 251"/>
              <a:gd name="T61" fmla="*/ 2 h 408"/>
              <a:gd name="T62" fmla="*/ 1 w 251"/>
              <a:gd name="T63" fmla="*/ 2 h 408"/>
              <a:gd name="T64" fmla="*/ 1 w 251"/>
              <a:gd name="T65" fmla="*/ 2 h 408"/>
              <a:gd name="T66" fmla="*/ 1 w 251"/>
              <a:gd name="T67" fmla="*/ 2 h 408"/>
              <a:gd name="T68" fmla="*/ 1 w 251"/>
              <a:gd name="T69" fmla="*/ 2 h 408"/>
              <a:gd name="T70" fmla="*/ 1 w 251"/>
              <a:gd name="T71" fmla="*/ 2 h 408"/>
              <a:gd name="T72" fmla="*/ 1 w 251"/>
              <a:gd name="T73" fmla="*/ 2 h 408"/>
              <a:gd name="T74" fmla="*/ 1 w 251"/>
              <a:gd name="T75" fmla="*/ 2 h 408"/>
              <a:gd name="T76" fmla="*/ 1 w 251"/>
              <a:gd name="T77" fmla="*/ 2 h 408"/>
              <a:gd name="T78" fmla="*/ 1 w 251"/>
              <a:gd name="T79" fmla="*/ 2 h 408"/>
              <a:gd name="T80" fmla="*/ 1 w 251"/>
              <a:gd name="T81" fmla="*/ 2 h 408"/>
              <a:gd name="T82" fmla="*/ 1 w 251"/>
              <a:gd name="T83" fmla="*/ 2 h 408"/>
              <a:gd name="T84" fmla="*/ 1 w 251"/>
              <a:gd name="T85" fmla="*/ 2 h 408"/>
              <a:gd name="T86" fmla="*/ 1 w 251"/>
              <a:gd name="T87" fmla="*/ 2 h 408"/>
              <a:gd name="T88" fmla="*/ 1 w 251"/>
              <a:gd name="T89" fmla="*/ 2 h 408"/>
              <a:gd name="T90" fmla="*/ 1 w 251"/>
              <a:gd name="T91" fmla="*/ 2 h 408"/>
              <a:gd name="T92" fmla="*/ 1 w 251"/>
              <a:gd name="T93" fmla="*/ 2 h 408"/>
              <a:gd name="T94" fmla="*/ 1 w 251"/>
              <a:gd name="T95" fmla="*/ 2 h 408"/>
              <a:gd name="T96" fmla="*/ 1 w 251"/>
              <a:gd name="T97" fmla="*/ 2 h 408"/>
              <a:gd name="T98" fmla="*/ 1 w 251"/>
              <a:gd name="T99" fmla="*/ 2 h 408"/>
              <a:gd name="T100" fmla="*/ 1 w 251"/>
              <a:gd name="T101" fmla="*/ 2 h 408"/>
              <a:gd name="T102" fmla="*/ 1 w 251"/>
              <a:gd name="T103" fmla="*/ 2 h 408"/>
              <a:gd name="T104" fmla="*/ 1 w 251"/>
              <a:gd name="T105" fmla="*/ 2 h 408"/>
              <a:gd name="T106" fmla="*/ 1 w 251"/>
              <a:gd name="T107" fmla="*/ 2 h 408"/>
              <a:gd name="T108" fmla="*/ 1 w 251"/>
              <a:gd name="T109" fmla="*/ 2 h 408"/>
              <a:gd name="T110" fmla="*/ 1 w 251"/>
              <a:gd name="T111" fmla="*/ 2 h 408"/>
              <a:gd name="T112" fmla="*/ 1 w 251"/>
              <a:gd name="T113" fmla="*/ 2 h 408"/>
              <a:gd name="T114" fmla="*/ 1 w 251"/>
              <a:gd name="T115" fmla="*/ 2 h 408"/>
              <a:gd name="T116" fmla="*/ 1 w 251"/>
              <a:gd name="T117" fmla="*/ 1 h 408"/>
              <a:gd name="T118" fmla="*/ 1 w 251"/>
              <a:gd name="T119" fmla="*/ 1 h 408"/>
              <a:gd name="T120" fmla="*/ 0 w 251"/>
              <a:gd name="T121" fmla="*/ 1 h 40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1"/>
              <a:gd name="T184" fmla="*/ 0 h 408"/>
              <a:gd name="T185" fmla="*/ 251 w 251"/>
              <a:gd name="T186" fmla="*/ 408 h 40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1" h="408">
                <a:moveTo>
                  <a:pt x="0" y="217"/>
                </a:moveTo>
                <a:lnTo>
                  <a:pt x="1" y="199"/>
                </a:lnTo>
                <a:lnTo>
                  <a:pt x="2" y="180"/>
                </a:lnTo>
                <a:lnTo>
                  <a:pt x="3" y="164"/>
                </a:lnTo>
                <a:lnTo>
                  <a:pt x="6" y="148"/>
                </a:lnTo>
                <a:lnTo>
                  <a:pt x="8" y="132"/>
                </a:lnTo>
                <a:lnTo>
                  <a:pt x="11" y="118"/>
                </a:lnTo>
                <a:lnTo>
                  <a:pt x="16" y="104"/>
                </a:lnTo>
                <a:lnTo>
                  <a:pt x="21" y="90"/>
                </a:lnTo>
                <a:lnTo>
                  <a:pt x="25" y="78"/>
                </a:lnTo>
                <a:lnTo>
                  <a:pt x="32" y="66"/>
                </a:lnTo>
                <a:lnTo>
                  <a:pt x="38" y="56"/>
                </a:lnTo>
                <a:lnTo>
                  <a:pt x="45" y="45"/>
                </a:lnTo>
                <a:lnTo>
                  <a:pt x="52" y="37"/>
                </a:lnTo>
                <a:lnTo>
                  <a:pt x="57" y="32"/>
                </a:lnTo>
                <a:lnTo>
                  <a:pt x="63" y="25"/>
                </a:lnTo>
                <a:lnTo>
                  <a:pt x="70" y="20"/>
                </a:lnTo>
                <a:lnTo>
                  <a:pt x="77" y="15"/>
                </a:lnTo>
                <a:lnTo>
                  <a:pt x="83" y="11"/>
                </a:lnTo>
                <a:lnTo>
                  <a:pt x="90" y="7"/>
                </a:lnTo>
                <a:lnTo>
                  <a:pt x="98" y="5"/>
                </a:lnTo>
                <a:lnTo>
                  <a:pt x="105" y="3"/>
                </a:lnTo>
                <a:lnTo>
                  <a:pt x="112" y="2"/>
                </a:lnTo>
                <a:lnTo>
                  <a:pt x="120" y="0"/>
                </a:lnTo>
                <a:lnTo>
                  <a:pt x="127" y="0"/>
                </a:lnTo>
                <a:lnTo>
                  <a:pt x="135" y="0"/>
                </a:lnTo>
                <a:lnTo>
                  <a:pt x="143" y="2"/>
                </a:lnTo>
                <a:lnTo>
                  <a:pt x="150" y="3"/>
                </a:lnTo>
                <a:lnTo>
                  <a:pt x="157" y="5"/>
                </a:lnTo>
                <a:lnTo>
                  <a:pt x="163" y="7"/>
                </a:lnTo>
                <a:lnTo>
                  <a:pt x="170" y="11"/>
                </a:lnTo>
                <a:lnTo>
                  <a:pt x="177" y="15"/>
                </a:lnTo>
                <a:lnTo>
                  <a:pt x="183" y="20"/>
                </a:lnTo>
                <a:lnTo>
                  <a:pt x="190" y="25"/>
                </a:lnTo>
                <a:lnTo>
                  <a:pt x="196" y="30"/>
                </a:lnTo>
                <a:lnTo>
                  <a:pt x="201" y="37"/>
                </a:lnTo>
                <a:lnTo>
                  <a:pt x="206" y="44"/>
                </a:lnTo>
                <a:lnTo>
                  <a:pt x="214" y="55"/>
                </a:lnTo>
                <a:lnTo>
                  <a:pt x="220" y="65"/>
                </a:lnTo>
                <a:lnTo>
                  <a:pt x="226" y="76"/>
                </a:lnTo>
                <a:lnTo>
                  <a:pt x="230" y="89"/>
                </a:lnTo>
                <a:lnTo>
                  <a:pt x="235" y="102"/>
                </a:lnTo>
                <a:lnTo>
                  <a:pt x="238" y="115"/>
                </a:lnTo>
                <a:lnTo>
                  <a:pt x="242" y="128"/>
                </a:lnTo>
                <a:lnTo>
                  <a:pt x="245" y="143"/>
                </a:lnTo>
                <a:lnTo>
                  <a:pt x="248" y="158"/>
                </a:lnTo>
                <a:lnTo>
                  <a:pt x="249" y="174"/>
                </a:lnTo>
                <a:lnTo>
                  <a:pt x="250" y="192"/>
                </a:lnTo>
                <a:lnTo>
                  <a:pt x="251" y="209"/>
                </a:lnTo>
                <a:lnTo>
                  <a:pt x="250" y="225"/>
                </a:lnTo>
                <a:lnTo>
                  <a:pt x="249" y="240"/>
                </a:lnTo>
                <a:lnTo>
                  <a:pt x="248" y="255"/>
                </a:lnTo>
                <a:lnTo>
                  <a:pt x="245" y="270"/>
                </a:lnTo>
                <a:lnTo>
                  <a:pt x="243" y="284"/>
                </a:lnTo>
                <a:lnTo>
                  <a:pt x="239" y="297"/>
                </a:lnTo>
                <a:lnTo>
                  <a:pt x="235" y="310"/>
                </a:lnTo>
                <a:lnTo>
                  <a:pt x="230" y="322"/>
                </a:lnTo>
                <a:lnTo>
                  <a:pt x="227" y="333"/>
                </a:lnTo>
                <a:lnTo>
                  <a:pt x="221" y="345"/>
                </a:lnTo>
                <a:lnTo>
                  <a:pt x="214" y="355"/>
                </a:lnTo>
                <a:lnTo>
                  <a:pt x="207" y="366"/>
                </a:lnTo>
                <a:lnTo>
                  <a:pt x="201" y="371"/>
                </a:lnTo>
                <a:lnTo>
                  <a:pt x="196" y="378"/>
                </a:lnTo>
                <a:lnTo>
                  <a:pt x="190" y="384"/>
                </a:lnTo>
                <a:lnTo>
                  <a:pt x="183" y="389"/>
                </a:lnTo>
                <a:lnTo>
                  <a:pt x="176" y="393"/>
                </a:lnTo>
                <a:lnTo>
                  <a:pt x="169" y="397"/>
                </a:lnTo>
                <a:lnTo>
                  <a:pt x="162" y="400"/>
                </a:lnTo>
                <a:lnTo>
                  <a:pt x="155" y="403"/>
                </a:lnTo>
                <a:lnTo>
                  <a:pt x="148" y="405"/>
                </a:lnTo>
                <a:lnTo>
                  <a:pt x="140" y="406"/>
                </a:lnTo>
                <a:lnTo>
                  <a:pt x="132" y="407"/>
                </a:lnTo>
                <a:lnTo>
                  <a:pt x="124" y="408"/>
                </a:lnTo>
                <a:lnTo>
                  <a:pt x="121" y="407"/>
                </a:lnTo>
                <a:lnTo>
                  <a:pt x="116" y="407"/>
                </a:lnTo>
                <a:lnTo>
                  <a:pt x="113" y="407"/>
                </a:lnTo>
                <a:lnTo>
                  <a:pt x="108" y="406"/>
                </a:lnTo>
                <a:lnTo>
                  <a:pt x="105" y="406"/>
                </a:lnTo>
                <a:lnTo>
                  <a:pt x="100" y="405"/>
                </a:lnTo>
                <a:lnTo>
                  <a:pt x="97" y="404"/>
                </a:lnTo>
                <a:lnTo>
                  <a:pt x="93" y="403"/>
                </a:lnTo>
                <a:lnTo>
                  <a:pt x="90" y="401"/>
                </a:lnTo>
                <a:lnTo>
                  <a:pt x="86" y="400"/>
                </a:lnTo>
                <a:lnTo>
                  <a:pt x="83" y="399"/>
                </a:lnTo>
                <a:lnTo>
                  <a:pt x="78" y="398"/>
                </a:lnTo>
                <a:lnTo>
                  <a:pt x="75" y="394"/>
                </a:lnTo>
                <a:lnTo>
                  <a:pt x="71" y="392"/>
                </a:lnTo>
                <a:lnTo>
                  <a:pt x="68" y="390"/>
                </a:lnTo>
                <a:lnTo>
                  <a:pt x="64" y="388"/>
                </a:lnTo>
                <a:lnTo>
                  <a:pt x="61" y="384"/>
                </a:lnTo>
                <a:lnTo>
                  <a:pt x="59" y="382"/>
                </a:lnTo>
                <a:lnTo>
                  <a:pt x="55" y="378"/>
                </a:lnTo>
                <a:lnTo>
                  <a:pt x="52" y="376"/>
                </a:lnTo>
                <a:lnTo>
                  <a:pt x="49" y="373"/>
                </a:lnTo>
                <a:lnTo>
                  <a:pt x="46" y="369"/>
                </a:lnTo>
                <a:lnTo>
                  <a:pt x="44" y="366"/>
                </a:lnTo>
                <a:lnTo>
                  <a:pt x="40" y="362"/>
                </a:lnTo>
                <a:lnTo>
                  <a:pt x="38" y="358"/>
                </a:lnTo>
                <a:lnTo>
                  <a:pt x="36" y="353"/>
                </a:lnTo>
                <a:lnTo>
                  <a:pt x="33" y="350"/>
                </a:lnTo>
                <a:lnTo>
                  <a:pt x="31" y="345"/>
                </a:lnTo>
                <a:lnTo>
                  <a:pt x="29" y="341"/>
                </a:lnTo>
                <a:lnTo>
                  <a:pt x="26" y="337"/>
                </a:lnTo>
                <a:lnTo>
                  <a:pt x="24" y="333"/>
                </a:lnTo>
                <a:lnTo>
                  <a:pt x="22" y="329"/>
                </a:lnTo>
                <a:lnTo>
                  <a:pt x="21" y="325"/>
                </a:lnTo>
                <a:lnTo>
                  <a:pt x="18" y="321"/>
                </a:lnTo>
                <a:lnTo>
                  <a:pt x="17" y="316"/>
                </a:lnTo>
                <a:lnTo>
                  <a:pt x="15" y="313"/>
                </a:lnTo>
                <a:lnTo>
                  <a:pt x="14" y="305"/>
                </a:lnTo>
                <a:lnTo>
                  <a:pt x="11" y="297"/>
                </a:lnTo>
                <a:lnTo>
                  <a:pt x="9" y="288"/>
                </a:lnTo>
                <a:lnTo>
                  <a:pt x="8" y="280"/>
                </a:lnTo>
                <a:lnTo>
                  <a:pt x="6" y="273"/>
                </a:lnTo>
                <a:lnTo>
                  <a:pt x="4" y="265"/>
                </a:lnTo>
                <a:lnTo>
                  <a:pt x="3" y="257"/>
                </a:lnTo>
                <a:lnTo>
                  <a:pt x="2" y="249"/>
                </a:lnTo>
                <a:lnTo>
                  <a:pt x="1" y="241"/>
                </a:lnTo>
                <a:lnTo>
                  <a:pt x="1" y="233"/>
                </a:lnTo>
                <a:lnTo>
                  <a:pt x="1" y="225"/>
                </a:lnTo>
                <a:lnTo>
                  <a:pt x="0" y="217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216"/>
          <p:cNvSpPr>
            <a:spLocks/>
          </p:cNvSpPr>
          <p:nvPr/>
        </p:nvSpPr>
        <p:spPr bwMode="auto">
          <a:xfrm>
            <a:off x="4265765" y="4209102"/>
            <a:ext cx="28575" cy="120650"/>
          </a:xfrm>
          <a:custGeom>
            <a:avLst/>
            <a:gdLst>
              <a:gd name="T0" fmla="*/ 0 w 34"/>
              <a:gd name="T1" fmla="*/ 1 h 152"/>
              <a:gd name="T2" fmla="*/ 1 w 34"/>
              <a:gd name="T3" fmla="*/ 1 h 152"/>
              <a:gd name="T4" fmla="*/ 1 w 34"/>
              <a:gd name="T5" fmla="*/ 1 h 152"/>
              <a:gd name="T6" fmla="*/ 1 w 34"/>
              <a:gd name="T7" fmla="*/ 1 h 152"/>
              <a:gd name="T8" fmla="*/ 1 w 34"/>
              <a:gd name="T9" fmla="*/ 1 h 152"/>
              <a:gd name="T10" fmla="*/ 1 w 34"/>
              <a:gd name="T11" fmla="*/ 1 h 152"/>
              <a:gd name="T12" fmla="*/ 1 w 34"/>
              <a:gd name="T13" fmla="*/ 1 h 152"/>
              <a:gd name="T14" fmla="*/ 1 w 34"/>
              <a:gd name="T15" fmla="*/ 1 h 152"/>
              <a:gd name="T16" fmla="*/ 1 w 34"/>
              <a:gd name="T17" fmla="*/ 1 h 152"/>
              <a:gd name="T18" fmla="*/ 1 w 34"/>
              <a:gd name="T19" fmla="*/ 1 h 152"/>
              <a:gd name="T20" fmla="*/ 1 w 34"/>
              <a:gd name="T21" fmla="*/ 0 h 152"/>
              <a:gd name="T22" fmla="*/ 1 w 34"/>
              <a:gd name="T23" fmla="*/ 1 h 152"/>
              <a:gd name="T24" fmla="*/ 1 w 34"/>
              <a:gd name="T25" fmla="*/ 1 h 152"/>
              <a:gd name="T26" fmla="*/ 1 w 34"/>
              <a:gd name="T27" fmla="*/ 1 h 152"/>
              <a:gd name="T28" fmla="*/ 1 w 34"/>
              <a:gd name="T29" fmla="*/ 1 h 152"/>
              <a:gd name="T30" fmla="*/ 1 w 34"/>
              <a:gd name="T31" fmla="*/ 1 h 152"/>
              <a:gd name="T32" fmla="*/ 1 w 34"/>
              <a:gd name="T33" fmla="*/ 1 h 152"/>
              <a:gd name="T34" fmla="*/ 0 w 34"/>
              <a:gd name="T35" fmla="*/ 1 h 1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4"/>
              <a:gd name="T55" fmla="*/ 0 h 152"/>
              <a:gd name="T56" fmla="*/ 34 w 34"/>
              <a:gd name="T57" fmla="*/ 152 h 15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4" h="152">
                <a:moveTo>
                  <a:pt x="0" y="152"/>
                </a:moveTo>
                <a:lnTo>
                  <a:pt x="2" y="152"/>
                </a:lnTo>
                <a:lnTo>
                  <a:pt x="4" y="115"/>
                </a:lnTo>
                <a:lnTo>
                  <a:pt x="5" y="99"/>
                </a:lnTo>
                <a:lnTo>
                  <a:pt x="10" y="67"/>
                </a:lnTo>
                <a:lnTo>
                  <a:pt x="14" y="53"/>
                </a:lnTo>
                <a:lnTo>
                  <a:pt x="23" y="25"/>
                </a:lnTo>
                <a:lnTo>
                  <a:pt x="27" y="15"/>
                </a:lnTo>
                <a:lnTo>
                  <a:pt x="34" y="2"/>
                </a:lnTo>
                <a:lnTo>
                  <a:pt x="33" y="1"/>
                </a:lnTo>
                <a:lnTo>
                  <a:pt x="32" y="0"/>
                </a:lnTo>
                <a:lnTo>
                  <a:pt x="25" y="10"/>
                </a:lnTo>
                <a:lnTo>
                  <a:pt x="20" y="25"/>
                </a:lnTo>
                <a:lnTo>
                  <a:pt x="11" y="53"/>
                </a:lnTo>
                <a:lnTo>
                  <a:pt x="8" y="67"/>
                </a:lnTo>
                <a:lnTo>
                  <a:pt x="3" y="99"/>
                </a:lnTo>
                <a:lnTo>
                  <a:pt x="2" y="115"/>
                </a:lnTo>
                <a:lnTo>
                  <a:pt x="0" y="1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217"/>
          <p:cNvSpPr>
            <a:spLocks/>
          </p:cNvSpPr>
          <p:nvPr/>
        </p:nvSpPr>
        <p:spPr bwMode="auto">
          <a:xfrm>
            <a:off x="4287990" y="4156714"/>
            <a:ext cx="179388" cy="166688"/>
          </a:xfrm>
          <a:custGeom>
            <a:avLst/>
            <a:gdLst>
              <a:gd name="T0" fmla="*/ 0 w 227"/>
              <a:gd name="T1" fmla="*/ 1 h 210"/>
              <a:gd name="T2" fmla="*/ 0 w 227"/>
              <a:gd name="T3" fmla="*/ 1 h 210"/>
              <a:gd name="T4" fmla="*/ 0 w 227"/>
              <a:gd name="T5" fmla="*/ 1 h 210"/>
              <a:gd name="T6" fmla="*/ 0 w 227"/>
              <a:gd name="T7" fmla="*/ 1 h 210"/>
              <a:gd name="T8" fmla="*/ 0 w 227"/>
              <a:gd name="T9" fmla="*/ 1 h 210"/>
              <a:gd name="T10" fmla="*/ 0 w 227"/>
              <a:gd name="T11" fmla="*/ 1 h 210"/>
              <a:gd name="T12" fmla="*/ 0 w 227"/>
              <a:gd name="T13" fmla="*/ 1 h 210"/>
              <a:gd name="T14" fmla="*/ 0 w 227"/>
              <a:gd name="T15" fmla="*/ 1 h 210"/>
              <a:gd name="T16" fmla="*/ 0 w 227"/>
              <a:gd name="T17" fmla="*/ 1 h 210"/>
              <a:gd name="T18" fmla="*/ 0 w 227"/>
              <a:gd name="T19" fmla="*/ 1 h 210"/>
              <a:gd name="T20" fmla="*/ 0 w 227"/>
              <a:gd name="T21" fmla="*/ 1 h 210"/>
              <a:gd name="T22" fmla="*/ 0 w 227"/>
              <a:gd name="T23" fmla="*/ 1 h 210"/>
              <a:gd name="T24" fmla="*/ 0 w 227"/>
              <a:gd name="T25" fmla="*/ 1 h 210"/>
              <a:gd name="T26" fmla="*/ 0 w 227"/>
              <a:gd name="T27" fmla="*/ 1 h 210"/>
              <a:gd name="T28" fmla="*/ 0 w 227"/>
              <a:gd name="T29" fmla="*/ 1 h 210"/>
              <a:gd name="T30" fmla="*/ 0 w 227"/>
              <a:gd name="T31" fmla="*/ 1 h 210"/>
              <a:gd name="T32" fmla="*/ 0 w 227"/>
              <a:gd name="T33" fmla="*/ 1 h 210"/>
              <a:gd name="T34" fmla="*/ 0 w 227"/>
              <a:gd name="T35" fmla="*/ 1 h 210"/>
              <a:gd name="T36" fmla="*/ 0 w 227"/>
              <a:gd name="T37" fmla="*/ 1 h 210"/>
              <a:gd name="T38" fmla="*/ 0 w 227"/>
              <a:gd name="T39" fmla="*/ 1 h 210"/>
              <a:gd name="T40" fmla="*/ 0 w 227"/>
              <a:gd name="T41" fmla="*/ 1 h 210"/>
              <a:gd name="T42" fmla="*/ 0 w 227"/>
              <a:gd name="T43" fmla="*/ 1 h 210"/>
              <a:gd name="T44" fmla="*/ 0 w 227"/>
              <a:gd name="T45" fmla="*/ 1 h 210"/>
              <a:gd name="T46" fmla="*/ 0 w 227"/>
              <a:gd name="T47" fmla="*/ 1 h 210"/>
              <a:gd name="T48" fmla="*/ 0 w 227"/>
              <a:gd name="T49" fmla="*/ 1 h 210"/>
              <a:gd name="T50" fmla="*/ 0 w 227"/>
              <a:gd name="T51" fmla="*/ 1 h 210"/>
              <a:gd name="T52" fmla="*/ 0 w 227"/>
              <a:gd name="T53" fmla="*/ 1 h 210"/>
              <a:gd name="T54" fmla="*/ 0 w 227"/>
              <a:gd name="T55" fmla="*/ 0 h 210"/>
              <a:gd name="T56" fmla="*/ 0 w 227"/>
              <a:gd name="T57" fmla="*/ 1 h 210"/>
              <a:gd name="T58" fmla="*/ 0 w 227"/>
              <a:gd name="T59" fmla="*/ 1 h 210"/>
              <a:gd name="T60" fmla="*/ 0 w 227"/>
              <a:gd name="T61" fmla="*/ 1 h 210"/>
              <a:gd name="T62" fmla="*/ 0 w 227"/>
              <a:gd name="T63" fmla="*/ 1 h 210"/>
              <a:gd name="T64" fmla="*/ 0 w 227"/>
              <a:gd name="T65" fmla="*/ 1 h 210"/>
              <a:gd name="T66" fmla="*/ 0 w 227"/>
              <a:gd name="T67" fmla="*/ 1 h 210"/>
              <a:gd name="T68" fmla="*/ 0 w 227"/>
              <a:gd name="T69" fmla="*/ 1 h 21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27"/>
              <a:gd name="T106" fmla="*/ 0 h 210"/>
              <a:gd name="T107" fmla="*/ 227 w 227"/>
              <a:gd name="T108" fmla="*/ 210 h 21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27" h="210">
                <a:moveTo>
                  <a:pt x="8" y="68"/>
                </a:moveTo>
                <a:lnTo>
                  <a:pt x="0" y="82"/>
                </a:lnTo>
                <a:lnTo>
                  <a:pt x="11" y="64"/>
                </a:lnTo>
                <a:lnTo>
                  <a:pt x="21" y="48"/>
                </a:lnTo>
                <a:lnTo>
                  <a:pt x="28" y="39"/>
                </a:lnTo>
                <a:lnTo>
                  <a:pt x="34" y="34"/>
                </a:lnTo>
                <a:lnTo>
                  <a:pt x="39" y="27"/>
                </a:lnTo>
                <a:lnTo>
                  <a:pt x="53" y="18"/>
                </a:lnTo>
                <a:lnTo>
                  <a:pt x="60" y="12"/>
                </a:lnTo>
                <a:lnTo>
                  <a:pt x="65" y="10"/>
                </a:lnTo>
                <a:lnTo>
                  <a:pt x="73" y="7"/>
                </a:lnTo>
                <a:lnTo>
                  <a:pt x="80" y="5"/>
                </a:lnTo>
                <a:lnTo>
                  <a:pt x="87" y="4"/>
                </a:lnTo>
                <a:lnTo>
                  <a:pt x="95" y="3"/>
                </a:lnTo>
                <a:lnTo>
                  <a:pt x="110" y="3"/>
                </a:lnTo>
                <a:lnTo>
                  <a:pt x="118" y="4"/>
                </a:lnTo>
                <a:lnTo>
                  <a:pt x="125" y="5"/>
                </a:lnTo>
                <a:lnTo>
                  <a:pt x="138" y="10"/>
                </a:lnTo>
                <a:lnTo>
                  <a:pt x="141" y="11"/>
                </a:lnTo>
                <a:lnTo>
                  <a:pt x="151" y="18"/>
                </a:lnTo>
                <a:lnTo>
                  <a:pt x="157" y="22"/>
                </a:lnTo>
                <a:lnTo>
                  <a:pt x="164" y="27"/>
                </a:lnTo>
                <a:lnTo>
                  <a:pt x="170" y="33"/>
                </a:lnTo>
                <a:lnTo>
                  <a:pt x="175" y="39"/>
                </a:lnTo>
                <a:lnTo>
                  <a:pt x="180" y="46"/>
                </a:lnTo>
                <a:lnTo>
                  <a:pt x="189" y="59"/>
                </a:lnTo>
                <a:lnTo>
                  <a:pt x="194" y="66"/>
                </a:lnTo>
                <a:lnTo>
                  <a:pt x="200" y="77"/>
                </a:lnTo>
                <a:lnTo>
                  <a:pt x="209" y="103"/>
                </a:lnTo>
                <a:lnTo>
                  <a:pt x="212" y="116"/>
                </a:lnTo>
                <a:lnTo>
                  <a:pt x="216" y="129"/>
                </a:lnTo>
                <a:lnTo>
                  <a:pt x="219" y="144"/>
                </a:lnTo>
                <a:lnTo>
                  <a:pt x="221" y="159"/>
                </a:lnTo>
                <a:lnTo>
                  <a:pt x="223" y="175"/>
                </a:lnTo>
                <a:lnTo>
                  <a:pt x="225" y="210"/>
                </a:lnTo>
                <a:lnTo>
                  <a:pt x="227" y="210"/>
                </a:lnTo>
                <a:lnTo>
                  <a:pt x="225" y="175"/>
                </a:lnTo>
                <a:lnTo>
                  <a:pt x="224" y="159"/>
                </a:lnTo>
                <a:lnTo>
                  <a:pt x="221" y="144"/>
                </a:lnTo>
                <a:lnTo>
                  <a:pt x="218" y="129"/>
                </a:lnTo>
                <a:lnTo>
                  <a:pt x="214" y="116"/>
                </a:lnTo>
                <a:lnTo>
                  <a:pt x="211" y="103"/>
                </a:lnTo>
                <a:lnTo>
                  <a:pt x="202" y="77"/>
                </a:lnTo>
                <a:lnTo>
                  <a:pt x="196" y="66"/>
                </a:lnTo>
                <a:lnTo>
                  <a:pt x="189" y="52"/>
                </a:lnTo>
                <a:lnTo>
                  <a:pt x="182" y="44"/>
                </a:lnTo>
                <a:lnTo>
                  <a:pt x="178" y="37"/>
                </a:lnTo>
                <a:lnTo>
                  <a:pt x="172" y="30"/>
                </a:lnTo>
                <a:lnTo>
                  <a:pt x="166" y="24"/>
                </a:lnTo>
                <a:lnTo>
                  <a:pt x="159" y="20"/>
                </a:lnTo>
                <a:lnTo>
                  <a:pt x="153" y="15"/>
                </a:lnTo>
                <a:lnTo>
                  <a:pt x="149" y="12"/>
                </a:lnTo>
                <a:lnTo>
                  <a:pt x="138" y="7"/>
                </a:lnTo>
                <a:lnTo>
                  <a:pt x="125" y="3"/>
                </a:lnTo>
                <a:lnTo>
                  <a:pt x="118" y="1"/>
                </a:lnTo>
                <a:lnTo>
                  <a:pt x="110" y="0"/>
                </a:lnTo>
                <a:lnTo>
                  <a:pt x="95" y="0"/>
                </a:lnTo>
                <a:lnTo>
                  <a:pt x="87" y="1"/>
                </a:lnTo>
                <a:lnTo>
                  <a:pt x="80" y="3"/>
                </a:lnTo>
                <a:lnTo>
                  <a:pt x="73" y="5"/>
                </a:lnTo>
                <a:lnTo>
                  <a:pt x="65" y="7"/>
                </a:lnTo>
                <a:lnTo>
                  <a:pt x="56" y="12"/>
                </a:lnTo>
                <a:lnTo>
                  <a:pt x="51" y="15"/>
                </a:lnTo>
                <a:lnTo>
                  <a:pt x="37" y="24"/>
                </a:lnTo>
                <a:lnTo>
                  <a:pt x="31" y="31"/>
                </a:lnTo>
                <a:lnTo>
                  <a:pt x="26" y="37"/>
                </a:lnTo>
                <a:lnTo>
                  <a:pt x="19" y="45"/>
                </a:lnTo>
                <a:lnTo>
                  <a:pt x="15" y="51"/>
                </a:lnTo>
                <a:lnTo>
                  <a:pt x="6" y="67"/>
                </a:lnTo>
                <a:lnTo>
                  <a:pt x="7" y="67"/>
                </a:lnTo>
                <a:lnTo>
                  <a:pt x="8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218"/>
          <p:cNvSpPr>
            <a:spLocks/>
          </p:cNvSpPr>
          <p:nvPr/>
        </p:nvSpPr>
        <p:spPr bwMode="auto">
          <a:xfrm>
            <a:off x="4362603" y="4323402"/>
            <a:ext cx="104775" cy="158750"/>
          </a:xfrm>
          <a:custGeom>
            <a:avLst/>
            <a:gdLst>
              <a:gd name="T0" fmla="*/ 1 w 131"/>
              <a:gd name="T1" fmla="*/ 0 h 200"/>
              <a:gd name="T2" fmla="*/ 1 w 131"/>
              <a:gd name="T3" fmla="*/ 1 h 200"/>
              <a:gd name="T4" fmla="*/ 1 w 131"/>
              <a:gd name="T5" fmla="*/ 1 h 200"/>
              <a:gd name="T6" fmla="*/ 1 w 131"/>
              <a:gd name="T7" fmla="*/ 1 h 200"/>
              <a:gd name="T8" fmla="*/ 1 w 131"/>
              <a:gd name="T9" fmla="*/ 1 h 200"/>
              <a:gd name="T10" fmla="*/ 1 w 131"/>
              <a:gd name="T11" fmla="*/ 1 h 200"/>
              <a:gd name="T12" fmla="*/ 1 w 131"/>
              <a:gd name="T13" fmla="*/ 1 h 200"/>
              <a:gd name="T14" fmla="*/ 1 w 131"/>
              <a:gd name="T15" fmla="*/ 1 h 200"/>
              <a:gd name="T16" fmla="*/ 1 w 131"/>
              <a:gd name="T17" fmla="*/ 1 h 200"/>
              <a:gd name="T18" fmla="*/ 1 w 131"/>
              <a:gd name="T19" fmla="*/ 1 h 200"/>
              <a:gd name="T20" fmla="*/ 1 w 131"/>
              <a:gd name="T21" fmla="*/ 1 h 200"/>
              <a:gd name="T22" fmla="*/ 1 w 131"/>
              <a:gd name="T23" fmla="*/ 1 h 200"/>
              <a:gd name="T24" fmla="*/ 1 w 131"/>
              <a:gd name="T25" fmla="*/ 1 h 200"/>
              <a:gd name="T26" fmla="*/ 1 w 131"/>
              <a:gd name="T27" fmla="*/ 1 h 200"/>
              <a:gd name="T28" fmla="*/ 1 w 131"/>
              <a:gd name="T29" fmla="*/ 1 h 200"/>
              <a:gd name="T30" fmla="*/ 1 w 131"/>
              <a:gd name="T31" fmla="*/ 1 h 200"/>
              <a:gd name="T32" fmla="*/ 1 w 131"/>
              <a:gd name="T33" fmla="*/ 1 h 200"/>
              <a:gd name="T34" fmla="*/ 1 w 131"/>
              <a:gd name="T35" fmla="*/ 1 h 200"/>
              <a:gd name="T36" fmla="*/ 0 w 131"/>
              <a:gd name="T37" fmla="*/ 1 h 200"/>
              <a:gd name="T38" fmla="*/ 0 w 131"/>
              <a:gd name="T39" fmla="*/ 1 h 200"/>
              <a:gd name="T40" fmla="*/ 0 w 131"/>
              <a:gd name="T41" fmla="*/ 1 h 200"/>
              <a:gd name="T42" fmla="*/ 1 w 131"/>
              <a:gd name="T43" fmla="*/ 1 h 200"/>
              <a:gd name="T44" fmla="*/ 1 w 131"/>
              <a:gd name="T45" fmla="*/ 1 h 200"/>
              <a:gd name="T46" fmla="*/ 1 w 131"/>
              <a:gd name="T47" fmla="*/ 1 h 200"/>
              <a:gd name="T48" fmla="*/ 1 w 131"/>
              <a:gd name="T49" fmla="*/ 1 h 200"/>
              <a:gd name="T50" fmla="*/ 1 w 131"/>
              <a:gd name="T51" fmla="*/ 1 h 200"/>
              <a:gd name="T52" fmla="*/ 1 w 131"/>
              <a:gd name="T53" fmla="*/ 1 h 200"/>
              <a:gd name="T54" fmla="*/ 1 w 131"/>
              <a:gd name="T55" fmla="*/ 1 h 200"/>
              <a:gd name="T56" fmla="*/ 1 w 131"/>
              <a:gd name="T57" fmla="*/ 1 h 200"/>
              <a:gd name="T58" fmla="*/ 1 w 131"/>
              <a:gd name="T59" fmla="*/ 1 h 200"/>
              <a:gd name="T60" fmla="*/ 1 w 131"/>
              <a:gd name="T61" fmla="*/ 1 h 200"/>
              <a:gd name="T62" fmla="*/ 1 w 131"/>
              <a:gd name="T63" fmla="*/ 1 h 200"/>
              <a:gd name="T64" fmla="*/ 1 w 131"/>
              <a:gd name="T65" fmla="*/ 1 h 200"/>
              <a:gd name="T66" fmla="*/ 1 w 131"/>
              <a:gd name="T67" fmla="*/ 1 h 200"/>
              <a:gd name="T68" fmla="*/ 1 w 131"/>
              <a:gd name="T69" fmla="*/ 1 h 200"/>
              <a:gd name="T70" fmla="*/ 1 w 131"/>
              <a:gd name="T71" fmla="*/ 1 h 200"/>
              <a:gd name="T72" fmla="*/ 1 w 131"/>
              <a:gd name="T73" fmla="*/ 1 h 200"/>
              <a:gd name="T74" fmla="*/ 1 w 131"/>
              <a:gd name="T75" fmla="*/ 1 h 200"/>
              <a:gd name="T76" fmla="*/ 1 w 131"/>
              <a:gd name="T77" fmla="*/ 0 h 200"/>
              <a:gd name="T78" fmla="*/ 1 w 131"/>
              <a:gd name="T79" fmla="*/ 0 h 2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31"/>
              <a:gd name="T121" fmla="*/ 0 h 200"/>
              <a:gd name="T122" fmla="*/ 131 w 131"/>
              <a:gd name="T123" fmla="*/ 200 h 20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31" h="200">
                <a:moveTo>
                  <a:pt x="129" y="0"/>
                </a:moveTo>
                <a:lnTo>
                  <a:pt x="128" y="16"/>
                </a:lnTo>
                <a:lnTo>
                  <a:pt x="125" y="46"/>
                </a:lnTo>
                <a:lnTo>
                  <a:pt x="123" y="61"/>
                </a:lnTo>
                <a:lnTo>
                  <a:pt x="121" y="75"/>
                </a:lnTo>
                <a:lnTo>
                  <a:pt x="117" y="88"/>
                </a:lnTo>
                <a:lnTo>
                  <a:pt x="113" y="101"/>
                </a:lnTo>
                <a:lnTo>
                  <a:pt x="108" y="113"/>
                </a:lnTo>
                <a:lnTo>
                  <a:pt x="105" y="124"/>
                </a:lnTo>
                <a:lnTo>
                  <a:pt x="101" y="131"/>
                </a:lnTo>
                <a:lnTo>
                  <a:pt x="85" y="156"/>
                </a:lnTo>
                <a:lnTo>
                  <a:pt x="79" y="161"/>
                </a:lnTo>
                <a:lnTo>
                  <a:pt x="74" y="168"/>
                </a:lnTo>
                <a:lnTo>
                  <a:pt x="68" y="174"/>
                </a:lnTo>
                <a:lnTo>
                  <a:pt x="51" y="185"/>
                </a:lnTo>
                <a:lnTo>
                  <a:pt x="41" y="190"/>
                </a:lnTo>
                <a:lnTo>
                  <a:pt x="27" y="195"/>
                </a:lnTo>
                <a:lnTo>
                  <a:pt x="3" y="198"/>
                </a:lnTo>
                <a:lnTo>
                  <a:pt x="0" y="197"/>
                </a:lnTo>
                <a:lnTo>
                  <a:pt x="0" y="198"/>
                </a:lnTo>
                <a:lnTo>
                  <a:pt x="0" y="199"/>
                </a:lnTo>
                <a:lnTo>
                  <a:pt x="3" y="200"/>
                </a:lnTo>
                <a:lnTo>
                  <a:pt x="27" y="197"/>
                </a:lnTo>
                <a:lnTo>
                  <a:pt x="41" y="192"/>
                </a:lnTo>
                <a:lnTo>
                  <a:pt x="60" y="183"/>
                </a:lnTo>
                <a:lnTo>
                  <a:pt x="70" y="176"/>
                </a:lnTo>
                <a:lnTo>
                  <a:pt x="76" y="170"/>
                </a:lnTo>
                <a:lnTo>
                  <a:pt x="82" y="164"/>
                </a:lnTo>
                <a:lnTo>
                  <a:pt x="87" y="158"/>
                </a:lnTo>
                <a:lnTo>
                  <a:pt x="100" y="139"/>
                </a:lnTo>
                <a:lnTo>
                  <a:pt x="107" y="124"/>
                </a:lnTo>
                <a:lnTo>
                  <a:pt x="110" y="113"/>
                </a:lnTo>
                <a:lnTo>
                  <a:pt x="115" y="101"/>
                </a:lnTo>
                <a:lnTo>
                  <a:pt x="120" y="88"/>
                </a:lnTo>
                <a:lnTo>
                  <a:pt x="123" y="75"/>
                </a:lnTo>
                <a:lnTo>
                  <a:pt x="125" y="61"/>
                </a:lnTo>
                <a:lnTo>
                  <a:pt x="128" y="46"/>
                </a:lnTo>
                <a:lnTo>
                  <a:pt x="130" y="16"/>
                </a:lnTo>
                <a:lnTo>
                  <a:pt x="131" y="0"/>
                </a:lnTo>
                <a:lnTo>
                  <a:pt x="12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227"/>
          <p:cNvSpPr>
            <a:spLocks/>
          </p:cNvSpPr>
          <p:nvPr/>
        </p:nvSpPr>
        <p:spPr bwMode="auto">
          <a:xfrm>
            <a:off x="4265765" y="4329752"/>
            <a:ext cx="22225" cy="96838"/>
          </a:xfrm>
          <a:custGeom>
            <a:avLst/>
            <a:gdLst>
              <a:gd name="T0" fmla="*/ 1 w 26"/>
              <a:gd name="T1" fmla="*/ 1 h 121"/>
              <a:gd name="T2" fmla="*/ 1 w 26"/>
              <a:gd name="T3" fmla="*/ 1 h 121"/>
              <a:gd name="T4" fmla="*/ 1 w 26"/>
              <a:gd name="T5" fmla="*/ 1 h 121"/>
              <a:gd name="T6" fmla="*/ 1 w 26"/>
              <a:gd name="T7" fmla="*/ 1 h 121"/>
              <a:gd name="T8" fmla="*/ 1 w 26"/>
              <a:gd name="T9" fmla="*/ 1 h 121"/>
              <a:gd name="T10" fmla="*/ 1 w 26"/>
              <a:gd name="T11" fmla="*/ 1 h 121"/>
              <a:gd name="T12" fmla="*/ 1 w 26"/>
              <a:gd name="T13" fmla="*/ 1 h 121"/>
              <a:gd name="T14" fmla="*/ 1 w 26"/>
              <a:gd name="T15" fmla="*/ 1 h 121"/>
              <a:gd name="T16" fmla="*/ 1 w 26"/>
              <a:gd name="T17" fmla="*/ 1 h 121"/>
              <a:gd name="T18" fmla="*/ 1 w 26"/>
              <a:gd name="T19" fmla="*/ 1 h 121"/>
              <a:gd name="T20" fmla="*/ 1 w 26"/>
              <a:gd name="T21" fmla="*/ 1 h 121"/>
              <a:gd name="T22" fmla="*/ 1 w 26"/>
              <a:gd name="T23" fmla="*/ 1 h 121"/>
              <a:gd name="T24" fmla="*/ 1 w 26"/>
              <a:gd name="T25" fmla="*/ 1 h 121"/>
              <a:gd name="T26" fmla="*/ 1 w 26"/>
              <a:gd name="T27" fmla="*/ 0 h 121"/>
              <a:gd name="T28" fmla="*/ 0 w 26"/>
              <a:gd name="T29" fmla="*/ 0 h 121"/>
              <a:gd name="T30" fmla="*/ 0 w 26"/>
              <a:gd name="T31" fmla="*/ 0 h 121"/>
              <a:gd name="T32" fmla="*/ 1 w 26"/>
              <a:gd name="T33" fmla="*/ 1 h 121"/>
              <a:gd name="T34" fmla="*/ 1 w 26"/>
              <a:gd name="T35" fmla="*/ 1 h 121"/>
              <a:gd name="T36" fmla="*/ 1 w 26"/>
              <a:gd name="T37" fmla="*/ 1 h 121"/>
              <a:gd name="T38" fmla="*/ 1 w 26"/>
              <a:gd name="T39" fmla="*/ 1 h 121"/>
              <a:gd name="T40" fmla="*/ 1 w 26"/>
              <a:gd name="T41" fmla="*/ 1 h 121"/>
              <a:gd name="T42" fmla="*/ 1 w 26"/>
              <a:gd name="T43" fmla="*/ 1 h 121"/>
              <a:gd name="T44" fmla="*/ 1 w 26"/>
              <a:gd name="T45" fmla="*/ 1 h 121"/>
              <a:gd name="T46" fmla="*/ 1 w 26"/>
              <a:gd name="T47" fmla="*/ 1 h 121"/>
              <a:gd name="T48" fmla="*/ 1 w 26"/>
              <a:gd name="T49" fmla="*/ 1 h 121"/>
              <a:gd name="T50" fmla="*/ 1 w 26"/>
              <a:gd name="T51" fmla="*/ 1 h 121"/>
              <a:gd name="T52" fmla="*/ 1 w 26"/>
              <a:gd name="T53" fmla="*/ 1 h 121"/>
              <a:gd name="T54" fmla="*/ 1 w 26"/>
              <a:gd name="T55" fmla="*/ 1 h 121"/>
              <a:gd name="T56" fmla="*/ 1 w 26"/>
              <a:gd name="T57" fmla="*/ 1 h 121"/>
              <a:gd name="T58" fmla="*/ 1 w 26"/>
              <a:gd name="T59" fmla="*/ 1 h 12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6"/>
              <a:gd name="T91" fmla="*/ 0 h 121"/>
              <a:gd name="T92" fmla="*/ 26 w 26"/>
              <a:gd name="T93" fmla="*/ 121 h 12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6" h="121">
                <a:moveTo>
                  <a:pt x="25" y="116"/>
                </a:moveTo>
                <a:lnTo>
                  <a:pt x="26" y="116"/>
                </a:lnTo>
                <a:lnTo>
                  <a:pt x="24" y="112"/>
                </a:lnTo>
                <a:lnTo>
                  <a:pt x="23" y="108"/>
                </a:lnTo>
                <a:lnTo>
                  <a:pt x="20" y="104"/>
                </a:lnTo>
                <a:lnTo>
                  <a:pt x="19" y="98"/>
                </a:lnTo>
                <a:lnTo>
                  <a:pt x="17" y="95"/>
                </a:lnTo>
                <a:lnTo>
                  <a:pt x="16" y="88"/>
                </a:lnTo>
                <a:lnTo>
                  <a:pt x="11" y="71"/>
                </a:lnTo>
                <a:lnTo>
                  <a:pt x="10" y="63"/>
                </a:lnTo>
                <a:lnTo>
                  <a:pt x="8" y="56"/>
                </a:lnTo>
                <a:lnTo>
                  <a:pt x="3" y="24"/>
                </a:lnTo>
                <a:lnTo>
                  <a:pt x="3" y="8"/>
                </a:lnTo>
                <a:lnTo>
                  <a:pt x="2" y="0"/>
                </a:lnTo>
                <a:lnTo>
                  <a:pt x="0" y="0"/>
                </a:lnTo>
                <a:lnTo>
                  <a:pt x="1" y="8"/>
                </a:lnTo>
                <a:lnTo>
                  <a:pt x="1" y="24"/>
                </a:lnTo>
                <a:lnTo>
                  <a:pt x="5" y="56"/>
                </a:lnTo>
                <a:lnTo>
                  <a:pt x="8" y="63"/>
                </a:lnTo>
                <a:lnTo>
                  <a:pt x="9" y="71"/>
                </a:lnTo>
                <a:lnTo>
                  <a:pt x="14" y="88"/>
                </a:lnTo>
                <a:lnTo>
                  <a:pt x="15" y="97"/>
                </a:lnTo>
                <a:lnTo>
                  <a:pt x="17" y="100"/>
                </a:lnTo>
                <a:lnTo>
                  <a:pt x="18" y="104"/>
                </a:lnTo>
                <a:lnTo>
                  <a:pt x="20" y="108"/>
                </a:lnTo>
                <a:lnTo>
                  <a:pt x="22" y="112"/>
                </a:lnTo>
                <a:lnTo>
                  <a:pt x="26" y="121"/>
                </a:lnTo>
                <a:lnTo>
                  <a:pt x="24" y="118"/>
                </a:lnTo>
                <a:lnTo>
                  <a:pt x="25" y="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229"/>
          <p:cNvSpPr>
            <a:spLocks/>
          </p:cNvSpPr>
          <p:nvPr/>
        </p:nvSpPr>
        <p:spPr bwMode="auto">
          <a:xfrm>
            <a:off x="4407053" y="4199577"/>
            <a:ext cx="22225" cy="115888"/>
          </a:xfrm>
          <a:custGeom>
            <a:avLst/>
            <a:gdLst>
              <a:gd name="T0" fmla="*/ 1 w 28"/>
              <a:gd name="T1" fmla="*/ 0 h 147"/>
              <a:gd name="T2" fmla="*/ 1 w 28"/>
              <a:gd name="T3" fmla="*/ 0 h 147"/>
              <a:gd name="T4" fmla="*/ 1 w 28"/>
              <a:gd name="T5" fmla="*/ 0 h 147"/>
              <a:gd name="T6" fmla="*/ 1 w 28"/>
              <a:gd name="T7" fmla="*/ 0 h 147"/>
              <a:gd name="T8" fmla="*/ 1 w 28"/>
              <a:gd name="T9" fmla="*/ 0 h 147"/>
              <a:gd name="T10" fmla="*/ 1 w 28"/>
              <a:gd name="T11" fmla="*/ 0 h 147"/>
              <a:gd name="T12" fmla="*/ 1 w 28"/>
              <a:gd name="T13" fmla="*/ 0 h 147"/>
              <a:gd name="T14" fmla="*/ 1 w 28"/>
              <a:gd name="T15" fmla="*/ 0 h 147"/>
              <a:gd name="T16" fmla="*/ 1 w 28"/>
              <a:gd name="T17" fmla="*/ 0 h 147"/>
              <a:gd name="T18" fmla="*/ 1 w 28"/>
              <a:gd name="T19" fmla="*/ 0 h 147"/>
              <a:gd name="T20" fmla="*/ 1 w 28"/>
              <a:gd name="T21" fmla="*/ 0 h 147"/>
              <a:gd name="T22" fmla="*/ 1 w 28"/>
              <a:gd name="T23" fmla="*/ 0 h 147"/>
              <a:gd name="T24" fmla="*/ 1 w 28"/>
              <a:gd name="T25" fmla="*/ 0 h 147"/>
              <a:gd name="T26" fmla="*/ 1 w 28"/>
              <a:gd name="T27" fmla="*/ 0 h 147"/>
              <a:gd name="T28" fmla="*/ 1 w 28"/>
              <a:gd name="T29" fmla="*/ 0 h 147"/>
              <a:gd name="T30" fmla="*/ 1 w 28"/>
              <a:gd name="T31" fmla="*/ 0 h 147"/>
              <a:gd name="T32" fmla="*/ 1 w 28"/>
              <a:gd name="T33" fmla="*/ 0 h 147"/>
              <a:gd name="T34" fmla="*/ 0 w 28"/>
              <a:gd name="T35" fmla="*/ 0 h 147"/>
              <a:gd name="T36" fmla="*/ 1 w 28"/>
              <a:gd name="T37" fmla="*/ 0 h 147"/>
              <a:gd name="T38" fmla="*/ 1 w 28"/>
              <a:gd name="T39" fmla="*/ 0 h 147"/>
              <a:gd name="T40" fmla="*/ 1 w 28"/>
              <a:gd name="T41" fmla="*/ 0 h 147"/>
              <a:gd name="T42" fmla="*/ 1 w 28"/>
              <a:gd name="T43" fmla="*/ 0 h 147"/>
              <a:gd name="T44" fmla="*/ 1 w 28"/>
              <a:gd name="T45" fmla="*/ 0 h 147"/>
              <a:gd name="T46" fmla="*/ 1 w 28"/>
              <a:gd name="T47" fmla="*/ 0 h 147"/>
              <a:gd name="T48" fmla="*/ 1 w 28"/>
              <a:gd name="T49" fmla="*/ 0 h 147"/>
              <a:gd name="T50" fmla="*/ 1 w 28"/>
              <a:gd name="T51" fmla="*/ 0 h 147"/>
              <a:gd name="T52" fmla="*/ 1 w 28"/>
              <a:gd name="T53" fmla="*/ 0 h 147"/>
              <a:gd name="T54" fmla="*/ 1 w 28"/>
              <a:gd name="T55" fmla="*/ 0 h 147"/>
              <a:gd name="T56" fmla="*/ 1 w 28"/>
              <a:gd name="T57" fmla="*/ 0 h 147"/>
              <a:gd name="T58" fmla="*/ 1 w 28"/>
              <a:gd name="T59" fmla="*/ 0 h 147"/>
              <a:gd name="T60" fmla="*/ 1 w 28"/>
              <a:gd name="T61" fmla="*/ 0 h 147"/>
              <a:gd name="T62" fmla="*/ 1 w 28"/>
              <a:gd name="T63" fmla="*/ 0 h 14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8"/>
              <a:gd name="T97" fmla="*/ 0 h 147"/>
              <a:gd name="T98" fmla="*/ 28 w 28"/>
              <a:gd name="T99" fmla="*/ 147 h 14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8" h="147">
                <a:moveTo>
                  <a:pt x="25" y="147"/>
                </a:moveTo>
                <a:lnTo>
                  <a:pt x="28" y="147"/>
                </a:lnTo>
                <a:lnTo>
                  <a:pt x="28" y="111"/>
                </a:lnTo>
                <a:lnTo>
                  <a:pt x="27" y="99"/>
                </a:lnTo>
                <a:lnTo>
                  <a:pt x="24" y="79"/>
                </a:lnTo>
                <a:lnTo>
                  <a:pt x="23" y="69"/>
                </a:lnTo>
                <a:lnTo>
                  <a:pt x="21" y="59"/>
                </a:lnTo>
                <a:lnTo>
                  <a:pt x="20" y="51"/>
                </a:lnTo>
                <a:lnTo>
                  <a:pt x="17" y="42"/>
                </a:lnTo>
                <a:lnTo>
                  <a:pt x="15" y="34"/>
                </a:lnTo>
                <a:lnTo>
                  <a:pt x="13" y="27"/>
                </a:lnTo>
                <a:lnTo>
                  <a:pt x="12" y="21"/>
                </a:lnTo>
                <a:lnTo>
                  <a:pt x="9" y="15"/>
                </a:lnTo>
                <a:lnTo>
                  <a:pt x="7" y="11"/>
                </a:lnTo>
                <a:lnTo>
                  <a:pt x="4" y="3"/>
                </a:ln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4" y="7"/>
                </a:lnTo>
                <a:lnTo>
                  <a:pt x="5" y="11"/>
                </a:lnTo>
                <a:lnTo>
                  <a:pt x="7" y="15"/>
                </a:lnTo>
                <a:lnTo>
                  <a:pt x="9" y="21"/>
                </a:lnTo>
                <a:lnTo>
                  <a:pt x="10" y="27"/>
                </a:lnTo>
                <a:lnTo>
                  <a:pt x="13" y="34"/>
                </a:lnTo>
                <a:lnTo>
                  <a:pt x="15" y="42"/>
                </a:lnTo>
                <a:lnTo>
                  <a:pt x="17" y="51"/>
                </a:lnTo>
                <a:lnTo>
                  <a:pt x="19" y="59"/>
                </a:lnTo>
                <a:lnTo>
                  <a:pt x="21" y="69"/>
                </a:lnTo>
                <a:lnTo>
                  <a:pt x="22" y="79"/>
                </a:lnTo>
                <a:lnTo>
                  <a:pt x="24" y="99"/>
                </a:lnTo>
                <a:lnTo>
                  <a:pt x="25" y="111"/>
                </a:lnTo>
                <a:lnTo>
                  <a:pt x="25" y="1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230"/>
          <p:cNvSpPr>
            <a:spLocks/>
          </p:cNvSpPr>
          <p:nvPr/>
        </p:nvSpPr>
        <p:spPr bwMode="auto">
          <a:xfrm>
            <a:off x="4389590" y="4177352"/>
            <a:ext cx="19050" cy="26988"/>
          </a:xfrm>
          <a:custGeom>
            <a:avLst/>
            <a:gdLst>
              <a:gd name="T0" fmla="*/ 0 w 25"/>
              <a:gd name="T1" fmla="*/ 1 h 33"/>
              <a:gd name="T2" fmla="*/ 0 w 25"/>
              <a:gd name="T3" fmla="*/ 1 h 33"/>
              <a:gd name="T4" fmla="*/ 0 w 25"/>
              <a:gd name="T5" fmla="*/ 1 h 33"/>
              <a:gd name="T6" fmla="*/ 0 w 25"/>
              <a:gd name="T7" fmla="*/ 1 h 33"/>
              <a:gd name="T8" fmla="*/ 0 w 25"/>
              <a:gd name="T9" fmla="*/ 1 h 33"/>
              <a:gd name="T10" fmla="*/ 0 w 25"/>
              <a:gd name="T11" fmla="*/ 1 h 33"/>
              <a:gd name="T12" fmla="*/ 0 w 25"/>
              <a:gd name="T13" fmla="*/ 1 h 33"/>
              <a:gd name="T14" fmla="*/ 0 w 25"/>
              <a:gd name="T15" fmla="*/ 1 h 33"/>
              <a:gd name="T16" fmla="*/ 0 w 25"/>
              <a:gd name="T17" fmla="*/ 1 h 33"/>
              <a:gd name="T18" fmla="*/ 0 w 25"/>
              <a:gd name="T19" fmla="*/ 0 h 33"/>
              <a:gd name="T20" fmla="*/ 0 w 25"/>
              <a:gd name="T21" fmla="*/ 1 h 33"/>
              <a:gd name="T22" fmla="*/ 0 w 25"/>
              <a:gd name="T23" fmla="*/ 1 h 33"/>
              <a:gd name="T24" fmla="*/ 0 w 25"/>
              <a:gd name="T25" fmla="*/ 1 h 33"/>
              <a:gd name="T26" fmla="*/ 0 w 25"/>
              <a:gd name="T27" fmla="*/ 1 h 33"/>
              <a:gd name="T28" fmla="*/ 0 w 25"/>
              <a:gd name="T29" fmla="*/ 1 h 33"/>
              <a:gd name="T30" fmla="*/ 0 w 25"/>
              <a:gd name="T31" fmla="*/ 1 h 33"/>
              <a:gd name="T32" fmla="*/ 0 w 25"/>
              <a:gd name="T33" fmla="*/ 1 h 33"/>
              <a:gd name="T34" fmla="*/ 0 w 25"/>
              <a:gd name="T35" fmla="*/ 1 h 33"/>
              <a:gd name="T36" fmla="*/ 0 w 25"/>
              <a:gd name="T37" fmla="*/ 1 h 33"/>
              <a:gd name="T38" fmla="*/ 0 w 25"/>
              <a:gd name="T39" fmla="*/ 1 h 33"/>
              <a:gd name="T40" fmla="*/ 0 w 25"/>
              <a:gd name="T41" fmla="*/ 1 h 33"/>
              <a:gd name="T42" fmla="*/ 0 w 25"/>
              <a:gd name="T43" fmla="*/ 1 h 3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"/>
              <a:gd name="T67" fmla="*/ 0 h 33"/>
              <a:gd name="T68" fmla="*/ 25 w 25"/>
              <a:gd name="T69" fmla="*/ 33 h 3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" h="33">
                <a:moveTo>
                  <a:pt x="24" y="28"/>
                </a:moveTo>
                <a:lnTo>
                  <a:pt x="25" y="28"/>
                </a:lnTo>
                <a:lnTo>
                  <a:pt x="22" y="20"/>
                </a:lnTo>
                <a:lnTo>
                  <a:pt x="20" y="18"/>
                </a:lnTo>
                <a:lnTo>
                  <a:pt x="17" y="15"/>
                </a:lnTo>
                <a:lnTo>
                  <a:pt x="14" y="11"/>
                </a:lnTo>
                <a:lnTo>
                  <a:pt x="12" y="8"/>
                </a:lnTo>
                <a:lnTo>
                  <a:pt x="5" y="3"/>
                </a:lnTo>
                <a:lnTo>
                  <a:pt x="4" y="2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1" y="2"/>
                </a:lnTo>
                <a:lnTo>
                  <a:pt x="2" y="5"/>
                </a:lnTo>
                <a:lnTo>
                  <a:pt x="9" y="10"/>
                </a:lnTo>
                <a:lnTo>
                  <a:pt x="12" y="13"/>
                </a:lnTo>
                <a:lnTo>
                  <a:pt x="15" y="17"/>
                </a:lnTo>
                <a:lnTo>
                  <a:pt x="17" y="20"/>
                </a:lnTo>
                <a:lnTo>
                  <a:pt x="22" y="27"/>
                </a:lnTo>
                <a:lnTo>
                  <a:pt x="25" y="33"/>
                </a:lnTo>
                <a:lnTo>
                  <a:pt x="23" y="30"/>
                </a:lnTo>
                <a:lnTo>
                  <a:pt x="24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231"/>
          <p:cNvSpPr>
            <a:spLocks/>
          </p:cNvSpPr>
          <p:nvPr/>
        </p:nvSpPr>
        <p:spPr bwMode="auto">
          <a:xfrm>
            <a:off x="4386415" y="4175764"/>
            <a:ext cx="3175" cy="3175"/>
          </a:xfrm>
          <a:custGeom>
            <a:avLst/>
            <a:gdLst>
              <a:gd name="T0" fmla="*/ 1 w 4"/>
              <a:gd name="T1" fmla="*/ 0 h 5"/>
              <a:gd name="T2" fmla="*/ 1 w 4"/>
              <a:gd name="T3" fmla="*/ 0 h 5"/>
              <a:gd name="T4" fmla="*/ 1 w 4"/>
              <a:gd name="T5" fmla="*/ 0 h 5"/>
              <a:gd name="T6" fmla="*/ 1 w 4"/>
              <a:gd name="T7" fmla="*/ 0 h 5"/>
              <a:gd name="T8" fmla="*/ 0 w 4"/>
              <a:gd name="T9" fmla="*/ 0 h 5"/>
              <a:gd name="T10" fmla="*/ 1 w 4"/>
              <a:gd name="T11" fmla="*/ 0 h 5"/>
              <a:gd name="T12" fmla="*/ 1 w 4"/>
              <a:gd name="T13" fmla="*/ 0 h 5"/>
              <a:gd name="T14" fmla="*/ 1 w 4"/>
              <a:gd name="T15" fmla="*/ 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5"/>
              <a:gd name="T26" fmla="*/ 4 w 4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5">
                <a:moveTo>
                  <a:pt x="3" y="4"/>
                </a:moveTo>
                <a:lnTo>
                  <a:pt x="4" y="3"/>
                </a:ln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1" y="4"/>
                </a:lnTo>
                <a:lnTo>
                  <a:pt x="3" y="5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232"/>
          <p:cNvSpPr>
            <a:spLocks/>
          </p:cNvSpPr>
          <p:nvPr/>
        </p:nvSpPr>
        <p:spPr bwMode="auto">
          <a:xfrm>
            <a:off x="4378478" y="4171002"/>
            <a:ext cx="11113" cy="6350"/>
          </a:xfrm>
          <a:custGeom>
            <a:avLst/>
            <a:gdLst>
              <a:gd name="T0" fmla="*/ 1 w 13"/>
              <a:gd name="T1" fmla="*/ 1 h 7"/>
              <a:gd name="T2" fmla="*/ 1 w 13"/>
              <a:gd name="T3" fmla="*/ 1 h 7"/>
              <a:gd name="T4" fmla="*/ 1 w 13"/>
              <a:gd name="T5" fmla="*/ 1 h 7"/>
              <a:gd name="T6" fmla="*/ 1 w 13"/>
              <a:gd name="T7" fmla="*/ 1 h 7"/>
              <a:gd name="T8" fmla="*/ 0 w 13"/>
              <a:gd name="T9" fmla="*/ 0 h 7"/>
              <a:gd name="T10" fmla="*/ 0 w 13"/>
              <a:gd name="T11" fmla="*/ 1 h 7"/>
              <a:gd name="T12" fmla="*/ 0 w 13"/>
              <a:gd name="T13" fmla="*/ 1 h 7"/>
              <a:gd name="T14" fmla="*/ 1 w 13"/>
              <a:gd name="T15" fmla="*/ 1 h 7"/>
              <a:gd name="T16" fmla="*/ 1 w 13"/>
              <a:gd name="T17" fmla="*/ 1 h 7"/>
              <a:gd name="T18" fmla="*/ 1 w 13"/>
              <a:gd name="T19" fmla="*/ 1 h 7"/>
              <a:gd name="T20" fmla="*/ 1 w 13"/>
              <a:gd name="T21" fmla="*/ 1 h 7"/>
              <a:gd name="T22" fmla="*/ 1 w 13"/>
              <a:gd name="T23" fmla="*/ 1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3"/>
              <a:gd name="T37" fmla="*/ 0 h 7"/>
              <a:gd name="T38" fmla="*/ 13 w 13"/>
              <a:gd name="T39" fmla="*/ 7 h 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3" h="7">
                <a:moveTo>
                  <a:pt x="12" y="4"/>
                </a:moveTo>
                <a:lnTo>
                  <a:pt x="13" y="5"/>
                </a:lnTo>
                <a:lnTo>
                  <a:pt x="8" y="3"/>
                </a:lnTo>
                <a:lnTo>
                  <a:pt x="5" y="2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5" y="4"/>
                </a:lnTo>
                <a:lnTo>
                  <a:pt x="8" y="5"/>
                </a:lnTo>
                <a:lnTo>
                  <a:pt x="11" y="7"/>
                </a:lnTo>
                <a:lnTo>
                  <a:pt x="11" y="5"/>
                </a:lnTo>
                <a:lnTo>
                  <a:pt x="1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233"/>
          <p:cNvSpPr>
            <a:spLocks/>
          </p:cNvSpPr>
          <p:nvPr/>
        </p:nvSpPr>
        <p:spPr bwMode="auto">
          <a:xfrm>
            <a:off x="4373715" y="4171002"/>
            <a:ext cx="4763" cy="3175"/>
          </a:xfrm>
          <a:custGeom>
            <a:avLst/>
            <a:gdLst>
              <a:gd name="T0" fmla="*/ 1 w 5"/>
              <a:gd name="T1" fmla="*/ 1 h 4"/>
              <a:gd name="T2" fmla="*/ 1 w 5"/>
              <a:gd name="T3" fmla="*/ 0 h 4"/>
              <a:gd name="T4" fmla="*/ 1 w 5"/>
              <a:gd name="T5" fmla="*/ 0 h 4"/>
              <a:gd name="T6" fmla="*/ 0 w 5"/>
              <a:gd name="T7" fmla="*/ 0 h 4"/>
              <a:gd name="T8" fmla="*/ 0 w 5"/>
              <a:gd name="T9" fmla="*/ 1 h 4"/>
              <a:gd name="T10" fmla="*/ 0 w 5"/>
              <a:gd name="T11" fmla="*/ 1 h 4"/>
              <a:gd name="T12" fmla="*/ 1 w 5"/>
              <a:gd name="T13" fmla="*/ 1 h 4"/>
              <a:gd name="T14" fmla="*/ 1 w 5"/>
              <a:gd name="T15" fmla="*/ 1 h 4"/>
              <a:gd name="T16" fmla="*/ 1 w 5"/>
              <a:gd name="T17" fmla="*/ 1 h 4"/>
              <a:gd name="T18" fmla="*/ 1 w 5"/>
              <a:gd name="T19" fmla="*/ 1 h 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4"/>
              <a:gd name="T32" fmla="*/ 5 w 5"/>
              <a:gd name="T33" fmla="*/ 4 h 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4">
                <a:moveTo>
                  <a:pt x="5" y="1"/>
                </a:move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4" y="4"/>
                </a:lnTo>
                <a:lnTo>
                  <a:pt x="5" y="4"/>
                </a:lnTo>
                <a:lnTo>
                  <a:pt x="5" y="2"/>
                </a:lnTo>
                <a:lnTo>
                  <a:pt x="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234"/>
          <p:cNvSpPr>
            <a:spLocks/>
          </p:cNvSpPr>
          <p:nvPr/>
        </p:nvSpPr>
        <p:spPr bwMode="auto">
          <a:xfrm>
            <a:off x="4359428" y="4169414"/>
            <a:ext cx="14288" cy="4763"/>
          </a:xfrm>
          <a:custGeom>
            <a:avLst/>
            <a:gdLst>
              <a:gd name="T0" fmla="*/ 0 w 19"/>
              <a:gd name="T1" fmla="*/ 1 h 5"/>
              <a:gd name="T2" fmla="*/ 0 w 19"/>
              <a:gd name="T3" fmla="*/ 0 h 5"/>
              <a:gd name="T4" fmla="*/ 0 w 19"/>
              <a:gd name="T5" fmla="*/ 0 h 5"/>
              <a:gd name="T6" fmla="*/ 0 w 19"/>
              <a:gd name="T7" fmla="*/ 1 h 5"/>
              <a:gd name="T8" fmla="*/ 0 w 19"/>
              <a:gd name="T9" fmla="*/ 1 h 5"/>
              <a:gd name="T10" fmla="*/ 0 w 19"/>
              <a:gd name="T11" fmla="*/ 1 h 5"/>
              <a:gd name="T12" fmla="*/ 0 w 19"/>
              <a:gd name="T13" fmla="*/ 1 h 5"/>
              <a:gd name="T14" fmla="*/ 0 w 19"/>
              <a:gd name="T15" fmla="*/ 1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5"/>
              <a:gd name="T26" fmla="*/ 19 w 19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5">
                <a:moveTo>
                  <a:pt x="19" y="2"/>
                </a:moveTo>
                <a:lnTo>
                  <a:pt x="16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19" y="5"/>
                </a:lnTo>
                <a:lnTo>
                  <a:pt x="19" y="3"/>
                </a:lnTo>
                <a:lnTo>
                  <a:pt x="1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235"/>
          <p:cNvSpPr>
            <a:spLocks/>
          </p:cNvSpPr>
          <p:nvPr/>
        </p:nvSpPr>
        <p:spPr bwMode="auto">
          <a:xfrm>
            <a:off x="4349903" y="4169414"/>
            <a:ext cx="12700" cy="6350"/>
          </a:xfrm>
          <a:custGeom>
            <a:avLst/>
            <a:gdLst>
              <a:gd name="T0" fmla="*/ 1 w 16"/>
              <a:gd name="T1" fmla="*/ 0 h 8"/>
              <a:gd name="T2" fmla="*/ 1 w 16"/>
              <a:gd name="T3" fmla="*/ 0 h 8"/>
              <a:gd name="T4" fmla="*/ 1 w 16"/>
              <a:gd name="T5" fmla="*/ 1 h 8"/>
              <a:gd name="T6" fmla="*/ 0 w 16"/>
              <a:gd name="T7" fmla="*/ 1 h 8"/>
              <a:gd name="T8" fmla="*/ 0 w 16"/>
              <a:gd name="T9" fmla="*/ 1 h 8"/>
              <a:gd name="T10" fmla="*/ 0 w 16"/>
              <a:gd name="T11" fmla="*/ 1 h 8"/>
              <a:gd name="T12" fmla="*/ 1 w 16"/>
              <a:gd name="T13" fmla="*/ 1 h 8"/>
              <a:gd name="T14" fmla="*/ 1 w 16"/>
              <a:gd name="T15" fmla="*/ 1 h 8"/>
              <a:gd name="T16" fmla="*/ 1 w 16"/>
              <a:gd name="T17" fmla="*/ 1 h 8"/>
              <a:gd name="T18" fmla="*/ 1 w 16"/>
              <a:gd name="T19" fmla="*/ 0 h 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8"/>
              <a:gd name="T32" fmla="*/ 16 w 16"/>
              <a:gd name="T33" fmla="*/ 8 h 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8">
                <a:moveTo>
                  <a:pt x="12" y="0"/>
                </a:moveTo>
                <a:lnTo>
                  <a:pt x="16" y="0"/>
                </a:lnTo>
                <a:lnTo>
                  <a:pt x="2" y="5"/>
                </a:lnTo>
                <a:lnTo>
                  <a:pt x="0" y="6"/>
                </a:lnTo>
                <a:lnTo>
                  <a:pt x="0" y="7"/>
                </a:lnTo>
                <a:lnTo>
                  <a:pt x="0" y="8"/>
                </a:lnTo>
                <a:lnTo>
                  <a:pt x="2" y="7"/>
                </a:lnTo>
                <a:lnTo>
                  <a:pt x="12" y="4"/>
                </a:lnTo>
                <a:lnTo>
                  <a:pt x="12" y="3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Freeform 236"/>
          <p:cNvSpPr>
            <a:spLocks/>
          </p:cNvSpPr>
          <p:nvPr/>
        </p:nvSpPr>
        <p:spPr bwMode="auto">
          <a:xfrm>
            <a:off x="4343553" y="4174177"/>
            <a:ext cx="6350" cy="6350"/>
          </a:xfrm>
          <a:custGeom>
            <a:avLst/>
            <a:gdLst>
              <a:gd name="T0" fmla="*/ 0 w 10"/>
              <a:gd name="T1" fmla="*/ 0 h 7"/>
              <a:gd name="T2" fmla="*/ 0 w 10"/>
              <a:gd name="T3" fmla="*/ 1 h 7"/>
              <a:gd name="T4" fmla="*/ 0 w 10"/>
              <a:gd name="T5" fmla="*/ 1 h 7"/>
              <a:gd name="T6" fmla="*/ 0 w 10"/>
              <a:gd name="T7" fmla="*/ 1 h 7"/>
              <a:gd name="T8" fmla="*/ 0 w 10"/>
              <a:gd name="T9" fmla="*/ 1 h 7"/>
              <a:gd name="T10" fmla="*/ 0 w 10"/>
              <a:gd name="T11" fmla="*/ 1 h 7"/>
              <a:gd name="T12" fmla="*/ 0 w 10"/>
              <a:gd name="T13" fmla="*/ 1 h 7"/>
              <a:gd name="T14" fmla="*/ 0 w 10"/>
              <a:gd name="T15" fmla="*/ 0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"/>
              <a:gd name="T25" fmla="*/ 0 h 7"/>
              <a:gd name="T26" fmla="*/ 10 w 10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" h="7">
                <a:moveTo>
                  <a:pt x="9" y="0"/>
                </a:moveTo>
                <a:lnTo>
                  <a:pt x="4" y="2"/>
                </a:lnTo>
                <a:lnTo>
                  <a:pt x="0" y="5"/>
                </a:lnTo>
                <a:lnTo>
                  <a:pt x="2" y="6"/>
                </a:lnTo>
                <a:lnTo>
                  <a:pt x="3" y="7"/>
                </a:lnTo>
                <a:lnTo>
                  <a:pt x="10" y="2"/>
                </a:lnTo>
                <a:lnTo>
                  <a:pt x="9" y="1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Freeform 237"/>
          <p:cNvSpPr>
            <a:spLocks/>
          </p:cNvSpPr>
          <p:nvPr/>
        </p:nvSpPr>
        <p:spPr bwMode="auto">
          <a:xfrm>
            <a:off x="4341965" y="4177352"/>
            <a:ext cx="6350" cy="3175"/>
          </a:xfrm>
          <a:custGeom>
            <a:avLst/>
            <a:gdLst>
              <a:gd name="T0" fmla="*/ 1 w 7"/>
              <a:gd name="T1" fmla="*/ 1 h 3"/>
              <a:gd name="T2" fmla="*/ 1 w 7"/>
              <a:gd name="T3" fmla="*/ 0 h 3"/>
              <a:gd name="T4" fmla="*/ 0 w 7"/>
              <a:gd name="T5" fmla="*/ 1 h 3"/>
              <a:gd name="T6" fmla="*/ 0 w 7"/>
              <a:gd name="T7" fmla="*/ 1 h 3"/>
              <a:gd name="T8" fmla="*/ 0 w 7"/>
              <a:gd name="T9" fmla="*/ 1 h 3"/>
              <a:gd name="T10" fmla="*/ 1 w 7"/>
              <a:gd name="T11" fmla="*/ 0 h 3"/>
              <a:gd name="T12" fmla="*/ 1 w 7"/>
              <a:gd name="T13" fmla="*/ 1 h 3"/>
              <a:gd name="T14" fmla="*/ 1 w 7"/>
              <a:gd name="T15" fmla="*/ 1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3"/>
              <a:gd name="T26" fmla="*/ 7 w 7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3">
                <a:moveTo>
                  <a:pt x="3" y="1"/>
                </a:moveTo>
                <a:lnTo>
                  <a:pt x="3" y="0"/>
                </a:lnTo>
                <a:lnTo>
                  <a:pt x="0" y="1"/>
                </a:lnTo>
                <a:lnTo>
                  <a:pt x="0" y="2"/>
                </a:lnTo>
                <a:lnTo>
                  <a:pt x="0" y="3"/>
                </a:lnTo>
                <a:lnTo>
                  <a:pt x="7" y="0"/>
                </a:lnTo>
                <a:lnTo>
                  <a:pt x="4" y="2"/>
                </a:lnTo>
                <a:lnTo>
                  <a:pt x="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238"/>
          <p:cNvSpPr>
            <a:spLocks/>
          </p:cNvSpPr>
          <p:nvPr/>
        </p:nvSpPr>
        <p:spPr bwMode="auto">
          <a:xfrm>
            <a:off x="4326090" y="4178939"/>
            <a:ext cx="17463" cy="17463"/>
          </a:xfrm>
          <a:custGeom>
            <a:avLst/>
            <a:gdLst>
              <a:gd name="T0" fmla="*/ 1 w 21"/>
              <a:gd name="T1" fmla="*/ 0 h 23"/>
              <a:gd name="T2" fmla="*/ 1 w 21"/>
              <a:gd name="T3" fmla="*/ 0 h 23"/>
              <a:gd name="T4" fmla="*/ 1 w 21"/>
              <a:gd name="T5" fmla="*/ 0 h 23"/>
              <a:gd name="T6" fmla="*/ 1 w 21"/>
              <a:gd name="T7" fmla="*/ 0 h 23"/>
              <a:gd name="T8" fmla="*/ 0 w 21"/>
              <a:gd name="T9" fmla="*/ 0 h 23"/>
              <a:gd name="T10" fmla="*/ 1 w 21"/>
              <a:gd name="T11" fmla="*/ 0 h 23"/>
              <a:gd name="T12" fmla="*/ 1 w 21"/>
              <a:gd name="T13" fmla="*/ 0 h 23"/>
              <a:gd name="T14" fmla="*/ 1 w 21"/>
              <a:gd name="T15" fmla="*/ 0 h 23"/>
              <a:gd name="T16" fmla="*/ 1 w 21"/>
              <a:gd name="T17" fmla="*/ 0 h 23"/>
              <a:gd name="T18" fmla="*/ 1 w 21"/>
              <a:gd name="T19" fmla="*/ 0 h 23"/>
              <a:gd name="T20" fmla="*/ 1 w 21"/>
              <a:gd name="T21" fmla="*/ 0 h 23"/>
              <a:gd name="T22" fmla="*/ 1 w 21"/>
              <a:gd name="T23" fmla="*/ 0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23"/>
              <a:gd name="T38" fmla="*/ 21 w 2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23">
                <a:moveTo>
                  <a:pt x="20" y="0"/>
                </a:moveTo>
                <a:lnTo>
                  <a:pt x="16" y="2"/>
                </a:lnTo>
                <a:lnTo>
                  <a:pt x="4" y="14"/>
                </a:lnTo>
                <a:lnTo>
                  <a:pt x="0" y="21"/>
                </a:lnTo>
                <a:lnTo>
                  <a:pt x="1" y="22"/>
                </a:lnTo>
                <a:lnTo>
                  <a:pt x="2" y="23"/>
                </a:lnTo>
                <a:lnTo>
                  <a:pt x="7" y="16"/>
                </a:lnTo>
                <a:lnTo>
                  <a:pt x="18" y="5"/>
                </a:lnTo>
                <a:lnTo>
                  <a:pt x="21" y="2"/>
                </a:lnTo>
                <a:lnTo>
                  <a:pt x="20" y="1"/>
                </a:lnTo>
                <a:lnTo>
                  <a:pt x="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239"/>
          <p:cNvSpPr>
            <a:spLocks/>
          </p:cNvSpPr>
          <p:nvPr/>
        </p:nvSpPr>
        <p:spPr bwMode="auto">
          <a:xfrm>
            <a:off x="4324503" y="4193227"/>
            <a:ext cx="3175" cy="6350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0 h 9"/>
              <a:gd name="T6" fmla="*/ 0 w 5"/>
              <a:gd name="T7" fmla="*/ 0 h 9"/>
              <a:gd name="T8" fmla="*/ 0 w 5"/>
              <a:gd name="T9" fmla="*/ 0 h 9"/>
              <a:gd name="T10" fmla="*/ 0 w 5"/>
              <a:gd name="T11" fmla="*/ 0 h 9"/>
              <a:gd name="T12" fmla="*/ 0 w 5"/>
              <a:gd name="T13" fmla="*/ 0 h 9"/>
              <a:gd name="T14" fmla="*/ 0 w 5"/>
              <a:gd name="T15" fmla="*/ 0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9"/>
              <a:gd name="T26" fmla="*/ 5 w 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9">
                <a:moveTo>
                  <a:pt x="3" y="4"/>
                </a:moveTo>
                <a:lnTo>
                  <a:pt x="5" y="0"/>
                </a:lnTo>
                <a:lnTo>
                  <a:pt x="0" y="9"/>
                </a:lnTo>
                <a:lnTo>
                  <a:pt x="1" y="9"/>
                </a:lnTo>
                <a:lnTo>
                  <a:pt x="3" y="9"/>
                </a:lnTo>
                <a:lnTo>
                  <a:pt x="5" y="5"/>
                </a:lnTo>
                <a:lnTo>
                  <a:pt x="4" y="5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240"/>
          <p:cNvSpPr>
            <a:spLocks/>
          </p:cNvSpPr>
          <p:nvPr/>
        </p:nvSpPr>
        <p:spPr bwMode="auto">
          <a:xfrm>
            <a:off x="4308628" y="4199577"/>
            <a:ext cx="17463" cy="60325"/>
          </a:xfrm>
          <a:custGeom>
            <a:avLst/>
            <a:gdLst>
              <a:gd name="T0" fmla="*/ 1 w 21"/>
              <a:gd name="T1" fmla="*/ 0 h 77"/>
              <a:gd name="T2" fmla="*/ 1 w 21"/>
              <a:gd name="T3" fmla="*/ 0 h 77"/>
              <a:gd name="T4" fmla="*/ 1 w 21"/>
              <a:gd name="T5" fmla="*/ 0 h 77"/>
              <a:gd name="T6" fmla="*/ 1 w 21"/>
              <a:gd name="T7" fmla="*/ 0 h 77"/>
              <a:gd name="T8" fmla="*/ 1 w 21"/>
              <a:gd name="T9" fmla="*/ 0 h 77"/>
              <a:gd name="T10" fmla="*/ 1 w 21"/>
              <a:gd name="T11" fmla="*/ 0 h 77"/>
              <a:gd name="T12" fmla="*/ 1 w 21"/>
              <a:gd name="T13" fmla="*/ 0 h 77"/>
              <a:gd name="T14" fmla="*/ 1 w 21"/>
              <a:gd name="T15" fmla="*/ 0 h 77"/>
              <a:gd name="T16" fmla="*/ 1 w 21"/>
              <a:gd name="T17" fmla="*/ 0 h 77"/>
              <a:gd name="T18" fmla="*/ 1 w 21"/>
              <a:gd name="T19" fmla="*/ 0 h 77"/>
              <a:gd name="T20" fmla="*/ 1 w 21"/>
              <a:gd name="T21" fmla="*/ 0 h 77"/>
              <a:gd name="T22" fmla="*/ 0 w 21"/>
              <a:gd name="T23" fmla="*/ 0 h 77"/>
              <a:gd name="T24" fmla="*/ 1 w 21"/>
              <a:gd name="T25" fmla="*/ 0 h 77"/>
              <a:gd name="T26" fmla="*/ 1 w 21"/>
              <a:gd name="T27" fmla="*/ 0 h 77"/>
              <a:gd name="T28" fmla="*/ 1 w 21"/>
              <a:gd name="T29" fmla="*/ 0 h 77"/>
              <a:gd name="T30" fmla="*/ 1 w 21"/>
              <a:gd name="T31" fmla="*/ 0 h 77"/>
              <a:gd name="T32" fmla="*/ 1 w 21"/>
              <a:gd name="T33" fmla="*/ 0 h 77"/>
              <a:gd name="T34" fmla="*/ 1 w 21"/>
              <a:gd name="T35" fmla="*/ 0 h 77"/>
              <a:gd name="T36" fmla="*/ 1 w 21"/>
              <a:gd name="T37" fmla="*/ 0 h 77"/>
              <a:gd name="T38" fmla="*/ 1 w 21"/>
              <a:gd name="T39" fmla="*/ 0 h 77"/>
              <a:gd name="T40" fmla="*/ 1 w 21"/>
              <a:gd name="T41" fmla="*/ 0 h 77"/>
              <a:gd name="T42" fmla="*/ 1 w 21"/>
              <a:gd name="T43" fmla="*/ 0 h 77"/>
              <a:gd name="T44" fmla="*/ 1 w 21"/>
              <a:gd name="T45" fmla="*/ 0 h 77"/>
              <a:gd name="T46" fmla="*/ 1 w 21"/>
              <a:gd name="T47" fmla="*/ 0 h 77"/>
              <a:gd name="T48" fmla="*/ 1 w 21"/>
              <a:gd name="T49" fmla="*/ 0 h 7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1"/>
              <a:gd name="T76" fmla="*/ 0 h 77"/>
              <a:gd name="T77" fmla="*/ 21 w 21"/>
              <a:gd name="T78" fmla="*/ 77 h 7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1" h="77">
                <a:moveTo>
                  <a:pt x="19" y="1"/>
                </a:moveTo>
                <a:lnTo>
                  <a:pt x="18" y="0"/>
                </a:lnTo>
                <a:lnTo>
                  <a:pt x="17" y="3"/>
                </a:lnTo>
                <a:lnTo>
                  <a:pt x="14" y="11"/>
                </a:lnTo>
                <a:lnTo>
                  <a:pt x="13" y="15"/>
                </a:lnTo>
                <a:lnTo>
                  <a:pt x="10" y="21"/>
                </a:lnTo>
                <a:lnTo>
                  <a:pt x="9" y="26"/>
                </a:lnTo>
                <a:lnTo>
                  <a:pt x="7" y="33"/>
                </a:lnTo>
                <a:lnTo>
                  <a:pt x="6" y="38"/>
                </a:lnTo>
                <a:lnTo>
                  <a:pt x="3" y="52"/>
                </a:lnTo>
                <a:lnTo>
                  <a:pt x="1" y="68"/>
                </a:lnTo>
                <a:lnTo>
                  <a:pt x="0" y="77"/>
                </a:lnTo>
                <a:lnTo>
                  <a:pt x="2" y="77"/>
                </a:lnTo>
                <a:lnTo>
                  <a:pt x="3" y="68"/>
                </a:lnTo>
                <a:lnTo>
                  <a:pt x="6" y="52"/>
                </a:lnTo>
                <a:lnTo>
                  <a:pt x="8" y="38"/>
                </a:lnTo>
                <a:lnTo>
                  <a:pt x="9" y="33"/>
                </a:lnTo>
                <a:lnTo>
                  <a:pt x="11" y="26"/>
                </a:lnTo>
                <a:lnTo>
                  <a:pt x="13" y="21"/>
                </a:lnTo>
                <a:lnTo>
                  <a:pt x="15" y="15"/>
                </a:lnTo>
                <a:lnTo>
                  <a:pt x="16" y="11"/>
                </a:lnTo>
                <a:lnTo>
                  <a:pt x="17" y="7"/>
                </a:lnTo>
                <a:lnTo>
                  <a:pt x="18" y="6"/>
                </a:lnTo>
                <a:lnTo>
                  <a:pt x="21" y="1"/>
                </a:lnTo>
                <a:lnTo>
                  <a:pt x="19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Freeform 241"/>
          <p:cNvSpPr>
            <a:spLocks/>
          </p:cNvSpPr>
          <p:nvPr/>
        </p:nvSpPr>
        <p:spPr bwMode="auto">
          <a:xfrm>
            <a:off x="4305453" y="4259902"/>
            <a:ext cx="123825" cy="55563"/>
          </a:xfrm>
          <a:custGeom>
            <a:avLst/>
            <a:gdLst>
              <a:gd name="T0" fmla="*/ 1 w 156"/>
              <a:gd name="T1" fmla="*/ 0 h 71"/>
              <a:gd name="T2" fmla="*/ 1 w 156"/>
              <a:gd name="T3" fmla="*/ 0 h 71"/>
              <a:gd name="T4" fmla="*/ 1 w 156"/>
              <a:gd name="T5" fmla="*/ 0 h 71"/>
              <a:gd name="T6" fmla="*/ 1 w 156"/>
              <a:gd name="T7" fmla="*/ 0 h 71"/>
              <a:gd name="T8" fmla="*/ 1 w 156"/>
              <a:gd name="T9" fmla="*/ 0 h 71"/>
              <a:gd name="T10" fmla="*/ 0 w 156"/>
              <a:gd name="T11" fmla="*/ 0 h 71"/>
              <a:gd name="T12" fmla="*/ 1 w 156"/>
              <a:gd name="T13" fmla="*/ 0 h 71"/>
              <a:gd name="T14" fmla="*/ 1 w 156"/>
              <a:gd name="T15" fmla="*/ 0 h 71"/>
              <a:gd name="T16" fmla="*/ 1 w 156"/>
              <a:gd name="T17" fmla="*/ 0 h 71"/>
              <a:gd name="T18" fmla="*/ 1 w 156"/>
              <a:gd name="T19" fmla="*/ 0 h 71"/>
              <a:gd name="T20" fmla="*/ 1 w 156"/>
              <a:gd name="T21" fmla="*/ 0 h 71"/>
              <a:gd name="T22" fmla="*/ 1 w 156"/>
              <a:gd name="T23" fmla="*/ 0 h 71"/>
              <a:gd name="T24" fmla="*/ 1 w 156"/>
              <a:gd name="T25" fmla="*/ 0 h 71"/>
              <a:gd name="T26" fmla="*/ 1 w 156"/>
              <a:gd name="T27" fmla="*/ 0 h 71"/>
              <a:gd name="T28" fmla="*/ 1 w 156"/>
              <a:gd name="T29" fmla="*/ 0 h 71"/>
              <a:gd name="T30" fmla="*/ 1 w 156"/>
              <a:gd name="T31" fmla="*/ 0 h 7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6"/>
              <a:gd name="T49" fmla="*/ 0 h 71"/>
              <a:gd name="T50" fmla="*/ 156 w 156"/>
              <a:gd name="T51" fmla="*/ 71 h 7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6" h="71">
                <a:moveTo>
                  <a:pt x="5" y="0"/>
                </a:moveTo>
                <a:lnTo>
                  <a:pt x="5" y="11"/>
                </a:lnTo>
                <a:lnTo>
                  <a:pt x="3" y="32"/>
                </a:lnTo>
                <a:lnTo>
                  <a:pt x="3" y="44"/>
                </a:lnTo>
                <a:lnTo>
                  <a:pt x="1" y="56"/>
                </a:lnTo>
                <a:lnTo>
                  <a:pt x="0" y="70"/>
                </a:lnTo>
                <a:lnTo>
                  <a:pt x="155" y="71"/>
                </a:lnTo>
                <a:lnTo>
                  <a:pt x="156" y="70"/>
                </a:lnTo>
                <a:lnTo>
                  <a:pt x="153" y="68"/>
                </a:lnTo>
                <a:lnTo>
                  <a:pt x="3" y="68"/>
                </a:lnTo>
                <a:lnTo>
                  <a:pt x="4" y="56"/>
                </a:lnTo>
                <a:lnTo>
                  <a:pt x="5" y="44"/>
                </a:lnTo>
                <a:lnTo>
                  <a:pt x="5" y="32"/>
                </a:lnTo>
                <a:lnTo>
                  <a:pt x="7" y="11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Freeform 242"/>
          <p:cNvSpPr>
            <a:spLocks/>
          </p:cNvSpPr>
          <p:nvPr/>
        </p:nvSpPr>
        <p:spPr bwMode="auto">
          <a:xfrm>
            <a:off x="4307040" y="4328164"/>
            <a:ext cx="120650" cy="141288"/>
          </a:xfrm>
          <a:custGeom>
            <a:avLst/>
            <a:gdLst>
              <a:gd name="T0" fmla="*/ 0 w 154"/>
              <a:gd name="T1" fmla="*/ 1 h 176"/>
              <a:gd name="T2" fmla="*/ 0 w 154"/>
              <a:gd name="T3" fmla="*/ 1 h 176"/>
              <a:gd name="T4" fmla="*/ 0 w 154"/>
              <a:gd name="T5" fmla="*/ 1 h 176"/>
              <a:gd name="T6" fmla="*/ 0 w 154"/>
              <a:gd name="T7" fmla="*/ 1 h 176"/>
              <a:gd name="T8" fmla="*/ 0 w 154"/>
              <a:gd name="T9" fmla="*/ 1 h 176"/>
              <a:gd name="T10" fmla="*/ 0 w 154"/>
              <a:gd name="T11" fmla="*/ 1 h 176"/>
              <a:gd name="T12" fmla="*/ 0 w 154"/>
              <a:gd name="T13" fmla="*/ 1 h 176"/>
              <a:gd name="T14" fmla="*/ 0 w 154"/>
              <a:gd name="T15" fmla="*/ 1 h 176"/>
              <a:gd name="T16" fmla="*/ 0 w 154"/>
              <a:gd name="T17" fmla="*/ 1 h 176"/>
              <a:gd name="T18" fmla="*/ 0 w 154"/>
              <a:gd name="T19" fmla="*/ 1 h 176"/>
              <a:gd name="T20" fmla="*/ 0 w 154"/>
              <a:gd name="T21" fmla="*/ 1 h 176"/>
              <a:gd name="T22" fmla="*/ 0 w 154"/>
              <a:gd name="T23" fmla="*/ 1 h 176"/>
              <a:gd name="T24" fmla="*/ 0 w 154"/>
              <a:gd name="T25" fmla="*/ 1 h 176"/>
              <a:gd name="T26" fmla="*/ 0 w 154"/>
              <a:gd name="T27" fmla="*/ 1 h 176"/>
              <a:gd name="T28" fmla="*/ 0 w 154"/>
              <a:gd name="T29" fmla="*/ 1 h 176"/>
              <a:gd name="T30" fmla="*/ 0 w 154"/>
              <a:gd name="T31" fmla="*/ 1 h 176"/>
              <a:gd name="T32" fmla="*/ 0 w 154"/>
              <a:gd name="T33" fmla="*/ 1 h 176"/>
              <a:gd name="T34" fmla="*/ 0 w 154"/>
              <a:gd name="T35" fmla="*/ 1 h 176"/>
              <a:gd name="T36" fmla="*/ 0 w 154"/>
              <a:gd name="T37" fmla="*/ 1 h 176"/>
              <a:gd name="T38" fmla="*/ 0 w 154"/>
              <a:gd name="T39" fmla="*/ 1 h 176"/>
              <a:gd name="T40" fmla="*/ 0 w 154"/>
              <a:gd name="T41" fmla="*/ 1 h 176"/>
              <a:gd name="T42" fmla="*/ 0 w 154"/>
              <a:gd name="T43" fmla="*/ 1 h 176"/>
              <a:gd name="T44" fmla="*/ 0 w 154"/>
              <a:gd name="T45" fmla="*/ 1 h 176"/>
              <a:gd name="T46" fmla="*/ 0 w 154"/>
              <a:gd name="T47" fmla="*/ 1 h 176"/>
              <a:gd name="T48" fmla="*/ 0 w 154"/>
              <a:gd name="T49" fmla="*/ 1 h 176"/>
              <a:gd name="T50" fmla="*/ 0 w 154"/>
              <a:gd name="T51" fmla="*/ 1 h 176"/>
              <a:gd name="T52" fmla="*/ 0 w 154"/>
              <a:gd name="T53" fmla="*/ 1 h 176"/>
              <a:gd name="T54" fmla="*/ 0 w 154"/>
              <a:gd name="T55" fmla="*/ 1 h 176"/>
              <a:gd name="T56" fmla="*/ 0 w 154"/>
              <a:gd name="T57" fmla="*/ 1 h 176"/>
              <a:gd name="T58" fmla="*/ 0 w 154"/>
              <a:gd name="T59" fmla="*/ 1 h 176"/>
              <a:gd name="T60" fmla="*/ 0 w 154"/>
              <a:gd name="T61" fmla="*/ 1 h 176"/>
              <a:gd name="T62" fmla="*/ 0 w 154"/>
              <a:gd name="T63" fmla="*/ 1 h 176"/>
              <a:gd name="T64" fmla="*/ 0 w 154"/>
              <a:gd name="T65" fmla="*/ 1 h 176"/>
              <a:gd name="T66" fmla="*/ 0 w 154"/>
              <a:gd name="T67" fmla="*/ 1 h 176"/>
              <a:gd name="T68" fmla="*/ 0 w 154"/>
              <a:gd name="T69" fmla="*/ 1 h 176"/>
              <a:gd name="T70" fmla="*/ 0 w 154"/>
              <a:gd name="T71" fmla="*/ 1 h 176"/>
              <a:gd name="T72" fmla="*/ 0 w 154"/>
              <a:gd name="T73" fmla="*/ 1 h 176"/>
              <a:gd name="T74" fmla="*/ 0 w 154"/>
              <a:gd name="T75" fmla="*/ 1 h 176"/>
              <a:gd name="T76" fmla="*/ 0 w 154"/>
              <a:gd name="T77" fmla="*/ 1 h 176"/>
              <a:gd name="T78" fmla="*/ 0 w 154"/>
              <a:gd name="T79" fmla="*/ 1 h 176"/>
              <a:gd name="T80" fmla="*/ 0 w 154"/>
              <a:gd name="T81" fmla="*/ 1 h 176"/>
              <a:gd name="T82" fmla="*/ 0 w 154"/>
              <a:gd name="T83" fmla="*/ 1 h 176"/>
              <a:gd name="T84" fmla="*/ 0 w 154"/>
              <a:gd name="T85" fmla="*/ 0 h 17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54"/>
              <a:gd name="T130" fmla="*/ 0 h 176"/>
              <a:gd name="T131" fmla="*/ 154 w 154"/>
              <a:gd name="T132" fmla="*/ 176 h 17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54" h="176">
                <a:moveTo>
                  <a:pt x="0" y="0"/>
                </a:moveTo>
                <a:lnTo>
                  <a:pt x="2" y="8"/>
                </a:lnTo>
                <a:lnTo>
                  <a:pt x="2" y="16"/>
                </a:lnTo>
                <a:lnTo>
                  <a:pt x="2" y="24"/>
                </a:lnTo>
                <a:lnTo>
                  <a:pt x="3" y="32"/>
                </a:lnTo>
                <a:lnTo>
                  <a:pt x="3" y="40"/>
                </a:lnTo>
                <a:lnTo>
                  <a:pt x="4" y="47"/>
                </a:lnTo>
                <a:lnTo>
                  <a:pt x="4" y="55"/>
                </a:lnTo>
                <a:lnTo>
                  <a:pt x="5" y="62"/>
                </a:lnTo>
                <a:lnTo>
                  <a:pt x="6" y="70"/>
                </a:lnTo>
                <a:lnTo>
                  <a:pt x="7" y="77"/>
                </a:lnTo>
                <a:lnTo>
                  <a:pt x="8" y="84"/>
                </a:lnTo>
                <a:lnTo>
                  <a:pt x="8" y="91"/>
                </a:lnTo>
                <a:lnTo>
                  <a:pt x="10" y="96"/>
                </a:lnTo>
                <a:lnTo>
                  <a:pt x="11" y="100"/>
                </a:lnTo>
                <a:lnTo>
                  <a:pt x="12" y="105"/>
                </a:lnTo>
                <a:lnTo>
                  <a:pt x="13" y="109"/>
                </a:lnTo>
                <a:lnTo>
                  <a:pt x="14" y="114"/>
                </a:lnTo>
                <a:lnTo>
                  <a:pt x="17" y="119"/>
                </a:lnTo>
                <a:lnTo>
                  <a:pt x="18" y="123"/>
                </a:lnTo>
                <a:lnTo>
                  <a:pt x="19" y="128"/>
                </a:lnTo>
                <a:lnTo>
                  <a:pt x="21" y="131"/>
                </a:lnTo>
                <a:lnTo>
                  <a:pt x="23" y="136"/>
                </a:lnTo>
                <a:lnTo>
                  <a:pt x="26" y="139"/>
                </a:lnTo>
                <a:lnTo>
                  <a:pt x="27" y="144"/>
                </a:lnTo>
                <a:lnTo>
                  <a:pt x="29" y="145"/>
                </a:lnTo>
                <a:lnTo>
                  <a:pt x="30" y="147"/>
                </a:lnTo>
                <a:lnTo>
                  <a:pt x="32" y="150"/>
                </a:lnTo>
                <a:lnTo>
                  <a:pt x="33" y="151"/>
                </a:lnTo>
                <a:lnTo>
                  <a:pt x="35" y="153"/>
                </a:lnTo>
                <a:lnTo>
                  <a:pt x="36" y="155"/>
                </a:lnTo>
                <a:lnTo>
                  <a:pt x="38" y="157"/>
                </a:lnTo>
                <a:lnTo>
                  <a:pt x="40" y="159"/>
                </a:lnTo>
                <a:lnTo>
                  <a:pt x="42" y="160"/>
                </a:lnTo>
                <a:lnTo>
                  <a:pt x="44" y="162"/>
                </a:lnTo>
                <a:lnTo>
                  <a:pt x="46" y="163"/>
                </a:lnTo>
                <a:lnTo>
                  <a:pt x="49" y="166"/>
                </a:lnTo>
                <a:lnTo>
                  <a:pt x="52" y="167"/>
                </a:lnTo>
                <a:lnTo>
                  <a:pt x="55" y="168"/>
                </a:lnTo>
                <a:lnTo>
                  <a:pt x="57" y="169"/>
                </a:lnTo>
                <a:lnTo>
                  <a:pt x="59" y="170"/>
                </a:lnTo>
                <a:lnTo>
                  <a:pt x="61" y="172"/>
                </a:lnTo>
                <a:lnTo>
                  <a:pt x="64" y="173"/>
                </a:lnTo>
                <a:lnTo>
                  <a:pt x="67" y="174"/>
                </a:lnTo>
                <a:lnTo>
                  <a:pt x="70" y="174"/>
                </a:lnTo>
                <a:lnTo>
                  <a:pt x="72" y="175"/>
                </a:lnTo>
                <a:lnTo>
                  <a:pt x="75" y="175"/>
                </a:lnTo>
                <a:lnTo>
                  <a:pt x="78" y="175"/>
                </a:lnTo>
                <a:lnTo>
                  <a:pt x="80" y="176"/>
                </a:lnTo>
                <a:lnTo>
                  <a:pt x="83" y="175"/>
                </a:lnTo>
                <a:lnTo>
                  <a:pt x="87" y="175"/>
                </a:lnTo>
                <a:lnTo>
                  <a:pt x="90" y="175"/>
                </a:lnTo>
                <a:lnTo>
                  <a:pt x="93" y="174"/>
                </a:lnTo>
                <a:lnTo>
                  <a:pt x="96" y="173"/>
                </a:lnTo>
                <a:lnTo>
                  <a:pt x="99" y="172"/>
                </a:lnTo>
                <a:lnTo>
                  <a:pt x="103" y="169"/>
                </a:lnTo>
                <a:lnTo>
                  <a:pt x="105" y="168"/>
                </a:lnTo>
                <a:lnTo>
                  <a:pt x="109" y="166"/>
                </a:lnTo>
                <a:lnTo>
                  <a:pt x="111" y="163"/>
                </a:lnTo>
                <a:lnTo>
                  <a:pt x="114" y="161"/>
                </a:lnTo>
                <a:lnTo>
                  <a:pt x="117" y="159"/>
                </a:lnTo>
                <a:lnTo>
                  <a:pt x="120" y="155"/>
                </a:lnTo>
                <a:lnTo>
                  <a:pt x="123" y="152"/>
                </a:lnTo>
                <a:lnTo>
                  <a:pt x="126" y="149"/>
                </a:lnTo>
                <a:lnTo>
                  <a:pt x="128" y="145"/>
                </a:lnTo>
                <a:lnTo>
                  <a:pt x="131" y="140"/>
                </a:lnTo>
                <a:lnTo>
                  <a:pt x="133" y="136"/>
                </a:lnTo>
                <a:lnTo>
                  <a:pt x="135" y="131"/>
                </a:lnTo>
                <a:lnTo>
                  <a:pt x="136" y="127"/>
                </a:lnTo>
                <a:lnTo>
                  <a:pt x="139" y="121"/>
                </a:lnTo>
                <a:lnTo>
                  <a:pt x="140" y="116"/>
                </a:lnTo>
                <a:lnTo>
                  <a:pt x="141" y="110"/>
                </a:lnTo>
                <a:lnTo>
                  <a:pt x="142" y="105"/>
                </a:lnTo>
                <a:lnTo>
                  <a:pt x="144" y="98"/>
                </a:lnTo>
                <a:lnTo>
                  <a:pt x="146" y="91"/>
                </a:lnTo>
                <a:lnTo>
                  <a:pt x="147" y="83"/>
                </a:lnTo>
                <a:lnTo>
                  <a:pt x="149" y="76"/>
                </a:lnTo>
                <a:lnTo>
                  <a:pt x="150" y="68"/>
                </a:lnTo>
                <a:lnTo>
                  <a:pt x="150" y="59"/>
                </a:lnTo>
                <a:lnTo>
                  <a:pt x="151" y="51"/>
                </a:lnTo>
                <a:lnTo>
                  <a:pt x="152" y="41"/>
                </a:lnTo>
                <a:lnTo>
                  <a:pt x="152" y="31"/>
                </a:lnTo>
                <a:lnTo>
                  <a:pt x="154" y="21"/>
                </a:lnTo>
                <a:lnTo>
                  <a:pt x="154" y="1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243"/>
          <p:cNvSpPr>
            <a:spLocks/>
          </p:cNvSpPr>
          <p:nvPr/>
        </p:nvSpPr>
        <p:spPr bwMode="auto">
          <a:xfrm>
            <a:off x="4305453" y="4328164"/>
            <a:ext cx="3175" cy="20638"/>
          </a:xfrm>
          <a:custGeom>
            <a:avLst/>
            <a:gdLst>
              <a:gd name="T0" fmla="*/ 1 w 4"/>
              <a:gd name="T1" fmla="*/ 0 h 24"/>
              <a:gd name="T2" fmla="*/ 0 w 4"/>
              <a:gd name="T3" fmla="*/ 0 h 24"/>
              <a:gd name="T4" fmla="*/ 1 w 4"/>
              <a:gd name="T5" fmla="*/ 1 h 24"/>
              <a:gd name="T6" fmla="*/ 1 w 4"/>
              <a:gd name="T7" fmla="*/ 1 h 24"/>
              <a:gd name="T8" fmla="*/ 1 w 4"/>
              <a:gd name="T9" fmla="*/ 1 h 24"/>
              <a:gd name="T10" fmla="*/ 1 w 4"/>
              <a:gd name="T11" fmla="*/ 1 h 24"/>
              <a:gd name="T12" fmla="*/ 1 w 4"/>
              <a:gd name="T13" fmla="*/ 0 h 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"/>
              <a:gd name="T22" fmla="*/ 0 h 24"/>
              <a:gd name="T23" fmla="*/ 4 w 4"/>
              <a:gd name="T24" fmla="*/ 24 h 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" h="24">
                <a:moveTo>
                  <a:pt x="3" y="0"/>
                </a:moveTo>
                <a:lnTo>
                  <a:pt x="0" y="0"/>
                </a:lnTo>
                <a:lnTo>
                  <a:pt x="1" y="8"/>
                </a:lnTo>
                <a:lnTo>
                  <a:pt x="1" y="24"/>
                </a:lnTo>
                <a:lnTo>
                  <a:pt x="4" y="24"/>
                </a:lnTo>
                <a:lnTo>
                  <a:pt x="4" y="8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244"/>
          <p:cNvSpPr>
            <a:spLocks/>
          </p:cNvSpPr>
          <p:nvPr/>
        </p:nvSpPr>
        <p:spPr bwMode="auto">
          <a:xfrm>
            <a:off x="4307040" y="4348802"/>
            <a:ext cx="3175" cy="23813"/>
          </a:xfrm>
          <a:custGeom>
            <a:avLst/>
            <a:gdLst>
              <a:gd name="T0" fmla="*/ 0 w 5"/>
              <a:gd name="T1" fmla="*/ 0 h 31"/>
              <a:gd name="T2" fmla="*/ 0 w 5"/>
              <a:gd name="T3" fmla="*/ 0 h 31"/>
              <a:gd name="T4" fmla="*/ 0 w 5"/>
              <a:gd name="T5" fmla="*/ 0 h 31"/>
              <a:gd name="T6" fmla="*/ 0 w 5"/>
              <a:gd name="T7" fmla="*/ 0 h 31"/>
              <a:gd name="T8" fmla="*/ 0 w 5"/>
              <a:gd name="T9" fmla="*/ 0 h 31"/>
              <a:gd name="T10" fmla="*/ 0 w 5"/>
              <a:gd name="T11" fmla="*/ 0 h 31"/>
              <a:gd name="T12" fmla="*/ 0 w 5"/>
              <a:gd name="T13" fmla="*/ 0 h 31"/>
              <a:gd name="T14" fmla="*/ 0 w 5"/>
              <a:gd name="T15" fmla="*/ 0 h 31"/>
              <a:gd name="T16" fmla="*/ 0 w 5"/>
              <a:gd name="T17" fmla="*/ 0 h 31"/>
              <a:gd name="T18" fmla="*/ 0 w 5"/>
              <a:gd name="T19" fmla="*/ 0 h 31"/>
              <a:gd name="T20" fmla="*/ 0 w 5"/>
              <a:gd name="T21" fmla="*/ 0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"/>
              <a:gd name="T34" fmla="*/ 0 h 31"/>
              <a:gd name="T35" fmla="*/ 5 w 5"/>
              <a:gd name="T36" fmla="*/ 31 h 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" h="31">
                <a:moveTo>
                  <a:pt x="0" y="0"/>
                </a:moveTo>
                <a:lnTo>
                  <a:pt x="2" y="8"/>
                </a:lnTo>
                <a:lnTo>
                  <a:pt x="2" y="16"/>
                </a:lnTo>
                <a:lnTo>
                  <a:pt x="3" y="23"/>
                </a:lnTo>
                <a:lnTo>
                  <a:pt x="3" y="31"/>
                </a:lnTo>
                <a:lnTo>
                  <a:pt x="5" y="31"/>
                </a:lnTo>
                <a:lnTo>
                  <a:pt x="5" y="23"/>
                </a:lnTo>
                <a:lnTo>
                  <a:pt x="4" y="16"/>
                </a:lnTo>
                <a:lnTo>
                  <a:pt x="4" y="8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245"/>
          <p:cNvSpPr>
            <a:spLocks/>
          </p:cNvSpPr>
          <p:nvPr/>
        </p:nvSpPr>
        <p:spPr bwMode="auto">
          <a:xfrm>
            <a:off x="4308628" y="4372614"/>
            <a:ext cx="15875" cy="61913"/>
          </a:xfrm>
          <a:custGeom>
            <a:avLst/>
            <a:gdLst>
              <a:gd name="T0" fmla="*/ 0 w 19"/>
              <a:gd name="T1" fmla="*/ 0 h 77"/>
              <a:gd name="T2" fmla="*/ 1 w 19"/>
              <a:gd name="T3" fmla="*/ 1 h 77"/>
              <a:gd name="T4" fmla="*/ 1 w 19"/>
              <a:gd name="T5" fmla="*/ 1 h 77"/>
              <a:gd name="T6" fmla="*/ 1 w 19"/>
              <a:gd name="T7" fmla="*/ 1 h 77"/>
              <a:gd name="T8" fmla="*/ 1 w 19"/>
              <a:gd name="T9" fmla="*/ 1 h 77"/>
              <a:gd name="T10" fmla="*/ 1 w 19"/>
              <a:gd name="T11" fmla="*/ 1 h 77"/>
              <a:gd name="T12" fmla="*/ 1 w 19"/>
              <a:gd name="T13" fmla="*/ 1 h 77"/>
              <a:gd name="T14" fmla="*/ 1 w 19"/>
              <a:gd name="T15" fmla="*/ 1 h 77"/>
              <a:gd name="T16" fmla="*/ 1 w 19"/>
              <a:gd name="T17" fmla="*/ 1 h 77"/>
              <a:gd name="T18" fmla="*/ 1 w 19"/>
              <a:gd name="T19" fmla="*/ 1 h 77"/>
              <a:gd name="T20" fmla="*/ 1 w 19"/>
              <a:gd name="T21" fmla="*/ 1 h 77"/>
              <a:gd name="T22" fmla="*/ 1 w 19"/>
              <a:gd name="T23" fmla="*/ 1 h 77"/>
              <a:gd name="T24" fmla="*/ 1 w 19"/>
              <a:gd name="T25" fmla="*/ 1 h 77"/>
              <a:gd name="T26" fmla="*/ 1 w 19"/>
              <a:gd name="T27" fmla="*/ 1 h 77"/>
              <a:gd name="T28" fmla="*/ 1 w 19"/>
              <a:gd name="T29" fmla="*/ 1 h 77"/>
              <a:gd name="T30" fmla="*/ 1 w 19"/>
              <a:gd name="T31" fmla="*/ 1 h 77"/>
              <a:gd name="T32" fmla="*/ 1 w 19"/>
              <a:gd name="T33" fmla="*/ 1 h 77"/>
              <a:gd name="T34" fmla="*/ 1 w 19"/>
              <a:gd name="T35" fmla="*/ 1 h 77"/>
              <a:gd name="T36" fmla="*/ 1 w 19"/>
              <a:gd name="T37" fmla="*/ 0 h 77"/>
              <a:gd name="T38" fmla="*/ 0 w 19"/>
              <a:gd name="T39" fmla="*/ 0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"/>
              <a:gd name="T61" fmla="*/ 0 h 77"/>
              <a:gd name="T62" fmla="*/ 19 w 19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" h="77">
                <a:moveTo>
                  <a:pt x="0" y="0"/>
                </a:moveTo>
                <a:lnTo>
                  <a:pt x="1" y="7"/>
                </a:lnTo>
                <a:lnTo>
                  <a:pt x="2" y="15"/>
                </a:lnTo>
                <a:lnTo>
                  <a:pt x="4" y="29"/>
                </a:lnTo>
                <a:lnTo>
                  <a:pt x="4" y="36"/>
                </a:lnTo>
                <a:lnTo>
                  <a:pt x="10" y="59"/>
                </a:lnTo>
                <a:lnTo>
                  <a:pt x="12" y="64"/>
                </a:lnTo>
                <a:lnTo>
                  <a:pt x="15" y="74"/>
                </a:lnTo>
                <a:lnTo>
                  <a:pt x="17" y="77"/>
                </a:lnTo>
                <a:lnTo>
                  <a:pt x="18" y="76"/>
                </a:lnTo>
                <a:lnTo>
                  <a:pt x="19" y="75"/>
                </a:lnTo>
                <a:lnTo>
                  <a:pt x="17" y="72"/>
                </a:lnTo>
                <a:lnTo>
                  <a:pt x="15" y="64"/>
                </a:lnTo>
                <a:lnTo>
                  <a:pt x="12" y="59"/>
                </a:lnTo>
                <a:lnTo>
                  <a:pt x="7" y="36"/>
                </a:lnTo>
                <a:lnTo>
                  <a:pt x="7" y="29"/>
                </a:lnTo>
                <a:lnTo>
                  <a:pt x="4" y="15"/>
                </a:lnTo>
                <a:lnTo>
                  <a:pt x="3" y="7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Freeform 258"/>
          <p:cNvSpPr>
            <a:spLocks/>
          </p:cNvSpPr>
          <p:nvPr/>
        </p:nvSpPr>
        <p:spPr bwMode="auto">
          <a:xfrm>
            <a:off x="4407053" y="4328164"/>
            <a:ext cx="22225" cy="119063"/>
          </a:xfrm>
          <a:custGeom>
            <a:avLst/>
            <a:gdLst>
              <a:gd name="T0" fmla="*/ 1 w 28"/>
              <a:gd name="T1" fmla="*/ 0 h 151"/>
              <a:gd name="T2" fmla="*/ 0 w 28"/>
              <a:gd name="T3" fmla="*/ 0 h 151"/>
              <a:gd name="T4" fmla="*/ 1 w 28"/>
              <a:gd name="T5" fmla="*/ 0 h 151"/>
              <a:gd name="T6" fmla="*/ 1 w 28"/>
              <a:gd name="T7" fmla="*/ 0 h 151"/>
              <a:gd name="T8" fmla="*/ 1 w 28"/>
              <a:gd name="T9" fmla="*/ 0 h 151"/>
              <a:gd name="T10" fmla="*/ 1 w 28"/>
              <a:gd name="T11" fmla="*/ 0 h 151"/>
              <a:gd name="T12" fmla="*/ 1 w 28"/>
              <a:gd name="T13" fmla="*/ 0 h 151"/>
              <a:gd name="T14" fmla="*/ 1 w 28"/>
              <a:gd name="T15" fmla="*/ 0 h 151"/>
              <a:gd name="T16" fmla="*/ 1 w 28"/>
              <a:gd name="T17" fmla="*/ 0 h 151"/>
              <a:gd name="T18" fmla="*/ 1 w 28"/>
              <a:gd name="T19" fmla="*/ 0 h 151"/>
              <a:gd name="T20" fmla="*/ 1 w 28"/>
              <a:gd name="T21" fmla="*/ 0 h 151"/>
              <a:gd name="T22" fmla="*/ 1 w 28"/>
              <a:gd name="T23" fmla="*/ 0 h 151"/>
              <a:gd name="T24" fmla="*/ 1 w 28"/>
              <a:gd name="T25" fmla="*/ 0 h 151"/>
              <a:gd name="T26" fmla="*/ 1 w 28"/>
              <a:gd name="T27" fmla="*/ 0 h 151"/>
              <a:gd name="T28" fmla="*/ 1 w 28"/>
              <a:gd name="T29" fmla="*/ 0 h 151"/>
              <a:gd name="T30" fmla="*/ 1 w 28"/>
              <a:gd name="T31" fmla="*/ 0 h 151"/>
              <a:gd name="T32" fmla="*/ 1 w 28"/>
              <a:gd name="T33" fmla="*/ 0 h 151"/>
              <a:gd name="T34" fmla="*/ 1 w 28"/>
              <a:gd name="T35" fmla="*/ 0 h 151"/>
              <a:gd name="T36" fmla="*/ 1 w 28"/>
              <a:gd name="T37" fmla="*/ 0 h 151"/>
              <a:gd name="T38" fmla="*/ 1 w 28"/>
              <a:gd name="T39" fmla="*/ 0 h 151"/>
              <a:gd name="T40" fmla="*/ 1 w 28"/>
              <a:gd name="T41" fmla="*/ 0 h 151"/>
              <a:gd name="T42" fmla="*/ 1 w 28"/>
              <a:gd name="T43" fmla="*/ 0 h 151"/>
              <a:gd name="T44" fmla="*/ 1 w 28"/>
              <a:gd name="T45" fmla="*/ 0 h 151"/>
              <a:gd name="T46" fmla="*/ 1 w 28"/>
              <a:gd name="T47" fmla="*/ 0 h 151"/>
              <a:gd name="T48" fmla="*/ 1 w 28"/>
              <a:gd name="T49" fmla="*/ 0 h 151"/>
              <a:gd name="T50" fmla="*/ 1 w 28"/>
              <a:gd name="T51" fmla="*/ 0 h 151"/>
              <a:gd name="T52" fmla="*/ 1 w 28"/>
              <a:gd name="T53" fmla="*/ 0 h 151"/>
              <a:gd name="T54" fmla="*/ 1 w 28"/>
              <a:gd name="T55" fmla="*/ 0 h 151"/>
              <a:gd name="T56" fmla="*/ 1 w 28"/>
              <a:gd name="T57" fmla="*/ 0 h 151"/>
              <a:gd name="T58" fmla="*/ 1 w 28"/>
              <a:gd name="T59" fmla="*/ 0 h 151"/>
              <a:gd name="T60" fmla="*/ 1 w 28"/>
              <a:gd name="T61" fmla="*/ 0 h 151"/>
              <a:gd name="T62" fmla="*/ 1 w 28"/>
              <a:gd name="T63" fmla="*/ 0 h 151"/>
              <a:gd name="T64" fmla="*/ 1 w 28"/>
              <a:gd name="T65" fmla="*/ 0 h 151"/>
              <a:gd name="T66" fmla="*/ 1 w 28"/>
              <a:gd name="T67" fmla="*/ 0 h 151"/>
              <a:gd name="T68" fmla="*/ 0 w 28"/>
              <a:gd name="T69" fmla="*/ 0 h 151"/>
              <a:gd name="T70" fmla="*/ 1 w 28"/>
              <a:gd name="T71" fmla="*/ 0 h 151"/>
              <a:gd name="T72" fmla="*/ 1 w 28"/>
              <a:gd name="T73" fmla="*/ 0 h 1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8"/>
              <a:gd name="T112" fmla="*/ 0 h 151"/>
              <a:gd name="T113" fmla="*/ 28 w 28"/>
              <a:gd name="T114" fmla="*/ 151 h 1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8" h="151">
                <a:moveTo>
                  <a:pt x="2" y="147"/>
                </a:moveTo>
                <a:lnTo>
                  <a:pt x="0" y="151"/>
                </a:lnTo>
                <a:lnTo>
                  <a:pt x="9" y="132"/>
                </a:lnTo>
                <a:lnTo>
                  <a:pt x="10" y="128"/>
                </a:lnTo>
                <a:lnTo>
                  <a:pt x="13" y="122"/>
                </a:lnTo>
                <a:lnTo>
                  <a:pt x="14" y="117"/>
                </a:lnTo>
                <a:lnTo>
                  <a:pt x="16" y="106"/>
                </a:lnTo>
                <a:lnTo>
                  <a:pt x="19" y="99"/>
                </a:lnTo>
                <a:lnTo>
                  <a:pt x="20" y="92"/>
                </a:lnTo>
                <a:lnTo>
                  <a:pt x="21" y="84"/>
                </a:lnTo>
                <a:lnTo>
                  <a:pt x="23" y="77"/>
                </a:lnTo>
                <a:lnTo>
                  <a:pt x="24" y="69"/>
                </a:lnTo>
                <a:lnTo>
                  <a:pt x="24" y="60"/>
                </a:lnTo>
                <a:lnTo>
                  <a:pt x="25" y="52"/>
                </a:lnTo>
                <a:lnTo>
                  <a:pt x="27" y="42"/>
                </a:lnTo>
                <a:lnTo>
                  <a:pt x="27" y="32"/>
                </a:lnTo>
                <a:lnTo>
                  <a:pt x="28" y="22"/>
                </a:lnTo>
                <a:lnTo>
                  <a:pt x="28" y="0"/>
                </a:lnTo>
                <a:lnTo>
                  <a:pt x="25" y="3"/>
                </a:lnTo>
                <a:lnTo>
                  <a:pt x="25" y="22"/>
                </a:lnTo>
                <a:lnTo>
                  <a:pt x="24" y="32"/>
                </a:lnTo>
                <a:lnTo>
                  <a:pt x="24" y="42"/>
                </a:lnTo>
                <a:lnTo>
                  <a:pt x="23" y="52"/>
                </a:lnTo>
                <a:lnTo>
                  <a:pt x="22" y="60"/>
                </a:lnTo>
                <a:lnTo>
                  <a:pt x="22" y="69"/>
                </a:lnTo>
                <a:lnTo>
                  <a:pt x="21" y="77"/>
                </a:lnTo>
                <a:lnTo>
                  <a:pt x="19" y="84"/>
                </a:lnTo>
                <a:lnTo>
                  <a:pt x="17" y="92"/>
                </a:lnTo>
                <a:lnTo>
                  <a:pt x="16" y="99"/>
                </a:lnTo>
                <a:lnTo>
                  <a:pt x="14" y="106"/>
                </a:lnTo>
                <a:lnTo>
                  <a:pt x="12" y="117"/>
                </a:lnTo>
                <a:lnTo>
                  <a:pt x="10" y="122"/>
                </a:lnTo>
                <a:lnTo>
                  <a:pt x="8" y="128"/>
                </a:lnTo>
                <a:lnTo>
                  <a:pt x="7" y="132"/>
                </a:lnTo>
                <a:lnTo>
                  <a:pt x="0" y="146"/>
                </a:lnTo>
                <a:lnTo>
                  <a:pt x="1" y="146"/>
                </a:lnTo>
                <a:lnTo>
                  <a:pt x="2" y="1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Freeform 259"/>
          <p:cNvSpPr>
            <a:spLocks/>
          </p:cNvSpPr>
          <p:nvPr/>
        </p:nvSpPr>
        <p:spPr bwMode="auto">
          <a:xfrm>
            <a:off x="4305453" y="4326577"/>
            <a:ext cx="123825" cy="4763"/>
          </a:xfrm>
          <a:custGeom>
            <a:avLst/>
            <a:gdLst>
              <a:gd name="T0" fmla="*/ 1 w 156"/>
              <a:gd name="T1" fmla="*/ 1 h 4"/>
              <a:gd name="T2" fmla="*/ 0 w 156"/>
              <a:gd name="T3" fmla="*/ 0 h 4"/>
              <a:gd name="T4" fmla="*/ 0 w 156"/>
              <a:gd name="T5" fmla="*/ 2 h 4"/>
              <a:gd name="T6" fmla="*/ 1 w 156"/>
              <a:gd name="T7" fmla="*/ 2 h 4"/>
              <a:gd name="T8" fmla="*/ 1 w 156"/>
              <a:gd name="T9" fmla="*/ 2 h 4"/>
              <a:gd name="T10" fmla="*/ 1 w 156"/>
              <a:gd name="T11" fmla="*/ 1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6"/>
              <a:gd name="T19" fmla="*/ 0 h 4"/>
              <a:gd name="T20" fmla="*/ 156 w 156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6" h="4">
                <a:moveTo>
                  <a:pt x="156" y="1"/>
                </a:moveTo>
                <a:lnTo>
                  <a:pt x="0" y="0"/>
                </a:lnTo>
                <a:lnTo>
                  <a:pt x="0" y="2"/>
                </a:lnTo>
                <a:lnTo>
                  <a:pt x="3" y="4"/>
                </a:lnTo>
                <a:lnTo>
                  <a:pt x="153" y="4"/>
                </a:lnTo>
                <a:lnTo>
                  <a:pt x="15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AutoShape 272"/>
          <p:cNvSpPr>
            <a:spLocks/>
          </p:cNvSpPr>
          <p:nvPr/>
        </p:nvSpPr>
        <p:spPr bwMode="auto">
          <a:xfrm>
            <a:off x="5399146" y="1893423"/>
            <a:ext cx="2743075" cy="932483"/>
          </a:xfrm>
          <a:prstGeom prst="borderCallout2">
            <a:avLst>
              <a:gd name="adj1" fmla="val 17264"/>
              <a:gd name="adj2" fmla="val -3287"/>
              <a:gd name="adj3" fmla="val 17264"/>
              <a:gd name="adj4" fmla="val -22149"/>
              <a:gd name="adj5" fmla="val 130562"/>
              <a:gd name="adj6" fmla="val -6690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dirty="0">
                <a:solidFill>
                  <a:srgbClr val="1F497D"/>
                </a:solidFill>
              </a:rPr>
              <a:t>It travels on the central orbit</a:t>
            </a:r>
          </a:p>
        </p:txBody>
      </p:sp>
      <p:sp>
        <p:nvSpPr>
          <p:cNvPr id="105" name="Freeform 28"/>
          <p:cNvSpPr>
            <a:spLocks/>
          </p:cNvSpPr>
          <p:nvPr/>
        </p:nvSpPr>
        <p:spPr bwMode="auto">
          <a:xfrm>
            <a:off x="3403753" y="2359665"/>
            <a:ext cx="133350" cy="122238"/>
          </a:xfrm>
          <a:custGeom>
            <a:avLst/>
            <a:gdLst>
              <a:gd name="T0" fmla="*/ 0 w 169"/>
              <a:gd name="T1" fmla="*/ 1 h 153"/>
              <a:gd name="T2" fmla="*/ 0 w 169"/>
              <a:gd name="T3" fmla="*/ 0 h 153"/>
              <a:gd name="T4" fmla="*/ 0 w 169"/>
              <a:gd name="T5" fmla="*/ 1 h 153"/>
              <a:gd name="T6" fmla="*/ 0 w 169"/>
              <a:gd name="T7" fmla="*/ 1 h 153"/>
              <a:gd name="T8" fmla="*/ 0 w 169"/>
              <a:gd name="T9" fmla="*/ 1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9"/>
              <a:gd name="T16" fmla="*/ 0 h 153"/>
              <a:gd name="T17" fmla="*/ 169 w 169"/>
              <a:gd name="T18" fmla="*/ 153 h 1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9" h="153">
                <a:moveTo>
                  <a:pt x="0" y="153"/>
                </a:moveTo>
                <a:lnTo>
                  <a:pt x="84" y="0"/>
                </a:lnTo>
                <a:lnTo>
                  <a:pt x="169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06" name="Rectangle 29"/>
          <p:cNvSpPr>
            <a:spLocks noChangeArrowheads="1"/>
          </p:cNvSpPr>
          <p:nvPr/>
        </p:nvSpPr>
        <p:spPr bwMode="auto">
          <a:xfrm>
            <a:off x="3457728" y="2381890"/>
            <a:ext cx="25400" cy="1355726"/>
          </a:xfrm>
          <a:prstGeom prst="rect">
            <a:avLst/>
          </a:prstGeom>
          <a:solidFill>
            <a:srgbClr val="EA157A"/>
          </a:solidFill>
          <a:ln>
            <a:noFill/>
          </a:ln>
        </p:spPr>
        <p:txBody>
          <a:bodyPr/>
          <a:lstStyle/>
          <a:p>
            <a:endParaRPr lang="fr-FR">
              <a:solidFill>
                <a:schemeClr val="tx2"/>
              </a:solidFill>
            </a:endParaRPr>
          </a:p>
        </p:txBody>
      </p:sp>
      <p:sp>
        <p:nvSpPr>
          <p:cNvPr id="107" name="Freeform 30"/>
          <p:cNvSpPr>
            <a:spLocks/>
          </p:cNvSpPr>
          <p:nvPr/>
        </p:nvSpPr>
        <p:spPr bwMode="auto">
          <a:xfrm>
            <a:off x="2762403" y="3278828"/>
            <a:ext cx="123825" cy="122238"/>
          </a:xfrm>
          <a:custGeom>
            <a:avLst/>
            <a:gdLst>
              <a:gd name="T0" fmla="*/ 1 w 156"/>
              <a:gd name="T1" fmla="*/ 1 h 154"/>
              <a:gd name="T2" fmla="*/ 0 w 156"/>
              <a:gd name="T3" fmla="*/ 1 h 154"/>
              <a:gd name="T4" fmla="*/ 1 w 156"/>
              <a:gd name="T5" fmla="*/ 0 h 154"/>
              <a:gd name="T6" fmla="*/ 1 w 156"/>
              <a:gd name="T7" fmla="*/ 1 h 154"/>
              <a:gd name="T8" fmla="*/ 1 w 156"/>
              <a:gd name="T9" fmla="*/ 1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6"/>
              <a:gd name="T16" fmla="*/ 0 h 154"/>
              <a:gd name="T17" fmla="*/ 156 w 156"/>
              <a:gd name="T18" fmla="*/ 154 h 1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6" h="154">
                <a:moveTo>
                  <a:pt x="156" y="154"/>
                </a:moveTo>
                <a:lnTo>
                  <a:pt x="0" y="107"/>
                </a:lnTo>
                <a:lnTo>
                  <a:pt x="123" y="0"/>
                </a:lnTo>
                <a:lnTo>
                  <a:pt x="156" y="154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08" name="Freeform 31"/>
          <p:cNvSpPr>
            <a:spLocks/>
          </p:cNvSpPr>
          <p:nvPr/>
        </p:nvSpPr>
        <p:spPr bwMode="auto">
          <a:xfrm>
            <a:off x="2760815" y="3045466"/>
            <a:ext cx="1368425" cy="330200"/>
          </a:xfrm>
          <a:custGeom>
            <a:avLst/>
            <a:gdLst>
              <a:gd name="T0" fmla="*/ 95 w 885"/>
              <a:gd name="T1" fmla="*/ 3 h 218"/>
              <a:gd name="T2" fmla="*/ 95 w 885"/>
              <a:gd name="T3" fmla="*/ 0 h 218"/>
              <a:gd name="T4" fmla="*/ 0 w 885"/>
              <a:gd name="T5" fmla="*/ 19 h 218"/>
              <a:gd name="T6" fmla="*/ 0 w 885"/>
              <a:gd name="T7" fmla="*/ 22 h 218"/>
              <a:gd name="T8" fmla="*/ 95 w 885"/>
              <a:gd name="T9" fmla="*/ 3 h 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5"/>
              <a:gd name="T16" fmla="*/ 0 h 218"/>
              <a:gd name="T17" fmla="*/ 885 w 885"/>
              <a:gd name="T18" fmla="*/ 218 h 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5" h="218">
                <a:moveTo>
                  <a:pt x="885" y="29"/>
                </a:moveTo>
                <a:lnTo>
                  <a:pt x="880" y="0"/>
                </a:lnTo>
                <a:lnTo>
                  <a:pt x="0" y="188"/>
                </a:lnTo>
                <a:lnTo>
                  <a:pt x="5" y="218"/>
                </a:lnTo>
                <a:lnTo>
                  <a:pt x="885" y="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09" name="Freeform 32"/>
          <p:cNvSpPr>
            <a:spLocks/>
          </p:cNvSpPr>
          <p:nvPr/>
        </p:nvSpPr>
        <p:spPr bwMode="auto">
          <a:xfrm>
            <a:off x="2911628" y="2569215"/>
            <a:ext cx="117475" cy="123825"/>
          </a:xfrm>
          <a:custGeom>
            <a:avLst/>
            <a:gdLst>
              <a:gd name="T0" fmla="*/ 0 w 149"/>
              <a:gd name="T1" fmla="*/ 0 h 157"/>
              <a:gd name="T2" fmla="*/ 0 w 149"/>
              <a:gd name="T3" fmla="*/ 0 h 157"/>
              <a:gd name="T4" fmla="*/ 0 w 149"/>
              <a:gd name="T5" fmla="*/ 0 h 157"/>
              <a:gd name="T6" fmla="*/ 0 w 149"/>
              <a:gd name="T7" fmla="*/ 0 h 157"/>
              <a:gd name="T8" fmla="*/ 0 w 149"/>
              <a:gd name="T9" fmla="*/ 0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"/>
              <a:gd name="T16" fmla="*/ 0 h 157"/>
              <a:gd name="T17" fmla="*/ 149 w 149"/>
              <a:gd name="T18" fmla="*/ 157 h 1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" h="157">
                <a:moveTo>
                  <a:pt x="29" y="157"/>
                </a:moveTo>
                <a:lnTo>
                  <a:pt x="0" y="0"/>
                </a:lnTo>
                <a:lnTo>
                  <a:pt x="149" y="59"/>
                </a:lnTo>
                <a:lnTo>
                  <a:pt x="29" y="157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10" name="Freeform 33"/>
          <p:cNvSpPr>
            <a:spLocks/>
          </p:cNvSpPr>
          <p:nvPr/>
        </p:nvSpPr>
        <p:spPr bwMode="auto">
          <a:xfrm>
            <a:off x="2902103" y="2562865"/>
            <a:ext cx="968375" cy="1109663"/>
          </a:xfrm>
          <a:custGeom>
            <a:avLst/>
            <a:gdLst>
              <a:gd name="T0" fmla="*/ 5 w 1185"/>
              <a:gd name="T1" fmla="*/ 5 h 1431"/>
              <a:gd name="T2" fmla="*/ 6 w 1185"/>
              <a:gd name="T3" fmla="*/ 5 h 1431"/>
              <a:gd name="T4" fmla="*/ 1 w 1185"/>
              <a:gd name="T5" fmla="*/ 0 h 1431"/>
              <a:gd name="T6" fmla="*/ 0 w 1185"/>
              <a:gd name="T7" fmla="*/ 0 h 1431"/>
              <a:gd name="T8" fmla="*/ 5 w 1185"/>
              <a:gd name="T9" fmla="*/ 5 h 14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85"/>
              <a:gd name="T16" fmla="*/ 0 h 1431"/>
              <a:gd name="T17" fmla="*/ 1185 w 1185"/>
              <a:gd name="T18" fmla="*/ 1431 h 14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85" h="1431">
                <a:moveTo>
                  <a:pt x="1162" y="1431"/>
                </a:moveTo>
                <a:lnTo>
                  <a:pt x="1185" y="1413"/>
                </a:lnTo>
                <a:lnTo>
                  <a:pt x="23" y="0"/>
                </a:lnTo>
                <a:lnTo>
                  <a:pt x="0" y="19"/>
                </a:lnTo>
                <a:lnTo>
                  <a:pt x="1162" y="1431"/>
                </a:lnTo>
                <a:close/>
              </a:path>
            </a:pathLst>
          </a:custGeom>
          <a:solidFill>
            <a:srgbClr val="EA157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11" name="Text Box 261"/>
          <p:cNvSpPr txBox="1">
            <a:spLocks noChangeArrowheads="1"/>
          </p:cNvSpPr>
          <p:nvPr/>
        </p:nvSpPr>
        <p:spPr bwMode="auto">
          <a:xfrm>
            <a:off x="3362478" y="2073915"/>
            <a:ext cx="1050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Times New Roman" charset="0"/>
              </a:rPr>
              <a:t>Vertical</a:t>
            </a:r>
          </a:p>
        </p:txBody>
      </p:sp>
      <p:sp>
        <p:nvSpPr>
          <p:cNvPr id="112" name="Text Box 262"/>
          <p:cNvSpPr txBox="1">
            <a:spLocks noChangeArrowheads="1"/>
          </p:cNvSpPr>
          <p:nvPr/>
        </p:nvSpPr>
        <p:spPr bwMode="auto">
          <a:xfrm>
            <a:off x="1874990" y="2243778"/>
            <a:ext cx="1303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1F497D"/>
                </a:solidFill>
                <a:latin typeface="Times New Roman" charset="0"/>
              </a:rPr>
              <a:t>Horizontal</a:t>
            </a:r>
          </a:p>
        </p:txBody>
      </p:sp>
      <p:sp>
        <p:nvSpPr>
          <p:cNvPr id="113" name="Text Box 263"/>
          <p:cNvSpPr txBox="1">
            <a:spLocks noChangeArrowheads="1"/>
          </p:cNvSpPr>
          <p:nvPr/>
        </p:nvSpPr>
        <p:spPr bwMode="auto">
          <a:xfrm>
            <a:off x="2155184" y="3595052"/>
            <a:ext cx="1512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1F497D"/>
                </a:solidFill>
                <a:latin typeface="Times New Roman" charset="0"/>
              </a:rPr>
              <a:t>Longitudinal</a:t>
            </a:r>
          </a:p>
        </p:txBody>
      </p:sp>
      <p:sp>
        <p:nvSpPr>
          <p:cNvPr id="114" name="Text Box 261"/>
          <p:cNvSpPr txBox="1">
            <a:spLocks noChangeArrowheads="1"/>
          </p:cNvSpPr>
          <p:nvPr/>
        </p:nvSpPr>
        <p:spPr bwMode="auto">
          <a:xfrm>
            <a:off x="5870728" y="3701757"/>
            <a:ext cx="4658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1F497D"/>
                </a:solidFill>
                <a:latin typeface="+mn-lt"/>
              </a:rPr>
              <a:t>y</a:t>
            </a:r>
          </a:p>
        </p:txBody>
      </p:sp>
      <p:sp>
        <p:nvSpPr>
          <p:cNvPr id="115" name="Text Box 261"/>
          <p:cNvSpPr txBox="1">
            <a:spLocks noChangeArrowheads="1"/>
          </p:cNvSpPr>
          <p:nvPr/>
        </p:nvSpPr>
        <p:spPr bwMode="auto">
          <a:xfrm>
            <a:off x="6889588" y="4177284"/>
            <a:ext cx="1224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1F497D"/>
                </a:solidFill>
                <a:latin typeface="+mn-lt"/>
              </a:rPr>
              <a:t>s or z</a:t>
            </a:r>
          </a:p>
        </p:txBody>
      </p:sp>
      <p:sp>
        <p:nvSpPr>
          <p:cNvPr id="116" name="Text Box 261"/>
          <p:cNvSpPr txBox="1">
            <a:spLocks noChangeArrowheads="1"/>
          </p:cNvSpPr>
          <p:nvPr/>
        </p:nvSpPr>
        <p:spPr bwMode="auto">
          <a:xfrm>
            <a:off x="7046845" y="4684822"/>
            <a:ext cx="4658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1F497D"/>
                </a:solidFill>
                <a:latin typeface="+mn-lt"/>
              </a:rPr>
              <a:t>x</a:t>
            </a:r>
          </a:p>
        </p:txBody>
      </p:sp>
      <p:sp>
        <p:nvSpPr>
          <p:cNvPr id="117" name="Text Box 261"/>
          <p:cNvSpPr txBox="1">
            <a:spLocks noChangeArrowheads="1"/>
          </p:cNvSpPr>
          <p:nvPr/>
        </p:nvSpPr>
        <p:spPr bwMode="auto">
          <a:xfrm>
            <a:off x="4161830" y="4099140"/>
            <a:ext cx="4658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FFFF"/>
                </a:solidFill>
                <a:latin typeface="Symbol" charset="2"/>
                <a:cs typeface="Symbol" charset="2"/>
              </a:rPr>
              <a:t>q</a:t>
            </a:r>
          </a:p>
        </p:txBody>
      </p:sp>
      <p:sp>
        <p:nvSpPr>
          <p:cNvPr id="118" name="Freeform 34"/>
          <p:cNvSpPr>
            <a:spLocks/>
          </p:cNvSpPr>
          <p:nvPr/>
        </p:nvSpPr>
        <p:spPr bwMode="auto">
          <a:xfrm>
            <a:off x="5003953" y="4740914"/>
            <a:ext cx="169863" cy="139700"/>
          </a:xfrm>
          <a:custGeom>
            <a:avLst/>
            <a:gdLst>
              <a:gd name="T0" fmla="*/ 0 w 216"/>
              <a:gd name="T1" fmla="*/ 0 h 178"/>
              <a:gd name="T2" fmla="*/ 0 w 216"/>
              <a:gd name="T3" fmla="*/ 0 h 178"/>
              <a:gd name="T4" fmla="*/ 0 w 216"/>
              <a:gd name="T5" fmla="*/ 0 h 178"/>
              <a:gd name="T6" fmla="*/ 0 w 216"/>
              <a:gd name="T7" fmla="*/ 0 h 178"/>
              <a:gd name="T8" fmla="*/ 0 w 216"/>
              <a:gd name="T9" fmla="*/ 0 h 178"/>
              <a:gd name="T10" fmla="*/ 0 w 216"/>
              <a:gd name="T11" fmla="*/ 0 h 178"/>
              <a:gd name="T12" fmla="*/ 0 w 216"/>
              <a:gd name="T13" fmla="*/ 0 h 178"/>
              <a:gd name="T14" fmla="*/ 0 w 216"/>
              <a:gd name="T15" fmla="*/ 0 h 178"/>
              <a:gd name="T16" fmla="*/ 0 w 216"/>
              <a:gd name="T17" fmla="*/ 0 h 178"/>
              <a:gd name="T18" fmla="*/ 0 w 216"/>
              <a:gd name="T19" fmla="*/ 0 h 178"/>
              <a:gd name="T20" fmla="*/ 0 w 216"/>
              <a:gd name="T21" fmla="*/ 0 h 178"/>
              <a:gd name="T22" fmla="*/ 0 w 216"/>
              <a:gd name="T23" fmla="*/ 0 h 178"/>
              <a:gd name="T24" fmla="*/ 0 w 216"/>
              <a:gd name="T25" fmla="*/ 0 h 178"/>
              <a:gd name="T26" fmla="*/ 0 w 216"/>
              <a:gd name="T27" fmla="*/ 0 h 178"/>
              <a:gd name="T28" fmla="*/ 0 w 216"/>
              <a:gd name="T29" fmla="*/ 0 h 178"/>
              <a:gd name="T30" fmla="*/ 0 w 216"/>
              <a:gd name="T31" fmla="*/ 0 h 17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16"/>
              <a:gd name="T49" fmla="*/ 0 h 178"/>
              <a:gd name="T50" fmla="*/ 216 w 216"/>
              <a:gd name="T51" fmla="*/ 178 h 17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16" h="178">
                <a:moveTo>
                  <a:pt x="216" y="72"/>
                </a:moveTo>
                <a:lnTo>
                  <a:pt x="0" y="0"/>
                </a:lnTo>
                <a:lnTo>
                  <a:pt x="8" y="14"/>
                </a:lnTo>
                <a:lnTo>
                  <a:pt x="15" y="29"/>
                </a:lnTo>
                <a:lnTo>
                  <a:pt x="21" y="43"/>
                </a:lnTo>
                <a:lnTo>
                  <a:pt x="26" y="58"/>
                </a:lnTo>
                <a:lnTo>
                  <a:pt x="28" y="72"/>
                </a:lnTo>
                <a:lnTo>
                  <a:pt x="30" y="87"/>
                </a:lnTo>
                <a:lnTo>
                  <a:pt x="30" y="102"/>
                </a:lnTo>
                <a:lnTo>
                  <a:pt x="30" y="117"/>
                </a:lnTo>
                <a:lnTo>
                  <a:pt x="28" y="132"/>
                </a:lnTo>
                <a:lnTo>
                  <a:pt x="26" y="147"/>
                </a:lnTo>
                <a:lnTo>
                  <a:pt x="21" y="162"/>
                </a:lnTo>
                <a:lnTo>
                  <a:pt x="15" y="178"/>
                </a:lnTo>
                <a:lnTo>
                  <a:pt x="216" y="72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19" name="Freeform 35"/>
          <p:cNvSpPr>
            <a:spLocks/>
          </p:cNvSpPr>
          <p:nvPr/>
        </p:nvSpPr>
        <p:spPr bwMode="auto">
          <a:xfrm>
            <a:off x="3710140" y="4788539"/>
            <a:ext cx="247650" cy="41275"/>
          </a:xfrm>
          <a:custGeom>
            <a:avLst/>
            <a:gdLst>
              <a:gd name="T0" fmla="*/ 0 w 312"/>
              <a:gd name="T1" fmla="*/ 0 h 51"/>
              <a:gd name="T2" fmla="*/ 0 w 312"/>
              <a:gd name="T3" fmla="*/ 1 h 51"/>
              <a:gd name="T4" fmla="*/ 1 w 312"/>
              <a:gd name="T5" fmla="*/ 1 h 51"/>
              <a:gd name="T6" fmla="*/ 1 w 312"/>
              <a:gd name="T7" fmla="*/ 1 h 51"/>
              <a:gd name="T8" fmla="*/ 1 w 312"/>
              <a:gd name="T9" fmla="*/ 1 h 51"/>
              <a:gd name="T10" fmla="*/ 1 w 312"/>
              <a:gd name="T11" fmla="*/ 1 h 51"/>
              <a:gd name="T12" fmla="*/ 0 w 312"/>
              <a:gd name="T13" fmla="*/ 0 h 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2"/>
              <a:gd name="T22" fmla="*/ 0 h 51"/>
              <a:gd name="T23" fmla="*/ 312 w 312"/>
              <a:gd name="T24" fmla="*/ 51 h 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2" h="51">
                <a:moveTo>
                  <a:pt x="0" y="0"/>
                </a:moveTo>
                <a:lnTo>
                  <a:pt x="0" y="30"/>
                </a:lnTo>
                <a:lnTo>
                  <a:pt x="158" y="42"/>
                </a:lnTo>
                <a:lnTo>
                  <a:pt x="312" y="51"/>
                </a:lnTo>
                <a:lnTo>
                  <a:pt x="312" y="21"/>
                </a:lnTo>
                <a:lnTo>
                  <a:pt x="158" y="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20" name="Freeform 36"/>
          <p:cNvSpPr>
            <a:spLocks/>
          </p:cNvSpPr>
          <p:nvPr/>
        </p:nvSpPr>
        <p:spPr bwMode="auto">
          <a:xfrm>
            <a:off x="4094315" y="4812352"/>
            <a:ext cx="255588" cy="30163"/>
          </a:xfrm>
          <a:custGeom>
            <a:avLst/>
            <a:gdLst>
              <a:gd name="T0" fmla="*/ 0 w 323"/>
              <a:gd name="T1" fmla="*/ 0 h 38"/>
              <a:gd name="T2" fmla="*/ 0 w 323"/>
              <a:gd name="T3" fmla="*/ 1 h 38"/>
              <a:gd name="T4" fmla="*/ 0 w 323"/>
              <a:gd name="T5" fmla="*/ 1 h 38"/>
              <a:gd name="T6" fmla="*/ 1 w 323"/>
              <a:gd name="T7" fmla="*/ 1 h 38"/>
              <a:gd name="T8" fmla="*/ 1 w 323"/>
              <a:gd name="T9" fmla="*/ 1 h 38"/>
              <a:gd name="T10" fmla="*/ 1 w 323"/>
              <a:gd name="T11" fmla="*/ 1 h 38"/>
              <a:gd name="T12" fmla="*/ 1 w 323"/>
              <a:gd name="T13" fmla="*/ 1 h 38"/>
              <a:gd name="T14" fmla="*/ 0 w 323"/>
              <a:gd name="T15" fmla="*/ 1 h 38"/>
              <a:gd name="T16" fmla="*/ 0 w 323"/>
              <a:gd name="T17" fmla="*/ 0 h 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3"/>
              <a:gd name="T28" fmla="*/ 0 h 38"/>
              <a:gd name="T29" fmla="*/ 323 w 323"/>
              <a:gd name="T30" fmla="*/ 38 h 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3" h="38">
                <a:moveTo>
                  <a:pt x="0" y="0"/>
                </a:moveTo>
                <a:lnTo>
                  <a:pt x="0" y="30"/>
                </a:lnTo>
                <a:lnTo>
                  <a:pt x="136" y="35"/>
                </a:lnTo>
                <a:lnTo>
                  <a:pt x="288" y="38"/>
                </a:lnTo>
                <a:lnTo>
                  <a:pt x="323" y="37"/>
                </a:lnTo>
                <a:lnTo>
                  <a:pt x="323" y="7"/>
                </a:lnTo>
                <a:lnTo>
                  <a:pt x="288" y="8"/>
                </a:lnTo>
                <a:lnTo>
                  <a:pt x="136" y="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21" name="Freeform 37"/>
          <p:cNvSpPr>
            <a:spLocks/>
          </p:cNvSpPr>
          <p:nvPr/>
        </p:nvSpPr>
        <p:spPr bwMode="auto">
          <a:xfrm>
            <a:off x="4476903" y="4812352"/>
            <a:ext cx="257175" cy="30163"/>
          </a:xfrm>
          <a:custGeom>
            <a:avLst/>
            <a:gdLst>
              <a:gd name="T0" fmla="*/ 0 w 322"/>
              <a:gd name="T1" fmla="*/ 1 h 38"/>
              <a:gd name="T2" fmla="*/ 0 w 322"/>
              <a:gd name="T3" fmla="*/ 1 h 38"/>
              <a:gd name="T4" fmla="*/ 1 w 322"/>
              <a:gd name="T5" fmla="*/ 1 h 38"/>
              <a:gd name="T6" fmla="*/ 2 w 322"/>
              <a:gd name="T7" fmla="*/ 1 h 38"/>
              <a:gd name="T8" fmla="*/ 2 w 322"/>
              <a:gd name="T9" fmla="*/ 1 h 38"/>
              <a:gd name="T10" fmla="*/ 2 w 322"/>
              <a:gd name="T11" fmla="*/ 0 h 38"/>
              <a:gd name="T12" fmla="*/ 2 w 322"/>
              <a:gd name="T13" fmla="*/ 1 h 38"/>
              <a:gd name="T14" fmla="*/ 1 w 322"/>
              <a:gd name="T15" fmla="*/ 1 h 38"/>
              <a:gd name="T16" fmla="*/ 0 w 322"/>
              <a:gd name="T17" fmla="*/ 1 h 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2"/>
              <a:gd name="T28" fmla="*/ 0 h 38"/>
              <a:gd name="T29" fmla="*/ 322 w 322"/>
              <a:gd name="T30" fmla="*/ 38 h 3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2" h="38">
                <a:moveTo>
                  <a:pt x="0" y="6"/>
                </a:moveTo>
                <a:lnTo>
                  <a:pt x="0" y="38"/>
                </a:lnTo>
                <a:lnTo>
                  <a:pt x="108" y="37"/>
                </a:lnTo>
                <a:lnTo>
                  <a:pt x="260" y="34"/>
                </a:lnTo>
                <a:lnTo>
                  <a:pt x="322" y="30"/>
                </a:lnTo>
                <a:lnTo>
                  <a:pt x="322" y="0"/>
                </a:lnTo>
                <a:lnTo>
                  <a:pt x="260" y="4"/>
                </a:lnTo>
                <a:lnTo>
                  <a:pt x="108" y="7"/>
                </a:lnTo>
                <a:lnTo>
                  <a:pt x="0" y="6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22" name="Freeform 40"/>
          <p:cNvSpPr>
            <a:spLocks/>
          </p:cNvSpPr>
          <p:nvPr/>
        </p:nvSpPr>
        <p:spPr bwMode="auto">
          <a:xfrm>
            <a:off x="4830915" y="4802827"/>
            <a:ext cx="158750" cy="33338"/>
          </a:xfrm>
          <a:custGeom>
            <a:avLst/>
            <a:gdLst>
              <a:gd name="T0" fmla="*/ 0 w 199"/>
              <a:gd name="T1" fmla="*/ 1 h 42"/>
              <a:gd name="T2" fmla="*/ 0 w 199"/>
              <a:gd name="T3" fmla="*/ 1 h 42"/>
              <a:gd name="T4" fmla="*/ 1 w 199"/>
              <a:gd name="T5" fmla="*/ 1 h 42"/>
              <a:gd name="T6" fmla="*/ 1 w 199"/>
              <a:gd name="T7" fmla="*/ 0 h 42"/>
              <a:gd name="T8" fmla="*/ 0 w 199"/>
              <a:gd name="T9" fmla="*/ 1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9"/>
              <a:gd name="T16" fmla="*/ 0 h 42"/>
              <a:gd name="T17" fmla="*/ 199 w 199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9" h="42">
                <a:moveTo>
                  <a:pt x="0" y="12"/>
                </a:moveTo>
                <a:lnTo>
                  <a:pt x="0" y="42"/>
                </a:lnTo>
                <a:lnTo>
                  <a:pt x="199" y="29"/>
                </a:lnTo>
                <a:lnTo>
                  <a:pt x="199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23" name="Freeform 43"/>
          <p:cNvSpPr>
            <a:spLocks/>
          </p:cNvSpPr>
          <p:nvPr/>
        </p:nvSpPr>
        <p:spPr bwMode="auto">
          <a:xfrm>
            <a:off x="3748240" y="4517077"/>
            <a:ext cx="184150" cy="211138"/>
          </a:xfrm>
          <a:custGeom>
            <a:avLst/>
            <a:gdLst>
              <a:gd name="T0" fmla="*/ 1 w 231"/>
              <a:gd name="T1" fmla="*/ 1 h 266"/>
              <a:gd name="T2" fmla="*/ 1 w 231"/>
              <a:gd name="T3" fmla="*/ 0 h 266"/>
              <a:gd name="T4" fmla="*/ 0 w 231"/>
              <a:gd name="T5" fmla="*/ 1 h 266"/>
              <a:gd name="T6" fmla="*/ 1 w 231"/>
              <a:gd name="T7" fmla="*/ 1 h 266"/>
              <a:gd name="T8" fmla="*/ 1 w 231"/>
              <a:gd name="T9" fmla="*/ 1 h 2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1"/>
              <a:gd name="T16" fmla="*/ 0 h 266"/>
              <a:gd name="T17" fmla="*/ 231 w 231"/>
              <a:gd name="T18" fmla="*/ 266 h 2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1" h="266">
                <a:moveTo>
                  <a:pt x="231" y="21"/>
                </a:moveTo>
                <a:lnTo>
                  <a:pt x="208" y="0"/>
                </a:lnTo>
                <a:lnTo>
                  <a:pt x="0" y="246"/>
                </a:lnTo>
                <a:lnTo>
                  <a:pt x="23" y="266"/>
                </a:lnTo>
                <a:lnTo>
                  <a:pt x="231" y="21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" name="Freeform 219"/>
          <p:cNvSpPr>
            <a:spLocks/>
          </p:cNvSpPr>
          <p:nvPr/>
        </p:nvSpPr>
        <p:spPr bwMode="auto">
          <a:xfrm>
            <a:off x="4353078" y="4478977"/>
            <a:ext cx="9525" cy="3175"/>
          </a:xfrm>
          <a:custGeom>
            <a:avLst/>
            <a:gdLst>
              <a:gd name="T0" fmla="*/ 0 w 13"/>
              <a:gd name="T1" fmla="*/ 1 h 4"/>
              <a:gd name="T2" fmla="*/ 0 w 13"/>
              <a:gd name="T3" fmla="*/ 0 h 4"/>
              <a:gd name="T4" fmla="*/ 0 w 13"/>
              <a:gd name="T5" fmla="*/ 0 h 4"/>
              <a:gd name="T6" fmla="*/ 0 w 13"/>
              <a:gd name="T7" fmla="*/ 0 h 4"/>
              <a:gd name="T8" fmla="*/ 0 w 13"/>
              <a:gd name="T9" fmla="*/ 1 h 4"/>
              <a:gd name="T10" fmla="*/ 0 w 13"/>
              <a:gd name="T11" fmla="*/ 1 h 4"/>
              <a:gd name="T12" fmla="*/ 0 w 13"/>
              <a:gd name="T13" fmla="*/ 1 h 4"/>
              <a:gd name="T14" fmla="*/ 0 w 13"/>
              <a:gd name="T15" fmla="*/ 1 h 4"/>
              <a:gd name="T16" fmla="*/ 0 w 13"/>
              <a:gd name="T17" fmla="*/ 1 h 4"/>
              <a:gd name="T18" fmla="*/ 0 w 13"/>
              <a:gd name="T19" fmla="*/ 1 h 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"/>
              <a:gd name="T31" fmla="*/ 0 h 4"/>
              <a:gd name="T32" fmla="*/ 13 w 13"/>
              <a:gd name="T33" fmla="*/ 4 h 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" h="4">
                <a:moveTo>
                  <a:pt x="13" y="1"/>
                </a:moveTo>
                <a:lnTo>
                  <a:pt x="9" y="0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lnTo>
                  <a:pt x="9" y="4"/>
                </a:lnTo>
                <a:lnTo>
                  <a:pt x="13" y="4"/>
                </a:lnTo>
                <a:lnTo>
                  <a:pt x="13" y="2"/>
                </a:lnTo>
                <a:lnTo>
                  <a:pt x="13" y="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" name="Freeform 220"/>
          <p:cNvSpPr>
            <a:spLocks/>
          </p:cNvSpPr>
          <p:nvPr/>
        </p:nvSpPr>
        <p:spPr bwMode="auto">
          <a:xfrm>
            <a:off x="4294340" y="4437702"/>
            <a:ext cx="60325" cy="44450"/>
          </a:xfrm>
          <a:custGeom>
            <a:avLst/>
            <a:gdLst>
              <a:gd name="T0" fmla="*/ 1 w 75"/>
              <a:gd name="T1" fmla="*/ 1 h 55"/>
              <a:gd name="T2" fmla="*/ 1 w 75"/>
              <a:gd name="T3" fmla="*/ 1 h 55"/>
              <a:gd name="T4" fmla="*/ 1 w 75"/>
              <a:gd name="T5" fmla="*/ 1 h 55"/>
              <a:gd name="T6" fmla="*/ 1 w 75"/>
              <a:gd name="T7" fmla="*/ 1 h 55"/>
              <a:gd name="T8" fmla="*/ 1 w 75"/>
              <a:gd name="T9" fmla="*/ 1 h 55"/>
              <a:gd name="T10" fmla="*/ 1 w 75"/>
              <a:gd name="T11" fmla="*/ 1 h 55"/>
              <a:gd name="T12" fmla="*/ 1 w 75"/>
              <a:gd name="T13" fmla="*/ 1 h 55"/>
              <a:gd name="T14" fmla="*/ 1 w 75"/>
              <a:gd name="T15" fmla="*/ 1 h 55"/>
              <a:gd name="T16" fmla="*/ 1 w 75"/>
              <a:gd name="T17" fmla="*/ 1 h 55"/>
              <a:gd name="T18" fmla="*/ 1 w 75"/>
              <a:gd name="T19" fmla="*/ 1 h 55"/>
              <a:gd name="T20" fmla="*/ 1 w 75"/>
              <a:gd name="T21" fmla="*/ 1 h 55"/>
              <a:gd name="T22" fmla="*/ 1 w 75"/>
              <a:gd name="T23" fmla="*/ 1 h 55"/>
              <a:gd name="T24" fmla="*/ 1 w 75"/>
              <a:gd name="T25" fmla="*/ 1 h 55"/>
              <a:gd name="T26" fmla="*/ 1 w 75"/>
              <a:gd name="T27" fmla="*/ 1 h 55"/>
              <a:gd name="T28" fmla="*/ 1 w 75"/>
              <a:gd name="T29" fmla="*/ 0 h 55"/>
              <a:gd name="T30" fmla="*/ 1 w 75"/>
              <a:gd name="T31" fmla="*/ 0 h 55"/>
              <a:gd name="T32" fmla="*/ 0 w 75"/>
              <a:gd name="T33" fmla="*/ 0 h 55"/>
              <a:gd name="T34" fmla="*/ 1 w 75"/>
              <a:gd name="T35" fmla="*/ 1 h 55"/>
              <a:gd name="T36" fmla="*/ 1 w 75"/>
              <a:gd name="T37" fmla="*/ 1 h 55"/>
              <a:gd name="T38" fmla="*/ 1 w 75"/>
              <a:gd name="T39" fmla="*/ 1 h 55"/>
              <a:gd name="T40" fmla="*/ 1 w 75"/>
              <a:gd name="T41" fmla="*/ 1 h 55"/>
              <a:gd name="T42" fmla="*/ 1 w 75"/>
              <a:gd name="T43" fmla="*/ 1 h 55"/>
              <a:gd name="T44" fmla="*/ 1 w 75"/>
              <a:gd name="T45" fmla="*/ 1 h 55"/>
              <a:gd name="T46" fmla="*/ 1 w 75"/>
              <a:gd name="T47" fmla="*/ 1 h 55"/>
              <a:gd name="T48" fmla="*/ 1 w 75"/>
              <a:gd name="T49" fmla="*/ 1 h 55"/>
              <a:gd name="T50" fmla="*/ 1 w 75"/>
              <a:gd name="T51" fmla="*/ 1 h 55"/>
              <a:gd name="T52" fmla="*/ 1 w 75"/>
              <a:gd name="T53" fmla="*/ 1 h 55"/>
              <a:gd name="T54" fmla="*/ 1 w 75"/>
              <a:gd name="T55" fmla="*/ 1 h 55"/>
              <a:gd name="T56" fmla="*/ 1 w 75"/>
              <a:gd name="T57" fmla="*/ 1 h 55"/>
              <a:gd name="T58" fmla="*/ 1 w 75"/>
              <a:gd name="T59" fmla="*/ 1 h 55"/>
              <a:gd name="T60" fmla="*/ 1 w 75"/>
              <a:gd name="T61" fmla="*/ 1 h 55"/>
              <a:gd name="T62" fmla="*/ 1 w 75"/>
              <a:gd name="T63" fmla="*/ 1 h 5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5"/>
              <a:gd name="T97" fmla="*/ 0 h 55"/>
              <a:gd name="T98" fmla="*/ 75 w 75"/>
              <a:gd name="T99" fmla="*/ 55 h 5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5" h="55">
                <a:moveTo>
                  <a:pt x="74" y="52"/>
                </a:moveTo>
                <a:lnTo>
                  <a:pt x="70" y="51"/>
                </a:lnTo>
                <a:lnTo>
                  <a:pt x="67" y="51"/>
                </a:lnTo>
                <a:lnTo>
                  <a:pt x="66" y="51"/>
                </a:lnTo>
                <a:lnTo>
                  <a:pt x="49" y="45"/>
                </a:lnTo>
                <a:lnTo>
                  <a:pt x="45" y="44"/>
                </a:lnTo>
                <a:lnTo>
                  <a:pt x="42" y="40"/>
                </a:lnTo>
                <a:lnTo>
                  <a:pt x="32" y="33"/>
                </a:lnTo>
                <a:lnTo>
                  <a:pt x="22" y="24"/>
                </a:lnTo>
                <a:lnTo>
                  <a:pt x="19" y="22"/>
                </a:lnTo>
                <a:lnTo>
                  <a:pt x="17" y="18"/>
                </a:lnTo>
                <a:lnTo>
                  <a:pt x="13" y="15"/>
                </a:lnTo>
                <a:lnTo>
                  <a:pt x="11" y="12"/>
                </a:lnTo>
                <a:lnTo>
                  <a:pt x="7" y="8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lnTo>
                  <a:pt x="6" y="12"/>
                </a:lnTo>
                <a:lnTo>
                  <a:pt x="8" y="14"/>
                </a:lnTo>
                <a:lnTo>
                  <a:pt x="11" y="17"/>
                </a:lnTo>
                <a:lnTo>
                  <a:pt x="14" y="21"/>
                </a:lnTo>
                <a:lnTo>
                  <a:pt x="17" y="24"/>
                </a:lnTo>
                <a:lnTo>
                  <a:pt x="20" y="26"/>
                </a:lnTo>
                <a:lnTo>
                  <a:pt x="29" y="36"/>
                </a:lnTo>
                <a:lnTo>
                  <a:pt x="40" y="43"/>
                </a:lnTo>
                <a:lnTo>
                  <a:pt x="43" y="46"/>
                </a:lnTo>
                <a:lnTo>
                  <a:pt x="49" y="47"/>
                </a:lnTo>
                <a:lnTo>
                  <a:pt x="66" y="53"/>
                </a:lnTo>
                <a:lnTo>
                  <a:pt x="75" y="55"/>
                </a:lnTo>
                <a:lnTo>
                  <a:pt x="74" y="55"/>
                </a:lnTo>
                <a:lnTo>
                  <a:pt x="74" y="53"/>
                </a:lnTo>
                <a:lnTo>
                  <a:pt x="74" y="5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" name="Freeform 221"/>
          <p:cNvSpPr>
            <a:spLocks/>
          </p:cNvSpPr>
          <p:nvPr/>
        </p:nvSpPr>
        <p:spPr bwMode="auto">
          <a:xfrm>
            <a:off x="4292753" y="4434527"/>
            <a:ext cx="3175" cy="4763"/>
          </a:xfrm>
          <a:custGeom>
            <a:avLst/>
            <a:gdLst>
              <a:gd name="T0" fmla="*/ 0 w 5"/>
              <a:gd name="T1" fmla="*/ 1 h 6"/>
              <a:gd name="T2" fmla="*/ 0 w 5"/>
              <a:gd name="T3" fmla="*/ 0 h 6"/>
              <a:gd name="T4" fmla="*/ 0 w 5"/>
              <a:gd name="T5" fmla="*/ 0 h 6"/>
              <a:gd name="T6" fmla="*/ 0 w 5"/>
              <a:gd name="T7" fmla="*/ 1 h 6"/>
              <a:gd name="T8" fmla="*/ 0 w 5"/>
              <a:gd name="T9" fmla="*/ 1 h 6"/>
              <a:gd name="T10" fmla="*/ 0 w 5"/>
              <a:gd name="T11" fmla="*/ 1 h 6"/>
              <a:gd name="T12" fmla="*/ 0 w 5"/>
              <a:gd name="T13" fmla="*/ 1 h 6"/>
              <a:gd name="T14" fmla="*/ 0 w 5"/>
              <a:gd name="T15" fmla="*/ 1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6"/>
              <a:gd name="T26" fmla="*/ 5 w 5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6">
                <a:moveTo>
                  <a:pt x="5" y="5"/>
                </a:moveTo>
                <a:lnTo>
                  <a:pt x="2" y="0"/>
                </a:lnTo>
                <a:lnTo>
                  <a:pt x="1" y="2"/>
                </a:lnTo>
                <a:lnTo>
                  <a:pt x="0" y="3"/>
                </a:lnTo>
                <a:lnTo>
                  <a:pt x="2" y="6"/>
                </a:lnTo>
                <a:lnTo>
                  <a:pt x="4" y="5"/>
                </a:lnTo>
                <a:lnTo>
                  <a:pt x="5" y="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7" name="Freeform 223"/>
          <p:cNvSpPr>
            <a:spLocks/>
          </p:cNvSpPr>
          <p:nvPr/>
        </p:nvSpPr>
        <p:spPr bwMode="auto">
          <a:xfrm>
            <a:off x="4291165" y="4431352"/>
            <a:ext cx="3175" cy="7938"/>
          </a:xfrm>
          <a:custGeom>
            <a:avLst/>
            <a:gdLst>
              <a:gd name="T0" fmla="*/ 1 w 4"/>
              <a:gd name="T1" fmla="*/ 1 h 9"/>
              <a:gd name="T2" fmla="*/ 1 w 4"/>
              <a:gd name="T3" fmla="*/ 1 h 9"/>
              <a:gd name="T4" fmla="*/ 1 w 4"/>
              <a:gd name="T5" fmla="*/ 0 h 9"/>
              <a:gd name="T6" fmla="*/ 1 w 4"/>
              <a:gd name="T7" fmla="*/ 0 h 9"/>
              <a:gd name="T8" fmla="*/ 0 w 4"/>
              <a:gd name="T9" fmla="*/ 0 h 9"/>
              <a:gd name="T10" fmla="*/ 1 w 4"/>
              <a:gd name="T11" fmla="*/ 1 h 9"/>
              <a:gd name="T12" fmla="*/ 1 w 4"/>
              <a:gd name="T13" fmla="*/ 1 h 9"/>
              <a:gd name="T14" fmla="*/ 1 w 4"/>
              <a:gd name="T15" fmla="*/ 1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9"/>
              <a:gd name="T26" fmla="*/ 4 w 4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9">
                <a:moveTo>
                  <a:pt x="3" y="5"/>
                </a:moveTo>
                <a:lnTo>
                  <a:pt x="4" y="5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4" y="9"/>
                </a:lnTo>
                <a:lnTo>
                  <a:pt x="2" y="6"/>
                </a:lnTo>
                <a:lnTo>
                  <a:pt x="3" y="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8" name="Freeform 224"/>
          <p:cNvSpPr>
            <a:spLocks/>
          </p:cNvSpPr>
          <p:nvPr/>
        </p:nvSpPr>
        <p:spPr bwMode="auto">
          <a:xfrm>
            <a:off x="4289578" y="4428177"/>
            <a:ext cx="3175" cy="4763"/>
          </a:xfrm>
          <a:custGeom>
            <a:avLst/>
            <a:gdLst>
              <a:gd name="T0" fmla="*/ 1 w 4"/>
              <a:gd name="T1" fmla="*/ 1 h 6"/>
              <a:gd name="T2" fmla="*/ 1 w 4"/>
              <a:gd name="T3" fmla="*/ 0 h 6"/>
              <a:gd name="T4" fmla="*/ 1 w 4"/>
              <a:gd name="T5" fmla="*/ 0 h 6"/>
              <a:gd name="T6" fmla="*/ 1 w 4"/>
              <a:gd name="T7" fmla="*/ 1 h 6"/>
              <a:gd name="T8" fmla="*/ 0 w 4"/>
              <a:gd name="T9" fmla="*/ 1 h 6"/>
              <a:gd name="T10" fmla="*/ 1 w 4"/>
              <a:gd name="T11" fmla="*/ 1 h 6"/>
              <a:gd name="T12" fmla="*/ 1 w 4"/>
              <a:gd name="T13" fmla="*/ 1 h 6"/>
              <a:gd name="T14" fmla="*/ 1 w 4"/>
              <a:gd name="T15" fmla="*/ 1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6"/>
              <a:gd name="T26" fmla="*/ 4 w 4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6">
                <a:moveTo>
                  <a:pt x="4" y="5"/>
                </a:move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2" y="6"/>
                </a:lnTo>
                <a:lnTo>
                  <a:pt x="3" y="5"/>
                </a:ln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9" name="Freeform 225"/>
          <p:cNvSpPr>
            <a:spLocks/>
          </p:cNvSpPr>
          <p:nvPr/>
        </p:nvSpPr>
        <p:spPr bwMode="auto">
          <a:xfrm>
            <a:off x="4287990" y="4425002"/>
            <a:ext cx="3175" cy="7938"/>
          </a:xfrm>
          <a:custGeom>
            <a:avLst/>
            <a:gdLst>
              <a:gd name="T0" fmla="*/ 0 w 5"/>
              <a:gd name="T1" fmla="*/ 1 h 9"/>
              <a:gd name="T2" fmla="*/ 0 w 5"/>
              <a:gd name="T3" fmla="*/ 1 h 9"/>
              <a:gd name="T4" fmla="*/ 0 w 5"/>
              <a:gd name="T5" fmla="*/ 0 h 9"/>
              <a:gd name="T6" fmla="*/ 0 w 5"/>
              <a:gd name="T7" fmla="*/ 0 h 9"/>
              <a:gd name="T8" fmla="*/ 0 w 5"/>
              <a:gd name="T9" fmla="*/ 0 h 9"/>
              <a:gd name="T10" fmla="*/ 0 w 5"/>
              <a:gd name="T11" fmla="*/ 1 h 9"/>
              <a:gd name="T12" fmla="*/ 0 w 5"/>
              <a:gd name="T13" fmla="*/ 1 h 9"/>
              <a:gd name="T14" fmla="*/ 0 w 5"/>
              <a:gd name="T15" fmla="*/ 1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9"/>
              <a:gd name="T26" fmla="*/ 5 w 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9">
                <a:moveTo>
                  <a:pt x="4" y="4"/>
                </a:moveTo>
                <a:lnTo>
                  <a:pt x="5" y="4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5" y="9"/>
                </a:lnTo>
                <a:lnTo>
                  <a:pt x="3" y="6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0" name="Freeform 226"/>
          <p:cNvSpPr>
            <a:spLocks/>
          </p:cNvSpPr>
          <p:nvPr/>
        </p:nvSpPr>
        <p:spPr bwMode="auto">
          <a:xfrm>
            <a:off x="4284815" y="4421827"/>
            <a:ext cx="4763" cy="4763"/>
          </a:xfrm>
          <a:custGeom>
            <a:avLst/>
            <a:gdLst>
              <a:gd name="T0" fmla="*/ 1 w 5"/>
              <a:gd name="T1" fmla="*/ 1 h 6"/>
              <a:gd name="T2" fmla="*/ 1 w 5"/>
              <a:gd name="T3" fmla="*/ 0 h 6"/>
              <a:gd name="T4" fmla="*/ 1 w 5"/>
              <a:gd name="T5" fmla="*/ 0 h 6"/>
              <a:gd name="T6" fmla="*/ 1 w 5"/>
              <a:gd name="T7" fmla="*/ 1 h 6"/>
              <a:gd name="T8" fmla="*/ 0 w 5"/>
              <a:gd name="T9" fmla="*/ 1 h 6"/>
              <a:gd name="T10" fmla="*/ 1 w 5"/>
              <a:gd name="T11" fmla="*/ 1 h 6"/>
              <a:gd name="T12" fmla="*/ 1 w 5"/>
              <a:gd name="T13" fmla="*/ 1 h 6"/>
              <a:gd name="T14" fmla="*/ 1 w 5"/>
              <a:gd name="T15" fmla="*/ 1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6"/>
              <a:gd name="T26" fmla="*/ 5 w 5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6">
                <a:moveTo>
                  <a:pt x="5" y="5"/>
                </a:move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2" y="6"/>
                </a:lnTo>
                <a:lnTo>
                  <a:pt x="3" y="5"/>
                </a:lnTo>
                <a:lnTo>
                  <a:pt x="5" y="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1" name="Freeform 246"/>
          <p:cNvSpPr>
            <a:spLocks/>
          </p:cNvSpPr>
          <p:nvPr/>
        </p:nvSpPr>
        <p:spPr bwMode="auto">
          <a:xfrm>
            <a:off x="4321328" y="4429764"/>
            <a:ext cx="4763" cy="6350"/>
          </a:xfrm>
          <a:custGeom>
            <a:avLst/>
            <a:gdLst>
              <a:gd name="T0" fmla="*/ 1 w 5"/>
              <a:gd name="T1" fmla="*/ 0 h 9"/>
              <a:gd name="T2" fmla="*/ 0 w 5"/>
              <a:gd name="T3" fmla="*/ 0 h 9"/>
              <a:gd name="T4" fmla="*/ 1 w 5"/>
              <a:gd name="T5" fmla="*/ 0 h 9"/>
              <a:gd name="T6" fmla="*/ 1 w 5"/>
              <a:gd name="T7" fmla="*/ 0 h 9"/>
              <a:gd name="T8" fmla="*/ 1 w 5"/>
              <a:gd name="T9" fmla="*/ 0 h 9"/>
              <a:gd name="T10" fmla="*/ 0 w 5"/>
              <a:gd name="T11" fmla="*/ 0 h 9"/>
              <a:gd name="T12" fmla="*/ 1 w 5"/>
              <a:gd name="T13" fmla="*/ 0 h 9"/>
              <a:gd name="T14" fmla="*/ 1 w 5"/>
              <a:gd name="T15" fmla="*/ 0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"/>
              <a:gd name="T25" fmla="*/ 0 h 9"/>
              <a:gd name="T26" fmla="*/ 5 w 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" h="9">
                <a:moveTo>
                  <a:pt x="1" y="4"/>
                </a:moveTo>
                <a:lnTo>
                  <a:pt x="0" y="4"/>
                </a:lnTo>
                <a:lnTo>
                  <a:pt x="2" y="9"/>
                </a:lnTo>
                <a:lnTo>
                  <a:pt x="3" y="9"/>
                </a:lnTo>
                <a:lnTo>
                  <a:pt x="5" y="9"/>
                </a:lnTo>
                <a:lnTo>
                  <a:pt x="0" y="0"/>
                </a:lnTo>
                <a:lnTo>
                  <a:pt x="2" y="3"/>
                </a:lnTo>
                <a:lnTo>
                  <a:pt x="1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2" name="Freeform 247"/>
          <p:cNvSpPr>
            <a:spLocks/>
          </p:cNvSpPr>
          <p:nvPr/>
        </p:nvSpPr>
        <p:spPr bwMode="auto">
          <a:xfrm>
            <a:off x="4324503" y="4436114"/>
            <a:ext cx="1588" cy="4763"/>
          </a:xfrm>
          <a:custGeom>
            <a:avLst/>
            <a:gdLst>
              <a:gd name="T0" fmla="*/ 0 w 3"/>
              <a:gd name="T1" fmla="*/ 1 h 5"/>
              <a:gd name="T2" fmla="*/ 0 w 3"/>
              <a:gd name="T3" fmla="*/ 1 h 5"/>
              <a:gd name="T4" fmla="*/ 0 w 3"/>
              <a:gd name="T5" fmla="*/ 0 h 5"/>
              <a:gd name="T6" fmla="*/ 0 w 3"/>
              <a:gd name="T7" fmla="*/ 1 h 5"/>
              <a:gd name="T8" fmla="*/ 0 w 3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0" y="1"/>
                </a:moveTo>
                <a:lnTo>
                  <a:pt x="3" y="5"/>
                </a:lnTo>
                <a:lnTo>
                  <a:pt x="3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" name="Freeform 248"/>
          <p:cNvSpPr>
            <a:spLocks/>
          </p:cNvSpPr>
          <p:nvPr/>
        </p:nvSpPr>
        <p:spPr bwMode="auto">
          <a:xfrm>
            <a:off x="4326090" y="4436114"/>
            <a:ext cx="6350" cy="11113"/>
          </a:xfrm>
          <a:custGeom>
            <a:avLst/>
            <a:gdLst>
              <a:gd name="T0" fmla="*/ 0 w 8"/>
              <a:gd name="T1" fmla="*/ 0 h 15"/>
              <a:gd name="T2" fmla="*/ 0 w 8"/>
              <a:gd name="T3" fmla="*/ 0 h 15"/>
              <a:gd name="T4" fmla="*/ 1 w 8"/>
              <a:gd name="T5" fmla="*/ 0 h 15"/>
              <a:gd name="T6" fmla="*/ 1 w 8"/>
              <a:gd name="T7" fmla="*/ 0 h 15"/>
              <a:gd name="T8" fmla="*/ 1 w 8"/>
              <a:gd name="T9" fmla="*/ 0 h 15"/>
              <a:gd name="T10" fmla="*/ 1 w 8"/>
              <a:gd name="T11" fmla="*/ 0 h 15"/>
              <a:gd name="T12" fmla="*/ 1 w 8"/>
              <a:gd name="T13" fmla="*/ 0 h 15"/>
              <a:gd name="T14" fmla="*/ 1 w 8"/>
              <a:gd name="T15" fmla="*/ 0 h 15"/>
              <a:gd name="T16" fmla="*/ 1 w 8"/>
              <a:gd name="T17" fmla="*/ 0 h 15"/>
              <a:gd name="T18" fmla="*/ 1 w 8"/>
              <a:gd name="T19" fmla="*/ 0 h 15"/>
              <a:gd name="T20" fmla="*/ 0 w 8"/>
              <a:gd name="T21" fmla="*/ 0 h 15"/>
              <a:gd name="T22" fmla="*/ 0 w 8"/>
              <a:gd name="T23" fmla="*/ 0 h 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15"/>
              <a:gd name="T38" fmla="*/ 8 w 8"/>
              <a:gd name="T39" fmla="*/ 15 h 1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15">
                <a:moveTo>
                  <a:pt x="0" y="5"/>
                </a:moveTo>
                <a:lnTo>
                  <a:pt x="0" y="5"/>
                </a:lnTo>
                <a:lnTo>
                  <a:pt x="1" y="9"/>
                </a:lnTo>
                <a:lnTo>
                  <a:pt x="4" y="11"/>
                </a:lnTo>
                <a:lnTo>
                  <a:pt x="5" y="15"/>
                </a:lnTo>
                <a:lnTo>
                  <a:pt x="7" y="15"/>
                </a:lnTo>
                <a:lnTo>
                  <a:pt x="8" y="15"/>
                </a:lnTo>
                <a:lnTo>
                  <a:pt x="4" y="9"/>
                </a:lnTo>
                <a:lnTo>
                  <a:pt x="3" y="9"/>
                </a:lnTo>
                <a:lnTo>
                  <a:pt x="2" y="3"/>
                </a:lnTo>
                <a:lnTo>
                  <a:pt x="0" y="0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4" name="Freeform 249"/>
          <p:cNvSpPr>
            <a:spLocks/>
          </p:cNvSpPr>
          <p:nvPr/>
        </p:nvSpPr>
        <p:spPr bwMode="auto">
          <a:xfrm>
            <a:off x="4330853" y="4447227"/>
            <a:ext cx="4763" cy="4763"/>
          </a:xfrm>
          <a:custGeom>
            <a:avLst/>
            <a:gdLst>
              <a:gd name="T0" fmla="*/ 0 w 6"/>
              <a:gd name="T1" fmla="*/ 1 h 5"/>
              <a:gd name="T2" fmla="*/ 1 w 6"/>
              <a:gd name="T3" fmla="*/ 1 h 5"/>
              <a:gd name="T4" fmla="*/ 1 w 6"/>
              <a:gd name="T5" fmla="*/ 1 h 5"/>
              <a:gd name="T6" fmla="*/ 1 w 6"/>
              <a:gd name="T7" fmla="*/ 1 h 5"/>
              <a:gd name="T8" fmla="*/ 1 w 6"/>
              <a:gd name="T9" fmla="*/ 1 h 5"/>
              <a:gd name="T10" fmla="*/ 1 w 6"/>
              <a:gd name="T11" fmla="*/ 0 h 5"/>
              <a:gd name="T12" fmla="*/ 1 w 6"/>
              <a:gd name="T13" fmla="*/ 1 h 5"/>
              <a:gd name="T14" fmla="*/ 0 w 6"/>
              <a:gd name="T15" fmla="*/ 1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5"/>
              <a:gd name="T26" fmla="*/ 6 w 6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5">
                <a:moveTo>
                  <a:pt x="0" y="1"/>
                </a:moveTo>
                <a:lnTo>
                  <a:pt x="2" y="3"/>
                </a:lnTo>
                <a:lnTo>
                  <a:pt x="4" y="5"/>
                </a:lnTo>
                <a:lnTo>
                  <a:pt x="5" y="4"/>
                </a:lnTo>
                <a:lnTo>
                  <a:pt x="6" y="3"/>
                </a:lnTo>
                <a:lnTo>
                  <a:pt x="3" y="0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5" name="Freeform 250"/>
          <p:cNvSpPr>
            <a:spLocks/>
          </p:cNvSpPr>
          <p:nvPr/>
        </p:nvSpPr>
        <p:spPr bwMode="auto">
          <a:xfrm>
            <a:off x="4332440" y="4448814"/>
            <a:ext cx="3175" cy="3175"/>
          </a:xfrm>
          <a:custGeom>
            <a:avLst/>
            <a:gdLst>
              <a:gd name="T0" fmla="*/ 1 w 3"/>
              <a:gd name="T1" fmla="*/ 1 h 4"/>
              <a:gd name="T2" fmla="*/ 0 w 3"/>
              <a:gd name="T3" fmla="*/ 1 h 4"/>
              <a:gd name="T4" fmla="*/ 1 w 3"/>
              <a:gd name="T5" fmla="*/ 1 h 4"/>
              <a:gd name="T6" fmla="*/ 1 w 3"/>
              <a:gd name="T7" fmla="*/ 1 h 4"/>
              <a:gd name="T8" fmla="*/ 1 w 3"/>
              <a:gd name="T9" fmla="*/ 0 h 4"/>
              <a:gd name="T10" fmla="*/ 1 w 3"/>
              <a:gd name="T11" fmla="*/ 1 h 4"/>
              <a:gd name="T12" fmla="*/ 1 w 3"/>
              <a:gd name="T13" fmla="*/ 1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4"/>
              <a:gd name="T23" fmla="*/ 3 w 3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4">
                <a:moveTo>
                  <a:pt x="1" y="2"/>
                </a:moveTo>
                <a:lnTo>
                  <a:pt x="0" y="2"/>
                </a:lnTo>
                <a:lnTo>
                  <a:pt x="1" y="4"/>
                </a:lnTo>
                <a:lnTo>
                  <a:pt x="3" y="4"/>
                </a:lnTo>
                <a:lnTo>
                  <a:pt x="1" y="0"/>
                </a:lnTo>
                <a:lnTo>
                  <a:pt x="2" y="1"/>
                </a:lnTo>
                <a:lnTo>
                  <a:pt x="1" y="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6" name="Freeform 251"/>
          <p:cNvSpPr>
            <a:spLocks/>
          </p:cNvSpPr>
          <p:nvPr/>
        </p:nvSpPr>
        <p:spPr bwMode="auto">
          <a:xfrm>
            <a:off x="4334028" y="4451989"/>
            <a:ext cx="4763" cy="3175"/>
          </a:xfrm>
          <a:custGeom>
            <a:avLst/>
            <a:gdLst>
              <a:gd name="T0" fmla="*/ 0 w 6"/>
              <a:gd name="T1" fmla="*/ 0 h 4"/>
              <a:gd name="T2" fmla="*/ 1 w 6"/>
              <a:gd name="T3" fmla="*/ 1 h 4"/>
              <a:gd name="T4" fmla="*/ 1 w 6"/>
              <a:gd name="T5" fmla="*/ 1 h 4"/>
              <a:gd name="T6" fmla="*/ 1 w 6"/>
              <a:gd name="T7" fmla="*/ 1 h 4"/>
              <a:gd name="T8" fmla="*/ 1 w 6"/>
              <a:gd name="T9" fmla="*/ 0 h 4"/>
              <a:gd name="T10" fmla="*/ 1 w 6"/>
              <a:gd name="T11" fmla="*/ 0 h 4"/>
              <a:gd name="T12" fmla="*/ 0 w 6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"/>
              <a:gd name="T22" fmla="*/ 0 h 4"/>
              <a:gd name="T23" fmla="*/ 6 w 6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" h="4">
                <a:moveTo>
                  <a:pt x="0" y="0"/>
                </a:moveTo>
                <a:lnTo>
                  <a:pt x="3" y="3"/>
                </a:lnTo>
                <a:lnTo>
                  <a:pt x="3" y="4"/>
                </a:lnTo>
                <a:lnTo>
                  <a:pt x="6" y="4"/>
                </a:ln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7" name="Freeform 252"/>
          <p:cNvSpPr>
            <a:spLocks/>
          </p:cNvSpPr>
          <p:nvPr/>
        </p:nvSpPr>
        <p:spPr bwMode="auto">
          <a:xfrm>
            <a:off x="4337203" y="4455164"/>
            <a:ext cx="1588" cy="1588"/>
          </a:xfrm>
          <a:custGeom>
            <a:avLst/>
            <a:gdLst>
              <a:gd name="T0" fmla="*/ 0 w 4"/>
              <a:gd name="T1" fmla="*/ 0 h 2"/>
              <a:gd name="T2" fmla="*/ 0 w 4"/>
              <a:gd name="T3" fmla="*/ 1 h 2"/>
              <a:gd name="T4" fmla="*/ 0 w 4"/>
              <a:gd name="T5" fmla="*/ 1 h 2"/>
              <a:gd name="T6" fmla="*/ 0 w 4"/>
              <a:gd name="T7" fmla="*/ 0 h 2"/>
              <a:gd name="T8" fmla="*/ 0 w 4"/>
              <a:gd name="T9" fmla="*/ 0 h 2"/>
              <a:gd name="T10" fmla="*/ 0 w 4"/>
              <a:gd name="T11" fmla="*/ 0 h 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2"/>
              <a:gd name="T20" fmla="*/ 4 w 4"/>
              <a:gd name="T21" fmla="*/ 2 h 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2">
                <a:moveTo>
                  <a:pt x="0" y="0"/>
                </a:moveTo>
                <a:lnTo>
                  <a:pt x="4" y="2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" name="Freeform 253"/>
          <p:cNvSpPr>
            <a:spLocks/>
          </p:cNvSpPr>
          <p:nvPr/>
        </p:nvSpPr>
        <p:spPr bwMode="auto">
          <a:xfrm>
            <a:off x="4338790" y="4455164"/>
            <a:ext cx="3175" cy="3175"/>
          </a:xfrm>
          <a:custGeom>
            <a:avLst/>
            <a:gdLst>
              <a:gd name="T0" fmla="*/ 1 w 4"/>
              <a:gd name="T1" fmla="*/ 1 h 4"/>
              <a:gd name="T2" fmla="*/ 0 w 4"/>
              <a:gd name="T3" fmla="*/ 1 h 4"/>
              <a:gd name="T4" fmla="*/ 1 w 4"/>
              <a:gd name="T5" fmla="*/ 1 h 4"/>
              <a:gd name="T6" fmla="*/ 1 w 4"/>
              <a:gd name="T7" fmla="*/ 1 h 4"/>
              <a:gd name="T8" fmla="*/ 1 w 4"/>
              <a:gd name="T9" fmla="*/ 1 h 4"/>
              <a:gd name="T10" fmla="*/ 1 w 4"/>
              <a:gd name="T11" fmla="*/ 1 h 4"/>
              <a:gd name="T12" fmla="*/ 1 w 4"/>
              <a:gd name="T13" fmla="*/ 0 h 4"/>
              <a:gd name="T14" fmla="*/ 1 w 4"/>
              <a:gd name="T15" fmla="*/ 1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1" y="1"/>
                </a:moveTo>
                <a:lnTo>
                  <a:pt x="0" y="2"/>
                </a:lnTo>
                <a:lnTo>
                  <a:pt x="2" y="4"/>
                </a:lnTo>
                <a:lnTo>
                  <a:pt x="3" y="3"/>
                </a:lnTo>
                <a:lnTo>
                  <a:pt x="4" y="2"/>
                </a:lnTo>
                <a:lnTo>
                  <a:pt x="3" y="1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" name="Freeform 254"/>
          <p:cNvSpPr>
            <a:spLocks/>
          </p:cNvSpPr>
          <p:nvPr/>
        </p:nvSpPr>
        <p:spPr bwMode="auto">
          <a:xfrm>
            <a:off x="4338790" y="4456752"/>
            <a:ext cx="4763" cy="3175"/>
          </a:xfrm>
          <a:custGeom>
            <a:avLst/>
            <a:gdLst>
              <a:gd name="T0" fmla="*/ 1 w 4"/>
              <a:gd name="T1" fmla="*/ 1 h 4"/>
              <a:gd name="T2" fmla="*/ 0 w 4"/>
              <a:gd name="T3" fmla="*/ 1 h 4"/>
              <a:gd name="T4" fmla="*/ 2 w 4"/>
              <a:gd name="T5" fmla="*/ 1 h 4"/>
              <a:gd name="T6" fmla="*/ 2 w 4"/>
              <a:gd name="T7" fmla="*/ 1 h 4"/>
              <a:gd name="T8" fmla="*/ 2 w 4"/>
              <a:gd name="T9" fmla="*/ 1 h 4"/>
              <a:gd name="T10" fmla="*/ 2 w 4"/>
              <a:gd name="T11" fmla="*/ 0 h 4"/>
              <a:gd name="T12" fmla="*/ 2 w 4"/>
              <a:gd name="T13" fmla="*/ 1 h 4"/>
              <a:gd name="T14" fmla="*/ 1 w 4"/>
              <a:gd name="T15" fmla="*/ 1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"/>
              <a:gd name="T25" fmla="*/ 0 h 4"/>
              <a:gd name="T26" fmla="*/ 4 w 4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" h="4">
                <a:moveTo>
                  <a:pt x="1" y="2"/>
                </a:moveTo>
                <a:lnTo>
                  <a:pt x="0" y="1"/>
                </a:lnTo>
                <a:lnTo>
                  <a:pt x="4" y="4"/>
                </a:lnTo>
                <a:lnTo>
                  <a:pt x="4" y="2"/>
                </a:lnTo>
                <a:lnTo>
                  <a:pt x="4" y="1"/>
                </a:lnTo>
                <a:lnTo>
                  <a:pt x="2" y="0"/>
                </a:lnTo>
                <a:lnTo>
                  <a:pt x="2" y="1"/>
                </a:lnTo>
                <a:lnTo>
                  <a:pt x="1" y="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" name="Freeform 255"/>
          <p:cNvSpPr>
            <a:spLocks/>
          </p:cNvSpPr>
          <p:nvPr/>
        </p:nvSpPr>
        <p:spPr bwMode="auto">
          <a:xfrm>
            <a:off x="4341965" y="4458339"/>
            <a:ext cx="47625" cy="11113"/>
          </a:xfrm>
          <a:custGeom>
            <a:avLst/>
            <a:gdLst>
              <a:gd name="T0" fmla="*/ 1 w 59"/>
              <a:gd name="T1" fmla="*/ 0 h 15"/>
              <a:gd name="T2" fmla="*/ 0 w 59"/>
              <a:gd name="T3" fmla="*/ 0 h 15"/>
              <a:gd name="T4" fmla="*/ 1 w 59"/>
              <a:gd name="T5" fmla="*/ 0 h 15"/>
              <a:gd name="T6" fmla="*/ 1 w 59"/>
              <a:gd name="T7" fmla="*/ 0 h 15"/>
              <a:gd name="T8" fmla="*/ 1 w 59"/>
              <a:gd name="T9" fmla="*/ 0 h 15"/>
              <a:gd name="T10" fmla="*/ 1 w 59"/>
              <a:gd name="T11" fmla="*/ 0 h 15"/>
              <a:gd name="T12" fmla="*/ 1 w 59"/>
              <a:gd name="T13" fmla="*/ 0 h 15"/>
              <a:gd name="T14" fmla="*/ 1 w 59"/>
              <a:gd name="T15" fmla="*/ 0 h 15"/>
              <a:gd name="T16" fmla="*/ 1 w 59"/>
              <a:gd name="T17" fmla="*/ 0 h 15"/>
              <a:gd name="T18" fmla="*/ 1 w 59"/>
              <a:gd name="T19" fmla="*/ 0 h 15"/>
              <a:gd name="T20" fmla="*/ 1 w 59"/>
              <a:gd name="T21" fmla="*/ 0 h 15"/>
              <a:gd name="T22" fmla="*/ 1 w 59"/>
              <a:gd name="T23" fmla="*/ 0 h 15"/>
              <a:gd name="T24" fmla="*/ 1 w 59"/>
              <a:gd name="T25" fmla="*/ 0 h 15"/>
              <a:gd name="T26" fmla="*/ 1 w 59"/>
              <a:gd name="T27" fmla="*/ 0 h 15"/>
              <a:gd name="T28" fmla="*/ 1 w 59"/>
              <a:gd name="T29" fmla="*/ 0 h 15"/>
              <a:gd name="T30" fmla="*/ 1 w 59"/>
              <a:gd name="T31" fmla="*/ 0 h 15"/>
              <a:gd name="T32" fmla="*/ 1 w 59"/>
              <a:gd name="T33" fmla="*/ 0 h 15"/>
              <a:gd name="T34" fmla="*/ 1 w 59"/>
              <a:gd name="T35" fmla="*/ 0 h 15"/>
              <a:gd name="T36" fmla="*/ 1 w 59"/>
              <a:gd name="T37" fmla="*/ 0 h 15"/>
              <a:gd name="T38" fmla="*/ 1 w 59"/>
              <a:gd name="T39" fmla="*/ 0 h 15"/>
              <a:gd name="T40" fmla="*/ 1 w 59"/>
              <a:gd name="T41" fmla="*/ 0 h 15"/>
              <a:gd name="T42" fmla="*/ 1 w 59"/>
              <a:gd name="T43" fmla="*/ 0 h 15"/>
              <a:gd name="T44" fmla="*/ 1 w 59"/>
              <a:gd name="T45" fmla="*/ 0 h 15"/>
              <a:gd name="T46" fmla="*/ 1 w 59"/>
              <a:gd name="T47" fmla="*/ 0 h 15"/>
              <a:gd name="T48" fmla="*/ 1 w 59"/>
              <a:gd name="T49" fmla="*/ 0 h 15"/>
              <a:gd name="T50" fmla="*/ 1 w 59"/>
              <a:gd name="T51" fmla="*/ 0 h 15"/>
              <a:gd name="T52" fmla="*/ 1 w 59"/>
              <a:gd name="T53" fmla="*/ 0 h 15"/>
              <a:gd name="T54" fmla="*/ 1 w 59"/>
              <a:gd name="T55" fmla="*/ 0 h 15"/>
              <a:gd name="T56" fmla="*/ 1 w 59"/>
              <a:gd name="T57" fmla="*/ 0 h 15"/>
              <a:gd name="T58" fmla="*/ 1 w 59"/>
              <a:gd name="T59" fmla="*/ 0 h 15"/>
              <a:gd name="T60" fmla="*/ 1 w 59"/>
              <a:gd name="T61" fmla="*/ 0 h 15"/>
              <a:gd name="T62" fmla="*/ 1 w 59"/>
              <a:gd name="T63" fmla="*/ 0 h 1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9"/>
              <a:gd name="T97" fmla="*/ 0 h 15"/>
              <a:gd name="T98" fmla="*/ 59 w 59"/>
              <a:gd name="T99" fmla="*/ 15 h 1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9" h="15">
                <a:moveTo>
                  <a:pt x="1" y="1"/>
                </a:moveTo>
                <a:lnTo>
                  <a:pt x="0" y="3"/>
                </a:lnTo>
                <a:lnTo>
                  <a:pt x="3" y="5"/>
                </a:lnTo>
                <a:lnTo>
                  <a:pt x="7" y="6"/>
                </a:lnTo>
                <a:lnTo>
                  <a:pt x="19" y="12"/>
                </a:lnTo>
                <a:lnTo>
                  <a:pt x="22" y="13"/>
                </a:lnTo>
                <a:lnTo>
                  <a:pt x="25" y="13"/>
                </a:lnTo>
                <a:lnTo>
                  <a:pt x="27" y="14"/>
                </a:lnTo>
                <a:lnTo>
                  <a:pt x="33" y="14"/>
                </a:lnTo>
                <a:lnTo>
                  <a:pt x="35" y="15"/>
                </a:lnTo>
                <a:lnTo>
                  <a:pt x="38" y="14"/>
                </a:lnTo>
                <a:lnTo>
                  <a:pt x="45" y="14"/>
                </a:lnTo>
                <a:lnTo>
                  <a:pt x="48" y="13"/>
                </a:lnTo>
                <a:lnTo>
                  <a:pt x="56" y="11"/>
                </a:lnTo>
                <a:lnTo>
                  <a:pt x="59" y="8"/>
                </a:lnTo>
                <a:lnTo>
                  <a:pt x="58" y="7"/>
                </a:lnTo>
                <a:lnTo>
                  <a:pt x="57" y="6"/>
                </a:lnTo>
                <a:lnTo>
                  <a:pt x="52" y="8"/>
                </a:lnTo>
                <a:lnTo>
                  <a:pt x="48" y="11"/>
                </a:lnTo>
                <a:lnTo>
                  <a:pt x="45" y="12"/>
                </a:lnTo>
                <a:lnTo>
                  <a:pt x="38" y="12"/>
                </a:lnTo>
                <a:lnTo>
                  <a:pt x="35" y="13"/>
                </a:lnTo>
                <a:lnTo>
                  <a:pt x="33" y="12"/>
                </a:lnTo>
                <a:lnTo>
                  <a:pt x="27" y="12"/>
                </a:lnTo>
                <a:lnTo>
                  <a:pt x="25" y="11"/>
                </a:lnTo>
                <a:lnTo>
                  <a:pt x="22" y="11"/>
                </a:lnTo>
                <a:lnTo>
                  <a:pt x="19" y="10"/>
                </a:lnTo>
                <a:lnTo>
                  <a:pt x="7" y="4"/>
                </a:lnTo>
                <a:lnTo>
                  <a:pt x="5" y="3"/>
                </a:lnTo>
                <a:lnTo>
                  <a:pt x="4" y="1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1" name="Freeform 256"/>
          <p:cNvSpPr>
            <a:spLocks/>
          </p:cNvSpPr>
          <p:nvPr/>
        </p:nvSpPr>
        <p:spPr bwMode="auto">
          <a:xfrm>
            <a:off x="4384828" y="4461514"/>
            <a:ext cx="4763" cy="3175"/>
          </a:xfrm>
          <a:custGeom>
            <a:avLst/>
            <a:gdLst>
              <a:gd name="T0" fmla="*/ 0 w 7"/>
              <a:gd name="T1" fmla="*/ 1 h 3"/>
              <a:gd name="T2" fmla="*/ 0 w 7"/>
              <a:gd name="T3" fmla="*/ 1 h 3"/>
              <a:gd name="T4" fmla="*/ 0 w 7"/>
              <a:gd name="T5" fmla="*/ 1 h 3"/>
              <a:gd name="T6" fmla="*/ 0 w 7"/>
              <a:gd name="T7" fmla="*/ 1 h 3"/>
              <a:gd name="T8" fmla="*/ 0 w 7"/>
              <a:gd name="T9" fmla="*/ 0 h 3"/>
              <a:gd name="T10" fmla="*/ 0 w 7"/>
              <a:gd name="T11" fmla="*/ 1 h 3"/>
              <a:gd name="T12" fmla="*/ 0 w 7"/>
              <a:gd name="T13" fmla="*/ 1 h 3"/>
              <a:gd name="T14" fmla="*/ 0 w 7"/>
              <a:gd name="T15" fmla="*/ 1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3"/>
              <a:gd name="T26" fmla="*/ 7 w 7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3">
                <a:moveTo>
                  <a:pt x="5" y="2"/>
                </a:moveTo>
                <a:lnTo>
                  <a:pt x="5" y="3"/>
                </a:lnTo>
                <a:lnTo>
                  <a:pt x="7" y="2"/>
                </a:lnTo>
                <a:lnTo>
                  <a:pt x="7" y="1"/>
                </a:lnTo>
                <a:lnTo>
                  <a:pt x="7" y="0"/>
                </a:lnTo>
                <a:lnTo>
                  <a:pt x="0" y="3"/>
                </a:lnTo>
                <a:lnTo>
                  <a:pt x="4" y="1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2" name="Freeform 257"/>
          <p:cNvSpPr>
            <a:spLocks/>
          </p:cNvSpPr>
          <p:nvPr/>
        </p:nvSpPr>
        <p:spPr bwMode="auto">
          <a:xfrm>
            <a:off x="4389590" y="4442464"/>
            <a:ext cx="19050" cy="20638"/>
          </a:xfrm>
          <a:custGeom>
            <a:avLst/>
            <a:gdLst>
              <a:gd name="T0" fmla="*/ 0 w 25"/>
              <a:gd name="T1" fmla="*/ 1 h 25"/>
              <a:gd name="T2" fmla="*/ 0 w 25"/>
              <a:gd name="T3" fmla="*/ 1 h 25"/>
              <a:gd name="T4" fmla="*/ 0 w 25"/>
              <a:gd name="T5" fmla="*/ 1 h 25"/>
              <a:gd name="T6" fmla="*/ 0 w 25"/>
              <a:gd name="T7" fmla="*/ 1 h 25"/>
              <a:gd name="T8" fmla="*/ 0 w 25"/>
              <a:gd name="T9" fmla="*/ 1 h 25"/>
              <a:gd name="T10" fmla="*/ 0 w 25"/>
              <a:gd name="T11" fmla="*/ 1 h 25"/>
              <a:gd name="T12" fmla="*/ 0 w 25"/>
              <a:gd name="T13" fmla="*/ 1 h 25"/>
              <a:gd name="T14" fmla="*/ 0 w 25"/>
              <a:gd name="T15" fmla="*/ 1 h 25"/>
              <a:gd name="T16" fmla="*/ 0 w 25"/>
              <a:gd name="T17" fmla="*/ 1 h 25"/>
              <a:gd name="T18" fmla="*/ 0 w 25"/>
              <a:gd name="T19" fmla="*/ 1 h 25"/>
              <a:gd name="T20" fmla="*/ 0 w 25"/>
              <a:gd name="T21" fmla="*/ 0 h 25"/>
              <a:gd name="T22" fmla="*/ 0 w 25"/>
              <a:gd name="T23" fmla="*/ 1 h 25"/>
              <a:gd name="T24" fmla="*/ 0 w 25"/>
              <a:gd name="T25" fmla="*/ 1 h 25"/>
              <a:gd name="T26" fmla="*/ 0 w 25"/>
              <a:gd name="T27" fmla="*/ 1 h 25"/>
              <a:gd name="T28" fmla="*/ 0 w 25"/>
              <a:gd name="T29" fmla="*/ 1 h 25"/>
              <a:gd name="T30" fmla="*/ 0 w 25"/>
              <a:gd name="T31" fmla="*/ 1 h 25"/>
              <a:gd name="T32" fmla="*/ 0 w 25"/>
              <a:gd name="T33" fmla="*/ 1 h 25"/>
              <a:gd name="T34" fmla="*/ 0 w 25"/>
              <a:gd name="T35" fmla="*/ 1 h 25"/>
              <a:gd name="T36" fmla="*/ 0 w 25"/>
              <a:gd name="T37" fmla="*/ 1 h 25"/>
              <a:gd name="T38" fmla="*/ 0 w 25"/>
              <a:gd name="T39" fmla="*/ 1 h 2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5"/>
              <a:gd name="T61" fmla="*/ 0 h 25"/>
              <a:gd name="T62" fmla="*/ 25 w 25"/>
              <a:gd name="T63" fmla="*/ 25 h 2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5" h="25">
                <a:moveTo>
                  <a:pt x="1" y="25"/>
                </a:moveTo>
                <a:lnTo>
                  <a:pt x="6" y="23"/>
                </a:lnTo>
                <a:lnTo>
                  <a:pt x="8" y="21"/>
                </a:lnTo>
                <a:lnTo>
                  <a:pt x="12" y="18"/>
                </a:lnTo>
                <a:lnTo>
                  <a:pt x="17" y="13"/>
                </a:lnTo>
                <a:lnTo>
                  <a:pt x="20" y="9"/>
                </a:lnTo>
                <a:lnTo>
                  <a:pt x="23" y="6"/>
                </a:lnTo>
                <a:lnTo>
                  <a:pt x="25" y="2"/>
                </a:lnTo>
                <a:lnTo>
                  <a:pt x="24" y="1"/>
                </a:lnTo>
                <a:lnTo>
                  <a:pt x="23" y="0"/>
                </a:lnTo>
                <a:lnTo>
                  <a:pt x="21" y="3"/>
                </a:lnTo>
                <a:lnTo>
                  <a:pt x="17" y="7"/>
                </a:lnTo>
                <a:lnTo>
                  <a:pt x="15" y="10"/>
                </a:lnTo>
                <a:lnTo>
                  <a:pt x="9" y="16"/>
                </a:lnTo>
                <a:lnTo>
                  <a:pt x="6" y="18"/>
                </a:lnTo>
                <a:lnTo>
                  <a:pt x="4" y="21"/>
                </a:lnTo>
                <a:lnTo>
                  <a:pt x="0" y="23"/>
                </a:lnTo>
                <a:lnTo>
                  <a:pt x="1" y="24"/>
                </a:lnTo>
                <a:lnTo>
                  <a:pt x="1" y="2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9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DBE34-AB73-7A42-9EF9-66E1ED666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Rigidity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CFE6C-BC1A-9846-90F5-4A6C7E043C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C8885-30CF-7F41-982A-6D59E3704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908D1-3D93-854E-95F4-E23B8B5BA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ECB8128-27B7-2948-831C-8919FF0C98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987458"/>
              </p:ext>
            </p:extLst>
          </p:nvPr>
        </p:nvGraphicFramePr>
        <p:xfrm>
          <a:off x="3233945" y="1173936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74700" imgH="228600" progId="Equation.3">
                  <p:embed/>
                </p:oleObj>
              </mc:Choice>
              <mc:Fallback>
                <p:oleObj name="Equation" r:id="rId2" imgW="774700" imgH="228600" progId="Equation.3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33945" y="1173936"/>
                        <a:ext cx="2673364" cy="7892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6412BBB-4F41-714B-B0EB-F9794FEA3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97463"/>
            <a:ext cx="8226854" cy="1157557"/>
          </a:xfrm>
        </p:spPr>
        <p:txBody>
          <a:bodyPr>
            <a:normAutofit/>
          </a:bodyPr>
          <a:lstStyle/>
          <a:p>
            <a:r>
              <a:rPr lang="en-US" sz="2000" dirty="0"/>
              <a:t>B</a:t>
            </a:r>
            <a:r>
              <a:rPr lang="el-GR" sz="2000" dirty="0"/>
              <a:t>ρ </a:t>
            </a:r>
            <a:r>
              <a:rPr lang="en-US" sz="2000" dirty="0"/>
              <a:t>is called the magnetic rigidity, and if we put in all the correct units we get:</a:t>
            </a:r>
          </a:p>
          <a:p>
            <a:r>
              <a:rPr lang="en-US" sz="2000" dirty="0"/>
              <a:t>B</a:t>
            </a:r>
            <a:r>
              <a:rPr lang="el-GR" sz="2000" dirty="0"/>
              <a:t>ρ = 33.356·</a:t>
            </a:r>
            <a:r>
              <a:rPr lang="en-US" sz="2000" dirty="0"/>
              <a:t>p [</a:t>
            </a:r>
            <a:r>
              <a:rPr lang="en-US" sz="2000" dirty="0" err="1"/>
              <a:t>kG·m</a:t>
            </a:r>
            <a:r>
              <a:rPr lang="en-US" sz="2000" dirty="0"/>
              <a:t>] = 3.3356·p [</a:t>
            </a:r>
            <a:r>
              <a:rPr lang="en-US" sz="2000" dirty="0" err="1"/>
              <a:t>T·m</a:t>
            </a:r>
            <a:r>
              <a:rPr lang="en-US" sz="2000" dirty="0"/>
              <a:t>] (if p is in [GeV/c])</a:t>
            </a:r>
          </a:p>
          <a:p>
            <a:endParaRPr lang="en-US" sz="2000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C8223D8-6DDD-4F42-8036-95D25FED2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361057"/>
            <a:ext cx="30384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As a formula this is:</a:t>
            </a:r>
            <a:endParaRPr lang="en-US" sz="2000" dirty="0">
              <a:sym typeface="Math1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D3E14E25-58EC-9C4E-B707-3B545F860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4144976"/>
            <a:ext cx="3517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Which can be written as:</a:t>
            </a:r>
            <a:endParaRPr lang="en-US" sz="2000" dirty="0">
              <a:sym typeface="Math1" charset="0"/>
            </a:endParaRPr>
          </a:p>
        </p:txBody>
      </p:sp>
      <p:sp>
        <p:nvSpPr>
          <p:cNvPr id="12" name="AutoShape 16">
            <a:extLst>
              <a:ext uri="{FF2B5EF4-FFF2-40B4-BE49-F238E27FC236}">
                <a16:creationId xmlns:a16="http://schemas.microsoft.com/office/drawing/2014/main" id="{098E2E50-A0BE-C14F-A0E6-196802A783E3}"/>
              </a:ext>
            </a:extLst>
          </p:cNvPr>
          <p:cNvSpPr>
            <a:spLocks/>
          </p:cNvSpPr>
          <p:nvPr/>
        </p:nvSpPr>
        <p:spPr bwMode="auto">
          <a:xfrm>
            <a:off x="7102475" y="4227513"/>
            <a:ext cx="1389063" cy="609600"/>
          </a:xfrm>
          <a:prstGeom prst="borderCallout2">
            <a:avLst>
              <a:gd name="adj1" fmla="val 18750"/>
              <a:gd name="adj2" fmla="val -5486"/>
              <a:gd name="adj3" fmla="val 18750"/>
              <a:gd name="adj4" fmla="val -47088"/>
              <a:gd name="adj5" fmla="val -259"/>
              <a:gd name="adj6" fmla="val -9028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dirty="0">
                <a:latin typeface="Times New Roman" charset="0"/>
              </a:rPr>
              <a:t>Momentum</a:t>
            </a:r>
          </a:p>
          <a:p>
            <a:pPr algn="ctr" eaLnBrk="0" hangingPunct="0"/>
            <a:r>
              <a:rPr lang="en-US" sz="2000" dirty="0">
                <a:latin typeface="Times New Roman" charset="0"/>
              </a:rPr>
              <a:t>p=mv</a:t>
            </a:r>
          </a:p>
        </p:txBody>
      </p:sp>
      <p:sp>
        <p:nvSpPr>
          <p:cNvPr id="13" name="AutoShape 20">
            <a:extLst>
              <a:ext uri="{FF2B5EF4-FFF2-40B4-BE49-F238E27FC236}">
                <a16:creationId xmlns:a16="http://schemas.microsoft.com/office/drawing/2014/main" id="{5EA54CD3-52E8-C743-8C42-519663A8F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5" y="2713038"/>
            <a:ext cx="3171825" cy="1371600"/>
          </a:xfrm>
          <a:prstGeom prst="cloudCallout">
            <a:avLst>
              <a:gd name="adj1" fmla="val 75745"/>
              <a:gd name="adj2" fmla="val -54236"/>
            </a:avLst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 dirty="0">
                <a:solidFill>
                  <a:schemeClr val="bg2"/>
                </a:solidFill>
                <a:latin typeface="Times New Roman" charset="0"/>
              </a:rPr>
              <a:t>Like for a stone attached to a rotating rope</a:t>
            </a:r>
          </a:p>
        </p:txBody>
      </p:sp>
      <p:grpSp>
        <p:nvGrpSpPr>
          <p:cNvPr id="14" name="Group 42">
            <a:extLst>
              <a:ext uri="{FF2B5EF4-FFF2-40B4-BE49-F238E27FC236}">
                <a16:creationId xmlns:a16="http://schemas.microsoft.com/office/drawing/2014/main" id="{8E73C78A-2F89-1644-A82E-4C13F516B2AD}"/>
              </a:ext>
            </a:extLst>
          </p:cNvPr>
          <p:cNvGrpSpPr>
            <a:grpSpLocks/>
          </p:cNvGrpSpPr>
          <p:nvPr/>
        </p:nvGrpSpPr>
        <p:grpSpPr bwMode="auto">
          <a:xfrm>
            <a:off x="4414838" y="3994150"/>
            <a:ext cx="1585912" cy="693738"/>
            <a:chOff x="2781" y="2258"/>
            <a:chExt cx="999" cy="437"/>
          </a:xfrm>
        </p:grpSpPr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DC6AB01C-80D9-D042-9F87-E25F9B90C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1" y="2258"/>
              <a:ext cx="999" cy="4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" name="Line 24">
              <a:extLst>
                <a:ext uri="{FF2B5EF4-FFF2-40B4-BE49-F238E27FC236}">
                  <a16:creationId xmlns:a16="http://schemas.microsoft.com/office/drawing/2014/main" id="{D616D483-4A72-3F4C-A9B6-AC03EFABD4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3" y="2480"/>
              <a:ext cx="196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5">
              <a:extLst>
                <a:ext uri="{FF2B5EF4-FFF2-40B4-BE49-F238E27FC236}">
                  <a16:creationId xmlns:a16="http://schemas.microsoft.com/office/drawing/2014/main" id="{6644A89D-ACBF-164F-B0EF-913A6390E5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9" y="2480"/>
              <a:ext cx="11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6">
              <a:extLst>
                <a:ext uri="{FF2B5EF4-FFF2-40B4-BE49-F238E27FC236}">
                  <a16:creationId xmlns:a16="http://schemas.microsoft.com/office/drawing/2014/main" id="{B56FAACC-293F-804A-9BBD-87285E70E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500"/>
              <a:ext cx="7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e</a:t>
              </a:r>
              <a:endParaRPr lang="en-US"/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FEEEFD90-3A37-6649-AC6D-26DFAFA2C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" y="2278"/>
              <a:ext cx="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p</a:t>
              </a:r>
              <a:endParaRPr lang="en-US"/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CB2E860A-E13A-114F-BA9E-7DF438EAF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6" y="2500"/>
              <a:ext cx="7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e</a:t>
              </a:r>
              <a:endParaRPr lang="en-US"/>
            </a:p>
          </p:txBody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97072E8C-F51D-7846-BD4E-4A2C7AE71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2278"/>
              <a:ext cx="18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mv</a:t>
              </a:r>
              <a:endParaRPr lang="en-US"/>
            </a:p>
          </p:txBody>
        </p:sp>
        <p:sp>
          <p:nvSpPr>
            <p:cNvPr id="22" name="Rectangle 30">
              <a:extLst>
                <a:ext uri="{FF2B5EF4-FFF2-40B4-BE49-F238E27FC236}">
                  <a16:creationId xmlns:a16="http://schemas.microsoft.com/office/drawing/2014/main" id="{F0B47292-B0B2-8247-BD1F-92C21E5FB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2377"/>
              <a:ext cx="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B</a:t>
              </a:r>
              <a:endParaRPr lang="en-US"/>
            </a:p>
          </p:txBody>
        </p:sp>
        <p:sp>
          <p:nvSpPr>
            <p:cNvPr id="23" name="Rectangle 34">
              <a:extLst>
                <a:ext uri="{FF2B5EF4-FFF2-40B4-BE49-F238E27FC236}">
                  <a16:creationId xmlns:a16="http://schemas.microsoft.com/office/drawing/2014/main" id="{52F95DD4-BD6D-214C-8D3F-2D53C1FD0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" y="2359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24" name="Rectangle 35">
              <a:extLst>
                <a:ext uri="{FF2B5EF4-FFF2-40B4-BE49-F238E27FC236}">
                  <a16:creationId xmlns:a16="http://schemas.microsoft.com/office/drawing/2014/main" id="{243003E0-EFD8-1743-A719-2937A10BF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6" y="2359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25" name="Rectangle 38">
              <a:extLst>
                <a:ext uri="{FF2B5EF4-FFF2-40B4-BE49-F238E27FC236}">
                  <a16:creationId xmlns:a16="http://schemas.microsoft.com/office/drawing/2014/main" id="{1B39B0FF-4A0A-0647-A282-2E2D0ED9B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8" y="2359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r</a:t>
              </a:r>
              <a:endParaRPr lang="en-US"/>
            </a:p>
          </p:txBody>
        </p:sp>
      </p:grpSp>
      <p:grpSp>
        <p:nvGrpSpPr>
          <p:cNvPr id="26" name="Group 41">
            <a:extLst>
              <a:ext uri="{FF2B5EF4-FFF2-40B4-BE49-F238E27FC236}">
                <a16:creationId xmlns:a16="http://schemas.microsoft.com/office/drawing/2014/main" id="{CE7BB99E-551F-8449-AC47-7F975B1215A5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2244725"/>
            <a:ext cx="1608138" cy="746125"/>
            <a:chOff x="2774" y="1534"/>
            <a:chExt cx="1013" cy="470"/>
          </a:xfrm>
        </p:grpSpPr>
        <p:sp>
          <p:nvSpPr>
            <p:cNvPr id="27" name="Rectangle 12">
              <a:extLst>
                <a:ext uri="{FF2B5EF4-FFF2-40B4-BE49-F238E27FC236}">
                  <a16:creationId xmlns:a16="http://schemas.microsoft.com/office/drawing/2014/main" id="{9C295582-5C3E-7E45-BA10-402D60F73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" y="1534"/>
              <a:ext cx="1013" cy="4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Line 23">
              <a:extLst>
                <a:ext uri="{FF2B5EF4-FFF2-40B4-BE49-F238E27FC236}">
                  <a16:creationId xmlns:a16="http://schemas.microsoft.com/office/drawing/2014/main" id="{5F482A5F-191F-E240-95D4-77F0198C08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8" y="1781"/>
              <a:ext cx="251" cy="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31">
              <a:extLst>
                <a:ext uri="{FF2B5EF4-FFF2-40B4-BE49-F238E27FC236}">
                  <a16:creationId xmlns:a16="http://schemas.microsoft.com/office/drawing/2014/main" id="{7B10EF68-B8C9-0741-AD68-965E2E431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4" y="1579"/>
              <a:ext cx="18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mv</a:t>
              </a:r>
              <a:endParaRPr lang="en-US"/>
            </a:p>
          </p:txBody>
        </p:sp>
        <p:sp>
          <p:nvSpPr>
            <p:cNvPr id="30" name="Rectangle 32">
              <a:extLst>
                <a:ext uri="{FF2B5EF4-FFF2-40B4-BE49-F238E27FC236}">
                  <a16:creationId xmlns:a16="http://schemas.microsoft.com/office/drawing/2014/main" id="{04E3C208-0B51-A740-AD8D-BF1FD3319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3" y="1678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evB</a:t>
              </a:r>
              <a:endParaRPr lang="en-US"/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id="{AD48CC54-E2BC-6949-A046-86011F0B7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1678"/>
              <a:ext cx="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Times New Roman" charset="0"/>
                </a:rPr>
                <a:t>F</a:t>
              </a:r>
              <a:endParaRPr lang="en-US"/>
            </a:p>
          </p:txBody>
        </p:sp>
        <p:sp>
          <p:nvSpPr>
            <p:cNvPr id="32" name="Rectangle 36">
              <a:extLst>
                <a:ext uri="{FF2B5EF4-FFF2-40B4-BE49-F238E27FC236}">
                  <a16:creationId xmlns:a16="http://schemas.microsoft.com/office/drawing/2014/main" id="{18B6307D-DCA9-C94B-AA68-5F707ECE1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1" y="1660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3" name="Rectangle 37">
              <a:extLst>
                <a:ext uri="{FF2B5EF4-FFF2-40B4-BE49-F238E27FC236}">
                  <a16:creationId xmlns:a16="http://schemas.microsoft.com/office/drawing/2014/main" id="{356127C1-E201-5942-8B9D-B0C895AC2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1" y="1660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4" name="Rectangle 39">
              <a:extLst>
                <a:ext uri="{FF2B5EF4-FFF2-40B4-BE49-F238E27FC236}">
                  <a16:creationId xmlns:a16="http://schemas.microsoft.com/office/drawing/2014/main" id="{C536C066-86A2-0246-92A5-5C3B9813B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8" y="1783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 i="1">
                  <a:solidFill>
                    <a:srgbClr val="000000"/>
                  </a:solidFill>
                  <a:latin typeface="Symbol" charset="0"/>
                </a:rPr>
                <a:t>r</a:t>
              </a:r>
              <a:endParaRPr lang="en-US"/>
            </a:p>
          </p:txBody>
        </p:sp>
        <p:sp>
          <p:nvSpPr>
            <p:cNvPr id="35" name="Rectangle 40">
              <a:extLst>
                <a:ext uri="{FF2B5EF4-FFF2-40B4-BE49-F238E27FC236}">
                  <a16:creationId xmlns:a16="http://schemas.microsoft.com/office/drawing/2014/main" id="{903F3B67-3FAD-2B46-A6DB-58CF632FB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1600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/>
            </a:p>
          </p:txBody>
        </p:sp>
      </p:grpSp>
      <p:sp>
        <p:nvSpPr>
          <p:cNvPr id="36" name="AutoShape 15">
            <a:extLst>
              <a:ext uri="{FF2B5EF4-FFF2-40B4-BE49-F238E27FC236}">
                <a16:creationId xmlns:a16="http://schemas.microsoft.com/office/drawing/2014/main" id="{3C69602A-D758-DD46-B6DC-3B5D48AD5521}"/>
              </a:ext>
            </a:extLst>
          </p:cNvPr>
          <p:cNvSpPr>
            <a:spLocks/>
          </p:cNvSpPr>
          <p:nvPr/>
        </p:nvSpPr>
        <p:spPr bwMode="auto">
          <a:xfrm>
            <a:off x="7212013" y="2314575"/>
            <a:ext cx="1282700" cy="609600"/>
          </a:xfrm>
          <a:prstGeom prst="borderCallout2">
            <a:avLst>
              <a:gd name="adj1" fmla="val 18750"/>
              <a:gd name="adj2" fmla="val -5940"/>
              <a:gd name="adj3" fmla="val 18750"/>
              <a:gd name="adj4" fmla="val -54454"/>
              <a:gd name="adj5" fmla="val 75782"/>
              <a:gd name="adj6" fmla="val -10507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>
                <a:latin typeface="Times New Roman" charset="0"/>
              </a:rPr>
              <a:t>Radius of curvature</a:t>
            </a:r>
          </a:p>
        </p:txBody>
      </p:sp>
    </p:spTree>
    <p:extLst>
      <p:ext uri="{BB962C8B-B14F-4D97-AF65-F5344CB8AC3E}">
        <p14:creationId xmlns:p14="http://schemas.microsoft.com/office/powerpoint/2010/main" val="247615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24" y="50263"/>
            <a:ext cx="8688326" cy="940443"/>
          </a:xfrm>
        </p:spPr>
        <p:txBody>
          <a:bodyPr>
            <a:noAutofit/>
          </a:bodyPr>
          <a:lstStyle/>
          <a:p>
            <a:r>
              <a:rPr lang="en-US" sz="3800" dirty="0"/>
              <a:t>Moving a Point in </a:t>
            </a:r>
            <a:r>
              <a:rPr lang="en-US" sz="3800"/>
              <a:t>a Coordinate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36"/>
          <p:cNvSpPr txBox="1">
            <a:spLocks noChangeArrowheads="1"/>
          </p:cNvSpPr>
          <p:nvPr/>
        </p:nvSpPr>
        <p:spPr>
          <a:xfrm>
            <a:off x="525516" y="920367"/>
            <a:ext cx="8287975" cy="9736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1F497D"/>
                </a:solidFill>
              </a:rPr>
              <a:t>To move from one point (A) to any other point (B) one needs control of both </a:t>
            </a:r>
            <a:r>
              <a:rPr lang="en-US" sz="2400" b="1" u="sng" dirty="0">
                <a:solidFill>
                  <a:srgbClr val="1F497D"/>
                </a:solidFill>
              </a:rPr>
              <a:t>Length</a:t>
            </a:r>
            <a:r>
              <a:rPr lang="en-US" sz="2400" dirty="0">
                <a:solidFill>
                  <a:srgbClr val="1F497D"/>
                </a:solidFill>
              </a:rPr>
              <a:t> and </a:t>
            </a:r>
            <a:r>
              <a:rPr lang="en-US" sz="2400" b="1" u="sng" dirty="0">
                <a:solidFill>
                  <a:srgbClr val="1F497D"/>
                </a:solidFill>
              </a:rPr>
              <a:t>Direction</a:t>
            </a:r>
            <a:r>
              <a:rPr lang="en-US" sz="2400" dirty="0">
                <a:solidFill>
                  <a:srgbClr val="1F497D"/>
                </a:solidFill>
              </a:rPr>
              <a:t>.</a:t>
            </a:r>
          </a:p>
        </p:txBody>
      </p:sp>
      <p:graphicFrame>
        <p:nvGraphicFramePr>
          <p:cNvPr id="8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416230"/>
              </p:ext>
            </p:extLst>
          </p:nvPr>
        </p:nvGraphicFramePr>
        <p:xfrm>
          <a:off x="6999287" y="4366357"/>
          <a:ext cx="2144713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2" imgW="1428571" imgH="1200000" progId="MS_ClipArt_Gallery.2">
                  <p:embed/>
                </p:oleObj>
              </mc:Choice>
              <mc:Fallback>
                <p:oleObj name="Clip" r:id="rId2" imgW="1428571" imgH="12000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287" y="4366357"/>
                        <a:ext cx="2144713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AutoShape 31"/>
          <p:cNvSpPr>
            <a:spLocks noChangeArrowheads="1"/>
          </p:cNvSpPr>
          <p:nvPr/>
        </p:nvSpPr>
        <p:spPr bwMode="auto">
          <a:xfrm>
            <a:off x="5805488" y="1373920"/>
            <a:ext cx="3260725" cy="1970087"/>
          </a:xfrm>
          <a:prstGeom prst="cloudCallout">
            <a:avLst>
              <a:gd name="adj1" fmla="val 10819"/>
              <a:gd name="adj2" fmla="val 1122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dirty="0">
                <a:solidFill>
                  <a:schemeClr val="accent2"/>
                </a:solidFill>
              </a:rPr>
              <a:t>Rather clumsy !</a:t>
            </a:r>
          </a:p>
          <a:p>
            <a:pPr algn="ctr" eaLnBrk="0" hangingPunct="0"/>
            <a:r>
              <a:rPr lang="en-US" sz="2000" dirty="0">
                <a:solidFill>
                  <a:schemeClr val="accent2"/>
                </a:solidFill>
              </a:rPr>
              <a:t>Is there a more efficient way of doing this ?</a:t>
            </a:r>
          </a:p>
        </p:txBody>
      </p: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984250" y="2132745"/>
            <a:ext cx="4981575" cy="3929062"/>
            <a:chOff x="639" y="1505"/>
            <a:chExt cx="3138" cy="2475"/>
          </a:xfrm>
        </p:grpSpPr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936" y="3730"/>
              <a:ext cx="26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i="1" dirty="0">
                  <a:solidFill>
                    <a:srgbClr val="1F497D"/>
                  </a:solidFill>
                  <a:latin typeface="+mn-lt"/>
                </a:rPr>
                <a:t>2 equations needed !!!</a:t>
              </a:r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 flipV="1">
              <a:off x="2097" y="1505"/>
              <a:ext cx="0" cy="14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097" y="2945"/>
              <a:ext cx="16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2097" y="1793"/>
              <a:ext cx="110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>
              <a:off x="3201" y="1793"/>
              <a:ext cx="0" cy="115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3153" y="1793"/>
              <a:ext cx="48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1847" y="1531"/>
              <a:ext cx="19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y</a:t>
              </a:r>
              <a:endParaRPr lang="en-US"/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3469" y="2926"/>
              <a:ext cx="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x</a:t>
              </a:r>
              <a:endParaRPr lang="en-US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743" y="2945"/>
              <a:ext cx="13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V="1">
              <a:off x="1079" y="2321"/>
              <a:ext cx="0" cy="62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>
              <a:off x="1079" y="2321"/>
              <a:ext cx="1008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1079" y="2321"/>
              <a:ext cx="48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2959" y="1570"/>
              <a:ext cx="2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+mn-lt"/>
                </a:rPr>
                <a:t>A</a:t>
              </a:r>
              <a:endParaRPr lang="en-US" dirty="0">
                <a:latin typeface="+mn-lt"/>
              </a:endParaRPr>
            </a:p>
          </p:txBody>
        </p:sp>
        <p:sp>
          <p:nvSpPr>
            <p:cNvPr id="24" name="Text Box 17"/>
            <p:cNvSpPr txBox="1">
              <a:spLocks noChangeArrowheads="1"/>
            </p:cNvSpPr>
            <p:nvPr/>
          </p:nvSpPr>
          <p:spPr bwMode="auto">
            <a:xfrm>
              <a:off x="639" y="2049"/>
              <a:ext cx="1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+mn-lt"/>
                </a:rPr>
                <a:t>B</a:t>
              </a:r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flipH="1">
              <a:off x="1127" y="1803"/>
              <a:ext cx="2064" cy="5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6" name="Object 19"/>
            <p:cNvGraphicFramePr>
              <a:graphicFrameLocks noChangeAspect="1"/>
            </p:cNvGraphicFramePr>
            <p:nvPr/>
          </p:nvGraphicFramePr>
          <p:xfrm>
            <a:off x="1475" y="2993"/>
            <a:ext cx="1559" cy="6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87500" imgH="711200" progId="Equation.3">
                    <p:embed/>
                  </p:oleObj>
                </mc:Choice>
                <mc:Fallback>
                  <p:oleObj name="Equation" r:id="rId4" imgW="1587500" imgH="71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5" y="2993"/>
                          <a:ext cx="1559" cy="6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20"/>
            <p:cNvGraphicFramePr>
              <a:graphicFrameLocks noChangeAspect="1"/>
            </p:cNvGraphicFramePr>
            <p:nvPr/>
          </p:nvGraphicFramePr>
          <p:xfrm>
            <a:off x="3124" y="1586"/>
            <a:ext cx="552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876300" imgH="330200" progId="Equation.3">
                    <p:embed/>
                  </p:oleObj>
                </mc:Choice>
                <mc:Fallback>
                  <p:oleObj name="Equation" r:id="rId6" imgW="876300" imgH="330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" y="1586"/>
                          <a:ext cx="552" cy="2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1"/>
            <p:cNvGraphicFramePr>
              <a:graphicFrameLocks noChangeAspect="1"/>
            </p:cNvGraphicFramePr>
            <p:nvPr/>
          </p:nvGraphicFramePr>
          <p:xfrm>
            <a:off x="806" y="2060"/>
            <a:ext cx="576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914400" imgH="330200" progId="Equation.3">
                    <p:embed/>
                  </p:oleObj>
                </mc:Choice>
                <mc:Fallback>
                  <p:oleObj name="Equation" r:id="rId8" imgW="914400" imgH="330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6" y="2060"/>
                          <a:ext cx="576" cy="2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23"/>
            <p:cNvSpPr>
              <a:spLocks noChangeShapeType="1"/>
            </p:cNvSpPr>
            <p:nvPr/>
          </p:nvSpPr>
          <p:spPr bwMode="auto">
            <a:xfrm flipH="1">
              <a:off x="2087" y="1841"/>
              <a:ext cx="1056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4"/>
            <p:cNvSpPr>
              <a:spLocks noChangeShapeType="1"/>
            </p:cNvSpPr>
            <p:nvPr/>
          </p:nvSpPr>
          <p:spPr bwMode="auto">
            <a:xfrm>
              <a:off x="1127" y="2369"/>
              <a:ext cx="96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 flipH="1" flipV="1">
              <a:off x="1127" y="2753"/>
              <a:ext cx="401" cy="682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6"/>
            <p:cNvSpPr>
              <a:spLocks noChangeShapeType="1"/>
            </p:cNvSpPr>
            <p:nvPr/>
          </p:nvSpPr>
          <p:spPr bwMode="auto">
            <a:xfrm flipH="1" flipV="1">
              <a:off x="1559" y="2369"/>
              <a:ext cx="6" cy="6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27"/>
            <p:cNvSpPr>
              <a:spLocks noChangeShapeType="1"/>
            </p:cNvSpPr>
            <p:nvPr/>
          </p:nvSpPr>
          <p:spPr bwMode="auto">
            <a:xfrm flipV="1">
              <a:off x="2257" y="1841"/>
              <a:ext cx="406" cy="1207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28"/>
            <p:cNvSpPr>
              <a:spLocks noChangeShapeType="1"/>
            </p:cNvSpPr>
            <p:nvPr/>
          </p:nvSpPr>
          <p:spPr bwMode="auto">
            <a:xfrm flipV="1">
              <a:off x="2817" y="2561"/>
              <a:ext cx="230" cy="499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>
              <a:off x="3047" y="2561"/>
              <a:ext cx="144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24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882"/>
            <a:ext cx="8226854" cy="940443"/>
          </a:xfrm>
        </p:spPr>
        <p:txBody>
          <a:bodyPr/>
          <a:lstStyle/>
          <a:p>
            <a:r>
              <a:rPr lang="en-US" dirty="0"/>
              <a:t>Matrices &amp; Vectors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568241" y="1078059"/>
            <a:ext cx="4802188" cy="1127125"/>
            <a:chOff x="526" y="809"/>
            <a:chExt cx="3025" cy="710"/>
          </a:xfrm>
        </p:grpSpPr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1967" y="809"/>
            <a:ext cx="1584" cy="7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87500" imgH="711200" progId="Equation.3">
                    <p:embed/>
                  </p:oleObj>
                </mc:Choice>
                <mc:Fallback>
                  <p:oleObj name="Equation" r:id="rId2" imgW="1587500" imgH="71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7" y="809"/>
                          <a:ext cx="1584" cy="7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37"/>
            <p:cNvSpPr>
              <a:spLocks noChangeArrowheads="1"/>
            </p:cNvSpPr>
            <p:nvPr/>
          </p:nvSpPr>
          <p:spPr bwMode="auto">
            <a:xfrm>
              <a:off x="526" y="1026"/>
              <a:ext cx="1958" cy="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2400" dirty="0">
                  <a:solidFill>
                    <a:srgbClr val="1F497D"/>
                  </a:solidFill>
                </a:rPr>
                <a:t>So, we have:</a:t>
              </a:r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543933" y="2450295"/>
            <a:ext cx="8389937" cy="2740025"/>
            <a:chOff x="515" y="1645"/>
            <a:chExt cx="5285" cy="1726"/>
          </a:xfrm>
        </p:grpSpPr>
        <p:graphicFrame>
          <p:nvGraphicFramePr>
            <p:cNvPr id="1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1705630"/>
                </p:ext>
              </p:extLst>
            </p:nvPr>
          </p:nvGraphicFramePr>
          <p:xfrm>
            <a:off x="4225" y="1646"/>
            <a:ext cx="996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875920" imgH="253890" progId="Equation.3">
                    <p:embed/>
                  </p:oleObj>
                </mc:Choice>
                <mc:Fallback>
                  <p:oleObj name="Equation" r:id="rId4" imgW="875920" imgH="253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5" y="1646"/>
                          <a:ext cx="996" cy="287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  <a:alpha val="50195"/>
                          </a:schemeClr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93073"/>
                </p:ext>
              </p:extLst>
            </p:nvPr>
          </p:nvGraphicFramePr>
          <p:xfrm>
            <a:off x="3700" y="2102"/>
            <a:ext cx="2100" cy="7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159000" imgH="736600" progId="Equation.3">
                    <p:embed/>
                  </p:oleObj>
                </mc:Choice>
                <mc:Fallback>
                  <p:oleObj name="Equation" r:id="rId6" imgW="21590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0" y="2102"/>
                          <a:ext cx="2100" cy="717"/>
                        </a:xfrm>
                        <a:prstGeom prst="rect">
                          <a:avLst/>
                        </a:prstGeom>
                        <a:solidFill>
                          <a:srgbClr val="C6D9F1">
                            <a:alpha val="50195"/>
                          </a:srgbClr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4068" y="1941"/>
              <a:ext cx="153" cy="239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5221" y="1915"/>
              <a:ext cx="305" cy="25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4874" y="1933"/>
              <a:ext cx="6" cy="247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3215" y="2307"/>
              <a:ext cx="41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020" y="2348"/>
              <a:ext cx="58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rgbClr val="1F497D"/>
                  </a:solidFill>
                  <a:latin typeface="+mn-lt"/>
                </a:rPr>
                <a:t>Rows</a:t>
              </a:r>
            </a:p>
          </p:txBody>
        </p:sp>
        <p:grpSp>
          <p:nvGrpSpPr>
            <p:cNvPr id="18" name="Group 29"/>
            <p:cNvGrpSpPr>
              <a:grpSpLocks/>
            </p:cNvGrpSpPr>
            <p:nvPr/>
          </p:nvGrpSpPr>
          <p:grpSpPr bwMode="auto">
            <a:xfrm>
              <a:off x="4495" y="2788"/>
              <a:ext cx="750" cy="583"/>
              <a:chOff x="1757" y="3172"/>
              <a:chExt cx="750" cy="583"/>
            </a:xfrm>
          </p:grpSpPr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 flipV="1">
                <a:off x="1935" y="3172"/>
                <a:ext cx="1" cy="3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flipH="1" flipV="1">
                <a:off x="2306" y="3175"/>
                <a:ext cx="6" cy="37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Text Box 20"/>
              <p:cNvSpPr txBox="1">
                <a:spLocks noChangeArrowheads="1"/>
              </p:cNvSpPr>
              <p:nvPr/>
            </p:nvSpPr>
            <p:spPr bwMode="auto">
              <a:xfrm>
                <a:off x="1757" y="3505"/>
                <a:ext cx="75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000" dirty="0">
                    <a:solidFill>
                      <a:schemeClr val="tx2"/>
                    </a:solidFill>
                    <a:latin typeface="+mn-lt"/>
                  </a:rPr>
                  <a:t>Columns</a:t>
                </a:r>
              </a:p>
            </p:txBody>
          </p:sp>
        </p:grp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>
              <a:off x="3218" y="2644"/>
              <a:ext cx="41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0"/>
            <p:cNvSpPr>
              <a:spLocks noChangeArrowheads="1"/>
            </p:cNvSpPr>
            <p:nvPr/>
          </p:nvSpPr>
          <p:spPr bwMode="auto">
            <a:xfrm>
              <a:off x="515" y="1645"/>
              <a:ext cx="3185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2400" dirty="0">
                  <a:solidFill>
                    <a:srgbClr val="1F497D"/>
                  </a:solidFill>
                </a:rPr>
                <a:t>Let’</a:t>
              </a:r>
              <a:r>
                <a:rPr lang="en-US" altLang="ja-JP" sz="2400" dirty="0">
                  <a:solidFill>
                    <a:srgbClr val="1F497D"/>
                  </a:solidFill>
                </a:rPr>
                <a:t>s write this as </a:t>
              </a:r>
              <a:r>
                <a:rPr lang="en-US" altLang="ja-JP" sz="2400" b="1" u="sng" dirty="0">
                  <a:solidFill>
                    <a:srgbClr val="1F497D"/>
                  </a:solidFill>
                </a:rPr>
                <a:t>one</a:t>
              </a:r>
              <a:r>
                <a:rPr lang="en-US" altLang="ja-JP" sz="2400" dirty="0">
                  <a:solidFill>
                    <a:srgbClr val="1F497D"/>
                  </a:solidFill>
                </a:rPr>
                <a:t> equation:</a:t>
              </a:r>
              <a:endParaRPr lang="en-US" sz="2400" dirty="0">
                <a:solidFill>
                  <a:srgbClr val="1F497D"/>
                </a:solidFill>
              </a:endParaRPr>
            </a:p>
          </p:txBody>
        </p:sp>
      </p:grpSp>
      <p:sp>
        <p:nvSpPr>
          <p:cNvPr id="24" name="Rectangle 42"/>
          <p:cNvSpPr>
            <a:spLocks noChangeArrowheads="1"/>
          </p:cNvSpPr>
          <p:nvPr/>
        </p:nvSpPr>
        <p:spPr bwMode="auto">
          <a:xfrm>
            <a:off x="182880" y="4570706"/>
            <a:ext cx="6613208" cy="14652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b="1" dirty="0">
                <a:solidFill>
                  <a:srgbClr val="1F497D"/>
                </a:solidFill>
              </a:rPr>
              <a:t>A</a:t>
            </a:r>
            <a:r>
              <a:rPr lang="en-US" sz="2400" dirty="0">
                <a:solidFill>
                  <a:srgbClr val="1F497D"/>
                </a:solidFill>
              </a:rPr>
              <a:t> and </a:t>
            </a:r>
            <a:r>
              <a:rPr lang="en-US" sz="2400" b="1" dirty="0">
                <a:solidFill>
                  <a:srgbClr val="1F497D"/>
                </a:solidFill>
              </a:rPr>
              <a:t>B</a:t>
            </a:r>
            <a:r>
              <a:rPr lang="en-US" sz="2400" dirty="0">
                <a:solidFill>
                  <a:srgbClr val="1F497D"/>
                </a:solidFill>
              </a:rPr>
              <a:t> are</a:t>
            </a: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400" b="1" u="sng" dirty="0">
                <a:solidFill>
                  <a:srgbClr val="1F497D"/>
                </a:solidFill>
              </a:rPr>
              <a:t>Vectors</a:t>
            </a: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400" dirty="0">
                <a:solidFill>
                  <a:srgbClr val="1F497D"/>
                </a:solidFill>
              </a:rPr>
              <a:t>or</a:t>
            </a:r>
            <a:r>
              <a:rPr lang="en-US" sz="2400" b="1" dirty="0">
                <a:solidFill>
                  <a:srgbClr val="1F497D"/>
                </a:solidFill>
              </a:rPr>
              <a:t> </a:t>
            </a:r>
            <a:r>
              <a:rPr lang="en-US" sz="2400" b="1" u="sng" dirty="0">
                <a:solidFill>
                  <a:srgbClr val="1F497D"/>
                </a:solidFill>
              </a:rPr>
              <a:t>Matrices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kumimoji="1" lang="en-US" sz="2400" b="1" dirty="0">
                <a:solidFill>
                  <a:srgbClr val="1F497D"/>
                </a:solidFill>
              </a:rPr>
              <a:t>A</a:t>
            </a:r>
            <a:r>
              <a:rPr kumimoji="1" lang="en-US" sz="2400" dirty="0">
                <a:solidFill>
                  <a:srgbClr val="1F497D"/>
                </a:solidFill>
              </a:rPr>
              <a:t> and </a:t>
            </a:r>
            <a:r>
              <a:rPr kumimoji="1" lang="en-US" sz="2400" b="1" dirty="0">
                <a:solidFill>
                  <a:srgbClr val="1F497D"/>
                </a:solidFill>
              </a:rPr>
              <a:t>B</a:t>
            </a:r>
            <a:r>
              <a:rPr kumimoji="1" lang="en-US" sz="2400" dirty="0">
                <a:solidFill>
                  <a:srgbClr val="1F497D"/>
                </a:solidFill>
              </a:rPr>
              <a:t> have 2 rows and 1 column</a:t>
            </a:r>
            <a:endParaRPr lang="en-US" sz="2400" b="1" dirty="0">
              <a:solidFill>
                <a:srgbClr val="1F497D"/>
              </a:solidFill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b="1" dirty="0">
                <a:solidFill>
                  <a:srgbClr val="1F497D"/>
                </a:solidFill>
              </a:rPr>
              <a:t>M</a:t>
            </a:r>
            <a:r>
              <a:rPr lang="en-US" sz="2400" dirty="0">
                <a:solidFill>
                  <a:srgbClr val="1F497D"/>
                </a:solidFill>
              </a:rPr>
              <a:t> is a </a:t>
            </a:r>
            <a:r>
              <a:rPr lang="en-US" sz="2400" b="1" u="sng" dirty="0">
                <a:solidFill>
                  <a:srgbClr val="1F497D"/>
                </a:solidFill>
              </a:rPr>
              <a:t>Matrix</a:t>
            </a:r>
            <a:r>
              <a:rPr lang="en-US" sz="2400" dirty="0">
                <a:solidFill>
                  <a:srgbClr val="1F497D"/>
                </a:solidFill>
              </a:rPr>
              <a:t> and has </a:t>
            </a:r>
            <a:r>
              <a:rPr kumimoji="1" lang="en-US" sz="2400" dirty="0">
                <a:solidFill>
                  <a:srgbClr val="1F497D"/>
                </a:solidFill>
              </a:rPr>
              <a:t>2 rows and 2 columns</a:t>
            </a:r>
          </a:p>
        </p:txBody>
      </p:sp>
      <p:cxnSp>
        <p:nvCxnSpPr>
          <p:cNvPr id="25" name="Straight Connector 25"/>
          <p:cNvCxnSpPr>
            <a:cxnSpLocks noChangeShapeType="1"/>
          </p:cNvCxnSpPr>
          <p:nvPr/>
        </p:nvCxnSpPr>
        <p:spPr bwMode="auto">
          <a:xfrm flipV="1">
            <a:off x="592625" y="465168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31"/>
          <p:cNvCxnSpPr>
            <a:cxnSpLocks noChangeShapeType="1"/>
          </p:cNvCxnSpPr>
          <p:nvPr/>
        </p:nvCxnSpPr>
        <p:spPr bwMode="auto">
          <a:xfrm flipV="1">
            <a:off x="1477684" y="465168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Connector 32"/>
          <p:cNvCxnSpPr>
            <a:cxnSpLocks noChangeShapeType="1"/>
          </p:cNvCxnSpPr>
          <p:nvPr/>
        </p:nvCxnSpPr>
        <p:spPr bwMode="auto">
          <a:xfrm flipV="1">
            <a:off x="592625" y="507711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Connector 33"/>
          <p:cNvCxnSpPr>
            <a:cxnSpLocks noChangeShapeType="1"/>
          </p:cNvCxnSpPr>
          <p:nvPr/>
        </p:nvCxnSpPr>
        <p:spPr bwMode="auto">
          <a:xfrm flipV="1">
            <a:off x="1494448" y="507814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9" name="Left Brace 28"/>
          <p:cNvSpPr/>
          <p:nvPr/>
        </p:nvSpPr>
        <p:spPr>
          <a:xfrm>
            <a:off x="2654838" y="1159803"/>
            <a:ext cx="328661" cy="102774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655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839"/>
            <a:ext cx="8226854" cy="940443"/>
          </a:xfrm>
        </p:spPr>
        <p:txBody>
          <a:bodyPr/>
          <a:lstStyle/>
          <a:p>
            <a:r>
              <a:rPr lang="en-US" dirty="0"/>
              <a:t>Matrix Multiplications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9241"/>
              </p:ext>
            </p:extLst>
          </p:nvPr>
        </p:nvGraphicFramePr>
        <p:xfrm>
          <a:off x="2590801" y="3922693"/>
          <a:ext cx="4059237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628900" imgH="711200" progId="Equation.3">
                  <p:embed/>
                </p:oleObj>
              </mc:Choice>
              <mc:Fallback>
                <p:oleObj name="Equation" r:id="rId3" imgW="26289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1" y="3922693"/>
                        <a:ext cx="4059237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457201" y="5171907"/>
            <a:ext cx="836136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1" lang="en-US" sz="2400" dirty="0">
                <a:solidFill>
                  <a:srgbClr val="1F497D"/>
                </a:solidFill>
              </a:rPr>
              <a:t>This matrix multiplication results in:</a:t>
            </a:r>
          </a:p>
        </p:txBody>
      </p: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917576" y="1918786"/>
            <a:ext cx="7769225" cy="1163638"/>
            <a:chOff x="584" y="1090"/>
            <a:chExt cx="4894" cy="733"/>
          </a:xfrm>
        </p:grpSpPr>
        <p:graphicFrame>
          <p:nvGraphicFramePr>
            <p:cNvPr id="10" name="Object 3"/>
            <p:cNvGraphicFramePr>
              <a:graphicFrameLocks noChangeAspect="1"/>
            </p:cNvGraphicFramePr>
            <p:nvPr/>
          </p:nvGraphicFramePr>
          <p:xfrm>
            <a:off x="584" y="1090"/>
            <a:ext cx="1634" cy="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587500" imgH="711200" progId="Equation.3">
                    <p:embed/>
                  </p:oleObj>
                </mc:Choice>
                <mc:Fallback>
                  <p:oleObj name="Equation" r:id="rId5" imgW="1587500" imgH="71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" y="1090"/>
                          <a:ext cx="1634" cy="7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21"/>
            <p:cNvSpPr txBox="1">
              <a:spLocks noChangeArrowheads="1"/>
            </p:cNvSpPr>
            <p:nvPr/>
          </p:nvSpPr>
          <p:spPr bwMode="auto">
            <a:xfrm>
              <a:off x="2353" y="1305"/>
              <a:ext cx="86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+mn-lt"/>
                </a:rPr>
                <a:t>Equals</a:t>
              </a:r>
            </a:p>
          </p:txBody>
        </p:sp>
        <p:graphicFrame>
          <p:nvGraphicFramePr>
            <p:cNvPr id="12" name="Object 7"/>
            <p:cNvGraphicFramePr>
              <a:graphicFrameLocks noChangeAspect="1"/>
            </p:cNvGraphicFramePr>
            <p:nvPr/>
          </p:nvGraphicFramePr>
          <p:xfrm>
            <a:off x="3378" y="1090"/>
            <a:ext cx="2100" cy="7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159000" imgH="736600" progId="Equation.3">
                    <p:embed/>
                  </p:oleObj>
                </mc:Choice>
                <mc:Fallback>
                  <p:oleObj name="Equation" r:id="rId7" imgW="21590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8" y="1090"/>
                          <a:ext cx="2100" cy="7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457200" y="1173936"/>
            <a:ext cx="8361363" cy="522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This implies:</a:t>
            </a:r>
          </a:p>
        </p:txBody>
      </p:sp>
      <p:sp>
        <p:nvSpPr>
          <p:cNvPr id="14" name="Rectangle 38"/>
          <p:cNvSpPr>
            <a:spLocks noChangeArrowheads="1"/>
          </p:cNvSpPr>
          <p:nvPr/>
        </p:nvSpPr>
        <p:spPr bwMode="auto">
          <a:xfrm>
            <a:off x="457200" y="3328324"/>
            <a:ext cx="8361362" cy="502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This </a:t>
            </a:r>
            <a:r>
              <a:rPr kumimoji="1" lang="en-US" sz="2400" dirty="0">
                <a:solidFill>
                  <a:srgbClr val="1F497D"/>
                </a:solidFill>
              </a:rPr>
              <a:t>defines the rules for </a:t>
            </a:r>
            <a:r>
              <a:rPr kumimoji="1" lang="en-US" sz="2400" b="1" u="sng" dirty="0">
                <a:solidFill>
                  <a:srgbClr val="1F497D"/>
                </a:solidFill>
              </a:rPr>
              <a:t>matrix multiplication</a:t>
            </a:r>
            <a:endParaRPr kumimoji="1" lang="en-US" sz="2400" dirty="0">
              <a:solidFill>
                <a:srgbClr val="1F497D"/>
              </a:solidFill>
            </a:endParaRPr>
          </a:p>
        </p:txBody>
      </p:sp>
      <p:graphicFrame>
        <p:nvGraphicFramePr>
          <p:cNvPr id="1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579143"/>
              </p:ext>
            </p:extLst>
          </p:nvPr>
        </p:nvGraphicFramePr>
        <p:xfrm>
          <a:off x="519285" y="5749331"/>
          <a:ext cx="567531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660900" imgH="304800" progId="Equation.3">
                  <p:embed/>
                </p:oleObj>
              </mc:Choice>
              <mc:Fallback>
                <p:oleObj name="Equation" r:id="rId9" imgW="466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85" y="5749331"/>
                        <a:ext cx="5675312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ight Brace 16"/>
          <p:cNvSpPr/>
          <p:nvPr/>
        </p:nvSpPr>
        <p:spPr>
          <a:xfrm>
            <a:off x="3556001" y="2018792"/>
            <a:ext cx="304800" cy="108548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>
            <a:off x="4993641" y="2018792"/>
            <a:ext cx="349250" cy="106363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6689007" y="3064045"/>
            <a:ext cx="2386013" cy="1135075"/>
          </a:xfrm>
          <a:prstGeom prst="cloudCallout">
            <a:avLst>
              <a:gd name="adj1" fmla="val 1987"/>
              <a:gd name="adj2" fmla="val 90984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dirty="0">
                <a:solidFill>
                  <a:schemeClr val="accent2"/>
                </a:solidFill>
              </a:rPr>
              <a:t>Is this really simpler ?</a:t>
            </a:r>
          </a:p>
        </p:txBody>
      </p:sp>
      <p:graphicFrame>
        <p:nvGraphicFramePr>
          <p:cNvPr id="20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552370"/>
              </p:ext>
            </p:extLst>
          </p:nvPr>
        </p:nvGraphicFramePr>
        <p:xfrm>
          <a:off x="7005418" y="4336669"/>
          <a:ext cx="2144713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11" imgW="1428571" imgH="1200000" progId="MS_ClipArt_Gallery.2">
                  <p:embed/>
                </p:oleObj>
              </mc:Choice>
              <mc:Fallback>
                <p:oleObj name="Clip" r:id="rId11" imgW="1428571" imgH="12000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418" y="4336669"/>
                        <a:ext cx="2144713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541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15"/>
            <a:ext cx="8226854" cy="940443"/>
          </a:xfrm>
        </p:spPr>
        <p:txBody>
          <a:bodyPr/>
          <a:lstStyle/>
          <a:p>
            <a:r>
              <a:rPr lang="en-US" dirty="0"/>
              <a:t>Moving a Point &amp; Matrices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1535113" y="1535535"/>
            <a:ext cx="4054475" cy="2744787"/>
            <a:chOff x="848" y="1116"/>
            <a:chExt cx="2554" cy="1729"/>
          </a:xfrm>
        </p:grpSpPr>
        <p:sp>
          <p:nvSpPr>
            <p:cNvPr id="8" name="Line 17"/>
            <p:cNvSpPr>
              <a:spLocks noChangeShapeType="1"/>
            </p:cNvSpPr>
            <p:nvPr/>
          </p:nvSpPr>
          <p:spPr bwMode="auto">
            <a:xfrm flipV="1">
              <a:off x="2003" y="1175"/>
              <a:ext cx="0" cy="15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>
              <a:off x="848" y="2211"/>
              <a:ext cx="25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3179" y="2230"/>
              <a:ext cx="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x</a:t>
              </a:r>
              <a:endParaRPr lang="en-US"/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2028" y="1116"/>
              <a:ext cx="19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y</a:t>
              </a:r>
              <a:endParaRPr lang="en-US"/>
            </a:p>
          </p:txBody>
        </p:sp>
        <p:sp>
          <p:nvSpPr>
            <p:cNvPr id="12" name="Rectangle 21"/>
            <p:cNvSpPr>
              <a:spLocks noChangeArrowheads="1"/>
            </p:cNvSpPr>
            <p:nvPr/>
          </p:nvSpPr>
          <p:spPr bwMode="auto">
            <a:xfrm>
              <a:off x="2867" y="1353"/>
              <a:ext cx="48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1091" y="1833"/>
              <a:ext cx="48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2291" y="2649"/>
              <a:ext cx="48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24"/>
            <p:cNvSpPr>
              <a:spLocks noChangeShapeType="1"/>
            </p:cNvSpPr>
            <p:nvPr/>
          </p:nvSpPr>
          <p:spPr bwMode="auto">
            <a:xfrm>
              <a:off x="2915" y="1449"/>
              <a:ext cx="0" cy="76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25"/>
            <p:cNvSpPr>
              <a:spLocks noChangeShapeType="1"/>
            </p:cNvSpPr>
            <p:nvPr/>
          </p:nvSpPr>
          <p:spPr bwMode="auto">
            <a:xfrm>
              <a:off x="2051" y="1353"/>
              <a:ext cx="816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26"/>
            <p:cNvSpPr>
              <a:spLocks noChangeShapeType="1"/>
            </p:cNvSpPr>
            <p:nvPr/>
          </p:nvSpPr>
          <p:spPr bwMode="auto">
            <a:xfrm>
              <a:off x="2339" y="2217"/>
              <a:ext cx="0" cy="38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>
              <a:off x="2003" y="2697"/>
              <a:ext cx="24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1187" y="1833"/>
              <a:ext cx="768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>
              <a:off x="1091" y="1929"/>
              <a:ext cx="0" cy="2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2809" y="2195"/>
              <a:ext cx="26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x1</a:t>
              </a:r>
            </a:p>
          </p:txBody>
        </p:sp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2185" y="1955"/>
              <a:ext cx="28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x3</a:t>
              </a:r>
            </a:p>
          </p:txBody>
        </p:sp>
        <p:sp>
          <p:nvSpPr>
            <p:cNvPr id="23" name="Text Box 32"/>
            <p:cNvSpPr txBox="1">
              <a:spLocks noChangeArrowheads="1"/>
            </p:cNvSpPr>
            <p:nvPr/>
          </p:nvSpPr>
          <p:spPr bwMode="auto">
            <a:xfrm>
              <a:off x="985" y="2243"/>
              <a:ext cx="28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x2</a:t>
              </a:r>
            </a:p>
          </p:txBody>
        </p:sp>
        <p:sp>
          <p:nvSpPr>
            <p:cNvPr id="24" name="Text Box 33"/>
            <p:cNvSpPr txBox="1">
              <a:spLocks noChangeArrowheads="1"/>
            </p:cNvSpPr>
            <p:nvPr/>
          </p:nvSpPr>
          <p:spPr bwMode="auto">
            <a:xfrm>
              <a:off x="1667" y="2601"/>
              <a:ext cx="33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y3</a:t>
              </a:r>
            </a:p>
          </p:txBody>
        </p:sp>
        <p:sp>
          <p:nvSpPr>
            <p:cNvPr id="25" name="Text Box 34"/>
            <p:cNvSpPr txBox="1">
              <a:spLocks noChangeArrowheads="1"/>
            </p:cNvSpPr>
            <p:nvPr/>
          </p:nvSpPr>
          <p:spPr bwMode="auto">
            <a:xfrm>
              <a:off x="2051" y="1691"/>
              <a:ext cx="2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y2</a:t>
              </a:r>
            </a:p>
          </p:txBody>
        </p:sp>
        <p:sp>
          <p:nvSpPr>
            <p:cNvPr id="26" name="Text Box 35"/>
            <p:cNvSpPr txBox="1">
              <a:spLocks noChangeArrowheads="1"/>
            </p:cNvSpPr>
            <p:nvPr/>
          </p:nvSpPr>
          <p:spPr bwMode="auto">
            <a:xfrm>
              <a:off x="1657" y="1235"/>
              <a:ext cx="2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y1</a:t>
              </a:r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flipH="1">
              <a:off x="1187" y="1401"/>
              <a:ext cx="1632" cy="4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Dot"/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37"/>
            <p:cNvSpPr>
              <a:spLocks noChangeShapeType="1"/>
            </p:cNvSpPr>
            <p:nvPr/>
          </p:nvSpPr>
          <p:spPr bwMode="auto">
            <a:xfrm>
              <a:off x="1187" y="1929"/>
              <a:ext cx="1056" cy="7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Dot"/>
              <a:round/>
              <a:headEnd/>
              <a:tailEnd type="triangle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38"/>
            <p:cNvSpPr txBox="1">
              <a:spLocks noChangeArrowheads="1"/>
            </p:cNvSpPr>
            <p:nvPr/>
          </p:nvSpPr>
          <p:spPr bwMode="auto">
            <a:xfrm>
              <a:off x="2917" y="1187"/>
              <a:ext cx="1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1</a:t>
              </a:r>
            </a:p>
          </p:txBody>
        </p:sp>
        <p:sp>
          <p:nvSpPr>
            <p:cNvPr id="30" name="Text Box 39"/>
            <p:cNvSpPr txBox="1">
              <a:spLocks noChangeArrowheads="1"/>
            </p:cNvSpPr>
            <p:nvPr/>
          </p:nvSpPr>
          <p:spPr bwMode="auto">
            <a:xfrm>
              <a:off x="2335" y="2614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3</a:t>
              </a:r>
            </a:p>
          </p:txBody>
        </p:sp>
        <p:sp>
          <p:nvSpPr>
            <p:cNvPr id="31" name="Text Box 40"/>
            <p:cNvSpPr txBox="1">
              <a:spLocks noChangeArrowheads="1"/>
            </p:cNvSpPr>
            <p:nvPr/>
          </p:nvSpPr>
          <p:spPr bwMode="auto">
            <a:xfrm>
              <a:off x="897" y="163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2</a:t>
              </a:r>
            </a:p>
          </p:txBody>
        </p:sp>
      </p:grpSp>
      <p:sp>
        <p:nvSpPr>
          <p:cNvPr id="32" name="Rectangle 54"/>
          <p:cNvSpPr>
            <a:spLocks noChangeArrowheads="1"/>
          </p:cNvSpPr>
          <p:nvPr/>
        </p:nvSpPr>
        <p:spPr bwMode="auto">
          <a:xfrm>
            <a:off x="597695" y="1063699"/>
            <a:ext cx="8285162" cy="522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Let</a:t>
            </a:r>
            <a:r>
              <a:rPr lang="en-US" altLang="ja-JP" sz="2400" dirty="0">
                <a:solidFill>
                  <a:srgbClr val="1F497D"/>
                </a:solidFill>
              </a:rPr>
              <a:t>s apply what we just learned and move a point around:</a:t>
            </a:r>
            <a:endParaRPr lang="en-US" sz="2400" dirty="0">
              <a:solidFill>
                <a:srgbClr val="1F497D"/>
              </a:solidFill>
            </a:endParaRPr>
          </a:p>
        </p:txBody>
      </p:sp>
      <p:grpSp>
        <p:nvGrpSpPr>
          <p:cNvPr id="33" name="Group 59"/>
          <p:cNvGrpSpPr>
            <a:grpSpLocks/>
          </p:cNvGrpSpPr>
          <p:nvPr/>
        </p:nvGrpSpPr>
        <p:grpSpPr bwMode="auto">
          <a:xfrm>
            <a:off x="517691" y="3734271"/>
            <a:ext cx="8304223" cy="2386013"/>
            <a:chOff x="346" y="2582"/>
            <a:chExt cx="5231" cy="1503"/>
          </a:xfrm>
        </p:grpSpPr>
        <p:graphicFrame>
          <p:nvGraphicFramePr>
            <p:cNvPr id="34" name="Object 43"/>
            <p:cNvGraphicFramePr>
              <a:graphicFrameLocks noChangeAspect="1"/>
            </p:cNvGraphicFramePr>
            <p:nvPr/>
          </p:nvGraphicFramePr>
          <p:xfrm>
            <a:off x="3577" y="2582"/>
            <a:ext cx="1008" cy="4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36700" imgH="736600" progId="Equation.3">
                    <p:embed/>
                  </p:oleObj>
                </mc:Choice>
                <mc:Fallback>
                  <p:oleObj name="Equation" r:id="rId2" imgW="15367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7" y="2582"/>
                          <a:ext cx="1008" cy="4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46"/>
            <p:cNvGraphicFramePr>
              <a:graphicFrameLocks noChangeAspect="1"/>
            </p:cNvGraphicFramePr>
            <p:nvPr/>
          </p:nvGraphicFramePr>
          <p:xfrm>
            <a:off x="3554" y="3093"/>
            <a:ext cx="2023" cy="4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086100" imgH="736600" progId="Equation.3">
                    <p:embed/>
                  </p:oleObj>
                </mc:Choice>
                <mc:Fallback>
                  <p:oleObj name="Equation" r:id="rId4" imgW="30861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4" y="3093"/>
                          <a:ext cx="2023" cy="483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alpha val="50195"/>
                          </a:srgbClr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47"/>
            <p:cNvGraphicFramePr>
              <a:graphicFrameLocks noChangeAspect="1"/>
            </p:cNvGraphicFramePr>
            <p:nvPr/>
          </p:nvGraphicFramePr>
          <p:xfrm>
            <a:off x="3555" y="3602"/>
            <a:ext cx="1025" cy="4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562100" imgH="736600" progId="Equation.3">
                    <p:embed/>
                  </p:oleObj>
                </mc:Choice>
                <mc:Fallback>
                  <p:oleObj name="Equation" r:id="rId6" imgW="15621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alphaModFix amt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5" y="3602"/>
                          <a:ext cx="1025" cy="483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alpha val="50195"/>
                          </a:srgbClr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Line 48"/>
            <p:cNvSpPr>
              <a:spLocks noChangeShapeType="1"/>
            </p:cNvSpPr>
            <p:nvPr/>
          </p:nvSpPr>
          <p:spPr bwMode="auto">
            <a:xfrm>
              <a:off x="2613" y="3318"/>
              <a:ext cx="876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49"/>
            <p:cNvSpPr>
              <a:spLocks noChangeShapeType="1"/>
            </p:cNvSpPr>
            <p:nvPr/>
          </p:nvSpPr>
          <p:spPr bwMode="auto">
            <a:xfrm flipV="1">
              <a:off x="2590" y="2841"/>
              <a:ext cx="954" cy="233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50"/>
            <p:cNvSpPr>
              <a:spLocks noChangeShapeType="1"/>
            </p:cNvSpPr>
            <p:nvPr/>
          </p:nvSpPr>
          <p:spPr bwMode="auto">
            <a:xfrm>
              <a:off x="2678" y="3623"/>
              <a:ext cx="800" cy="19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51"/>
            <p:cNvSpPr>
              <a:spLocks noChangeShapeType="1"/>
            </p:cNvSpPr>
            <p:nvPr/>
          </p:nvSpPr>
          <p:spPr bwMode="auto">
            <a:xfrm>
              <a:off x="5105" y="2824"/>
              <a:ext cx="157" cy="217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57"/>
            <p:cNvSpPr>
              <a:spLocks noChangeShapeType="1"/>
            </p:cNvSpPr>
            <p:nvPr/>
          </p:nvSpPr>
          <p:spPr bwMode="auto">
            <a:xfrm flipH="1">
              <a:off x="4601" y="2822"/>
              <a:ext cx="508" cy="1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2" name="Rectangle 58"/>
            <p:cNvSpPr>
              <a:spLocks noChangeArrowheads="1"/>
            </p:cNvSpPr>
            <p:nvPr/>
          </p:nvSpPr>
          <p:spPr bwMode="auto">
            <a:xfrm>
              <a:off x="346" y="2928"/>
              <a:ext cx="2490" cy="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 typeface="Arial"/>
                <a:buChar char="•"/>
              </a:pPr>
              <a:r>
                <a:rPr kumimoji="1" lang="en-US" sz="2400" dirty="0">
                  <a:solidFill>
                    <a:srgbClr val="1F497D"/>
                  </a:solidFill>
                </a:rPr>
                <a:t>M1 transforms 1 to 2 </a:t>
              </a:r>
            </a:p>
            <a:p>
              <a:pPr marL="342900" indent="-342900">
                <a:spcBef>
                  <a:spcPct val="20000"/>
                </a:spcBef>
                <a:buFont typeface="Arial"/>
                <a:buChar char="•"/>
              </a:pPr>
              <a:r>
                <a:rPr kumimoji="1" lang="en-US" sz="2400" dirty="0">
                  <a:solidFill>
                    <a:srgbClr val="1F497D"/>
                  </a:solidFill>
                </a:rPr>
                <a:t>M2 transforms 2 to 3</a:t>
              </a:r>
            </a:p>
            <a:p>
              <a:pPr marL="342900" indent="-342900">
                <a:spcBef>
                  <a:spcPct val="20000"/>
                </a:spcBef>
                <a:buFont typeface="Arial"/>
                <a:buChar char="•"/>
              </a:pPr>
              <a:r>
                <a:rPr kumimoji="1" lang="en-US" sz="2400" dirty="0">
                  <a:solidFill>
                    <a:srgbClr val="1F497D"/>
                  </a:solidFill>
                </a:rPr>
                <a:t>This defines M3=M2M1</a:t>
              </a:r>
              <a:endParaRPr lang="en-US" sz="2400" dirty="0">
                <a:solidFill>
                  <a:srgbClr val="1F497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8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Matrices &amp; Accelerators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473979" y="1403145"/>
            <a:ext cx="8285162" cy="27662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We use matrices to describe the various magnetic elements in our accelerator. </a:t>
            </a:r>
          </a:p>
          <a:p>
            <a:pPr marL="800100" lvl="1" indent="-342900">
              <a:spcBef>
                <a:spcPct val="20000"/>
              </a:spcBef>
              <a:buSzPct val="80000"/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The </a:t>
            </a:r>
            <a:r>
              <a:rPr lang="en-US" sz="2000" b="1" dirty="0">
                <a:solidFill>
                  <a:srgbClr val="1F497D"/>
                </a:solidFill>
              </a:rPr>
              <a:t>x </a:t>
            </a:r>
            <a:r>
              <a:rPr lang="en-US" sz="2000" dirty="0">
                <a:solidFill>
                  <a:srgbClr val="1F497D"/>
                </a:solidFill>
              </a:rPr>
              <a:t>and </a:t>
            </a:r>
            <a:r>
              <a:rPr lang="en-US" sz="2000" b="1" dirty="0">
                <a:solidFill>
                  <a:srgbClr val="1F497D"/>
                </a:solidFill>
              </a:rPr>
              <a:t>y </a:t>
            </a:r>
            <a:r>
              <a:rPr lang="en-US" sz="2000" dirty="0">
                <a:solidFill>
                  <a:srgbClr val="1F497D"/>
                </a:solidFill>
              </a:rPr>
              <a:t>co-ordinates are the </a:t>
            </a:r>
            <a:r>
              <a:rPr lang="en-US" sz="2000" b="1" u="sng" dirty="0">
                <a:solidFill>
                  <a:srgbClr val="1F497D"/>
                </a:solidFill>
              </a:rPr>
              <a:t>position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dirty="0">
                <a:solidFill>
                  <a:srgbClr val="1F497D"/>
                </a:solidFill>
              </a:rPr>
              <a:t>and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b="1" u="sng" dirty="0">
                <a:solidFill>
                  <a:srgbClr val="1F497D"/>
                </a:solidFill>
              </a:rPr>
              <a:t>angle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dirty="0">
                <a:solidFill>
                  <a:srgbClr val="1F497D"/>
                </a:solidFill>
              </a:rPr>
              <a:t>of each individual particle. </a:t>
            </a:r>
          </a:p>
          <a:p>
            <a:pPr marL="800100" lvl="1" indent="-342900">
              <a:spcBef>
                <a:spcPct val="20000"/>
              </a:spcBef>
              <a:buSzPct val="80000"/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If we know the position and angle of any particle at one point, then to calculate its position and angle at another point we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b="1" u="sng" dirty="0">
                <a:solidFill>
                  <a:srgbClr val="1F497D"/>
                </a:solidFill>
              </a:rPr>
              <a:t>multiply all the matrices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dirty="0">
                <a:solidFill>
                  <a:srgbClr val="1F497D"/>
                </a:solidFill>
              </a:rPr>
              <a:t>describing the magnetic elements between the two points to give a single matrix</a:t>
            </a:r>
          </a:p>
        </p:txBody>
      </p:sp>
      <p:sp>
        <p:nvSpPr>
          <p:cNvPr id="8" name="Rectangle 42"/>
          <p:cNvSpPr>
            <a:spLocks noChangeArrowheads="1"/>
          </p:cNvSpPr>
          <p:nvPr/>
        </p:nvSpPr>
        <p:spPr bwMode="auto">
          <a:xfrm>
            <a:off x="473979" y="4463740"/>
            <a:ext cx="8285162" cy="12430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srgbClr val="1F497D"/>
                </a:solidFill>
              </a:rPr>
              <a:t>Now we are able to calculate the final co-ordinates for any initial pair of particle co-ordinates, provided all the element matrices are known.</a:t>
            </a:r>
          </a:p>
        </p:txBody>
      </p:sp>
    </p:spTree>
    <p:extLst>
      <p:ext uri="{BB962C8B-B14F-4D97-AF65-F5344CB8AC3E}">
        <p14:creationId xmlns:p14="http://schemas.microsoft.com/office/powerpoint/2010/main" val="147018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Unit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111212" y="3822385"/>
            <a:ext cx="18986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 dirty="0" err="1">
                <a:latin typeface="+mn-lt"/>
              </a:rPr>
              <a:t>X</a:t>
            </a:r>
            <a:r>
              <a:rPr lang="en-US" sz="2800" baseline="-25000" dirty="0" err="1">
                <a:latin typeface="+mn-lt"/>
              </a:rPr>
              <a:t>new</a:t>
            </a:r>
            <a:r>
              <a:rPr lang="en-US" sz="2800" baseline="-25000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= </a:t>
            </a:r>
            <a:r>
              <a:rPr lang="en-US" sz="2800" dirty="0" err="1">
                <a:latin typeface="+mn-lt"/>
              </a:rPr>
              <a:t>X</a:t>
            </a:r>
            <a:r>
              <a:rPr lang="en-US" sz="2800" baseline="-25000" dirty="0" err="1">
                <a:latin typeface="+mn-lt"/>
              </a:rPr>
              <a:t>old</a:t>
            </a:r>
            <a:endParaRPr lang="en-US" sz="2800" dirty="0">
              <a:latin typeface="+mn-lt"/>
            </a:endParaRPr>
          </a:p>
          <a:p>
            <a:r>
              <a:rPr lang="en-US" sz="2800" dirty="0" err="1">
                <a:latin typeface="+mn-lt"/>
              </a:rPr>
              <a:t>Y</a:t>
            </a:r>
            <a:r>
              <a:rPr lang="en-US" sz="2800" baseline="-25000" dirty="0" err="1">
                <a:latin typeface="+mn-lt"/>
              </a:rPr>
              <a:t>new</a:t>
            </a:r>
            <a:r>
              <a:rPr lang="en-US" sz="2800" baseline="-25000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= </a:t>
            </a:r>
            <a:r>
              <a:rPr lang="en-US" sz="2800" dirty="0" err="1">
                <a:latin typeface="+mn-lt"/>
              </a:rPr>
              <a:t>Y</a:t>
            </a:r>
            <a:r>
              <a:rPr lang="en-US" sz="2800" baseline="-25000" dirty="0" err="1">
                <a:latin typeface="+mn-lt"/>
              </a:rPr>
              <a:t>old</a:t>
            </a:r>
            <a:endParaRPr lang="en-US" sz="2800" dirty="0">
              <a:latin typeface="+mn-lt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68783" y="1141315"/>
            <a:ext cx="8209457" cy="8112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There is a special matrix that when multiplied with an initial point will result in the same final point.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861489"/>
              </p:ext>
            </p:extLst>
          </p:nvPr>
        </p:nvGraphicFramePr>
        <p:xfrm>
          <a:off x="3175953" y="2239320"/>
          <a:ext cx="3254375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08200" imgH="736600" progId="Equation.3">
                  <p:embed/>
                </p:oleObj>
              </mc:Choice>
              <mc:Fallback>
                <p:oleObj name="Equation" r:id="rId2" imgW="21082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953" y="2239320"/>
                        <a:ext cx="3254375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874713" y="4054458"/>
            <a:ext cx="2741612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 result is :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568784" y="5406503"/>
            <a:ext cx="8209456" cy="60808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dirty="0">
                <a:solidFill>
                  <a:srgbClr val="1F497D"/>
                </a:solidFill>
              </a:rPr>
              <a:t>The </a:t>
            </a:r>
            <a:r>
              <a:rPr lang="en-US" sz="2800" b="1" u="sng" dirty="0">
                <a:solidFill>
                  <a:srgbClr val="1F497D"/>
                </a:solidFill>
              </a:rPr>
              <a:t>Unit matrix</a:t>
            </a:r>
            <a:r>
              <a:rPr lang="en-US" sz="2800" dirty="0">
                <a:solidFill>
                  <a:srgbClr val="1F497D"/>
                </a:solidFill>
              </a:rPr>
              <a:t> has </a:t>
            </a:r>
            <a:r>
              <a:rPr lang="en-US" sz="2800" b="1" u="sng" dirty="0">
                <a:solidFill>
                  <a:srgbClr val="1F497D"/>
                </a:solidFill>
              </a:rPr>
              <a:t>no effect</a:t>
            </a:r>
            <a:r>
              <a:rPr lang="en-US" sz="2800" dirty="0">
                <a:solidFill>
                  <a:srgbClr val="1F497D"/>
                </a:solidFill>
              </a:rPr>
              <a:t> on x and y</a:t>
            </a:r>
          </a:p>
        </p:txBody>
      </p:sp>
      <p:sp>
        <p:nvSpPr>
          <p:cNvPr id="12" name="Left Brace 11"/>
          <p:cNvSpPr/>
          <p:nvPr/>
        </p:nvSpPr>
        <p:spPr>
          <a:xfrm>
            <a:off x="2739659" y="3852865"/>
            <a:ext cx="365174" cy="95410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98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748"/>
            <a:ext cx="8226854" cy="940443"/>
          </a:xfrm>
        </p:spPr>
        <p:txBody>
          <a:bodyPr/>
          <a:lstStyle/>
          <a:p>
            <a:r>
              <a:rPr lang="en-US" dirty="0"/>
              <a:t>Going Backwards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328425"/>
              </p:ext>
            </p:extLst>
          </p:nvPr>
        </p:nvGraphicFramePr>
        <p:xfrm>
          <a:off x="1763030" y="3553462"/>
          <a:ext cx="1620837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100" imgH="254000" progId="Equation.3">
                  <p:embed/>
                </p:oleObj>
              </mc:Choice>
              <mc:Fallback>
                <p:oleObj name="Equation" r:id="rId2" imgW="10541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030" y="3553462"/>
                        <a:ext cx="1620837" cy="387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45394"/>
              </p:ext>
            </p:extLst>
          </p:nvPr>
        </p:nvGraphicFramePr>
        <p:xfrm>
          <a:off x="5249663" y="3563115"/>
          <a:ext cx="194151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56755" imgH="253890" progId="Equation.3">
                  <p:embed/>
                </p:oleObj>
              </mc:Choice>
              <mc:Fallback>
                <p:oleObj name="Equation" r:id="rId4" imgW="1256755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9663" y="3563115"/>
                        <a:ext cx="1941513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7443543"/>
              </p:ext>
            </p:extLst>
          </p:nvPr>
        </p:nvGraphicFramePr>
        <p:xfrm>
          <a:off x="2837159" y="4868042"/>
          <a:ext cx="3365500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70100" imgH="317500" progId="Equation.3">
                  <p:embed/>
                </p:oleObj>
              </mc:Choice>
              <mc:Fallback>
                <p:oleObj name="Equation" r:id="rId6" imgW="20701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7159" y="4868042"/>
                        <a:ext cx="3365500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47"/>
          <p:cNvSpPr>
            <a:spLocks noChangeArrowheads="1"/>
          </p:cNvSpPr>
          <p:nvPr/>
        </p:nvSpPr>
        <p:spPr bwMode="auto">
          <a:xfrm>
            <a:off x="140677" y="1070916"/>
            <a:ext cx="8862645" cy="4998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What about </a:t>
            </a:r>
            <a:r>
              <a:rPr lang="en-US" sz="2000" b="1" dirty="0">
                <a:solidFill>
                  <a:srgbClr val="1F497D"/>
                </a:solidFill>
              </a:rPr>
              <a:t>going</a:t>
            </a:r>
            <a:r>
              <a:rPr lang="en-US" sz="2000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</a:rPr>
              <a:t>back</a:t>
            </a:r>
            <a:r>
              <a:rPr lang="en-US" sz="2000" dirty="0">
                <a:solidFill>
                  <a:srgbClr val="1F497D"/>
                </a:solidFill>
              </a:rPr>
              <a:t> from a </a:t>
            </a:r>
            <a:r>
              <a:rPr lang="en-US" sz="2000" b="1" dirty="0">
                <a:solidFill>
                  <a:srgbClr val="1F497D"/>
                </a:solidFill>
              </a:rPr>
              <a:t>final</a:t>
            </a:r>
            <a:r>
              <a:rPr lang="en-US" sz="2000" dirty="0">
                <a:solidFill>
                  <a:srgbClr val="1F497D"/>
                </a:solidFill>
              </a:rPr>
              <a:t> point to the corresponding </a:t>
            </a:r>
            <a:r>
              <a:rPr lang="en-US" sz="2000" b="1" dirty="0">
                <a:solidFill>
                  <a:srgbClr val="1F497D"/>
                </a:solidFill>
              </a:rPr>
              <a:t>initial</a:t>
            </a:r>
            <a:r>
              <a:rPr lang="en-US" sz="2000" dirty="0">
                <a:solidFill>
                  <a:srgbClr val="1F497D"/>
                </a:solidFill>
              </a:rPr>
              <a:t> point ?</a:t>
            </a:r>
          </a:p>
        </p:txBody>
      </p:sp>
      <p:graphicFrame>
        <p:nvGraphicFramePr>
          <p:cNvPr id="11" name="Object 10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04651"/>
              </p:ext>
            </p:extLst>
          </p:nvPr>
        </p:nvGraphicFramePr>
        <p:xfrm>
          <a:off x="1496514" y="1687304"/>
          <a:ext cx="2820988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159000" imgH="736600" progId="Equation.3">
                  <p:embed/>
                </p:oleObj>
              </mc:Choice>
              <mc:Fallback>
                <p:oleObj name="Equation" r:id="rId8" imgW="21590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514" y="1687304"/>
                        <a:ext cx="2820988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35"/>
          <p:cNvSpPr>
            <a:spLocks noChangeArrowheads="1"/>
          </p:cNvSpPr>
          <p:nvPr/>
        </p:nvSpPr>
        <p:spPr bwMode="auto">
          <a:xfrm>
            <a:off x="4730115" y="1967234"/>
            <a:ext cx="5667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None/>
            </a:pPr>
            <a:r>
              <a:rPr lang="en-US" sz="2000" dirty="0"/>
              <a:t>or</a:t>
            </a:r>
            <a:endParaRPr lang="en-US" sz="2000" b="1" dirty="0"/>
          </a:p>
        </p:txBody>
      </p:sp>
      <p:graphicFrame>
        <p:nvGraphicFramePr>
          <p:cNvPr id="13" name="Object 10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99161"/>
              </p:ext>
            </p:extLst>
          </p:nvPr>
        </p:nvGraphicFramePr>
        <p:xfrm>
          <a:off x="5587160" y="1977673"/>
          <a:ext cx="1308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75920" imgH="253890" progId="Equation.3">
                  <p:embed/>
                </p:oleObj>
              </mc:Choice>
              <mc:Fallback>
                <p:oleObj name="Equation" r:id="rId10" imgW="875920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7160" y="1977673"/>
                        <a:ext cx="1308100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50"/>
          <p:cNvSpPr>
            <a:spLocks noChangeArrowheads="1"/>
          </p:cNvSpPr>
          <p:nvPr/>
        </p:nvSpPr>
        <p:spPr bwMode="auto">
          <a:xfrm>
            <a:off x="140676" y="2812389"/>
            <a:ext cx="8862645" cy="4937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For the reverse we need another matrix M</a:t>
            </a:r>
            <a:r>
              <a:rPr lang="en-US" sz="2000" baseline="30000" dirty="0">
                <a:solidFill>
                  <a:srgbClr val="1F497D"/>
                </a:solidFill>
              </a:rPr>
              <a:t>-1</a:t>
            </a:r>
          </a:p>
        </p:txBody>
      </p:sp>
      <p:sp>
        <p:nvSpPr>
          <p:cNvPr id="15" name="Rectangle 1052"/>
          <p:cNvSpPr>
            <a:spLocks noChangeArrowheads="1"/>
          </p:cNvSpPr>
          <p:nvPr/>
        </p:nvSpPr>
        <p:spPr bwMode="auto">
          <a:xfrm>
            <a:off x="140676" y="4291086"/>
            <a:ext cx="8862645" cy="444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The combination of M and M</a:t>
            </a:r>
            <a:r>
              <a:rPr lang="en-US" sz="2000" baseline="30000" dirty="0">
                <a:solidFill>
                  <a:srgbClr val="1F497D"/>
                </a:solidFill>
              </a:rPr>
              <a:t>-1</a:t>
            </a:r>
            <a:r>
              <a:rPr lang="en-US" sz="2000" dirty="0">
                <a:solidFill>
                  <a:srgbClr val="1F497D"/>
                </a:solidFill>
              </a:rPr>
              <a:t> does have no effect</a:t>
            </a:r>
          </a:p>
        </p:txBody>
      </p:sp>
      <p:sp>
        <p:nvSpPr>
          <p:cNvPr id="16" name="Rectangle 1054"/>
          <p:cNvSpPr>
            <a:spLocks noChangeArrowheads="1"/>
          </p:cNvSpPr>
          <p:nvPr/>
        </p:nvSpPr>
        <p:spPr bwMode="auto">
          <a:xfrm>
            <a:off x="140676" y="5604048"/>
            <a:ext cx="8862645" cy="4428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b="1" u="sng" dirty="0">
                <a:solidFill>
                  <a:srgbClr val="1F497D"/>
                </a:solidFill>
              </a:rPr>
              <a:t>M</a:t>
            </a:r>
            <a:r>
              <a:rPr lang="en-US" sz="2000" b="1" u="sng" baseline="30000" dirty="0">
                <a:solidFill>
                  <a:srgbClr val="1F497D"/>
                </a:solidFill>
              </a:rPr>
              <a:t>-1</a:t>
            </a:r>
            <a:r>
              <a:rPr lang="en-US" sz="2000" b="1" baseline="30000" dirty="0">
                <a:solidFill>
                  <a:srgbClr val="1F497D"/>
                </a:solidFill>
              </a:rPr>
              <a:t> </a:t>
            </a:r>
            <a:r>
              <a:rPr lang="en-US" sz="2000" dirty="0">
                <a:solidFill>
                  <a:srgbClr val="1F497D"/>
                </a:solidFill>
              </a:rPr>
              <a:t>is the </a:t>
            </a:r>
            <a:r>
              <a:rPr lang="ja-JP" altLang="en-US" sz="2000" dirty="0">
                <a:solidFill>
                  <a:srgbClr val="1F497D"/>
                </a:solidFill>
              </a:rPr>
              <a:t>“</a:t>
            </a:r>
            <a:r>
              <a:rPr lang="en-US" altLang="ja-JP" sz="2000" b="1" u="sng" dirty="0">
                <a:solidFill>
                  <a:srgbClr val="1F497D"/>
                </a:solidFill>
              </a:rPr>
              <a:t>inverse</a:t>
            </a:r>
            <a:r>
              <a:rPr lang="ja-JP" altLang="en-US" sz="2000" dirty="0">
                <a:solidFill>
                  <a:srgbClr val="1F497D"/>
                </a:solidFill>
              </a:rPr>
              <a:t>”</a:t>
            </a:r>
            <a:r>
              <a:rPr lang="en-US" altLang="ja-JP" sz="2000" dirty="0">
                <a:solidFill>
                  <a:srgbClr val="1F497D"/>
                </a:solidFill>
              </a:rPr>
              <a:t> or </a:t>
            </a:r>
            <a:r>
              <a:rPr lang="ja-JP" altLang="en-US" sz="2000" dirty="0">
                <a:solidFill>
                  <a:srgbClr val="1F497D"/>
                </a:solidFill>
              </a:rPr>
              <a:t>“</a:t>
            </a:r>
            <a:r>
              <a:rPr lang="en-US" altLang="ja-JP" sz="2000" b="1" u="sng" dirty="0">
                <a:solidFill>
                  <a:srgbClr val="1F497D"/>
                </a:solidFill>
              </a:rPr>
              <a:t>reciprocal</a:t>
            </a:r>
            <a:r>
              <a:rPr lang="ja-JP" altLang="en-US" sz="2000" dirty="0">
                <a:solidFill>
                  <a:srgbClr val="1F497D"/>
                </a:solidFill>
              </a:rPr>
              <a:t>”</a:t>
            </a:r>
            <a:r>
              <a:rPr lang="en-US" altLang="ja-JP" sz="2000" dirty="0">
                <a:solidFill>
                  <a:srgbClr val="1F497D"/>
                </a:solidFill>
              </a:rPr>
              <a:t> matrix of </a:t>
            </a:r>
            <a:r>
              <a:rPr lang="en-US" altLang="ja-JP" sz="2000" b="1" dirty="0">
                <a:solidFill>
                  <a:srgbClr val="1F497D"/>
                </a:solidFill>
              </a:rPr>
              <a:t>M.</a:t>
            </a:r>
            <a:endParaRPr lang="en-US" sz="2000" b="1" dirty="0">
              <a:solidFill>
                <a:srgbClr val="1F497D"/>
              </a:solidFill>
            </a:endParaRPr>
          </a:p>
        </p:txBody>
      </p:sp>
      <p:sp>
        <p:nvSpPr>
          <p:cNvPr id="17" name="Rectangle 1035"/>
          <p:cNvSpPr>
            <a:spLocks noChangeArrowheads="1"/>
          </p:cNvSpPr>
          <p:nvPr/>
        </p:nvSpPr>
        <p:spPr bwMode="auto">
          <a:xfrm>
            <a:off x="3685184" y="3535436"/>
            <a:ext cx="126463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None/>
            </a:pPr>
            <a:r>
              <a:rPr lang="en-US" sz="2000" dirty="0"/>
              <a:t>such that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20379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613"/>
            <a:ext cx="8226854" cy="940443"/>
          </a:xfrm>
        </p:spPr>
        <p:txBody>
          <a:bodyPr/>
          <a:lstStyle/>
          <a:p>
            <a:r>
              <a:rPr lang="en-US" dirty="0"/>
              <a:t>Calculating the Inverse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585216" y="1120683"/>
            <a:ext cx="8280183" cy="4937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If we have a 2 x 2 matrix:</a:t>
            </a:r>
            <a:endParaRPr lang="en-US" sz="2400" baseline="30000" dirty="0">
              <a:solidFill>
                <a:srgbClr val="1F497D"/>
              </a:solidFill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547863" y="3095781"/>
            <a:ext cx="8280183" cy="4937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Then the </a:t>
            </a:r>
            <a:r>
              <a:rPr lang="en-US" sz="2400" b="1" u="sng" dirty="0">
                <a:solidFill>
                  <a:srgbClr val="1F497D"/>
                </a:solidFill>
              </a:rPr>
              <a:t>inverse matrix</a:t>
            </a:r>
            <a:r>
              <a:rPr lang="en-US" sz="2400" dirty="0">
                <a:solidFill>
                  <a:srgbClr val="1F497D"/>
                </a:solidFill>
              </a:rPr>
              <a:t> is calculated by: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547862" y="5044487"/>
            <a:ext cx="8280183" cy="10445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 term </a:t>
            </a:r>
            <a:r>
              <a:rPr lang="en-US" sz="2400" b="1" u="sng" dirty="0">
                <a:solidFill>
                  <a:srgbClr val="1F497D"/>
                </a:solidFill>
              </a:rPr>
              <a:t>(ad – </a:t>
            </a:r>
            <a:r>
              <a:rPr lang="en-US" sz="2400" b="1" u="sng" dirty="0" err="1">
                <a:solidFill>
                  <a:srgbClr val="1F497D"/>
                </a:solidFill>
              </a:rPr>
              <a:t>bc</a:t>
            </a:r>
            <a:r>
              <a:rPr lang="en-US" sz="2400" b="1" u="sng" dirty="0">
                <a:solidFill>
                  <a:srgbClr val="1F497D"/>
                </a:solidFill>
              </a:rPr>
              <a:t>)</a:t>
            </a:r>
            <a:r>
              <a:rPr lang="en-US" sz="2400" dirty="0">
                <a:solidFill>
                  <a:srgbClr val="1F497D"/>
                </a:solidFill>
              </a:rPr>
              <a:t> is called the </a:t>
            </a:r>
            <a:r>
              <a:rPr lang="en-US" sz="2400" b="1" u="sng" dirty="0">
                <a:solidFill>
                  <a:srgbClr val="1F497D"/>
                </a:solidFill>
              </a:rPr>
              <a:t>determinate</a:t>
            </a:r>
            <a:r>
              <a:rPr lang="en-US" sz="2400" dirty="0">
                <a:solidFill>
                  <a:srgbClr val="1F497D"/>
                </a:solidFill>
              </a:rPr>
              <a:t>, which is just a </a:t>
            </a:r>
            <a:r>
              <a:rPr lang="en-US" sz="2400" b="1" u="sng" dirty="0">
                <a:solidFill>
                  <a:srgbClr val="1F497D"/>
                </a:solidFill>
              </a:rPr>
              <a:t>number</a:t>
            </a:r>
            <a:r>
              <a:rPr lang="en-US" sz="2400" dirty="0">
                <a:solidFill>
                  <a:srgbClr val="1F497D"/>
                </a:solidFill>
              </a:rPr>
              <a:t> (scalar).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156883"/>
              </p:ext>
            </p:extLst>
          </p:nvPr>
        </p:nvGraphicFramePr>
        <p:xfrm>
          <a:off x="2316438" y="3680758"/>
          <a:ext cx="4594871" cy="1308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39900" imgH="495300" progId="Equation.3">
                  <p:embed/>
                </p:oleObj>
              </mc:Choice>
              <mc:Fallback>
                <p:oleObj name="Equation" r:id="rId2" imgW="17399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16438" y="3680758"/>
                        <a:ext cx="4594871" cy="13080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011009"/>
              </p:ext>
            </p:extLst>
          </p:nvPr>
        </p:nvGraphicFramePr>
        <p:xfrm>
          <a:off x="3201947" y="1720437"/>
          <a:ext cx="2333437" cy="1263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495300" progId="Equation.3">
                  <p:embed/>
                </p:oleObj>
              </mc:Choice>
              <mc:Fallback>
                <p:oleObj name="Equation" r:id="rId4" imgW="9144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01947" y="1720437"/>
                        <a:ext cx="2333437" cy="1263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191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98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/>
              <a:t>AXEL – 2023</a:t>
            </a:r>
            <a:br>
              <a:rPr lang="en-US" sz="4400" b="1" dirty="0"/>
            </a:br>
            <a:r>
              <a:rPr lang="en-US" sz="3600" b="1" dirty="0"/>
              <a:t>Introduction to Particle Accelerators</a:t>
            </a:r>
            <a:br>
              <a:rPr lang="en-US" sz="3600" b="1" dirty="0"/>
            </a:br>
            <a:br>
              <a:rPr lang="en-US" sz="4400" b="1" dirty="0"/>
            </a:br>
            <a:r>
              <a:rPr lang="en-US" sz="4400" b="1" dirty="0"/>
              <a:t>Basic Mathematics</a:t>
            </a:r>
            <a:br>
              <a:rPr lang="en-US" sz="4400" b="1" dirty="0"/>
            </a:br>
            <a:endParaRPr lang="en-US" sz="4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5826" y="5224492"/>
            <a:ext cx="4114801" cy="419653"/>
          </a:xfrm>
        </p:spPr>
        <p:txBody>
          <a:bodyPr>
            <a:noAutofit/>
          </a:bodyPr>
          <a:lstStyle/>
          <a:p>
            <a:r>
              <a:rPr lang="en-US" sz="1800" dirty="0"/>
              <a:t>Rende Steerenberg – CERN BE/OP</a:t>
            </a:r>
          </a:p>
        </p:txBody>
      </p:sp>
    </p:spTree>
    <p:extLst>
      <p:ext uri="{BB962C8B-B14F-4D97-AF65-F5344CB8AC3E}">
        <p14:creationId xmlns:p14="http://schemas.microsoft.com/office/powerpoint/2010/main" val="1565033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Drift Space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93941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drift space contains no magnetic field.</a:t>
            </a:r>
          </a:p>
          <a:p>
            <a:r>
              <a:rPr lang="en-US" dirty="0"/>
              <a:t>A drift space has length L.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553334" y="2017883"/>
            <a:ext cx="6430962" cy="2303463"/>
            <a:chOff x="1457" y="1489"/>
            <a:chExt cx="4051" cy="1451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457" y="2353"/>
              <a:ext cx="3379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1867" y="1489"/>
              <a:ext cx="2640" cy="86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155" y="2257"/>
              <a:ext cx="48" cy="96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1867" y="2737"/>
              <a:ext cx="259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915" y="2353"/>
              <a:ext cx="0" cy="384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4459" y="1537"/>
              <a:ext cx="0" cy="1152"/>
            </a:xfrm>
            <a:prstGeom prst="line">
              <a:avLst/>
            </a:prstGeom>
            <a:noFill/>
            <a:ln w="1905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566" y="1961"/>
              <a:ext cx="94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2 </a:t>
              </a:r>
              <a:r>
                <a:rPr lang="en-US" sz="1800">
                  <a:latin typeface="Times New Roman" charset="0"/>
                </a:rPr>
                <a:t>= x</a:t>
              </a:r>
              <a:r>
                <a:rPr lang="en-US" sz="1800" baseline="-25000">
                  <a:latin typeface="Times New Roman" charset="0"/>
                </a:rPr>
                <a:t>1</a:t>
              </a:r>
              <a:r>
                <a:rPr lang="en-US" sz="1800">
                  <a:latin typeface="Times New Roman" charset="0"/>
                </a:rPr>
                <a:t> + L.x</a:t>
              </a:r>
              <a:r>
                <a:rPr lang="en-US" sz="1800" baseline="-25000">
                  <a:latin typeface="Times New Roman" charset="0"/>
                </a:rPr>
                <a:t>1</a:t>
              </a:r>
              <a:r>
                <a:rPr lang="ja-JP" altLang="en-US" sz="1800">
                  <a:latin typeface="Times New Roman" charset="0"/>
                </a:rPr>
                <a:t>’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2913" y="2728"/>
              <a:ext cx="1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>
                  <a:latin typeface="Times New Roman" charset="0"/>
                </a:rPr>
                <a:t>L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2299" y="2113"/>
              <a:ext cx="36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Times New Roman" charset="0"/>
                </a:rPr>
                <a:t>x</a:t>
              </a:r>
              <a:r>
                <a:rPr lang="en-US" sz="1800" baseline="-25000" dirty="0">
                  <a:latin typeface="Times New Roman" charset="0"/>
                </a:rPr>
                <a:t>1</a:t>
              </a:r>
              <a:r>
                <a:rPr lang="ja-JP" altLang="en-US" sz="1800" dirty="0">
                  <a:latin typeface="Times New Roman" charset="0"/>
                </a:rPr>
                <a:t>’</a:t>
              </a:r>
              <a:endParaRPr lang="en-US" sz="1800" dirty="0">
                <a:latin typeface="Times New Roman" charset="0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915" y="2449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1</a:t>
              </a:r>
            </a:p>
          </p:txBody>
        </p:sp>
      </p:grpSp>
      <p:grpSp>
        <p:nvGrpSpPr>
          <p:cNvPr id="18" name="Group 24"/>
          <p:cNvGrpSpPr>
            <a:grpSpLocks/>
          </p:cNvGrpSpPr>
          <p:nvPr/>
        </p:nvGrpSpPr>
        <p:grpSpPr bwMode="auto">
          <a:xfrm>
            <a:off x="1066800" y="4137025"/>
            <a:ext cx="6727825" cy="1930400"/>
            <a:chOff x="672" y="2704"/>
            <a:chExt cx="4238" cy="1216"/>
          </a:xfrm>
        </p:grpSpPr>
        <p:graphicFrame>
          <p:nvGraphicFramePr>
            <p:cNvPr id="19" name="Object 16"/>
            <p:cNvGraphicFramePr>
              <a:graphicFrameLocks noChangeAspect="1"/>
            </p:cNvGraphicFramePr>
            <p:nvPr/>
          </p:nvGraphicFramePr>
          <p:xfrm>
            <a:off x="1006" y="3168"/>
            <a:ext cx="944" cy="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180588" imgH="863225" progId="Equation.3">
                    <p:embed/>
                  </p:oleObj>
                </mc:Choice>
                <mc:Fallback>
                  <p:oleObj name="Equation" r:id="rId2" imgW="1180588" imgH="86322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6" y="3168"/>
                          <a:ext cx="944" cy="6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AutoShape 17"/>
            <p:cNvSpPr>
              <a:spLocks/>
            </p:cNvSpPr>
            <p:nvPr/>
          </p:nvSpPr>
          <p:spPr bwMode="auto">
            <a:xfrm>
              <a:off x="672" y="2704"/>
              <a:ext cx="847" cy="285"/>
            </a:xfrm>
            <a:prstGeom prst="borderCallout2">
              <a:avLst>
                <a:gd name="adj1" fmla="val 25264"/>
                <a:gd name="adj2" fmla="val 105667"/>
                <a:gd name="adj3" fmla="val 25264"/>
                <a:gd name="adj4" fmla="val 111454"/>
                <a:gd name="adj5" fmla="val 161051"/>
                <a:gd name="adj6" fmla="val 132111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2000" dirty="0">
                  <a:latin typeface="Times New Roman" charset="0"/>
                </a:rPr>
                <a:t>x</a:t>
              </a:r>
              <a:r>
                <a:rPr lang="en-US" sz="2000" baseline="-25000" dirty="0">
                  <a:latin typeface="Times New Roman" charset="0"/>
                </a:rPr>
                <a:t>1</a:t>
              </a:r>
              <a:r>
                <a:rPr lang="ja-JP" altLang="en-US" sz="2000" dirty="0">
                  <a:latin typeface="Times New Roman" charset="0"/>
                </a:rPr>
                <a:t>’</a:t>
              </a:r>
              <a:r>
                <a:rPr lang="en-US" sz="2000" dirty="0">
                  <a:latin typeface="Times New Roman" charset="0"/>
                </a:rPr>
                <a:t> small</a:t>
              </a: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468" y="3526"/>
              <a:ext cx="596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5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842245"/>
                </p:ext>
              </p:extLst>
            </p:nvPr>
          </p:nvGraphicFramePr>
          <p:xfrm>
            <a:off x="3610" y="3247"/>
            <a:ext cx="1300" cy="5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25600" imgH="685800" progId="Equation.3">
                    <p:embed/>
                  </p:oleObj>
                </mc:Choice>
                <mc:Fallback>
                  <p:oleObj name="Equation" r:id="rId4" imgW="1625600" imgH="685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0" y="3247"/>
                          <a:ext cx="1300" cy="548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1877" y="2940"/>
              <a:ext cx="436" cy="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9600">
                  <a:latin typeface="Times New Roman" charset="0"/>
                </a:rPr>
                <a:t>}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507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613"/>
            <a:ext cx="8226854" cy="940443"/>
          </a:xfrm>
        </p:spPr>
        <p:txBody>
          <a:bodyPr/>
          <a:lstStyle/>
          <a:p>
            <a:r>
              <a:rPr lang="en-US" dirty="0"/>
              <a:t>A Practical Example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809750" y="2287926"/>
            <a:ext cx="5783263" cy="10445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719709"/>
              </p:ext>
            </p:extLst>
          </p:nvPr>
        </p:nvGraphicFramePr>
        <p:xfrm>
          <a:off x="1933575" y="2351426"/>
          <a:ext cx="304165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87600" imgH="736600" progId="Equation.3">
                  <p:embed/>
                </p:oleObj>
              </mc:Choice>
              <mc:Fallback>
                <p:oleObj name="Equation" r:id="rId2" imgW="23876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3575" y="2351426"/>
                        <a:ext cx="304165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87950" y="2559389"/>
            <a:ext cx="5667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None/>
            </a:pPr>
            <a:r>
              <a:rPr lang="en-US" sz="2400" dirty="0"/>
              <a:t>or</a:t>
            </a:r>
            <a:endParaRPr lang="en-US" sz="2400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688854"/>
              </p:ext>
            </p:extLst>
          </p:nvPr>
        </p:nvGraphicFramePr>
        <p:xfrm>
          <a:off x="5949950" y="2575264"/>
          <a:ext cx="1522413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67893" imgH="342751" progId="Equation.3">
                  <p:embed/>
                </p:oleObj>
              </mc:Choice>
              <mc:Fallback>
                <p:oleObj name="Equation" r:id="rId4" imgW="1167893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50" y="2575264"/>
                        <a:ext cx="1522413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929975"/>
              </p:ext>
            </p:extLst>
          </p:nvPr>
        </p:nvGraphicFramePr>
        <p:xfrm>
          <a:off x="3757613" y="5470863"/>
          <a:ext cx="220186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45616" imgH="355446" progId="Equation.3">
                  <p:embed/>
                </p:oleObj>
              </mc:Choice>
              <mc:Fallback>
                <p:oleObj name="Equation" r:id="rId6" imgW="1345616" imgH="3554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7613" y="5470863"/>
                        <a:ext cx="2201862" cy="5794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547868" y="1119873"/>
            <a:ext cx="8292630" cy="11205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Changing the current in two sets of </a:t>
            </a:r>
            <a:r>
              <a:rPr lang="en-US" sz="2000" dirty="0" err="1">
                <a:solidFill>
                  <a:srgbClr val="1F497D"/>
                </a:solidFill>
              </a:rPr>
              <a:t>quadrupole</a:t>
            </a:r>
            <a:r>
              <a:rPr lang="en-US" sz="2000" dirty="0">
                <a:solidFill>
                  <a:srgbClr val="1F497D"/>
                </a:solidFill>
              </a:rPr>
              <a:t> magnets (F &amp; D) changes the horizontal and vertical tunes (</a:t>
            </a:r>
            <a:r>
              <a:rPr lang="en-US" sz="2000" dirty="0" err="1">
                <a:solidFill>
                  <a:srgbClr val="1F497D"/>
                </a:solidFill>
              </a:rPr>
              <a:t>Q</a:t>
            </a:r>
            <a:r>
              <a:rPr lang="en-US" sz="2000" baseline="-25000" dirty="0" err="1">
                <a:solidFill>
                  <a:srgbClr val="1F497D"/>
                </a:solidFill>
              </a:rPr>
              <a:t>h</a:t>
            </a:r>
            <a:r>
              <a:rPr lang="en-US" sz="2000" dirty="0">
                <a:solidFill>
                  <a:srgbClr val="1F497D"/>
                </a:solidFill>
              </a:rPr>
              <a:t> &amp; Q</a:t>
            </a:r>
            <a:r>
              <a:rPr lang="en-US" sz="2000" baseline="-25000" dirty="0">
                <a:solidFill>
                  <a:srgbClr val="1F497D"/>
                </a:solidFill>
              </a:rPr>
              <a:t>v</a:t>
            </a:r>
            <a:r>
              <a:rPr lang="en-US" sz="2000" dirty="0">
                <a:solidFill>
                  <a:srgbClr val="1F497D"/>
                </a:solidFill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This can be expressed by the following matrix relationship: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547868" y="3454394"/>
            <a:ext cx="829263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Change I</a:t>
            </a:r>
            <a:r>
              <a:rPr lang="en-US" sz="2000" baseline="-25000" dirty="0">
                <a:solidFill>
                  <a:srgbClr val="1F497D"/>
                </a:solidFill>
              </a:rPr>
              <a:t>F</a:t>
            </a:r>
            <a:r>
              <a:rPr lang="en-US" sz="2000" dirty="0">
                <a:solidFill>
                  <a:srgbClr val="1F497D"/>
                </a:solidFill>
              </a:rPr>
              <a:t> then I</a:t>
            </a:r>
            <a:r>
              <a:rPr lang="en-US" sz="2000" baseline="-25000" dirty="0">
                <a:solidFill>
                  <a:srgbClr val="1F497D"/>
                </a:solidFill>
              </a:rPr>
              <a:t>D</a:t>
            </a:r>
            <a:r>
              <a:rPr lang="en-US" sz="2000" dirty="0">
                <a:solidFill>
                  <a:srgbClr val="1F497D"/>
                </a:solidFill>
              </a:rPr>
              <a:t> and measure the changes in </a:t>
            </a:r>
            <a:r>
              <a:rPr lang="en-US" sz="2000" dirty="0" err="1">
                <a:solidFill>
                  <a:srgbClr val="1F497D"/>
                </a:solidFill>
              </a:rPr>
              <a:t>Q</a:t>
            </a:r>
            <a:r>
              <a:rPr lang="en-US" sz="2000" baseline="-25000" dirty="0" err="1">
                <a:solidFill>
                  <a:srgbClr val="1F497D"/>
                </a:solidFill>
              </a:rPr>
              <a:t>h</a:t>
            </a:r>
            <a:r>
              <a:rPr lang="en-US" sz="2000" dirty="0">
                <a:solidFill>
                  <a:srgbClr val="1F497D"/>
                </a:solidFill>
              </a:rPr>
              <a:t> and Q</a:t>
            </a:r>
            <a:r>
              <a:rPr lang="en-US" sz="2000" baseline="-25000" dirty="0">
                <a:solidFill>
                  <a:srgbClr val="1F497D"/>
                </a:solidFill>
              </a:rPr>
              <a:t>v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Calculate the matrix M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Calculate the inverse matrix M</a:t>
            </a:r>
            <a:r>
              <a:rPr lang="en-US" sz="2000" baseline="30000" dirty="0">
                <a:solidFill>
                  <a:srgbClr val="1F497D"/>
                </a:solidFill>
              </a:rPr>
              <a:t>-1 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Use now M</a:t>
            </a:r>
            <a:r>
              <a:rPr lang="en-US" sz="2000" baseline="30000" dirty="0">
                <a:solidFill>
                  <a:srgbClr val="1F497D"/>
                </a:solidFill>
              </a:rPr>
              <a:t>-1</a:t>
            </a:r>
            <a:r>
              <a:rPr lang="en-US" sz="2000" dirty="0">
                <a:solidFill>
                  <a:srgbClr val="1F497D"/>
                </a:solidFill>
              </a:rPr>
              <a:t> to calculate the current changes (</a:t>
            </a:r>
            <a:r>
              <a:rPr lang="en-US" sz="2000" dirty="0">
                <a:solidFill>
                  <a:srgbClr val="1F497D"/>
                </a:solidFill>
                <a:latin typeface="Math1" charset="0"/>
                <a:sym typeface="Math1" charset="0"/>
              </a:rPr>
              <a:t>Δ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I</a:t>
            </a:r>
            <a:r>
              <a:rPr lang="en-US" sz="2000" baseline="-25000" dirty="0">
                <a:solidFill>
                  <a:srgbClr val="1F497D"/>
                </a:solidFill>
                <a:sym typeface="Math1" charset="0"/>
              </a:rPr>
              <a:t>F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 and </a:t>
            </a:r>
            <a:r>
              <a:rPr lang="en-US" sz="2000" dirty="0">
                <a:solidFill>
                  <a:srgbClr val="1F497D"/>
                </a:solidFill>
                <a:latin typeface="Math1" charset="0"/>
                <a:sym typeface="Math1" charset="0"/>
              </a:rPr>
              <a:t>Δ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I</a:t>
            </a:r>
            <a:r>
              <a:rPr lang="en-US" sz="2000" baseline="-25000" dirty="0">
                <a:solidFill>
                  <a:srgbClr val="1F497D"/>
                </a:solidFill>
                <a:sym typeface="Math1" charset="0"/>
              </a:rPr>
              <a:t>D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) needed for any required change in tune (</a:t>
            </a:r>
            <a:r>
              <a:rPr lang="en-US" sz="2000" dirty="0" err="1">
                <a:solidFill>
                  <a:srgbClr val="1F497D"/>
                </a:solidFill>
                <a:latin typeface="Math1" charset="0"/>
                <a:sym typeface="Math1" charset="0"/>
              </a:rPr>
              <a:t>Δ</a:t>
            </a:r>
            <a:r>
              <a:rPr lang="en-US" sz="2000" dirty="0" err="1">
                <a:solidFill>
                  <a:srgbClr val="1F497D"/>
                </a:solidFill>
                <a:sym typeface="Math1" charset="0"/>
              </a:rPr>
              <a:t>Q</a:t>
            </a:r>
            <a:r>
              <a:rPr lang="en-US" sz="2000" baseline="-25000" dirty="0" err="1">
                <a:solidFill>
                  <a:srgbClr val="1F497D"/>
                </a:solidFill>
                <a:sym typeface="Math1" charset="0"/>
              </a:rPr>
              <a:t>h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 and </a:t>
            </a:r>
            <a:r>
              <a:rPr lang="en-US" sz="2000" dirty="0" err="1">
                <a:solidFill>
                  <a:srgbClr val="1F497D"/>
                </a:solidFill>
                <a:latin typeface="Math1" charset="0"/>
                <a:sym typeface="Math1" charset="0"/>
              </a:rPr>
              <a:t>Δ</a:t>
            </a:r>
            <a:r>
              <a:rPr lang="en-US" sz="2000" dirty="0" err="1">
                <a:solidFill>
                  <a:srgbClr val="1F497D"/>
                </a:solidFill>
                <a:sym typeface="Math1" charset="0"/>
              </a:rPr>
              <a:t>Q</a:t>
            </a:r>
            <a:r>
              <a:rPr lang="en-US" sz="2000" baseline="-25000" dirty="0" err="1">
                <a:solidFill>
                  <a:srgbClr val="1F497D"/>
                </a:solidFill>
                <a:sym typeface="Math1" charset="0"/>
              </a:rPr>
              <a:t>v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).</a:t>
            </a:r>
            <a:endParaRPr lang="en-US" sz="20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91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42727"/>
            <a:ext cx="8226855" cy="4667421"/>
          </a:xfrm>
        </p:spPr>
        <p:txBody>
          <a:bodyPr>
            <a:normAutofit/>
          </a:bodyPr>
          <a:lstStyle/>
          <a:p>
            <a:pPr marL="36575" indent="0">
              <a:buNone/>
            </a:pPr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Vectors &amp; Matrices</a:t>
            </a:r>
          </a:p>
          <a:p>
            <a:endParaRPr lang="en-GB" dirty="0"/>
          </a:p>
          <a:p>
            <a:r>
              <a:rPr lang="en-GB" b="1" dirty="0"/>
              <a:t>Differential Equations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Some Units we use</a:t>
            </a:r>
          </a:p>
          <a:p>
            <a:pPr marL="36575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01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884"/>
            <a:ext cx="8226854" cy="940443"/>
          </a:xfrm>
        </p:spPr>
        <p:txBody>
          <a:bodyPr/>
          <a:lstStyle/>
          <a:p>
            <a:r>
              <a:rPr lang="en-US" dirty="0"/>
              <a:t>The Pendulum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2460" y="1147316"/>
            <a:ext cx="5362713" cy="3023182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1F497D"/>
                </a:solidFill>
              </a:rPr>
              <a:t>Lets use a </a:t>
            </a:r>
            <a:r>
              <a:rPr lang="en-GB" sz="2800" dirty="0">
                <a:solidFill>
                  <a:srgbClr val="1F497D"/>
                </a:solidFill>
              </a:rPr>
              <a:t>pendulum</a:t>
            </a:r>
            <a:r>
              <a:rPr lang="en-GB" sz="2400" dirty="0">
                <a:solidFill>
                  <a:srgbClr val="1F497D"/>
                </a:solidFill>
              </a:rPr>
              <a:t> as example</a:t>
            </a:r>
          </a:p>
          <a:p>
            <a:r>
              <a:rPr lang="en-GB" sz="2400" dirty="0">
                <a:solidFill>
                  <a:srgbClr val="1F497D"/>
                </a:solidFill>
              </a:rPr>
              <a:t>The </a:t>
            </a:r>
            <a:r>
              <a:rPr lang="en-GB" sz="2400" b="1" dirty="0">
                <a:solidFill>
                  <a:srgbClr val="1F497D"/>
                </a:solidFill>
              </a:rPr>
              <a:t>length</a:t>
            </a:r>
            <a:r>
              <a:rPr lang="en-GB" sz="2400" dirty="0">
                <a:solidFill>
                  <a:srgbClr val="1F497D"/>
                </a:solidFill>
              </a:rPr>
              <a:t> of the pendulum is </a:t>
            </a:r>
            <a:r>
              <a:rPr lang="en-GB" sz="2400" b="1" dirty="0">
                <a:solidFill>
                  <a:srgbClr val="1F497D"/>
                </a:solidFill>
              </a:rPr>
              <a:t>L</a:t>
            </a:r>
          </a:p>
          <a:p>
            <a:r>
              <a:rPr lang="en-GB" sz="2400" dirty="0">
                <a:solidFill>
                  <a:srgbClr val="1F497D"/>
                </a:solidFill>
              </a:rPr>
              <a:t>It has a </a:t>
            </a:r>
            <a:r>
              <a:rPr lang="en-GB" sz="2400" b="1" dirty="0">
                <a:solidFill>
                  <a:srgbClr val="1F497D"/>
                </a:solidFill>
              </a:rPr>
              <a:t>mass m</a:t>
            </a:r>
            <a:r>
              <a:rPr lang="en-GB" sz="2400" dirty="0">
                <a:solidFill>
                  <a:srgbClr val="1F497D"/>
                </a:solidFill>
              </a:rPr>
              <a:t> attached to it</a:t>
            </a:r>
          </a:p>
          <a:p>
            <a:r>
              <a:rPr lang="en-GB" sz="2400" dirty="0">
                <a:solidFill>
                  <a:srgbClr val="1F497D"/>
                </a:solidFill>
              </a:rPr>
              <a:t>It moves back and forth under the </a:t>
            </a:r>
            <a:r>
              <a:rPr lang="en-GB" sz="2400" b="1" dirty="0">
                <a:solidFill>
                  <a:srgbClr val="1F497D"/>
                </a:solidFill>
              </a:rPr>
              <a:t>influence of gravity</a:t>
            </a:r>
            <a:endParaRPr lang="en-GB" sz="2400" dirty="0">
              <a:solidFill>
                <a:srgbClr val="1F497D"/>
              </a:solidFill>
            </a:endParaRPr>
          </a:p>
        </p:txBody>
      </p:sp>
      <p:grpSp>
        <p:nvGrpSpPr>
          <p:cNvPr id="8" name="Group 75"/>
          <p:cNvGrpSpPr>
            <a:grpSpLocks/>
          </p:cNvGrpSpPr>
          <p:nvPr/>
        </p:nvGrpSpPr>
        <p:grpSpPr bwMode="auto">
          <a:xfrm>
            <a:off x="5913422" y="1013053"/>
            <a:ext cx="3075970" cy="3276859"/>
            <a:chOff x="1847" y="1455"/>
            <a:chExt cx="1500" cy="1747"/>
          </a:xfrm>
        </p:grpSpPr>
        <p:pic>
          <p:nvPicPr>
            <p:cNvPr id="9" name="Picture 71" descr="pendulum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7" y="1580"/>
              <a:ext cx="150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33"/>
            <p:cNvSpPr txBox="1">
              <a:spLocks noChangeArrowheads="1"/>
            </p:cNvSpPr>
            <p:nvPr/>
          </p:nvSpPr>
          <p:spPr bwMode="auto">
            <a:xfrm>
              <a:off x="2232" y="1943"/>
              <a:ext cx="178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solidFill>
                    <a:srgbClr val="D9D9D9"/>
                  </a:solidFill>
                </a:rPr>
                <a:t>L</a:t>
              </a:r>
              <a:endParaRPr lang="en-US" dirty="0">
                <a:solidFill>
                  <a:srgbClr val="D9D9D9"/>
                </a:solidFill>
              </a:endParaRPr>
            </a:p>
          </p:txBody>
        </p:sp>
        <p:sp>
          <p:nvSpPr>
            <p:cNvPr id="11" name="Text Box 34"/>
            <p:cNvSpPr txBox="1">
              <a:spLocks noChangeArrowheads="1"/>
            </p:cNvSpPr>
            <p:nvPr/>
          </p:nvSpPr>
          <p:spPr bwMode="auto">
            <a:xfrm>
              <a:off x="2016" y="2828"/>
              <a:ext cx="222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solidFill>
                    <a:srgbClr val="D9D9D9"/>
                  </a:solidFill>
                </a:rPr>
                <a:t>M</a:t>
              </a:r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2197" y="3041"/>
              <a:ext cx="762" cy="126"/>
            </a:xfrm>
            <a:custGeom>
              <a:avLst/>
              <a:gdLst>
                <a:gd name="T0" fmla="*/ 0 w 1327"/>
                <a:gd name="T1" fmla="*/ 0 h 195"/>
                <a:gd name="T2" fmla="*/ 75 w 1327"/>
                <a:gd name="T3" fmla="*/ 34 h 195"/>
                <a:gd name="T4" fmla="*/ 145 w 1327"/>
                <a:gd name="T5" fmla="*/ 0 h 195"/>
                <a:gd name="T6" fmla="*/ 0 60000 65536"/>
                <a:gd name="T7" fmla="*/ 0 60000 65536"/>
                <a:gd name="T8" fmla="*/ 0 60000 65536"/>
                <a:gd name="T9" fmla="*/ 0 w 1327"/>
                <a:gd name="T10" fmla="*/ 0 h 195"/>
                <a:gd name="T11" fmla="*/ 1327 w 132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27" h="195">
                  <a:moveTo>
                    <a:pt x="0" y="0"/>
                  </a:moveTo>
                  <a:cubicBezTo>
                    <a:pt x="231" y="97"/>
                    <a:pt x="463" y="195"/>
                    <a:pt x="684" y="195"/>
                  </a:cubicBezTo>
                  <a:cubicBezTo>
                    <a:pt x="905" y="195"/>
                    <a:pt x="1116" y="97"/>
                    <a:pt x="1327" y="0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0"/>
            <p:cNvSpPr>
              <a:spLocks noChangeShapeType="1"/>
            </p:cNvSpPr>
            <p:nvPr/>
          </p:nvSpPr>
          <p:spPr bwMode="auto">
            <a:xfrm>
              <a:off x="2589" y="1464"/>
              <a:ext cx="0" cy="1696"/>
            </a:xfrm>
            <a:prstGeom prst="line">
              <a:avLst/>
            </a:prstGeom>
            <a:noFill/>
            <a:ln w="19050" cap="rnd">
              <a:solidFill>
                <a:srgbClr val="DCE6F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 flipH="1">
              <a:off x="2157" y="1469"/>
              <a:ext cx="485" cy="1733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2"/>
            <p:cNvSpPr>
              <a:spLocks noChangeShapeType="1"/>
            </p:cNvSpPr>
            <p:nvPr/>
          </p:nvSpPr>
          <p:spPr bwMode="auto">
            <a:xfrm>
              <a:off x="2551" y="1455"/>
              <a:ext cx="439" cy="1739"/>
            </a:xfrm>
            <a:prstGeom prst="line">
              <a:avLst/>
            </a:prstGeom>
            <a:noFill/>
            <a:ln w="19050" cap="rnd">
              <a:solidFill>
                <a:srgbClr val="DCE6F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3"/>
            <p:cNvSpPr>
              <a:spLocks noChangeShapeType="1"/>
            </p:cNvSpPr>
            <p:nvPr/>
          </p:nvSpPr>
          <p:spPr bwMode="auto">
            <a:xfrm flipV="1">
              <a:off x="2357" y="1595"/>
              <a:ext cx="139" cy="384"/>
            </a:xfrm>
            <a:prstGeom prst="line">
              <a:avLst/>
            </a:prstGeom>
            <a:noFill/>
            <a:ln w="9525">
              <a:solidFill>
                <a:schemeClr val="accent1">
                  <a:lumMod val="20000"/>
                  <a:lumOff val="8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" name="Line 74"/>
            <p:cNvSpPr>
              <a:spLocks noChangeShapeType="1"/>
            </p:cNvSpPr>
            <p:nvPr/>
          </p:nvSpPr>
          <p:spPr bwMode="auto">
            <a:xfrm flipH="1">
              <a:off x="2027" y="2160"/>
              <a:ext cx="256" cy="725"/>
            </a:xfrm>
            <a:prstGeom prst="line">
              <a:avLst/>
            </a:prstGeom>
            <a:noFill/>
            <a:ln w="9525">
              <a:solidFill>
                <a:srgbClr val="DCE6F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57200" y="4591362"/>
            <a:ext cx="8532192" cy="14695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tx2"/>
                </a:solidFill>
              </a:rPr>
              <a:t>Lets try to find an </a:t>
            </a:r>
            <a:r>
              <a:rPr lang="en-GB" sz="2800" b="1" dirty="0">
                <a:solidFill>
                  <a:schemeClr val="tx2"/>
                </a:solidFill>
              </a:rPr>
              <a:t>equation</a:t>
            </a:r>
            <a:r>
              <a:rPr lang="en-GB" sz="2800" dirty="0">
                <a:solidFill>
                  <a:schemeClr val="tx2"/>
                </a:solidFill>
              </a:rPr>
              <a:t> that </a:t>
            </a:r>
            <a:r>
              <a:rPr lang="en-GB" sz="2800" b="1" dirty="0">
                <a:solidFill>
                  <a:schemeClr val="tx2"/>
                </a:solidFill>
              </a:rPr>
              <a:t>describes</a:t>
            </a:r>
            <a:r>
              <a:rPr lang="en-GB" sz="2800" dirty="0">
                <a:solidFill>
                  <a:schemeClr val="tx2"/>
                </a:solidFill>
              </a:rPr>
              <a:t> the </a:t>
            </a:r>
            <a:r>
              <a:rPr lang="en-GB" sz="2800" b="1" dirty="0">
                <a:solidFill>
                  <a:schemeClr val="tx2"/>
                </a:solidFill>
              </a:rPr>
              <a:t>motion</a:t>
            </a:r>
            <a:r>
              <a:rPr lang="en-GB" sz="2800" dirty="0">
                <a:solidFill>
                  <a:schemeClr val="tx2"/>
                </a:solidFill>
              </a:rPr>
              <a:t> of the mass </a:t>
            </a:r>
            <a:r>
              <a:rPr lang="en-GB" sz="2800" b="1" dirty="0">
                <a:solidFill>
                  <a:schemeClr val="tx2"/>
                </a:solidFill>
              </a:rPr>
              <a:t>m</a:t>
            </a:r>
            <a:r>
              <a:rPr lang="en-GB" sz="2800" dirty="0">
                <a:solidFill>
                  <a:schemeClr val="tx2"/>
                </a:solidFill>
              </a:rPr>
              <a:t> makes.</a:t>
            </a:r>
          </a:p>
          <a:p>
            <a:r>
              <a:rPr lang="en-GB" sz="2800" dirty="0">
                <a:solidFill>
                  <a:schemeClr val="tx2"/>
                </a:solidFill>
              </a:rPr>
              <a:t>This will result in a </a:t>
            </a:r>
            <a:r>
              <a:rPr lang="en-GB" sz="2800" b="1" u="sng" dirty="0">
                <a:solidFill>
                  <a:schemeClr val="tx2"/>
                </a:solidFill>
              </a:rPr>
              <a:t>Differential Equation</a:t>
            </a:r>
          </a:p>
        </p:txBody>
      </p:sp>
    </p:spTree>
    <p:extLst>
      <p:ext uri="{BB962C8B-B14F-4D97-AF65-F5344CB8AC3E}">
        <p14:creationId xmlns:p14="http://schemas.microsoft.com/office/powerpoint/2010/main" val="347778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Equation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863103"/>
              </p:ext>
            </p:extLst>
          </p:nvPr>
        </p:nvGraphicFramePr>
        <p:xfrm>
          <a:off x="5834381" y="1666027"/>
          <a:ext cx="150018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91726" imgH="609336" progId="Equation.3">
                  <p:embed/>
                </p:oleObj>
              </mc:Choice>
              <mc:Fallback>
                <p:oleObj name="Equation" r:id="rId2" imgW="1091726" imgH="6093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381" y="1666027"/>
                        <a:ext cx="1500187" cy="838200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79714"/>
              </p:ext>
            </p:extLst>
          </p:nvPr>
        </p:nvGraphicFramePr>
        <p:xfrm>
          <a:off x="7181850" y="2471585"/>
          <a:ext cx="153352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17600" imgH="508000" progId="Equation.3">
                  <p:embed/>
                </p:oleObj>
              </mc:Choice>
              <mc:Fallback>
                <p:oleObj name="Equation" r:id="rId4" imgW="11176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6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1850" y="2471585"/>
                        <a:ext cx="1533525" cy="698500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9999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381147"/>
              </p:ext>
            </p:extLst>
          </p:nvPr>
        </p:nvGraphicFramePr>
        <p:xfrm>
          <a:off x="3883025" y="3755872"/>
          <a:ext cx="3319463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13000" imgH="647700" progId="Equation.3">
                  <p:embed/>
                </p:oleObj>
              </mc:Choice>
              <mc:Fallback>
                <p:oleObj name="Equation" r:id="rId6" imgW="2413000" imgH="647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3025" y="3755872"/>
                        <a:ext cx="3319463" cy="890588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49"/>
          <p:cNvSpPr txBox="1">
            <a:spLocks noChangeArrowheads="1"/>
          </p:cNvSpPr>
          <p:nvPr/>
        </p:nvSpPr>
        <p:spPr bwMode="auto">
          <a:xfrm>
            <a:off x="782319" y="5046510"/>
            <a:ext cx="346612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Restoring force due to gravity is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1800" b="1" dirty="0">
                <a:solidFill>
                  <a:schemeClr val="tx2"/>
                </a:solidFill>
                <a:latin typeface="+mn-lt"/>
              </a:rPr>
              <a:t>-M g sin</a:t>
            </a:r>
            <a:r>
              <a:rPr kumimoji="1" lang="el-GR" sz="1800" b="1" dirty="0">
                <a:solidFill>
                  <a:schemeClr val="tx2"/>
                </a:solidFill>
                <a:latin typeface="+mn-lt"/>
                <a:sym typeface="Math1" charset="0"/>
              </a:rPr>
              <a:t>θ</a:t>
            </a:r>
          </a:p>
        </p:txBody>
      </p:sp>
      <p:sp>
        <p:nvSpPr>
          <p:cNvPr id="11" name="Line 51"/>
          <p:cNvSpPr>
            <a:spLocks noChangeShapeType="1"/>
          </p:cNvSpPr>
          <p:nvPr/>
        </p:nvSpPr>
        <p:spPr bwMode="auto">
          <a:xfrm flipV="1">
            <a:off x="3500438" y="4427384"/>
            <a:ext cx="1136650" cy="65722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53"/>
          <p:cNvSpPr>
            <a:spLocks noChangeArrowheads="1"/>
          </p:cNvSpPr>
          <p:nvPr/>
        </p:nvSpPr>
        <p:spPr bwMode="auto">
          <a:xfrm>
            <a:off x="1200930" y="5691300"/>
            <a:ext cx="2628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1800" dirty="0">
                <a:solidFill>
                  <a:schemeClr val="tx2"/>
                </a:solidFill>
                <a:sym typeface="Math1" charset="0"/>
              </a:rPr>
              <a:t>(force opposes motion)</a:t>
            </a:r>
          </a:p>
        </p:txBody>
      </p:sp>
      <p:grpSp>
        <p:nvGrpSpPr>
          <p:cNvPr id="13" name="Group 57"/>
          <p:cNvGrpSpPr>
            <a:grpSpLocks/>
          </p:cNvGrpSpPr>
          <p:nvPr/>
        </p:nvGrpSpPr>
        <p:grpSpPr bwMode="auto">
          <a:xfrm>
            <a:off x="706064" y="1196127"/>
            <a:ext cx="1828800" cy="3733800"/>
            <a:chOff x="633" y="1018"/>
            <a:chExt cx="1152" cy="2352"/>
          </a:xfrm>
        </p:grpSpPr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080" y="2359"/>
              <a:ext cx="2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M</a:t>
              </a:r>
            </a:p>
          </p:txBody>
        </p:sp>
        <p:sp>
          <p:nvSpPr>
            <p:cNvPr id="15" name="Line 25"/>
            <p:cNvSpPr>
              <a:spLocks noChangeShapeType="1"/>
            </p:cNvSpPr>
            <p:nvPr/>
          </p:nvSpPr>
          <p:spPr bwMode="auto">
            <a:xfrm>
              <a:off x="633" y="1018"/>
              <a:ext cx="0" cy="192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>
              <a:off x="633" y="1018"/>
              <a:ext cx="768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353" y="2506"/>
              <a:ext cx="96" cy="4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28"/>
            <p:cNvSpPr>
              <a:spLocks noChangeShapeType="1"/>
            </p:cNvSpPr>
            <p:nvPr/>
          </p:nvSpPr>
          <p:spPr bwMode="auto">
            <a:xfrm>
              <a:off x="1401" y="2554"/>
              <a:ext cx="0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9"/>
            <p:cNvSpPr>
              <a:spLocks noChangeShapeType="1"/>
            </p:cNvSpPr>
            <p:nvPr/>
          </p:nvSpPr>
          <p:spPr bwMode="auto">
            <a:xfrm flipH="1">
              <a:off x="1161" y="2554"/>
              <a:ext cx="24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1401" y="2506"/>
              <a:ext cx="384" cy="72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633" y="1258"/>
              <a:ext cx="144" cy="56"/>
            </a:xfrm>
            <a:custGeom>
              <a:avLst/>
              <a:gdLst>
                <a:gd name="T0" fmla="*/ 0 w 144"/>
                <a:gd name="T1" fmla="*/ 48 h 56"/>
                <a:gd name="T2" fmla="*/ 48 w 144"/>
                <a:gd name="T3" fmla="*/ 48 h 56"/>
                <a:gd name="T4" fmla="*/ 144 w 144"/>
                <a:gd name="T5" fmla="*/ 0 h 56"/>
                <a:gd name="T6" fmla="*/ 0 60000 65536"/>
                <a:gd name="T7" fmla="*/ 0 60000 65536"/>
                <a:gd name="T8" fmla="*/ 0 60000 65536"/>
                <a:gd name="T9" fmla="*/ 0 w 144"/>
                <a:gd name="T10" fmla="*/ 0 h 56"/>
                <a:gd name="T11" fmla="*/ 144 w 144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56">
                  <a:moveTo>
                    <a:pt x="0" y="48"/>
                  </a:moveTo>
                  <a:cubicBezTo>
                    <a:pt x="12" y="52"/>
                    <a:pt x="24" y="56"/>
                    <a:pt x="48" y="48"/>
                  </a:cubicBezTo>
                  <a:cubicBezTo>
                    <a:pt x="72" y="40"/>
                    <a:pt x="108" y="20"/>
                    <a:pt x="144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1401" y="2746"/>
              <a:ext cx="144" cy="56"/>
            </a:xfrm>
            <a:custGeom>
              <a:avLst/>
              <a:gdLst>
                <a:gd name="T0" fmla="*/ 0 w 144"/>
                <a:gd name="T1" fmla="*/ 48 h 56"/>
                <a:gd name="T2" fmla="*/ 48 w 144"/>
                <a:gd name="T3" fmla="*/ 48 h 56"/>
                <a:gd name="T4" fmla="*/ 144 w 144"/>
                <a:gd name="T5" fmla="*/ 0 h 56"/>
                <a:gd name="T6" fmla="*/ 0 60000 65536"/>
                <a:gd name="T7" fmla="*/ 0 60000 65536"/>
                <a:gd name="T8" fmla="*/ 0 60000 65536"/>
                <a:gd name="T9" fmla="*/ 0 w 144"/>
                <a:gd name="T10" fmla="*/ 0 h 56"/>
                <a:gd name="T11" fmla="*/ 144 w 144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56">
                  <a:moveTo>
                    <a:pt x="0" y="48"/>
                  </a:moveTo>
                  <a:cubicBezTo>
                    <a:pt x="12" y="52"/>
                    <a:pt x="24" y="56"/>
                    <a:pt x="48" y="48"/>
                  </a:cubicBezTo>
                  <a:cubicBezTo>
                    <a:pt x="72" y="40"/>
                    <a:pt x="108" y="20"/>
                    <a:pt x="1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1017" y="1564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L</a:t>
              </a:r>
              <a:endParaRPr lang="en-US"/>
            </a:p>
          </p:txBody>
        </p:sp>
        <p:sp>
          <p:nvSpPr>
            <p:cNvPr id="24" name="Text Box 34"/>
            <p:cNvSpPr txBox="1">
              <a:spLocks noChangeArrowheads="1"/>
            </p:cNvSpPr>
            <p:nvPr/>
          </p:nvSpPr>
          <p:spPr bwMode="auto">
            <a:xfrm>
              <a:off x="1295" y="3060"/>
              <a:ext cx="3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/>
                <a:t>Mg</a:t>
              </a: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1439" y="1472"/>
              <a:ext cx="2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  <a:sym typeface="Symbol" charset="0"/>
                </a:rPr>
                <a:t></a:t>
              </a:r>
              <a:endParaRPr lang="en-US" dirty="0">
                <a:latin typeface="Times New Roman" charset="0"/>
              </a:endParaRPr>
            </a:p>
          </p:txBody>
        </p:sp>
        <p:sp>
          <p:nvSpPr>
            <p:cNvPr id="26" name="Line 36"/>
            <p:cNvSpPr>
              <a:spLocks noChangeShapeType="1"/>
            </p:cNvSpPr>
            <p:nvPr/>
          </p:nvSpPr>
          <p:spPr bwMode="auto">
            <a:xfrm flipH="1" flipV="1">
              <a:off x="729" y="1306"/>
              <a:ext cx="72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 flipH="1">
              <a:off x="1497" y="1738"/>
              <a:ext cx="48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1065" y="2698"/>
              <a:ext cx="192" cy="6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9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87207"/>
              </p:ext>
            </p:extLst>
          </p:nvPr>
        </p:nvGraphicFramePr>
        <p:xfrm>
          <a:off x="4501516" y="5054129"/>
          <a:ext cx="24828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03400" imgH="660400" progId="Equation.3">
                  <p:embed/>
                </p:oleObj>
              </mc:Choice>
              <mc:Fallback>
                <p:oleObj name="Equation" r:id="rId8" imgW="18034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1516" y="5054129"/>
                        <a:ext cx="2482850" cy="908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60"/>
          <p:cNvSpPr>
            <a:spLocks noChangeArrowheads="1"/>
          </p:cNvSpPr>
          <p:nvPr/>
        </p:nvSpPr>
        <p:spPr bwMode="auto">
          <a:xfrm>
            <a:off x="7354887" y="5054130"/>
            <a:ext cx="166020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sz="2000" dirty="0" err="1">
                <a:solidFill>
                  <a:schemeClr val="tx2"/>
                </a:solidFill>
                <a:latin typeface="Math1" charset="0"/>
                <a:sym typeface="Math1" charset="0"/>
              </a:rPr>
              <a:t>θ</a:t>
            </a:r>
            <a:r>
              <a:rPr kumimoji="1" lang="en-US" sz="2000" dirty="0">
                <a:solidFill>
                  <a:schemeClr val="tx2"/>
                </a:solidFill>
                <a:latin typeface="Math1" charset="0"/>
                <a:sym typeface="Math1" charset="0"/>
              </a:rPr>
              <a:t> </a:t>
            </a:r>
            <a:r>
              <a:rPr kumimoji="1" lang="en-US" sz="2000" dirty="0">
                <a:solidFill>
                  <a:schemeClr val="tx2"/>
                </a:solidFill>
                <a:sym typeface="Math1" charset="0"/>
              </a:rPr>
              <a:t>is small</a:t>
            </a:r>
          </a:p>
          <a:p>
            <a:pPr eaLnBrk="0" hangingPunct="0">
              <a:spcBef>
                <a:spcPct val="50000"/>
              </a:spcBef>
            </a:pPr>
            <a:r>
              <a:rPr kumimoji="1" lang="en-US" sz="2000" dirty="0">
                <a:solidFill>
                  <a:schemeClr val="tx2"/>
                </a:solidFill>
                <a:sym typeface="Math1" charset="0"/>
              </a:rPr>
              <a:t>L is constant</a:t>
            </a:r>
          </a:p>
        </p:txBody>
      </p:sp>
      <p:sp>
        <p:nvSpPr>
          <p:cNvPr id="31" name="Line 64"/>
          <p:cNvSpPr>
            <a:spLocks noChangeShapeType="1"/>
          </p:cNvSpPr>
          <p:nvPr/>
        </p:nvSpPr>
        <p:spPr bwMode="auto">
          <a:xfrm>
            <a:off x="5527040" y="4472727"/>
            <a:ext cx="0" cy="61188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" name="Rectangle 67"/>
          <p:cNvSpPr>
            <a:spLocks noChangeArrowheads="1"/>
          </p:cNvSpPr>
          <p:nvPr/>
        </p:nvSpPr>
        <p:spPr bwMode="auto">
          <a:xfrm>
            <a:off x="1719636" y="1059238"/>
            <a:ext cx="7214814" cy="5422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 </a:t>
            </a:r>
            <a:r>
              <a:rPr lang="en-US" sz="2400" b="1" u="sng" dirty="0">
                <a:solidFill>
                  <a:srgbClr val="1F497D"/>
                </a:solidFill>
              </a:rPr>
              <a:t>distance </a:t>
            </a:r>
            <a:r>
              <a:rPr lang="en-US" sz="2400" dirty="0">
                <a:solidFill>
                  <a:srgbClr val="1F497D"/>
                </a:solidFill>
              </a:rPr>
              <a:t>from the </a:t>
            </a:r>
            <a:r>
              <a:rPr lang="en-US" sz="2400" dirty="0" err="1">
                <a:solidFill>
                  <a:srgbClr val="1F497D"/>
                </a:solidFill>
              </a:rPr>
              <a:t>centre</a:t>
            </a:r>
            <a:r>
              <a:rPr lang="en-US" sz="2400" dirty="0">
                <a:solidFill>
                  <a:srgbClr val="1F497D"/>
                </a:solidFill>
              </a:rPr>
              <a:t> = </a:t>
            </a:r>
            <a:r>
              <a:rPr lang="en-US" sz="2400" b="1" u="sng" dirty="0" err="1">
                <a:solidFill>
                  <a:srgbClr val="1F497D"/>
                </a:solidFill>
              </a:rPr>
              <a:t>L</a:t>
            </a:r>
            <a:r>
              <a:rPr lang="en-US" sz="2400" b="1" u="sng" dirty="0" err="1">
                <a:solidFill>
                  <a:srgbClr val="1F497D"/>
                </a:solidFill>
                <a:latin typeface="Math1" charset="0"/>
                <a:sym typeface="Math1" charset="0"/>
              </a:rPr>
              <a:t>θ</a:t>
            </a:r>
            <a:r>
              <a:rPr lang="en-US" sz="2400" dirty="0">
                <a:solidFill>
                  <a:srgbClr val="1F497D"/>
                </a:solidFill>
                <a:sym typeface="Math1" charset="0"/>
              </a:rPr>
              <a:t> (since </a:t>
            </a:r>
            <a:r>
              <a:rPr lang="en-US" sz="2400" dirty="0" err="1">
                <a:solidFill>
                  <a:srgbClr val="1F497D"/>
                </a:solidFill>
                <a:latin typeface="Math1" charset="0"/>
                <a:sym typeface="Math1" charset="0"/>
              </a:rPr>
              <a:t>θ</a:t>
            </a:r>
            <a:r>
              <a:rPr lang="en-US" sz="2400" dirty="0">
                <a:solidFill>
                  <a:srgbClr val="1F497D"/>
                </a:solidFill>
              </a:rPr>
              <a:t> is small)</a:t>
            </a:r>
          </a:p>
        </p:txBody>
      </p:sp>
      <p:sp>
        <p:nvSpPr>
          <p:cNvPr id="33" name="Rectangle 68"/>
          <p:cNvSpPr>
            <a:spLocks noChangeArrowheads="1"/>
          </p:cNvSpPr>
          <p:nvPr/>
        </p:nvSpPr>
        <p:spPr bwMode="auto">
          <a:xfrm>
            <a:off x="2360678" y="1894188"/>
            <a:ext cx="3813845" cy="38020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The </a:t>
            </a:r>
            <a:r>
              <a:rPr lang="en-US" sz="2000" b="1" u="sng" dirty="0">
                <a:solidFill>
                  <a:srgbClr val="1F497D"/>
                </a:solidFill>
              </a:rPr>
              <a:t>velocity</a:t>
            </a:r>
            <a:r>
              <a:rPr lang="en-US" sz="2000" dirty="0">
                <a:solidFill>
                  <a:srgbClr val="1F497D"/>
                </a:solidFill>
              </a:rPr>
              <a:t> of mass M is:</a:t>
            </a:r>
          </a:p>
        </p:txBody>
      </p:sp>
      <p:sp>
        <p:nvSpPr>
          <p:cNvPr id="34" name="Rectangle 69"/>
          <p:cNvSpPr>
            <a:spLocks noChangeArrowheads="1"/>
          </p:cNvSpPr>
          <p:nvPr/>
        </p:nvSpPr>
        <p:spPr bwMode="auto">
          <a:xfrm>
            <a:off x="3149624" y="2611089"/>
            <a:ext cx="4181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The </a:t>
            </a:r>
            <a:r>
              <a:rPr lang="en-US" sz="2000" b="1" u="sng" dirty="0">
                <a:solidFill>
                  <a:srgbClr val="1F497D"/>
                </a:solidFill>
              </a:rPr>
              <a:t>acceleration</a:t>
            </a:r>
            <a:r>
              <a:rPr lang="en-US" sz="2000" dirty="0">
                <a:solidFill>
                  <a:srgbClr val="1F497D"/>
                </a:solidFill>
              </a:rPr>
              <a:t> of mass M is:</a:t>
            </a:r>
          </a:p>
        </p:txBody>
      </p:sp>
      <p:sp>
        <p:nvSpPr>
          <p:cNvPr id="35" name="Rectangle 70"/>
          <p:cNvSpPr>
            <a:spLocks noChangeArrowheads="1"/>
          </p:cNvSpPr>
          <p:nvPr/>
        </p:nvSpPr>
        <p:spPr bwMode="auto">
          <a:xfrm>
            <a:off x="3591243" y="3279622"/>
            <a:ext cx="502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Newton:  </a:t>
            </a:r>
            <a:r>
              <a:rPr lang="en-US" sz="2000" b="1" dirty="0">
                <a:solidFill>
                  <a:srgbClr val="1F497D"/>
                </a:solidFill>
              </a:rPr>
              <a:t>F</a:t>
            </a:r>
            <a:r>
              <a:rPr lang="en-US" sz="2000" dirty="0">
                <a:solidFill>
                  <a:srgbClr val="1F497D"/>
                </a:solidFill>
              </a:rPr>
              <a:t>orce = </a:t>
            </a:r>
            <a:r>
              <a:rPr lang="en-US" sz="2000" b="1" dirty="0">
                <a:solidFill>
                  <a:srgbClr val="1F497D"/>
                </a:solidFill>
              </a:rPr>
              <a:t>m</a:t>
            </a:r>
            <a:r>
              <a:rPr lang="en-US" sz="2000" dirty="0">
                <a:solidFill>
                  <a:srgbClr val="1F497D"/>
                </a:solidFill>
              </a:rPr>
              <a:t>ass x </a:t>
            </a:r>
            <a:r>
              <a:rPr lang="en-US" sz="2000" b="1" dirty="0">
                <a:solidFill>
                  <a:srgbClr val="1F497D"/>
                </a:solidFill>
              </a:rPr>
              <a:t>a</a:t>
            </a:r>
            <a:r>
              <a:rPr lang="en-US" sz="2000" dirty="0">
                <a:solidFill>
                  <a:srgbClr val="1F497D"/>
                </a:solidFill>
              </a:rPr>
              <a:t>cceleration</a:t>
            </a:r>
          </a:p>
        </p:txBody>
      </p:sp>
      <p:sp>
        <p:nvSpPr>
          <p:cNvPr id="36" name="Left Brace 35"/>
          <p:cNvSpPr/>
          <p:nvPr/>
        </p:nvSpPr>
        <p:spPr>
          <a:xfrm>
            <a:off x="7116128" y="5043969"/>
            <a:ext cx="309880" cy="87153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916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a Differential Equation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Line 27"/>
          <p:cNvSpPr>
            <a:spLocks noChangeShapeType="1"/>
          </p:cNvSpPr>
          <p:nvPr/>
        </p:nvSpPr>
        <p:spPr bwMode="auto">
          <a:xfrm flipV="1">
            <a:off x="543111" y="5573294"/>
            <a:ext cx="1843117" cy="4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29"/>
          <p:cNvSpPr>
            <a:spLocks noChangeShapeType="1"/>
          </p:cNvSpPr>
          <p:nvPr/>
        </p:nvSpPr>
        <p:spPr bwMode="auto">
          <a:xfrm flipV="1">
            <a:off x="543111" y="1728993"/>
            <a:ext cx="365842" cy="4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067632"/>
              </p:ext>
            </p:extLst>
          </p:nvPr>
        </p:nvGraphicFramePr>
        <p:xfrm>
          <a:off x="1038660" y="1277308"/>
          <a:ext cx="24828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03400" imgH="660400" progId="Equation.3">
                  <p:embed/>
                </p:oleObj>
              </mc:Choice>
              <mc:Fallback>
                <p:oleObj name="Equation" r:id="rId2" imgW="18034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8660" y="1277308"/>
                        <a:ext cx="2482850" cy="908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077407"/>
              </p:ext>
            </p:extLst>
          </p:nvPr>
        </p:nvGraphicFramePr>
        <p:xfrm>
          <a:off x="6189055" y="2315513"/>
          <a:ext cx="206375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84300" imgH="304800" progId="Equation.3">
                  <p:embed/>
                </p:oleObj>
              </mc:Choice>
              <mc:Fallback>
                <p:oleObj name="Equation" r:id="rId4" imgW="13843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9055" y="2315513"/>
                        <a:ext cx="2063750" cy="4524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36"/>
          <p:cNvSpPr>
            <a:spLocks noChangeShapeType="1"/>
          </p:cNvSpPr>
          <p:nvPr/>
        </p:nvSpPr>
        <p:spPr bwMode="auto">
          <a:xfrm flipH="1">
            <a:off x="527483" y="1733756"/>
            <a:ext cx="9525" cy="38395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303553"/>
              </p:ext>
            </p:extLst>
          </p:nvPr>
        </p:nvGraphicFramePr>
        <p:xfrm>
          <a:off x="1241762" y="3562504"/>
          <a:ext cx="28336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57400" imgH="609600" progId="Equation.3">
                  <p:embed/>
                </p:oleObj>
              </mc:Choice>
              <mc:Fallback>
                <p:oleObj name="Equation" r:id="rId6" imgW="20574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762" y="3562504"/>
                        <a:ext cx="283368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3"/>
          <p:cNvSpPr>
            <a:spLocks noChangeArrowheads="1"/>
          </p:cNvSpPr>
          <p:nvPr/>
        </p:nvSpPr>
        <p:spPr bwMode="auto">
          <a:xfrm>
            <a:off x="4306282" y="3809079"/>
            <a:ext cx="661988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charset="0"/>
              <a:buNone/>
            </a:pPr>
            <a:r>
              <a:rPr lang="en-US" sz="2000" dirty="0"/>
              <a:t>and</a:t>
            </a:r>
          </a:p>
        </p:txBody>
      </p:sp>
      <p:graphicFrame>
        <p:nvGraphicFramePr>
          <p:cNvPr id="14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191786"/>
              </p:ext>
            </p:extLst>
          </p:nvPr>
        </p:nvGraphicFramePr>
        <p:xfrm>
          <a:off x="5082439" y="3575332"/>
          <a:ext cx="313213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73300" imgH="609600" progId="Equation.3">
                  <p:embed/>
                </p:oleObj>
              </mc:Choice>
              <mc:Fallback>
                <p:oleObj name="Equation" r:id="rId8" imgW="22733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439" y="3575332"/>
                        <a:ext cx="313213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Line 48"/>
          <p:cNvSpPr>
            <a:spLocks noChangeShapeType="1"/>
          </p:cNvSpPr>
          <p:nvPr/>
        </p:nvSpPr>
        <p:spPr bwMode="auto">
          <a:xfrm>
            <a:off x="8433445" y="2571648"/>
            <a:ext cx="498436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49"/>
          <p:cNvSpPr>
            <a:spLocks noChangeShapeType="1"/>
          </p:cNvSpPr>
          <p:nvPr/>
        </p:nvSpPr>
        <p:spPr bwMode="auto">
          <a:xfrm flipH="1">
            <a:off x="8931881" y="2574695"/>
            <a:ext cx="9525" cy="3111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50"/>
          <p:cNvSpPr>
            <a:spLocks noChangeShapeType="1"/>
          </p:cNvSpPr>
          <p:nvPr/>
        </p:nvSpPr>
        <p:spPr bwMode="auto">
          <a:xfrm>
            <a:off x="8763773" y="4036183"/>
            <a:ext cx="14726" cy="131835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51"/>
          <p:cNvSpPr>
            <a:spLocks noChangeShapeType="1"/>
          </p:cNvSpPr>
          <p:nvPr/>
        </p:nvSpPr>
        <p:spPr bwMode="auto">
          <a:xfrm flipH="1" flipV="1">
            <a:off x="7234882" y="5684735"/>
            <a:ext cx="1696998" cy="14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52"/>
          <p:cNvSpPr>
            <a:spLocks noChangeShapeType="1"/>
          </p:cNvSpPr>
          <p:nvPr/>
        </p:nvSpPr>
        <p:spPr bwMode="auto">
          <a:xfrm flipH="1" flipV="1">
            <a:off x="7244663" y="5343422"/>
            <a:ext cx="1519109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159394"/>
              </p:ext>
            </p:extLst>
          </p:nvPr>
        </p:nvGraphicFramePr>
        <p:xfrm>
          <a:off x="2579911" y="5101032"/>
          <a:ext cx="42481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086100" imgH="660400" progId="Equation.3">
                  <p:embed/>
                </p:oleObj>
              </mc:Choice>
              <mc:Fallback>
                <p:oleObj name="Equation" r:id="rId10" imgW="30861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911" y="5101032"/>
                        <a:ext cx="424815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7"/>
          <p:cNvSpPr>
            <a:spLocks noChangeArrowheads="1"/>
          </p:cNvSpPr>
          <p:nvPr/>
        </p:nvSpPr>
        <p:spPr bwMode="auto">
          <a:xfrm>
            <a:off x="3813905" y="1365519"/>
            <a:ext cx="5117975" cy="7364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b="1" u="sng" dirty="0">
                <a:solidFill>
                  <a:srgbClr val="1F497D"/>
                </a:solidFill>
              </a:rPr>
              <a:t>Differential equation</a:t>
            </a:r>
            <a:r>
              <a:rPr lang="en-US" sz="2000" dirty="0">
                <a:solidFill>
                  <a:srgbClr val="1F497D"/>
                </a:solidFill>
              </a:rPr>
              <a:t> describing the motion of a pendulum at small amplitudes.</a:t>
            </a:r>
          </a:p>
        </p:txBody>
      </p:sp>
      <p:sp>
        <p:nvSpPr>
          <p:cNvPr id="22" name="Rectangle 59"/>
          <p:cNvSpPr>
            <a:spLocks noChangeArrowheads="1"/>
          </p:cNvSpPr>
          <p:nvPr/>
        </p:nvSpPr>
        <p:spPr bwMode="auto">
          <a:xfrm>
            <a:off x="791530" y="2306453"/>
            <a:ext cx="5257800" cy="4461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Find a solution……Try a good </a:t>
            </a:r>
            <a:r>
              <a:rPr lang="ja-JP" altLang="en-US" sz="2000" dirty="0">
                <a:solidFill>
                  <a:srgbClr val="1F497D"/>
                </a:solidFill>
              </a:rPr>
              <a:t>“</a:t>
            </a:r>
            <a:r>
              <a:rPr lang="en-US" altLang="ja-JP" sz="2000" dirty="0">
                <a:solidFill>
                  <a:srgbClr val="1F497D"/>
                </a:solidFill>
              </a:rPr>
              <a:t>guess</a:t>
            </a:r>
            <a:r>
              <a:rPr lang="ja-JP" altLang="en-US" sz="2000" dirty="0">
                <a:solidFill>
                  <a:srgbClr val="1F497D"/>
                </a:solidFill>
              </a:rPr>
              <a:t>”</a:t>
            </a:r>
            <a:r>
              <a:rPr lang="en-US" altLang="ja-JP" sz="2000" dirty="0">
                <a:solidFill>
                  <a:srgbClr val="1F497D"/>
                </a:solidFill>
              </a:rPr>
              <a:t>……</a:t>
            </a:r>
            <a:endParaRPr lang="en-US" sz="2000" dirty="0">
              <a:solidFill>
                <a:srgbClr val="1F497D"/>
              </a:solidFill>
            </a:endParaRPr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auto">
          <a:xfrm>
            <a:off x="814388" y="3002424"/>
            <a:ext cx="7775277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Differentiate our guess (twice)</a:t>
            </a: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auto">
          <a:xfrm>
            <a:off x="814387" y="4531391"/>
            <a:ext cx="7775277" cy="428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Put this and our </a:t>
            </a:r>
            <a:r>
              <a:rPr lang="ja-JP" altLang="en-US" sz="2000" dirty="0">
                <a:solidFill>
                  <a:srgbClr val="1F497D"/>
                </a:solidFill>
              </a:rPr>
              <a:t>“</a:t>
            </a:r>
            <a:r>
              <a:rPr lang="en-US" altLang="ja-JP" sz="2000" dirty="0">
                <a:solidFill>
                  <a:srgbClr val="1F497D"/>
                </a:solidFill>
              </a:rPr>
              <a:t>guess</a:t>
            </a:r>
            <a:r>
              <a:rPr lang="ja-JP" altLang="en-US" sz="2000" dirty="0">
                <a:solidFill>
                  <a:srgbClr val="1F497D"/>
                </a:solidFill>
              </a:rPr>
              <a:t>”</a:t>
            </a:r>
            <a:r>
              <a:rPr lang="en-US" altLang="ja-JP" sz="2000" dirty="0">
                <a:solidFill>
                  <a:srgbClr val="1F497D"/>
                </a:solidFill>
              </a:rPr>
              <a:t> back in the original Differential equation.</a:t>
            </a:r>
            <a:endParaRPr lang="en-US" sz="2000" dirty="0">
              <a:solidFill>
                <a:srgbClr val="1F497D"/>
              </a:solidFill>
            </a:endParaRPr>
          </a:p>
        </p:txBody>
      </p:sp>
      <p:sp>
        <p:nvSpPr>
          <p:cNvPr id="25" name="Line 48"/>
          <p:cNvSpPr>
            <a:spLocks noChangeShapeType="1"/>
          </p:cNvSpPr>
          <p:nvPr/>
        </p:nvSpPr>
        <p:spPr bwMode="auto">
          <a:xfrm>
            <a:off x="8484761" y="4036183"/>
            <a:ext cx="2937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399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a Differential Equation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757317"/>
              </p:ext>
            </p:extLst>
          </p:nvPr>
        </p:nvGraphicFramePr>
        <p:xfrm>
          <a:off x="2590800" y="1794513"/>
          <a:ext cx="42481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086100" imgH="660400" progId="Equation.3">
                  <p:embed/>
                </p:oleObj>
              </mc:Choice>
              <mc:Fallback>
                <p:oleObj name="Equation" r:id="rId2" imgW="30861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94513"/>
                        <a:ext cx="4248150" cy="90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763762"/>
              </p:ext>
            </p:extLst>
          </p:nvPr>
        </p:nvGraphicFramePr>
        <p:xfrm>
          <a:off x="3899819" y="2933837"/>
          <a:ext cx="1206499" cy="97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33400" imgH="431800" progId="Equation.3">
                  <p:embed/>
                </p:oleObj>
              </mc:Choice>
              <mc:Fallback>
                <p:oleObj name="Equation" r:id="rId4" imgW="533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819" y="2933837"/>
                        <a:ext cx="1206499" cy="976690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265338" y="5745615"/>
            <a:ext cx="241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sz="1800" dirty="0">
                <a:solidFill>
                  <a:schemeClr val="tx2"/>
                </a:solidFill>
                <a:sym typeface="Math1" charset="0"/>
              </a:rPr>
              <a:t>Oscillation amplitude</a:t>
            </a:r>
          </a:p>
        </p:txBody>
      </p:sp>
      <p:graphicFrame>
        <p:nvGraphicFramePr>
          <p:cNvPr id="10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130199"/>
              </p:ext>
            </p:extLst>
          </p:nvPr>
        </p:nvGraphicFramePr>
        <p:xfrm>
          <a:off x="3185006" y="4864512"/>
          <a:ext cx="2574925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27200" imgH="711200" progId="Equation.3">
                  <p:embed/>
                </p:oleObj>
              </mc:Choice>
              <mc:Fallback>
                <p:oleObj name="Equation" r:id="rId6" imgW="1727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5006" y="4864512"/>
                        <a:ext cx="2574925" cy="106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16"/>
          <p:cNvSpPr>
            <a:spLocks noChangeShapeType="1"/>
          </p:cNvSpPr>
          <p:nvPr/>
        </p:nvSpPr>
        <p:spPr bwMode="auto">
          <a:xfrm flipV="1">
            <a:off x="3486393" y="5553858"/>
            <a:ext cx="413426" cy="37269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35"/>
          <p:cNvSpPr>
            <a:spLocks noChangeArrowheads="1"/>
          </p:cNvSpPr>
          <p:nvPr/>
        </p:nvSpPr>
        <p:spPr bwMode="auto">
          <a:xfrm>
            <a:off x="5959153" y="5680637"/>
            <a:ext cx="2513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sz="1800" dirty="0">
                <a:solidFill>
                  <a:schemeClr val="tx2"/>
                </a:solidFill>
                <a:sym typeface="Math1" charset="0"/>
              </a:rPr>
              <a:t>Oscillation frequency</a:t>
            </a:r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 flipH="1" flipV="1">
            <a:off x="5612849" y="5702414"/>
            <a:ext cx="346301" cy="16158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610120" y="1204852"/>
            <a:ext cx="8205474" cy="4254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Now we have to find the solution for the following equation:</a:t>
            </a:r>
          </a:p>
        </p:txBody>
      </p:sp>
      <p:sp>
        <p:nvSpPr>
          <p:cNvPr id="15" name="Rectangle 43"/>
          <p:cNvSpPr>
            <a:spLocks noChangeArrowheads="1"/>
          </p:cNvSpPr>
          <p:nvPr/>
        </p:nvSpPr>
        <p:spPr bwMode="auto">
          <a:xfrm>
            <a:off x="578334" y="3206243"/>
            <a:ext cx="3321485" cy="4661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Solving this equation gives:</a:t>
            </a:r>
          </a:p>
        </p:txBody>
      </p:sp>
      <p:sp>
        <p:nvSpPr>
          <p:cNvPr id="16" name="Rectangle 44"/>
          <p:cNvSpPr>
            <a:spLocks noChangeArrowheads="1"/>
          </p:cNvSpPr>
          <p:nvPr/>
        </p:nvSpPr>
        <p:spPr bwMode="auto">
          <a:xfrm>
            <a:off x="610118" y="4089737"/>
            <a:ext cx="8205475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The final solution of our differential  equation, describing the motion of a pendulum is as we expected :</a:t>
            </a:r>
          </a:p>
        </p:txBody>
      </p:sp>
    </p:spTree>
    <p:extLst>
      <p:ext uri="{BB962C8B-B14F-4D97-AF65-F5344CB8AC3E}">
        <p14:creationId xmlns:p14="http://schemas.microsoft.com/office/powerpoint/2010/main" val="13157275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&amp; Velocity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7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153161"/>
              </p:ext>
            </p:extLst>
          </p:nvPr>
        </p:nvGraphicFramePr>
        <p:xfrm>
          <a:off x="3415386" y="2150647"/>
          <a:ext cx="2479836" cy="93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79500" imgH="406400" progId="Equation.3">
                  <p:embed/>
                </p:oleObj>
              </mc:Choice>
              <mc:Fallback>
                <p:oleObj name="Equation" r:id="rId2" imgW="1079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5386" y="2150647"/>
                        <a:ext cx="2479836" cy="9325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310999"/>
              </p:ext>
            </p:extLst>
          </p:nvPr>
        </p:nvGraphicFramePr>
        <p:xfrm>
          <a:off x="1496514" y="5325374"/>
          <a:ext cx="210185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09088" imgH="330057" progId="Equation.3">
                  <p:embed/>
                </p:oleObj>
              </mc:Choice>
              <mc:Fallback>
                <p:oleObj name="Equation" r:id="rId4" imgW="1409088" imgH="3300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514" y="5325374"/>
                        <a:ext cx="210185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618061"/>
              </p:ext>
            </p:extLst>
          </p:nvPr>
        </p:nvGraphicFramePr>
        <p:xfrm>
          <a:off x="4951709" y="5154024"/>
          <a:ext cx="25019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16100" imgH="609600" progId="Equation.3">
                  <p:embed/>
                </p:oleObj>
              </mc:Choice>
              <mc:Fallback>
                <p:oleObj name="Equation" r:id="rId6" imgW="18161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709" y="5154024"/>
                        <a:ext cx="2501900" cy="838200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38"/>
          <p:cNvSpPr>
            <a:spLocks noChangeArrowheads="1"/>
          </p:cNvSpPr>
          <p:nvPr/>
        </p:nvSpPr>
        <p:spPr bwMode="auto">
          <a:xfrm>
            <a:off x="239151" y="1207234"/>
            <a:ext cx="8721968" cy="9075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 differential equation that describes the transverse motion of the particles as they move around our accelerator. </a:t>
            </a:r>
          </a:p>
        </p:txBody>
      </p:sp>
      <p:sp>
        <p:nvSpPr>
          <p:cNvPr id="11" name="Rectangle 1039"/>
          <p:cNvSpPr>
            <a:spLocks noChangeArrowheads="1"/>
          </p:cNvSpPr>
          <p:nvPr/>
        </p:nvSpPr>
        <p:spPr bwMode="auto">
          <a:xfrm>
            <a:off x="239150" y="3270015"/>
            <a:ext cx="8721969" cy="5345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The solution of this second order describes </a:t>
            </a:r>
            <a:r>
              <a:rPr lang="en-US" sz="2400" b="1" u="sng" dirty="0">
                <a:solidFill>
                  <a:srgbClr val="1F497D"/>
                </a:solidFill>
              </a:rPr>
              <a:t>oscillatory motion</a:t>
            </a:r>
          </a:p>
        </p:txBody>
      </p:sp>
      <p:sp>
        <p:nvSpPr>
          <p:cNvPr id="12" name="Rectangle 1040"/>
          <p:cNvSpPr>
            <a:spLocks noChangeArrowheads="1"/>
          </p:cNvSpPr>
          <p:nvPr/>
        </p:nvSpPr>
        <p:spPr bwMode="auto">
          <a:xfrm>
            <a:off x="239149" y="4135354"/>
            <a:ext cx="8721969" cy="749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</a:rPr>
              <a:t>For any system, where the restoring force </a:t>
            </a:r>
            <a:r>
              <a:rPr lang="en-US" sz="2000" dirty="0">
                <a:solidFill>
                  <a:srgbClr val="1F497D"/>
                </a:solidFill>
                <a:sym typeface="Symbol" charset="0"/>
              </a:rPr>
              <a:t>is proportional to the displacement, the solution for the displacement will be of the form:</a:t>
            </a:r>
          </a:p>
        </p:txBody>
      </p:sp>
    </p:spTree>
    <p:extLst>
      <p:ext uri="{BB962C8B-B14F-4D97-AF65-F5344CB8AC3E}">
        <p14:creationId xmlns:p14="http://schemas.microsoft.com/office/powerpoint/2010/main" val="670118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Plot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868613" y="1149509"/>
            <a:ext cx="7757228" cy="568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Plot the </a:t>
            </a:r>
            <a:r>
              <a:rPr lang="en-US" sz="2400" b="1" u="sng" dirty="0">
                <a:solidFill>
                  <a:srgbClr val="1F497D"/>
                </a:solidFill>
              </a:rPr>
              <a:t>velocity</a:t>
            </a:r>
            <a:r>
              <a:rPr lang="en-US" sz="2400" dirty="0">
                <a:solidFill>
                  <a:srgbClr val="1F497D"/>
                </a:solidFill>
              </a:rPr>
              <a:t> as a function of </a:t>
            </a:r>
            <a:r>
              <a:rPr lang="en-US" sz="2400" b="1" u="sng" dirty="0">
                <a:solidFill>
                  <a:srgbClr val="1F497D"/>
                </a:solidFill>
              </a:rPr>
              <a:t>displacement</a:t>
            </a:r>
            <a:r>
              <a:rPr lang="en-US" sz="2400" dirty="0">
                <a:solidFill>
                  <a:srgbClr val="1F497D"/>
                </a:solidFill>
              </a:rPr>
              <a:t>:  </a:t>
            </a:r>
          </a:p>
        </p:txBody>
      </p:sp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077277"/>
              </p:ext>
            </p:extLst>
          </p:nvPr>
        </p:nvGraphicFramePr>
        <p:xfrm>
          <a:off x="1057910" y="2175877"/>
          <a:ext cx="210185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09088" imgH="330057" progId="Equation.3">
                  <p:embed/>
                </p:oleObj>
              </mc:Choice>
              <mc:Fallback>
                <p:oleObj name="Equation" r:id="rId2" imgW="1409088" imgH="3300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910" y="2175877"/>
                        <a:ext cx="210185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93415"/>
              </p:ext>
            </p:extLst>
          </p:nvPr>
        </p:nvGraphicFramePr>
        <p:xfrm>
          <a:off x="993638" y="3532525"/>
          <a:ext cx="25019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16100" imgH="609600" progId="Equation.3">
                  <p:embed/>
                </p:oleObj>
              </mc:Choice>
              <mc:Fallback>
                <p:oleObj name="Equation" r:id="rId4" imgW="18161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638" y="3532525"/>
                        <a:ext cx="25019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3794013" y="1692930"/>
            <a:ext cx="4595813" cy="2871788"/>
            <a:chOff x="2677" y="1366"/>
            <a:chExt cx="2895" cy="1809"/>
          </a:xfrm>
        </p:grpSpPr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3960" y="1489"/>
              <a:ext cx="1" cy="1620"/>
            </a:xfrm>
            <a:prstGeom prst="line">
              <a:avLst/>
            </a:prstGeom>
            <a:noFill/>
            <a:ln w="28575">
              <a:solidFill>
                <a:srgbClr val="1F497D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2677" y="2354"/>
              <a:ext cx="2712" cy="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2769" y="1753"/>
              <a:ext cx="2381" cy="116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5268" y="2379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endParaRPr lang="en-US">
                <a:latin typeface="Times New Roman" charset="0"/>
              </a:endParaRPr>
            </a:p>
          </p:txBody>
        </p:sp>
        <p:graphicFrame>
          <p:nvGraphicFramePr>
            <p:cNvPr id="15" name="Object 16"/>
            <p:cNvGraphicFramePr>
              <a:graphicFrameLocks noChangeAspect="1"/>
            </p:cNvGraphicFramePr>
            <p:nvPr/>
          </p:nvGraphicFramePr>
          <p:xfrm>
            <a:off x="4069" y="1366"/>
            <a:ext cx="231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17362" imgH="609336" progId="Equation.3">
                    <p:embed/>
                  </p:oleObj>
                </mc:Choice>
                <mc:Fallback>
                  <p:oleObj name="Equation" r:id="rId6" imgW="317362" imgH="60933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9" y="1366"/>
                          <a:ext cx="231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3960" y="1753"/>
              <a:ext cx="1281" cy="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5156" y="2349"/>
              <a:ext cx="1" cy="72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5233" y="1790"/>
              <a:ext cx="1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4010" y="2986"/>
              <a:ext cx="10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5237" y="1931"/>
              <a:ext cx="3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Times New Roman" charset="0"/>
                  <a:sym typeface="Symbol" charset="0"/>
                </a:rPr>
                <a:t></a:t>
              </a:r>
              <a:r>
                <a:rPr lang="en-US" sz="1800" dirty="0">
                  <a:latin typeface="Times New Roman" charset="0"/>
                </a:rPr>
                <a:t>x</a:t>
              </a:r>
              <a:r>
                <a:rPr lang="en-US" sz="1800" baseline="-25000" dirty="0">
                  <a:latin typeface="Times New Roman" charset="0"/>
                </a:rPr>
                <a:t>0</a:t>
              </a:r>
              <a:endParaRPr lang="en-US" dirty="0">
                <a:latin typeface="Times New Roman" charset="0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4487" y="2944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>
                  <a:latin typeface="Times New Roman" charset="0"/>
                </a:rPr>
                <a:t>x</a:t>
              </a:r>
              <a:r>
                <a:rPr lang="en-US" sz="1800" baseline="-25000">
                  <a:latin typeface="Times New Roman" charset="0"/>
                </a:rPr>
                <a:t>0</a:t>
              </a:r>
            </a:p>
          </p:txBody>
        </p:sp>
      </p:grp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868612" y="4590465"/>
            <a:ext cx="7757228" cy="149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srgbClr val="1F497D"/>
                </a:solidFill>
              </a:rPr>
              <a:t>It is an ellipse.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srgbClr val="1F497D"/>
                </a:solidFill>
              </a:rPr>
              <a:t>As </a:t>
            </a:r>
            <a:r>
              <a:rPr lang="el-GR" sz="2400" dirty="0">
                <a:solidFill>
                  <a:srgbClr val="1F497D"/>
                </a:solidFill>
                <a:sym typeface="Math1" charset="0"/>
              </a:rPr>
              <a:t>ω</a:t>
            </a:r>
            <a:r>
              <a:rPr lang="en-US" sz="2400" dirty="0">
                <a:solidFill>
                  <a:srgbClr val="1F497D"/>
                </a:solidFill>
                <a:sym typeface="Math1" charset="0"/>
              </a:rPr>
              <a:t>t</a:t>
            </a:r>
            <a:r>
              <a:rPr lang="en-US" sz="2400" dirty="0">
                <a:solidFill>
                  <a:srgbClr val="1F497D"/>
                </a:solidFill>
              </a:rPr>
              <a:t> advances by 2 </a:t>
            </a:r>
            <a:r>
              <a:rPr lang="el-GR" sz="2400" dirty="0">
                <a:solidFill>
                  <a:srgbClr val="1F497D"/>
                </a:solidFill>
                <a:sym typeface="Math1" charset="0"/>
              </a:rPr>
              <a:t>π</a:t>
            </a:r>
            <a:r>
              <a:rPr lang="en-US" sz="2400" dirty="0">
                <a:solidFill>
                  <a:srgbClr val="1F497D"/>
                </a:solidFill>
                <a:sym typeface="Math1" charset="0"/>
              </a:rPr>
              <a:t> it repeats itself.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srgbClr val="1F497D"/>
                </a:solidFill>
                <a:sym typeface="Math1" charset="0"/>
              </a:rPr>
              <a:t>This continues for (</a:t>
            </a:r>
            <a:r>
              <a:rPr lang="el-GR" sz="2400" dirty="0">
                <a:solidFill>
                  <a:srgbClr val="1F497D"/>
                </a:solidFill>
                <a:sym typeface="Math1" charset="0"/>
              </a:rPr>
              <a:t>ω</a:t>
            </a:r>
            <a:r>
              <a:rPr lang="en-US" sz="2400" dirty="0">
                <a:solidFill>
                  <a:srgbClr val="1F497D"/>
                </a:solidFill>
                <a:latin typeface="Math1" charset="0"/>
                <a:sym typeface="Math1" charset="0"/>
              </a:rPr>
              <a:t> </a:t>
            </a:r>
            <a:r>
              <a:rPr lang="en-US" sz="2400" dirty="0">
                <a:solidFill>
                  <a:srgbClr val="1F497D"/>
                </a:solidFill>
                <a:sym typeface="Math1" charset="0"/>
              </a:rPr>
              <a:t>t</a:t>
            </a:r>
            <a:r>
              <a:rPr lang="en-US" sz="2400" dirty="0">
                <a:solidFill>
                  <a:srgbClr val="1F497D"/>
                </a:solidFill>
              </a:rPr>
              <a:t> + k 2</a:t>
            </a:r>
            <a:r>
              <a:rPr lang="el-GR" sz="2400" dirty="0">
                <a:solidFill>
                  <a:srgbClr val="1F497D"/>
                </a:solidFill>
                <a:sym typeface="Math1" charset="0"/>
              </a:rPr>
              <a:t>π</a:t>
            </a:r>
            <a:r>
              <a:rPr lang="en-US" sz="2400" dirty="0">
                <a:solidFill>
                  <a:srgbClr val="1F497D"/>
                </a:solidFill>
                <a:sym typeface="Math1" charset="0"/>
              </a:rPr>
              <a:t>), with k=0,±1, ±2,..,..etc</a:t>
            </a:r>
          </a:p>
        </p:txBody>
      </p:sp>
    </p:spTree>
    <p:extLst>
      <p:ext uri="{BB962C8B-B14F-4D97-AF65-F5344CB8AC3E}">
        <p14:creationId xmlns:p14="http://schemas.microsoft.com/office/powerpoint/2010/main" val="20920371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Oscillations in Accelerators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13014" y="4289685"/>
            <a:ext cx="4203222" cy="12277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1F497D"/>
                </a:solidFill>
              </a:rPr>
              <a:t>x = displacement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solidFill>
                  <a:srgbClr val="1F497D"/>
                </a:solidFill>
              </a:rPr>
              <a:t>x’ = angle = dx/ds</a:t>
            </a:r>
          </a:p>
        </p:txBody>
      </p: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1711193" y="2120353"/>
            <a:ext cx="6773169" cy="2848892"/>
            <a:chOff x="971" y="1820"/>
            <a:chExt cx="3951" cy="1709"/>
          </a:xfrm>
        </p:grpSpPr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376" y="2666"/>
              <a:ext cx="309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latin typeface="+mn-lt"/>
                </a:rPr>
                <a:t>ds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499" y="2096"/>
              <a:ext cx="319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latin typeface="+mn-lt"/>
                </a:rPr>
                <a:t>x</a:t>
              </a:r>
              <a:r>
                <a:rPr lang="ja-JP" altLang="en-US" b="1" dirty="0">
                  <a:latin typeface="+mn-lt"/>
                </a:rPr>
                <a:t>’</a:t>
              </a:r>
              <a:endParaRPr lang="en-US" b="1" dirty="0">
                <a:latin typeface="+mn-lt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351" y="2338"/>
              <a:ext cx="212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latin typeface="+mn-lt"/>
                </a:rPr>
                <a:t>x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971" y="2621"/>
              <a:ext cx="3906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124" y="1939"/>
              <a:ext cx="3456" cy="1357"/>
            </a:xfrm>
            <a:custGeom>
              <a:avLst/>
              <a:gdLst>
                <a:gd name="T0" fmla="*/ 0 w 3456"/>
                <a:gd name="T1" fmla="*/ 689 h 1357"/>
                <a:gd name="T2" fmla="*/ 860 w 3456"/>
                <a:gd name="T3" fmla="*/ 0 h 1357"/>
                <a:gd name="T4" fmla="*/ 1708 w 3456"/>
                <a:gd name="T5" fmla="*/ 689 h 1357"/>
                <a:gd name="T6" fmla="*/ 2582 w 3456"/>
                <a:gd name="T7" fmla="*/ 1357 h 1357"/>
                <a:gd name="T8" fmla="*/ 3456 w 3456"/>
                <a:gd name="T9" fmla="*/ 689 h 1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357"/>
                <a:gd name="T17" fmla="*/ 3456 w 3456"/>
                <a:gd name="T18" fmla="*/ 1357 h 13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357">
                  <a:moveTo>
                    <a:pt x="0" y="689"/>
                  </a:moveTo>
                  <a:cubicBezTo>
                    <a:pt x="287" y="344"/>
                    <a:pt x="575" y="0"/>
                    <a:pt x="860" y="0"/>
                  </a:cubicBezTo>
                  <a:cubicBezTo>
                    <a:pt x="1145" y="0"/>
                    <a:pt x="1421" y="463"/>
                    <a:pt x="1708" y="689"/>
                  </a:cubicBezTo>
                  <a:cubicBezTo>
                    <a:pt x="1995" y="915"/>
                    <a:pt x="2291" y="1357"/>
                    <a:pt x="2582" y="1357"/>
                  </a:cubicBezTo>
                  <a:cubicBezTo>
                    <a:pt x="2873" y="1357"/>
                    <a:pt x="3164" y="1023"/>
                    <a:pt x="3456" y="689"/>
                  </a:cubicBezTo>
                </a:path>
              </a:pathLst>
            </a:custGeom>
            <a:noFill/>
            <a:ln w="19050">
              <a:solidFill>
                <a:srgbClr val="1F497D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1348" y="2363"/>
              <a:ext cx="523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V="1">
              <a:off x="1355" y="1820"/>
              <a:ext cx="476" cy="53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467" y="2237"/>
              <a:ext cx="62" cy="120"/>
            </a:xfrm>
            <a:custGeom>
              <a:avLst/>
              <a:gdLst>
                <a:gd name="T0" fmla="*/ 0 w 62"/>
                <a:gd name="T1" fmla="*/ 0 h 120"/>
                <a:gd name="T2" fmla="*/ 40 w 62"/>
                <a:gd name="T3" fmla="*/ 20 h 120"/>
                <a:gd name="T4" fmla="*/ 60 w 62"/>
                <a:gd name="T5" fmla="*/ 60 h 120"/>
                <a:gd name="T6" fmla="*/ 53 w 62"/>
                <a:gd name="T7" fmla="*/ 12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20"/>
                <a:gd name="T14" fmla="*/ 62 w 62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20">
                  <a:moveTo>
                    <a:pt x="0" y="0"/>
                  </a:moveTo>
                  <a:cubicBezTo>
                    <a:pt x="15" y="5"/>
                    <a:pt x="30" y="10"/>
                    <a:pt x="40" y="20"/>
                  </a:cubicBezTo>
                  <a:cubicBezTo>
                    <a:pt x="50" y="30"/>
                    <a:pt x="58" y="43"/>
                    <a:pt x="60" y="60"/>
                  </a:cubicBezTo>
                  <a:cubicBezTo>
                    <a:pt x="62" y="77"/>
                    <a:pt x="55" y="109"/>
                    <a:pt x="53" y="120"/>
                  </a:cubicBezTo>
                </a:path>
              </a:pathLst>
            </a:cu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3140" y="2937"/>
              <a:ext cx="661" cy="5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>
              <a:off x="3142" y="2926"/>
              <a:ext cx="78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 flipV="1">
              <a:off x="3791" y="2813"/>
              <a:ext cx="7" cy="71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3799" y="2867"/>
              <a:ext cx="319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latin typeface="+mn-lt"/>
                </a:rPr>
                <a:t>dx</a:t>
              </a:r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 flipH="1" flipV="1">
              <a:off x="3146" y="2638"/>
              <a:ext cx="0" cy="29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3141" y="2587"/>
              <a:ext cx="212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latin typeface="+mn-lt"/>
                </a:rPr>
                <a:t>x</a:t>
              </a: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242" y="2926"/>
              <a:ext cx="46" cy="113"/>
            </a:xfrm>
            <a:custGeom>
              <a:avLst/>
              <a:gdLst>
                <a:gd name="T0" fmla="*/ 46 w 46"/>
                <a:gd name="T1" fmla="*/ 0 h 113"/>
                <a:gd name="T2" fmla="*/ 33 w 46"/>
                <a:gd name="T3" fmla="*/ 73 h 113"/>
                <a:gd name="T4" fmla="*/ 0 w 46"/>
                <a:gd name="T5" fmla="*/ 113 h 113"/>
                <a:gd name="T6" fmla="*/ 0 60000 65536"/>
                <a:gd name="T7" fmla="*/ 0 60000 65536"/>
                <a:gd name="T8" fmla="*/ 0 60000 65536"/>
                <a:gd name="T9" fmla="*/ 0 w 46"/>
                <a:gd name="T10" fmla="*/ 0 h 113"/>
                <a:gd name="T11" fmla="*/ 46 w 46"/>
                <a:gd name="T12" fmla="*/ 113 h 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13">
                  <a:moveTo>
                    <a:pt x="46" y="0"/>
                  </a:moveTo>
                  <a:cubicBezTo>
                    <a:pt x="43" y="27"/>
                    <a:pt x="41" y="54"/>
                    <a:pt x="33" y="73"/>
                  </a:cubicBezTo>
                  <a:cubicBezTo>
                    <a:pt x="25" y="92"/>
                    <a:pt x="12" y="102"/>
                    <a:pt x="0" y="113"/>
                  </a:cubicBezTo>
                </a:path>
              </a:pathLst>
            </a:cu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4725" y="2597"/>
              <a:ext cx="197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dirty="0">
                  <a:latin typeface="+mn-lt"/>
                </a:rPr>
                <a:t>s</a:t>
              </a: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1355" y="2357"/>
              <a:ext cx="0" cy="26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auto">
            <a:xfrm>
              <a:off x="1322" y="2316"/>
              <a:ext cx="73" cy="8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106" y="2895"/>
              <a:ext cx="73" cy="8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>
                <a:solidFill>
                  <a:schemeClr val="hlink"/>
                </a:solidFill>
              </a:endParaRPr>
            </a:p>
          </p:txBody>
        </p:sp>
      </p:grp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74472" y="1273690"/>
            <a:ext cx="8792309" cy="4582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300" dirty="0">
                <a:solidFill>
                  <a:srgbClr val="1F497D"/>
                </a:solidFill>
              </a:rPr>
              <a:t>Under the influence of the </a:t>
            </a:r>
            <a:r>
              <a:rPr lang="en-US" sz="2300" b="1" dirty="0">
                <a:solidFill>
                  <a:srgbClr val="1F497D"/>
                </a:solidFill>
              </a:rPr>
              <a:t>magnetic fields </a:t>
            </a:r>
            <a:r>
              <a:rPr lang="en-US" sz="2300" dirty="0">
                <a:solidFill>
                  <a:srgbClr val="1F497D"/>
                </a:solidFill>
              </a:rPr>
              <a:t>the </a:t>
            </a:r>
            <a:r>
              <a:rPr lang="en-US" sz="2300" b="1" dirty="0">
                <a:solidFill>
                  <a:srgbClr val="1F497D"/>
                </a:solidFill>
              </a:rPr>
              <a:t>particle oscillate</a:t>
            </a:r>
            <a:r>
              <a:rPr lang="en-US" sz="2300" dirty="0">
                <a:solidFill>
                  <a:srgbClr val="1F497D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55319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6855" cy="940443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42727"/>
            <a:ext cx="8226855" cy="4667421"/>
          </a:xfrm>
        </p:spPr>
        <p:txBody>
          <a:bodyPr>
            <a:normAutofit/>
          </a:bodyPr>
          <a:lstStyle/>
          <a:p>
            <a:pPr marL="36575" indent="0">
              <a:buNone/>
            </a:pPr>
            <a:endParaRPr lang="en-GB" dirty="0"/>
          </a:p>
          <a:p>
            <a:r>
              <a:rPr lang="en-GB" dirty="0"/>
              <a:t>Vectors &amp; Matrices</a:t>
            </a:r>
          </a:p>
          <a:p>
            <a:endParaRPr lang="en-GB" dirty="0"/>
          </a:p>
          <a:p>
            <a:r>
              <a:rPr lang="en-GB" dirty="0"/>
              <a:t>Differential Equations</a:t>
            </a:r>
          </a:p>
          <a:p>
            <a:endParaRPr lang="en-GB" dirty="0"/>
          </a:p>
          <a:p>
            <a:r>
              <a:rPr lang="en-GB" dirty="0"/>
              <a:t>Some Units we use</a:t>
            </a:r>
          </a:p>
          <a:p>
            <a:pPr marL="36575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Phase Space Plot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473511"/>
              </p:ext>
            </p:extLst>
          </p:nvPr>
        </p:nvGraphicFramePr>
        <p:xfrm>
          <a:off x="1847818" y="3204663"/>
          <a:ext cx="1389555" cy="112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2600" imgH="393700" progId="Equation.3">
                  <p:embed/>
                </p:oleObj>
              </mc:Choice>
              <mc:Fallback>
                <p:oleObj name="Equation" r:id="rId2" imgW="482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18" y="3204663"/>
                        <a:ext cx="1389555" cy="11281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3913051" y="1879579"/>
            <a:ext cx="4579216" cy="2679922"/>
            <a:chOff x="1696" y="1125"/>
            <a:chExt cx="2724" cy="1538"/>
          </a:xfrm>
        </p:grpSpPr>
        <p:sp>
          <p:nvSpPr>
            <p:cNvPr id="9" name="Line 20"/>
            <p:cNvSpPr>
              <a:spLocks noChangeShapeType="1"/>
            </p:cNvSpPr>
            <p:nvPr/>
          </p:nvSpPr>
          <p:spPr bwMode="auto">
            <a:xfrm>
              <a:off x="2987" y="1125"/>
              <a:ext cx="0" cy="1538"/>
            </a:xfrm>
            <a:prstGeom prst="line">
              <a:avLst/>
            </a:prstGeom>
            <a:noFill/>
            <a:ln w="28575">
              <a:solidFill>
                <a:srgbClr val="1F497D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696" y="1878"/>
              <a:ext cx="2629" cy="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22"/>
            <p:cNvSpPr>
              <a:spLocks noChangeArrowheads="1"/>
            </p:cNvSpPr>
            <p:nvPr/>
          </p:nvSpPr>
          <p:spPr bwMode="auto">
            <a:xfrm>
              <a:off x="1854" y="1355"/>
              <a:ext cx="2265" cy="106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4223" y="1909"/>
              <a:ext cx="197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Times New Roman" charset="0"/>
                </a:rPr>
                <a:t>x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/>
          </p:nvSpPr>
          <p:spPr bwMode="auto">
            <a:xfrm>
              <a:off x="3009" y="1887"/>
              <a:ext cx="682" cy="42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3284" y="1889"/>
              <a:ext cx="84" cy="172"/>
            </a:xfrm>
            <a:custGeom>
              <a:avLst/>
              <a:gdLst>
                <a:gd name="T0" fmla="*/ 33 w 84"/>
                <a:gd name="T1" fmla="*/ 0 h 172"/>
                <a:gd name="T2" fmla="*/ 79 w 84"/>
                <a:gd name="T3" fmla="*/ 100 h 172"/>
                <a:gd name="T4" fmla="*/ 0 w 84"/>
                <a:gd name="T5" fmla="*/ 172 h 172"/>
                <a:gd name="T6" fmla="*/ 0 60000 65536"/>
                <a:gd name="T7" fmla="*/ 0 60000 65536"/>
                <a:gd name="T8" fmla="*/ 0 60000 65536"/>
                <a:gd name="T9" fmla="*/ 0 w 84"/>
                <a:gd name="T10" fmla="*/ 0 h 172"/>
                <a:gd name="T11" fmla="*/ 84 w 84"/>
                <a:gd name="T12" fmla="*/ 172 h 1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72">
                  <a:moveTo>
                    <a:pt x="33" y="0"/>
                  </a:moveTo>
                  <a:cubicBezTo>
                    <a:pt x="58" y="35"/>
                    <a:pt x="84" y="71"/>
                    <a:pt x="79" y="100"/>
                  </a:cubicBezTo>
                  <a:cubicBezTo>
                    <a:pt x="74" y="129"/>
                    <a:pt x="37" y="150"/>
                    <a:pt x="0" y="17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44"/>
            <p:cNvSpPr>
              <a:spLocks noChangeArrowheads="1"/>
            </p:cNvSpPr>
            <p:nvPr/>
          </p:nvSpPr>
          <p:spPr bwMode="auto">
            <a:xfrm>
              <a:off x="3365" y="1859"/>
              <a:ext cx="22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el-GR" sz="2000" dirty="0">
                  <a:sym typeface="Math1" charset="0"/>
                </a:rPr>
                <a:t>φ</a:t>
              </a:r>
            </a:p>
          </p:txBody>
        </p:sp>
      </p:grpSp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659925" y="4736654"/>
            <a:ext cx="8073706" cy="12811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l-GR" sz="2000" dirty="0">
                <a:solidFill>
                  <a:srgbClr val="1F497D"/>
                </a:solidFill>
                <a:sym typeface="Math1" charset="0"/>
              </a:rPr>
              <a:t>φ</a:t>
            </a:r>
            <a:r>
              <a:rPr lang="en-US" sz="2000" dirty="0">
                <a:solidFill>
                  <a:srgbClr val="1F497D"/>
                </a:solidFill>
                <a:sym typeface="Math1" charset="0"/>
              </a:rPr>
              <a:t> = </a:t>
            </a:r>
            <a:r>
              <a:rPr lang="el-GR" sz="2000" dirty="0">
                <a:solidFill>
                  <a:srgbClr val="1F497D"/>
                </a:solidFill>
                <a:sym typeface="Math1" charset="0"/>
              </a:rPr>
              <a:t>ω</a:t>
            </a:r>
            <a:r>
              <a:rPr lang="en-US" sz="2000" dirty="0">
                <a:solidFill>
                  <a:srgbClr val="1F497D"/>
                </a:solidFill>
              </a:rPr>
              <a:t>t is called the </a:t>
            </a:r>
            <a:r>
              <a:rPr lang="en-US" sz="2000" b="1" u="sng" dirty="0">
                <a:solidFill>
                  <a:srgbClr val="1F497D"/>
                </a:solidFill>
              </a:rPr>
              <a:t>phase angle</a:t>
            </a:r>
            <a:endParaRPr lang="en-US" sz="2000" dirty="0">
              <a:solidFill>
                <a:srgbClr val="1F497D"/>
              </a:solidFill>
            </a:endParaRPr>
          </a:p>
          <a:p>
            <a:pPr marL="342900" indent="-342900">
              <a:spcBef>
                <a:spcPct val="20000"/>
              </a:spcBef>
              <a:buSzPct val="80000"/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</a:rPr>
              <a:t>X-axis is the horizontal or vertical position (or time).</a:t>
            </a:r>
          </a:p>
          <a:p>
            <a:pPr marL="342900" indent="-342900">
              <a:spcBef>
                <a:spcPct val="20000"/>
              </a:spcBef>
              <a:buSzPct val="80000"/>
              <a:buFont typeface="Arial"/>
              <a:buChar char="•"/>
            </a:pPr>
            <a:r>
              <a:rPr lang="en-US" sz="2000" dirty="0">
                <a:solidFill>
                  <a:srgbClr val="1F497D"/>
                </a:solidFill>
                <a:sym typeface="Math1" charset="0"/>
              </a:rPr>
              <a:t>Y-axis is the horizontal or vertical phase angle (or energy).</a:t>
            </a:r>
          </a:p>
        </p:txBody>
      </p:sp>
      <p:sp>
        <p:nvSpPr>
          <p:cNvPr id="17" name="Rectangle 52"/>
          <p:cNvSpPr>
            <a:spLocks noChangeArrowheads="1"/>
          </p:cNvSpPr>
          <p:nvPr/>
        </p:nvSpPr>
        <p:spPr bwMode="auto">
          <a:xfrm>
            <a:off x="622571" y="1252533"/>
            <a:ext cx="8214201" cy="5509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This changes slightly the Phase Space plot</a:t>
            </a:r>
            <a:endParaRPr lang="en-US" sz="2400" dirty="0">
              <a:solidFill>
                <a:srgbClr val="1F497D"/>
              </a:solidFill>
              <a:sym typeface="Math1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0091" y="1792415"/>
            <a:ext cx="535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X’</a:t>
            </a:r>
          </a:p>
        </p:txBody>
      </p:sp>
      <p:graphicFrame>
        <p:nvGraphicFramePr>
          <p:cNvPr id="1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465031"/>
              </p:ext>
            </p:extLst>
          </p:nvPr>
        </p:nvGraphicFramePr>
        <p:xfrm>
          <a:off x="1847818" y="2305450"/>
          <a:ext cx="456422" cy="499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7000" imgH="139700" progId="Equation.3">
                  <p:embed/>
                </p:oleObj>
              </mc:Choice>
              <mc:Fallback>
                <p:oleObj name="Equation" r:id="rId4" imgW="1270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18" y="2305450"/>
                        <a:ext cx="456422" cy="49989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52"/>
          <p:cNvSpPr>
            <a:spLocks noChangeArrowheads="1"/>
          </p:cNvSpPr>
          <p:nvPr/>
        </p:nvSpPr>
        <p:spPr bwMode="auto">
          <a:xfrm>
            <a:off x="659926" y="2280604"/>
            <a:ext cx="1294944" cy="55093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</a:rPr>
              <a:t>Position</a:t>
            </a:r>
            <a:endParaRPr lang="en-US" sz="2400" dirty="0">
              <a:solidFill>
                <a:srgbClr val="1F497D"/>
              </a:solidFill>
              <a:sym typeface="Math1" charset="0"/>
            </a:endParaRPr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>
            <a:off x="659925" y="3520324"/>
            <a:ext cx="1294945" cy="55093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  <a:sym typeface="Math1" charset="0"/>
              </a:rPr>
              <a:t>Angle</a:t>
            </a:r>
          </a:p>
        </p:txBody>
      </p:sp>
    </p:spTree>
    <p:extLst>
      <p:ext uri="{BB962C8B-B14F-4D97-AF65-F5344CB8AC3E}">
        <p14:creationId xmlns:p14="http://schemas.microsoft.com/office/powerpoint/2010/main" val="17894724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Phase Space Plot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841194" y="5142051"/>
            <a:ext cx="3335300" cy="4122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>
                <a:solidFill>
                  <a:srgbClr val="1F497D"/>
                </a:solidFill>
                <a:sym typeface="Math1" charset="0"/>
              </a:rPr>
              <a:t>Horizontal Phase Space </a:t>
            </a:r>
            <a:endParaRPr lang="en-US" sz="2000" dirty="0">
              <a:solidFill>
                <a:srgbClr val="1F497D"/>
              </a:solidFill>
              <a:sym typeface="Math1" charset="0"/>
            </a:endParaRPr>
          </a:p>
        </p:txBody>
      </p:sp>
      <p:sp>
        <p:nvSpPr>
          <p:cNvPr id="17" name="Rectangle 52"/>
          <p:cNvSpPr>
            <a:spLocks noChangeArrowheads="1"/>
          </p:cNvSpPr>
          <p:nvPr/>
        </p:nvSpPr>
        <p:spPr bwMode="auto">
          <a:xfrm>
            <a:off x="622571" y="1505753"/>
            <a:ext cx="8214201" cy="5509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dirty="0">
                <a:solidFill>
                  <a:srgbClr val="1F497D"/>
                </a:solidFill>
                <a:sym typeface="Math1" charset="0"/>
              </a:rPr>
              <a:t>We distinguish motion in the Horizontal &amp; Vertical Plane</a:t>
            </a:r>
          </a:p>
        </p:txBody>
      </p:sp>
      <p:grpSp>
        <p:nvGrpSpPr>
          <p:cNvPr id="22" name="Group 48"/>
          <p:cNvGrpSpPr>
            <a:grpSpLocks/>
          </p:cNvGrpSpPr>
          <p:nvPr/>
        </p:nvGrpSpPr>
        <p:grpSpPr bwMode="auto">
          <a:xfrm>
            <a:off x="728665" y="2329749"/>
            <a:ext cx="3851396" cy="2679922"/>
            <a:chOff x="1696" y="1125"/>
            <a:chExt cx="2771" cy="1538"/>
          </a:xfrm>
        </p:grpSpPr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987" y="1125"/>
              <a:ext cx="0" cy="1538"/>
            </a:xfrm>
            <a:prstGeom prst="line">
              <a:avLst/>
            </a:prstGeom>
            <a:noFill/>
            <a:ln w="28575">
              <a:solidFill>
                <a:srgbClr val="1F497D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1696" y="1878"/>
              <a:ext cx="2629" cy="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2"/>
            <p:cNvSpPr>
              <a:spLocks noChangeArrowheads="1"/>
            </p:cNvSpPr>
            <p:nvPr/>
          </p:nvSpPr>
          <p:spPr bwMode="auto">
            <a:xfrm>
              <a:off x="1854" y="1355"/>
              <a:ext cx="2265" cy="106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4223" y="1909"/>
              <a:ext cx="24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x</a:t>
              </a:r>
              <a:endParaRPr lang="en-US" sz="3200" dirty="0">
                <a:latin typeface="Times New Roman" charset="0"/>
              </a:endParaRPr>
            </a:p>
          </p:txBody>
        </p:sp>
        <p:sp>
          <p:nvSpPr>
            <p:cNvPr id="27" name="Line 40"/>
            <p:cNvSpPr>
              <a:spLocks noChangeShapeType="1"/>
            </p:cNvSpPr>
            <p:nvPr/>
          </p:nvSpPr>
          <p:spPr bwMode="auto">
            <a:xfrm>
              <a:off x="3009" y="1887"/>
              <a:ext cx="682" cy="42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3284" y="1889"/>
              <a:ext cx="84" cy="172"/>
            </a:xfrm>
            <a:custGeom>
              <a:avLst/>
              <a:gdLst>
                <a:gd name="T0" fmla="*/ 33 w 84"/>
                <a:gd name="T1" fmla="*/ 0 h 172"/>
                <a:gd name="T2" fmla="*/ 79 w 84"/>
                <a:gd name="T3" fmla="*/ 100 h 172"/>
                <a:gd name="T4" fmla="*/ 0 w 84"/>
                <a:gd name="T5" fmla="*/ 172 h 172"/>
                <a:gd name="T6" fmla="*/ 0 60000 65536"/>
                <a:gd name="T7" fmla="*/ 0 60000 65536"/>
                <a:gd name="T8" fmla="*/ 0 60000 65536"/>
                <a:gd name="T9" fmla="*/ 0 w 84"/>
                <a:gd name="T10" fmla="*/ 0 h 172"/>
                <a:gd name="T11" fmla="*/ 84 w 84"/>
                <a:gd name="T12" fmla="*/ 172 h 1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72">
                  <a:moveTo>
                    <a:pt x="33" y="0"/>
                  </a:moveTo>
                  <a:cubicBezTo>
                    <a:pt x="58" y="35"/>
                    <a:pt x="84" y="71"/>
                    <a:pt x="79" y="100"/>
                  </a:cubicBezTo>
                  <a:cubicBezTo>
                    <a:pt x="74" y="129"/>
                    <a:pt x="37" y="150"/>
                    <a:pt x="0" y="17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44"/>
            <p:cNvSpPr>
              <a:spLocks noChangeArrowheads="1"/>
            </p:cNvSpPr>
            <p:nvPr/>
          </p:nvSpPr>
          <p:spPr bwMode="auto">
            <a:xfrm>
              <a:off x="3365" y="1859"/>
              <a:ext cx="22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el-GR" sz="2000" dirty="0">
                  <a:sym typeface="Math1" charset="0"/>
                </a:rPr>
                <a:t>φ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985705" y="2242585"/>
            <a:ext cx="442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x’</a:t>
            </a:r>
          </a:p>
        </p:txBody>
      </p:sp>
      <p:grpSp>
        <p:nvGrpSpPr>
          <p:cNvPr id="40" name="Group 48"/>
          <p:cNvGrpSpPr>
            <a:grpSpLocks/>
          </p:cNvGrpSpPr>
          <p:nvPr/>
        </p:nvGrpSpPr>
        <p:grpSpPr bwMode="auto">
          <a:xfrm>
            <a:off x="4952225" y="2318474"/>
            <a:ext cx="3851396" cy="2679922"/>
            <a:chOff x="1696" y="1125"/>
            <a:chExt cx="2771" cy="1538"/>
          </a:xfrm>
        </p:grpSpPr>
        <p:sp>
          <p:nvSpPr>
            <p:cNvPr id="41" name="Line 20"/>
            <p:cNvSpPr>
              <a:spLocks noChangeShapeType="1"/>
            </p:cNvSpPr>
            <p:nvPr/>
          </p:nvSpPr>
          <p:spPr bwMode="auto">
            <a:xfrm>
              <a:off x="2987" y="1125"/>
              <a:ext cx="0" cy="1538"/>
            </a:xfrm>
            <a:prstGeom prst="line">
              <a:avLst/>
            </a:prstGeom>
            <a:noFill/>
            <a:ln w="28575">
              <a:solidFill>
                <a:srgbClr val="1F497D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1"/>
            <p:cNvSpPr>
              <a:spLocks noChangeShapeType="1"/>
            </p:cNvSpPr>
            <p:nvPr/>
          </p:nvSpPr>
          <p:spPr bwMode="auto">
            <a:xfrm>
              <a:off x="1696" y="1878"/>
              <a:ext cx="2629" cy="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22"/>
            <p:cNvSpPr>
              <a:spLocks noChangeArrowheads="1"/>
            </p:cNvSpPr>
            <p:nvPr/>
          </p:nvSpPr>
          <p:spPr bwMode="auto">
            <a:xfrm>
              <a:off x="1854" y="1355"/>
              <a:ext cx="2265" cy="106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Text Box 23"/>
            <p:cNvSpPr txBox="1">
              <a:spLocks noChangeArrowheads="1"/>
            </p:cNvSpPr>
            <p:nvPr/>
          </p:nvSpPr>
          <p:spPr bwMode="auto">
            <a:xfrm>
              <a:off x="4223" y="1909"/>
              <a:ext cx="244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y</a:t>
              </a:r>
              <a:endParaRPr lang="en-US" sz="2800" dirty="0">
                <a:latin typeface="Times New Roman" charset="0"/>
              </a:endParaRPr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3009" y="1887"/>
              <a:ext cx="682" cy="42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3284" y="1889"/>
              <a:ext cx="84" cy="172"/>
            </a:xfrm>
            <a:custGeom>
              <a:avLst/>
              <a:gdLst>
                <a:gd name="T0" fmla="*/ 33 w 84"/>
                <a:gd name="T1" fmla="*/ 0 h 172"/>
                <a:gd name="T2" fmla="*/ 79 w 84"/>
                <a:gd name="T3" fmla="*/ 100 h 172"/>
                <a:gd name="T4" fmla="*/ 0 w 84"/>
                <a:gd name="T5" fmla="*/ 172 h 172"/>
                <a:gd name="T6" fmla="*/ 0 60000 65536"/>
                <a:gd name="T7" fmla="*/ 0 60000 65536"/>
                <a:gd name="T8" fmla="*/ 0 60000 65536"/>
                <a:gd name="T9" fmla="*/ 0 w 84"/>
                <a:gd name="T10" fmla="*/ 0 h 172"/>
                <a:gd name="T11" fmla="*/ 84 w 84"/>
                <a:gd name="T12" fmla="*/ 172 h 1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72">
                  <a:moveTo>
                    <a:pt x="33" y="0"/>
                  </a:moveTo>
                  <a:cubicBezTo>
                    <a:pt x="58" y="35"/>
                    <a:pt x="84" y="71"/>
                    <a:pt x="79" y="100"/>
                  </a:cubicBezTo>
                  <a:cubicBezTo>
                    <a:pt x="74" y="129"/>
                    <a:pt x="37" y="150"/>
                    <a:pt x="0" y="17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Rectangle 44"/>
            <p:cNvSpPr>
              <a:spLocks noChangeArrowheads="1"/>
            </p:cNvSpPr>
            <p:nvPr/>
          </p:nvSpPr>
          <p:spPr bwMode="auto">
            <a:xfrm>
              <a:off x="3365" y="1859"/>
              <a:ext cx="22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el-GR" sz="2000" dirty="0">
                  <a:sym typeface="Math1" charset="0"/>
                </a:rPr>
                <a:t>φ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7209265" y="2231310"/>
            <a:ext cx="442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y’</a:t>
            </a:r>
          </a:p>
        </p:txBody>
      </p:sp>
      <p:sp>
        <p:nvSpPr>
          <p:cNvPr id="49" name="Rectangle 51"/>
          <p:cNvSpPr>
            <a:spLocks noChangeArrowheads="1"/>
          </p:cNvSpPr>
          <p:nvPr/>
        </p:nvSpPr>
        <p:spPr bwMode="auto">
          <a:xfrm>
            <a:off x="5078233" y="5142051"/>
            <a:ext cx="3335300" cy="4122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000" dirty="0">
                <a:solidFill>
                  <a:srgbClr val="1F497D"/>
                </a:solidFill>
                <a:sym typeface="Math1" charset="0"/>
              </a:rPr>
              <a:t>Vertical Phase Space </a:t>
            </a:r>
          </a:p>
        </p:txBody>
      </p:sp>
    </p:spTree>
    <p:extLst>
      <p:ext uri="{BB962C8B-B14F-4D97-AF65-F5344CB8AC3E}">
        <p14:creationId xmlns:p14="http://schemas.microsoft.com/office/powerpoint/2010/main" val="1090750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AXEL-2023, 27 November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DE86-EC12-9345-82F6-36BD1B27AF79}" type="slidenum">
              <a:rPr lang="en-GB" smtClean="0"/>
              <a:t>32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48998" y="1622006"/>
            <a:ext cx="7739630" cy="13188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b="1" i="1" dirty="0">
                <a:solidFill>
                  <a:srgbClr val="1F497D"/>
                </a:solidFill>
                <a:latin typeface="Apple Casual"/>
                <a:cs typeface="Apple Casual"/>
              </a:rPr>
              <a:t>“Pure mathematics is, in its way, the poetry of logical ideas.”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86482" y="5152213"/>
            <a:ext cx="2464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Albert Einstein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339" y="3255621"/>
            <a:ext cx="1910248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7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42727"/>
            <a:ext cx="8226855" cy="4667421"/>
          </a:xfrm>
        </p:spPr>
        <p:txBody>
          <a:bodyPr>
            <a:normAutofit/>
          </a:bodyPr>
          <a:lstStyle/>
          <a:p>
            <a:pPr marL="36575" indent="0">
              <a:buNone/>
            </a:pPr>
            <a:endParaRPr lang="en-GB" dirty="0"/>
          </a:p>
          <a:p>
            <a:r>
              <a:rPr lang="en-GB" b="1" dirty="0"/>
              <a:t>Vectors &amp; Matrices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Differential Equations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Some Units we use</a:t>
            </a:r>
          </a:p>
          <a:p>
            <a:pPr marL="36575" indent="0">
              <a:buNone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97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Scalars &amp; Vectors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0720" y="1094153"/>
            <a:ext cx="7955280" cy="461665"/>
          </a:xfrm>
          <a:prstGeom prst="rect">
            <a:avLst/>
          </a:prstGeom>
          <a:solidFill>
            <a:srgbClr val="C6D9F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Scalar</a:t>
            </a:r>
            <a:r>
              <a:rPr lang="en-GB" sz="2400" dirty="0">
                <a:solidFill>
                  <a:srgbClr val="1F497D"/>
                </a:solidFill>
              </a:rPr>
              <a:t>, a single quantity or value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21" y="1646179"/>
            <a:ext cx="1349998" cy="1799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280" y="1682179"/>
            <a:ext cx="1799998" cy="1799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10" y="1646179"/>
            <a:ext cx="2767842" cy="18359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720" y="3644313"/>
            <a:ext cx="7955280" cy="461665"/>
          </a:xfrm>
          <a:prstGeom prst="rect">
            <a:avLst/>
          </a:prstGeom>
          <a:solidFill>
            <a:srgbClr val="C6D9F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Vector</a:t>
            </a:r>
            <a:r>
              <a:rPr lang="en-GB" sz="2400" dirty="0">
                <a:solidFill>
                  <a:srgbClr val="1F497D"/>
                </a:solidFill>
              </a:rPr>
              <a:t>, (origin,) length, direction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185" y="4264073"/>
            <a:ext cx="1703070" cy="17030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3782" y="4217635"/>
            <a:ext cx="2699114" cy="180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4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Coordinate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auto">
          <a:xfrm>
            <a:off x="1762639" y="2101631"/>
            <a:ext cx="1994679" cy="666272"/>
          </a:xfrm>
          <a:prstGeom prst="wedgeRoundRectCallout">
            <a:avLst>
              <a:gd name="adj1" fmla="val -50375"/>
              <a:gd name="adj2" fmla="val 141778"/>
              <a:gd name="adj3" fmla="val 16667"/>
            </a:avLst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(x,y) Cartesian coordinates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23265" y="4971831"/>
            <a:ext cx="3018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dirty="0">
                <a:latin typeface="+mn-lt"/>
              </a:rPr>
              <a:t>r is the length of the vector</a:t>
            </a:r>
            <a:endParaRPr lang="en-US" dirty="0">
              <a:latin typeface="+mn-lt"/>
            </a:endParaRPr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096839"/>
              </p:ext>
            </p:extLst>
          </p:nvPr>
        </p:nvGraphicFramePr>
        <p:xfrm>
          <a:off x="1555750" y="5454113"/>
          <a:ext cx="166211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200" imgH="279400" progId="Equation.3">
                  <p:embed/>
                </p:oleObj>
              </mc:Choice>
              <mc:Fallback>
                <p:oleObj name="Equation" r:id="rId2" imgW="8382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alphaModFix amt="5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5454113"/>
                        <a:ext cx="166211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1255078" y="2441356"/>
            <a:ext cx="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255078" y="4727356"/>
            <a:ext cx="2667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1255078" y="2898556"/>
            <a:ext cx="17526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3007678" y="2898556"/>
            <a:ext cx="0" cy="18288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931478" y="2898556"/>
            <a:ext cx="762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1302703" y="4832131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1102678" y="2898556"/>
            <a:ext cx="0" cy="1752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810578" y="3587531"/>
            <a:ext cx="3032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002790" y="4741643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1255078" y="2974756"/>
            <a:ext cx="167640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5323207" y="2481679"/>
            <a:ext cx="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auto">
          <a:xfrm>
            <a:off x="5323207" y="4767679"/>
            <a:ext cx="2667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6999607" y="2938879"/>
            <a:ext cx="762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 flipV="1">
            <a:off x="5323207" y="2938879"/>
            <a:ext cx="1752600" cy="18288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9"/>
          <p:cNvSpPr>
            <a:spLocks/>
          </p:cNvSpPr>
          <p:nvPr/>
        </p:nvSpPr>
        <p:spPr bwMode="auto">
          <a:xfrm>
            <a:off x="5628007" y="4462879"/>
            <a:ext cx="177800" cy="304800"/>
          </a:xfrm>
          <a:custGeom>
            <a:avLst/>
            <a:gdLst>
              <a:gd name="T0" fmla="*/ 96 w 112"/>
              <a:gd name="T1" fmla="*/ 192 h 192"/>
              <a:gd name="T2" fmla="*/ 96 w 112"/>
              <a:gd name="T3" fmla="*/ 96 h 192"/>
              <a:gd name="T4" fmla="*/ 0 w 112"/>
              <a:gd name="T5" fmla="*/ 0 h 192"/>
              <a:gd name="T6" fmla="*/ 0 60000 65536"/>
              <a:gd name="T7" fmla="*/ 0 60000 65536"/>
              <a:gd name="T8" fmla="*/ 0 60000 65536"/>
              <a:gd name="T9" fmla="*/ 0 w 112"/>
              <a:gd name="T10" fmla="*/ 0 h 192"/>
              <a:gd name="T11" fmla="*/ 112 w 112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2" h="192">
                <a:moveTo>
                  <a:pt x="96" y="192"/>
                </a:moveTo>
                <a:cubicBezTo>
                  <a:pt x="104" y="160"/>
                  <a:pt x="112" y="128"/>
                  <a:pt x="96" y="96"/>
                </a:cubicBezTo>
                <a:cubicBezTo>
                  <a:pt x="80" y="64"/>
                  <a:pt x="16" y="16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5916932" y="3437354"/>
            <a:ext cx="29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5764532" y="4351754"/>
            <a:ext cx="3032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  <a:sym typeface="Symbol" charset="0"/>
              </a:rPr>
              <a:t>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 Box 33"/>
          <p:cNvSpPr txBox="1">
            <a:spLocks noChangeArrowheads="1"/>
          </p:cNvSpPr>
          <p:nvPr/>
        </p:nvSpPr>
        <p:spPr bwMode="auto">
          <a:xfrm>
            <a:off x="4861244" y="4883566"/>
            <a:ext cx="3698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l-GR" sz="2000" dirty="0">
                <a:latin typeface="+mn-lt"/>
                <a:sym typeface="Symbol" charset="0"/>
              </a:rPr>
              <a:t>θ</a:t>
            </a:r>
            <a:r>
              <a:rPr lang="en-US" sz="2000" dirty="0">
                <a:latin typeface="+mn-lt"/>
                <a:sym typeface="Symbol" charset="0"/>
              </a:rPr>
              <a:t> gives the direction of the vector</a:t>
            </a: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5632769" y="2010191"/>
            <a:ext cx="1846263" cy="673100"/>
          </a:xfrm>
          <a:prstGeom prst="wedgeRoundRectCallout">
            <a:avLst>
              <a:gd name="adj1" fmla="val -45268"/>
              <a:gd name="adj2" fmla="val 173686"/>
              <a:gd name="adj3" fmla="val 16667"/>
            </a:avLst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dirty="0"/>
              <a:t>(r, </a:t>
            </a:r>
            <a:r>
              <a:rPr lang="en-US" dirty="0">
                <a:sym typeface="Symbol" charset="0"/>
              </a:rPr>
              <a:t>) Polar coordinates</a:t>
            </a:r>
            <a:endParaRPr lang="en-US" dirty="0"/>
          </a:p>
        </p:txBody>
      </p:sp>
      <p:graphicFrame>
        <p:nvGraphicFramePr>
          <p:cNvPr id="2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222228"/>
              </p:ext>
            </p:extLst>
          </p:nvPr>
        </p:nvGraphicFramePr>
        <p:xfrm>
          <a:off x="5200969" y="5382101"/>
          <a:ext cx="32797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95600" imgH="660400" progId="Equation.3">
                  <p:embed/>
                </p:oleObj>
              </mc:Choice>
              <mc:Fallback>
                <p:oleObj name="Equation" r:id="rId4" imgW="28956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969" y="5382101"/>
                        <a:ext cx="3279775" cy="747713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2144078" y="3720881"/>
            <a:ext cx="293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/>
              <a:t>r</a:t>
            </a:r>
            <a:endParaRPr lang="en-US" dirty="0"/>
          </a:p>
        </p:txBody>
      </p:sp>
      <p:sp>
        <p:nvSpPr>
          <p:cNvPr id="31" name="Rectangle 44"/>
          <p:cNvSpPr txBox="1">
            <a:spLocks noChangeArrowheads="1"/>
          </p:cNvSpPr>
          <p:nvPr/>
        </p:nvSpPr>
        <p:spPr>
          <a:xfrm>
            <a:off x="728202" y="1198373"/>
            <a:ext cx="8090678" cy="5327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400" dirty="0">
                <a:solidFill>
                  <a:srgbClr val="1F497D"/>
                </a:solidFill>
              </a:rPr>
              <a:t>A </a:t>
            </a:r>
            <a:r>
              <a:rPr lang="en-US" sz="2400" b="1" dirty="0">
                <a:solidFill>
                  <a:srgbClr val="1F497D"/>
                </a:solidFill>
              </a:rPr>
              <a:t>vector</a:t>
            </a:r>
            <a:r>
              <a:rPr lang="en-US" sz="2400" dirty="0">
                <a:solidFill>
                  <a:srgbClr val="1F497D"/>
                </a:solidFill>
              </a:rPr>
              <a:t> has 2 or more quantities associated with it</a:t>
            </a:r>
          </a:p>
        </p:txBody>
      </p:sp>
    </p:spTree>
    <p:extLst>
      <p:ext uri="{BB962C8B-B14F-4D97-AF65-F5344CB8AC3E}">
        <p14:creationId xmlns:p14="http://schemas.microsoft.com/office/powerpoint/2010/main" val="107642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Cross Product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085721"/>
              </p:ext>
            </p:extLst>
          </p:nvPr>
        </p:nvGraphicFramePr>
        <p:xfrm>
          <a:off x="3271716" y="5264284"/>
          <a:ext cx="31337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95400" imgH="317500" progId="Equation.3">
                  <p:embed/>
                </p:oleObj>
              </mc:Choice>
              <mc:Fallback>
                <p:oleObj name="Equation" r:id="rId2" imgW="12954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71716" y="5264284"/>
                        <a:ext cx="3133725" cy="76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912" y="1586295"/>
            <a:ext cx="2513954" cy="227960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87341" y="1955072"/>
            <a:ext cx="3023402" cy="1910826"/>
            <a:chOff x="1080987" y="2396448"/>
            <a:chExt cx="3023402" cy="1910826"/>
          </a:xfrm>
        </p:grpSpPr>
        <p:sp>
          <p:nvSpPr>
            <p:cNvPr id="10" name="Parallelogram 9"/>
            <p:cNvSpPr/>
            <p:nvPr/>
          </p:nvSpPr>
          <p:spPr>
            <a:xfrm rot="10800000" flipH="1">
              <a:off x="1080987" y="3165405"/>
              <a:ext cx="2287507" cy="714237"/>
            </a:xfrm>
            <a:prstGeom prst="parallelogram">
              <a:avLst>
                <a:gd name="adj" fmla="val 97898"/>
              </a:avLst>
            </a:prstGeom>
            <a:solidFill>
              <a:schemeClr val="bg1">
                <a:lumMod val="75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3359616" y="2396448"/>
              <a:ext cx="0" cy="1474480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1761932" y="3879646"/>
              <a:ext cx="158624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2680398" y="3165405"/>
              <a:ext cx="679218" cy="71424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3"/>
            <p:cNvSpPr/>
            <p:nvPr/>
          </p:nvSpPr>
          <p:spPr>
            <a:xfrm>
              <a:off x="2909342" y="3610970"/>
              <a:ext cx="144373" cy="256203"/>
            </a:xfrm>
            <a:custGeom>
              <a:avLst/>
              <a:gdLst>
                <a:gd name="connsiteX0" fmla="*/ 144373 w 144373"/>
                <a:gd name="connsiteY0" fmla="*/ 0 h 256203"/>
                <a:gd name="connsiteX1" fmla="*/ 12614 w 144373"/>
                <a:gd name="connsiteY1" fmla="*/ 113462 h 256203"/>
                <a:gd name="connsiteX2" fmla="*/ 5294 w 144373"/>
                <a:gd name="connsiteY2" fmla="*/ 256203 h 25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373" h="256203">
                  <a:moveTo>
                    <a:pt x="144373" y="0"/>
                  </a:moveTo>
                  <a:cubicBezTo>
                    <a:pt x="90083" y="35381"/>
                    <a:pt x="35794" y="70762"/>
                    <a:pt x="12614" y="113462"/>
                  </a:cubicBezTo>
                  <a:cubicBezTo>
                    <a:pt x="-10566" y="156162"/>
                    <a:pt x="5294" y="256203"/>
                    <a:pt x="5294" y="256203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7234" y="3467948"/>
              <a:ext cx="385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θ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98875" y="3937942"/>
              <a:ext cx="383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9822" y="3151107"/>
              <a:ext cx="383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00FF"/>
                  </a:solidFill>
                </a:rPr>
                <a:t>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93439" y="2794000"/>
              <a:ext cx="710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00FF"/>
                  </a:solidFill>
                </a:rPr>
                <a:t>a</a:t>
              </a:r>
              <a:r>
                <a:rPr lang="en-GB" dirty="0"/>
                <a:t> × </a:t>
              </a:r>
              <a:r>
                <a:rPr lang="en-GB" b="1" dirty="0">
                  <a:solidFill>
                    <a:srgbClr val="FF0000"/>
                  </a:solidFill>
                </a:rPr>
                <a:t>b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3796105" y="2867304"/>
              <a:ext cx="14494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482292" y="4017684"/>
              <a:ext cx="14494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465362" y="2867304"/>
              <a:ext cx="144942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12409" y="3277390"/>
              <a:ext cx="144942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91474" y="3880747"/>
            <a:ext cx="8825914" cy="1077218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1F497D"/>
                </a:solidFill>
              </a:rPr>
              <a:t>The cross product a × b is defined by:</a:t>
            </a:r>
          </a:p>
          <a:p>
            <a:pPr marL="342900" indent="-342900">
              <a:buFont typeface="Arial"/>
              <a:buChar char="•"/>
            </a:pPr>
            <a:r>
              <a:rPr lang="en-GB" sz="2000" b="1" dirty="0">
                <a:solidFill>
                  <a:srgbClr val="1F497D"/>
                </a:solidFill>
              </a:rPr>
              <a:t>Direction</a:t>
            </a:r>
            <a:r>
              <a:rPr lang="en-GB" sz="2000" dirty="0">
                <a:solidFill>
                  <a:srgbClr val="1F497D"/>
                </a:solidFill>
              </a:rPr>
              <a:t>: a × b is perpendicular (normal) on the plane through a and b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1F497D"/>
                </a:solidFill>
              </a:rPr>
              <a:t>The </a:t>
            </a:r>
            <a:r>
              <a:rPr lang="en-GB" sz="2000" b="1" dirty="0">
                <a:solidFill>
                  <a:srgbClr val="1F497D"/>
                </a:solidFill>
              </a:rPr>
              <a:t>length</a:t>
            </a:r>
            <a:r>
              <a:rPr lang="en-GB" sz="2000" dirty="0">
                <a:solidFill>
                  <a:srgbClr val="1F497D"/>
                </a:solidFill>
              </a:rPr>
              <a:t> of a × b is the surface of the parallelogram formed by a and b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770219" y="4013885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323100" y="3987089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257209" y="4337908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26933" y="4368202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638406" y="4635091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262039" y="4652121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55146" y="4368202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417299" y="4323541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648738" y="4635091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949516" y="4676206"/>
            <a:ext cx="14494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191474" y="1180902"/>
            <a:ext cx="8825914" cy="461665"/>
            <a:chOff x="599441" y="1391920"/>
            <a:chExt cx="8260079" cy="461665"/>
          </a:xfrm>
        </p:grpSpPr>
        <p:sp>
          <p:nvSpPr>
            <p:cNvPr id="36" name="TextBox 35"/>
            <p:cNvSpPr txBox="1"/>
            <p:nvPr/>
          </p:nvSpPr>
          <p:spPr>
            <a:xfrm>
              <a:off x="599441" y="1391920"/>
              <a:ext cx="8260079" cy="461665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tx2"/>
                  </a:solidFill>
                </a:rPr>
                <a:t>a and b are two vectors in the in a plane separated by angle </a:t>
              </a:r>
              <a:r>
                <a:rPr lang="en-GB" sz="2400" dirty="0" err="1">
                  <a:solidFill>
                    <a:schemeClr val="tx2"/>
                  </a:solidFill>
                </a:rPr>
                <a:t>θ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804853" y="1515508"/>
              <a:ext cx="14494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603860" y="1493368"/>
              <a:ext cx="14494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957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Cross Product &amp; Magnetic Field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602776" y="1774221"/>
            <a:ext cx="3325832" cy="2279603"/>
            <a:chOff x="4619288" y="1853585"/>
            <a:chExt cx="3325832" cy="227960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96223" y="1853585"/>
              <a:ext cx="2513954" cy="227960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62800" y="2032000"/>
              <a:ext cx="7823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4">
                      <a:lumMod val="75000"/>
                    </a:schemeClr>
                  </a:solidFill>
                </a:rPr>
                <a:t>Force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20338" y="2476024"/>
              <a:ext cx="8856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B field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669280" y="3291840"/>
              <a:ext cx="311448" cy="255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19288" y="3261360"/>
              <a:ext cx="1412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Direction of current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187" y="1719735"/>
            <a:ext cx="1551961" cy="22170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1146352"/>
            <a:ext cx="827594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2"/>
                </a:solidFill>
              </a:rPr>
              <a:t>The Lorentz force in a pure magnetic field expression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457504"/>
              </p:ext>
            </p:extLst>
          </p:nvPr>
        </p:nvGraphicFramePr>
        <p:xfrm>
          <a:off x="748034" y="2423262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8034" y="2423262"/>
                        <a:ext cx="2673364" cy="7892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7200" y="4059223"/>
            <a:ext cx="8275948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2"/>
                </a:solidFill>
              </a:rPr>
              <a:t>The reason why our particles move around our “circular” machines under the influence of the magnetic fields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57200" y="5061254"/>
            <a:ext cx="8456227" cy="1281449"/>
            <a:chOff x="548640" y="5316982"/>
            <a:chExt cx="8456227" cy="1281449"/>
          </a:xfrm>
        </p:grpSpPr>
        <p:sp>
          <p:nvSpPr>
            <p:cNvPr id="18" name="TextBox 17"/>
            <p:cNvSpPr txBox="1"/>
            <p:nvPr/>
          </p:nvSpPr>
          <p:spPr>
            <a:xfrm>
              <a:off x="548640" y="5425382"/>
              <a:ext cx="8275948" cy="8309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tx2"/>
                  </a:solidFill>
                </a:rPr>
                <a:t>“Electro-Magnetic Elements” by Piotr </a:t>
              </a:r>
              <a:r>
                <a:rPr lang="en-GB" sz="2400" dirty="0" err="1">
                  <a:solidFill>
                    <a:schemeClr val="tx2"/>
                  </a:solidFill>
                </a:rPr>
                <a:t>Skowronski</a:t>
              </a:r>
              <a:endParaRPr lang="en-GB" sz="2400" dirty="0">
                <a:solidFill>
                  <a:schemeClr val="tx2"/>
                </a:solidFill>
              </a:endParaRPr>
            </a:p>
            <a:p>
              <a:pPr algn="ctr"/>
              <a:r>
                <a:rPr lang="en-GB" sz="2400" dirty="0">
                  <a:solidFill>
                    <a:schemeClr val="tx2"/>
                  </a:solidFill>
                </a:rPr>
                <a:t>“Transverse Beam Dynamics” by Bernhard </a:t>
              </a:r>
              <a:r>
                <a:rPr lang="en-GB" sz="2400" dirty="0" err="1">
                  <a:solidFill>
                    <a:schemeClr val="tx2"/>
                  </a:solidFill>
                </a:rPr>
                <a:t>Holzer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21037725">
              <a:off x="993677" y="6229099"/>
              <a:ext cx="1682562" cy="369332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F497D"/>
                  </a:solidFill>
                </a:rPr>
                <a:t>Tue. &amp; Wed.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281DC5-FDEA-BC4B-BDEC-DCE96BE384FE}"/>
                </a:ext>
              </a:extLst>
            </p:cNvPr>
            <p:cNvSpPr txBox="1"/>
            <p:nvPr/>
          </p:nvSpPr>
          <p:spPr>
            <a:xfrm rot="578276">
              <a:off x="7753701" y="5316982"/>
              <a:ext cx="1251166" cy="369332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F497D"/>
                  </a:solidFill>
                </a:rPr>
                <a:t>Today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86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Lorentz Force in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5" y="4312752"/>
            <a:ext cx="2831899" cy="1021447"/>
          </a:xfrm>
        </p:spPr>
        <p:txBody>
          <a:bodyPr>
            <a:normAutofit/>
          </a:bodyPr>
          <a:lstStyle/>
          <a:p>
            <a:pPr marL="36575" indent="0">
              <a:buNone/>
            </a:pPr>
            <a:r>
              <a:rPr lang="en-GB" sz="2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charge = 2e</a:t>
            </a:r>
            <a:endParaRPr lang="en-GB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Rende Steerenberg, BE-OP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AXEL-2023, 27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42041" y="2163784"/>
            <a:ext cx="3952126" cy="27458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" name="Text Box 27"/>
          <p:cNvSpPr txBox="1"/>
          <p:nvPr/>
        </p:nvSpPr>
        <p:spPr>
          <a:xfrm>
            <a:off x="1842041" y="2163784"/>
            <a:ext cx="1811391" cy="36611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GB" dirty="0">
                <a:effectLst/>
                <a:latin typeface="Tahoma" charset="0"/>
                <a:ea typeface="Times New Roman" charset="0"/>
                <a:cs typeface="Times New Roman" charset="0"/>
              </a:rPr>
              <a:t>Magnetic Field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59994" y="3079063"/>
            <a:ext cx="1482047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524666" y="2529896"/>
            <a:ext cx="988032" cy="3661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>
          <a:xfrm flipV="1">
            <a:off x="1842041" y="3079063"/>
            <a:ext cx="4010115" cy="549168"/>
          </a:xfrm>
          <a:custGeom>
            <a:avLst/>
            <a:gdLst>
              <a:gd name="connsiteX0" fmla="*/ 0 w 2783450"/>
              <a:gd name="connsiteY0" fmla="*/ 347133 h 347133"/>
              <a:gd name="connsiteX1" fmla="*/ 702734 w 2783450"/>
              <a:gd name="connsiteY1" fmla="*/ 313267 h 347133"/>
              <a:gd name="connsiteX2" fmla="*/ 1625600 w 2783450"/>
              <a:gd name="connsiteY2" fmla="*/ 220133 h 347133"/>
              <a:gd name="connsiteX3" fmla="*/ 2633134 w 2783450"/>
              <a:gd name="connsiteY3" fmla="*/ 42333 h 347133"/>
              <a:gd name="connsiteX4" fmla="*/ 2760134 w 2783450"/>
              <a:gd name="connsiteY4" fmla="*/ 0 h 34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3450" h="347133">
                <a:moveTo>
                  <a:pt x="0" y="347133"/>
                </a:moveTo>
                <a:cubicBezTo>
                  <a:pt x="215900" y="340783"/>
                  <a:pt x="431801" y="334434"/>
                  <a:pt x="702734" y="313267"/>
                </a:cubicBezTo>
                <a:cubicBezTo>
                  <a:pt x="973667" y="292100"/>
                  <a:pt x="1303867" y="265289"/>
                  <a:pt x="1625600" y="220133"/>
                </a:cubicBezTo>
                <a:cubicBezTo>
                  <a:pt x="1947333" y="174977"/>
                  <a:pt x="2444045" y="79022"/>
                  <a:pt x="2633134" y="42333"/>
                </a:cubicBezTo>
                <a:cubicBezTo>
                  <a:pt x="2822223" y="5644"/>
                  <a:pt x="2791178" y="2822"/>
                  <a:pt x="2760134" y="0"/>
                </a:cubicBezTo>
              </a:path>
            </a:pathLst>
          </a:custGeom>
          <a:ln w="635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1842041" y="2529896"/>
            <a:ext cx="4010115" cy="555947"/>
          </a:xfrm>
          <a:custGeom>
            <a:avLst/>
            <a:gdLst>
              <a:gd name="connsiteX0" fmla="*/ 0 w 2783450"/>
              <a:gd name="connsiteY0" fmla="*/ 347133 h 347133"/>
              <a:gd name="connsiteX1" fmla="*/ 702734 w 2783450"/>
              <a:gd name="connsiteY1" fmla="*/ 313267 h 347133"/>
              <a:gd name="connsiteX2" fmla="*/ 1625600 w 2783450"/>
              <a:gd name="connsiteY2" fmla="*/ 220133 h 347133"/>
              <a:gd name="connsiteX3" fmla="*/ 2633134 w 2783450"/>
              <a:gd name="connsiteY3" fmla="*/ 42333 h 347133"/>
              <a:gd name="connsiteX4" fmla="*/ 2760134 w 2783450"/>
              <a:gd name="connsiteY4" fmla="*/ 0 h 34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3450" h="347133">
                <a:moveTo>
                  <a:pt x="0" y="347133"/>
                </a:moveTo>
                <a:cubicBezTo>
                  <a:pt x="215900" y="340783"/>
                  <a:pt x="431801" y="334434"/>
                  <a:pt x="702734" y="313267"/>
                </a:cubicBezTo>
                <a:cubicBezTo>
                  <a:pt x="973667" y="292100"/>
                  <a:pt x="1303867" y="265289"/>
                  <a:pt x="1625600" y="220133"/>
                </a:cubicBezTo>
                <a:cubicBezTo>
                  <a:pt x="1947333" y="174977"/>
                  <a:pt x="2444045" y="79022"/>
                  <a:pt x="2633134" y="42333"/>
                </a:cubicBezTo>
                <a:cubicBezTo>
                  <a:pt x="2822223" y="5644"/>
                  <a:pt x="2791178" y="2822"/>
                  <a:pt x="2760134" y="0"/>
                </a:cubicBezTo>
              </a:path>
            </a:pathLst>
          </a:custGeom>
          <a:ln w="635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1829139" y="3085165"/>
            <a:ext cx="3952126" cy="1458345"/>
          </a:xfrm>
          <a:custGeom>
            <a:avLst/>
            <a:gdLst>
              <a:gd name="connsiteX0" fmla="*/ 0 w 2743200"/>
              <a:gd name="connsiteY0" fmla="*/ 0 h 728134"/>
              <a:gd name="connsiteX1" fmla="*/ 702734 w 2743200"/>
              <a:gd name="connsiteY1" fmla="*/ 118534 h 728134"/>
              <a:gd name="connsiteX2" fmla="*/ 1947334 w 2743200"/>
              <a:gd name="connsiteY2" fmla="*/ 448734 h 728134"/>
              <a:gd name="connsiteX3" fmla="*/ 2743200 w 2743200"/>
              <a:gd name="connsiteY3" fmla="*/ 728134 h 728134"/>
              <a:gd name="connsiteX4" fmla="*/ 2743200 w 2743200"/>
              <a:gd name="connsiteY4" fmla="*/ 728134 h 72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728134">
                <a:moveTo>
                  <a:pt x="0" y="0"/>
                </a:moveTo>
                <a:cubicBezTo>
                  <a:pt x="189089" y="21872"/>
                  <a:pt x="378178" y="43745"/>
                  <a:pt x="702734" y="118534"/>
                </a:cubicBezTo>
                <a:cubicBezTo>
                  <a:pt x="1027290" y="193323"/>
                  <a:pt x="1607256" y="347134"/>
                  <a:pt x="1947334" y="448734"/>
                </a:cubicBezTo>
                <a:cubicBezTo>
                  <a:pt x="2287412" y="550334"/>
                  <a:pt x="2743200" y="728134"/>
                  <a:pt x="2743200" y="728134"/>
                </a:cubicBezTo>
                <a:lnTo>
                  <a:pt x="2743200" y="728134"/>
                </a:lnTo>
              </a:path>
            </a:pathLst>
          </a:custGeom>
          <a:ln w="6350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59994" y="2154463"/>
            <a:ext cx="1253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Velocity ‘v’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894976" y="2253135"/>
            <a:ext cx="2969070" cy="7424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Font typeface="Arial"/>
              <a:buNone/>
            </a:pPr>
            <a:r>
              <a:rPr lang="en-GB" sz="2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charge = -e</a:t>
            </a:r>
            <a:endParaRPr lang="en-GB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94976" y="3391283"/>
            <a:ext cx="2290400" cy="7134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buFont typeface="Arial"/>
              <a:buNone/>
            </a:pPr>
            <a:r>
              <a:rPr lang="en-GB" sz="2400" i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charge </a:t>
            </a:r>
            <a:r>
              <a:rPr lang="en-GB" sz="2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 e</a:t>
            </a:r>
            <a:endParaRPr lang="en-GB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104002"/>
              </p:ext>
            </p:extLst>
          </p:nvPr>
        </p:nvGraphicFramePr>
        <p:xfrm>
          <a:off x="3178792" y="1173936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74700" imgH="228600" progId="Equation.3">
                  <p:embed/>
                </p:oleObj>
              </mc:Choice>
              <mc:Fallback>
                <p:oleObj name="Equation" r:id="rId2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8792" y="1173936"/>
                        <a:ext cx="2673364" cy="7892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3722" y="3252542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Particle with </a:t>
            </a:r>
          </a:p>
          <a:p>
            <a:pPr algn="ctr"/>
            <a:r>
              <a:rPr lang="en-US" dirty="0"/>
              <a:t>mass ‘m’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962" y="5305318"/>
            <a:ext cx="8621271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The larger the energy of the beam the larger the radius of curvature</a:t>
            </a:r>
          </a:p>
        </p:txBody>
      </p:sp>
    </p:spTree>
    <p:extLst>
      <p:ext uri="{BB962C8B-B14F-4D97-AF65-F5344CB8AC3E}">
        <p14:creationId xmlns:p14="http://schemas.microsoft.com/office/powerpoint/2010/main" val="5377426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8329</TotalTime>
  <Words>1671</Words>
  <Application>Microsoft Macintosh PowerPoint</Application>
  <PresentationFormat>On-screen Show (4:3)</PresentationFormat>
  <Paragraphs>352</Paragraphs>
  <Slides>32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Apple Casual</vt:lpstr>
      <vt:lpstr>Arial</vt:lpstr>
      <vt:lpstr>Calibri</vt:lpstr>
      <vt:lpstr>Comic Sans MS</vt:lpstr>
      <vt:lpstr>Math1</vt:lpstr>
      <vt:lpstr>Symbol</vt:lpstr>
      <vt:lpstr>Tahoma</vt:lpstr>
      <vt:lpstr>Times New Roman</vt:lpstr>
      <vt:lpstr>Wingdings</vt:lpstr>
      <vt:lpstr>CERNCorporate4-3</vt:lpstr>
      <vt:lpstr>Equation</vt:lpstr>
      <vt:lpstr>Clip</vt:lpstr>
      <vt:lpstr>PowerPoint Presentation</vt:lpstr>
      <vt:lpstr>AXEL – 2023 Introduction to Particle Accelerators  Basic Mathematics </vt:lpstr>
      <vt:lpstr>Contents</vt:lpstr>
      <vt:lpstr>PowerPoint Presentation</vt:lpstr>
      <vt:lpstr>Scalars &amp; Vectors</vt:lpstr>
      <vt:lpstr>Coordinate systems</vt:lpstr>
      <vt:lpstr>Vector Cross Product</vt:lpstr>
      <vt:lpstr>Cross Product &amp; Magnetic Field</vt:lpstr>
      <vt:lpstr>Lorentz Force in Action</vt:lpstr>
      <vt:lpstr>A Rotating Coordinate System</vt:lpstr>
      <vt:lpstr>Magnetic Rigidity</vt:lpstr>
      <vt:lpstr>Moving a Point in a Coordinate System</vt:lpstr>
      <vt:lpstr>Matrices &amp; Vectors</vt:lpstr>
      <vt:lpstr>Matrix Multiplications</vt:lpstr>
      <vt:lpstr>Moving a Point &amp; Matrices</vt:lpstr>
      <vt:lpstr>Matrices &amp; Accelerators</vt:lpstr>
      <vt:lpstr>The Unit Matrix</vt:lpstr>
      <vt:lpstr>Going Backwards</vt:lpstr>
      <vt:lpstr>Calculating the Inverse Matrix</vt:lpstr>
      <vt:lpstr>Example: Drift Space Matrix</vt:lpstr>
      <vt:lpstr>A Practical Example </vt:lpstr>
      <vt:lpstr>PowerPoint Presentation</vt:lpstr>
      <vt:lpstr>The Pendulum</vt:lpstr>
      <vt:lpstr>Differential Equation</vt:lpstr>
      <vt:lpstr>Solving a Differential Equation</vt:lpstr>
      <vt:lpstr>Solving a Differential Equation</vt:lpstr>
      <vt:lpstr>Position &amp; Velocity</vt:lpstr>
      <vt:lpstr>Phase Space Plot</vt:lpstr>
      <vt:lpstr>Oscillations in Accelerators</vt:lpstr>
      <vt:lpstr>Transverse Phase Space Plot</vt:lpstr>
      <vt:lpstr>Transverse Phase Space Plot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Rende Steerenberg</cp:lastModifiedBy>
  <cp:revision>196</cp:revision>
  <dcterms:created xsi:type="dcterms:W3CDTF">2015-11-23T15:28:49Z</dcterms:created>
  <dcterms:modified xsi:type="dcterms:W3CDTF">2023-11-27T05:40:27Z</dcterms:modified>
</cp:coreProperties>
</file>