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5"/>
  </p:notesMasterIdLst>
  <p:handoutMasterIdLst>
    <p:handoutMasterId r:id="rId6"/>
  </p:handoutMasterIdLst>
  <p:sldIdLst>
    <p:sldId id="256" r:id="rId2"/>
    <p:sldId id="290" r:id="rId3"/>
    <p:sldId id="291" r:id="rId4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27"/>
    <p:restoredTop sz="93803"/>
  </p:normalViewPr>
  <p:slideViewPr>
    <p:cSldViewPr snapToGrid="0">
      <p:cViewPr varScale="1">
        <p:scale>
          <a:sx n="111" d="100"/>
          <a:sy n="111" d="100"/>
        </p:scale>
        <p:origin x="164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ACCEL 2003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0675" y="0"/>
            <a:ext cx="322262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0350"/>
            <a:ext cx="31400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2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0675" y="9150350"/>
            <a:ext cx="32226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chemeClr val="bg2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7BE8A22F-5C55-C040-A2D6-B7F976A6C4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094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ACCEL 2003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Introduction to accelerators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DD4159CC-9678-364D-9879-4AAB9BCD87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134182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ACCEL 2003</a:t>
            </a:r>
          </a:p>
        </p:txBody>
      </p:sp>
      <p:sp>
        <p:nvSpPr>
          <p:cNvPr id="163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Introduction to accelerators</a:t>
            </a: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01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ACCEL 2003</a:t>
            </a:r>
          </a:p>
        </p:txBody>
      </p:sp>
      <p:sp>
        <p:nvSpPr>
          <p:cNvPr id="184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Introduction to accelerators</a:t>
            </a: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16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ACCEL 2003</a:t>
            </a:r>
          </a:p>
        </p:txBody>
      </p:sp>
      <p:sp>
        <p:nvSpPr>
          <p:cNvPr id="204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/>
              <a:t>Introduction to accelerators</a:t>
            </a: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n-US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86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8600" y="2298700"/>
            <a:ext cx="8564563" cy="390525"/>
            <a:chOff x="144" y="1968"/>
            <a:chExt cx="5395" cy="246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 rot="-5400000" flipH="1" flipV="1">
              <a:off x="2794" y="-586"/>
              <a:ext cx="96" cy="5395"/>
            </a:xfrm>
            <a:custGeom>
              <a:avLst/>
              <a:gdLst>
                <a:gd name="T0" fmla="*/ 0 w 1699"/>
                <a:gd name="T1" fmla="*/ 3924 h 3264"/>
                <a:gd name="T2" fmla="*/ 0 w 1699"/>
                <a:gd name="T3" fmla="*/ 1306 h 3264"/>
                <a:gd name="T4" fmla="*/ 0 w 1699"/>
                <a:gd name="T5" fmla="*/ 240 h 3264"/>
                <a:gd name="T6" fmla="*/ 0 w 1699"/>
                <a:gd name="T7" fmla="*/ 240 h 3264"/>
                <a:gd name="T8" fmla="*/ 0 w 1699"/>
                <a:gd name="T9" fmla="*/ 76 h 3264"/>
                <a:gd name="T10" fmla="*/ 0 w 1699"/>
                <a:gd name="T11" fmla="*/ 185 h 3264"/>
                <a:gd name="T12" fmla="*/ 0 w 1699"/>
                <a:gd name="T13" fmla="*/ 1192 h 3264"/>
                <a:gd name="T14" fmla="*/ 0 w 1699"/>
                <a:gd name="T15" fmla="*/ 3030 h 3264"/>
                <a:gd name="T16" fmla="*/ 0 w 1699"/>
                <a:gd name="T17" fmla="*/ 5497 h 3264"/>
                <a:gd name="T18" fmla="*/ 0 w 1699"/>
                <a:gd name="T19" fmla="*/ 8783 h 3264"/>
                <a:gd name="T20" fmla="*/ 0 w 1699"/>
                <a:gd name="T21" fmla="*/ 11800 h 3264"/>
                <a:gd name="T22" fmla="*/ 0 w 1699"/>
                <a:gd name="T23" fmla="*/ 16658 h 3264"/>
                <a:gd name="T24" fmla="*/ 0 w 1699"/>
                <a:gd name="T25" fmla="*/ 21124 h 3264"/>
                <a:gd name="T26" fmla="*/ 0 w 1699"/>
                <a:gd name="T27" fmla="*/ 22805 h 3264"/>
                <a:gd name="T28" fmla="*/ 0 w 1699"/>
                <a:gd name="T29" fmla="*/ 24137 h 3264"/>
                <a:gd name="T30" fmla="*/ 0 w 1699"/>
                <a:gd name="T31" fmla="*/ 24137 h 3264"/>
                <a:gd name="T32" fmla="*/ 0 w 1699"/>
                <a:gd name="T33" fmla="*/ 23916 h 3264"/>
                <a:gd name="T34" fmla="*/ 0 w 1699"/>
                <a:gd name="T35" fmla="*/ 24249 h 3264"/>
                <a:gd name="T36" fmla="*/ 0 w 1699"/>
                <a:gd name="T37" fmla="*/ 23639 h 3264"/>
                <a:gd name="T38" fmla="*/ 0 w 1699"/>
                <a:gd name="T39" fmla="*/ 22018 h 3264"/>
                <a:gd name="T40" fmla="*/ 0 w 1699"/>
                <a:gd name="T41" fmla="*/ 19788 h 3264"/>
                <a:gd name="T42" fmla="*/ 0 w 1699"/>
                <a:gd name="T43" fmla="*/ 16658 h 3264"/>
                <a:gd name="T44" fmla="*/ 0 w 1699"/>
                <a:gd name="T45" fmla="*/ 13534 h 3264"/>
                <a:gd name="T46" fmla="*/ 0 w 1699"/>
                <a:gd name="T47" fmla="*/ 9398 h 3264"/>
                <a:gd name="T48" fmla="*/ 0 w 1699"/>
                <a:gd name="T49" fmla="*/ 6828 h 3264"/>
                <a:gd name="T50" fmla="*/ 0 w 1699"/>
                <a:gd name="T51" fmla="*/ 3924 h 326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99" h="3264">
                  <a:moveTo>
                    <a:pt x="91" y="526"/>
                  </a:moveTo>
                  <a:cubicBezTo>
                    <a:pt x="116" y="403"/>
                    <a:pt x="152" y="257"/>
                    <a:pt x="211" y="175"/>
                  </a:cubicBezTo>
                  <a:cubicBezTo>
                    <a:pt x="270" y="93"/>
                    <a:pt x="345" y="56"/>
                    <a:pt x="443" y="32"/>
                  </a:cubicBezTo>
                  <a:cubicBezTo>
                    <a:pt x="541" y="8"/>
                    <a:pt x="675" y="36"/>
                    <a:pt x="802" y="32"/>
                  </a:cubicBezTo>
                  <a:cubicBezTo>
                    <a:pt x="929" y="28"/>
                    <a:pt x="1093" y="11"/>
                    <a:pt x="1206" y="10"/>
                  </a:cubicBezTo>
                  <a:cubicBezTo>
                    <a:pt x="1319" y="9"/>
                    <a:pt x="1407" y="0"/>
                    <a:pt x="1482" y="25"/>
                  </a:cubicBezTo>
                  <a:cubicBezTo>
                    <a:pt x="1557" y="50"/>
                    <a:pt x="1626" y="97"/>
                    <a:pt x="1655" y="160"/>
                  </a:cubicBezTo>
                  <a:cubicBezTo>
                    <a:pt x="1684" y="223"/>
                    <a:pt x="1669" y="310"/>
                    <a:pt x="1655" y="406"/>
                  </a:cubicBezTo>
                  <a:cubicBezTo>
                    <a:pt x="1641" y="502"/>
                    <a:pt x="1587" y="608"/>
                    <a:pt x="1572" y="736"/>
                  </a:cubicBezTo>
                  <a:cubicBezTo>
                    <a:pt x="1557" y="864"/>
                    <a:pt x="1555" y="1036"/>
                    <a:pt x="1565" y="1177"/>
                  </a:cubicBezTo>
                  <a:cubicBezTo>
                    <a:pt x="1575" y="1318"/>
                    <a:pt x="1611" y="1405"/>
                    <a:pt x="1632" y="1581"/>
                  </a:cubicBezTo>
                  <a:cubicBezTo>
                    <a:pt x="1653" y="1757"/>
                    <a:pt x="1699" y="2024"/>
                    <a:pt x="1692" y="2232"/>
                  </a:cubicBezTo>
                  <a:cubicBezTo>
                    <a:pt x="1685" y="2440"/>
                    <a:pt x="1598" y="2693"/>
                    <a:pt x="1587" y="2830"/>
                  </a:cubicBezTo>
                  <a:cubicBezTo>
                    <a:pt x="1576" y="2967"/>
                    <a:pt x="1634" y="2988"/>
                    <a:pt x="1625" y="3055"/>
                  </a:cubicBezTo>
                  <a:cubicBezTo>
                    <a:pt x="1616" y="3122"/>
                    <a:pt x="1585" y="3204"/>
                    <a:pt x="1535" y="3234"/>
                  </a:cubicBezTo>
                  <a:cubicBezTo>
                    <a:pt x="1485" y="3264"/>
                    <a:pt x="1427" y="3239"/>
                    <a:pt x="1325" y="3234"/>
                  </a:cubicBezTo>
                  <a:cubicBezTo>
                    <a:pt x="1223" y="3229"/>
                    <a:pt x="1057" y="3202"/>
                    <a:pt x="921" y="3204"/>
                  </a:cubicBezTo>
                  <a:cubicBezTo>
                    <a:pt x="785" y="3206"/>
                    <a:pt x="641" y="3255"/>
                    <a:pt x="510" y="3249"/>
                  </a:cubicBezTo>
                  <a:cubicBezTo>
                    <a:pt x="379" y="3243"/>
                    <a:pt x="214" y="3217"/>
                    <a:pt x="136" y="3167"/>
                  </a:cubicBezTo>
                  <a:cubicBezTo>
                    <a:pt x="58" y="3117"/>
                    <a:pt x="45" y="3036"/>
                    <a:pt x="39" y="2950"/>
                  </a:cubicBezTo>
                  <a:cubicBezTo>
                    <a:pt x="33" y="2864"/>
                    <a:pt x="89" y="2771"/>
                    <a:pt x="99" y="2651"/>
                  </a:cubicBezTo>
                  <a:cubicBezTo>
                    <a:pt x="109" y="2531"/>
                    <a:pt x="114" y="2372"/>
                    <a:pt x="99" y="2232"/>
                  </a:cubicBezTo>
                  <a:cubicBezTo>
                    <a:pt x="84" y="2092"/>
                    <a:pt x="18" y="1975"/>
                    <a:pt x="9" y="1813"/>
                  </a:cubicBezTo>
                  <a:cubicBezTo>
                    <a:pt x="0" y="1651"/>
                    <a:pt x="37" y="1409"/>
                    <a:pt x="46" y="1259"/>
                  </a:cubicBezTo>
                  <a:cubicBezTo>
                    <a:pt x="55" y="1109"/>
                    <a:pt x="52" y="1036"/>
                    <a:pt x="61" y="915"/>
                  </a:cubicBezTo>
                  <a:cubicBezTo>
                    <a:pt x="70" y="794"/>
                    <a:pt x="66" y="649"/>
                    <a:pt x="91" y="5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2400" y="1968"/>
              <a:ext cx="768" cy="246"/>
              <a:chOff x="1797" y="3074"/>
              <a:chExt cx="2346" cy="65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797" y="3074"/>
                <a:ext cx="2346" cy="655"/>
                <a:chOff x="1865" y="1810"/>
                <a:chExt cx="2346" cy="655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2051" y="2007"/>
                  <a:ext cx="2160" cy="458"/>
                </a:xfrm>
                <a:custGeom>
                  <a:avLst/>
                  <a:gdLst>
                    <a:gd name="T0" fmla="*/ 7 w 2161"/>
                    <a:gd name="T1" fmla="*/ 139 h 457"/>
                    <a:gd name="T2" fmla="*/ 89 w 2161"/>
                    <a:gd name="T3" fmla="*/ 270 h 457"/>
                    <a:gd name="T4" fmla="*/ 187 w 2161"/>
                    <a:gd name="T5" fmla="*/ 337 h 457"/>
                    <a:gd name="T6" fmla="*/ 351 w 2161"/>
                    <a:gd name="T7" fmla="*/ 307 h 457"/>
                    <a:gd name="T8" fmla="*/ 561 w 2161"/>
                    <a:gd name="T9" fmla="*/ 285 h 457"/>
                    <a:gd name="T10" fmla="*/ 852 w 2161"/>
                    <a:gd name="T11" fmla="*/ 263 h 457"/>
                    <a:gd name="T12" fmla="*/ 1163 w 2161"/>
                    <a:gd name="T13" fmla="*/ 263 h 457"/>
                    <a:gd name="T14" fmla="*/ 1537 w 2161"/>
                    <a:gd name="T15" fmla="*/ 322 h 457"/>
                    <a:gd name="T16" fmla="*/ 1754 w 2161"/>
                    <a:gd name="T17" fmla="*/ 405 h 457"/>
                    <a:gd name="T18" fmla="*/ 1903 w 2161"/>
                    <a:gd name="T19" fmla="*/ 457 h 457"/>
                    <a:gd name="T20" fmla="*/ 2045 w 2161"/>
                    <a:gd name="T21" fmla="*/ 427 h 457"/>
                    <a:gd name="T22" fmla="*/ 2105 w 2161"/>
                    <a:gd name="T23" fmla="*/ 352 h 457"/>
                    <a:gd name="T24" fmla="*/ 2105 w 2161"/>
                    <a:gd name="T25" fmla="*/ 255 h 457"/>
                    <a:gd name="T26" fmla="*/ 2000 w 2161"/>
                    <a:gd name="T27" fmla="*/ 154 h 457"/>
                    <a:gd name="T28" fmla="*/ 1163 w 2161"/>
                    <a:gd name="T29" fmla="*/ 27 h 457"/>
                    <a:gd name="T30" fmla="*/ 336 w 2161"/>
                    <a:gd name="T31" fmla="*/ 4 h 457"/>
                    <a:gd name="T32" fmla="*/ 52 w 2161"/>
                    <a:gd name="T33" fmla="*/ 49 h 457"/>
                    <a:gd name="T34" fmla="*/ 7 w 2161"/>
                    <a:gd name="T35" fmla="*/ 139 h 45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1" h="457">
                      <a:moveTo>
                        <a:pt x="7" y="139"/>
                      </a:moveTo>
                      <a:cubicBezTo>
                        <a:pt x="13" y="175"/>
                        <a:pt x="59" y="234"/>
                        <a:pt x="89" y="266"/>
                      </a:cubicBezTo>
                      <a:cubicBezTo>
                        <a:pt x="119" y="298"/>
                        <a:pt x="143" y="327"/>
                        <a:pt x="187" y="333"/>
                      </a:cubicBezTo>
                      <a:cubicBezTo>
                        <a:pt x="231" y="339"/>
                        <a:pt x="289" y="312"/>
                        <a:pt x="351" y="303"/>
                      </a:cubicBezTo>
                      <a:cubicBezTo>
                        <a:pt x="413" y="294"/>
                        <a:pt x="478" y="288"/>
                        <a:pt x="561" y="281"/>
                      </a:cubicBezTo>
                      <a:cubicBezTo>
                        <a:pt x="644" y="274"/>
                        <a:pt x="751" y="263"/>
                        <a:pt x="852" y="259"/>
                      </a:cubicBezTo>
                      <a:cubicBezTo>
                        <a:pt x="953" y="255"/>
                        <a:pt x="1052" y="249"/>
                        <a:pt x="1167" y="259"/>
                      </a:cubicBezTo>
                      <a:cubicBezTo>
                        <a:pt x="1282" y="269"/>
                        <a:pt x="1443" y="294"/>
                        <a:pt x="1541" y="318"/>
                      </a:cubicBezTo>
                      <a:cubicBezTo>
                        <a:pt x="1639" y="342"/>
                        <a:pt x="1697" y="379"/>
                        <a:pt x="1758" y="401"/>
                      </a:cubicBezTo>
                      <a:cubicBezTo>
                        <a:pt x="1819" y="423"/>
                        <a:pt x="1858" y="449"/>
                        <a:pt x="1907" y="453"/>
                      </a:cubicBezTo>
                      <a:cubicBezTo>
                        <a:pt x="1956" y="457"/>
                        <a:pt x="2015" y="440"/>
                        <a:pt x="2049" y="423"/>
                      </a:cubicBezTo>
                      <a:cubicBezTo>
                        <a:pt x="2083" y="406"/>
                        <a:pt x="2099" y="377"/>
                        <a:pt x="2109" y="348"/>
                      </a:cubicBezTo>
                      <a:cubicBezTo>
                        <a:pt x="2119" y="319"/>
                        <a:pt x="2127" y="283"/>
                        <a:pt x="2109" y="251"/>
                      </a:cubicBezTo>
                      <a:cubicBezTo>
                        <a:pt x="2091" y="219"/>
                        <a:pt x="2161" y="191"/>
                        <a:pt x="2004" y="154"/>
                      </a:cubicBezTo>
                      <a:cubicBezTo>
                        <a:pt x="1847" y="117"/>
                        <a:pt x="1445" y="52"/>
                        <a:pt x="1167" y="27"/>
                      </a:cubicBezTo>
                      <a:cubicBezTo>
                        <a:pt x="889" y="2"/>
                        <a:pt x="522" y="0"/>
                        <a:pt x="336" y="4"/>
                      </a:cubicBezTo>
                      <a:cubicBezTo>
                        <a:pt x="150" y="8"/>
                        <a:pt x="104" y="27"/>
                        <a:pt x="52" y="49"/>
                      </a:cubicBezTo>
                      <a:cubicBezTo>
                        <a:pt x="0" y="71"/>
                        <a:pt x="1" y="103"/>
                        <a:pt x="7" y="13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1865" y="1810"/>
                  <a:ext cx="2340" cy="586"/>
                </a:xfrm>
                <a:custGeom>
                  <a:avLst/>
                  <a:gdLst>
                    <a:gd name="T0" fmla="*/ 506 w 2341"/>
                    <a:gd name="T1" fmla="*/ 445 h 585"/>
                    <a:gd name="T2" fmla="*/ 274 w 2341"/>
                    <a:gd name="T3" fmla="*/ 519 h 585"/>
                    <a:gd name="T4" fmla="*/ 72 w 2341"/>
                    <a:gd name="T5" fmla="*/ 490 h 585"/>
                    <a:gd name="T6" fmla="*/ 5 w 2341"/>
                    <a:gd name="T7" fmla="*/ 377 h 585"/>
                    <a:gd name="T8" fmla="*/ 43 w 2341"/>
                    <a:gd name="T9" fmla="*/ 224 h 585"/>
                    <a:gd name="T10" fmla="*/ 215 w 2341"/>
                    <a:gd name="T11" fmla="*/ 89 h 585"/>
                    <a:gd name="T12" fmla="*/ 476 w 2341"/>
                    <a:gd name="T13" fmla="*/ 52 h 585"/>
                    <a:gd name="T14" fmla="*/ 731 w 2341"/>
                    <a:gd name="T15" fmla="*/ 74 h 585"/>
                    <a:gd name="T16" fmla="*/ 1090 w 2341"/>
                    <a:gd name="T17" fmla="*/ 37 h 585"/>
                    <a:gd name="T18" fmla="*/ 1363 w 2341"/>
                    <a:gd name="T19" fmla="*/ 7 h 585"/>
                    <a:gd name="T20" fmla="*/ 1774 w 2341"/>
                    <a:gd name="T21" fmla="*/ 7 h 585"/>
                    <a:gd name="T22" fmla="*/ 2200 w 2341"/>
                    <a:gd name="T23" fmla="*/ 52 h 585"/>
                    <a:gd name="T24" fmla="*/ 2283 w 2341"/>
                    <a:gd name="T25" fmla="*/ 111 h 585"/>
                    <a:gd name="T26" fmla="*/ 2328 w 2341"/>
                    <a:gd name="T27" fmla="*/ 246 h 585"/>
                    <a:gd name="T28" fmla="*/ 2335 w 2341"/>
                    <a:gd name="T29" fmla="*/ 377 h 585"/>
                    <a:gd name="T30" fmla="*/ 2320 w 2341"/>
                    <a:gd name="T31" fmla="*/ 460 h 585"/>
                    <a:gd name="T32" fmla="*/ 2335 w 2341"/>
                    <a:gd name="T33" fmla="*/ 542 h 585"/>
                    <a:gd name="T34" fmla="*/ 2305 w 2341"/>
                    <a:gd name="T35" fmla="*/ 587 h 585"/>
                    <a:gd name="T36" fmla="*/ 2230 w 2341"/>
                    <a:gd name="T37" fmla="*/ 557 h 585"/>
                    <a:gd name="T38" fmla="*/ 2058 w 2341"/>
                    <a:gd name="T39" fmla="*/ 490 h 585"/>
                    <a:gd name="T40" fmla="*/ 1774 w 2341"/>
                    <a:gd name="T41" fmla="*/ 452 h 585"/>
                    <a:gd name="T42" fmla="*/ 1609 w 2341"/>
                    <a:gd name="T43" fmla="*/ 452 h 585"/>
                    <a:gd name="T44" fmla="*/ 1325 w 2341"/>
                    <a:gd name="T45" fmla="*/ 422 h 585"/>
                    <a:gd name="T46" fmla="*/ 1191 w 2341"/>
                    <a:gd name="T47" fmla="*/ 415 h 585"/>
                    <a:gd name="T48" fmla="*/ 895 w 2341"/>
                    <a:gd name="T49" fmla="*/ 430 h 585"/>
                    <a:gd name="T50" fmla="*/ 671 w 2341"/>
                    <a:gd name="T51" fmla="*/ 415 h 585"/>
                    <a:gd name="T52" fmla="*/ 506 w 2341"/>
                    <a:gd name="T53" fmla="*/ 445 h 58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41" h="585">
                      <a:moveTo>
                        <a:pt x="506" y="441"/>
                      </a:moveTo>
                      <a:cubicBezTo>
                        <a:pt x="440" y="458"/>
                        <a:pt x="346" y="507"/>
                        <a:pt x="274" y="515"/>
                      </a:cubicBezTo>
                      <a:cubicBezTo>
                        <a:pt x="202" y="523"/>
                        <a:pt x="117" y="510"/>
                        <a:pt x="72" y="486"/>
                      </a:cubicBezTo>
                      <a:cubicBezTo>
                        <a:pt x="27" y="462"/>
                        <a:pt x="10" y="417"/>
                        <a:pt x="5" y="373"/>
                      </a:cubicBezTo>
                      <a:cubicBezTo>
                        <a:pt x="0" y="329"/>
                        <a:pt x="8" y="271"/>
                        <a:pt x="43" y="224"/>
                      </a:cubicBezTo>
                      <a:cubicBezTo>
                        <a:pt x="78" y="177"/>
                        <a:pt x="143" y="118"/>
                        <a:pt x="215" y="89"/>
                      </a:cubicBezTo>
                      <a:cubicBezTo>
                        <a:pt x="287" y="60"/>
                        <a:pt x="390" y="55"/>
                        <a:pt x="476" y="52"/>
                      </a:cubicBezTo>
                      <a:cubicBezTo>
                        <a:pt x="562" y="49"/>
                        <a:pt x="629" y="77"/>
                        <a:pt x="731" y="74"/>
                      </a:cubicBezTo>
                      <a:cubicBezTo>
                        <a:pt x="833" y="71"/>
                        <a:pt x="984" y="48"/>
                        <a:pt x="1090" y="37"/>
                      </a:cubicBezTo>
                      <a:cubicBezTo>
                        <a:pt x="1196" y="26"/>
                        <a:pt x="1252" y="12"/>
                        <a:pt x="1367" y="7"/>
                      </a:cubicBezTo>
                      <a:cubicBezTo>
                        <a:pt x="1482" y="2"/>
                        <a:pt x="1639" y="0"/>
                        <a:pt x="1778" y="7"/>
                      </a:cubicBezTo>
                      <a:cubicBezTo>
                        <a:pt x="1917" y="14"/>
                        <a:pt x="2119" y="35"/>
                        <a:pt x="2204" y="52"/>
                      </a:cubicBezTo>
                      <a:cubicBezTo>
                        <a:pt x="2289" y="69"/>
                        <a:pt x="2266" y="79"/>
                        <a:pt x="2287" y="111"/>
                      </a:cubicBezTo>
                      <a:cubicBezTo>
                        <a:pt x="2308" y="143"/>
                        <a:pt x="2323" y="202"/>
                        <a:pt x="2332" y="246"/>
                      </a:cubicBezTo>
                      <a:cubicBezTo>
                        <a:pt x="2341" y="290"/>
                        <a:pt x="2340" y="338"/>
                        <a:pt x="2339" y="373"/>
                      </a:cubicBezTo>
                      <a:cubicBezTo>
                        <a:pt x="2338" y="408"/>
                        <a:pt x="2324" y="429"/>
                        <a:pt x="2324" y="456"/>
                      </a:cubicBezTo>
                      <a:cubicBezTo>
                        <a:pt x="2324" y="483"/>
                        <a:pt x="2341" y="517"/>
                        <a:pt x="2339" y="538"/>
                      </a:cubicBezTo>
                      <a:cubicBezTo>
                        <a:pt x="2337" y="559"/>
                        <a:pt x="2326" y="581"/>
                        <a:pt x="2309" y="583"/>
                      </a:cubicBezTo>
                      <a:cubicBezTo>
                        <a:pt x="2292" y="585"/>
                        <a:pt x="2275" y="569"/>
                        <a:pt x="2234" y="553"/>
                      </a:cubicBezTo>
                      <a:cubicBezTo>
                        <a:pt x="2193" y="537"/>
                        <a:pt x="2138" y="504"/>
                        <a:pt x="2062" y="486"/>
                      </a:cubicBezTo>
                      <a:cubicBezTo>
                        <a:pt x="1986" y="468"/>
                        <a:pt x="1853" y="454"/>
                        <a:pt x="1778" y="448"/>
                      </a:cubicBezTo>
                      <a:cubicBezTo>
                        <a:pt x="1703" y="442"/>
                        <a:pt x="1688" y="453"/>
                        <a:pt x="1613" y="448"/>
                      </a:cubicBezTo>
                      <a:cubicBezTo>
                        <a:pt x="1538" y="443"/>
                        <a:pt x="1399" y="424"/>
                        <a:pt x="1329" y="418"/>
                      </a:cubicBezTo>
                      <a:cubicBezTo>
                        <a:pt x="1259" y="412"/>
                        <a:pt x="1267" y="410"/>
                        <a:pt x="1195" y="411"/>
                      </a:cubicBezTo>
                      <a:cubicBezTo>
                        <a:pt x="1123" y="412"/>
                        <a:pt x="982" y="426"/>
                        <a:pt x="895" y="426"/>
                      </a:cubicBezTo>
                      <a:cubicBezTo>
                        <a:pt x="808" y="426"/>
                        <a:pt x="738" y="410"/>
                        <a:pt x="671" y="411"/>
                      </a:cubicBezTo>
                      <a:cubicBezTo>
                        <a:pt x="604" y="412"/>
                        <a:pt x="572" y="424"/>
                        <a:pt x="506" y="44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1864" y="3173"/>
                <a:ext cx="898" cy="397"/>
              </a:xfrm>
              <a:custGeom>
                <a:avLst/>
                <a:gdLst>
                  <a:gd name="T0" fmla="*/ 247 w 898"/>
                  <a:gd name="T1" fmla="*/ 397 h 397"/>
                  <a:gd name="T2" fmla="*/ 239 w 898"/>
                  <a:gd name="T3" fmla="*/ 269 h 397"/>
                  <a:gd name="T4" fmla="*/ 142 w 898"/>
                  <a:gd name="T5" fmla="*/ 307 h 397"/>
                  <a:gd name="T6" fmla="*/ 0 w 898"/>
                  <a:gd name="T7" fmla="*/ 299 h 397"/>
                  <a:gd name="T8" fmla="*/ 120 w 898"/>
                  <a:gd name="T9" fmla="*/ 262 h 397"/>
                  <a:gd name="T10" fmla="*/ 224 w 898"/>
                  <a:gd name="T11" fmla="*/ 202 h 397"/>
                  <a:gd name="T12" fmla="*/ 209 w 898"/>
                  <a:gd name="T13" fmla="*/ 67 h 397"/>
                  <a:gd name="T14" fmla="*/ 232 w 898"/>
                  <a:gd name="T15" fmla="*/ 0 h 397"/>
                  <a:gd name="T16" fmla="*/ 292 w 898"/>
                  <a:gd name="T17" fmla="*/ 90 h 397"/>
                  <a:gd name="T18" fmla="*/ 314 w 898"/>
                  <a:gd name="T19" fmla="*/ 187 h 397"/>
                  <a:gd name="T20" fmla="*/ 486 w 898"/>
                  <a:gd name="T21" fmla="*/ 135 h 397"/>
                  <a:gd name="T22" fmla="*/ 651 w 898"/>
                  <a:gd name="T23" fmla="*/ 112 h 397"/>
                  <a:gd name="T24" fmla="*/ 898 w 898"/>
                  <a:gd name="T25" fmla="*/ 82 h 397"/>
                  <a:gd name="T26" fmla="*/ 748 w 898"/>
                  <a:gd name="T27" fmla="*/ 150 h 397"/>
                  <a:gd name="T28" fmla="*/ 464 w 898"/>
                  <a:gd name="T29" fmla="*/ 187 h 397"/>
                  <a:gd name="T30" fmla="*/ 314 w 898"/>
                  <a:gd name="T31" fmla="*/ 232 h 397"/>
                  <a:gd name="T32" fmla="*/ 322 w 898"/>
                  <a:gd name="T33" fmla="*/ 374 h 397"/>
                  <a:gd name="T34" fmla="*/ 247 w 898"/>
                  <a:gd name="T35" fmla="*/ 39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98" h="397">
                    <a:moveTo>
                      <a:pt x="247" y="397"/>
                    </a:moveTo>
                    <a:lnTo>
                      <a:pt x="239" y="269"/>
                    </a:lnTo>
                    <a:lnTo>
                      <a:pt x="142" y="307"/>
                    </a:lnTo>
                    <a:lnTo>
                      <a:pt x="0" y="299"/>
                    </a:lnTo>
                    <a:lnTo>
                      <a:pt x="120" y="262"/>
                    </a:lnTo>
                    <a:lnTo>
                      <a:pt x="224" y="202"/>
                    </a:lnTo>
                    <a:lnTo>
                      <a:pt x="209" y="67"/>
                    </a:lnTo>
                    <a:lnTo>
                      <a:pt x="232" y="0"/>
                    </a:lnTo>
                    <a:lnTo>
                      <a:pt x="292" y="90"/>
                    </a:lnTo>
                    <a:lnTo>
                      <a:pt x="314" y="187"/>
                    </a:lnTo>
                    <a:lnTo>
                      <a:pt x="486" y="135"/>
                    </a:lnTo>
                    <a:lnTo>
                      <a:pt x="651" y="112"/>
                    </a:lnTo>
                    <a:lnTo>
                      <a:pt x="898" y="82"/>
                    </a:lnTo>
                    <a:lnTo>
                      <a:pt x="748" y="150"/>
                    </a:lnTo>
                    <a:lnTo>
                      <a:pt x="464" y="187"/>
                    </a:lnTo>
                    <a:lnTo>
                      <a:pt x="314" y="232"/>
                    </a:lnTo>
                    <a:lnTo>
                      <a:pt x="322" y="374"/>
                    </a:lnTo>
                    <a:lnTo>
                      <a:pt x="247" y="397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352" y="3074"/>
                <a:ext cx="156" cy="338"/>
              </a:xfrm>
              <a:custGeom>
                <a:avLst/>
                <a:gdLst>
                  <a:gd name="T0" fmla="*/ 86 w 157"/>
                  <a:gd name="T1" fmla="*/ 8 h 337"/>
                  <a:gd name="T2" fmla="*/ 153 w 157"/>
                  <a:gd name="T3" fmla="*/ 199 h 337"/>
                  <a:gd name="T4" fmla="*/ 138 w 157"/>
                  <a:gd name="T5" fmla="*/ 341 h 337"/>
                  <a:gd name="T6" fmla="*/ 0 w 157"/>
                  <a:gd name="T7" fmla="*/ 0 h 337"/>
                  <a:gd name="T8" fmla="*/ 86 w 157"/>
                  <a:gd name="T9" fmla="*/ 8 h 3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7" h="337">
                    <a:moveTo>
                      <a:pt x="90" y="8"/>
                    </a:moveTo>
                    <a:lnTo>
                      <a:pt x="157" y="195"/>
                    </a:lnTo>
                    <a:lnTo>
                      <a:pt x="142" y="337"/>
                    </a:lnTo>
                    <a:lnTo>
                      <a:pt x="0" y="0"/>
                    </a:lnTo>
                    <a:lnTo>
                      <a:pt x="90" y="8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306" y="3127"/>
                <a:ext cx="809" cy="397"/>
              </a:xfrm>
              <a:custGeom>
                <a:avLst/>
                <a:gdLst>
                  <a:gd name="T0" fmla="*/ 0 w 808"/>
                  <a:gd name="T1" fmla="*/ 370 h 396"/>
                  <a:gd name="T2" fmla="*/ 105 w 808"/>
                  <a:gd name="T3" fmla="*/ 370 h 396"/>
                  <a:gd name="T4" fmla="*/ 255 w 808"/>
                  <a:gd name="T5" fmla="*/ 310 h 396"/>
                  <a:gd name="T6" fmla="*/ 475 w 808"/>
                  <a:gd name="T7" fmla="*/ 112 h 396"/>
                  <a:gd name="T8" fmla="*/ 307 w 808"/>
                  <a:gd name="T9" fmla="*/ 67 h 396"/>
                  <a:gd name="T10" fmla="*/ 232 w 808"/>
                  <a:gd name="T11" fmla="*/ 22 h 396"/>
                  <a:gd name="T12" fmla="*/ 352 w 808"/>
                  <a:gd name="T13" fmla="*/ 22 h 396"/>
                  <a:gd name="T14" fmla="*/ 528 w 808"/>
                  <a:gd name="T15" fmla="*/ 74 h 396"/>
                  <a:gd name="T16" fmla="*/ 625 w 808"/>
                  <a:gd name="T17" fmla="*/ 0 h 396"/>
                  <a:gd name="T18" fmla="*/ 685 w 808"/>
                  <a:gd name="T19" fmla="*/ 0 h 396"/>
                  <a:gd name="T20" fmla="*/ 580 w 808"/>
                  <a:gd name="T21" fmla="*/ 82 h 396"/>
                  <a:gd name="T22" fmla="*/ 805 w 808"/>
                  <a:gd name="T23" fmla="*/ 134 h 396"/>
                  <a:gd name="T24" fmla="*/ 812 w 808"/>
                  <a:gd name="T25" fmla="*/ 213 h 396"/>
                  <a:gd name="T26" fmla="*/ 520 w 808"/>
                  <a:gd name="T27" fmla="*/ 134 h 396"/>
                  <a:gd name="T28" fmla="*/ 344 w 808"/>
                  <a:gd name="T29" fmla="*/ 295 h 396"/>
                  <a:gd name="T30" fmla="*/ 277 w 808"/>
                  <a:gd name="T31" fmla="*/ 348 h 396"/>
                  <a:gd name="T32" fmla="*/ 157 w 808"/>
                  <a:gd name="T33" fmla="*/ 400 h 396"/>
                  <a:gd name="T34" fmla="*/ 0 w 808"/>
                  <a:gd name="T35" fmla="*/ 370 h 39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08" h="396">
                    <a:moveTo>
                      <a:pt x="0" y="366"/>
                    </a:moveTo>
                    <a:lnTo>
                      <a:pt x="105" y="366"/>
                    </a:lnTo>
                    <a:lnTo>
                      <a:pt x="255" y="306"/>
                    </a:lnTo>
                    <a:lnTo>
                      <a:pt x="471" y="112"/>
                    </a:lnTo>
                    <a:lnTo>
                      <a:pt x="307" y="67"/>
                    </a:lnTo>
                    <a:lnTo>
                      <a:pt x="232" y="22"/>
                    </a:lnTo>
                    <a:lnTo>
                      <a:pt x="352" y="22"/>
                    </a:lnTo>
                    <a:lnTo>
                      <a:pt x="524" y="74"/>
                    </a:lnTo>
                    <a:lnTo>
                      <a:pt x="621" y="0"/>
                    </a:lnTo>
                    <a:lnTo>
                      <a:pt x="681" y="0"/>
                    </a:lnTo>
                    <a:lnTo>
                      <a:pt x="576" y="82"/>
                    </a:lnTo>
                    <a:lnTo>
                      <a:pt x="801" y="134"/>
                    </a:lnTo>
                    <a:lnTo>
                      <a:pt x="808" y="209"/>
                    </a:lnTo>
                    <a:lnTo>
                      <a:pt x="516" y="134"/>
                    </a:lnTo>
                    <a:lnTo>
                      <a:pt x="344" y="291"/>
                    </a:lnTo>
                    <a:lnTo>
                      <a:pt x="277" y="344"/>
                    </a:lnTo>
                    <a:lnTo>
                      <a:pt x="157" y="396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060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577850"/>
            <a:ext cx="7772400" cy="140335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060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066800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27B8A4-E436-A34E-AD21-2EC17A7A4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89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87605-CD81-EE47-9D32-EEC3F4C22E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96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6113" y="228600"/>
            <a:ext cx="2147887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688" y="228600"/>
            <a:ext cx="6296025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2C821-C6E5-B445-BC88-B6F814E9E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771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A5C1E-A769-7E4C-BB63-5344EBBCD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362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1820-5C48-834A-96E0-C1B5CC9238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036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571625"/>
            <a:ext cx="3810000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71625"/>
            <a:ext cx="3810000" cy="4600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FB49E-0148-A94E-8F11-8546FD7F1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155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65C9-93F4-6C4B-8F43-07DA96CD60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86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64C87-148C-6542-970B-203FD297C5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59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9C530-60EF-A54E-964C-43C67A9541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09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EAE7C-F321-F541-BFF0-DD1BF94C97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060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9CABE-608A-6945-851E-EE483BC366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89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-23813" y="1166813"/>
            <a:ext cx="6899276" cy="171450"/>
          </a:xfrm>
          <a:custGeom>
            <a:avLst/>
            <a:gdLst>
              <a:gd name="T0" fmla="*/ 2147483646 w 4346"/>
              <a:gd name="T1" fmla="*/ 2147483646 h 108"/>
              <a:gd name="T2" fmla="*/ 2147483646 w 4346"/>
              <a:gd name="T3" fmla="*/ 2147483646 h 108"/>
              <a:gd name="T4" fmla="*/ 2147483646 w 4346"/>
              <a:gd name="T5" fmla="*/ 2147483646 h 108"/>
              <a:gd name="T6" fmla="*/ 2147483646 w 4346"/>
              <a:gd name="T7" fmla="*/ 2147483646 h 108"/>
              <a:gd name="T8" fmla="*/ 2147483646 w 4346"/>
              <a:gd name="T9" fmla="*/ 2147483646 h 108"/>
              <a:gd name="T10" fmla="*/ 2147483646 w 4346"/>
              <a:gd name="T11" fmla="*/ 2147483646 h 108"/>
              <a:gd name="T12" fmla="*/ 2147483646 w 4346"/>
              <a:gd name="T13" fmla="*/ 2147483646 h 108"/>
              <a:gd name="T14" fmla="*/ 2147483646 w 4346"/>
              <a:gd name="T15" fmla="*/ 2147483646 h 108"/>
              <a:gd name="T16" fmla="*/ 2147483646 w 4346"/>
              <a:gd name="T17" fmla="*/ 2147483646 h 108"/>
              <a:gd name="T18" fmla="*/ 2147483646 w 4346"/>
              <a:gd name="T19" fmla="*/ 2147483646 h 108"/>
              <a:gd name="T20" fmla="*/ 2147483646 w 4346"/>
              <a:gd name="T21" fmla="*/ 2147483646 h 108"/>
              <a:gd name="T22" fmla="*/ 2147483646 w 4346"/>
              <a:gd name="T23" fmla="*/ 2147483646 h 108"/>
              <a:gd name="T24" fmla="*/ 2147483646 w 4346"/>
              <a:gd name="T25" fmla="*/ 2147483646 h 108"/>
              <a:gd name="T26" fmla="*/ 0 w 4346"/>
              <a:gd name="T27" fmla="*/ 2147483646 h 108"/>
              <a:gd name="T28" fmla="*/ 2147483646 w 4346"/>
              <a:gd name="T29" fmla="*/ 2147483646 h 108"/>
              <a:gd name="T30" fmla="*/ 2147483646 w 4346"/>
              <a:gd name="T31" fmla="*/ 2147483646 h 108"/>
              <a:gd name="T32" fmla="*/ 2147483646 w 4346"/>
              <a:gd name="T33" fmla="*/ 2147483646 h 108"/>
              <a:gd name="T34" fmla="*/ 2147483646 w 4346"/>
              <a:gd name="T35" fmla="*/ 2147483646 h 108"/>
              <a:gd name="T36" fmla="*/ 2147483646 w 4346"/>
              <a:gd name="T37" fmla="*/ 2147483646 h 1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346" h="108">
                <a:moveTo>
                  <a:pt x="3477" y="10"/>
                </a:moveTo>
                <a:cubicBezTo>
                  <a:pt x="3680" y="12"/>
                  <a:pt x="3921" y="14"/>
                  <a:pt x="4057" y="17"/>
                </a:cubicBezTo>
                <a:cubicBezTo>
                  <a:pt x="4192" y="20"/>
                  <a:pt x="4253" y="24"/>
                  <a:pt x="4293" y="30"/>
                </a:cubicBezTo>
                <a:cubicBezTo>
                  <a:pt x="4333" y="36"/>
                  <a:pt x="4286" y="43"/>
                  <a:pt x="4293" y="50"/>
                </a:cubicBezTo>
                <a:cubicBezTo>
                  <a:pt x="4300" y="57"/>
                  <a:pt x="4328" y="67"/>
                  <a:pt x="4329" y="73"/>
                </a:cubicBezTo>
                <a:cubicBezTo>
                  <a:pt x="4331" y="80"/>
                  <a:pt x="4346" y="85"/>
                  <a:pt x="4305" y="89"/>
                </a:cubicBezTo>
                <a:cubicBezTo>
                  <a:pt x="4263" y="93"/>
                  <a:pt x="4186" y="97"/>
                  <a:pt x="4082" y="99"/>
                </a:cubicBezTo>
                <a:cubicBezTo>
                  <a:pt x="3977" y="100"/>
                  <a:pt x="3834" y="99"/>
                  <a:pt x="3675" y="99"/>
                </a:cubicBezTo>
                <a:cubicBezTo>
                  <a:pt x="3516" y="98"/>
                  <a:pt x="3341" y="95"/>
                  <a:pt x="3129" y="94"/>
                </a:cubicBezTo>
                <a:cubicBezTo>
                  <a:pt x="2918" y="93"/>
                  <a:pt x="2634" y="94"/>
                  <a:pt x="2401" y="94"/>
                </a:cubicBezTo>
                <a:cubicBezTo>
                  <a:pt x="2168" y="95"/>
                  <a:pt x="2024" y="97"/>
                  <a:pt x="1733" y="98"/>
                </a:cubicBezTo>
                <a:cubicBezTo>
                  <a:pt x="1442" y="99"/>
                  <a:pt x="946" y="103"/>
                  <a:pt x="657" y="102"/>
                </a:cubicBezTo>
                <a:cubicBezTo>
                  <a:pt x="368" y="101"/>
                  <a:pt x="110" y="108"/>
                  <a:pt x="1" y="93"/>
                </a:cubicBezTo>
                <a:lnTo>
                  <a:pt x="0" y="13"/>
                </a:lnTo>
                <a:cubicBezTo>
                  <a:pt x="109" y="0"/>
                  <a:pt x="432" y="13"/>
                  <a:pt x="657" y="12"/>
                </a:cubicBezTo>
                <a:cubicBezTo>
                  <a:pt x="882" y="11"/>
                  <a:pt x="1082" y="7"/>
                  <a:pt x="1349" y="7"/>
                </a:cubicBezTo>
                <a:cubicBezTo>
                  <a:pt x="1617" y="6"/>
                  <a:pt x="2017" y="8"/>
                  <a:pt x="2265" y="9"/>
                </a:cubicBezTo>
                <a:cubicBezTo>
                  <a:pt x="2513" y="9"/>
                  <a:pt x="2634" y="9"/>
                  <a:pt x="2834" y="8"/>
                </a:cubicBezTo>
                <a:cubicBezTo>
                  <a:pt x="3034" y="9"/>
                  <a:pt x="3273" y="9"/>
                  <a:pt x="3477" y="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198438" y="152400"/>
            <a:ext cx="715962" cy="6400800"/>
          </a:xfrm>
          <a:custGeom>
            <a:avLst/>
            <a:gdLst>
              <a:gd name="T0" fmla="*/ 2147483646 w 883"/>
              <a:gd name="T1" fmla="*/ 2147483646 h 4115"/>
              <a:gd name="T2" fmla="*/ 2147483646 w 883"/>
              <a:gd name="T3" fmla="*/ 2147483646 h 4115"/>
              <a:gd name="T4" fmla="*/ 2147483646 w 883"/>
              <a:gd name="T5" fmla="*/ 2147483646 h 4115"/>
              <a:gd name="T6" fmla="*/ 2147483646 w 883"/>
              <a:gd name="T7" fmla="*/ 2147483646 h 4115"/>
              <a:gd name="T8" fmla="*/ 2147483646 w 883"/>
              <a:gd name="T9" fmla="*/ 2147483646 h 4115"/>
              <a:gd name="T10" fmla="*/ 2147483646 w 883"/>
              <a:gd name="T11" fmla="*/ 2147483646 h 4115"/>
              <a:gd name="T12" fmla="*/ 2147483646 w 883"/>
              <a:gd name="T13" fmla="*/ 2147483646 h 4115"/>
              <a:gd name="T14" fmla="*/ 2147483646 w 883"/>
              <a:gd name="T15" fmla="*/ 2147483646 h 4115"/>
              <a:gd name="T16" fmla="*/ 2147483646 w 883"/>
              <a:gd name="T17" fmla="*/ 2147483646 h 4115"/>
              <a:gd name="T18" fmla="*/ 2147483646 w 883"/>
              <a:gd name="T19" fmla="*/ 2147483646 h 4115"/>
              <a:gd name="T20" fmla="*/ 2147483646 w 883"/>
              <a:gd name="T21" fmla="*/ 2147483646 h 4115"/>
              <a:gd name="T22" fmla="*/ 2147483646 w 883"/>
              <a:gd name="T23" fmla="*/ 2147483646 h 4115"/>
              <a:gd name="T24" fmla="*/ 2147483646 w 883"/>
              <a:gd name="T25" fmla="*/ 2147483646 h 4115"/>
              <a:gd name="T26" fmla="*/ 2147483646 w 883"/>
              <a:gd name="T27" fmla="*/ 2147483646 h 4115"/>
              <a:gd name="T28" fmla="*/ 2147483646 w 883"/>
              <a:gd name="T29" fmla="*/ 2147483646 h 4115"/>
              <a:gd name="T30" fmla="*/ 2147483646 w 883"/>
              <a:gd name="T31" fmla="*/ 2147483646 h 4115"/>
              <a:gd name="T32" fmla="*/ 2147483646 w 883"/>
              <a:gd name="T33" fmla="*/ 2147483646 h 4115"/>
              <a:gd name="T34" fmla="*/ 2147483646 w 883"/>
              <a:gd name="T35" fmla="*/ 2147483646 h 4115"/>
              <a:gd name="T36" fmla="*/ 2147483646 w 883"/>
              <a:gd name="T37" fmla="*/ 2147483646 h 4115"/>
              <a:gd name="T38" fmla="*/ 2147483646 w 883"/>
              <a:gd name="T39" fmla="*/ 2147483646 h 4115"/>
              <a:gd name="T40" fmla="*/ 2147483646 w 883"/>
              <a:gd name="T41" fmla="*/ 2147483646 h 4115"/>
              <a:gd name="T42" fmla="*/ 2147483646 w 883"/>
              <a:gd name="T43" fmla="*/ 2147483646 h 4115"/>
              <a:gd name="T44" fmla="*/ 2147483646 w 883"/>
              <a:gd name="T45" fmla="*/ 2147483646 h 4115"/>
              <a:gd name="T46" fmla="*/ 2147483646 w 883"/>
              <a:gd name="T47" fmla="*/ 2147483646 h 4115"/>
              <a:gd name="T48" fmla="*/ 2147483646 w 883"/>
              <a:gd name="T49" fmla="*/ 2147483646 h 4115"/>
              <a:gd name="T50" fmla="*/ 2147483646 w 883"/>
              <a:gd name="T51" fmla="*/ 2147483646 h 4115"/>
              <a:gd name="T52" fmla="*/ 2147483646 w 883"/>
              <a:gd name="T53" fmla="*/ 2147483646 h 4115"/>
              <a:gd name="T54" fmla="*/ 2147483646 w 883"/>
              <a:gd name="T55" fmla="*/ 2147483646 h 4115"/>
              <a:gd name="T56" fmla="*/ 2147483646 w 883"/>
              <a:gd name="T57" fmla="*/ 2147483646 h 4115"/>
              <a:gd name="T58" fmla="*/ 2147483646 w 883"/>
              <a:gd name="T59" fmla="*/ 2147483646 h 4115"/>
              <a:gd name="T60" fmla="*/ 2147483646 w 883"/>
              <a:gd name="T61" fmla="*/ 2147483646 h 411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83" h="4115">
                <a:moveTo>
                  <a:pt x="86" y="3201"/>
                </a:moveTo>
                <a:cubicBezTo>
                  <a:pt x="89" y="3056"/>
                  <a:pt x="83" y="2912"/>
                  <a:pt x="79" y="2730"/>
                </a:cubicBezTo>
                <a:cubicBezTo>
                  <a:pt x="75" y="2548"/>
                  <a:pt x="60" y="2270"/>
                  <a:pt x="64" y="2109"/>
                </a:cubicBezTo>
                <a:cubicBezTo>
                  <a:pt x="68" y="1948"/>
                  <a:pt x="99" y="1927"/>
                  <a:pt x="101" y="1765"/>
                </a:cubicBezTo>
                <a:cubicBezTo>
                  <a:pt x="103" y="1603"/>
                  <a:pt x="90" y="1323"/>
                  <a:pt x="79" y="1137"/>
                </a:cubicBezTo>
                <a:cubicBezTo>
                  <a:pt x="68" y="951"/>
                  <a:pt x="44" y="793"/>
                  <a:pt x="34" y="651"/>
                </a:cubicBezTo>
                <a:cubicBezTo>
                  <a:pt x="24" y="509"/>
                  <a:pt x="17" y="385"/>
                  <a:pt x="19" y="284"/>
                </a:cubicBezTo>
                <a:cubicBezTo>
                  <a:pt x="21" y="183"/>
                  <a:pt x="32" y="90"/>
                  <a:pt x="49" y="45"/>
                </a:cubicBezTo>
                <a:cubicBezTo>
                  <a:pt x="66" y="0"/>
                  <a:pt x="91" y="16"/>
                  <a:pt x="123" y="15"/>
                </a:cubicBezTo>
                <a:cubicBezTo>
                  <a:pt x="155" y="14"/>
                  <a:pt x="204" y="37"/>
                  <a:pt x="243" y="37"/>
                </a:cubicBezTo>
                <a:cubicBezTo>
                  <a:pt x="282" y="37"/>
                  <a:pt x="310" y="20"/>
                  <a:pt x="355" y="15"/>
                </a:cubicBezTo>
                <a:cubicBezTo>
                  <a:pt x="400" y="10"/>
                  <a:pt x="453" y="0"/>
                  <a:pt x="512" y="7"/>
                </a:cubicBezTo>
                <a:cubicBezTo>
                  <a:pt x="571" y="14"/>
                  <a:pt x="659" y="37"/>
                  <a:pt x="707" y="60"/>
                </a:cubicBezTo>
                <a:cubicBezTo>
                  <a:pt x="755" y="83"/>
                  <a:pt x="783" y="99"/>
                  <a:pt x="797" y="142"/>
                </a:cubicBezTo>
                <a:cubicBezTo>
                  <a:pt x="811" y="185"/>
                  <a:pt x="788" y="235"/>
                  <a:pt x="789" y="321"/>
                </a:cubicBezTo>
                <a:cubicBezTo>
                  <a:pt x="790" y="407"/>
                  <a:pt x="794" y="537"/>
                  <a:pt x="804" y="658"/>
                </a:cubicBezTo>
                <a:cubicBezTo>
                  <a:pt x="814" y="779"/>
                  <a:pt x="844" y="892"/>
                  <a:pt x="849" y="1047"/>
                </a:cubicBezTo>
                <a:cubicBezTo>
                  <a:pt x="854" y="1202"/>
                  <a:pt x="840" y="1394"/>
                  <a:pt x="834" y="1586"/>
                </a:cubicBezTo>
                <a:cubicBezTo>
                  <a:pt x="828" y="1778"/>
                  <a:pt x="805" y="1995"/>
                  <a:pt x="812" y="2199"/>
                </a:cubicBezTo>
                <a:cubicBezTo>
                  <a:pt x="819" y="2403"/>
                  <a:pt x="875" y="2624"/>
                  <a:pt x="879" y="2812"/>
                </a:cubicBezTo>
                <a:cubicBezTo>
                  <a:pt x="883" y="3000"/>
                  <a:pt x="840" y="3138"/>
                  <a:pt x="834" y="3329"/>
                </a:cubicBezTo>
                <a:cubicBezTo>
                  <a:pt x="828" y="3520"/>
                  <a:pt x="848" y="3836"/>
                  <a:pt x="842" y="3957"/>
                </a:cubicBezTo>
                <a:cubicBezTo>
                  <a:pt x="836" y="4078"/>
                  <a:pt x="833" y="4033"/>
                  <a:pt x="797" y="4054"/>
                </a:cubicBezTo>
                <a:cubicBezTo>
                  <a:pt x="761" y="4075"/>
                  <a:pt x="686" y="4086"/>
                  <a:pt x="625" y="4084"/>
                </a:cubicBezTo>
                <a:cubicBezTo>
                  <a:pt x="564" y="4082"/>
                  <a:pt x="492" y="4041"/>
                  <a:pt x="430" y="4039"/>
                </a:cubicBezTo>
                <a:cubicBezTo>
                  <a:pt x="368" y="4037"/>
                  <a:pt x="302" y="4057"/>
                  <a:pt x="251" y="4069"/>
                </a:cubicBezTo>
                <a:cubicBezTo>
                  <a:pt x="200" y="4081"/>
                  <a:pt x="162" y="4115"/>
                  <a:pt x="123" y="4114"/>
                </a:cubicBezTo>
                <a:cubicBezTo>
                  <a:pt x="84" y="4113"/>
                  <a:pt x="38" y="4102"/>
                  <a:pt x="19" y="4062"/>
                </a:cubicBezTo>
                <a:cubicBezTo>
                  <a:pt x="0" y="4022"/>
                  <a:pt x="3" y="3952"/>
                  <a:pt x="11" y="3875"/>
                </a:cubicBezTo>
                <a:cubicBezTo>
                  <a:pt x="19" y="3798"/>
                  <a:pt x="51" y="3710"/>
                  <a:pt x="64" y="3598"/>
                </a:cubicBezTo>
                <a:cubicBezTo>
                  <a:pt x="77" y="3486"/>
                  <a:pt x="83" y="3346"/>
                  <a:pt x="86" y="3201"/>
                </a:cubicBezTo>
                <a:close/>
              </a:path>
            </a:pathLst>
          </a:cu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invGray">
          <a:xfrm>
            <a:off x="323850" y="609600"/>
            <a:ext cx="152400" cy="914400"/>
          </a:xfrm>
          <a:custGeom>
            <a:avLst/>
            <a:gdLst>
              <a:gd name="T0" fmla="*/ 2147483646 w 110"/>
              <a:gd name="T1" fmla="*/ 0 h 842"/>
              <a:gd name="T2" fmla="*/ 2147483646 w 110"/>
              <a:gd name="T3" fmla="*/ 2147483646 h 842"/>
              <a:gd name="T4" fmla="*/ 2147483646 w 110"/>
              <a:gd name="T5" fmla="*/ 2147483646 h 842"/>
              <a:gd name="T6" fmla="*/ 2147483646 w 110"/>
              <a:gd name="T7" fmla="*/ 2147483646 h 842"/>
              <a:gd name="T8" fmla="*/ 2147483646 w 110"/>
              <a:gd name="T9" fmla="*/ 2147483646 h 842"/>
              <a:gd name="T10" fmla="*/ 2147483646 w 110"/>
              <a:gd name="T11" fmla="*/ 2147483646 h 842"/>
              <a:gd name="T12" fmla="*/ 2147483646 w 110"/>
              <a:gd name="T13" fmla="*/ 2147483646 h 842"/>
              <a:gd name="T14" fmla="*/ 2147483646 w 110"/>
              <a:gd name="T15" fmla="*/ 2147483646 h 842"/>
              <a:gd name="T16" fmla="*/ 2147483646 w 110"/>
              <a:gd name="T17" fmla="*/ 2147483646 h 842"/>
              <a:gd name="T18" fmla="*/ 0 w 110"/>
              <a:gd name="T19" fmla="*/ 2147483646 h 842"/>
              <a:gd name="T20" fmla="*/ 2147483646 w 110"/>
              <a:gd name="T21" fmla="*/ 2147483646 h 842"/>
              <a:gd name="T22" fmla="*/ 2147483646 w 110"/>
              <a:gd name="T23" fmla="*/ 2147483646 h 842"/>
              <a:gd name="T24" fmla="*/ 2147483646 w 110"/>
              <a:gd name="T25" fmla="*/ 0 h 8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0" h="842">
                <a:moveTo>
                  <a:pt x="92" y="0"/>
                </a:moveTo>
                <a:lnTo>
                  <a:pt x="81" y="170"/>
                </a:lnTo>
                <a:lnTo>
                  <a:pt x="51" y="362"/>
                </a:lnTo>
                <a:lnTo>
                  <a:pt x="74" y="539"/>
                </a:lnTo>
                <a:lnTo>
                  <a:pt x="88" y="709"/>
                </a:lnTo>
                <a:lnTo>
                  <a:pt x="110" y="842"/>
                </a:lnTo>
                <a:lnTo>
                  <a:pt x="81" y="768"/>
                </a:lnTo>
                <a:lnTo>
                  <a:pt x="59" y="716"/>
                </a:lnTo>
                <a:lnTo>
                  <a:pt x="29" y="598"/>
                </a:lnTo>
                <a:lnTo>
                  <a:pt x="0" y="414"/>
                </a:lnTo>
                <a:lnTo>
                  <a:pt x="22" y="251"/>
                </a:lnTo>
                <a:lnTo>
                  <a:pt x="51" y="81"/>
                </a:lnTo>
                <a:lnTo>
                  <a:pt x="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47688" y="228600"/>
            <a:ext cx="859631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571625"/>
            <a:ext cx="77724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2786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1095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62388" y="6324600"/>
            <a:ext cx="2297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095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00EA647-9AC9-C242-A5A1-CDCB606464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Comment 4"/>
          <p:cNvSpPr>
            <a:spLocks noChangeArrowheads="1"/>
          </p:cNvSpPr>
          <p:nvPr/>
        </p:nvSpPr>
        <p:spPr bwMode="auto">
          <a:xfrm>
            <a:off x="3352800" y="5257800"/>
            <a:ext cx="3048000" cy="7127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omic Sans MS" pitchFamily="66" charset="0"/>
                <a:ea typeface="+mn-ea"/>
              </a:rPr>
              <a:t>Rende Steerenberg (BE/OP)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omic Sans MS" pitchFamily="66" charset="0"/>
                <a:ea typeface="+mn-ea"/>
              </a:rPr>
              <a:t>27 November 2023</a:t>
            </a:r>
            <a:endParaRPr lang="en-US" sz="1600" dirty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15362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1338263"/>
          </a:xfrm>
          <a:noFill/>
        </p:spPr>
        <p:txBody>
          <a:bodyPr/>
          <a:lstStyle/>
          <a:p>
            <a:pPr eaLnBrk="1" hangingPunct="1"/>
            <a:r>
              <a:rPr lang="en-US" altLang="en-US" sz="4700" dirty="0">
                <a:solidFill>
                  <a:schemeClr val="tx1"/>
                </a:solidFill>
                <a:ea typeface="ＭＳ Ｐゴシック" charset="-128"/>
              </a:rPr>
              <a:t>AXEL-2020</a:t>
            </a:r>
            <a:br>
              <a:rPr lang="en-US" altLang="en-US" sz="4700" dirty="0">
                <a:solidFill>
                  <a:schemeClr val="tx1"/>
                </a:solidFill>
                <a:ea typeface="ＭＳ Ｐゴシック" charset="-128"/>
              </a:rPr>
            </a:br>
            <a:r>
              <a:rPr lang="en-US" altLang="en-US" sz="3400" b="1" u="sng" dirty="0">
                <a:solidFill>
                  <a:schemeClr val="tx1"/>
                </a:solidFill>
                <a:ea typeface="ＭＳ Ｐゴシック" charset="-128"/>
              </a:rPr>
              <a:t>Introduction to Particle Accelerators</a:t>
            </a:r>
          </a:p>
        </p:txBody>
      </p:sp>
      <p:sp>
        <p:nvSpPr>
          <p:cNvPr id="1536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489075" y="3233738"/>
            <a:ext cx="6400800" cy="579437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Course structure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400"/>
              <a:t>R. Steerenberg</a:t>
            </a:r>
            <a:endParaRPr lang="en-US" altLang="en-US" sz="1400" dirty="0"/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400"/>
              <a:t>AXEL - 2023</a:t>
            </a:r>
            <a:endParaRPr lang="en-US" altLang="en-US" sz="1400" dirty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5B22C80-79B7-294A-8E68-1885807CD33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228600"/>
            <a:ext cx="7910512" cy="74771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Course structure</a:t>
            </a:r>
          </a:p>
        </p:txBody>
      </p:sp>
      <p:sp>
        <p:nvSpPr>
          <p:cNvPr id="17413" name="Text Box 40"/>
          <p:cNvSpPr txBox="1">
            <a:spLocks noChangeArrowheads="1"/>
          </p:cNvSpPr>
          <p:nvPr/>
        </p:nvSpPr>
        <p:spPr bwMode="auto">
          <a:xfrm>
            <a:off x="1341438" y="18986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>
              <a:latin typeface="Times New Roman" charset="0"/>
            </a:endParaRPr>
          </a:p>
        </p:txBody>
      </p:sp>
      <p:sp>
        <p:nvSpPr>
          <p:cNvPr id="17414" name="Text Box 41"/>
          <p:cNvSpPr txBox="1">
            <a:spLocks noChangeArrowheads="1"/>
          </p:cNvSpPr>
          <p:nvPr/>
        </p:nvSpPr>
        <p:spPr bwMode="auto">
          <a:xfrm>
            <a:off x="3006725" y="984250"/>
            <a:ext cx="3916363" cy="457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Basic notions of mathematics</a:t>
            </a:r>
          </a:p>
        </p:txBody>
      </p:sp>
      <p:sp>
        <p:nvSpPr>
          <p:cNvPr id="17415" name="Text Box 43"/>
          <p:cNvSpPr txBox="1">
            <a:spLocks noChangeArrowheads="1"/>
          </p:cNvSpPr>
          <p:nvPr/>
        </p:nvSpPr>
        <p:spPr bwMode="auto">
          <a:xfrm>
            <a:off x="1189038" y="2355850"/>
            <a:ext cx="2743200" cy="457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Transverse Optics 2</a:t>
            </a:r>
          </a:p>
        </p:txBody>
      </p:sp>
      <p:sp>
        <p:nvSpPr>
          <p:cNvPr id="17416" name="Text Box 44"/>
          <p:cNvSpPr txBox="1">
            <a:spLocks noChangeArrowheads="1"/>
          </p:cNvSpPr>
          <p:nvPr/>
        </p:nvSpPr>
        <p:spPr bwMode="auto">
          <a:xfrm>
            <a:off x="1189038" y="3041650"/>
            <a:ext cx="2743200" cy="457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Lattices</a:t>
            </a:r>
          </a:p>
        </p:txBody>
      </p:sp>
      <p:sp>
        <p:nvSpPr>
          <p:cNvPr id="17417" name="Text Box 45"/>
          <p:cNvSpPr txBox="1">
            <a:spLocks noChangeArrowheads="1"/>
          </p:cNvSpPr>
          <p:nvPr/>
        </p:nvSpPr>
        <p:spPr bwMode="auto">
          <a:xfrm>
            <a:off x="1189038" y="3727450"/>
            <a:ext cx="2743200" cy="457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Resonance</a:t>
            </a:r>
            <a:r>
              <a:rPr lang="ja-JP" altLang="en-US" sz="2400">
                <a:latin typeface="Times New Roman" charset="0"/>
              </a:rPr>
              <a:t>’</a:t>
            </a:r>
            <a:r>
              <a:rPr lang="en-US" altLang="ja-JP" sz="2400">
                <a:latin typeface="Times New Roman" charset="0"/>
              </a:rPr>
              <a:t>s</a:t>
            </a:r>
            <a:endParaRPr lang="en-US" altLang="en-US" sz="2400">
              <a:latin typeface="Times New Roman" charset="0"/>
            </a:endParaRPr>
          </a:p>
        </p:txBody>
      </p:sp>
      <p:sp>
        <p:nvSpPr>
          <p:cNvPr id="17418" name="Text Box 46"/>
          <p:cNvSpPr txBox="1">
            <a:spLocks noChangeArrowheads="1"/>
          </p:cNvSpPr>
          <p:nvPr/>
        </p:nvSpPr>
        <p:spPr bwMode="auto">
          <a:xfrm>
            <a:off x="6446838" y="4584700"/>
            <a:ext cx="2209800" cy="838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Colliders</a:t>
            </a:r>
          </a:p>
        </p:txBody>
      </p:sp>
      <p:sp>
        <p:nvSpPr>
          <p:cNvPr id="17419" name="Text Box 47"/>
          <p:cNvSpPr txBox="1">
            <a:spLocks noChangeArrowheads="1"/>
          </p:cNvSpPr>
          <p:nvPr/>
        </p:nvSpPr>
        <p:spPr bwMode="auto">
          <a:xfrm>
            <a:off x="4098925" y="5583238"/>
            <a:ext cx="2232025" cy="838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Transverse instabilities</a:t>
            </a:r>
          </a:p>
        </p:txBody>
      </p:sp>
      <p:sp>
        <p:nvSpPr>
          <p:cNvPr id="17420" name="Text Box 48"/>
          <p:cNvSpPr txBox="1">
            <a:spLocks noChangeArrowheads="1"/>
          </p:cNvSpPr>
          <p:nvPr/>
        </p:nvSpPr>
        <p:spPr bwMode="auto">
          <a:xfrm>
            <a:off x="5989638" y="2355850"/>
            <a:ext cx="2667000" cy="11430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Longitudinal motion and R.F.</a:t>
            </a:r>
          </a:p>
        </p:txBody>
      </p:sp>
      <p:sp>
        <p:nvSpPr>
          <p:cNvPr id="17421" name="Text Box 49"/>
          <p:cNvSpPr txBox="1">
            <a:spLocks noChangeArrowheads="1"/>
          </p:cNvSpPr>
          <p:nvPr/>
        </p:nvSpPr>
        <p:spPr bwMode="auto">
          <a:xfrm>
            <a:off x="1184275" y="4557713"/>
            <a:ext cx="2768600" cy="838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Transfer lines, Injection, Ejection</a:t>
            </a:r>
          </a:p>
        </p:txBody>
      </p:sp>
      <p:sp>
        <p:nvSpPr>
          <p:cNvPr id="17422" name="Text Box 50"/>
          <p:cNvSpPr txBox="1">
            <a:spLocks noChangeArrowheads="1"/>
          </p:cNvSpPr>
          <p:nvPr/>
        </p:nvSpPr>
        <p:spPr bwMode="auto">
          <a:xfrm>
            <a:off x="4098925" y="4572000"/>
            <a:ext cx="2209800" cy="838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Longitudinal instabilities</a:t>
            </a:r>
          </a:p>
        </p:txBody>
      </p:sp>
      <p:sp>
        <p:nvSpPr>
          <p:cNvPr id="17423" name="Line 51"/>
          <p:cNvSpPr>
            <a:spLocks noChangeShapeType="1"/>
          </p:cNvSpPr>
          <p:nvPr/>
        </p:nvSpPr>
        <p:spPr bwMode="auto">
          <a:xfrm>
            <a:off x="6446838" y="1441450"/>
            <a:ext cx="0" cy="914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4" name="Line 52"/>
          <p:cNvSpPr>
            <a:spLocks noChangeShapeType="1"/>
          </p:cNvSpPr>
          <p:nvPr/>
        </p:nvSpPr>
        <p:spPr bwMode="auto">
          <a:xfrm>
            <a:off x="2560638" y="4203700"/>
            <a:ext cx="0" cy="107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5" name="Line 53"/>
          <p:cNvSpPr>
            <a:spLocks noChangeShapeType="1"/>
          </p:cNvSpPr>
          <p:nvPr/>
        </p:nvSpPr>
        <p:spPr bwMode="auto">
          <a:xfrm>
            <a:off x="2560638" y="4311650"/>
            <a:ext cx="472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6" name="Line 54"/>
          <p:cNvSpPr>
            <a:spLocks noChangeShapeType="1"/>
          </p:cNvSpPr>
          <p:nvPr/>
        </p:nvSpPr>
        <p:spPr bwMode="auto">
          <a:xfrm>
            <a:off x="3398838" y="1441450"/>
            <a:ext cx="0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7" name="Line 55"/>
          <p:cNvSpPr>
            <a:spLocks noChangeShapeType="1"/>
          </p:cNvSpPr>
          <p:nvPr/>
        </p:nvSpPr>
        <p:spPr bwMode="auto">
          <a:xfrm>
            <a:off x="2560638" y="2127250"/>
            <a:ext cx="0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8" name="Line 56"/>
          <p:cNvSpPr>
            <a:spLocks noChangeShapeType="1"/>
          </p:cNvSpPr>
          <p:nvPr/>
        </p:nvSpPr>
        <p:spPr bwMode="auto">
          <a:xfrm>
            <a:off x="2560638" y="2813050"/>
            <a:ext cx="0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9" name="Line 57"/>
          <p:cNvSpPr>
            <a:spLocks noChangeShapeType="1"/>
          </p:cNvSpPr>
          <p:nvPr/>
        </p:nvSpPr>
        <p:spPr bwMode="auto">
          <a:xfrm>
            <a:off x="2560638" y="3498850"/>
            <a:ext cx="0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0" name="Line 58"/>
          <p:cNvSpPr>
            <a:spLocks noChangeShapeType="1"/>
          </p:cNvSpPr>
          <p:nvPr/>
        </p:nvSpPr>
        <p:spPr bwMode="auto">
          <a:xfrm>
            <a:off x="7285038" y="362585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1" name="Line 59"/>
          <p:cNvSpPr>
            <a:spLocks noChangeShapeType="1"/>
          </p:cNvSpPr>
          <p:nvPr/>
        </p:nvSpPr>
        <p:spPr bwMode="auto">
          <a:xfrm>
            <a:off x="2882900" y="4311650"/>
            <a:ext cx="0" cy="269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2" name="Line 60"/>
          <p:cNvSpPr>
            <a:spLocks noChangeShapeType="1"/>
          </p:cNvSpPr>
          <p:nvPr/>
        </p:nvSpPr>
        <p:spPr bwMode="auto">
          <a:xfrm>
            <a:off x="5203825" y="4311650"/>
            <a:ext cx="0" cy="269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3" name="Line 61"/>
          <p:cNvSpPr>
            <a:spLocks noChangeShapeType="1"/>
          </p:cNvSpPr>
          <p:nvPr/>
        </p:nvSpPr>
        <p:spPr bwMode="auto">
          <a:xfrm>
            <a:off x="7077075" y="4302125"/>
            <a:ext cx="0" cy="269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4" name="Line 62"/>
          <p:cNvSpPr>
            <a:spLocks noChangeShapeType="1"/>
          </p:cNvSpPr>
          <p:nvPr/>
        </p:nvSpPr>
        <p:spPr bwMode="auto">
          <a:xfrm flipH="1">
            <a:off x="5203825" y="5422900"/>
            <a:ext cx="3175" cy="160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5" name="Text Box 63"/>
          <p:cNvSpPr txBox="1">
            <a:spLocks noChangeArrowheads="1"/>
          </p:cNvSpPr>
          <p:nvPr/>
        </p:nvSpPr>
        <p:spPr bwMode="auto">
          <a:xfrm>
            <a:off x="1173163" y="1685925"/>
            <a:ext cx="2743200" cy="457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charset="0"/>
              </a:rPr>
              <a:t>Transverse Optics 1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en-US" sz="1400"/>
              <a:t>R. Steerenberg</a:t>
            </a:r>
            <a:endParaRPr lang="en-US" altLang="en-US" sz="1400"/>
          </a:p>
        </p:txBody>
      </p:sp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en-US" sz="1400"/>
              <a:t>AXEL - 2023</a:t>
            </a:r>
            <a:endParaRPr lang="en-US" altLang="en-US" sz="140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AFFD40-4C9C-5B42-9DE1-938C00FFBDC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225425"/>
            <a:ext cx="7910512" cy="7540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Some reading…..</a:t>
            </a:r>
          </a:p>
        </p:txBody>
      </p:sp>
      <p:sp>
        <p:nvSpPr>
          <p:cNvPr id="19461" name="Rectangle 52"/>
          <p:cNvSpPr>
            <a:spLocks noChangeArrowheads="1"/>
          </p:cNvSpPr>
          <p:nvPr/>
        </p:nvSpPr>
        <p:spPr bwMode="auto">
          <a:xfrm>
            <a:off x="908050" y="1287463"/>
            <a:ext cx="7983538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Blip>
                <a:blip r:embed="rId3"/>
              </a:buBlip>
              <a:defRPr sz="32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800100" indent="-342900">
              <a:spcBef>
                <a:spcPct val="20000"/>
              </a:spcBef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400" b="1"/>
              <a:t>Accelerators for Pedestrians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US" altLang="en-US" sz="1800" u="sng"/>
              <a:t>Support for this course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US" altLang="en-US" sz="1800">
                <a:sym typeface="Math1" charset="0"/>
              </a:rPr>
              <a:t>Author: Simon Baird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US" altLang="en-US" sz="1800">
                <a:sym typeface="Math1" charset="0"/>
              </a:rPr>
              <a:t>Reference: </a:t>
            </a:r>
            <a:r>
              <a:rPr lang="en-GB" altLang="en-US" sz="1800" i="1"/>
              <a:t>CERN-AB-Note-2007-014</a:t>
            </a:r>
            <a:r>
              <a:rPr lang="en-GB" altLang="en-US" sz="1800"/>
              <a:t> (Free from the Web)</a:t>
            </a:r>
          </a:p>
          <a:p>
            <a:pPr eaLnBrk="1" hangingPunct="1"/>
            <a:r>
              <a:rPr lang="en-GB" altLang="en-US" sz="2400" b="1"/>
              <a:t>CERN Accelerator School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/>
              <a:t>Fifth General Accelerator Physics Course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/>
              <a:t>Editor: S. Turner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/>
              <a:t>Reference: </a:t>
            </a:r>
            <a:r>
              <a:rPr lang="en-GB" altLang="en-US" sz="1800" i="1"/>
              <a:t>CERN 94-01 </a:t>
            </a:r>
            <a:r>
              <a:rPr lang="en-GB" altLang="en-US" sz="1800"/>
              <a:t>(volume I &amp; II) (Free from the Web)</a:t>
            </a:r>
          </a:p>
          <a:p>
            <a:pPr eaLnBrk="1" hangingPunct="1"/>
            <a:r>
              <a:rPr lang="en-GB" altLang="en-US" sz="2400" b="1">
                <a:sym typeface="Math1" charset="0"/>
              </a:rPr>
              <a:t>An Introduction to Particle Accelerators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>
                <a:sym typeface="Math1" charset="0"/>
              </a:rPr>
              <a:t>Author: Edmund Wilson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>
                <a:sym typeface="Math1" charset="0"/>
              </a:rPr>
              <a:t>Reference: </a:t>
            </a:r>
            <a:r>
              <a:rPr lang="en-GB" altLang="en-US" sz="1800" i="1">
                <a:sym typeface="Math1" charset="0"/>
              </a:rPr>
              <a:t>ISBN 0-19-850829-8 </a:t>
            </a:r>
            <a:r>
              <a:rPr lang="en-GB" altLang="en-US" sz="1800">
                <a:sym typeface="Math1" charset="0"/>
              </a:rPr>
              <a:t>(CERN Book shop)</a:t>
            </a:r>
          </a:p>
          <a:p>
            <a:pPr eaLnBrk="1" hangingPunct="1"/>
            <a:r>
              <a:rPr lang="en-GB" altLang="en-US" sz="2400" b="1">
                <a:sym typeface="Math1" charset="0"/>
              </a:rPr>
              <a:t>Particle Accelerator Physics (3</a:t>
            </a:r>
            <a:r>
              <a:rPr lang="en-GB" altLang="en-US" sz="2400" b="1" baseline="30000">
                <a:sym typeface="Math1" charset="0"/>
              </a:rPr>
              <a:t>rd</a:t>
            </a:r>
            <a:r>
              <a:rPr lang="en-GB" altLang="en-US" sz="2400" b="1">
                <a:sym typeface="Math1" charset="0"/>
              </a:rPr>
              <a:t> edition)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>
                <a:sym typeface="Math1" charset="0"/>
              </a:rPr>
              <a:t>Author: Helmut Widemann</a:t>
            </a:r>
          </a:p>
          <a:p>
            <a:pPr lvl="1" eaLnBrk="1" hangingPunct="1">
              <a:buSzTx/>
              <a:buFontTx/>
              <a:buBlip>
                <a:blip r:embed="rId3"/>
              </a:buBlip>
            </a:pPr>
            <a:r>
              <a:rPr lang="en-GB" altLang="en-US" sz="1800">
                <a:sym typeface="Math1" charset="0"/>
              </a:rPr>
              <a:t>Reference: </a:t>
            </a:r>
            <a:r>
              <a:rPr lang="en-GB" altLang="en-US" sz="1800" i="1">
                <a:sym typeface="Math1" charset="0"/>
              </a:rPr>
              <a:t>ISBN 978-3-540-49043-2 </a:t>
            </a:r>
            <a:r>
              <a:rPr lang="en-GB" altLang="en-US" sz="1800">
                <a:sym typeface="Math1" charset="0"/>
              </a:rPr>
              <a:t>(CERN Book shop)</a:t>
            </a:r>
            <a:endParaRPr lang="en-US" altLang="en-US" sz="2000">
              <a:sym typeface="Math1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PowerPoint_PS_tunnel_template">
  <a:themeElements>
    <a:clrScheme name="PowerPoint_PS_tunnel_template 1">
      <a:dk1>
        <a:srgbClr val="000000"/>
      </a:dk1>
      <a:lt1>
        <a:srgbClr val="FFFFFF"/>
      </a:lt1>
      <a:dk2>
        <a:srgbClr val="000000"/>
      </a:dk2>
      <a:lt2>
        <a:srgbClr val="892D5B"/>
      </a:lt2>
      <a:accent1>
        <a:srgbClr val="CC9B10"/>
      </a:accent1>
      <a:accent2>
        <a:srgbClr val="C6CB65"/>
      </a:accent2>
      <a:accent3>
        <a:srgbClr val="FFFFFF"/>
      </a:accent3>
      <a:accent4>
        <a:srgbClr val="000000"/>
      </a:accent4>
      <a:accent5>
        <a:srgbClr val="E2CBAA"/>
      </a:accent5>
      <a:accent6>
        <a:srgbClr val="B3B85B"/>
      </a:accent6>
      <a:hlink>
        <a:srgbClr val="9F83BD"/>
      </a:hlink>
      <a:folHlink>
        <a:srgbClr val="F8CB0A"/>
      </a:folHlink>
    </a:clrScheme>
    <a:fontScheme name="PowerPoint_PS_tunnel_templat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owerPoint_PS_tunnel_template 1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C6CB65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B3B85B"/>
        </a:accent6>
        <a:hlink>
          <a:srgbClr val="9F83BD"/>
        </a:hlink>
        <a:folHlink>
          <a:srgbClr val="F8C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2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808000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737300"/>
        </a:accent6>
        <a:hlink>
          <a:srgbClr val="CDCD2B"/>
        </a:hlink>
        <a:folHlink>
          <a:srgbClr val="ECA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3">
        <a:dk1>
          <a:srgbClr val="000000"/>
        </a:dk1>
        <a:lt1>
          <a:srgbClr val="FFFFFF"/>
        </a:lt1>
        <a:dk2>
          <a:srgbClr val="333333"/>
        </a:dk2>
        <a:lt2>
          <a:srgbClr val="333333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77777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J:\templates\PowerPoint_PS_tunnel_template.pot</Template>
  <TotalTime>6247</TotalTime>
  <Words>171</Words>
  <Application>Microsoft Macintosh PowerPoint</Application>
  <PresentationFormat>On-screen Show (4:3)</PresentationFormat>
  <Paragraphs>42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Comic Sans MS</vt:lpstr>
      <vt:lpstr>Times New Roman</vt:lpstr>
      <vt:lpstr>PowerPoint_PS_tunnel_template</vt:lpstr>
      <vt:lpstr>AXEL-2020 Introduction to Particle Accelerators</vt:lpstr>
      <vt:lpstr>Course structure</vt:lpstr>
      <vt:lpstr>Some reading…..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subject>Basic Mathematics</dc:subject>
  <dc:creator>Rende Steerenberg</dc:creator>
  <dc:description>Revised Januari 2002 by Rende Steerenberg</dc:description>
  <cp:lastModifiedBy>Rende Steerenberg</cp:lastModifiedBy>
  <cp:revision>230</cp:revision>
  <cp:lastPrinted>2001-12-05T14:49:31Z</cp:lastPrinted>
  <dcterms:created xsi:type="dcterms:W3CDTF">2000-12-12T08:49:19Z</dcterms:created>
  <dcterms:modified xsi:type="dcterms:W3CDTF">2023-11-27T05:39:48Z</dcterms:modified>
  <cp:category>Courses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Rende.Steerenberg@cern.ch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J:\WWW\Presentations</vt:lpwstr>
  </property>
</Properties>
</file>