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3" r:id="rId4"/>
  </p:sldMasterIdLst>
  <p:notesMasterIdLst>
    <p:notesMasterId r:id="rId26"/>
  </p:notesMasterIdLst>
  <p:handoutMasterIdLst>
    <p:handoutMasterId r:id="rId27"/>
  </p:handoutMasterIdLst>
  <p:sldIdLst>
    <p:sldId id="256" r:id="rId5"/>
    <p:sldId id="325" r:id="rId6"/>
    <p:sldId id="326" r:id="rId7"/>
    <p:sldId id="331" r:id="rId8"/>
    <p:sldId id="332" r:id="rId9"/>
    <p:sldId id="333" r:id="rId10"/>
    <p:sldId id="334" r:id="rId11"/>
    <p:sldId id="345" r:id="rId12"/>
    <p:sldId id="335" r:id="rId13"/>
    <p:sldId id="336" r:id="rId14"/>
    <p:sldId id="346" r:id="rId15"/>
    <p:sldId id="337" r:id="rId16"/>
    <p:sldId id="338" r:id="rId17"/>
    <p:sldId id="347" r:id="rId18"/>
    <p:sldId id="339" r:id="rId19"/>
    <p:sldId id="340" r:id="rId20"/>
    <p:sldId id="341" r:id="rId21"/>
    <p:sldId id="342" r:id="rId22"/>
    <p:sldId id="343" r:id="rId23"/>
    <p:sldId id="344" r:id="rId24"/>
    <p:sldId id="308" r:id="rId2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3E79"/>
    <a:srgbClr val="CC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61" autoAdjust="0"/>
    <p:restoredTop sz="93732" autoAdjust="0"/>
  </p:normalViewPr>
  <p:slideViewPr>
    <p:cSldViewPr snapToGrid="0">
      <p:cViewPr varScale="1">
        <p:scale>
          <a:sx n="111" d="100"/>
          <a:sy n="111" d="100"/>
        </p:scale>
        <p:origin x="108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40075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bg2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0675" y="0"/>
            <a:ext cx="3222625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bg2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50350"/>
            <a:ext cx="314007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bg2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Introduction to Accelerators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0675" y="9150350"/>
            <a:ext cx="322262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bg2"/>
                </a:solidFill>
                <a:latin typeface="Times New Roman" charset="0"/>
              </a:defRPr>
            </a:lvl1pPr>
          </a:lstStyle>
          <a:p>
            <a:fld id="{0F6CDF36-2DAE-A84B-93C9-22ACBF81DD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493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60888"/>
            <a:ext cx="53625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Introduction to Accelerators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9511C016-3BAB-4241-B5D2-BD27F49392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6297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163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7903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395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0024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0681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3650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3091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99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3680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794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599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2455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3935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482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41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097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73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146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34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313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512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28600" y="2209800"/>
            <a:ext cx="8564563" cy="390525"/>
            <a:chOff x="144" y="1968"/>
            <a:chExt cx="5395" cy="246"/>
          </a:xfrm>
        </p:grpSpPr>
        <p:sp>
          <p:nvSpPr>
            <p:cNvPr id="5" name="Freeform 3"/>
            <p:cNvSpPr>
              <a:spLocks/>
            </p:cNvSpPr>
            <p:nvPr userDrawn="1"/>
          </p:nvSpPr>
          <p:spPr bwMode="auto">
            <a:xfrm rot="-5400000" flipH="1" flipV="1">
              <a:off x="2794" y="-586"/>
              <a:ext cx="96" cy="5395"/>
            </a:xfrm>
            <a:custGeom>
              <a:avLst/>
              <a:gdLst>
                <a:gd name="T0" fmla="*/ 91 w 1699"/>
                <a:gd name="T1" fmla="*/ 526 h 3264"/>
                <a:gd name="T2" fmla="*/ 211 w 1699"/>
                <a:gd name="T3" fmla="*/ 175 h 3264"/>
                <a:gd name="T4" fmla="*/ 443 w 1699"/>
                <a:gd name="T5" fmla="*/ 32 h 3264"/>
                <a:gd name="T6" fmla="*/ 802 w 1699"/>
                <a:gd name="T7" fmla="*/ 32 h 3264"/>
                <a:gd name="T8" fmla="*/ 1206 w 1699"/>
                <a:gd name="T9" fmla="*/ 10 h 3264"/>
                <a:gd name="T10" fmla="*/ 1482 w 1699"/>
                <a:gd name="T11" fmla="*/ 25 h 3264"/>
                <a:gd name="T12" fmla="*/ 1655 w 1699"/>
                <a:gd name="T13" fmla="*/ 160 h 3264"/>
                <a:gd name="T14" fmla="*/ 1655 w 1699"/>
                <a:gd name="T15" fmla="*/ 406 h 3264"/>
                <a:gd name="T16" fmla="*/ 1572 w 1699"/>
                <a:gd name="T17" fmla="*/ 736 h 3264"/>
                <a:gd name="T18" fmla="*/ 1565 w 1699"/>
                <a:gd name="T19" fmla="*/ 1177 h 3264"/>
                <a:gd name="T20" fmla="*/ 1632 w 1699"/>
                <a:gd name="T21" fmla="*/ 1581 h 3264"/>
                <a:gd name="T22" fmla="*/ 1692 w 1699"/>
                <a:gd name="T23" fmla="*/ 2232 h 3264"/>
                <a:gd name="T24" fmla="*/ 1587 w 1699"/>
                <a:gd name="T25" fmla="*/ 2830 h 3264"/>
                <a:gd name="T26" fmla="*/ 1625 w 1699"/>
                <a:gd name="T27" fmla="*/ 3055 h 3264"/>
                <a:gd name="T28" fmla="*/ 1535 w 1699"/>
                <a:gd name="T29" fmla="*/ 3234 h 3264"/>
                <a:gd name="T30" fmla="*/ 1325 w 1699"/>
                <a:gd name="T31" fmla="*/ 3234 h 3264"/>
                <a:gd name="T32" fmla="*/ 921 w 1699"/>
                <a:gd name="T33" fmla="*/ 3204 h 3264"/>
                <a:gd name="T34" fmla="*/ 510 w 1699"/>
                <a:gd name="T35" fmla="*/ 3249 h 3264"/>
                <a:gd name="T36" fmla="*/ 136 w 1699"/>
                <a:gd name="T37" fmla="*/ 3167 h 3264"/>
                <a:gd name="T38" fmla="*/ 39 w 1699"/>
                <a:gd name="T39" fmla="*/ 2950 h 3264"/>
                <a:gd name="T40" fmla="*/ 99 w 1699"/>
                <a:gd name="T41" fmla="*/ 2651 h 3264"/>
                <a:gd name="T42" fmla="*/ 99 w 1699"/>
                <a:gd name="T43" fmla="*/ 2232 h 3264"/>
                <a:gd name="T44" fmla="*/ 9 w 1699"/>
                <a:gd name="T45" fmla="*/ 1813 h 3264"/>
                <a:gd name="T46" fmla="*/ 46 w 1699"/>
                <a:gd name="T47" fmla="*/ 1259 h 3264"/>
                <a:gd name="T48" fmla="*/ 61 w 1699"/>
                <a:gd name="T49" fmla="*/ 915 h 3264"/>
                <a:gd name="T50" fmla="*/ 91 w 1699"/>
                <a:gd name="T51" fmla="*/ 526 h 326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699" h="3264">
                  <a:moveTo>
                    <a:pt x="91" y="526"/>
                  </a:moveTo>
                  <a:cubicBezTo>
                    <a:pt x="116" y="403"/>
                    <a:pt x="152" y="257"/>
                    <a:pt x="211" y="175"/>
                  </a:cubicBezTo>
                  <a:cubicBezTo>
                    <a:pt x="270" y="93"/>
                    <a:pt x="345" y="56"/>
                    <a:pt x="443" y="32"/>
                  </a:cubicBezTo>
                  <a:cubicBezTo>
                    <a:pt x="541" y="8"/>
                    <a:pt x="675" y="36"/>
                    <a:pt x="802" y="32"/>
                  </a:cubicBezTo>
                  <a:cubicBezTo>
                    <a:pt x="929" y="28"/>
                    <a:pt x="1093" y="11"/>
                    <a:pt x="1206" y="10"/>
                  </a:cubicBezTo>
                  <a:cubicBezTo>
                    <a:pt x="1319" y="9"/>
                    <a:pt x="1407" y="0"/>
                    <a:pt x="1482" y="25"/>
                  </a:cubicBezTo>
                  <a:cubicBezTo>
                    <a:pt x="1557" y="50"/>
                    <a:pt x="1626" y="97"/>
                    <a:pt x="1655" y="160"/>
                  </a:cubicBezTo>
                  <a:cubicBezTo>
                    <a:pt x="1684" y="223"/>
                    <a:pt x="1669" y="310"/>
                    <a:pt x="1655" y="406"/>
                  </a:cubicBezTo>
                  <a:cubicBezTo>
                    <a:pt x="1641" y="502"/>
                    <a:pt x="1587" y="608"/>
                    <a:pt x="1572" y="736"/>
                  </a:cubicBezTo>
                  <a:cubicBezTo>
                    <a:pt x="1557" y="864"/>
                    <a:pt x="1555" y="1036"/>
                    <a:pt x="1565" y="1177"/>
                  </a:cubicBezTo>
                  <a:cubicBezTo>
                    <a:pt x="1575" y="1318"/>
                    <a:pt x="1611" y="1405"/>
                    <a:pt x="1632" y="1581"/>
                  </a:cubicBezTo>
                  <a:cubicBezTo>
                    <a:pt x="1653" y="1757"/>
                    <a:pt x="1699" y="2024"/>
                    <a:pt x="1692" y="2232"/>
                  </a:cubicBezTo>
                  <a:cubicBezTo>
                    <a:pt x="1685" y="2440"/>
                    <a:pt x="1598" y="2693"/>
                    <a:pt x="1587" y="2830"/>
                  </a:cubicBezTo>
                  <a:cubicBezTo>
                    <a:pt x="1576" y="2967"/>
                    <a:pt x="1634" y="2988"/>
                    <a:pt x="1625" y="3055"/>
                  </a:cubicBezTo>
                  <a:cubicBezTo>
                    <a:pt x="1616" y="3122"/>
                    <a:pt x="1585" y="3204"/>
                    <a:pt x="1535" y="3234"/>
                  </a:cubicBezTo>
                  <a:cubicBezTo>
                    <a:pt x="1485" y="3264"/>
                    <a:pt x="1427" y="3239"/>
                    <a:pt x="1325" y="3234"/>
                  </a:cubicBezTo>
                  <a:cubicBezTo>
                    <a:pt x="1223" y="3229"/>
                    <a:pt x="1057" y="3202"/>
                    <a:pt x="921" y="3204"/>
                  </a:cubicBezTo>
                  <a:cubicBezTo>
                    <a:pt x="785" y="3206"/>
                    <a:pt x="641" y="3255"/>
                    <a:pt x="510" y="3249"/>
                  </a:cubicBezTo>
                  <a:cubicBezTo>
                    <a:pt x="379" y="3243"/>
                    <a:pt x="214" y="3217"/>
                    <a:pt x="136" y="3167"/>
                  </a:cubicBezTo>
                  <a:cubicBezTo>
                    <a:pt x="58" y="3117"/>
                    <a:pt x="45" y="3036"/>
                    <a:pt x="39" y="2950"/>
                  </a:cubicBezTo>
                  <a:cubicBezTo>
                    <a:pt x="33" y="2864"/>
                    <a:pt x="89" y="2771"/>
                    <a:pt x="99" y="2651"/>
                  </a:cubicBezTo>
                  <a:cubicBezTo>
                    <a:pt x="109" y="2531"/>
                    <a:pt x="114" y="2372"/>
                    <a:pt x="99" y="2232"/>
                  </a:cubicBezTo>
                  <a:cubicBezTo>
                    <a:pt x="84" y="2092"/>
                    <a:pt x="18" y="1975"/>
                    <a:pt x="9" y="1813"/>
                  </a:cubicBezTo>
                  <a:cubicBezTo>
                    <a:pt x="0" y="1651"/>
                    <a:pt x="37" y="1409"/>
                    <a:pt x="46" y="1259"/>
                  </a:cubicBezTo>
                  <a:cubicBezTo>
                    <a:pt x="55" y="1109"/>
                    <a:pt x="52" y="1036"/>
                    <a:pt x="61" y="915"/>
                  </a:cubicBezTo>
                  <a:cubicBezTo>
                    <a:pt x="70" y="794"/>
                    <a:pt x="66" y="649"/>
                    <a:pt x="91" y="5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2400" y="1968"/>
              <a:ext cx="768" cy="246"/>
              <a:chOff x="1797" y="3074"/>
              <a:chExt cx="2346" cy="655"/>
            </a:xfrm>
          </p:grpSpPr>
          <p:grpSp>
            <p:nvGrpSpPr>
              <p:cNvPr id="7" name="Group 5"/>
              <p:cNvGrpSpPr>
                <a:grpSpLocks/>
              </p:cNvGrpSpPr>
              <p:nvPr/>
            </p:nvGrpSpPr>
            <p:grpSpPr bwMode="auto">
              <a:xfrm>
                <a:off x="1797" y="3074"/>
                <a:ext cx="2346" cy="655"/>
                <a:chOff x="1865" y="1810"/>
                <a:chExt cx="2346" cy="655"/>
              </a:xfrm>
            </p:grpSpPr>
            <p:sp>
              <p:nvSpPr>
                <p:cNvPr id="11" name="Freeform 6"/>
                <p:cNvSpPr>
                  <a:spLocks/>
                </p:cNvSpPr>
                <p:nvPr/>
              </p:nvSpPr>
              <p:spPr bwMode="auto">
                <a:xfrm>
                  <a:off x="2051" y="2007"/>
                  <a:ext cx="2160" cy="458"/>
                </a:xfrm>
                <a:custGeom>
                  <a:avLst/>
                  <a:gdLst>
                    <a:gd name="T0" fmla="*/ 7 w 2161"/>
                    <a:gd name="T1" fmla="*/ 139 h 457"/>
                    <a:gd name="T2" fmla="*/ 89 w 2161"/>
                    <a:gd name="T3" fmla="*/ 266 h 457"/>
                    <a:gd name="T4" fmla="*/ 187 w 2161"/>
                    <a:gd name="T5" fmla="*/ 333 h 457"/>
                    <a:gd name="T6" fmla="*/ 351 w 2161"/>
                    <a:gd name="T7" fmla="*/ 303 h 457"/>
                    <a:gd name="T8" fmla="*/ 561 w 2161"/>
                    <a:gd name="T9" fmla="*/ 281 h 457"/>
                    <a:gd name="T10" fmla="*/ 852 w 2161"/>
                    <a:gd name="T11" fmla="*/ 259 h 457"/>
                    <a:gd name="T12" fmla="*/ 1167 w 2161"/>
                    <a:gd name="T13" fmla="*/ 259 h 457"/>
                    <a:gd name="T14" fmla="*/ 1541 w 2161"/>
                    <a:gd name="T15" fmla="*/ 318 h 457"/>
                    <a:gd name="T16" fmla="*/ 1758 w 2161"/>
                    <a:gd name="T17" fmla="*/ 401 h 457"/>
                    <a:gd name="T18" fmla="*/ 1907 w 2161"/>
                    <a:gd name="T19" fmla="*/ 453 h 457"/>
                    <a:gd name="T20" fmla="*/ 2049 w 2161"/>
                    <a:gd name="T21" fmla="*/ 423 h 457"/>
                    <a:gd name="T22" fmla="*/ 2109 w 2161"/>
                    <a:gd name="T23" fmla="*/ 348 h 457"/>
                    <a:gd name="T24" fmla="*/ 2109 w 2161"/>
                    <a:gd name="T25" fmla="*/ 251 h 457"/>
                    <a:gd name="T26" fmla="*/ 2004 w 2161"/>
                    <a:gd name="T27" fmla="*/ 154 h 457"/>
                    <a:gd name="T28" fmla="*/ 1167 w 2161"/>
                    <a:gd name="T29" fmla="*/ 27 h 457"/>
                    <a:gd name="T30" fmla="*/ 336 w 2161"/>
                    <a:gd name="T31" fmla="*/ 4 h 457"/>
                    <a:gd name="T32" fmla="*/ 52 w 2161"/>
                    <a:gd name="T33" fmla="*/ 49 h 457"/>
                    <a:gd name="T34" fmla="*/ 7 w 2161"/>
                    <a:gd name="T35" fmla="*/ 139 h 45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161" h="457">
                      <a:moveTo>
                        <a:pt x="7" y="139"/>
                      </a:moveTo>
                      <a:cubicBezTo>
                        <a:pt x="13" y="175"/>
                        <a:pt x="59" y="234"/>
                        <a:pt x="89" y="266"/>
                      </a:cubicBezTo>
                      <a:cubicBezTo>
                        <a:pt x="119" y="298"/>
                        <a:pt x="143" y="327"/>
                        <a:pt x="187" y="333"/>
                      </a:cubicBezTo>
                      <a:cubicBezTo>
                        <a:pt x="231" y="339"/>
                        <a:pt x="289" y="312"/>
                        <a:pt x="351" y="303"/>
                      </a:cubicBezTo>
                      <a:cubicBezTo>
                        <a:pt x="413" y="294"/>
                        <a:pt x="478" y="288"/>
                        <a:pt x="561" y="281"/>
                      </a:cubicBezTo>
                      <a:cubicBezTo>
                        <a:pt x="644" y="274"/>
                        <a:pt x="751" y="263"/>
                        <a:pt x="852" y="259"/>
                      </a:cubicBezTo>
                      <a:cubicBezTo>
                        <a:pt x="953" y="255"/>
                        <a:pt x="1052" y="249"/>
                        <a:pt x="1167" y="259"/>
                      </a:cubicBezTo>
                      <a:cubicBezTo>
                        <a:pt x="1282" y="269"/>
                        <a:pt x="1443" y="294"/>
                        <a:pt x="1541" y="318"/>
                      </a:cubicBezTo>
                      <a:cubicBezTo>
                        <a:pt x="1639" y="342"/>
                        <a:pt x="1697" y="379"/>
                        <a:pt x="1758" y="401"/>
                      </a:cubicBezTo>
                      <a:cubicBezTo>
                        <a:pt x="1819" y="423"/>
                        <a:pt x="1858" y="449"/>
                        <a:pt x="1907" y="453"/>
                      </a:cubicBezTo>
                      <a:cubicBezTo>
                        <a:pt x="1956" y="457"/>
                        <a:pt x="2015" y="440"/>
                        <a:pt x="2049" y="423"/>
                      </a:cubicBezTo>
                      <a:cubicBezTo>
                        <a:pt x="2083" y="406"/>
                        <a:pt x="2099" y="377"/>
                        <a:pt x="2109" y="348"/>
                      </a:cubicBezTo>
                      <a:cubicBezTo>
                        <a:pt x="2119" y="319"/>
                        <a:pt x="2127" y="283"/>
                        <a:pt x="2109" y="251"/>
                      </a:cubicBezTo>
                      <a:cubicBezTo>
                        <a:pt x="2091" y="219"/>
                        <a:pt x="2161" y="191"/>
                        <a:pt x="2004" y="154"/>
                      </a:cubicBezTo>
                      <a:cubicBezTo>
                        <a:pt x="1847" y="117"/>
                        <a:pt x="1445" y="52"/>
                        <a:pt x="1167" y="27"/>
                      </a:cubicBezTo>
                      <a:cubicBezTo>
                        <a:pt x="889" y="2"/>
                        <a:pt x="522" y="0"/>
                        <a:pt x="336" y="4"/>
                      </a:cubicBezTo>
                      <a:cubicBezTo>
                        <a:pt x="150" y="8"/>
                        <a:pt x="104" y="27"/>
                        <a:pt x="52" y="49"/>
                      </a:cubicBezTo>
                      <a:cubicBezTo>
                        <a:pt x="0" y="71"/>
                        <a:pt x="1" y="103"/>
                        <a:pt x="7" y="13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" name="Freeform 7"/>
                <p:cNvSpPr>
                  <a:spLocks/>
                </p:cNvSpPr>
                <p:nvPr/>
              </p:nvSpPr>
              <p:spPr bwMode="auto">
                <a:xfrm>
                  <a:off x="1865" y="1810"/>
                  <a:ext cx="2340" cy="586"/>
                </a:xfrm>
                <a:custGeom>
                  <a:avLst/>
                  <a:gdLst>
                    <a:gd name="T0" fmla="*/ 506 w 2341"/>
                    <a:gd name="T1" fmla="*/ 441 h 585"/>
                    <a:gd name="T2" fmla="*/ 274 w 2341"/>
                    <a:gd name="T3" fmla="*/ 515 h 585"/>
                    <a:gd name="T4" fmla="*/ 72 w 2341"/>
                    <a:gd name="T5" fmla="*/ 486 h 585"/>
                    <a:gd name="T6" fmla="*/ 5 w 2341"/>
                    <a:gd name="T7" fmla="*/ 373 h 585"/>
                    <a:gd name="T8" fmla="*/ 43 w 2341"/>
                    <a:gd name="T9" fmla="*/ 224 h 585"/>
                    <a:gd name="T10" fmla="*/ 215 w 2341"/>
                    <a:gd name="T11" fmla="*/ 89 h 585"/>
                    <a:gd name="T12" fmla="*/ 476 w 2341"/>
                    <a:gd name="T13" fmla="*/ 52 h 585"/>
                    <a:gd name="T14" fmla="*/ 731 w 2341"/>
                    <a:gd name="T15" fmla="*/ 74 h 585"/>
                    <a:gd name="T16" fmla="*/ 1090 w 2341"/>
                    <a:gd name="T17" fmla="*/ 37 h 585"/>
                    <a:gd name="T18" fmla="*/ 1367 w 2341"/>
                    <a:gd name="T19" fmla="*/ 7 h 585"/>
                    <a:gd name="T20" fmla="*/ 1778 w 2341"/>
                    <a:gd name="T21" fmla="*/ 7 h 585"/>
                    <a:gd name="T22" fmla="*/ 2204 w 2341"/>
                    <a:gd name="T23" fmla="*/ 52 h 585"/>
                    <a:gd name="T24" fmla="*/ 2287 w 2341"/>
                    <a:gd name="T25" fmla="*/ 111 h 585"/>
                    <a:gd name="T26" fmla="*/ 2332 w 2341"/>
                    <a:gd name="T27" fmla="*/ 246 h 585"/>
                    <a:gd name="T28" fmla="*/ 2339 w 2341"/>
                    <a:gd name="T29" fmla="*/ 373 h 585"/>
                    <a:gd name="T30" fmla="*/ 2324 w 2341"/>
                    <a:gd name="T31" fmla="*/ 456 h 585"/>
                    <a:gd name="T32" fmla="*/ 2339 w 2341"/>
                    <a:gd name="T33" fmla="*/ 538 h 585"/>
                    <a:gd name="T34" fmla="*/ 2309 w 2341"/>
                    <a:gd name="T35" fmla="*/ 583 h 585"/>
                    <a:gd name="T36" fmla="*/ 2234 w 2341"/>
                    <a:gd name="T37" fmla="*/ 553 h 585"/>
                    <a:gd name="T38" fmla="*/ 2062 w 2341"/>
                    <a:gd name="T39" fmla="*/ 486 h 585"/>
                    <a:gd name="T40" fmla="*/ 1778 w 2341"/>
                    <a:gd name="T41" fmla="*/ 448 h 585"/>
                    <a:gd name="T42" fmla="*/ 1613 w 2341"/>
                    <a:gd name="T43" fmla="*/ 448 h 585"/>
                    <a:gd name="T44" fmla="*/ 1329 w 2341"/>
                    <a:gd name="T45" fmla="*/ 418 h 585"/>
                    <a:gd name="T46" fmla="*/ 1195 w 2341"/>
                    <a:gd name="T47" fmla="*/ 411 h 585"/>
                    <a:gd name="T48" fmla="*/ 895 w 2341"/>
                    <a:gd name="T49" fmla="*/ 426 h 585"/>
                    <a:gd name="T50" fmla="*/ 671 w 2341"/>
                    <a:gd name="T51" fmla="*/ 411 h 585"/>
                    <a:gd name="T52" fmla="*/ 506 w 2341"/>
                    <a:gd name="T53" fmla="*/ 441 h 585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2341" h="585">
                      <a:moveTo>
                        <a:pt x="506" y="441"/>
                      </a:moveTo>
                      <a:cubicBezTo>
                        <a:pt x="440" y="458"/>
                        <a:pt x="346" y="507"/>
                        <a:pt x="274" y="515"/>
                      </a:cubicBezTo>
                      <a:cubicBezTo>
                        <a:pt x="202" y="523"/>
                        <a:pt x="117" y="510"/>
                        <a:pt x="72" y="486"/>
                      </a:cubicBezTo>
                      <a:cubicBezTo>
                        <a:pt x="27" y="462"/>
                        <a:pt x="10" y="417"/>
                        <a:pt x="5" y="373"/>
                      </a:cubicBezTo>
                      <a:cubicBezTo>
                        <a:pt x="0" y="329"/>
                        <a:pt x="8" y="271"/>
                        <a:pt x="43" y="224"/>
                      </a:cubicBezTo>
                      <a:cubicBezTo>
                        <a:pt x="78" y="177"/>
                        <a:pt x="143" y="118"/>
                        <a:pt x="215" y="89"/>
                      </a:cubicBezTo>
                      <a:cubicBezTo>
                        <a:pt x="287" y="60"/>
                        <a:pt x="390" y="55"/>
                        <a:pt x="476" y="52"/>
                      </a:cubicBezTo>
                      <a:cubicBezTo>
                        <a:pt x="562" y="49"/>
                        <a:pt x="629" y="77"/>
                        <a:pt x="731" y="74"/>
                      </a:cubicBezTo>
                      <a:cubicBezTo>
                        <a:pt x="833" y="71"/>
                        <a:pt x="984" y="48"/>
                        <a:pt x="1090" y="37"/>
                      </a:cubicBezTo>
                      <a:cubicBezTo>
                        <a:pt x="1196" y="26"/>
                        <a:pt x="1252" y="12"/>
                        <a:pt x="1367" y="7"/>
                      </a:cubicBezTo>
                      <a:cubicBezTo>
                        <a:pt x="1482" y="2"/>
                        <a:pt x="1639" y="0"/>
                        <a:pt x="1778" y="7"/>
                      </a:cubicBezTo>
                      <a:cubicBezTo>
                        <a:pt x="1917" y="14"/>
                        <a:pt x="2119" y="35"/>
                        <a:pt x="2204" y="52"/>
                      </a:cubicBezTo>
                      <a:cubicBezTo>
                        <a:pt x="2289" y="69"/>
                        <a:pt x="2266" y="79"/>
                        <a:pt x="2287" y="111"/>
                      </a:cubicBezTo>
                      <a:cubicBezTo>
                        <a:pt x="2308" y="143"/>
                        <a:pt x="2323" y="202"/>
                        <a:pt x="2332" y="246"/>
                      </a:cubicBezTo>
                      <a:cubicBezTo>
                        <a:pt x="2341" y="290"/>
                        <a:pt x="2340" y="338"/>
                        <a:pt x="2339" y="373"/>
                      </a:cubicBezTo>
                      <a:cubicBezTo>
                        <a:pt x="2338" y="408"/>
                        <a:pt x="2324" y="429"/>
                        <a:pt x="2324" y="456"/>
                      </a:cubicBezTo>
                      <a:cubicBezTo>
                        <a:pt x="2324" y="483"/>
                        <a:pt x="2341" y="517"/>
                        <a:pt x="2339" y="538"/>
                      </a:cubicBezTo>
                      <a:cubicBezTo>
                        <a:pt x="2337" y="559"/>
                        <a:pt x="2326" y="581"/>
                        <a:pt x="2309" y="583"/>
                      </a:cubicBezTo>
                      <a:cubicBezTo>
                        <a:pt x="2292" y="585"/>
                        <a:pt x="2275" y="569"/>
                        <a:pt x="2234" y="553"/>
                      </a:cubicBezTo>
                      <a:cubicBezTo>
                        <a:pt x="2193" y="537"/>
                        <a:pt x="2138" y="504"/>
                        <a:pt x="2062" y="486"/>
                      </a:cubicBezTo>
                      <a:cubicBezTo>
                        <a:pt x="1986" y="468"/>
                        <a:pt x="1853" y="454"/>
                        <a:pt x="1778" y="448"/>
                      </a:cubicBezTo>
                      <a:cubicBezTo>
                        <a:pt x="1703" y="442"/>
                        <a:pt x="1688" y="453"/>
                        <a:pt x="1613" y="448"/>
                      </a:cubicBezTo>
                      <a:cubicBezTo>
                        <a:pt x="1538" y="443"/>
                        <a:pt x="1399" y="424"/>
                        <a:pt x="1329" y="418"/>
                      </a:cubicBezTo>
                      <a:cubicBezTo>
                        <a:pt x="1259" y="412"/>
                        <a:pt x="1267" y="410"/>
                        <a:pt x="1195" y="411"/>
                      </a:cubicBezTo>
                      <a:cubicBezTo>
                        <a:pt x="1123" y="412"/>
                        <a:pt x="982" y="426"/>
                        <a:pt x="895" y="426"/>
                      </a:cubicBezTo>
                      <a:cubicBezTo>
                        <a:pt x="808" y="426"/>
                        <a:pt x="738" y="410"/>
                        <a:pt x="671" y="411"/>
                      </a:cubicBezTo>
                      <a:cubicBezTo>
                        <a:pt x="604" y="412"/>
                        <a:pt x="572" y="424"/>
                        <a:pt x="506" y="44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1864" y="3173"/>
                <a:ext cx="898" cy="397"/>
              </a:xfrm>
              <a:custGeom>
                <a:avLst/>
                <a:gdLst>
                  <a:gd name="T0" fmla="*/ 247 w 898"/>
                  <a:gd name="T1" fmla="*/ 397 h 397"/>
                  <a:gd name="T2" fmla="*/ 239 w 898"/>
                  <a:gd name="T3" fmla="*/ 269 h 397"/>
                  <a:gd name="T4" fmla="*/ 142 w 898"/>
                  <a:gd name="T5" fmla="*/ 307 h 397"/>
                  <a:gd name="T6" fmla="*/ 0 w 898"/>
                  <a:gd name="T7" fmla="*/ 299 h 397"/>
                  <a:gd name="T8" fmla="*/ 120 w 898"/>
                  <a:gd name="T9" fmla="*/ 262 h 397"/>
                  <a:gd name="T10" fmla="*/ 224 w 898"/>
                  <a:gd name="T11" fmla="*/ 202 h 397"/>
                  <a:gd name="T12" fmla="*/ 209 w 898"/>
                  <a:gd name="T13" fmla="*/ 67 h 397"/>
                  <a:gd name="T14" fmla="*/ 232 w 898"/>
                  <a:gd name="T15" fmla="*/ 0 h 397"/>
                  <a:gd name="T16" fmla="*/ 292 w 898"/>
                  <a:gd name="T17" fmla="*/ 90 h 397"/>
                  <a:gd name="T18" fmla="*/ 314 w 898"/>
                  <a:gd name="T19" fmla="*/ 187 h 397"/>
                  <a:gd name="T20" fmla="*/ 486 w 898"/>
                  <a:gd name="T21" fmla="*/ 135 h 397"/>
                  <a:gd name="T22" fmla="*/ 651 w 898"/>
                  <a:gd name="T23" fmla="*/ 112 h 397"/>
                  <a:gd name="T24" fmla="*/ 898 w 898"/>
                  <a:gd name="T25" fmla="*/ 82 h 397"/>
                  <a:gd name="T26" fmla="*/ 748 w 898"/>
                  <a:gd name="T27" fmla="*/ 150 h 397"/>
                  <a:gd name="T28" fmla="*/ 464 w 898"/>
                  <a:gd name="T29" fmla="*/ 187 h 397"/>
                  <a:gd name="T30" fmla="*/ 314 w 898"/>
                  <a:gd name="T31" fmla="*/ 232 h 397"/>
                  <a:gd name="T32" fmla="*/ 322 w 898"/>
                  <a:gd name="T33" fmla="*/ 374 h 397"/>
                  <a:gd name="T34" fmla="*/ 247 w 898"/>
                  <a:gd name="T35" fmla="*/ 397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98" h="397">
                    <a:moveTo>
                      <a:pt x="247" y="397"/>
                    </a:moveTo>
                    <a:lnTo>
                      <a:pt x="239" y="269"/>
                    </a:lnTo>
                    <a:lnTo>
                      <a:pt x="142" y="307"/>
                    </a:lnTo>
                    <a:lnTo>
                      <a:pt x="0" y="299"/>
                    </a:lnTo>
                    <a:lnTo>
                      <a:pt x="120" y="262"/>
                    </a:lnTo>
                    <a:lnTo>
                      <a:pt x="224" y="202"/>
                    </a:lnTo>
                    <a:lnTo>
                      <a:pt x="209" y="67"/>
                    </a:lnTo>
                    <a:lnTo>
                      <a:pt x="232" y="0"/>
                    </a:lnTo>
                    <a:lnTo>
                      <a:pt x="292" y="90"/>
                    </a:lnTo>
                    <a:lnTo>
                      <a:pt x="314" y="187"/>
                    </a:lnTo>
                    <a:lnTo>
                      <a:pt x="486" y="135"/>
                    </a:lnTo>
                    <a:lnTo>
                      <a:pt x="651" y="112"/>
                    </a:lnTo>
                    <a:lnTo>
                      <a:pt x="898" y="82"/>
                    </a:lnTo>
                    <a:lnTo>
                      <a:pt x="748" y="150"/>
                    </a:lnTo>
                    <a:lnTo>
                      <a:pt x="464" y="187"/>
                    </a:lnTo>
                    <a:lnTo>
                      <a:pt x="314" y="232"/>
                    </a:lnTo>
                    <a:lnTo>
                      <a:pt x="322" y="374"/>
                    </a:lnTo>
                    <a:lnTo>
                      <a:pt x="247" y="397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3352" y="3074"/>
                <a:ext cx="156" cy="338"/>
              </a:xfrm>
              <a:custGeom>
                <a:avLst/>
                <a:gdLst>
                  <a:gd name="T0" fmla="*/ 90 w 157"/>
                  <a:gd name="T1" fmla="*/ 8 h 337"/>
                  <a:gd name="T2" fmla="*/ 157 w 157"/>
                  <a:gd name="T3" fmla="*/ 195 h 337"/>
                  <a:gd name="T4" fmla="*/ 142 w 157"/>
                  <a:gd name="T5" fmla="*/ 337 h 337"/>
                  <a:gd name="T6" fmla="*/ 0 w 157"/>
                  <a:gd name="T7" fmla="*/ 0 h 337"/>
                  <a:gd name="T8" fmla="*/ 90 w 157"/>
                  <a:gd name="T9" fmla="*/ 8 h 3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7" h="337">
                    <a:moveTo>
                      <a:pt x="90" y="8"/>
                    </a:moveTo>
                    <a:lnTo>
                      <a:pt x="157" y="195"/>
                    </a:lnTo>
                    <a:lnTo>
                      <a:pt x="142" y="337"/>
                    </a:lnTo>
                    <a:lnTo>
                      <a:pt x="0" y="0"/>
                    </a:lnTo>
                    <a:lnTo>
                      <a:pt x="90" y="8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3306" y="3127"/>
                <a:ext cx="809" cy="397"/>
              </a:xfrm>
              <a:custGeom>
                <a:avLst/>
                <a:gdLst>
                  <a:gd name="T0" fmla="*/ 0 w 808"/>
                  <a:gd name="T1" fmla="*/ 366 h 396"/>
                  <a:gd name="T2" fmla="*/ 105 w 808"/>
                  <a:gd name="T3" fmla="*/ 366 h 396"/>
                  <a:gd name="T4" fmla="*/ 255 w 808"/>
                  <a:gd name="T5" fmla="*/ 306 h 396"/>
                  <a:gd name="T6" fmla="*/ 471 w 808"/>
                  <a:gd name="T7" fmla="*/ 112 h 396"/>
                  <a:gd name="T8" fmla="*/ 307 w 808"/>
                  <a:gd name="T9" fmla="*/ 67 h 396"/>
                  <a:gd name="T10" fmla="*/ 232 w 808"/>
                  <a:gd name="T11" fmla="*/ 22 h 396"/>
                  <a:gd name="T12" fmla="*/ 352 w 808"/>
                  <a:gd name="T13" fmla="*/ 22 h 396"/>
                  <a:gd name="T14" fmla="*/ 524 w 808"/>
                  <a:gd name="T15" fmla="*/ 74 h 396"/>
                  <a:gd name="T16" fmla="*/ 621 w 808"/>
                  <a:gd name="T17" fmla="*/ 0 h 396"/>
                  <a:gd name="T18" fmla="*/ 681 w 808"/>
                  <a:gd name="T19" fmla="*/ 0 h 396"/>
                  <a:gd name="T20" fmla="*/ 576 w 808"/>
                  <a:gd name="T21" fmla="*/ 82 h 396"/>
                  <a:gd name="T22" fmla="*/ 801 w 808"/>
                  <a:gd name="T23" fmla="*/ 134 h 396"/>
                  <a:gd name="T24" fmla="*/ 808 w 808"/>
                  <a:gd name="T25" fmla="*/ 209 h 396"/>
                  <a:gd name="T26" fmla="*/ 516 w 808"/>
                  <a:gd name="T27" fmla="*/ 134 h 396"/>
                  <a:gd name="T28" fmla="*/ 344 w 808"/>
                  <a:gd name="T29" fmla="*/ 291 h 396"/>
                  <a:gd name="T30" fmla="*/ 277 w 808"/>
                  <a:gd name="T31" fmla="*/ 344 h 396"/>
                  <a:gd name="T32" fmla="*/ 157 w 808"/>
                  <a:gd name="T33" fmla="*/ 396 h 396"/>
                  <a:gd name="T34" fmla="*/ 0 w 808"/>
                  <a:gd name="T35" fmla="*/ 366 h 39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08" h="396">
                    <a:moveTo>
                      <a:pt x="0" y="366"/>
                    </a:moveTo>
                    <a:lnTo>
                      <a:pt x="105" y="366"/>
                    </a:lnTo>
                    <a:lnTo>
                      <a:pt x="255" y="306"/>
                    </a:lnTo>
                    <a:lnTo>
                      <a:pt x="471" y="112"/>
                    </a:lnTo>
                    <a:lnTo>
                      <a:pt x="307" y="67"/>
                    </a:lnTo>
                    <a:lnTo>
                      <a:pt x="232" y="22"/>
                    </a:lnTo>
                    <a:lnTo>
                      <a:pt x="352" y="22"/>
                    </a:lnTo>
                    <a:lnTo>
                      <a:pt x="524" y="74"/>
                    </a:lnTo>
                    <a:lnTo>
                      <a:pt x="621" y="0"/>
                    </a:lnTo>
                    <a:lnTo>
                      <a:pt x="681" y="0"/>
                    </a:lnTo>
                    <a:lnTo>
                      <a:pt x="576" y="82"/>
                    </a:lnTo>
                    <a:lnTo>
                      <a:pt x="801" y="134"/>
                    </a:lnTo>
                    <a:lnTo>
                      <a:pt x="808" y="209"/>
                    </a:lnTo>
                    <a:lnTo>
                      <a:pt x="516" y="134"/>
                    </a:lnTo>
                    <a:lnTo>
                      <a:pt x="344" y="291"/>
                    </a:lnTo>
                    <a:lnTo>
                      <a:pt x="277" y="344"/>
                    </a:lnTo>
                    <a:lnTo>
                      <a:pt x="157" y="396"/>
                    </a:lnTo>
                    <a:lnTo>
                      <a:pt x="0" y="366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6692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577850"/>
            <a:ext cx="7772400" cy="1403350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692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1066800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683EE-1DD1-8141-BD4B-AE7959A2D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6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8A97DE-253D-3241-8097-12E6BC4792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575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6113" y="228600"/>
            <a:ext cx="2147887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7688" y="228600"/>
            <a:ext cx="6296025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4113F9-D3D7-0242-B3B1-5E82CEB376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926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066800" y="6324600"/>
            <a:ext cx="2784438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7F63A1-38FF-4941-851A-F50A008488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01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066799" y="6324600"/>
            <a:ext cx="2700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00982-E084-5F4A-A25A-06F017552C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41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D58A43-D74C-4546-A2F3-BF65380770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443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6D9F9-0289-1642-A106-C0B0A3F951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462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C6DF91-52D3-434C-92C7-7FBC846FEE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056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AF5AEE-9787-0447-AEA3-AA80973AA6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9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820C3-C1E7-2A45-BA4C-CAFEAEDA96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57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3B8D2B-A5A2-5A4C-B24C-C7B8E47DAA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577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>
            <a:off x="-23813" y="1066800"/>
            <a:ext cx="6899276" cy="171450"/>
          </a:xfrm>
          <a:custGeom>
            <a:avLst/>
            <a:gdLst>
              <a:gd name="T0" fmla="*/ 3477 w 4346"/>
              <a:gd name="T1" fmla="*/ 10 h 108"/>
              <a:gd name="T2" fmla="*/ 4057 w 4346"/>
              <a:gd name="T3" fmla="*/ 17 h 108"/>
              <a:gd name="T4" fmla="*/ 4293 w 4346"/>
              <a:gd name="T5" fmla="*/ 30 h 108"/>
              <a:gd name="T6" fmla="*/ 4293 w 4346"/>
              <a:gd name="T7" fmla="*/ 50 h 108"/>
              <a:gd name="T8" fmla="*/ 4329 w 4346"/>
              <a:gd name="T9" fmla="*/ 73 h 108"/>
              <a:gd name="T10" fmla="*/ 4305 w 4346"/>
              <a:gd name="T11" fmla="*/ 89 h 108"/>
              <a:gd name="T12" fmla="*/ 4082 w 4346"/>
              <a:gd name="T13" fmla="*/ 99 h 108"/>
              <a:gd name="T14" fmla="*/ 3675 w 4346"/>
              <a:gd name="T15" fmla="*/ 99 h 108"/>
              <a:gd name="T16" fmla="*/ 3129 w 4346"/>
              <a:gd name="T17" fmla="*/ 94 h 108"/>
              <a:gd name="T18" fmla="*/ 2401 w 4346"/>
              <a:gd name="T19" fmla="*/ 94 h 108"/>
              <a:gd name="T20" fmla="*/ 1733 w 4346"/>
              <a:gd name="T21" fmla="*/ 98 h 108"/>
              <a:gd name="T22" fmla="*/ 657 w 4346"/>
              <a:gd name="T23" fmla="*/ 102 h 108"/>
              <a:gd name="T24" fmla="*/ 1 w 4346"/>
              <a:gd name="T25" fmla="*/ 93 h 108"/>
              <a:gd name="T26" fmla="*/ 0 w 4346"/>
              <a:gd name="T27" fmla="*/ 13 h 108"/>
              <a:gd name="T28" fmla="*/ 657 w 4346"/>
              <a:gd name="T29" fmla="*/ 12 h 108"/>
              <a:gd name="T30" fmla="*/ 1349 w 4346"/>
              <a:gd name="T31" fmla="*/ 7 h 108"/>
              <a:gd name="T32" fmla="*/ 2265 w 4346"/>
              <a:gd name="T33" fmla="*/ 9 h 108"/>
              <a:gd name="T34" fmla="*/ 2834 w 4346"/>
              <a:gd name="T35" fmla="*/ 8 h 108"/>
              <a:gd name="T36" fmla="*/ 3477 w 4346"/>
              <a:gd name="T37" fmla="*/ 10 h 10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346" h="108">
                <a:moveTo>
                  <a:pt x="3477" y="10"/>
                </a:moveTo>
                <a:cubicBezTo>
                  <a:pt x="3680" y="12"/>
                  <a:pt x="3921" y="14"/>
                  <a:pt x="4057" y="17"/>
                </a:cubicBezTo>
                <a:cubicBezTo>
                  <a:pt x="4192" y="20"/>
                  <a:pt x="4253" y="24"/>
                  <a:pt x="4293" y="30"/>
                </a:cubicBezTo>
                <a:cubicBezTo>
                  <a:pt x="4333" y="36"/>
                  <a:pt x="4286" y="43"/>
                  <a:pt x="4293" y="50"/>
                </a:cubicBezTo>
                <a:cubicBezTo>
                  <a:pt x="4300" y="57"/>
                  <a:pt x="4328" y="67"/>
                  <a:pt x="4329" y="73"/>
                </a:cubicBezTo>
                <a:cubicBezTo>
                  <a:pt x="4331" y="80"/>
                  <a:pt x="4346" y="85"/>
                  <a:pt x="4305" y="89"/>
                </a:cubicBezTo>
                <a:cubicBezTo>
                  <a:pt x="4263" y="93"/>
                  <a:pt x="4186" y="97"/>
                  <a:pt x="4082" y="99"/>
                </a:cubicBezTo>
                <a:cubicBezTo>
                  <a:pt x="3977" y="100"/>
                  <a:pt x="3834" y="99"/>
                  <a:pt x="3675" y="99"/>
                </a:cubicBezTo>
                <a:cubicBezTo>
                  <a:pt x="3516" y="98"/>
                  <a:pt x="3341" y="95"/>
                  <a:pt x="3129" y="94"/>
                </a:cubicBezTo>
                <a:cubicBezTo>
                  <a:pt x="2918" y="93"/>
                  <a:pt x="2634" y="94"/>
                  <a:pt x="2401" y="94"/>
                </a:cubicBezTo>
                <a:cubicBezTo>
                  <a:pt x="2168" y="95"/>
                  <a:pt x="2024" y="97"/>
                  <a:pt x="1733" y="98"/>
                </a:cubicBezTo>
                <a:cubicBezTo>
                  <a:pt x="1442" y="99"/>
                  <a:pt x="946" y="103"/>
                  <a:pt x="657" y="102"/>
                </a:cubicBezTo>
                <a:cubicBezTo>
                  <a:pt x="368" y="101"/>
                  <a:pt x="110" y="108"/>
                  <a:pt x="1" y="93"/>
                </a:cubicBezTo>
                <a:lnTo>
                  <a:pt x="0" y="13"/>
                </a:lnTo>
                <a:cubicBezTo>
                  <a:pt x="109" y="0"/>
                  <a:pt x="432" y="13"/>
                  <a:pt x="657" y="12"/>
                </a:cubicBezTo>
                <a:cubicBezTo>
                  <a:pt x="882" y="11"/>
                  <a:pt x="1082" y="7"/>
                  <a:pt x="1349" y="7"/>
                </a:cubicBezTo>
                <a:cubicBezTo>
                  <a:pt x="1617" y="6"/>
                  <a:pt x="2017" y="8"/>
                  <a:pt x="2265" y="9"/>
                </a:cubicBezTo>
                <a:cubicBezTo>
                  <a:pt x="2513" y="9"/>
                  <a:pt x="2634" y="9"/>
                  <a:pt x="2834" y="8"/>
                </a:cubicBezTo>
                <a:cubicBezTo>
                  <a:pt x="3034" y="9"/>
                  <a:pt x="3273" y="9"/>
                  <a:pt x="3477" y="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Freeform 3"/>
          <p:cNvSpPr>
            <a:spLocks/>
          </p:cNvSpPr>
          <p:nvPr/>
        </p:nvSpPr>
        <p:spPr bwMode="auto">
          <a:xfrm>
            <a:off x="198438" y="152400"/>
            <a:ext cx="715962" cy="6400800"/>
          </a:xfrm>
          <a:custGeom>
            <a:avLst/>
            <a:gdLst>
              <a:gd name="T0" fmla="*/ 86 w 883"/>
              <a:gd name="T1" fmla="*/ 3201 h 4115"/>
              <a:gd name="T2" fmla="*/ 79 w 883"/>
              <a:gd name="T3" fmla="*/ 2730 h 4115"/>
              <a:gd name="T4" fmla="*/ 64 w 883"/>
              <a:gd name="T5" fmla="*/ 2109 h 4115"/>
              <a:gd name="T6" fmla="*/ 101 w 883"/>
              <a:gd name="T7" fmla="*/ 1765 h 4115"/>
              <a:gd name="T8" fmla="*/ 79 w 883"/>
              <a:gd name="T9" fmla="*/ 1137 h 4115"/>
              <a:gd name="T10" fmla="*/ 34 w 883"/>
              <a:gd name="T11" fmla="*/ 651 h 4115"/>
              <a:gd name="T12" fmla="*/ 19 w 883"/>
              <a:gd name="T13" fmla="*/ 284 h 4115"/>
              <a:gd name="T14" fmla="*/ 49 w 883"/>
              <a:gd name="T15" fmla="*/ 45 h 4115"/>
              <a:gd name="T16" fmla="*/ 123 w 883"/>
              <a:gd name="T17" fmla="*/ 15 h 4115"/>
              <a:gd name="T18" fmla="*/ 243 w 883"/>
              <a:gd name="T19" fmla="*/ 37 h 4115"/>
              <a:gd name="T20" fmla="*/ 355 w 883"/>
              <a:gd name="T21" fmla="*/ 15 h 4115"/>
              <a:gd name="T22" fmla="*/ 512 w 883"/>
              <a:gd name="T23" fmla="*/ 7 h 4115"/>
              <a:gd name="T24" fmla="*/ 707 w 883"/>
              <a:gd name="T25" fmla="*/ 60 h 4115"/>
              <a:gd name="T26" fmla="*/ 797 w 883"/>
              <a:gd name="T27" fmla="*/ 142 h 4115"/>
              <a:gd name="T28" fmla="*/ 789 w 883"/>
              <a:gd name="T29" fmla="*/ 321 h 4115"/>
              <a:gd name="T30" fmla="*/ 804 w 883"/>
              <a:gd name="T31" fmla="*/ 658 h 4115"/>
              <a:gd name="T32" fmla="*/ 849 w 883"/>
              <a:gd name="T33" fmla="*/ 1047 h 4115"/>
              <a:gd name="T34" fmla="*/ 834 w 883"/>
              <a:gd name="T35" fmla="*/ 1586 h 4115"/>
              <a:gd name="T36" fmla="*/ 812 w 883"/>
              <a:gd name="T37" fmla="*/ 2199 h 4115"/>
              <a:gd name="T38" fmla="*/ 879 w 883"/>
              <a:gd name="T39" fmla="*/ 2812 h 4115"/>
              <a:gd name="T40" fmla="*/ 834 w 883"/>
              <a:gd name="T41" fmla="*/ 3329 h 4115"/>
              <a:gd name="T42" fmla="*/ 842 w 883"/>
              <a:gd name="T43" fmla="*/ 3957 h 4115"/>
              <a:gd name="T44" fmla="*/ 797 w 883"/>
              <a:gd name="T45" fmla="*/ 4054 h 4115"/>
              <a:gd name="T46" fmla="*/ 625 w 883"/>
              <a:gd name="T47" fmla="*/ 4084 h 4115"/>
              <a:gd name="T48" fmla="*/ 430 w 883"/>
              <a:gd name="T49" fmla="*/ 4039 h 4115"/>
              <a:gd name="T50" fmla="*/ 251 w 883"/>
              <a:gd name="T51" fmla="*/ 4069 h 4115"/>
              <a:gd name="T52" fmla="*/ 123 w 883"/>
              <a:gd name="T53" fmla="*/ 4114 h 4115"/>
              <a:gd name="T54" fmla="*/ 19 w 883"/>
              <a:gd name="T55" fmla="*/ 4062 h 4115"/>
              <a:gd name="T56" fmla="*/ 11 w 883"/>
              <a:gd name="T57" fmla="*/ 3875 h 4115"/>
              <a:gd name="T58" fmla="*/ 64 w 883"/>
              <a:gd name="T59" fmla="*/ 3598 h 4115"/>
              <a:gd name="T60" fmla="*/ 86 w 883"/>
              <a:gd name="T61" fmla="*/ 3201 h 411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883" h="4115">
                <a:moveTo>
                  <a:pt x="86" y="3201"/>
                </a:moveTo>
                <a:cubicBezTo>
                  <a:pt x="89" y="3056"/>
                  <a:pt x="83" y="2912"/>
                  <a:pt x="79" y="2730"/>
                </a:cubicBezTo>
                <a:cubicBezTo>
                  <a:pt x="75" y="2548"/>
                  <a:pt x="60" y="2270"/>
                  <a:pt x="64" y="2109"/>
                </a:cubicBezTo>
                <a:cubicBezTo>
                  <a:pt x="68" y="1948"/>
                  <a:pt x="99" y="1927"/>
                  <a:pt x="101" y="1765"/>
                </a:cubicBezTo>
                <a:cubicBezTo>
                  <a:pt x="103" y="1603"/>
                  <a:pt x="90" y="1323"/>
                  <a:pt x="79" y="1137"/>
                </a:cubicBezTo>
                <a:cubicBezTo>
                  <a:pt x="68" y="951"/>
                  <a:pt x="44" y="793"/>
                  <a:pt x="34" y="651"/>
                </a:cubicBezTo>
                <a:cubicBezTo>
                  <a:pt x="24" y="509"/>
                  <a:pt x="17" y="385"/>
                  <a:pt x="19" y="284"/>
                </a:cubicBezTo>
                <a:cubicBezTo>
                  <a:pt x="21" y="183"/>
                  <a:pt x="32" y="90"/>
                  <a:pt x="49" y="45"/>
                </a:cubicBezTo>
                <a:cubicBezTo>
                  <a:pt x="66" y="0"/>
                  <a:pt x="91" y="16"/>
                  <a:pt x="123" y="15"/>
                </a:cubicBezTo>
                <a:cubicBezTo>
                  <a:pt x="155" y="14"/>
                  <a:pt x="204" y="37"/>
                  <a:pt x="243" y="37"/>
                </a:cubicBezTo>
                <a:cubicBezTo>
                  <a:pt x="282" y="37"/>
                  <a:pt x="310" y="20"/>
                  <a:pt x="355" y="15"/>
                </a:cubicBezTo>
                <a:cubicBezTo>
                  <a:pt x="400" y="10"/>
                  <a:pt x="453" y="0"/>
                  <a:pt x="512" y="7"/>
                </a:cubicBezTo>
                <a:cubicBezTo>
                  <a:pt x="571" y="14"/>
                  <a:pt x="659" y="37"/>
                  <a:pt x="707" y="60"/>
                </a:cubicBezTo>
                <a:cubicBezTo>
                  <a:pt x="755" y="83"/>
                  <a:pt x="783" y="99"/>
                  <a:pt x="797" y="142"/>
                </a:cubicBezTo>
                <a:cubicBezTo>
                  <a:pt x="811" y="185"/>
                  <a:pt x="788" y="235"/>
                  <a:pt x="789" y="321"/>
                </a:cubicBezTo>
                <a:cubicBezTo>
                  <a:pt x="790" y="407"/>
                  <a:pt x="794" y="537"/>
                  <a:pt x="804" y="658"/>
                </a:cubicBezTo>
                <a:cubicBezTo>
                  <a:pt x="814" y="779"/>
                  <a:pt x="844" y="892"/>
                  <a:pt x="849" y="1047"/>
                </a:cubicBezTo>
                <a:cubicBezTo>
                  <a:pt x="854" y="1202"/>
                  <a:pt x="840" y="1394"/>
                  <a:pt x="834" y="1586"/>
                </a:cubicBezTo>
                <a:cubicBezTo>
                  <a:pt x="828" y="1778"/>
                  <a:pt x="805" y="1995"/>
                  <a:pt x="812" y="2199"/>
                </a:cubicBezTo>
                <a:cubicBezTo>
                  <a:pt x="819" y="2403"/>
                  <a:pt x="875" y="2624"/>
                  <a:pt x="879" y="2812"/>
                </a:cubicBezTo>
                <a:cubicBezTo>
                  <a:pt x="883" y="3000"/>
                  <a:pt x="840" y="3138"/>
                  <a:pt x="834" y="3329"/>
                </a:cubicBezTo>
                <a:cubicBezTo>
                  <a:pt x="828" y="3520"/>
                  <a:pt x="848" y="3836"/>
                  <a:pt x="842" y="3957"/>
                </a:cubicBezTo>
                <a:cubicBezTo>
                  <a:pt x="836" y="4078"/>
                  <a:pt x="833" y="4033"/>
                  <a:pt x="797" y="4054"/>
                </a:cubicBezTo>
                <a:cubicBezTo>
                  <a:pt x="761" y="4075"/>
                  <a:pt x="686" y="4086"/>
                  <a:pt x="625" y="4084"/>
                </a:cubicBezTo>
                <a:cubicBezTo>
                  <a:pt x="564" y="4082"/>
                  <a:pt x="492" y="4041"/>
                  <a:pt x="430" y="4039"/>
                </a:cubicBezTo>
                <a:cubicBezTo>
                  <a:pt x="368" y="4037"/>
                  <a:pt x="302" y="4057"/>
                  <a:pt x="251" y="4069"/>
                </a:cubicBezTo>
                <a:cubicBezTo>
                  <a:pt x="200" y="4081"/>
                  <a:pt x="162" y="4115"/>
                  <a:pt x="123" y="4114"/>
                </a:cubicBezTo>
                <a:cubicBezTo>
                  <a:pt x="84" y="4113"/>
                  <a:pt x="38" y="4102"/>
                  <a:pt x="19" y="4062"/>
                </a:cubicBezTo>
                <a:cubicBezTo>
                  <a:pt x="0" y="4022"/>
                  <a:pt x="3" y="3952"/>
                  <a:pt x="11" y="3875"/>
                </a:cubicBezTo>
                <a:cubicBezTo>
                  <a:pt x="19" y="3798"/>
                  <a:pt x="51" y="3710"/>
                  <a:pt x="64" y="3598"/>
                </a:cubicBezTo>
                <a:cubicBezTo>
                  <a:pt x="77" y="3486"/>
                  <a:pt x="83" y="3346"/>
                  <a:pt x="86" y="3201"/>
                </a:cubicBezTo>
                <a:close/>
              </a:path>
            </a:pathLst>
          </a:custGeom>
          <a:solidFill>
            <a:schemeClr val="hlink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Freeform 4"/>
          <p:cNvSpPr>
            <a:spLocks/>
          </p:cNvSpPr>
          <p:nvPr/>
        </p:nvSpPr>
        <p:spPr bwMode="invGray">
          <a:xfrm>
            <a:off x="323850" y="609600"/>
            <a:ext cx="152400" cy="914400"/>
          </a:xfrm>
          <a:custGeom>
            <a:avLst/>
            <a:gdLst>
              <a:gd name="T0" fmla="*/ 92 w 110"/>
              <a:gd name="T1" fmla="*/ 0 h 842"/>
              <a:gd name="T2" fmla="*/ 81 w 110"/>
              <a:gd name="T3" fmla="*/ 170 h 842"/>
              <a:gd name="T4" fmla="*/ 51 w 110"/>
              <a:gd name="T5" fmla="*/ 362 h 842"/>
              <a:gd name="T6" fmla="*/ 74 w 110"/>
              <a:gd name="T7" fmla="*/ 539 h 842"/>
              <a:gd name="T8" fmla="*/ 88 w 110"/>
              <a:gd name="T9" fmla="*/ 709 h 842"/>
              <a:gd name="T10" fmla="*/ 110 w 110"/>
              <a:gd name="T11" fmla="*/ 842 h 842"/>
              <a:gd name="T12" fmla="*/ 81 w 110"/>
              <a:gd name="T13" fmla="*/ 768 h 842"/>
              <a:gd name="T14" fmla="*/ 59 w 110"/>
              <a:gd name="T15" fmla="*/ 716 h 842"/>
              <a:gd name="T16" fmla="*/ 29 w 110"/>
              <a:gd name="T17" fmla="*/ 598 h 842"/>
              <a:gd name="T18" fmla="*/ 0 w 110"/>
              <a:gd name="T19" fmla="*/ 414 h 842"/>
              <a:gd name="T20" fmla="*/ 22 w 110"/>
              <a:gd name="T21" fmla="*/ 251 h 842"/>
              <a:gd name="T22" fmla="*/ 51 w 110"/>
              <a:gd name="T23" fmla="*/ 81 h 842"/>
              <a:gd name="T24" fmla="*/ 92 w 110"/>
              <a:gd name="T25" fmla="*/ 0 h 84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0" h="842">
                <a:moveTo>
                  <a:pt x="92" y="0"/>
                </a:moveTo>
                <a:lnTo>
                  <a:pt x="81" y="170"/>
                </a:lnTo>
                <a:lnTo>
                  <a:pt x="51" y="362"/>
                </a:lnTo>
                <a:lnTo>
                  <a:pt x="74" y="539"/>
                </a:lnTo>
                <a:lnTo>
                  <a:pt x="88" y="709"/>
                </a:lnTo>
                <a:lnTo>
                  <a:pt x="110" y="842"/>
                </a:lnTo>
                <a:lnTo>
                  <a:pt x="81" y="768"/>
                </a:lnTo>
                <a:lnTo>
                  <a:pt x="59" y="716"/>
                </a:lnTo>
                <a:lnTo>
                  <a:pt x="29" y="598"/>
                </a:lnTo>
                <a:lnTo>
                  <a:pt x="0" y="414"/>
                </a:lnTo>
                <a:lnTo>
                  <a:pt x="22" y="251"/>
                </a:lnTo>
                <a:lnTo>
                  <a:pt x="51" y="81"/>
                </a:lnTo>
                <a:lnTo>
                  <a:pt x="9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47688" y="228600"/>
            <a:ext cx="8596312" cy="74771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371600"/>
            <a:ext cx="7772400" cy="4800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324600"/>
            <a:ext cx="2665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16589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71900" y="6324600"/>
            <a:ext cx="2628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16589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7C683EE-1DD1-8141-BD4B-AE7959A2DA0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5"/>
        </a:buBlip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29.wmf"/><Relationship Id="rId9" Type="http://schemas.openxmlformats.org/officeDocument/2006/relationships/oleObject" Target="../embeddings/oleObject40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29.wmf"/><Relationship Id="rId9" Type="http://schemas.openxmlformats.org/officeDocument/2006/relationships/oleObject" Target="../embeddings/oleObject44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hyperlink" Target="http://ab-dep-op.web.cern.ch/ab-dep-op/dokuwiki/lib/exe/fetch.php?cache=cache&amp;media=cps:sftpro:sem-fils-v-tt2-sftpro.gif" TargetMode="Externa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36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48.bin"/><Relationship Id="rId4" Type="http://schemas.openxmlformats.org/officeDocument/2006/relationships/image" Target="../media/image38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40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53.bin"/><Relationship Id="rId4" Type="http://schemas.openxmlformats.org/officeDocument/2006/relationships/image" Target="../media/image4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13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19.bin"/><Relationship Id="rId18" Type="http://schemas.openxmlformats.org/officeDocument/2006/relationships/image" Target="../media/image18.wmf"/><Relationship Id="rId3" Type="http://schemas.openxmlformats.org/officeDocument/2006/relationships/oleObject" Target="../embeddings/oleObject14.bin"/><Relationship Id="rId21" Type="http://schemas.openxmlformats.org/officeDocument/2006/relationships/oleObject" Target="../embeddings/oleObject2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16.wmf"/><Relationship Id="rId17" Type="http://schemas.openxmlformats.org/officeDocument/2006/relationships/oleObject" Target="../embeddings/oleObject22.bin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7.wmf"/><Relationship Id="rId20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5" Type="http://schemas.openxmlformats.org/officeDocument/2006/relationships/oleObject" Target="../embeddings/oleObject21.bin"/><Relationship Id="rId10" Type="http://schemas.openxmlformats.org/officeDocument/2006/relationships/image" Target="../media/image15.wmf"/><Relationship Id="rId19" Type="http://schemas.openxmlformats.org/officeDocument/2006/relationships/oleObject" Target="../embeddings/oleObject23.bin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7.bin"/><Relationship Id="rId14" Type="http://schemas.openxmlformats.org/officeDocument/2006/relationships/oleObject" Target="../embeddings/oleObject20.bin"/><Relationship Id="rId22" Type="http://schemas.openxmlformats.org/officeDocument/2006/relationships/image" Target="../media/image20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23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28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oleObject" Target="../embeddings/oleObject34.bin"/><Relationship Id="rId18" Type="http://schemas.openxmlformats.org/officeDocument/2006/relationships/image" Target="../media/image30.e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27.wmf"/><Relationship Id="rId17" Type="http://schemas.openxmlformats.org/officeDocument/2006/relationships/oleObject" Target="../embeddings/oleObject36.bin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2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30.bin"/><Relationship Id="rId15" Type="http://schemas.openxmlformats.org/officeDocument/2006/relationships/oleObject" Target="../embeddings/oleObject35.bin"/><Relationship Id="rId10" Type="http://schemas.openxmlformats.org/officeDocument/2006/relationships/image" Target="../media/image26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32.bin"/><Relationship Id="rId1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50875" y="2681288"/>
            <a:ext cx="7021513" cy="2630487"/>
          </a:xfrm>
        </p:spPr>
        <p:txBody>
          <a:bodyPr/>
          <a:lstStyle/>
          <a:p>
            <a:pPr algn="l" eaLnBrk="1" hangingPunct="1"/>
            <a:r>
              <a:rPr lang="en-US" i="1" u="sng" dirty="0">
                <a:latin typeface="Comic Sans MS" charset="0"/>
              </a:rPr>
              <a:t>Transverse optics 2:</a:t>
            </a:r>
          </a:p>
          <a:p>
            <a:pPr marL="457200" lvl="1" indent="0" eaLnBrk="1" hangingPunct="1">
              <a:buFont typeface="Wingdings" charset="0"/>
              <a:buChar char="ü"/>
            </a:pPr>
            <a:r>
              <a:rPr lang="en-US" i="1" dirty="0">
                <a:latin typeface="Comic Sans MS" charset="0"/>
              </a:rPr>
              <a:t>Hill</a:t>
            </a:r>
            <a:r>
              <a:rPr lang="ja-JP" altLang="en-US" i="1" dirty="0">
                <a:latin typeface="Comic Sans MS" charset="0"/>
              </a:rPr>
              <a:t>’</a:t>
            </a:r>
            <a:r>
              <a:rPr lang="en-US" i="1" dirty="0">
                <a:latin typeface="Comic Sans MS" charset="0"/>
              </a:rPr>
              <a:t>s equation</a:t>
            </a:r>
          </a:p>
          <a:p>
            <a:pPr marL="457200" lvl="1" indent="0" eaLnBrk="1" hangingPunct="1">
              <a:buFont typeface="Wingdings" charset="0"/>
              <a:buChar char="ü"/>
            </a:pPr>
            <a:r>
              <a:rPr lang="en-US" i="1" dirty="0">
                <a:latin typeface="Comic Sans MS" charset="0"/>
              </a:rPr>
              <a:t>Phase Space</a:t>
            </a:r>
          </a:p>
          <a:p>
            <a:pPr marL="457200" lvl="1" indent="0" eaLnBrk="1" hangingPunct="1">
              <a:buFont typeface="Wingdings" charset="0"/>
              <a:buChar char="ü"/>
            </a:pPr>
            <a:r>
              <a:rPr lang="en-US" i="1" dirty="0" err="1">
                <a:latin typeface="Comic Sans MS" charset="0"/>
              </a:rPr>
              <a:t>Emittance</a:t>
            </a:r>
            <a:r>
              <a:rPr lang="en-US" i="1" dirty="0">
                <a:latin typeface="Comic Sans MS" charset="0"/>
              </a:rPr>
              <a:t> &amp; Acceptance</a:t>
            </a:r>
          </a:p>
          <a:p>
            <a:pPr marL="457200" lvl="1" indent="0" eaLnBrk="1" hangingPunct="1">
              <a:buFont typeface="Wingdings" charset="0"/>
              <a:buChar char="ü"/>
            </a:pPr>
            <a:r>
              <a:rPr lang="en-US" i="1" dirty="0">
                <a:latin typeface="Comic Sans MS" charset="0"/>
              </a:rPr>
              <a:t>Matrix formalism</a:t>
            </a:r>
          </a:p>
        </p:txBody>
      </p:sp>
      <p:sp>
        <p:nvSpPr>
          <p:cNvPr id="3075" name="Comment 4"/>
          <p:cNvSpPr>
            <a:spLocks noChangeArrowheads="1"/>
          </p:cNvSpPr>
          <p:nvPr/>
        </p:nvSpPr>
        <p:spPr bwMode="auto">
          <a:xfrm>
            <a:off x="3252788" y="5672138"/>
            <a:ext cx="3048000" cy="707886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 b="1" dirty="0">
                <a:solidFill>
                  <a:srgbClr val="000000"/>
                </a:solidFill>
              </a:rPr>
              <a:t>Rende Steerenberg (BE/OP)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1600" b="1" dirty="0">
                <a:solidFill>
                  <a:srgbClr val="000000"/>
                </a:solidFill>
              </a:rPr>
              <a:t>27 November 2023</a:t>
            </a:r>
            <a:endParaRPr lang="en-US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6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8077200" cy="1338263"/>
          </a:xfrm>
          <a:noFill/>
        </p:spPr>
        <p:txBody>
          <a:bodyPr/>
          <a:lstStyle/>
          <a:p>
            <a:pPr eaLnBrk="1" hangingPunct="1"/>
            <a:r>
              <a:rPr lang="en-US" sz="4700" dirty="0">
                <a:solidFill>
                  <a:schemeClr val="tx1"/>
                </a:solidFill>
                <a:latin typeface="Comic Sans MS" charset="0"/>
              </a:rPr>
              <a:t>AXEL-2023</a:t>
            </a:r>
            <a:br>
              <a:rPr lang="en-US" sz="4700" dirty="0">
                <a:solidFill>
                  <a:schemeClr val="tx1"/>
                </a:solidFill>
                <a:latin typeface="Comic Sans MS" charset="0"/>
              </a:rPr>
            </a:br>
            <a:r>
              <a:rPr lang="en-US" sz="3400" b="1" u="sng" dirty="0">
                <a:solidFill>
                  <a:schemeClr val="tx1"/>
                </a:solidFill>
                <a:latin typeface="Comic Sans MS" charset="0"/>
              </a:rPr>
              <a:t>Introduction to Particle Accelerators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 dirty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327025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Phase Space Ellipse (2)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854075" y="1316038"/>
            <a:ext cx="7964488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 dirty="0"/>
              <a:t>As we move around the machine the shape of the ellipse will change as 𝛽 </a:t>
            </a:r>
            <a:r>
              <a:rPr lang="en-US" sz="2000" dirty="0">
                <a:sym typeface="Symbol" charset="0"/>
              </a:rPr>
              <a:t>changes under the influence of the quadrupoles</a:t>
            </a:r>
          </a:p>
        </p:txBody>
      </p:sp>
      <p:grpSp>
        <p:nvGrpSpPr>
          <p:cNvPr id="12294" name="Group 42"/>
          <p:cNvGrpSpPr>
            <a:grpSpLocks noChangeAspect="1"/>
          </p:cNvGrpSpPr>
          <p:nvPr/>
        </p:nvGrpSpPr>
        <p:grpSpPr bwMode="auto">
          <a:xfrm>
            <a:off x="1084263" y="2362200"/>
            <a:ext cx="4332287" cy="2332038"/>
            <a:chOff x="624" y="96"/>
            <a:chExt cx="3032" cy="1632"/>
          </a:xfrm>
        </p:grpSpPr>
        <p:sp>
          <p:nvSpPr>
            <p:cNvPr id="12309" name="Text Box 43"/>
            <p:cNvSpPr txBox="1">
              <a:spLocks noChangeAspect="1" noChangeArrowheads="1"/>
            </p:cNvSpPr>
            <p:nvPr/>
          </p:nvSpPr>
          <p:spPr bwMode="auto">
            <a:xfrm>
              <a:off x="2025" y="96"/>
              <a:ext cx="248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Times New Roman" charset="0"/>
                </a:rPr>
                <a:t>x</a:t>
              </a:r>
              <a:r>
                <a:rPr lang="ja-JP" altLang="en-US" sz="1600">
                  <a:latin typeface="Times New Roman" charset="0"/>
                </a:rPr>
                <a:t>’</a:t>
              </a:r>
              <a:endParaRPr lang="en-US" sz="1600">
                <a:latin typeface="Times New Roman" charset="0"/>
              </a:endParaRPr>
            </a:p>
          </p:txBody>
        </p:sp>
        <p:sp>
          <p:nvSpPr>
            <p:cNvPr id="12310" name="Text Box 44"/>
            <p:cNvSpPr txBox="1">
              <a:spLocks noChangeAspect="1" noChangeArrowheads="1"/>
            </p:cNvSpPr>
            <p:nvPr/>
          </p:nvSpPr>
          <p:spPr bwMode="auto">
            <a:xfrm>
              <a:off x="3456" y="1056"/>
              <a:ext cx="200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Times New Roman" charset="0"/>
                </a:rPr>
                <a:t>x</a:t>
              </a:r>
            </a:p>
          </p:txBody>
        </p:sp>
        <p:sp>
          <p:nvSpPr>
            <p:cNvPr id="12311" name="Oval 45"/>
            <p:cNvSpPr>
              <a:spLocks noChangeAspect="1" noChangeArrowheads="1"/>
            </p:cNvSpPr>
            <p:nvPr/>
          </p:nvSpPr>
          <p:spPr bwMode="auto">
            <a:xfrm rot="-67412">
              <a:off x="720" y="480"/>
              <a:ext cx="2610" cy="105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fr-FR" sz="1600">
                <a:latin typeface="Times New Roman" charset="0"/>
              </a:endParaRPr>
            </a:p>
          </p:txBody>
        </p:sp>
        <p:sp>
          <p:nvSpPr>
            <p:cNvPr id="12312" name="Line 46"/>
            <p:cNvSpPr>
              <a:spLocks noChangeAspect="1" noChangeShapeType="1"/>
            </p:cNvSpPr>
            <p:nvPr/>
          </p:nvSpPr>
          <p:spPr bwMode="auto">
            <a:xfrm flipV="1">
              <a:off x="2064" y="288"/>
              <a:ext cx="0" cy="144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2313" name="Object 47"/>
            <p:cNvGraphicFramePr>
              <a:graphicFrameLocks noChangeAspect="1"/>
            </p:cNvGraphicFramePr>
            <p:nvPr/>
          </p:nvGraphicFramePr>
          <p:xfrm>
            <a:off x="2400" y="1152"/>
            <a:ext cx="367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583947" imgH="355446" progId="Equation.3">
                    <p:embed/>
                  </p:oleObj>
                </mc:Choice>
                <mc:Fallback>
                  <p:oleObj name="Equation" r:id="rId3" imgW="583947" imgH="355446" progId="Equation.3">
                    <p:embed/>
                    <p:pic>
                      <p:nvPicPr>
                        <p:cNvPr id="0" name="Object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0" y="1152"/>
                          <a:ext cx="367" cy="2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14" name="Object 48"/>
            <p:cNvGraphicFramePr>
              <a:graphicFrameLocks noChangeAspect="1"/>
            </p:cNvGraphicFramePr>
            <p:nvPr/>
          </p:nvGraphicFramePr>
          <p:xfrm>
            <a:off x="1584" y="624"/>
            <a:ext cx="432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685502" imgH="355446" progId="Equation.3">
                    <p:embed/>
                  </p:oleObj>
                </mc:Choice>
                <mc:Fallback>
                  <p:oleObj name="Equation" r:id="rId5" imgW="685502" imgH="355446" progId="Equation.3">
                    <p:embed/>
                    <p:pic>
                      <p:nvPicPr>
                        <p:cNvPr id="0" name="Object 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4" y="624"/>
                          <a:ext cx="432" cy="2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315" name="Line 49"/>
            <p:cNvSpPr>
              <a:spLocks noChangeAspect="1" noChangeShapeType="1"/>
            </p:cNvSpPr>
            <p:nvPr/>
          </p:nvSpPr>
          <p:spPr bwMode="auto">
            <a:xfrm>
              <a:off x="2064" y="1104"/>
              <a:ext cx="12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6" name="Line 50"/>
            <p:cNvSpPr>
              <a:spLocks noChangeAspect="1" noChangeShapeType="1"/>
            </p:cNvSpPr>
            <p:nvPr/>
          </p:nvSpPr>
          <p:spPr bwMode="auto">
            <a:xfrm>
              <a:off x="2112" y="480"/>
              <a:ext cx="0" cy="5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7" name="Line 51"/>
            <p:cNvSpPr>
              <a:spLocks noChangeAspect="1" noChangeShapeType="1"/>
            </p:cNvSpPr>
            <p:nvPr/>
          </p:nvSpPr>
          <p:spPr bwMode="auto">
            <a:xfrm>
              <a:off x="624" y="1056"/>
              <a:ext cx="2832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295" name="Group 52"/>
          <p:cNvGrpSpPr>
            <a:grpSpLocks noChangeAspect="1"/>
          </p:cNvGrpSpPr>
          <p:nvPr/>
        </p:nvGrpSpPr>
        <p:grpSpPr bwMode="auto">
          <a:xfrm>
            <a:off x="6562725" y="2008188"/>
            <a:ext cx="2274888" cy="4116387"/>
            <a:chOff x="3840" y="144"/>
            <a:chExt cx="1592" cy="2880"/>
          </a:xfrm>
        </p:grpSpPr>
        <p:sp>
          <p:nvSpPr>
            <p:cNvPr id="12300" name="Text Box 53"/>
            <p:cNvSpPr txBox="1">
              <a:spLocks noChangeAspect="1" noChangeArrowheads="1"/>
            </p:cNvSpPr>
            <p:nvPr/>
          </p:nvSpPr>
          <p:spPr bwMode="auto">
            <a:xfrm>
              <a:off x="4608" y="144"/>
              <a:ext cx="247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Times New Roman" charset="0"/>
                </a:rPr>
                <a:t>x</a:t>
              </a:r>
              <a:r>
                <a:rPr lang="ja-JP" altLang="en-US" sz="1600">
                  <a:latin typeface="Times New Roman" charset="0"/>
                </a:rPr>
                <a:t>’</a:t>
              </a:r>
              <a:endParaRPr lang="en-US" sz="1600">
                <a:latin typeface="Times New Roman" charset="0"/>
              </a:endParaRPr>
            </a:p>
          </p:txBody>
        </p:sp>
        <p:sp>
          <p:nvSpPr>
            <p:cNvPr id="12301" name="Text Box 54"/>
            <p:cNvSpPr txBox="1">
              <a:spLocks noChangeAspect="1" noChangeArrowheads="1"/>
            </p:cNvSpPr>
            <p:nvPr/>
          </p:nvSpPr>
          <p:spPr bwMode="auto">
            <a:xfrm>
              <a:off x="5232" y="1728"/>
              <a:ext cx="200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Times New Roman" charset="0"/>
                </a:rPr>
                <a:t>x</a:t>
              </a:r>
            </a:p>
          </p:txBody>
        </p:sp>
        <p:sp>
          <p:nvSpPr>
            <p:cNvPr id="12302" name="Oval 55"/>
            <p:cNvSpPr>
              <a:spLocks noChangeAspect="1" noChangeArrowheads="1"/>
            </p:cNvSpPr>
            <p:nvPr/>
          </p:nvSpPr>
          <p:spPr bwMode="auto">
            <a:xfrm rot="-5386329">
              <a:off x="3255" y="1161"/>
              <a:ext cx="2610" cy="105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anchor="ctr"/>
            <a:lstStyle/>
            <a:p>
              <a:pPr algn="ctr" eaLnBrk="0" hangingPunct="0"/>
              <a:endParaRPr lang="fr-FR" sz="1600">
                <a:latin typeface="Times New Roman" charset="0"/>
              </a:endParaRPr>
            </a:p>
          </p:txBody>
        </p:sp>
        <p:sp>
          <p:nvSpPr>
            <p:cNvPr id="12303" name="Line 56"/>
            <p:cNvSpPr>
              <a:spLocks noChangeAspect="1" noChangeShapeType="1"/>
            </p:cNvSpPr>
            <p:nvPr/>
          </p:nvSpPr>
          <p:spPr bwMode="auto">
            <a:xfrm flipV="1">
              <a:off x="4560" y="288"/>
              <a:ext cx="0" cy="2736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4" name="Line 57"/>
            <p:cNvSpPr>
              <a:spLocks noChangeAspect="1" noChangeShapeType="1"/>
            </p:cNvSpPr>
            <p:nvPr/>
          </p:nvSpPr>
          <p:spPr bwMode="auto">
            <a:xfrm>
              <a:off x="3840" y="1680"/>
              <a:ext cx="1488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2305" name="Object 58"/>
            <p:cNvGraphicFramePr>
              <a:graphicFrameLocks noChangeAspect="1"/>
            </p:cNvGraphicFramePr>
            <p:nvPr/>
          </p:nvGraphicFramePr>
          <p:xfrm>
            <a:off x="4656" y="1872"/>
            <a:ext cx="367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583947" imgH="355446" progId="Equation.3">
                    <p:embed/>
                  </p:oleObj>
                </mc:Choice>
                <mc:Fallback>
                  <p:oleObj name="Equation" r:id="rId7" imgW="583947" imgH="355446" progId="Equation.3">
                    <p:embed/>
                    <p:pic>
                      <p:nvPicPr>
                        <p:cNvPr id="0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56" y="1872"/>
                          <a:ext cx="367" cy="2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6" name="Object 59"/>
            <p:cNvGraphicFramePr>
              <a:graphicFrameLocks noChangeAspect="1"/>
            </p:cNvGraphicFramePr>
            <p:nvPr/>
          </p:nvGraphicFramePr>
          <p:xfrm>
            <a:off x="4128" y="1056"/>
            <a:ext cx="432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685502" imgH="355446" progId="Equation.3">
                    <p:embed/>
                  </p:oleObj>
                </mc:Choice>
                <mc:Fallback>
                  <p:oleObj name="Equation" r:id="rId9" imgW="685502" imgH="355446" progId="Equation.3">
                    <p:embed/>
                    <p:pic>
                      <p:nvPicPr>
                        <p:cNvPr id="0" name="Object 5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28" y="1056"/>
                          <a:ext cx="432" cy="2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307" name="Line 60"/>
            <p:cNvSpPr>
              <a:spLocks noChangeAspect="1" noChangeShapeType="1"/>
            </p:cNvSpPr>
            <p:nvPr/>
          </p:nvSpPr>
          <p:spPr bwMode="auto">
            <a:xfrm>
              <a:off x="4560" y="1728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8" name="Line 61"/>
            <p:cNvSpPr>
              <a:spLocks noChangeAspect="1" noChangeShapeType="1"/>
            </p:cNvSpPr>
            <p:nvPr/>
          </p:nvSpPr>
          <p:spPr bwMode="auto">
            <a:xfrm flipV="1">
              <a:off x="4608" y="384"/>
              <a:ext cx="0" cy="12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296" name="Rectangle 62"/>
          <p:cNvSpPr>
            <a:spLocks noChangeArrowheads="1"/>
          </p:cNvSpPr>
          <p:nvPr/>
        </p:nvSpPr>
        <p:spPr bwMode="auto">
          <a:xfrm>
            <a:off x="852488" y="2009775"/>
            <a:ext cx="5726112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 dirty="0">
                <a:sym typeface="Symbol" charset="0"/>
              </a:rPr>
              <a:t>However, the area of the ellipse (𝜋𝜀 does not change</a:t>
            </a:r>
          </a:p>
        </p:txBody>
      </p:sp>
      <p:sp>
        <p:nvSpPr>
          <p:cNvPr id="12297" name="Rectangle 63"/>
          <p:cNvSpPr>
            <a:spLocks noChangeArrowheads="1"/>
          </p:cNvSpPr>
          <p:nvPr/>
        </p:nvSpPr>
        <p:spPr bwMode="auto">
          <a:xfrm>
            <a:off x="852488" y="4683125"/>
            <a:ext cx="5894387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b="1" u="sng" dirty="0">
                <a:solidFill>
                  <a:schemeClr val="bg2"/>
                </a:solidFill>
                <a:latin typeface="Math1" charset="0"/>
                <a:sym typeface="Symbol" charset="0"/>
              </a:rPr>
              <a:t>𝜀 </a:t>
            </a:r>
            <a:r>
              <a:rPr lang="en-US" sz="2000" dirty="0">
                <a:sym typeface="Symbol" charset="0"/>
              </a:rPr>
              <a:t>is called the </a:t>
            </a:r>
            <a:r>
              <a:rPr lang="en-US" sz="2000" b="1" u="sng" dirty="0">
                <a:solidFill>
                  <a:schemeClr val="bg2"/>
                </a:solidFill>
                <a:sym typeface="Symbol" charset="0"/>
              </a:rPr>
              <a:t>transverse emittance</a:t>
            </a:r>
            <a:r>
              <a:rPr lang="en-US" sz="2000" dirty="0">
                <a:sym typeface="Symbol" charset="0"/>
              </a:rPr>
              <a:t> and is determined by the initial beam conditions.</a:t>
            </a:r>
          </a:p>
        </p:txBody>
      </p:sp>
      <p:sp>
        <p:nvSpPr>
          <p:cNvPr id="12298" name="AutoShape 65"/>
          <p:cNvSpPr>
            <a:spLocks/>
          </p:cNvSpPr>
          <p:nvPr/>
        </p:nvSpPr>
        <p:spPr bwMode="auto">
          <a:xfrm>
            <a:off x="4870450" y="2716213"/>
            <a:ext cx="1787525" cy="430212"/>
          </a:xfrm>
          <a:prstGeom prst="borderCallout3">
            <a:avLst>
              <a:gd name="adj1" fmla="val 26569"/>
              <a:gd name="adj2" fmla="val 104264"/>
              <a:gd name="adj3" fmla="val 26569"/>
              <a:gd name="adj4" fmla="val 113412"/>
              <a:gd name="adj5" fmla="val -23616"/>
              <a:gd name="adj6" fmla="val 113412"/>
              <a:gd name="adj7" fmla="val -78597"/>
              <a:gd name="adj8" fmla="val 29486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600" b="1" dirty="0">
                <a:latin typeface="Times New Roman" charset="0"/>
              </a:rPr>
              <a:t>Area = 𝜋</a:t>
            </a:r>
            <a:r>
              <a:rPr kumimoji="1" lang="en-US" sz="1600" b="1" dirty="0">
                <a:sym typeface="Symbol" charset="0"/>
              </a:rPr>
              <a:t>·r</a:t>
            </a:r>
            <a:r>
              <a:rPr kumimoji="1" lang="en-US" sz="1600" b="1" baseline="-25000" dirty="0">
                <a:sym typeface="Symbol" charset="0"/>
              </a:rPr>
              <a:t>1</a:t>
            </a:r>
            <a:r>
              <a:rPr kumimoji="1" lang="en-US" sz="1600" b="1" dirty="0">
                <a:sym typeface="Symbol" charset="0"/>
              </a:rPr>
              <a:t>·r</a:t>
            </a:r>
            <a:r>
              <a:rPr kumimoji="1" lang="en-US" sz="1600" b="1" baseline="-25000" dirty="0">
                <a:sym typeface="Symbol" charset="0"/>
              </a:rPr>
              <a:t>2</a:t>
            </a:r>
          </a:p>
        </p:txBody>
      </p:sp>
      <p:sp>
        <p:nvSpPr>
          <p:cNvPr id="12299" name="Rectangle 67"/>
          <p:cNvSpPr>
            <a:spLocks noChangeArrowheads="1"/>
          </p:cNvSpPr>
          <p:nvPr/>
        </p:nvSpPr>
        <p:spPr bwMode="auto">
          <a:xfrm>
            <a:off x="850900" y="5400675"/>
            <a:ext cx="5894388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 dirty="0">
                <a:sym typeface="Symbol" charset="0"/>
              </a:rPr>
              <a:t>The units are </a:t>
            </a:r>
            <a:r>
              <a:rPr lang="en-US" sz="2000" dirty="0" err="1">
                <a:sym typeface="Symbol" charset="0"/>
              </a:rPr>
              <a:t>meter</a:t>
            </a:r>
            <a:r>
              <a:rPr lang="en-US" sz="2000" b="1" dirty="0" err="1">
                <a:sym typeface="Symbol" charset="0"/>
              </a:rPr>
              <a:t>·</a:t>
            </a:r>
            <a:r>
              <a:rPr lang="en-US" sz="2000" dirty="0" err="1">
                <a:sym typeface="Symbol" charset="0"/>
              </a:rPr>
              <a:t>radians</a:t>
            </a:r>
            <a:r>
              <a:rPr lang="en-US" sz="2000" dirty="0">
                <a:sym typeface="Symbol" charset="0"/>
              </a:rPr>
              <a:t>, but in practice we use more often </a:t>
            </a:r>
            <a:r>
              <a:rPr lang="en-US" sz="2000" b="1" u="sng" dirty="0" err="1">
                <a:solidFill>
                  <a:schemeClr val="bg2"/>
                </a:solidFill>
                <a:sym typeface="Symbol" charset="0"/>
              </a:rPr>
              <a:t>mm·mrad</a:t>
            </a:r>
            <a:r>
              <a:rPr lang="en-US" sz="2000" dirty="0">
                <a:sym typeface="Symbol" charset="0"/>
              </a:rPr>
              <a:t>.</a:t>
            </a:r>
            <a:endParaRPr lang="en-US" sz="2000" b="1" u="sng" dirty="0">
              <a:solidFill>
                <a:schemeClr val="accent2"/>
              </a:solidFill>
              <a:sym typeface="Symbo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331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95350" y="327025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Phase Space Ellipse (3)</a:t>
            </a:r>
          </a:p>
        </p:txBody>
      </p:sp>
      <p:sp>
        <p:nvSpPr>
          <p:cNvPr id="13317" name="Rectangle 1080"/>
          <p:cNvSpPr>
            <a:spLocks noChangeArrowheads="1"/>
          </p:cNvSpPr>
          <p:nvPr/>
        </p:nvSpPr>
        <p:spPr bwMode="auto">
          <a:xfrm>
            <a:off x="958850" y="5186363"/>
            <a:ext cx="7748588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GB" sz="2000">
                <a:sym typeface="Symbol" charset="0"/>
              </a:rPr>
              <a:t>For each point along the machine the ellipse has a particular orientation, </a:t>
            </a:r>
            <a:r>
              <a:rPr lang="en-GB" sz="2000"/>
              <a:t>but the area remains the same</a:t>
            </a:r>
            <a:endParaRPr lang="en-US" sz="2000">
              <a:sym typeface="Symbol" charset="0"/>
            </a:endParaRPr>
          </a:p>
        </p:txBody>
      </p:sp>
      <p:grpSp>
        <p:nvGrpSpPr>
          <p:cNvPr id="13318" name="Group 73"/>
          <p:cNvGrpSpPr>
            <a:grpSpLocks/>
          </p:cNvGrpSpPr>
          <p:nvPr/>
        </p:nvGrpSpPr>
        <p:grpSpPr bwMode="auto">
          <a:xfrm>
            <a:off x="712788" y="1098550"/>
            <a:ext cx="8389937" cy="3983038"/>
            <a:chOff x="713423" y="1099048"/>
            <a:chExt cx="8389937" cy="3982720"/>
          </a:xfrm>
        </p:grpSpPr>
        <p:sp>
          <p:nvSpPr>
            <p:cNvPr id="52" name="Oval 50"/>
            <p:cNvSpPr>
              <a:spLocks noChangeArrowheads="1"/>
            </p:cNvSpPr>
            <p:nvPr/>
          </p:nvSpPr>
          <p:spPr bwMode="auto">
            <a:xfrm rot="17809804">
              <a:off x="5295900" y="3829548"/>
              <a:ext cx="1828800" cy="38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dirty="0">
                <a:latin typeface="Comic Sans MS" pitchFamily="66" charset="0"/>
                <a:ea typeface="+mn-ea"/>
              </a:endParaRPr>
            </a:p>
            <a:p>
              <a:pPr>
                <a:defRPr/>
              </a:pPr>
              <a:endParaRPr lang="en-GB" dirty="0">
                <a:latin typeface="Comic Sans MS" pitchFamily="66" charset="0"/>
                <a:ea typeface="+mn-ea"/>
              </a:endParaRPr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auto">
            <a:xfrm rot="14683662">
              <a:off x="2669540" y="3819388"/>
              <a:ext cx="1828800" cy="38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latin typeface="Comic Sans MS" pitchFamily="66" charset="0"/>
                <a:ea typeface="+mn-ea"/>
              </a:endParaRPr>
            </a:p>
          </p:txBody>
        </p:sp>
        <p:sp>
          <p:nvSpPr>
            <p:cNvPr id="13326" name="Oval 28"/>
            <p:cNvSpPr>
              <a:spLocks noChangeArrowheads="1"/>
            </p:cNvSpPr>
            <p:nvPr/>
          </p:nvSpPr>
          <p:spPr bwMode="auto">
            <a:xfrm rot="-5397493">
              <a:off x="4361401" y="1752051"/>
              <a:ext cx="1054100" cy="215900"/>
            </a:xfrm>
            <a:prstGeom prst="ellipse">
              <a:avLst/>
            </a:prstGeom>
            <a:solidFill>
              <a:srgbClr val="7030A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27" name="Freeform 30"/>
            <p:cNvSpPr>
              <a:spLocks/>
            </p:cNvSpPr>
            <p:nvPr/>
          </p:nvSpPr>
          <p:spPr bwMode="auto">
            <a:xfrm rot="-5409328">
              <a:off x="1382868" y="1677058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7030A0">
                <a:alpha val="50195"/>
              </a:srgb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8" name="Line 31"/>
            <p:cNvSpPr>
              <a:spLocks noChangeShapeType="1"/>
            </p:cNvSpPr>
            <p:nvPr/>
          </p:nvSpPr>
          <p:spPr bwMode="auto">
            <a:xfrm>
              <a:off x="1132840" y="1861048"/>
              <a:ext cx="7620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3329" name="Line 34"/>
            <p:cNvSpPr>
              <a:spLocks noChangeShapeType="1"/>
            </p:cNvSpPr>
            <p:nvPr/>
          </p:nvSpPr>
          <p:spPr bwMode="auto">
            <a:xfrm>
              <a:off x="1209040" y="4014968"/>
              <a:ext cx="7620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3330" name="Line 36"/>
            <p:cNvSpPr>
              <a:spLocks noChangeShapeType="1"/>
            </p:cNvSpPr>
            <p:nvPr/>
          </p:nvSpPr>
          <p:spPr bwMode="auto">
            <a:xfrm>
              <a:off x="7884160" y="1099048"/>
              <a:ext cx="0" cy="3352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auto">
            <a:xfrm rot="16200000">
              <a:off x="3957320" y="3828278"/>
              <a:ext cx="1828800" cy="38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latin typeface="Comic Sans MS" pitchFamily="66" charset="0"/>
                <a:ea typeface="+mn-ea"/>
              </a:endParaRPr>
            </a:p>
          </p:txBody>
        </p:sp>
        <p:sp>
          <p:nvSpPr>
            <p:cNvPr id="13334" name="Line 45"/>
            <p:cNvSpPr>
              <a:spLocks noChangeShapeType="1"/>
            </p:cNvSpPr>
            <p:nvPr/>
          </p:nvSpPr>
          <p:spPr bwMode="auto">
            <a:xfrm flipH="1">
              <a:off x="4876799" y="1262270"/>
              <a:ext cx="3313" cy="381949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5" name="Line 46"/>
            <p:cNvSpPr>
              <a:spLocks noChangeShapeType="1"/>
            </p:cNvSpPr>
            <p:nvPr/>
          </p:nvSpPr>
          <p:spPr bwMode="auto">
            <a:xfrm rot="-5400000">
              <a:off x="4871720" y="2873238"/>
              <a:ext cx="0" cy="2286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Text Box 48"/>
            <p:cNvSpPr txBox="1">
              <a:spLocks noChangeArrowheads="1"/>
            </p:cNvSpPr>
            <p:nvPr/>
          </p:nvSpPr>
          <p:spPr bwMode="auto">
            <a:xfrm>
              <a:off x="4947285" y="2765790"/>
              <a:ext cx="381000" cy="39684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 i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x</a:t>
              </a:r>
              <a:r>
                <a:rPr lang="ja-JP" altLang="en-US" sz="2000" i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’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endParaRPr>
            </a:p>
          </p:txBody>
        </p:sp>
        <p:grpSp>
          <p:nvGrpSpPr>
            <p:cNvPr id="13337" name="Group 27"/>
            <p:cNvGrpSpPr>
              <a:grpSpLocks/>
            </p:cNvGrpSpPr>
            <p:nvPr/>
          </p:nvGrpSpPr>
          <p:grpSpPr bwMode="auto">
            <a:xfrm>
              <a:off x="713423" y="2867206"/>
              <a:ext cx="2425700" cy="1482725"/>
              <a:chOff x="75" y="1117"/>
              <a:chExt cx="1528" cy="934"/>
            </a:xfrm>
          </p:grpSpPr>
          <p:sp>
            <p:nvSpPr>
              <p:cNvPr id="55" name="Oval 14"/>
              <p:cNvSpPr>
                <a:spLocks noChangeArrowheads="1"/>
              </p:cNvSpPr>
              <p:nvPr/>
            </p:nvSpPr>
            <p:spPr bwMode="auto">
              <a:xfrm>
                <a:off x="262" y="1726"/>
                <a:ext cx="1152" cy="2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Comic Sans MS" pitchFamily="66" charset="0"/>
                  <a:ea typeface="+mn-ea"/>
                </a:endParaRPr>
              </a:p>
            </p:txBody>
          </p:sp>
          <p:sp>
            <p:nvSpPr>
              <p:cNvPr id="13350" name="Line 18"/>
              <p:cNvSpPr>
                <a:spLocks noChangeShapeType="1"/>
              </p:cNvSpPr>
              <p:nvPr/>
            </p:nvSpPr>
            <p:spPr bwMode="auto">
              <a:xfrm rot="-5400000">
                <a:off x="872" y="1112"/>
                <a:ext cx="4" cy="145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Text Box 20"/>
              <p:cNvSpPr txBox="1">
                <a:spLocks noChangeArrowheads="1"/>
              </p:cNvSpPr>
              <p:nvPr/>
            </p:nvSpPr>
            <p:spPr bwMode="auto">
              <a:xfrm>
                <a:off x="75" y="1801"/>
                <a:ext cx="187" cy="25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2000" i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mic Sans MS" pitchFamily="66" charset="0"/>
                    <a:ea typeface="+mn-ea"/>
                  </a:rPr>
                  <a:t>x</a:t>
                </a:r>
                <a:endPara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ea typeface="+mn-ea"/>
                </a:endParaRPr>
              </a:p>
            </p:txBody>
          </p:sp>
          <p:sp>
            <p:nvSpPr>
              <p:cNvPr id="59" name="Text Box 26"/>
              <p:cNvSpPr txBox="1">
                <a:spLocks noChangeArrowheads="1"/>
              </p:cNvSpPr>
              <p:nvPr/>
            </p:nvSpPr>
            <p:spPr bwMode="auto">
              <a:xfrm>
                <a:off x="789" y="1117"/>
                <a:ext cx="240" cy="25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2000" i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</a:t>
                </a:r>
                <a:r>
                  <a:rPr lang="ja-JP" altLang="en-US" sz="2000" i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’</a:t>
                </a:r>
                <a:endParaRPr lang="en-US" sz="200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endParaRPr>
              </a:p>
            </p:txBody>
          </p:sp>
        </p:grpSp>
        <p:grpSp>
          <p:nvGrpSpPr>
            <p:cNvPr id="4" name="Group 37"/>
            <p:cNvGrpSpPr>
              <a:grpSpLocks/>
            </p:cNvGrpSpPr>
            <p:nvPr/>
          </p:nvGrpSpPr>
          <p:grpSpPr bwMode="auto">
            <a:xfrm>
              <a:off x="6741160" y="2857046"/>
              <a:ext cx="2362200" cy="2036763"/>
              <a:chOff x="144" y="1117"/>
              <a:chExt cx="1488" cy="1283"/>
            </a:xfr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61" name="Oval 38"/>
              <p:cNvSpPr>
                <a:spLocks noChangeArrowheads="1"/>
              </p:cNvSpPr>
              <p:nvPr/>
            </p:nvSpPr>
            <p:spPr bwMode="auto">
              <a:xfrm>
                <a:off x="288" y="1726"/>
                <a:ext cx="1152" cy="240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Comic Sans MS" pitchFamily="66" charset="0"/>
                  <a:ea typeface="+mn-ea"/>
                </a:endParaRPr>
              </a:p>
            </p:txBody>
          </p:sp>
          <p:sp>
            <p:nvSpPr>
              <p:cNvPr id="62" name="Line 39"/>
              <p:cNvSpPr>
                <a:spLocks noChangeShapeType="1"/>
              </p:cNvSpPr>
              <p:nvPr/>
            </p:nvSpPr>
            <p:spPr bwMode="auto">
              <a:xfrm>
                <a:off x="864" y="1392"/>
                <a:ext cx="0" cy="1008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Comic Sans MS" pitchFamily="66" charset="0"/>
                  <a:ea typeface="+mn-ea"/>
                </a:endParaRPr>
              </a:p>
            </p:txBody>
          </p:sp>
          <p:sp>
            <p:nvSpPr>
              <p:cNvPr id="63" name="Line 40"/>
              <p:cNvSpPr>
                <a:spLocks noChangeShapeType="1"/>
              </p:cNvSpPr>
              <p:nvPr/>
            </p:nvSpPr>
            <p:spPr bwMode="auto">
              <a:xfrm rot="-5400000">
                <a:off x="864" y="1124"/>
                <a:ext cx="0" cy="144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Comic Sans MS" pitchFamily="66" charset="0"/>
                  <a:ea typeface="+mn-ea"/>
                </a:endParaRPr>
              </a:p>
            </p:txBody>
          </p:sp>
          <p:sp>
            <p:nvSpPr>
              <p:cNvPr id="64" name="Text Box 41"/>
              <p:cNvSpPr txBox="1">
                <a:spLocks noChangeArrowheads="1"/>
              </p:cNvSpPr>
              <p:nvPr/>
            </p:nvSpPr>
            <p:spPr bwMode="auto">
              <a:xfrm>
                <a:off x="1445" y="1776"/>
                <a:ext cx="187" cy="25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2000" i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mic Sans MS" pitchFamily="66" charset="0"/>
                    <a:ea typeface="+mn-ea"/>
                  </a:rPr>
                  <a:t>x</a:t>
                </a:r>
                <a:endPara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ea typeface="+mn-ea"/>
                </a:endParaRPr>
              </a:p>
            </p:txBody>
          </p:sp>
          <p:sp>
            <p:nvSpPr>
              <p:cNvPr id="65" name="Text Box 42"/>
              <p:cNvSpPr txBox="1">
                <a:spLocks noChangeArrowheads="1"/>
              </p:cNvSpPr>
              <p:nvPr/>
            </p:nvSpPr>
            <p:spPr bwMode="auto">
              <a:xfrm>
                <a:off x="826" y="1117"/>
                <a:ext cx="240" cy="25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2000" i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mic Sans MS" pitchFamily="66" charset="0"/>
                    <a:ea typeface="+mn-ea"/>
                  </a:rPr>
                  <a:t>x’</a:t>
                </a:r>
                <a:endPara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ea typeface="+mn-ea"/>
                </a:endParaRPr>
              </a:p>
            </p:txBody>
          </p:sp>
        </p:grpSp>
        <p:sp>
          <p:nvSpPr>
            <p:cNvPr id="13339" name="Line 45"/>
            <p:cNvSpPr>
              <a:spLocks noChangeShapeType="1"/>
            </p:cNvSpPr>
            <p:nvPr/>
          </p:nvSpPr>
          <p:spPr bwMode="auto">
            <a:xfrm>
              <a:off x="3596640" y="3192008"/>
              <a:ext cx="0" cy="16560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Text Box 48"/>
            <p:cNvSpPr txBox="1">
              <a:spLocks noChangeArrowheads="1"/>
            </p:cNvSpPr>
            <p:nvPr/>
          </p:nvSpPr>
          <p:spPr bwMode="auto">
            <a:xfrm>
              <a:off x="3505835" y="2835634"/>
              <a:ext cx="381000" cy="3984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 i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x</a:t>
              </a:r>
              <a:r>
                <a:rPr lang="ja-JP" altLang="en-US" sz="2000" i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’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endParaRPr>
            </a:p>
          </p:txBody>
        </p:sp>
        <p:sp>
          <p:nvSpPr>
            <p:cNvPr id="13341" name="Line 45"/>
            <p:cNvSpPr>
              <a:spLocks noChangeShapeType="1"/>
            </p:cNvSpPr>
            <p:nvPr/>
          </p:nvSpPr>
          <p:spPr bwMode="auto">
            <a:xfrm>
              <a:off x="6217920" y="3263128"/>
              <a:ext cx="0" cy="16560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Text Box 48"/>
            <p:cNvSpPr txBox="1">
              <a:spLocks noChangeArrowheads="1"/>
            </p:cNvSpPr>
            <p:nvPr/>
          </p:nvSpPr>
          <p:spPr bwMode="auto">
            <a:xfrm>
              <a:off x="5791835" y="2846746"/>
              <a:ext cx="381000" cy="39684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 i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x</a:t>
              </a:r>
              <a:r>
                <a:rPr lang="ja-JP" altLang="en-US" sz="2000" i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’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endParaRPr>
            </a:p>
          </p:txBody>
        </p:sp>
        <p:sp>
          <p:nvSpPr>
            <p:cNvPr id="13343" name="Line 36"/>
            <p:cNvSpPr>
              <a:spLocks noChangeShapeType="1"/>
            </p:cNvSpPr>
            <p:nvPr/>
          </p:nvSpPr>
          <p:spPr bwMode="auto">
            <a:xfrm>
              <a:off x="1920240" y="1220968"/>
              <a:ext cx="0" cy="36880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1" name="Text Box 48"/>
            <p:cNvSpPr txBox="1">
              <a:spLocks noChangeArrowheads="1"/>
            </p:cNvSpPr>
            <p:nvPr/>
          </p:nvSpPr>
          <p:spPr bwMode="auto">
            <a:xfrm>
              <a:off x="2011998" y="2207035"/>
              <a:ext cx="565150" cy="4000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i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  <a:ea typeface="+mn-ea"/>
                </a:rPr>
                <a:t>QF</a:t>
              </a:r>
              <a:endPara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  <a:ea typeface="+mn-ea"/>
              </a:endParaRPr>
            </a:p>
          </p:txBody>
        </p:sp>
        <p:sp>
          <p:nvSpPr>
            <p:cNvPr id="72" name="Text Box 48"/>
            <p:cNvSpPr txBox="1">
              <a:spLocks noChangeArrowheads="1"/>
            </p:cNvSpPr>
            <p:nvPr/>
          </p:nvSpPr>
          <p:spPr bwMode="auto">
            <a:xfrm>
              <a:off x="5009198" y="2195923"/>
              <a:ext cx="593725" cy="4000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i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  <a:ea typeface="+mn-ea"/>
                </a:rPr>
                <a:t>QD</a:t>
              </a:r>
              <a:endPara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  <a:ea typeface="+mn-ea"/>
              </a:endParaRPr>
            </a:p>
          </p:txBody>
        </p:sp>
        <p:sp>
          <p:nvSpPr>
            <p:cNvPr id="73" name="Text Box 48"/>
            <p:cNvSpPr txBox="1">
              <a:spLocks noChangeArrowheads="1"/>
            </p:cNvSpPr>
            <p:nvPr/>
          </p:nvSpPr>
          <p:spPr bwMode="auto">
            <a:xfrm>
              <a:off x="7965123" y="2156239"/>
              <a:ext cx="565150" cy="4000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i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  <a:ea typeface="+mn-ea"/>
                </a:rPr>
                <a:t>QF</a:t>
              </a:r>
              <a:endPara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  <a:ea typeface="+mn-ea"/>
              </a:endParaRPr>
            </a:p>
          </p:txBody>
        </p:sp>
      </p:grpSp>
      <p:sp>
        <p:nvSpPr>
          <p:cNvPr id="13319" name="Freeform 30"/>
          <p:cNvSpPr>
            <a:spLocks/>
          </p:cNvSpPr>
          <p:nvPr/>
        </p:nvSpPr>
        <p:spPr bwMode="auto">
          <a:xfrm rot="-5409328">
            <a:off x="7349331" y="1680369"/>
            <a:ext cx="1081088" cy="361950"/>
          </a:xfrm>
          <a:custGeom>
            <a:avLst/>
            <a:gdLst>
              <a:gd name="T0" fmla="*/ 2147483647 w 681"/>
              <a:gd name="T1" fmla="*/ 2147483647 h 228"/>
              <a:gd name="T2" fmla="*/ 2147483647 w 681"/>
              <a:gd name="T3" fmla="*/ 2147483647 h 228"/>
              <a:gd name="T4" fmla="*/ 2147483647 w 681"/>
              <a:gd name="T5" fmla="*/ 2147483647 h 228"/>
              <a:gd name="T6" fmla="*/ 2147483647 w 681"/>
              <a:gd name="T7" fmla="*/ 2147483647 h 228"/>
              <a:gd name="T8" fmla="*/ 2147483647 w 681"/>
              <a:gd name="T9" fmla="*/ 2147483647 h 228"/>
              <a:gd name="T10" fmla="*/ 2147483647 w 681"/>
              <a:gd name="T11" fmla="*/ 2147483647 h 228"/>
              <a:gd name="T12" fmla="*/ 2147483647 w 681"/>
              <a:gd name="T13" fmla="*/ 2147483647 h 228"/>
              <a:gd name="T14" fmla="*/ 2147483647 w 681"/>
              <a:gd name="T15" fmla="*/ 2147483647 h 228"/>
              <a:gd name="T16" fmla="*/ 2147483647 w 681"/>
              <a:gd name="T17" fmla="*/ 2147483647 h 228"/>
              <a:gd name="T18" fmla="*/ 2147483647 w 681"/>
              <a:gd name="T19" fmla="*/ 2147483647 h 228"/>
              <a:gd name="T20" fmla="*/ 2147483647 w 681"/>
              <a:gd name="T21" fmla="*/ 2147483647 h 228"/>
              <a:gd name="T22" fmla="*/ 2147483647 w 681"/>
              <a:gd name="T23" fmla="*/ 2147483647 h 228"/>
              <a:gd name="T24" fmla="*/ 2147483647 w 681"/>
              <a:gd name="T25" fmla="*/ 2147483647 h 228"/>
              <a:gd name="T26" fmla="*/ 2147483647 w 681"/>
              <a:gd name="T27" fmla="*/ 2147483647 h 228"/>
              <a:gd name="T28" fmla="*/ 2147483647 w 681"/>
              <a:gd name="T29" fmla="*/ 2147483647 h 228"/>
              <a:gd name="T30" fmla="*/ 2147483647 w 681"/>
              <a:gd name="T31" fmla="*/ 2147483647 h 228"/>
              <a:gd name="T32" fmla="*/ 2147483647 w 681"/>
              <a:gd name="T33" fmla="*/ 2147483647 h 228"/>
              <a:gd name="T34" fmla="*/ 2147483647 w 681"/>
              <a:gd name="T35" fmla="*/ 2147483647 h 228"/>
              <a:gd name="T36" fmla="*/ 2147483647 w 681"/>
              <a:gd name="T37" fmla="*/ 2147483647 h 228"/>
              <a:gd name="T38" fmla="*/ 2147483647 w 681"/>
              <a:gd name="T39" fmla="*/ 2147483647 h 228"/>
              <a:gd name="T40" fmla="*/ 2147483647 w 681"/>
              <a:gd name="T41" fmla="*/ 2147483647 h 228"/>
              <a:gd name="T42" fmla="*/ 2147483647 w 681"/>
              <a:gd name="T43" fmla="*/ 2147483647 h 228"/>
              <a:gd name="T44" fmla="*/ 2147483647 w 681"/>
              <a:gd name="T45" fmla="*/ 2147483647 h 228"/>
              <a:gd name="T46" fmla="*/ 2147483647 w 681"/>
              <a:gd name="T47" fmla="*/ 2147483647 h 228"/>
              <a:gd name="T48" fmla="*/ 2147483647 w 681"/>
              <a:gd name="T49" fmla="*/ 2147483647 h 228"/>
              <a:gd name="T50" fmla="*/ 2147483647 w 681"/>
              <a:gd name="T51" fmla="*/ 2147483647 h 228"/>
              <a:gd name="T52" fmla="*/ 2147483647 w 681"/>
              <a:gd name="T53" fmla="*/ 2147483647 h 228"/>
              <a:gd name="T54" fmla="*/ 2147483647 w 681"/>
              <a:gd name="T55" fmla="*/ 2147483647 h 228"/>
              <a:gd name="T56" fmla="*/ 2147483647 w 681"/>
              <a:gd name="T57" fmla="*/ 2147483647 h 228"/>
              <a:gd name="T58" fmla="*/ 2147483647 w 681"/>
              <a:gd name="T59" fmla="*/ 2147483647 h 228"/>
              <a:gd name="T60" fmla="*/ 2147483647 w 681"/>
              <a:gd name="T61" fmla="*/ 2147483647 h 228"/>
              <a:gd name="T62" fmla="*/ 2147483647 w 681"/>
              <a:gd name="T63" fmla="*/ 2147483647 h 228"/>
              <a:gd name="T64" fmla="*/ 2147483647 w 681"/>
              <a:gd name="T65" fmla="*/ 2147483647 h 228"/>
              <a:gd name="T66" fmla="*/ 2147483647 w 681"/>
              <a:gd name="T67" fmla="*/ 2147483647 h 228"/>
              <a:gd name="T68" fmla="*/ 2147483647 w 681"/>
              <a:gd name="T69" fmla="*/ 2147483647 h 228"/>
              <a:gd name="T70" fmla="*/ 2147483647 w 681"/>
              <a:gd name="T71" fmla="*/ 2147483647 h 228"/>
              <a:gd name="T72" fmla="*/ 2147483647 w 681"/>
              <a:gd name="T73" fmla="*/ 2147483647 h 228"/>
              <a:gd name="T74" fmla="*/ 2147483647 w 681"/>
              <a:gd name="T75" fmla="*/ 2147483647 h 228"/>
              <a:gd name="T76" fmla="*/ 2147483647 w 681"/>
              <a:gd name="T77" fmla="*/ 2147483647 h 228"/>
              <a:gd name="T78" fmla="*/ 2147483647 w 681"/>
              <a:gd name="T79" fmla="*/ 2147483647 h 228"/>
              <a:gd name="T80" fmla="*/ 2147483647 w 681"/>
              <a:gd name="T81" fmla="*/ 2147483647 h 228"/>
              <a:gd name="T82" fmla="*/ 2147483647 w 681"/>
              <a:gd name="T83" fmla="*/ 2147483647 h 22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81"/>
              <a:gd name="T127" fmla="*/ 0 h 228"/>
              <a:gd name="T128" fmla="*/ 681 w 681"/>
              <a:gd name="T129" fmla="*/ 228 h 22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81" h="228">
                <a:moveTo>
                  <a:pt x="1" y="19"/>
                </a:moveTo>
                <a:lnTo>
                  <a:pt x="1" y="19"/>
                </a:lnTo>
                <a:lnTo>
                  <a:pt x="0" y="0"/>
                </a:lnTo>
                <a:lnTo>
                  <a:pt x="8" y="19"/>
                </a:lnTo>
                <a:lnTo>
                  <a:pt x="19" y="30"/>
                </a:lnTo>
                <a:lnTo>
                  <a:pt x="46" y="42"/>
                </a:lnTo>
                <a:lnTo>
                  <a:pt x="68" y="48"/>
                </a:lnTo>
                <a:lnTo>
                  <a:pt x="90" y="55"/>
                </a:lnTo>
                <a:lnTo>
                  <a:pt x="104" y="59"/>
                </a:lnTo>
                <a:lnTo>
                  <a:pt x="126" y="64"/>
                </a:lnTo>
                <a:lnTo>
                  <a:pt x="140" y="67"/>
                </a:lnTo>
                <a:lnTo>
                  <a:pt x="166" y="72"/>
                </a:lnTo>
                <a:lnTo>
                  <a:pt x="188" y="71"/>
                </a:lnTo>
                <a:lnTo>
                  <a:pt x="211" y="72"/>
                </a:lnTo>
                <a:lnTo>
                  <a:pt x="232" y="74"/>
                </a:lnTo>
                <a:lnTo>
                  <a:pt x="254" y="76"/>
                </a:lnTo>
                <a:lnTo>
                  <a:pt x="274" y="78"/>
                </a:lnTo>
                <a:lnTo>
                  <a:pt x="295" y="76"/>
                </a:lnTo>
                <a:lnTo>
                  <a:pt x="312" y="73"/>
                </a:lnTo>
                <a:lnTo>
                  <a:pt x="331" y="74"/>
                </a:lnTo>
                <a:lnTo>
                  <a:pt x="350" y="73"/>
                </a:lnTo>
                <a:lnTo>
                  <a:pt x="368" y="73"/>
                </a:lnTo>
                <a:lnTo>
                  <a:pt x="389" y="73"/>
                </a:lnTo>
                <a:lnTo>
                  <a:pt x="403" y="73"/>
                </a:lnTo>
                <a:lnTo>
                  <a:pt x="420" y="72"/>
                </a:lnTo>
                <a:lnTo>
                  <a:pt x="438" y="71"/>
                </a:lnTo>
                <a:lnTo>
                  <a:pt x="460" y="71"/>
                </a:lnTo>
                <a:lnTo>
                  <a:pt x="476" y="68"/>
                </a:lnTo>
                <a:lnTo>
                  <a:pt x="488" y="70"/>
                </a:lnTo>
                <a:lnTo>
                  <a:pt x="502" y="65"/>
                </a:lnTo>
                <a:lnTo>
                  <a:pt x="516" y="64"/>
                </a:lnTo>
                <a:lnTo>
                  <a:pt x="532" y="61"/>
                </a:lnTo>
                <a:lnTo>
                  <a:pt x="551" y="58"/>
                </a:lnTo>
                <a:lnTo>
                  <a:pt x="576" y="56"/>
                </a:lnTo>
                <a:lnTo>
                  <a:pt x="593" y="52"/>
                </a:lnTo>
                <a:lnTo>
                  <a:pt x="617" y="47"/>
                </a:lnTo>
                <a:lnTo>
                  <a:pt x="635" y="43"/>
                </a:lnTo>
                <a:lnTo>
                  <a:pt x="644" y="40"/>
                </a:lnTo>
                <a:lnTo>
                  <a:pt x="653" y="34"/>
                </a:lnTo>
                <a:lnTo>
                  <a:pt x="662" y="29"/>
                </a:lnTo>
                <a:lnTo>
                  <a:pt x="671" y="20"/>
                </a:lnTo>
                <a:lnTo>
                  <a:pt x="680" y="13"/>
                </a:lnTo>
                <a:lnTo>
                  <a:pt x="680" y="227"/>
                </a:lnTo>
                <a:lnTo>
                  <a:pt x="673" y="211"/>
                </a:lnTo>
                <a:lnTo>
                  <a:pt x="664" y="206"/>
                </a:lnTo>
                <a:lnTo>
                  <a:pt x="673" y="211"/>
                </a:lnTo>
                <a:lnTo>
                  <a:pt x="656" y="197"/>
                </a:lnTo>
                <a:lnTo>
                  <a:pt x="647" y="194"/>
                </a:lnTo>
                <a:lnTo>
                  <a:pt x="636" y="186"/>
                </a:lnTo>
                <a:lnTo>
                  <a:pt x="610" y="178"/>
                </a:lnTo>
                <a:lnTo>
                  <a:pt x="595" y="172"/>
                </a:lnTo>
                <a:lnTo>
                  <a:pt x="580" y="169"/>
                </a:lnTo>
                <a:lnTo>
                  <a:pt x="565" y="167"/>
                </a:lnTo>
                <a:lnTo>
                  <a:pt x="547" y="164"/>
                </a:lnTo>
                <a:lnTo>
                  <a:pt x="526" y="161"/>
                </a:lnTo>
                <a:lnTo>
                  <a:pt x="505" y="156"/>
                </a:lnTo>
                <a:lnTo>
                  <a:pt x="497" y="156"/>
                </a:lnTo>
                <a:lnTo>
                  <a:pt x="479" y="154"/>
                </a:lnTo>
                <a:lnTo>
                  <a:pt x="460" y="151"/>
                </a:lnTo>
                <a:lnTo>
                  <a:pt x="433" y="149"/>
                </a:lnTo>
                <a:lnTo>
                  <a:pt x="418" y="148"/>
                </a:lnTo>
                <a:lnTo>
                  <a:pt x="395" y="146"/>
                </a:lnTo>
                <a:lnTo>
                  <a:pt x="371" y="146"/>
                </a:lnTo>
                <a:lnTo>
                  <a:pt x="352" y="146"/>
                </a:lnTo>
                <a:lnTo>
                  <a:pt x="337" y="146"/>
                </a:lnTo>
                <a:lnTo>
                  <a:pt x="322" y="146"/>
                </a:lnTo>
                <a:lnTo>
                  <a:pt x="303" y="148"/>
                </a:lnTo>
                <a:lnTo>
                  <a:pt x="274" y="148"/>
                </a:lnTo>
                <a:lnTo>
                  <a:pt x="249" y="151"/>
                </a:lnTo>
                <a:lnTo>
                  <a:pt x="220" y="151"/>
                </a:lnTo>
                <a:lnTo>
                  <a:pt x="202" y="152"/>
                </a:lnTo>
                <a:lnTo>
                  <a:pt x="188" y="155"/>
                </a:lnTo>
                <a:lnTo>
                  <a:pt x="176" y="154"/>
                </a:lnTo>
                <a:lnTo>
                  <a:pt x="157" y="156"/>
                </a:lnTo>
                <a:lnTo>
                  <a:pt x="142" y="157"/>
                </a:lnTo>
                <a:lnTo>
                  <a:pt x="123" y="164"/>
                </a:lnTo>
                <a:lnTo>
                  <a:pt x="110" y="166"/>
                </a:lnTo>
                <a:lnTo>
                  <a:pt x="96" y="168"/>
                </a:lnTo>
                <a:lnTo>
                  <a:pt x="74" y="172"/>
                </a:lnTo>
                <a:lnTo>
                  <a:pt x="56" y="175"/>
                </a:lnTo>
                <a:lnTo>
                  <a:pt x="46" y="178"/>
                </a:lnTo>
                <a:lnTo>
                  <a:pt x="27" y="187"/>
                </a:lnTo>
                <a:lnTo>
                  <a:pt x="9" y="194"/>
                </a:lnTo>
                <a:lnTo>
                  <a:pt x="1" y="212"/>
                </a:lnTo>
                <a:lnTo>
                  <a:pt x="1" y="19"/>
                </a:lnTo>
              </a:path>
            </a:pathLst>
          </a:custGeom>
          <a:solidFill>
            <a:srgbClr val="7030A0">
              <a:alpha val="50195"/>
            </a:srgbClr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1900" y="6324600"/>
            <a:ext cx="26289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 dirty="0"/>
          </a:p>
        </p:txBody>
      </p:sp>
      <p:sp>
        <p:nvSpPr>
          <p:cNvPr id="1434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95350" y="327025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Phase Space Ellipse (4)</a:t>
            </a:r>
          </a:p>
        </p:txBody>
      </p:sp>
      <p:grpSp>
        <p:nvGrpSpPr>
          <p:cNvPr id="14341" name="Group 1081"/>
          <p:cNvGrpSpPr>
            <a:grpSpLocks/>
          </p:cNvGrpSpPr>
          <p:nvPr/>
        </p:nvGrpSpPr>
        <p:grpSpPr bwMode="auto">
          <a:xfrm>
            <a:off x="1911350" y="1339850"/>
            <a:ext cx="3309938" cy="2674938"/>
            <a:chOff x="616" y="1019"/>
            <a:chExt cx="2085" cy="1685"/>
          </a:xfrm>
        </p:grpSpPr>
        <p:sp>
          <p:nvSpPr>
            <p:cNvPr id="14358" name="Text Box 1029"/>
            <p:cNvSpPr txBox="1">
              <a:spLocks noChangeAspect="1" noChangeArrowheads="1"/>
            </p:cNvSpPr>
            <p:nvPr/>
          </p:nvSpPr>
          <p:spPr bwMode="auto">
            <a:xfrm>
              <a:off x="1594" y="1019"/>
              <a:ext cx="22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Times New Roman" charset="0"/>
                </a:rPr>
                <a:t>x</a:t>
              </a:r>
              <a:r>
                <a:rPr lang="ja-JP" altLang="en-US" sz="1600">
                  <a:latin typeface="Times New Roman" charset="0"/>
                </a:rPr>
                <a:t>’</a:t>
              </a:r>
              <a:endParaRPr lang="en-US" sz="1600">
                <a:latin typeface="Times New Roman" charset="0"/>
              </a:endParaRPr>
            </a:p>
          </p:txBody>
        </p:sp>
        <p:sp>
          <p:nvSpPr>
            <p:cNvPr id="14359" name="Text Box 1030"/>
            <p:cNvSpPr txBox="1">
              <a:spLocks noChangeAspect="1" noChangeArrowheads="1"/>
            </p:cNvSpPr>
            <p:nvPr/>
          </p:nvSpPr>
          <p:spPr bwMode="auto">
            <a:xfrm>
              <a:off x="2511" y="1653"/>
              <a:ext cx="1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Times New Roman" charset="0"/>
                </a:rPr>
                <a:t>x</a:t>
              </a:r>
            </a:p>
          </p:txBody>
        </p:sp>
        <p:sp>
          <p:nvSpPr>
            <p:cNvPr id="14360" name="Oval 1031"/>
            <p:cNvSpPr>
              <a:spLocks noChangeAspect="1" noChangeArrowheads="1"/>
            </p:cNvSpPr>
            <p:nvPr/>
          </p:nvSpPr>
          <p:spPr bwMode="auto">
            <a:xfrm rot="-67412">
              <a:off x="699" y="1271"/>
              <a:ext cx="1762" cy="71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fr-FR" sz="1600">
                <a:latin typeface="Times New Roman" charset="0"/>
              </a:endParaRPr>
            </a:p>
          </p:txBody>
        </p:sp>
        <p:sp>
          <p:nvSpPr>
            <p:cNvPr id="14361" name="Line 1032"/>
            <p:cNvSpPr>
              <a:spLocks noChangeAspect="1" noChangeShapeType="1"/>
            </p:cNvSpPr>
            <p:nvPr/>
          </p:nvSpPr>
          <p:spPr bwMode="auto">
            <a:xfrm flipV="1">
              <a:off x="1599" y="1142"/>
              <a:ext cx="0" cy="1456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4362" name="Object 1026"/>
            <p:cNvGraphicFramePr>
              <a:graphicFrameLocks noChangeAspect="1"/>
            </p:cNvGraphicFramePr>
            <p:nvPr/>
          </p:nvGraphicFramePr>
          <p:xfrm>
            <a:off x="1833" y="1725"/>
            <a:ext cx="248" cy="1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583947" imgH="355446" progId="Equation.3">
                    <p:embed/>
                  </p:oleObj>
                </mc:Choice>
                <mc:Fallback>
                  <p:oleObj name="Equation" r:id="rId3" imgW="583947" imgH="355446" progId="Equation.3">
                    <p:embed/>
                    <p:pic>
                      <p:nvPicPr>
                        <p:cNvPr id="0" name="Object 10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3" y="1725"/>
                          <a:ext cx="248" cy="1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63" name="Object 1027"/>
            <p:cNvGraphicFramePr>
              <a:graphicFrameLocks noChangeAspect="1"/>
            </p:cNvGraphicFramePr>
            <p:nvPr/>
          </p:nvGraphicFramePr>
          <p:xfrm>
            <a:off x="1282" y="1369"/>
            <a:ext cx="292" cy="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685502" imgH="355446" progId="Equation.3">
                    <p:embed/>
                  </p:oleObj>
                </mc:Choice>
                <mc:Fallback>
                  <p:oleObj name="Equation" r:id="rId5" imgW="685502" imgH="355446" progId="Equation.3">
                    <p:embed/>
                    <p:pic>
                      <p:nvPicPr>
                        <p:cNvPr id="0" name="Object 10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82" y="1369"/>
                          <a:ext cx="292" cy="1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64" name="Line 1035"/>
            <p:cNvSpPr>
              <a:spLocks noChangeAspect="1" noChangeShapeType="1"/>
            </p:cNvSpPr>
            <p:nvPr/>
          </p:nvSpPr>
          <p:spPr bwMode="auto">
            <a:xfrm>
              <a:off x="1606" y="1707"/>
              <a:ext cx="84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5" name="Line 1036"/>
            <p:cNvSpPr>
              <a:spLocks noChangeAspect="1" noChangeShapeType="1"/>
            </p:cNvSpPr>
            <p:nvPr/>
          </p:nvSpPr>
          <p:spPr bwMode="auto">
            <a:xfrm>
              <a:off x="1652" y="1271"/>
              <a:ext cx="0" cy="38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6" name="Line 1037"/>
            <p:cNvSpPr>
              <a:spLocks noChangeAspect="1" noChangeShapeType="1"/>
            </p:cNvSpPr>
            <p:nvPr/>
          </p:nvSpPr>
          <p:spPr bwMode="auto">
            <a:xfrm>
              <a:off x="634" y="1660"/>
              <a:ext cx="1991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7" name="Line 1052"/>
            <p:cNvSpPr>
              <a:spLocks noChangeShapeType="1"/>
            </p:cNvSpPr>
            <p:nvPr/>
          </p:nvSpPr>
          <p:spPr bwMode="auto">
            <a:xfrm flipH="1">
              <a:off x="694" y="1407"/>
              <a:ext cx="1" cy="12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8" name="Line 1054"/>
            <p:cNvSpPr>
              <a:spLocks noChangeShapeType="1"/>
            </p:cNvSpPr>
            <p:nvPr/>
          </p:nvSpPr>
          <p:spPr bwMode="auto">
            <a:xfrm>
              <a:off x="2463" y="1387"/>
              <a:ext cx="0" cy="13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9" name="Line 1055"/>
            <p:cNvSpPr>
              <a:spLocks noChangeShapeType="1"/>
            </p:cNvSpPr>
            <p:nvPr/>
          </p:nvSpPr>
          <p:spPr bwMode="auto">
            <a:xfrm>
              <a:off x="616" y="2497"/>
              <a:ext cx="208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0" name="Freeform 1063"/>
            <p:cNvSpPr>
              <a:spLocks/>
            </p:cNvSpPr>
            <p:nvPr/>
          </p:nvSpPr>
          <p:spPr bwMode="auto">
            <a:xfrm>
              <a:off x="695" y="2118"/>
              <a:ext cx="1768" cy="379"/>
            </a:xfrm>
            <a:custGeom>
              <a:avLst/>
              <a:gdLst>
                <a:gd name="T0" fmla="*/ 0 w 1768"/>
                <a:gd name="T1" fmla="*/ 23 h 518"/>
                <a:gd name="T2" fmla="*/ 338 w 1768"/>
                <a:gd name="T3" fmla="*/ 18 h 518"/>
                <a:gd name="T4" fmla="*/ 914 w 1768"/>
                <a:gd name="T5" fmla="*/ 1 h 518"/>
                <a:gd name="T6" fmla="*/ 1430 w 1768"/>
                <a:gd name="T7" fmla="*/ 19 h 518"/>
                <a:gd name="T8" fmla="*/ 1768 w 1768"/>
                <a:gd name="T9" fmla="*/ 23 h 5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8"/>
                <a:gd name="T16" fmla="*/ 0 h 518"/>
                <a:gd name="T17" fmla="*/ 1768 w 1768"/>
                <a:gd name="T18" fmla="*/ 518 h 5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8" h="518">
                  <a:moveTo>
                    <a:pt x="0" y="518"/>
                  </a:moveTo>
                  <a:cubicBezTo>
                    <a:pt x="93" y="508"/>
                    <a:pt x="186" y="499"/>
                    <a:pt x="338" y="413"/>
                  </a:cubicBezTo>
                  <a:cubicBezTo>
                    <a:pt x="490" y="327"/>
                    <a:pt x="732" y="0"/>
                    <a:pt x="914" y="2"/>
                  </a:cubicBezTo>
                  <a:cubicBezTo>
                    <a:pt x="1096" y="4"/>
                    <a:pt x="1288" y="340"/>
                    <a:pt x="1430" y="426"/>
                  </a:cubicBezTo>
                  <a:cubicBezTo>
                    <a:pt x="1572" y="512"/>
                    <a:pt x="1712" y="503"/>
                    <a:pt x="1768" y="518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1" name="Line 1064"/>
            <p:cNvSpPr>
              <a:spLocks noChangeAspect="1" noChangeShapeType="1"/>
            </p:cNvSpPr>
            <p:nvPr/>
          </p:nvSpPr>
          <p:spPr bwMode="auto">
            <a:xfrm>
              <a:off x="651" y="2499"/>
              <a:ext cx="1991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2" name="Line 1067"/>
            <p:cNvSpPr>
              <a:spLocks noChangeShapeType="1"/>
            </p:cNvSpPr>
            <p:nvPr/>
          </p:nvSpPr>
          <p:spPr bwMode="auto">
            <a:xfrm flipV="1">
              <a:off x="736" y="2621"/>
              <a:ext cx="1688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342" name="Group 1083"/>
          <p:cNvGrpSpPr>
            <a:grpSpLocks/>
          </p:cNvGrpSpPr>
          <p:nvPr/>
        </p:nvGrpSpPr>
        <p:grpSpPr bwMode="auto">
          <a:xfrm>
            <a:off x="7164388" y="1236663"/>
            <a:ext cx="1814512" cy="4864100"/>
            <a:chOff x="4177" y="968"/>
            <a:chExt cx="1143" cy="3064"/>
          </a:xfrm>
        </p:grpSpPr>
        <p:sp>
          <p:nvSpPr>
            <p:cNvPr id="14344" name="Text Box 1039"/>
            <p:cNvSpPr txBox="1">
              <a:spLocks noChangeAspect="1" noChangeArrowheads="1"/>
            </p:cNvSpPr>
            <p:nvPr/>
          </p:nvSpPr>
          <p:spPr bwMode="auto">
            <a:xfrm>
              <a:off x="4718" y="968"/>
              <a:ext cx="22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Times New Roman" charset="0"/>
                </a:rPr>
                <a:t>x</a:t>
              </a:r>
              <a:r>
                <a:rPr lang="ja-JP" altLang="en-US" sz="1600">
                  <a:latin typeface="Times New Roman" charset="0"/>
                </a:rPr>
                <a:t>’</a:t>
              </a:r>
              <a:endParaRPr lang="en-US" sz="1600">
                <a:latin typeface="Times New Roman" charset="0"/>
              </a:endParaRPr>
            </a:p>
          </p:txBody>
        </p:sp>
        <p:sp>
          <p:nvSpPr>
            <p:cNvPr id="14345" name="Text Box 1040"/>
            <p:cNvSpPr txBox="1">
              <a:spLocks noChangeAspect="1" noChangeArrowheads="1"/>
            </p:cNvSpPr>
            <p:nvPr/>
          </p:nvSpPr>
          <p:spPr bwMode="auto">
            <a:xfrm>
              <a:off x="5140" y="2038"/>
              <a:ext cx="1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Times New Roman" charset="0"/>
                </a:rPr>
                <a:t>x</a:t>
              </a:r>
            </a:p>
          </p:txBody>
        </p:sp>
        <p:sp>
          <p:nvSpPr>
            <p:cNvPr id="14346" name="Oval 1041"/>
            <p:cNvSpPr>
              <a:spLocks noChangeAspect="1" noChangeArrowheads="1"/>
            </p:cNvSpPr>
            <p:nvPr/>
          </p:nvSpPr>
          <p:spPr bwMode="auto">
            <a:xfrm rot="-5386329">
              <a:off x="3805" y="1655"/>
              <a:ext cx="1763" cy="71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anchor="ctr"/>
            <a:lstStyle/>
            <a:p>
              <a:pPr algn="ctr" eaLnBrk="0" hangingPunct="0"/>
              <a:endParaRPr lang="fr-FR" sz="1600">
                <a:latin typeface="Times New Roman" charset="0"/>
              </a:endParaRPr>
            </a:p>
          </p:txBody>
        </p:sp>
        <p:sp>
          <p:nvSpPr>
            <p:cNvPr id="14347" name="Line 1042"/>
            <p:cNvSpPr>
              <a:spLocks noChangeAspect="1" noChangeShapeType="1"/>
            </p:cNvSpPr>
            <p:nvPr/>
          </p:nvSpPr>
          <p:spPr bwMode="auto">
            <a:xfrm flipV="1">
              <a:off x="4686" y="1065"/>
              <a:ext cx="0" cy="2874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8" name="Line 1043"/>
            <p:cNvSpPr>
              <a:spLocks noChangeAspect="1" noChangeShapeType="1"/>
            </p:cNvSpPr>
            <p:nvPr/>
          </p:nvSpPr>
          <p:spPr bwMode="auto">
            <a:xfrm>
              <a:off x="4200" y="2005"/>
              <a:ext cx="1005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4349" name="Object 1024"/>
            <p:cNvGraphicFramePr>
              <a:graphicFrameLocks noChangeAspect="1"/>
            </p:cNvGraphicFramePr>
            <p:nvPr/>
          </p:nvGraphicFramePr>
          <p:xfrm>
            <a:off x="4751" y="2135"/>
            <a:ext cx="248" cy="1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583947" imgH="355446" progId="Equation.3">
                    <p:embed/>
                  </p:oleObj>
                </mc:Choice>
                <mc:Fallback>
                  <p:oleObj name="Equation" r:id="rId7" imgW="583947" imgH="355446" progId="Equation.3">
                    <p:embed/>
                    <p:pic>
                      <p:nvPicPr>
                        <p:cNvPr id="0" name="Object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1" y="2135"/>
                          <a:ext cx="248" cy="1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50" name="Object 1025"/>
            <p:cNvGraphicFramePr>
              <a:graphicFrameLocks noChangeAspect="1"/>
            </p:cNvGraphicFramePr>
            <p:nvPr/>
          </p:nvGraphicFramePr>
          <p:xfrm>
            <a:off x="4394" y="1584"/>
            <a:ext cx="292" cy="1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685502" imgH="355446" progId="Equation.3">
                    <p:embed/>
                  </p:oleObj>
                </mc:Choice>
                <mc:Fallback>
                  <p:oleObj name="Equation" r:id="rId9" imgW="685502" imgH="355446" progId="Equation.3">
                    <p:embed/>
                    <p:pic>
                      <p:nvPicPr>
                        <p:cNvPr id="0" name="Object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94" y="1584"/>
                          <a:ext cx="292" cy="1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1" name="Line 1046"/>
            <p:cNvSpPr>
              <a:spLocks noChangeAspect="1" noChangeShapeType="1"/>
            </p:cNvSpPr>
            <p:nvPr/>
          </p:nvSpPr>
          <p:spPr bwMode="auto">
            <a:xfrm>
              <a:off x="4686" y="2052"/>
              <a:ext cx="35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2" name="Line 1047"/>
            <p:cNvSpPr>
              <a:spLocks noChangeAspect="1" noChangeShapeType="1"/>
            </p:cNvSpPr>
            <p:nvPr/>
          </p:nvSpPr>
          <p:spPr bwMode="auto">
            <a:xfrm flipV="1">
              <a:off x="4732" y="1130"/>
              <a:ext cx="0" cy="8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3" name="Line 1069"/>
            <p:cNvSpPr>
              <a:spLocks noChangeShapeType="1"/>
            </p:cNvSpPr>
            <p:nvPr/>
          </p:nvSpPr>
          <p:spPr bwMode="auto">
            <a:xfrm>
              <a:off x="4327" y="1470"/>
              <a:ext cx="6" cy="25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4" name="Line 1070"/>
            <p:cNvSpPr>
              <a:spLocks noChangeShapeType="1"/>
            </p:cNvSpPr>
            <p:nvPr/>
          </p:nvSpPr>
          <p:spPr bwMode="auto">
            <a:xfrm>
              <a:off x="5053" y="1517"/>
              <a:ext cx="0" cy="25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5" name="Line 1071"/>
            <p:cNvSpPr>
              <a:spLocks noChangeAspect="1" noChangeShapeType="1"/>
            </p:cNvSpPr>
            <p:nvPr/>
          </p:nvSpPr>
          <p:spPr bwMode="auto">
            <a:xfrm>
              <a:off x="4177" y="3862"/>
              <a:ext cx="1005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6" name="Freeform 1076"/>
            <p:cNvSpPr>
              <a:spLocks/>
            </p:cNvSpPr>
            <p:nvPr/>
          </p:nvSpPr>
          <p:spPr bwMode="auto">
            <a:xfrm>
              <a:off x="4330" y="2993"/>
              <a:ext cx="722" cy="864"/>
            </a:xfrm>
            <a:custGeom>
              <a:avLst/>
              <a:gdLst>
                <a:gd name="T0" fmla="*/ 0 w 722"/>
                <a:gd name="T1" fmla="*/ 860 h 864"/>
                <a:gd name="T2" fmla="*/ 152 w 722"/>
                <a:gd name="T3" fmla="*/ 721 h 864"/>
                <a:gd name="T4" fmla="*/ 357 w 722"/>
                <a:gd name="T5" fmla="*/ 0 h 864"/>
                <a:gd name="T6" fmla="*/ 569 w 722"/>
                <a:gd name="T7" fmla="*/ 721 h 864"/>
                <a:gd name="T8" fmla="*/ 722 w 722"/>
                <a:gd name="T9" fmla="*/ 860 h 8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2"/>
                <a:gd name="T16" fmla="*/ 0 h 864"/>
                <a:gd name="T17" fmla="*/ 722 w 722"/>
                <a:gd name="T18" fmla="*/ 864 h 8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2" h="864">
                  <a:moveTo>
                    <a:pt x="0" y="860"/>
                  </a:moveTo>
                  <a:cubicBezTo>
                    <a:pt x="46" y="862"/>
                    <a:pt x="92" y="864"/>
                    <a:pt x="152" y="721"/>
                  </a:cubicBezTo>
                  <a:cubicBezTo>
                    <a:pt x="212" y="578"/>
                    <a:pt x="288" y="0"/>
                    <a:pt x="357" y="0"/>
                  </a:cubicBezTo>
                  <a:cubicBezTo>
                    <a:pt x="426" y="0"/>
                    <a:pt x="508" y="578"/>
                    <a:pt x="569" y="721"/>
                  </a:cubicBezTo>
                  <a:cubicBezTo>
                    <a:pt x="630" y="864"/>
                    <a:pt x="676" y="862"/>
                    <a:pt x="722" y="86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7" name="Line 1079"/>
            <p:cNvSpPr>
              <a:spLocks noChangeShapeType="1"/>
            </p:cNvSpPr>
            <p:nvPr/>
          </p:nvSpPr>
          <p:spPr bwMode="auto">
            <a:xfrm>
              <a:off x="4374" y="3990"/>
              <a:ext cx="635" cy="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43" name="Rectangle 1080"/>
          <p:cNvSpPr>
            <a:spLocks noChangeArrowheads="1"/>
          </p:cNvSpPr>
          <p:nvPr/>
        </p:nvSpPr>
        <p:spPr bwMode="auto">
          <a:xfrm>
            <a:off x="944563" y="4330700"/>
            <a:ext cx="6327775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 dirty="0">
                <a:sym typeface="Symbol" charset="0"/>
              </a:rPr>
              <a:t>The projection of the ellipse on the x-axis gives the </a:t>
            </a:r>
            <a:r>
              <a:rPr lang="en-US" sz="2000" b="1" u="sng" dirty="0">
                <a:solidFill>
                  <a:schemeClr val="bg2"/>
                </a:solidFill>
              </a:rPr>
              <a:t>Physical transverse beam size.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 dirty="0">
                <a:sym typeface="Symbol" charset="0"/>
              </a:rPr>
              <a:t>Therefore the variation of 𝛽(s) around the machine will tell us how the transverse beam size will vary.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404813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Emittance &amp; Acceptance</a:t>
            </a:r>
          </a:p>
        </p:txBody>
      </p:sp>
      <p:sp>
        <p:nvSpPr>
          <p:cNvPr id="15365" name="Rectangle 34"/>
          <p:cNvSpPr>
            <a:spLocks noChangeArrowheads="1"/>
          </p:cNvSpPr>
          <p:nvPr/>
        </p:nvSpPr>
        <p:spPr bwMode="auto">
          <a:xfrm>
            <a:off x="841375" y="1276350"/>
            <a:ext cx="7902575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>
                <a:sym typeface="Symbol" charset="0"/>
              </a:rPr>
              <a:t>To be rigorous we should define the emittance slightly differently.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1600">
                <a:sym typeface="Symbol" charset="0"/>
              </a:rPr>
              <a:t>Observe all the particles at a single position on one turn and measure both their position and angle.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1600">
                <a:sym typeface="Symbol" charset="0"/>
              </a:rPr>
              <a:t>This will give a large number of points in our phase space plot, each point representing a particle with its co-ordinates x, x</a:t>
            </a:r>
            <a:r>
              <a:rPr lang="ja-JP" altLang="en-US" sz="1600">
                <a:sym typeface="Symbol" charset="0"/>
              </a:rPr>
              <a:t>’</a:t>
            </a:r>
            <a:r>
              <a:rPr lang="en-US" sz="1600">
                <a:sym typeface="Symbol" charset="0"/>
              </a:rPr>
              <a:t>.</a:t>
            </a:r>
          </a:p>
        </p:txBody>
      </p:sp>
      <p:sp>
        <p:nvSpPr>
          <p:cNvPr id="15366" name="Rectangle 47"/>
          <p:cNvSpPr>
            <a:spLocks noChangeArrowheads="1"/>
          </p:cNvSpPr>
          <p:nvPr/>
        </p:nvSpPr>
        <p:spPr bwMode="auto">
          <a:xfrm>
            <a:off x="836613" y="4781550"/>
            <a:ext cx="790257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>
                <a:sym typeface="Symbol" charset="0"/>
              </a:rPr>
              <a:t>The </a:t>
            </a:r>
            <a:r>
              <a:rPr lang="en-US" sz="2000" b="1" u="sng">
                <a:solidFill>
                  <a:schemeClr val="bg2"/>
                </a:solidFill>
                <a:sym typeface="Symbol" charset="0"/>
              </a:rPr>
              <a:t>emittance</a:t>
            </a:r>
            <a:r>
              <a:rPr lang="en-US" sz="2000">
                <a:sym typeface="Symbol" charset="0"/>
              </a:rPr>
              <a:t> is the </a:t>
            </a:r>
            <a:r>
              <a:rPr lang="en-US" sz="2000" b="1" u="sng">
                <a:solidFill>
                  <a:schemeClr val="bg2"/>
                </a:solidFill>
                <a:sym typeface="Symbol" charset="0"/>
              </a:rPr>
              <a:t>area</a:t>
            </a:r>
            <a:r>
              <a:rPr lang="en-US" sz="2000">
                <a:solidFill>
                  <a:schemeClr val="bg2"/>
                </a:solidFill>
                <a:sym typeface="Symbol" charset="0"/>
              </a:rPr>
              <a:t> </a:t>
            </a:r>
            <a:r>
              <a:rPr lang="en-US" sz="2000">
                <a:sym typeface="Symbol" charset="0"/>
              </a:rPr>
              <a:t>of the ellipse, which contains all, or a defined percentage, of the particles.</a:t>
            </a:r>
          </a:p>
        </p:txBody>
      </p:sp>
      <p:grpSp>
        <p:nvGrpSpPr>
          <p:cNvPr id="15367" name="Group 57"/>
          <p:cNvGrpSpPr>
            <a:grpSpLocks/>
          </p:cNvGrpSpPr>
          <p:nvPr/>
        </p:nvGrpSpPr>
        <p:grpSpPr bwMode="auto">
          <a:xfrm>
            <a:off x="2163763" y="2892425"/>
            <a:ext cx="5380037" cy="1800225"/>
            <a:chOff x="1363" y="2025"/>
            <a:chExt cx="3389" cy="1134"/>
          </a:xfrm>
        </p:grpSpPr>
        <p:sp>
          <p:nvSpPr>
            <p:cNvPr id="15369" name="Oval 36"/>
            <p:cNvSpPr>
              <a:spLocks noChangeAspect="1" noChangeArrowheads="1"/>
            </p:cNvSpPr>
            <p:nvPr/>
          </p:nvSpPr>
          <p:spPr bwMode="auto">
            <a:xfrm>
              <a:off x="1914" y="2195"/>
              <a:ext cx="2114" cy="856"/>
            </a:xfrm>
            <a:prstGeom prst="ellipse">
              <a:avLst/>
            </a:prstGeom>
            <a:gradFill rotWithShape="0">
              <a:gsLst>
                <a:gs pos="0">
                  <a:srgbClr val="CCCC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fr-FR" sz="1600">
                <a:latin typeface="Times New Roman" charset="0"/>
              </a:endParaRPr>
            </a:p>
          </p:txBody>
        </p:sp>
        <p:sp>
          <p:nvSpPr>
            <p:cNvPr id="15370" name="Line 37"/>
            <p:cNvSpPr>
              <a:spLocks noChangeAspect="1" noChangeShapeType="1"/>
            </p:cNvSpPr>
            <p:nvPr/>
          </p:nvSpPr>
          <p:spPr bwMode="auto">
            <a:xfrm>
              <a:off x="1836" y="2623"/>
              <a:ext cx="2467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1" name="Oval 38"/>
            <p:cNvSpPr>
              <a:spLocks noChangeAspect="1" noChangeArrowheads="1"/>
            </p:cNvSpPr>
            <p:nvPr/>
          </p:nvSpPr>
          <p:spPr bwMode="auto">
            <a:xfrm>
              <a:off x="2419" y="2376"/>
              <a:ext cx="1089" cy="50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372" name="Line 39"/>
            <p:cNvSpPr>
              <a:spLocks noChangeAspect="1" noChangeShapeType="1"/>
            </p:cNvSpPr>
            <p:nvPr/>
          </p:nvSpPr>
          <p:spPr bwMode="auto">
            <a:xfrm flipH="1" flipV="1">
              <a:off x="2964" y="2086"/>
              <a:ext cx="0" cy="1057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3" name="Text Box 40"/>
            <p:cNvSpPr txBox="1">
              <a:spLocks noChangeAspect="1" noChangeArrowheads="1"/>
            </p:cNvSpPr>
            <p:nvPr/>
          </p:nvSpPr>
          <p:spPr bwMode="auto">
            <a:xfrm>
              <a:off x="3991" y="2210"/>
              <a:ext cx="42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/>
                <a:t>beam</a:t>
              </a:r>
            </a:p>
          </p:txBody>
        </p:sp>
        <p:sp>
          <p:nvSpPr>
            <p:cNvPr id="15374" name="Line 41"/>
            <p:cNvSpPr>
              <a:spLocks noChangeAspect="1" noChangeShapeType="1"/>
            </p:cNvSpPr>
            <p:nvPr/>
          </p:nvSpPr>
          <p:spPr bwMode="auto">
            <a:xfrm flipH="1">
              <a:off x="3158" y="2359"/>
              <a:ext cx="883" cy="18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5" name="Text Box 42"/>
            <p:cNvSpPr txBox="1">
              <a:spLocks noChangeAspect="1" noChangeArrowheads="1"/>
            </p:cNvSpPr>
            <p:nvPr/>
          </p:nvSpPr>
          <p:spPr bwMode="auto">
            <a:xfrm>
              <a:off x="3001" y="2025"/>
              <a:ext cx="22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Times New Roman" charset="0"/>
                </a:rPr>
                <a:t>x</a:t>
              </a:r>
              <a:r>
                <a:rPr lang="ja-JP" altLang="en-US" sz="1600">
                  <a:latin typeface="Times New Roman" charset="0"/>
                </a:rPr>
                <a:t>’</a:t>
              </a:r>
              <a:endParaRPr lang="en-US" sz="1600">
                <a:latin typeface="Times New Roman" charset="0"/>
              </a:endParaRPr>
            </a:p>
          </p:txBody>
        </p:sp>
        <p:sp>
          <p:nvSpPr>
            <p:cNvPr id="15376" name="Text Box 43"/>
            <p:cNvSpPr txBox="1">
              <a:spLocks noChangeAspect="1" noChangeArrowheads="1"/>
            </p:cNvSpPr>
            <p:nvPr/>
          </p:nvSpPr>
          <p:spPr bwMode="auto">
            <a:xfrm>
              <a:off x="4239" y="2615"/>
              <a:ext cx="1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Times New Roman" charset="0"/>
                </a:rPr>
                <a:t>x</a:t>
              </a:r>
            </a:p>
          </p:txBody>
        </p:sp>
        <p:sp>
          <p:nvSpPr>
            <p:cNvPr id="15377" name="Text Box 44"/>
            <p:cNvSpPr txBox="1">
              <a:spLocks noChangeAspect="1" noChangeArrowheads="1"/>
            </p:cNvSpPr>
            <p:nvPr/>
          </p:nvSpPr>
          <p:spPr bwMode="auto">
            <a:xfrm>
              <a:off x="1363" y="2210"/>
              <a:ext cx="71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/>
                <a:t>emittance</a:t>
              </a:r>
            </a:p>
          </p:txBody>
        </p:sp>
        <p:sp>
          <p:nvSpPr>
            <p:cNvPr id="15378" name="Line 45"/>
            <p:cNvSpPr>
              <a:spLocks noChangeAspect="1" noChangeShapeType="1"/>
            </p:cNvSpPr>
            <p:nvPr/>
          </p:nvSpPr>
          <p:spPr bwMode="auto">
            <a:xfrm>
              <a:off x="2031" y="2351"/>
              <a:ext cx="466" cy="1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379" name="Group 56"/>
            <p:cNvGrpSpPr>
              <a:grpSpLocks/>
            </p:cNvGrpSpPr>
            <p:nvPr/>
          </p:nvGrpSpPr>
          <p:grpSpPr bwMode="auto">
            <a:xfrm>
              <a:off x="3970" y="2809"/>
              <a:ext cx="782" cy="350"/>
              <a:chOff x="3970" y="2809"/>
              <a:chExt cx="782" cy="350"/>
            </a:xfrm>
          </p:grpSpPr>
          <p:sp>
            <p:nvSpPr>
              <p:cNvPr id="15380" name="Text Box 49"/>
              <p:cNvSpPr txBox="1">
                <a:spLocks noChangeAspect="1" noChangeArrowheads="1"/>
              </p:cNvSpPr>
              <p:nvPr/>
            </p:nvSpPr>
            <p:spPr bwMode="auto">
              <a:xfrm>
                <a:off x="3971" y="2947"/>
                <a:ext cx="78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600"/>
                  <a:t>acceptance</a:t>
                </a:r>
              </a:p>
            </p:txBody>
          </p:sp>
          <p:sp>
            <p:nvSpPr>
              <p:cNvPr id="15381" name="Line 5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3970" y="2809"/>
                <a:ext cx="268" cy="17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41364" name="Rectangle 52"/>
          <p:cNvSpPr>
            <a:spLocks noChangeArrowheads="1"/>
          </p:cNvSpPr>
          <p:nvPr/>
        </p:nvSpPr>
        <p:spPr bwMode="auto">
          <a:xfrm>
            <a:off x="833438" y="5456238"/>
            <a:ext cx="790257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>
                <a:sym typeface="Symbol" charset="0"/>
              </a:rPr>
              <a:t>The </a:t>
            </a:r>
            <a:r>
              <a:rPr lang="en-US" sz="2000" b="1" u="sng">
                <a:solidFill>
                  <a:schemeClr val="bg2"/>
                </a:solidFill>
                <a:sym typeface="Symbol" charset="0"/>
              </a:rPr>
              <a:t>acceptance</a:t>
            </a:r>
            <a:r>
              <a:rPr lang="en-US" sz="2000">
                <a:sym typeface="Symbol" charset="0"/>
              </a:rPr>
              <a:t> is the maximum </a:t>
            </a:r>
            <a:r>
              <a:rPr lang="en-US" sz="2000" b="1" u="sng">
                <a:solidFill>
                  <a:schemeClr val="bg2"/>
                </a:solidFill>
                <a:sym typeface="Symbol" charset="0"/>
              </a:rPr>
              <a:t>area</a:t>
            </a:r>
            <a:r>
              <a:rPr lang="en-US" sz="2000">
                <a:solidFill>
                  <a:schemeClr val="bg2"/>
                </a:solidFill>
                <a:sym typeface="Symbol" charset="0"/>
              </a:rPr>
              <a:t> </a:t>
            </a:r>
            <a:r>
              <a:rPr lang="en-US" sz="2000">
                <a:sym typeface="Symbol" charset="0"/>
              </a:rPr>
              <a:t>of the ellipse, which the emittance can attain without losing particles.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1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1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6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404813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Emittance measurement</a:t>
            </a:r>
          </a:p>
        </p:txBody>
      </p:sp>
      <p:pic>
        <p:nvPicPr>
          <p:cNvPr id="16389" name="Picture 2" descr="http://mediaarchive.cern.ch/MediaArchive/Photo/Public/2002/0205022/0205022_02/0205022_02-A4-at-144-dp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" y="1252538"/>
            <a:ext cx="4911725" cy="351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5" descr="http://mediaarchive.cern.ch/MediaArchive/Photo/Public/2002/0205015/0205015/0205015-A4-at-144-dp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363" y="3094038"/>
            <a:ext cx="4741862" cy="338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 descr="sem-fils-v-tt2-sftpro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3906838"/>
            <a:ext cx="2335213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325" y="1417638"/>
            <a:ext cx="4441825" cy="339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382588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Matrix Formalism</a:t>
            </a:r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841375" y="1298575"/>
            <a:ext cx="7902575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>
                <a:sym typeface="Symbol" charset="0"/>
              </a:rPr>
              <a:t>Lets represent the particles transverse position and angle by a column matrix.</a:t>
            </a:r>
            <a:endParaRPr lang="en-US" sz="1800">
              <a:sym typeface="Symbol" charset="0"/>
            </a:endParaRPr>
          </a:p>
        </p:txBody>
      </p:sp>
      <p:graphicFrame>
        <p:nvGraphicFramePr>
          <p:cNvPr id="17414" name="Object 20"/>
          <p:cNvGraphicFramePr>
            <a:graphicFrameLocks noChangeAspect="1"/>
          </p:cNvGraphicFramePr>
          <p:nvPr/>
        </p:nvGraphicFramePr>
        <p:xfrm>
          <a:off x="4521200" y="1665288"/>
          <a:ext cx="53816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57200" imgH="711200" progId="Equation.3">
                  <p:embed/>
                </p:oleObj>
              </mc:Choice>
              <mc:Fallback>
                <p:oleObj name="Equation" r:id="rId3" imgW="457200" imgH="7112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1665288"/>
                        <a:ext cx="538163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5" name="Rectangle 21"/>
          <p:cNvSpPr>
            <a:spLocks noChangeArrowheads="1"/>
          </p:cNvSpPr>
          <p:nvPr/>
        </p:nvSpPr>
        <p:spPr bwMode="auto">
          <a:xfrm>
            <a:off x="841375" y="2598738"/>
            <a:ext cx="7966075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>
                <a:sym typeface="Symbol" charset="0"/>
              </a:rPr>
              <a:t>As the particle moves around the machine the values for x and x</a:t>
            </a:r>
            <a:r>
              <a:rPr lang="ja-JP" altLang="en-US" sz="2000">
                <a:sym typeface="Symbol" charset="0"/>
              </a:rPr>
              <a:t>’</a:t>
            </a:r>
            <a:r>
              <a:rPr lang="en-US" sz="2000">
                <a:sym typeface="Symbol" charset="0"/>
              </a:rPr>
              <a:t> will vary under influence of the dipoles, quadrupoles and drift spaces.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>
                <a:sym typeface="Symbol" charset="0"/>
              </a:rPr>
              <a:t>These modifications due to the different types of magnets  can be expressed by a </a:t>
            </a:r>
            <a:r>
              <a:rPr lang="en-US" sz="2000" b="1" u="sng">
                <a:solidFill>
                  <a:schemeClr val="bg2"/>
                </a:solidFill>
                <a:sym typeface="Symbol" charset="0"/>
              </a:rPr>
              <a:t>Transport Matrix M</a:t>
            </a:r>
            <a:r>
              <a:rPr lang="en-US" sz="2000" b="1" u="sng">
                <a:solidFill>
                  <a:schemeClr val="accent2"/>
                </a:solidFill>
                <a:sym typeface="Symbol" charset="0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>
                <a:sym typeface="Symbol" charset="0"/>
              </a:rPr>
              <a:t>If we know x</a:t>
            </a:r>
            <a:r>
              <a:rPr lang="en-US" sz="2000" baseline="-25000">
                <a:sym typeface="Symbol" charset="0"/>
              </a:rPr>
              <a:t>1</a:t>
            </a:r>
            <a:r>
              <a:rPr lang="en-US" sz="2000">
                <a:sym typeface="Symbol" charset="0"/>
              </a:rPr>
              <a:t> and x</a:t>
            </a:r>
            <a:r>
              <a:rPr lang="en-US" sz="2000" baseline="-25000">
                <a:sym typeface="Symbol" charset="0"/>
              </a:rPr>
              <a:t>1</a:t>
            </a:r>
            <a:r>
              <a:rPr lang="ja-JP" altLang="en-US" sz="2000">
                <a:sym typeface="Symbol" charset="0"/>
              </a:rPr>
              <a:t>’</a:t>
            </a:r>
            <a:r>
              <a:rPr lang="en-US" sz="2000">
                <a:sym typeface="Symbol" charset="0"/>
              </a:rPr>
              <a:t> at some point s</a:t>
            </a:r>
            <a:r>
              <a:rPr lang="en-US" sz="2000" baseline="-25000">
                <a:sym typeface="Symbol" charset="0"/>
              </a:rPr>
              <a:t>1</a:t>
            </a:r>
            <a:r>
              <a:rPr lang="en-US" sz="2000">
                <a:sym typeface="Symbol" charset="0"/>
              </a:rPr>
              <a:t> then we can calculate its position and angle after the next magnet at position s</a:t>
            </a:r>
            <a:r>
              <a:rPr lang="en-US" sz="2000" baseline="-25000">
                <a:sym typeface="Symbol" charset="0"/>
              </a:rPr>
              <a:t>2</a:t>
            </a:r>
            <a:r>
              <a:rPr lang="en-US" sz="2000">
                <a:sym typeface="Symbol" charset="0"/>
              </a:rPr>
              <a:t> using:</a:t>
            </a:r>
            <a:endParaRPr lang="en-US" sz="1800">
              <a:sym typeface="Symbol" charset="0"/>
            </a:endParaRPr>
          </a:p>
        </p:txBody>
      </p:sp>
      <p:grpSp>
        <p:nvGrpSpPr>
          <p:cNvPr id="17416" name="Group 24"/>
          <p:cNvGrpSpPr>
            <a:grpSpLocks/>
          </p:cNvGrpSpPr>
          <p:nvPr/>
        </p:nvGrpSpPr>
        <p:grpSpPr bwMode="auto">
          <a:xfrm>
            <a:off x="2252663" y="4940300"/>
            <a:ext cx="5064125" cy="1165225"/>
            <a:chOff x="835" y="3096"/>
            <a:chExt cx="3190" cy="734"/>
          </a:xfrm>
        </p:grpSpPr>
        <p:sp>
          <p:nvSpPr>
            <p:cNvPr id="17417" name="Rectangle 23"/>
            <p:cNvSpPr>
              <a:spLocks noChangeArrowheads="1"/>
            </p:cNvSpPr>
            <p:nvPr/>
          </p:nvSpPr>
          <p:spPr bwMode="auto">
            <a:xfrm>
              <a:off x="835" y="3096"/>
              <a:ext cx="3190" cy="734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aphicFrame>
          <p:nvGraphicFramePr>
            <p:cNvPr id="17418" name="Object 22"/>
            <p:cNvGraphicFramePr>
              <a:graphicFrameLocks noChangeAspect="1"/>
            </p:cNvGraphicFramePr>
            <p:nvPr/>
          </p:nvGraphicFramePr>
          <p:xfrm>
            <a:off x="937" y="3175"/>
            <a:ext cx="2989" cy="5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3810000" imgH="711200" progId="Equation.3">
                    <p:embed/>
                  </p:oleObj>
                </mc:Choice>
                <mc:Fallback>
                  <p:oleObj name="Equation" r:id="rId5" imgW="3810000" imgH="7112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37" y="3175"/>
                          <a:ext cx="2989" cy="55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CCCC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304800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How to apply the formalism</a:t>
            </a:r>
          </a:p>
        </p:txBody>
      </p:sp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885825" y="1443038"/>
            <a:ext cx="7785100" cy="472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US" dirty="0">
                <a:latin typeface="Comic Sans MS" pitchFamily="66" charset="0"/>
                <a:ea typeface="+mn-ea"/>
                <a:sym typeface="Symbol" pitchFamily="18" charset="2"/>
              </a:rPr>
              <a:t>If we want to know how a particle behaves in our machine as it moves around using the matrix formalism, we need to: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en-US" sz="2000" dirty="0">
              <a:latin typeface="Comic Sans MS" pitchFamily="66" charset="0"/>
              <a:ea typeface="+mn-ea"/>
              <a:sym typeface="Symbol" pitchFamily="18" charset="2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bg2"/>
                </a:solidFill>
                <a:latin typeface="Comic Sans MS" pitchFamily="66" charset="0"/>
                <a:ea typeface="+mn-ea"/>
                <a:sym typeface="Symbol" pitchFamily="18" charset="2"/>
              </a:rPr>
              <a:t>Split </a:t>
            </a:r>
            <a:r>
              <a:rPr lang="en-US" sz="2000" dirty="0">
                <a:latin typeface="Comic Sans MS" pitchFamily="66" charset="0"/>
                <a:ea typeface="+mn-ea"/>
                <a:sym typeface="Symbol" pitchFamily="18" charset="2"/>
              </a:rPr>
              <a:t>our machine </a:t>
            </a:r>
            <a:r>
              <a:rPr lang="en-US" sz="2000" b="1" dirty="0">
                <a:solidFill>
                  <a:schemeClr val="bg2"/>
                </a:solidFill>
                <a:latin typeface="Comic Sans MS" pitchFamily="66" charset="0"/>
                <a:ea typeface="+mn-ea"/>
                <a:sym typeface="Symbol" pitchFamily="18" charset="2"/>
              </a:rPr>
              <a:t>into separate elements</a:t>
            </a:r>
            <a:r>
              <a:rPr lang="en-US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Comic Sans MS" pitchFamily="66" charset="0"/>
                <a:ea typeface="+mn-ea"/>
                <a:sym typeface="Symbol" pitchFamily="18" charset="2"/>
              </a:rPr>
              <a:t> </a:t>
            </a:r>
            <a:r>
              <a:rPr lang="en-US" sz="2000" dirty="0">
                <a:latin typeface="Comic Sans MS" pitchFamily="66" charset="0"/>
                <a:ea typeface="+mn-ea"/>
                <a:sym typeface="Symbol" pitchFamily="18" charset="2"/>
              </a:rPr>
              <a:t>as dipoles, focusing and defocusing  </a:t>
            </a:r>
            <a:r>
              <a:rPr lang="en-US" sz="2000" dirty="0" err="1">
                <a:latin typeface="Comic Sans MS" pitchFamily="66" charset="0"/>
                <a:ea typeface="+mn-ea"/>
                <a:sym typeface="Symbol" pitchFamily="18" charset="2"/>
              </a:rPr>
              <a:t>quadrupoles</a:t>
            </a:r>
            <a:r>
              <a:rPr lang="en-US" sz="2000" dirty="0">
                <a:latin typeface="Comic Sans MS" pitchFamily="66" charset="0"/>
                <a:ea typeface="+mn-ea"/>
                <a:sym typeface="Symbol" pitchFamily="18" charset="2"/>
              </a:rPr>
              <a:t>, and drift spaces.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ü"/>
              <a:defRPr/>
            </a:pPr>
            <a:endParaRPr lang="en-US" sz="2000" dirty="0">
              <a:latin typeface="Comic Sans MS" pitchFamily="66" charset="0"/>
              <a:ea typeface="+mn-ea"/>
              <a:sym typeface="Symbol" pitchFamily="18" charset="2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bg2"/>
                </a:solidFill>
                <a:latin typeface="Comic Sans MS" pitchFamily="66" charset="0"/>
                <a:ea typeface="+mn-ea"/>
                <a:sym typeface="Symbol" pitchFamily="18" charset="2"/>
              </a:rPr>
              <a:t>Find the matrices </a:t>
            </a:r>
            <a:r>
              <a:rPr lang="en-US" sz="2000" dirty="0">
                <a:latin typeface="Comic Sans MS" pitchFamily="66" charset="0"/>
                <a:ea typeface="+mn-ea"/>
                <a:sym typeface="Symbol" pitchFamily="18" charset="2"/>
              </a:rPr>
              <a:t>for all of these components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ü"/>
              <a:defRPr/>
            </a:pPr>
            <a:endParaRPr lang="en-US" sz="2000" dirty="0">
              <a:latin typeface="Comic Sans MS" pitchFamily="66" charset="0"/>
              <a:ea typeface="+mn-ea"/>
              <a:sym typeface="Symbol" pitchFamily="18" charset="2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bg2"/>
                </a:solidFill>
                <a:latin typeface="Comic Sans MS" pitchFamily="66" charset="0"/>
                <a:ea typeface="+mn-ea"/>
                <a:sym typeface="Symbol" pitchFamily="18" charset="2"/>
              </a:rPr>
              <a:t>Multiply them</a:t>
            </a:r>
            <a:r>
              <a:rPr lang="en-US" sz="2000" dirty="0">
                <a:latin typeface="Comic Sans MS" pitchFamily="66" charset="0"/>
                <a:ea typeface="+mn-ea"/>
                <a:sym typeface="Symbol" pitchFamily="18" charset="2"/>
              </a:rPr>
              <a:t> all together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ü"/>
              <a:defRPr/>
            </a:pPr>
            <a:endParaRPr lang="en-US" sz="2000" dirty="0">
              <a:latin typeface="Comic Sans MS" pitchFamily="66" charset="0"/>
              <a:ea typeface="+mn-ea"/>
              <a:sym typeface="Symbol" pitchFamily="18" charset="2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bg2"/>
                </a:solidFill>
                <a:latin typeface="Comic Sans MS" pitchFamily="66" charset="0"/>
                <a:ea typeface="+mn-ea"/>
                <a:sym typeface="Symbol" pitchFamily="18" charset="2"/>
              </a:rPr>
              <a:t>Calculate </a:t>
            </a:r>
            <a:r>
              <a:rPr lang="en-US" sz="2000" dirty="0">
                <a:latin typeface="Comic Sans MS" pitchFamily="66" charset="0"/>
                <a:ea typeface="+mn-ea"/>
                <a:sym typeface="Symbol" pitchFamily="18" charset="2"/>
              </a:rPr>
              <a:t>what happens to an individual particle as it makes </a:t>
            </a:r>
            <a:r>
              <a:rPr lang="en-US" sz="2000" b="1" dirty="0">
                <a:solidFill>
                  <a:schemeClr val="bg2"/>
                </a:solidFill>
                <a:latin typeface="Comic Sans MS" pitchFamily="66" charset="0"/>
                <a:ea typeface="+mn-ea"/>
                <a:sym typeface="Symbol" pitchFamily="18" charset="2"/>
              </a:rPr>
              <a:t>one or more turns </a:t>
            </a:r>
            <a:r>
              <a:rPr lang="en-US" sz="2000" dirty="0">
                <a:latin typeface="Comic Sans MS" pitchFamily="66" charset="0"/>
                <a:ea typeface="+mn-ea"/>
                <a:sym typeface="Symbol" pitchFamily="18" charset="2"/>
              </a:rPr>
              <a:t>around the machine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ü"/>
              <a:defRPr/>
            </a:pPr>
            <a:endParaRPr lang="en-US" sz="1800" dirty="0">
              <a:latin typeface="Comic Sans MS" pitchFamily="66" charset="0"/>
              <a:ea typeface="+mn-ea"/>
              <a:sym typeface="Symbol" pitchFamily="18" charset="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19460" name="Group 23"/>
          <p:cNvGrpSpPr>
            <a:grpSpLocks/>
          </p:cNvGrpSpPr>
          <p:nvPr/>
        </p:nvGrpSpPr>
        <p:grpSpPr bwMode="auto">
          <a:xfrm>
            <a:off x="2312988" y="2130425"/>
            <a:ext cx="6430962" cy="2303463"/>
            <a:chOff x="1457" y="1489"/>
            <a:chExt cx="4051" cy="1451"/>
          </a:xfrm>
        </p:grpSpPr>
        <p:sp>
          <p:nvSpPr>
            <p:cNvPr id="19471" name="Line 4"/>
            <p:cNvSpPr>
              <a:spLocks noChangeShapeType="1"/>
            </p:cNvSpPr>
            <p:nvPr/>
          </p:nvSpPr>
          <p:spPr bwMode="auto">
            <a:xfrm>
              <a:off x="1457" y="2353"/>
              <a:ext cx="3379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2" name="Line 5"/>
            <p:cNvSpPr>
              <a:spLocks noChangeShapeType="1"/>
            </p:cNvSpPr>
            <p:nvPr/>
          </p:nvSpPr>
          <p:spPr bwMode="auto">
            <a:xfrm flipV="1">
              <a:off x="1867" y="1489"/>
              <a:ext cx="2640" cy="864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3" name="Line 6"/>
            <p:cNvSpPr>
              <a:spLocks noChangeShapeType="1"/>
            </p:cNvSpPr>
            <p:nvPr/>
          </p:nvSpPr>
          <p:spPr bwMode="auto">
            <a:xfrm>
              <a:off x="2155" y="2257"/>
              <a:ext cx="48" cy="96"/>
            </a:xfrm>
            <a:prstGeom prst="line">
              <a:avLst/>
            </a:prstGeom>
            <a:noFill/>
            <a:ln w="1905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4" name="Line 7"/>
            <p:cNvSpPr>
              <a:spLocks noChangeShapeType="1"/>
            </p:cNvSpPr>
            <p:nvPr/>
          </p:nvSpPr>
          <p:spPr bwMode="auto">
            <a:xfrm>
              <a:off x="1867" y="2737"/>
              <a:ext cx="2592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5" name="Line 8"/>
            <p:cNvSpPr>
              <a:spLocks noChangeShapeType="1"/>
            </p:cNvSpPr>
            <p:nvPr/>
          </p:nvSpPr>
          <p:spPr bwMode="auto">
            <a:xfrm>
              <a:off x="1915" y="2353"/>
              <a:ext cx="0" cy="384"/>
            </a:xfrm>
            <a:prstGeom prst="line">
              <a:avLst/>
            </a:prstGeom>
            <a:noFill/>
            <a:ln w="1905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6" name="Line 9"/>
            <p:cNvSpPr>
              <a:spLocks noChangeShapeType="1"/>
            </p:cNvSpPr>
            <p:nvPr/>
          </p:nvSpPr>
          <p:spPr bwMode="auto">
            <a:xfrm>
              <a:off x="4459" y="1537"/>
              <a:ext cx="0" cy="1152"/>
            </a:xfrm>
            <a:prstGeom prst="line">
              <a:avLst/>
            </a:prstGeom>
            <a:noFill/>
            <a:ln w="1905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7" name="Text Box 10"/>
            <p:cNvSpPr txBox="1">
              <a:spLocks noChangeArrowheads="1"/>
            </p:cNvSpPr>
            <p:nvPr/>
          </p:nvSpPr>
          <p:spPr bwMode="auto">
            <a:xfrm>
              <a:off x="4566" y="1961"/>
              <a:ext cx="94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Times New Roman" charset="0"/>
                </a:rPr>
                <a:t>x</a:t>
              </a:r>
              <a:r>
                <a:rPr lang="en-US" sz="1800" baseline="-25000">
                  <a:latin typeface="Times New Roman" charset="0"/>
                </a:rPr>
                <a:t>2 </a:t>
              </a:r>
              <a:r>
                <a:rPr lang="en-US" sz="1800">
                  <a:latin typeface="Times New Roman" charset="0"/>
                </a:rPr>
                <a:t>= x</a:t>
              </a:r>
              <a:r>
                <a:rPr lang="en-US" sz="1800" baseline="-25000">
                  <a:latin typeface="Times New Roman" charset="0"/>
                </a:rPr>
                <a:t>1</a:t>
              </a:r>
              <a:r>
                <a:rPr lang="en-US" sz="1800">
                  <a:latin typeface="Times New Roman" charset="0"/>
                </a:rPr>
                <a:t> + L.x</a:t>
              </a:r>
              <a:r>
                <a:rPr lang="en-US" sz="1800" baseline="-25000">
                  <a:latin typeface="Times New Roman" charset="0"/>
                </a:rPr>
                <a:t>1</a:t>
              </a:r>
              <a:r>
                <a:rPr lang="ja-JP" altLang="en-US" sz="1800">
                  <a:latin typeface="Times New Roman" charset="0"/>
                </a:rPr>
                <a:t>’</a:t>
              </a:r>
              <a:endParaRPr lang="en-US" sz="1800">
                <a:latin typeface="Times New Roman" charset="0"/>
              </a:endParaRPr>
            </a:p>
          </p:txBody>
        </p:sp>
        <p:sp>
          <p:nvSpPr>
            <p:cNvPr id="19478" name="Text Box 11"/>
            <p:cNvSpPr txBox="1">
              <a:spLocks noChangeArrowheads="1"/>
            </p:cNvSpPr>
            <p:nvPr/>
          </p:nvSpPr>
          <p:spPr bwMode="auto">
            <a:xfrm>
              <a:off x="2913" y="2728"/>
              <a:ext cx="1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Times New Roman" charset="0"/>
                </a:rPr>
                <a:t>L</a:t>
              </a:r>
            </a:p>
          </p:txBody>
        </p:sp>
        <p:sp>
          <p:nvSpPr>
            <p:cNvPr id="19479" name="Text Box 12"/>
            <p:cNvSpPr txBox="1">
              <a:spLocks noChangeArrowheads="1"/>
            </p:cNvSpPr>
            <p:nvPr/>
          </p:nvSpPr>
          <p:spPr bwMode="auto">
            <a:xfrm>
              <a:off x="2299" y="2113"/>
              <a:ext cx="36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dirty="0">
                  <a:latin typeface="Times New Roman" charset="0"/>
                </a:rPr>
                <a:t>x</a:t>
              </a:r>
              <a:r>
                <a:rPr lang="en-US" sz="1800" baseline="-25000" dirty="0">
                  <a:latin typeface="Times New Roman" charset="0"/>
                </a:rPr>
                <a:t>1</a:t>
              </a:r>
              <a:r>
                <a:rPr lang="ja-JP" altLang="en-US" sz="1800" dirty="0">
                  <a:latin typeface="Times New Roman" charset="0"/>
                </a:rPr>
                <a:t>’</a:t>
              </a:r>
              <a:endParaRPr lang="en-US" sz="1800" dirty="0">
                <a:latin typeface="Times New Roman" charset="0"/>
              </a:endParaRPr>
            </a:p>
          </p:txBody>
        </p:sp>
        <p:sp>
          <p:nvSpPr>
            <p:cNvPr id="19480" name="Text Box 13"/>
            <p:cNvSpPr txBox="1">
              <a:spLocks noChangeArrowheads="1"/>
            </p:cNvSpPr>
            <p:nvPr/>
          </p:nvSpPr>
          <p:spPr bwMode="auto">
            <a:xfrm>
              <a:off x="1915" y="2449"/>
              <a:ext cx="2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Times New Roman" charset="0"/>
                </a:rPr>
                <a:t>x</a:t>
              </a:r>
              <a:r>
                <a:rPr lang="en-US" sz="1800" baseline="-25000">
                  <a:latin typeface="Times New Roman" charset="0"/>
                </a:rPr>
                <a:t>1</a:t>
              </a:r>
            </a:p>
          </p:txBody>
        </p:sp>
      </p:grp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349250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Matrix for a drift space</a:t>
            </a:r>
          </a:p>
        </p:txBody>
      </p:sp>
      <p:sp>
        <p:nvSpPr>
          <p:cNvPr id="19462" name="Rectangle 3"/>
          <p:cNvSpPr>
            <a:spLocks noChangeArrowheads="1"/>
          </p:cNvSpPr>
          <p:nvPr/>
        </p:nvSpPr>
        <p:spPr bwMode="auto">
          <a:xfrm>
            <a:off x="841375" y="1476375"/>
            <a:ext cx="7902575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 dirty="0">
                <a:sym typeface="Symbol" charset="0"/>
              </a:rPr>
              <a:t>A </a:t>
            </a:r>
            <a:r>
              <a:rPr lang="en-US" sz="2000" b="1" u="sng" dirty="0">
                <a:solidFill>
                  <a:schemeClr val="bg2"/>
                </a:solidFill>
                <a:sym typeface="Symbol" charset="0"/>
              </a:rPr>
              <a:t>drift space</a:t>
            </a:r>
            <a:r>
              <a:rPr lang="en-US" sz="2000" dirty="0">
                <a:sym typeface="Symbol" charset="0"/>
              </a:rPr>
              <a:t> contains </a:t>
            </a:r>
            <a:r>
              <a:rPr lang="en-US" sz="2000" b="1" u="sng" dirty="0">
                <a:solidFill>
                  <a:schemeClr val="bg2"/>
                </a:solidFill>
                <a:sym typeface="Symbol" charset="0"/>
              </a:rPr>
              <a:t>no magnetic field</a:t>
            </a:r>
            <a:r>
              <a:rPr lang="en-US" sz="2000" dirty="0">
                <a:sym typeface="Symbol" charset="0"/>
              </a:rPr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 dirty="0">
                <a:sym typeface="Symbol" charset="0"/>
              </a:rPr>
              <a:t>A </a:t>
            </a:r>
            <a:r>
              <a:rPr lang="en-US" sz="2000" b="1" u="sng" dirty="0">
                <a:solidFill>
                  <a:schemeClr val="bg2"/>
                </a:solidFill>
                <a:sym typeface="Symbol" charset="0"/>
              </a:rPr>
              <a:t>drift space</a:t>
            </a:r>
            <a:r>
              <a:rPr lang="en-US" sz="2000" dirty="0">
                <a:sym typeface="Symbol" charset="0"/>
              </a:rPr>
              <a:t> has </a:t>
            </a:r>
            <a:r>
              <a:rPr lang="en-US" sz="2000" b="1" u="sng" dirty="0">
                <a:solidFill>
                  <a:schemeClr val="bg2"/>
                </a:solidFill>
                <a:sym typeface="Symbol" charset="0"/>
              </a:rPr>
              <a:t>length L</a:t>
            </a:r>
            <a:r>
              <a:rPr lang="en-US" sz="2000" dirty="0">
                <a:sym typeface="Symbol" charset="0"/>
              </a:rPr>
              <a:t>. </a:t>
            </a:r>
            <a:endParaRPr lang="en-US" sz="1800" dirty="0">
              <a:sym typeface="Symbol" charset="0"/>
            </a:endParaRPr>
          </a:p>
        </p:txBody>
      </p:sp>
      <p:grpSp>
        <p:nvGrpSpPr>
          <p:cNvPr id="19463" name="Group 24"/>
          <p:cNvGrpSpPr>
            <a:grpSpLocks/>
          </p:cNvGrpSpPr>
          <p:nvPr/>
        </p:nvGrpSpPr>
        <p:grpSpPr bwMode="auto">
          <a:xfrm>
            <a:off x="1066800" y="4137025"/>
            <a:ext cx="6818313" cy="1930400"/>
            <a:chOff x="672" y="2704"/>
            <a:chExt cx="4295" cy="1216"/>
          </a:xfrm>
        </p:grpSpPr>
        <p:graphicFrame>
          <p:nvGraphicFramePr>
            <p:cNvPr id="19464" name="Object 16"/>
            <p:cNvGraphicFramePr>
              <a:graphicFrameLocks noChangeAspect="1"/>
            </p:cNvGraphicFramePr>
            <p:nvPr/>
          </p:nvGraphicFramePr>
          <p:xfrm>
            <a:off x="1006" y="3168"/>
            <a:ext cx="944" cy="6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1180588" imgH="863225" progId="Equation.3">
                    <p:embed/>
                  </p:oleObj>
                </mc:Choice>
                <mc:Fallback>
                  <p:oleObj name="Equation" r:id="rId3" imgW="1180588" imgH="863225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6" y="3168"/>
                          <a:ext cx="944" cy="6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65" name="AutoShape 17"/>
            <p:cNvSpPr>
              <a:spLocks/>
            </p:cNvSpPr>
            <p:nvPr/>
          </p:nvSpPr>
          <p:spPr bwMode="auto">
            <a:xfrm>
              <a:off x="672" y="2704"/>
              <a:ext cx="847" cy="285"/>
            </a:xfrm>
            <a:prstGeom prst="borderCallout2">
              <a:avLst>
                <a:gd name="adj1" fmla="val 25264"/>
                <a:gd name="adj2" fmla="val 105667"/>
                <a:gd name="adj3" fmla="val 25264"/>
                <a:gd name="adj4" fmla="val 111454"/>
                <a:gd name="adj5" fmla="val 161051"/>
                <a:gd name="adj6" fmla="val 132111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sz="2000">
                  <a:latin typeface="Times New Roman" charset="0"/>
                </a:rPr>
                <a:t>x</a:t>
              </a:r>
              <a:r>
                <a:rPr lang="en-US" sz="2000" baseline="-25000">
                  <a:latin typeface="Times New Roman" charset="0"/>
                </a:rPr>
                <a:t>1</a:t>
              </a:r>
              <a:r>
                <a:rPr lang="ja-JP" altLang="en-US" sz="2000">
                  <a:latin typeface="Times New Roman" charset="0"/>
                </a:rPr>
                <a:t>’</a:t>
              </a:r>
              <a:r>
                <a:rPr lang="en-US" sz="2000">
                  <a:latin typeface="Times New Roman" charset="0"/>
                </a:rPr>
                <a:t> small</a:t>
              </a:r>
            </a:p>
          </p:txBody>
        </p:sp>
        <p:sp>
          <p:nvSpPr>
            <p:cNvPr id="19466" name="Line 18"/>
            <p:cNvSpPr>
              <a:spLocks noChangeShapeType="1"/>
            </p:cNvSpPr>
            <p:nvPr/>
          </p:nvSpPr>
          <p:spPr bwMode="auto">
            <a:xfrm>
              <a:off x="2468" y="3526"/>
              <a:ext cx="596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467" name="Group 21"/>
            <p:cNvGrpSpPr>
              <a:grpSpLocks/>
            </p:cNvGrpSpPr>
            <p:nvPr/>
          </p:nvGrpSpPr>
          <p:grpSpPr bwMode="auto">
            <a:xfrm>
              <a:off x="3544" y="3182"/>
              <a:ext cx="1423" cy="688"/>
              <a:chOff x="3509" y="2986"/>
              <a:chExt cx="1423" cy="688"/>
            </a:xfrm>
          </p:grpSpPr>
          <p:sp>
            <p:nvSpPr>
              <p:cNvPr id="19469" name="Rectangle 20"/>
              <p:cNvSpPr>
                <a:spLocks noChangeArrowheads="1"/>
              </p:cNvSpPr>
              <p:nvPr/>
            </p:nvSpPr>
            <p:spPr bwMode="auto">
              <a:xfrm>
                <a:off x="3509" y="2986"/>
                <a:ext cx="1423" cy="688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aphicFrame>
            <p:nvGraphicFramePr>
              <p:cNvPr id="19470" name="Object 19"/>
              <p:cNvGraphicFramePr>
                <a:graphicFrameLocks noChangeAspect="1"/>
              </p:cNvGraphicFramePr>
              <p:nvPr/>
            </p:nvGraphicFramePr>
            <p:xfrm>
              <a:off x="3575" y="3051"/>
              <a:ext cx="1300" cy="5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5" imgW="1625600" imgH="685800" progId="Equation.3">
                      <p:embed/>
                    </p:oleObj>
                  </mc:Choice>
                  <mc:Fallback>
                    <p:oleObj name="Equation" r:id="rId5" imgW="1625600" imgH="685800" progId="Equation.3">
                      <p:embed/>
                      <p:pic>
                        <p:nvPicPr>
                          <p:cNvPr id="0" name="Object 1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75" y="3051"/>
                            <a:ext cx="1300" cy="548"/>
                          </a:xfrm>
                          <a:prstGeom prst="rect">
                            <a:avLst/>
                          </a:prstGeom>
                          <a:solidFill>
                            <a:schemeClr val="hlink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9468" name="Text Box 22"/>
            <p:cNvSpPr txBox="1">
              <a:spLocks noChangeArrowheads="1"/>
            </p:cNvSpPr>
            <p:nvPr/>
          </p:nvSpPr>
          <p:spPr bwMode="auto">
            <a:xfrm>
              <a:off x="1877" y="2940"/>
              <a:ext cx="436" cy="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9600">
                  <a:latin typeface="Times New Roman" charset="0"/>
                </a:rPr>
                <a:t>}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0484" name="Rectangle 13"/>
          <p:cNvSpPr>
            <a:spLocks noGrp="1" noChangeArrowheads="1"/>
          </p:cNvSpPr>
          <p:nvPr>
            <p:ph type="title"/>
          </p:nvPr>
        </p:nvSpPr>
        <p:spPr>
          <a:xfrm>
            <a:off x="895350" y="349250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Matrix for a quadrupole</a:t>
            </a:r>
          </a:p>
        </p:txBody>
      </p:sp>
      <p:sp>
        <p:nvSpPr>
          <p:cNvPr id="20485" name="Rectangle 14"/>
          <p:cNvSpPr>
            <a:spLocks noChangeArrowheads="1"/>
          </p:cNvSpPr>
          <p:nvPr/>
        </p:nvSpPr>
        <p:spPr bwMode="auto">
          <a:xfrm>
            <a:off x="841375" y="1387475"/>
            <a:ext cx="7902575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>
                <a:sym typeface="Symbol" charset="0"/>
              </a:rPr>
              <a:t>A</a:t>
            </a:r>
            <a:r>
              <a:rPr lang="en-US" sz="2000">
                <a:solidFill>
                  <a:schemeClr val="bg2"/>
                </a:solidFill>
                <a:sym typeface="Symbol" charset="0"/>
              </a:rPr>
              <a:t> </a:t>
            </a:r>
            <a:r>
              <a:rPr lang="en-US" sz="2000" b="1" u="sng">
                <a:solidFill>
                  <a:schemeClr val="bg2"/>
                </a:solidFill>
                <a:sym typeface="Symbol" charset="0"/>
              </a:rPr>
              <a:t>quadrupole</a:t>
            </a:r>
            <a:r>
              <a:rPr lang="en-US" sz="2000">
                <a:solidFill>
                  <a:schemeClr val="bg2"/>
                </a:solidFill>
                <a:sym typeface="Symbol" charset="0"/>
              </a:rPr>
              <a:t> </a:t>
            </a:r>
            <a:r>
              <a:rPr lang="en-US" sz="2000">
                <a:sym typeface="Symbol" charset="0"/>
              </a:rPr>
              <a:t>of </a:t>
            </a:r>
            <a:r>
              <a:rPr lang="en-US" sz="2000" b="1" u="sng">
                <a:solidFill>
                  <a:schemeClr val="bg2"/>
                </a:solidFill>
                <a:sym typeface="Symbol" charset="0"/>
              </a:rPr>
              <a:t>length L</a:t>
            </a:r>
            <a:r>
              <a:rPr lang="en-US" sz="2000">
                <a:sym typeface="Symbol" charset="0"/>
              </a:rPr>
              <a:t>. </a:t>
            </a:r>
            <a:endParaRPr lang="en-US" sz="1800">
              <a:sym typeface="Symbol" charset="0"/>
            </a:endParaRPr>
          </a:p>
        </p:txBody>
      </p:sp>
      <p:grpSp>
        <p:nvGrpSpPr>
          <p:cNvPr id="20486" name="Group 51"/>
          <p:cNvGrpSpPr>
            <a:grpSpLocks/>
          </p:cNvGrpSpPr>
          <p:nvPr/>
        </p:nvGrpSpPr>
        <p:grpSpPr bwMode="auto">
          <a:xfrm>
            <a:off x="3341688" y="1103313"/>
            <a:ext cx="5410200" cy="2501900"/>
            <a:chOff x="2105" y="1017"/>
            <a:chExt cx="3408" cy="1576"/>
          </a:xfrm>
        </p:grpSpPr>
        <p:sp>
          <p:nvSpPr>
            <p:cNvPr id="20498" name="Line 25"/>
            <p:cNvSpPr>
              <a:spLocks noChangeShapeType="1"/>
            </p:cNvSpPr>
            <p:nvPr/>
          </p:nvSpPr>
          <p:spPr bwMode="auto">
            <a:xfrm>
              <a:off x="2105" y="1921"/>
              <a:ext cx="3408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9" name="Line 26"/>
            <p:cNvSpPr>
              <a:spLocks noChangeShapeType="1"/>
            </p:cNvSpPr>
            <p:nvPr/>
          </p:nvSpPr>
          <p:spPr bwMode="auto">
            <a:xfrm flipV="1">
              <a:off x="3929" y="1297"/>
              <a:ext cx="0" cy="1296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0" name="Line 27"/>
            <p:cNvSpPr>
              <a:spLocks noChangeShapeType="1"/>
            </p:cNvSpPr>
            <p:nvPr/>
          </p:nvSpPr>
          <p:spPr bwMode="auto">
            <a:xfrm flipV="1">
              <a:off x="2105" y="1496"/>
              <a:ext cx="1819" cy="425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1" name="Line 28"/>
            <p:cNvSpPr>
              <a:spLocks noChangeShapeType="1"/>
            </p:cNvSpPr>
            <p:nvPr/>
          </p:nvSpPr>
          <p:spPr bwMode="auto">
            <a:xfrm flipV="1">
              <a:off x="3929" y="1201"/>
              <a:ext cx="1296" cy="288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2" name="Line 29"/>
            <p:cNvSpPr>
              <a:spLocks noChangeShapeType="1"/>
            </p:cNvSpPr>
            <p:nvPr/>
          </p:nvSpPr>
          <p:spPr bwMode="auto">
            <a:xfrm>
              <a:off x="3929" y="1489"/>
              <a:ext cx="1570" cy="273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3" name="Line 30"/>
            <p:cNvSpPr>
              <a:spLocks noChangeShapeType="1"/>
            </p:cNvSpPr>
            <p:nvPr/>
          </p:nvSpPr>
          <p:spPr bwMode="auto">
            <a:xfrm>
              <a:off x="2345" y="1873"/>
              <a:ext cx="0" cy="48"/>
            </a:xfrm>
            <a:prstGeom prst="line">
              <a:avLst/>
            </a:prstGeom>
            <a:noFill/>
            <a:ln w="9525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4" name="Line 31"/>
            <p:cNvSpPr>
              <a:spLocks noChangeShapeType="1"/>
            </p:cNvSpPr>
            <p:nvPr/>
          </p:nvSpPr>
          <p:spPr bwMode="auto">
            <a:xfrm flipH="1" flipV="1">
              <a:off x="2393" y="1873"/>
              <a:ext cx="192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5" name="Line 32"/>
            <p:cNvSpPr>
              <a:spLocks noChangeShapeType="1"/>
            </p:cNvSpPr>
            <p:nvPr/>
          </p:nvSpPr>
          <p:spPr bwMode="auto">
            <a:xfrm flipV="1">
              <a:off x="3929" y="1483"/>
              <a:ext cx="1392" cy="6"/>
            </a:xfrm>
            <a:prstGeom prst="line">
              <a:avLst/>
            </a:prstGeom>
            <a:noFill/>
            <a:ln w="22225" cap="rnd">
              <a:solidFill>
                <a:srgbClr val="000066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6" name="Text Box 33"/>
            <p:cNvSpPr txBox="1">
              <a:spLocks noChangeArrowheads="1"/>
            </p:cNvSpPr>
            <p:nvPr/>
          </p:nvSpPr>
          <p:spPr bwMode="auto">
            <a:xfrm>
              <a:off x="4697" y="2113"/>
              <a:ext cx="2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Times New Roman" charset="0"/>
                </a:rPr>
                <a:t>x</a:t>
              </a:r>
              <a:r>
                <a:rPr lang="en-US" sz="1800" baseline="-25000">
                  <a:latin typeface="Times New Roman" charset="0"/>
                </a:rPr>
                <a:t>2</a:t>
              </a:r>
              <a:r>
                <a:rPr lang="ja-JP" altLang="en-US" sz="1800">
                  <a:latin typeface="Times New Roman" charset="0"/>
                </a:rPr>
                <a:t>’</a:t>
              </a:r>
              <a:endParaRPr lang="en-US" sz="1800">
                <a:latin typeface="Times New Roman" charset="0"/>
              </a:endParaRPr>
            </a:p>
          </p:txBody>
        </p:sp>
        <p:sp>
          <p:nvSpPr>
            <p:cNvPr id="20507" name="Line 34"/>
            <p:cNvSpPr>
              <a:spLocks noChangeShapeType="1"/>
            </p:cNvSpPr>
            <p:nvPr/>
          </p:nvSpPr>
          <p:spPr bwMode="auto">
            <a:xfrm flipH="1">
              <a:off x="4230" y="1195"/>
              <a:ext cx="444" cy="26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8" name="Text Box 35"/>
            <p:cNvSpPr txBox="1">
              <a:spLocks noChangeArrowheads="1"/>
            </p:cNvSpPr>
            <p:nvPr/>
          </p:nvSpPr>
          <p:spPr bwMode="auto">
            <a:xfrm>
              <a:off x="3689" y="1585"/>
              <a:ext cx="2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Times New Roman" charset="0"/>
                </a:rPr>
                <a:t>x</a:t>
              </a:r>
              <a:r>
                <a:rPr lang="en-US" sz="1800" baseline="-25000">
                  <a:latin typeface="Times New Roman" charset="0"/>
                </a:rPr>
                <a:t>1</a:t>
              </a:r>
            </a:p>
          </p:txBody>
        </p:sp>
        <p:sp>
          <p:nvSpPr>
            <p:cNvPr id="20509" name="Text Box 36"/>
            <p:cNvSpPr txBox="1">
              <a:spLocks noChangeArrowheads="1"/>
            </p:cNvSpPr>
            <p:nvPr/>
          </p:nvSpPr>
          <p:spPr bwMode="auto">
            <a:xfrm>
              <a:off x="3977" y="1585"/>
              <a:ext cx="2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Times New Roman" charset="0"/>
                </a:rPr>
                <a:t>x</a:t>
              </a:r>
              <a:r>
                <a:rPr lang="en-US" sz="1800" baseline="-25000">
                  <a:latin typeface="Times New Roman" charset="0"/>
                </a:rPr>
                <a:t>2</a:t>
              </a:r>
            </a:p>
          </p:txBody>
        </p:sp>
        <p:sp>
          <p:nvSpPr>
            <p:cNvPr id="20510" name="Text Box 37"/>
            <p:cNvSpPr txBox="1">
              <a:spLocks noChangeArrowheads="1"/>
            </p:cNvSpPr>
            <p:nvPr/>
          </p:nvSpPr>
          <p:spPr bwMode="auto">
            <a:xfrm>
              <a:off x="2575" y="1993"/>
              <a:ext cx="2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Times New Roman" charset="0"/>
                </a:rPr>
                <a:t>x</a:t>
              </a:r>
              <a:r>
                <a:rPr lang="en-US" sz="1800" baseline="-25000">
                  <a:latin typeface="Times New Roman" charset="0"/>
                </a:rPr>
                <a:t>1</a:t>
              </a:r>
              <a:r>
                <a:rPr lang="ja-JP" altLang="en-US" sz="1800">
                  <a:latin typeface="Times New Roman" charset="0"/>
                </a:rPr>
                <a:t>’</a:t>
              </a:r>
              <a:endParaRPr lang="en-US" sz="1800">
                <a:latin typeface="Times New Roman" charset="0"/>
              </a:endParaRPr>
            </a:p>
          </p:txBody>
        </p:sp>
        <p:sp>
          <p:nvSpPr>
            <p:cNvPr id="20511" name="Line 38"/>
            <p:cNvSpPr>
              <a:spLocks noChangeShapeType="1"/>
            </p:cNvSpPr>
            <p:nvPr/>
          </p:nvSpPr>
          <p:spPr bwMode="auto">
            <a:xfrm flipH="1" flipV="1">
              <a:off x="4217" y="1511"/>
              <a:ext cx="480" cy="6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2" name="Text Box 39"/>
            <p:cNvSpPr txBox="1">
              <a:spLocks noChangeArrowheads="1"/>
            </p:cNvSpPr>
            <p:nvPr/>
          </p:nvSpPr>
          <p:spPr bwMode="auto">
            <a:xfrm>
              <a:off x="4634" y="1017"/>
              <a:ext cx="6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Times New Roman" charset="0"/>
                </a:rPr>
                <a:t>deflection</a:t>
              </a:r>
            </a:p>
          </p:txBody>
        </p:sp>
      </p:grpSp>
      <p:grpSp>
        <p:nvGrpSpPr>
          <p:cNvPr id="20487" name="Group 52"/>
          <p:cNvGrpSpPr>
            <a:grpSpLocks/>
          </p:cNvGrpSpPr>
          <p:nvPr/>
        </p:nvGrpSpPr>
        <p:grpSpPr bwMode="auto">
          <a:xfrm>
            <a:off x="841375" y="3006725"/>
            <a:ext cx="4119563" cy="1543050"/>
            <a:chOff x="530" y="2034"/>
            <a:chExt cx="2595" cy="972"/>
          </a:xfrm>
        </p:grpSpPr>
        <p:sp>
          <p:nvSpPr>
            <p:cNvPr id="20496" name="Text Box 42"/>
            <p:cNvSpPr txBox="1">
              <a:spLocks noChangeArrowheads="1"/>
            </p:cNvSpPr>
            <p:nvPr/>
          </p:nvSpPr>
          <p:spPr bwMode="auto">
            <a:xfrm>
              <a:off x="530" y="2034"/>
              <a:ext cx="2595" cy="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dirty="0"/>
                <a:t>Remember</a:t>
              </a:r>
              <a:r>
                <a:rPr lang="en-US" sz="2000" dirty="0">
                  <a:latin typeface="Times New Roman" charset="0"/>
                </a:rPr>
                <a:t> </a:t>
              </a:r>
              <a:r>
                <a:rPr lang="en-US" sz="2000" b="1" dirty="0">
                  <a:latin typeface="Times New Roman" charset="0"/>
                </a:rPr>
                <a:t>B</a:t>
              </a:r>
              <a:r>
                <a:rPr lang="en-US" sz="2000" b="1" baseline="-25000" dirty="0">
                  <a:latin typeface="Times New Roman" charset="0"/>
                </a:rPr>
                <a:t>y</a:t>
              </a:r>
              <a:r>
                <a:rPr lang="en-US" sz="2000" b="1" dirty="0">
                  <a:latin typeface="Times New Roman" charset="0"/>
                </a:rPr>
                <a:t> </a:t>
              </a:r>
              <a:r>
                <a:rPr lang="en-US" b="1" dirty="0">
                  <a:latin typeface="Times New Roman" charset="0"/>
                  <a:sym typeface="Symbol" charset="0"/>
                </a:rPr>
                <a:t>∝</a:t>
              </a:r>
              <a:r>
                <a:rPr lang="en-US" sz="2000" b="1" dirty="0">
                  <a:latin typeface="Times New Roman" charset="0"/>
                </a:rPr>
                <a:t> x</a:t>
              </a:r>
              <a:r>
                <a:rPr lang="en-US" sz="2000" dirty="0">
                  <a:latin typeface="Times New Roman" charset="0"/>
                </a:rPr>
                <a:t> </a:t>
              </a:r>
              <a:r>
                <a:rPr lang="en-US" sz="2000" dirty="0"/>
                <a:t>and the deflection due to the magnetic field is:</a:t>
              </a:r>
            </a:p>
          </p:txBody>
        </p:sp>
        <p:graphicFrame>
          <p:nvGraphicFramePr>
            <p:cNvPr id="20497" name="Object 43"/>
            <p:cNvGraphicFramePr>
              <a:graphicFrameLocks noChangeAspect="1"/>
            </p:cNvGraphicFramePr>
            <p:nvPr/>
          </p:nvGraphicFramePr>
          <p:xfrm>
            <a:off x="1200" y="2481"/>
            <a:ext cx="1000" cy="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1587500" imgH="698500" progId="Equation.3">
                    <p:embed/>
                  </p:oleObj>
                </mc:Choice>
                <mc:Fallback>
                  <p:oleObj name="Equation" r:id="rId3" imgW="1587500" imgH="698500" progId="Equation.3">
                    <p:embed/>
                    <p:pic>
                      <p:nvPicPr>
                        <p:cNvPr id="0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0" y="2481"/>
                          <a:ext cx="1000" cy="5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0488" name="Group 53"/>
          <p:cNvGrpSpPr>
            <a:grpSpLocks/>
          </p:cNvGrpSpPr>
          <p:nvPr/>
        </p:nvGrpSpPr>
        <p:grpSpPr bwMode="auto">
          <a:xfrm>
            <a:off x="1092200" y="4570413"/>
            <a:ext cx="7696200" cy="1595437"/>
            <a:chOff x="688" y="2977"/>
            <a:chExt cx="4848" cy="1005"/>
          </a:xfrm>
        </p:grpSpPr>
        <p:graphicFrame>
          <p:nvGraphicFramePr>
            <p:cNvPr id="20489" name="Object 44"/>
            <p:cNvGraphicFramePr>
              <a:graphicFrameLocks noChangeAspect="1"/>
            </p:cNvGraphicFramePr>
            <p:nvPr/>
          </p:nvGraphicFramePr>
          <p:xfrm>
            <a:off x="1737" y="3233"/>
            <a:ext cx="1232" cy="6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790700" imgH="939800" progId="Equation.3">
                    <p:embed/>
                  </p:oleObj>
                </mc:Choice>
                <mc:Fallback>
                  <p:oleObj name="Equation" r:id="rId5" imgW="1790700" imgH="939800" progId="Equation.3">
                    <p:embed/>
                    <p:pic>
                      <p:nvPicPr>
                        <p:cNvPr id="0" name="Object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37" y="3233"/>
                          <a:ext cx="1232" cy="6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490" name="AutoShape 45"/>
            <p:cNvSpPr>
              <a:spLocks/>
            </p:cNvSpPr>
            <p:nvPr/>
          </p:nvSpPr>
          <p:spPr bwMode="auto">
            <a:xfrm>
              <a:off x="688" y="3465"/>
              <a:ext cx="794" cy="351"/>
            </a:xfrm>
            <a:prstGeom prst="borderCallout2">
              <a:avLst>
                <a:gd name="adj1" fmla="val 20514"/>
                <a:gd name="adj2" fmla="val 106046"/>
                <a:gd name="adj3" fmla="val 20514"/>
                <a:gd name="adj4" fmla="val 128588"/>
                <a:gd name="adj5" fmla="val -21366"/>
                <a:gd name="adj6" fmla="val 15844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sz="1600">
                  <a:latin typeface="Times New Roman" charset="0"/>
                </a:rPr>
                <a:t>Provided L is small</a:t>
              </a:r>
            </a:p>
          </p:txBody>
        </p:sp>
        <p:grpSp>
          <p:nvGrpSpPr>
            <p:cNvPr id="20491" name="Group 49"/>
            <p:cNvGrpSpPr>
              <a:grpSpLocks/>
            </p:cNvGrpSpPr>
            <p:nvPr/>
          </p:nvGrpSpPr>
          <p:grpSpPr bwMode="auto">
            <a:xfrm>
              <a:off x="3821" y="3141"/>
              <a:ext cx="1715" cy="841"/>
              <a:chOff x="3694" y="3112"/>
              <a:chExt cx="1715" cy="841"/>
            </a:xfrm>
          </p:grpSpPr>
          <p:sp>
            <p:nvSpPr>
              <p:cNvPr id="20494" name="Rectangle 48"/>
              <p:cNvSpPr>
                <a:spLocks noChangeArrowheads="1"/>
              </p:cNvSpPr>
              <p:nvPr/>
            </p:nvSpPr>
            <p:spPr bwMode="auto">
              <a:xfrm>
                <a:off x="3694" y="3112"/>
                <a:ext cx="1715" cy="841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aphicFrame>
            <p:nvGraphicFramePr>
              <p:cNvPr id="20495" name="Object 46"/>
              <p:cNvGraphicFramePr>
                <a:graphicFrameLocks noChangeAspect="1"/>
              </p:cNvGraphicFramePr>
              <p:nvPr/>
            </p:nvGraphicFramePr>
            <p:xfrm>
              <a:off x="3787" y="3201"/>
              <a:ext cx="1520" cy="68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7" imgW="2209800" imgH="1003300" progId="Equation.3">
                      <p:embed/>
                    </p:oleObj>
                  </mc:Choice>
                  <mc:Fallback>
                    <p:oleObj name="Equation" r:id="rId7" imgW="2209800" imgH="1003300" progId="Equation.3">
                      <p:embed/>
                      <p:pic>
                        <p:nvPicPr>
                          <p:cNvPr id="0" name="Object 4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87" y="3201"/>
                            <a:ext cx="1520" cy="682"/>
                          </a:xfrm>
                          <a:prstGeom prst="rect">
                            <a:avLst/>
                          </a:prstGeom>
                          <a:solidFill>
                            <a:schemeClr val="hlink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0492" name="Text Box 47"/>
            <p:cNvSpPr txBox="1">
              <a:spLocks noChangeArrowheads="1"/>
            </p:cNvSpPr>
            <p:nvPr/>
          </p:nvSpPr>
          <p:spPr bwMode="auto">
            <a:xfrm>
              <a:off x="2808" y="2977"/>
              <a:ext cx="436" cy="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9600">
                  <a:latin typeface="Times New Roman" charset="0"/>
                </a:rPr>
                <a:t>}</a:t>
              </a:r>
            </a:p>
          </p:txBody>
        </p:sp>
        <p:sp>
          <p:nvSpPr>
            <p:cNvPr id="20493" name="Line 50"/>
            <p:cNvSpPr>
              <a:spLocks noChangeShapeType="1"/>
            </p:cNvSpPr>
            <p:nvPr/>
          </p:nvSpPr>
          <p:spPr bwMode="auto">
            <a:xfrm>
              <a:off x="3170" y="3561"/>
              <a:ext cx="596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338138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Matrix for a quadrupole (2)</a:t>
            </a:r>
          </a:p>
        </p:txBody>
      </p:sp>
      <p:grpSp>
        <p:nvGrpSpPr>
          <p:cNvPr id="21509" name="Group 37"/>
          <p:cNvGrpSpPr>
            <a:grpSpLocks/>
          </p:cNvGrpSpPr>
          <p:nvPr/>
        </p:nvGrpSpPr>
        <p:grpSpPr bwMode="auto">
          <a:xfrm>
            <a:off x="862013" y="3198813"/>
            <a:ext cx="6645275" cy="838200"/>
            <a:chOff x="543" y="2295"/>
            <a:chExt cx="4186" cy="528"/>
          </a:xfrm>
        </p:grpSpPr>
        <p:sp>
          <p:nvSpPr>
            <p:cNvPr id="21518" name="Rectangle 3"/>
            <p:cNvSpPr>
              <a:spLocks noChangeArrowheads="1"/>
            </p:cNvSpPr>
            <p:nvPr/>
          </p:nvSpPr>
          <p:spPr bwMode="auto">
            <a:xfrm>
              <a:off x="543" y="2437"/>
              <a:ext cx="3899" cy="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>
                  <a:sym typeface="Symbol" charset="0"/>
                </a:rPr>
                <a:t>Define the focal length of the quadrupole as f= </a:t>
              </a:r>
              <a:endParaRPr lang="en-US" sz="1800">
                <a:sym typeface="Symbol" charset="0"/>
              </a:endParaRPr>
            </a:p>
          </p:txBody>
        </p:sp>
        <p:graphicFrame>
          <p:nvGraphicFramePr>
            <p:cNvPr id="21519" name="Object 29"/>
            <p:cNvGraphicFramePr>
              <a:graphicFrameLocks noChangeAspect="1"/>
            </p:cNvGraphicFramePr>
            <p:nvPr/>
          </p:nvGraphicFramePr>
          <p:xfrm>
            <a:off x="4386" y="2295"/>
            <a:ext cx="343" cy="5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545863" imgH="609336" progId="Equation.3">
                    <p:embed/>
                  </p:oleObj>
                </mc:Choice>
                <mc:Fallback>
                  <p:oleObj name="Equation" r:id="rId3" imgW="545863" imgH="609336" progId="Equation.3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86" y="2295"/>
                          <a:ext cx="343" cy="5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510" name="Group 35"/>
          <p:cNvGrpSpPr>
            <a:grpSpLocks/>
          </p:cNvGrpSpPr>
          <p:nvPr/>
        </p:nvGrpSpPr>
        <p:grpSpPr bwMode="auto">
          <a:xfrm>
            <a:off x="3254375" y="4200525"/>
            <a:ext cx="3016250" cy="1377950"/>
            <a:chOff x="2085" y="2954"/>
            <a:chExt cx="1900" cy="868"/>
          </a:xfrm>
        </p:grpSpPr>
        <p:sp>
          <p:nvSpPr>
            <p:cNvPr id="21516" name="Rectangle 32"/>
            <p:cNvSpPr>
              <a:spLocks noChangeArrowheads="1"/>
            </p:cNvSpPr>
            <p:nvPr/>
          </p:nvSpPr>
          <p:spPr bwMode="auto">
            <a:xfrm>
              <a:off x="2085" y="2954"/>
              <a:ext cx="1900" cy="868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aphicFrame>
          <p:nvGraphicFramePr>
            <p:cNvPr id="21517" name="Object 31"/>
            <p:cNvGraphicFramePr>
              <a:graphicFrameLocks noChangeAspect="1"/>
            </p:cNvGraphicFramePr>
            <p:nvPr/>
          </p:nvGraphicFramePr>
          <p:xfrm>
            <a:off x="2286" y="3039"/>
            <a:ext cx="1500" cy="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905000" imgH="889000" progId="Equation.3">
                    <p:embed/>
                  </p:oleObj>
                </mc:Choice>
                <mc:Fallback>
                  <p:oleObj name="Equation" r:id="rId5" imgW="1905000" imgH="889000" progId="Equation.3">
                    <p:embed/>
                    <p:pic>
                      <p:nvPicPr>
                        <p:cNvPr id="0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" y="3039"/>
                          <a:ext cx="1500" cy="700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511" name="Group 36"/>
          <p:cNvGrpSpPr>
            <a:grpSpLocks/>
          </p:cNvGrpSpPr>
          <p:nvPr/>
        </p:nvGrpSpPr>
        <p:grpSpPr bwMode="auto">
          <a:xfrm>
            <a:off x="877888" y="1379538"/>
            <a:ext cx="6189662" cy="1608137"/>
            <a:chOff x="553" y="1149"/>
            <a:chExt cx="3899" cy="1013"/>
          </a:xfrm>
        </p:grpSpPr>
        <p:grpSp>
          <p:nvGrpSpPr>
            <p:cNvPr id="21512" name="Group 24"/>
            <p:cNvGrpSpPr>
              <a:grpSpLocks/>
            </p:cNvGrpSpPr>
            <p:nvPr/>
          </p:nvGrpSpPr>
          <p:grpSpPr bwMode="auto">
            <a:xfrm>
              <a:off x="2105" y="1321"/>
              <a:ext cx="1715" cy="841"/>
              <a:chOff x="3694" y="3112"/>
              <a:chExt cx="1715" cy="841"/>
            </a:xfrm>
          </p:grpSpPr>
          <p:sp>
            <p:nvSpPr>
              <p:cNvPr id="21514" name="Rectangle 25"/>
              <p:cNvSpPr>
                <a:spLocks noChangeArrowheads="1"/>
              </p:cNvSpPr>
              <p:nvPr/>
            </p:nvSpPr>
            <p:spPr bwMode="auto">
              <a:xfrm>
                <a:off x="3694" y="3112"/>
                <a:ext cx="1715" cy="841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aphicFrame>
            <p:nvGraphicFramePr>
              <p:cNvPr id="21515" name="Object 26"/>
              <p:cNvGraphicFramePr>
                <a:graphicFrameLocks noChangeAspect="1"/>
              </p:cNvGraphicFramePr>
              <p:nvPr/>
            </p:nvGraphicFramePr>
            <p:xfrm>
              <a:off x="3787" y="3201"/>
              <a:ext cx="1520" cy="68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7" imgW="2209800" imgH="1003300" progId="Equation.3">
                      <p:embed/>
                    </p:oleObj>
                  </mc:Choice>
                  <mc:Fallback>
                    <p:oleObj name="Equation" r:id="rId7" imgW="2209800" imgH="1003300" progId="Equation.3">
                      <p:embed/>
                      <p:pic>
                        <p:nvPicPr>
                          <p:cNvPr id="0" name="Object 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87" y="3201"/>
                            <a:ext cx="1520" cy="682"/>
                          </a:xfrm>
                          <a:prstGeom prst="rect">
                            <a:avLst/>
                          </a:prstGeom>
                          <a:solidFill>
                            <a:schemeClr val="hlink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1513" name="Rectangle 34"/>
            <p:cNvSpPr>
              <a:spLocks noChangeArrowheads="1"/>
            </p:cNvSpPr>
            <p:nvPr/>
          </p:nvSpPr>
          <p:spPr bwMode="auto">
            <a:xfrm>
              <a:off x="553" y="1149"/>
              <a:ext cx="3899" cy="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>
                  <a:sym typeface="Symbol" charset="0"/>
                </a:rPr>
                <a:t>We found :</a:t>
              </a:r>
              <a:endParaRPr lang="en-US" sz="1800">
                <a:sym typeface="Symbol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410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95350" y="315913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Hill</a:t>
            </a:r>
            <a:r>
              <a:rPr lang="ja-JP" altLang="en-US">
                <a:latin typeface="Comic Sans MS" charset="0"/>
              </a:rPr>
              <a:t>’</a:t>
            </a:r>
            <a:r>
              <a:rPr lang="en-US">
                <a:latin typeface="Comic Sans MS" charset="0"/>
              </a:rPr>
              <a:t>s equation</a:t>
            </a:r>
          </a:p>
        </p:txBody>
      </p:sp>
      <p:sp>
        <p:nvSpPr>
          <p:cNvPr id="4101" name="Rectangle 1027"/>
          <p:cNvSpPr>
            <a:spLocks noChangeArrowheads="1"/>
          </p:cNvSpPr>
          <p:nvPr/>
        </p:nvSpPr>
        <p:spPr bwMode="auto">
          <a:xfrm>
            <a:off x="5780088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02" name="Rectangle 1028"/>
          <p:cNvSpPr>
            <a:spLocks noChangeArrowheads="1"/>
          </p:cNvSpPr>
          <p:nvPr/>
        </p:nvSpPr>
        <p:spPr bwMode="auto">
          <a:xfrm>
            <a:off x="835025" y="1198563"/>
            <a:ext cx="81661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charset="0"/>
              <a:buChar char="ü"/>
            </a:pPr>
            <a:r>
              <a:rPr lang="en-US" dirty="0"/>
              <a:t>The </a:t>
            </a:r>
            <a:r>
              <a:rPr lang="en-US" b="1" u="sng" dirty="0" err="1">
                <a:solidFill>
                  <a:schemeClr val="bg2"/>
                </a:solidFill>
              </a:rPr>
              <a:t>betatron</a:t>
            </a:r>
            <a:r>
              <a:rPr lang="en-US" b="1" u="sng" dirty="0">
                <a:solidFill>
                  <a:schemeClr val="bg2"/>
                </a:solidFill>
              </a:rPr>
              <a:t> oscillations</a:t>
            </a:r>
            <a:r>
              <a:rPr lang="en-US" dirty="0"/>
              <a:t> exist in both horizontal and vertical planes. </a:t>
            </a:r>
          </a:p>
          <a:p>
            <a:pPr marL="342900" indent="-342900">
              <a:spcBef>
                <a:spcPct val="20000"/>
              </a:spcBef>
              <a:buFont typeface="Wingdings" charset="0"/>
              <a:buChar char="ü"/>
            </a:pPr>
            <a:r>
              <a:rPr lang="en-US" dirty="0"/>
              <a:t>The number of </a:t>
            </a:r>
            <a:r>
              <a:rPr lang="en-US" dirty="0" err="1"/>
              <a:t>betatron</a:t>
            </a:r>
            <a:r>
              <a:rPr lang="en-US" dirty="0"/>
              <a:t> oscillations per turn is called the </a:t>
            </a:r>
            <a:r>
              <a:rPr lang="en-US" b="1" u="sng" dirty="0" err="1">
                <a:solidFill>
                  <a:schemeClr val="bg2"/>
                </a:solidFill>
              </a:rPr>
              <a:t>betatron</a:t>
            </a:r>
            <a:r>
              <a:rPr lang="en-US" b="1" u="sng" dirty="0">
                <a:solidFill>
                  <a:schemeClr val="bg2"/>
                </a:solidFill>
              </a:rPr>
              <a:t> tune</a:t>
            </a:r>
            <a:r>
              <a:rPr lang="en-US" dirty="0"/>
              <a:t> and is defined as </a:t>
            </a:r>
            <a:r>
              <a:rPr lang="en-US" b="1" u="sng" dirty="0" err="1">
                <a:solidFill>
                  <a:schemeClr val="bg2"/>
                </a:solidFill>
              </a:rPr>
              <a:t>Qx</a:t>
            </a:r>
            <a:r>
              <a:rPr lang="en-US" dirty="0"/>
              <a:t> and </a:t>
            </a:r>
            <a:r>
              <a:rPr lang="en-US" b="1" u="sng" dirty="0" err="1">
                <a:solidFill>
                  <a:schemeClr val="bg2"/>
                </a:solidFill>
              </a:rPr>
              <a:t>Qy</a:t>
            </a:r>
            <a:r>
              <a:rPr lang="en-US" dirty="0"/>
              <a:t>.</a:t>
            </a:r>
          </a:p>
          <a:p>
            <a:pPr marL="342900" indent="-342900">
              <a:spcBef>
                <a:spcPct val="20000"/>
              </a:spcBef>
              <a:buFont typeface="Wingdings" charset="0"/>
              <a:buChar char="ü"/>
            </a:pPr>
            <a:r>
              <a:rPr lang="en-US" dirty="0"/>
              <a:t>Hill</a:t>
            </a:r>
            <a:r>
              <a:rPr lang="ja-JP" altLang="en-US"/>
              <a:t>’</a:t>
            </a:r>
            <a:r>
              <a:rPr lang="en-US" dirty="0"/>
              <a:t>s equation describes this motion mathematically</a:t>
            </a:r>
          </a:p>
        </p:txBody>
      </p:sp>
      <p:grpSp>
        <p:nvGrpSpPr>
          <p:cNvPr id="4103" name="Group 1054"/>
          <p:cNvGrpSpPr>
            <a:grpSpLocks/>
          </p:cNvGrpSpPr>
          <p:nvPr/>
        </p:nvGrpSpPr>
        <p:grpSpPr bwMode="auto">
          <a:xfrm>
            <a:off x="3625850" y="3411538"/>
            <a:ext cx="2238375" cy="862012"/>
            <a:chOff x="2284" y="2284"/>
            <a:chExt cx="1410" cy="543"/>
          </a:xfrm>
        </p:grpSpPr>
        <p:sp>
          <p:nvSpPr>
            <p:cNvPr id="4105" name="Rectangle 1053"/>
            <p:cNvSpPr>
              <a:spLocks noChangeArrowheads="1"/>
            </p:cNvSpPr>
            <p:nvPr/>
          </p:nvSpPr>
          <p:spPr bwMode="auto">
            <a:xfrm>
              <a:off x="2284" y="2284"/>
              <a:ext cx="1410" cy="543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aphicFrame>
          <p:nvGraphicFramePr>
            <p:cNvPr id="4106" name="Object 1051"/>
            <p:cNvGraphicFramePr>
              <a:graphicFrameLocks noChangeAspect="1"/>
            </p:cNvGraphicFramePr>
            <p:nvPr/>
          </p:nvGraphicFramePr>
          <p:xfrm>
            <a:off x="2307" y="2304"/>
            <a:ext cx="1370" cy="5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1663700" imgH="609600" progId="Equation.3">
                    <p:embed/>
                  </p:oleObj>
                </mc:Choice>
                <mc:Fallback>
                  <p:oleObj name="Equation" r:id="rId3" imgW="1663700" imgH="609600" progId="Equation.3">
                    <p:embed/>
                    <p:pic>
                      <p:nvPicPr>
                        <p:cNvPr id="0" name="Object 10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7" y="2304"/>
                          <a:ext cx="1370" cy="502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104" name="Rectangle 1052"/>
          <p:cNvSpPr>
            <a:spLocks noChangeArrowheads="1"/>
          </p:cNvSpPr>
          <p:nvPr/>
        </p:nvSpPr>
        <p:spPr bwMode="auto">
          <a:xfrm>
            <a:off x="879475" y="4533900"/>
            <a:ext cx="8169275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charset="0"/>
              <a:buChar char="ü"/>
            </a:pPr>
            <a:r>
              <a:rPr lang="en-US"/>
              <a:t>If the restoring force, K is constant in </a:t>
            </a:r>
            <a:r>
              <a:rPr lang="ja-JP" altLang="en-US"/>
              <a:t>‘</a:t>
            </a:r>
            <a:r>
              <a:rPr lang="en-US"/>
              <a:t>s</a:t>
            </a:r>
            <a:r>
              <a:rPr lang="ja-JP" altLang="en-US"/>
              <a:t>’</a:t>
            </a:r>
            <a:r>
              <a:rPr lang="en-US"/>
              <a:t> then this is just  a </a:t>
            </a:r>
            <a:r>
              <a:rPr lang="en-US" sz="2800" b="1" u="sng">
                <a:solidFill>
                  <a:schemeClr val="bg2"/>
                </a:solidFill>
              </a:rPr>
              <a:t>S</a:t>
            </a:r>
            <a:r>
              <a:rPr lang="en-US" b="1">
                <a:solidFill>
                  <a:schemeClr val="bg2"/>
                </a:solidFill>
              </a:rPr>
              <a:t>imple </a:t>
            </a:r>
            <a:r>
              <a:rPr lang="en-US" sz="2800" b="1" u="sng">
                <a:solidFill>
                  <a:schemeClr val="bg2"/>
                </a:solidFill>
              </a:rPr>
              <a:t>H</a:t>
            </a:r>
            <a:r>
              <a:rPr lang="en-US" b="1">
                <a:solidFill>
                  <a:schemeClr val="bg2"/>
                </a:solidFill>
              </a:rPr>
              <a:t>armonic </a:t>
            </a:r>
            <a:r>
              <a:rPr lang="en-US" sz="2800" b="1" u="sng">
                <a:solidFill>
                  <a:schemeClr val="bg2"/>
                </a:solidFill>
              </a:rPr>
              <a:t>M</a:t>
            </a:r>
            <a:r>
              <a:rPr lang="en-US" b="1">
                <a:solidFill>
                  <a:schemeClr val="bg2"/>
                </a:solidFill>
              </a:rPr>
              <a:t>otion</a:t>
            </a:r>
            <a:r>
              <a:rPr lang="en-US"/>
              <a:t>. </a:t>
            </a:r>
          </a:p>
          <a:p>
            <a:pPr marL="342900" indent="-342900">
              <a:spcBef>
                <a:spcPct val="20000"/>
              </a:spcBef>
              <a:buFont typeface="Wingdings" charset="0"/>
              <a:buChar char="ü"/>
            </a:pPr>
            <a:r>
              <a:rPr lang="ja-JP" altLang="en-US"/>
              <a:t>‘</a:t>
            </a:r>
            <a:r>
              <a:rPr lang="en-US"/>
              <a:t>s</a:t>
            </a:r>
            <a:r>
              <a:rPr lang="ja-JP" altLang="en-US"/>
              <a:t>’</a:t>
            </a:r>
            <a:r>
              <a:rPr lang="en-US"/>
              <a:t> is the longitudinal displacement around the accelerator.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382588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How now further ?</a:t>
            </a:r>
          </a:p>
        </p:txBody>
      </p:sp>
      <p:sp>
        <p:nvSpPr>
          <p:cNvPr id="22533" name="Rectangle 11"/>
          <p:cNvSpPr>
            <a:spLocks noChangeArrowheads="1"/>
          </p:cNvSpPr>
          <p:nvPr/>
        </p:nvSpPr>
        <p:spPr bwMode="auto">
          <a:xfrm>
            <a:off x="877888" y="1423988"/>
            <a:ext cx="7850187" cy="112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charset="0"/>
              <a:buChar char="ü"/>
            </a:pPr>
            <a:r>
              <a:rPr lang="en-US">
                <a:sym typeface="Symbol" charset="0"/>
              </a:rPr>
              <a:t>For our purpose we will treat dipoles as simple drift spaces as they bend all the particles by the same amount.</a:t>
            </a:r>
          </a:p>
        </p:txBody>
      </p:sp>
      <p:sp>
        <p:nvSpPr>
          <p:cNvPr id="22534" name="Rectangle 12"/>
          <p:cNvSpPr>
            <a:spLocks noChangeArrowheads="1"/>
          </p:cNvSpPr>
          <p:nvPr/>
        </p:nvSpPr>
        <p:spPr bwMode="auto">
          <a:xfrm>
            <a:off x="896938" y="2698750"/>
            <a:ext cx="78279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charset="0"/>
              <a:buChar char="ü"/>
            </a:pPr>
            <a:r>
              <a:rPr lang="en-US">
                <a:sym typeface="Symbol" charset="0"/>
              </a:rPr>
              <a:t>We have </a:t>
            </a:r>
            <a:r>
              <a:rPr lang="en-US" b="1" u="sng">
                <a:solidFill>
                  <a:schemeClr val="bg2"/>
                </a:solidFill>
                <a:sym typeface="Symbol" charset="0"/>
              </a:rPr>
              <a:t>Transport Matrices</a:t>
            </a:r>
            <a:r>
              <a:rPr lang="en-US">
                <a:sym typeface="Symbol" charset="0"/>
              </a:rPr>
              <a:t> corresponding to </a:t>
            </a:r>
            <a:r>
              <a:rPr lang="en-US" b="1" u="sng">
                <a:solidFill>
                  <a:schemeClr val="bg2"/>
                </a:solidFill>
                <a:sym typeface="Symbol" charset="0"/>
              </a:rPr>
              <a:t>drift spaces</a:t>
            </a:r>
            <a:r>
              <a:rPr lang="en-US">
                <a:sym typeface="Symbol" charset="0"/>
              </a:rPr>
              <a:t> and </a:t>
            </a:r>
            <a:r>
              <a:rPr lang="en-US" b="1" u="sng">
                <a:solidFill>
                  <a:schemeClr val="bg2"/>
                </a:solidFill>
                <a:sym typeface="Symbol" charset="0"/>
              </a:rPr>
              <a:t>quadrupoles</a:t>
            </a:r>
            <a:r>
              <a:rPr lang="en-US">
                <a:sym typeface="Symbol" charset="0"/>
              </a:rPr>
              <a:t>.</a:t>
            </a:r>
          </a:p>
        </p:txBody>
      </p:sp>
      <p:sp>
        <p:nvSpPr>
          <p:cNvPr id="22535" name="Rectangle 13"/>
          <p:cNvSpPr>
            <a:spLocks noChangeArrowheads="1"/>
          </p:cNvSpPr>
          <p:nvPr/>
        </p:nvSpPr>
        <p:spPr bwMode="auto">
          <a:xfrm>
            <a:off x="871538" y="3695700"/>
            <a:ext cx="7850187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charset="0"/>
              <a:buChar char="ü"/>
            </a:pPr>
            <a:r>
              <a:rPr lang="en-US">
                <a:sym typeface="Symbol" charset="0"/>
              </a:rPr>
              <a:t>These matrices describe the real discrete focusing of our quadrupoles.</a:t>
            </a:r>
          </a:p>
        </p:txBody>
      </p:sp>
      <p:sp>
        <p:nvSpPr>
          <p:cNvPr id="22536" name="Rectangle 14"/>
          <p:cNvSpPr>
            <a:spLocks noChangeArrowheads="1"/>
          </p:cNvSpPr>
          <p:nvPr/>
        </p:nvSpPr>
        <p:spPr bwMode="auto">
          <a:xfrm>
            <a:off x="871538" y="4689475"/>
            <a:ext cx="7850187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charset="0"/>
              <a:buChar char="ü"/>
            </a:pPr>
            <a:r>
              <a:rPr lang="en-US">
                <a:sym typeface="Symbol" charset="0"/>
              </a:rPr>
              <a:t>Now we must </a:t>
            </a:r>
            <a:r>
              <a:rPr lang="en-US" b="1" u="sng">
                <a:solidFill>
                  <a:schemeClr val="bg2"/>
                </a:solidFill>
                <a:sym typeface="Symbol" charset="0"/>
              </a:rPr>
              <a:t>combine these matrices with</a:t>
            </a:r>
            <a:r>
              <a:rPr lang="en-US">
                <a:sym typeface="Symbol" charset="0"/>
              </a:rPr>
              <a:t> our solution to</a:t>
            </a:r>
            <a:r>
              <a:rPr lang="en-US">
                <a:solidFill>
                  <a:schemeClr val="accent2"/>
                </a:solidFill>
                <a:sym typeface="Symbol" charset="0"/>
              </a:rPr>
              <a:t> </a:t>
            </a:r>
            <a:r>
              <a:rPr lang="en-US" b="1" u="sng">
                <a:solidFill>
                  <a:schemeClr val="bg2"/>
                </a:solidFill>
                <a:sym typeface="Symbol" charset="0"/>
              </a:rPr>
              <a:t>Hill</a:t>
            </a:r>
            <a:r>
              <a:rPr lang="ja-JP" altLang="en-US" b="1" u="sng">
                <a:solidFill>
                  <a:schemeClr val="bg2"/>
                </a:solidFill>
                <a:sym typeface="Symbol" charset="0"/>
              </a:rPr>
              <a:t>’</a:t>
            </a:r>
            <a:r>
              <a:rPr lang="en-US" b="1" u="sng">
                <a:solidFill>
                  <a:schemeClr val="bg2"/>
                </a:solidFill>
                <a:sym typeface="Symbol" charset="0"/>
              </a:rPr>
              <a:t>s equation</a:t>
            </a:r>
            <a:r>
              <a:rPr lang="en-US">
                <a:sym typeface="Symbol" charset="0"/>
              </a:rPr>
              <a:t>, since they describe the same motion……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847725" y="228600"/>
            <a:ext cx="7864475" cy="747713"/>
          </a:xfrm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Questions….,Remarks…?</a:t>
            </a:r>
          </a:p>
        </p:txBody>
      </p:sp>
      <p:graphicFrame>
        <p:nvGraphicFramePr>
          <p:cNvPr id="23557" name="Object 30"/>
          <p:cNvGraphicFramePr>
            <a:graphicFrameLocks noChangeAspect="1"/>
          </p:cNvGraphicFramePr>
          <p:nvPr/>
        </p:nvGraphicFramePr>
        <p:xfrm>
          <a:off x="3697288" y="4516438"/>
          <a:ext cx="2144712" cy="180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1428571" imgH="1200000" progId="MS_ClipArt_Gallery.5">
                  <p:embed/>
                </p:oleObj>
              </mc:Choice>
              <mc:Fallback>
                <p:oleObj name="Clip" r:id="rId3" imgW="1428571" imgH="1200000" progId="MS_ClipArt_Gallery.5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7288" y="4516438"/>
                        <a:ext cx="2144712" cy="180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7551" name="AutoShape 31"/>
          <p:cNvSpPr>
            <a:spLocks noChangeArrowheads="1"/>
          </p:cNvSpPr>
          <p:nvPr/>
        </p:nvSpPr>
        <p:spPr bwMode="auto">
          <a:xfrm>
            <a:off x="830263" y="1677988"/>
            <a:ext cx="3036887" cy="1103312"/>
          </a:xfrm>
          <a:prstGeom prst="cloudCallout">
            <a:avLst>
              <a:gd name="adj1" fmla="val 63694"/>
              <a:gd name="adj2" fmla="val 196185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 i="1">
                <a:solidFill>
                  <a:schemeClr val="bg2"/>
                </a:solidFill>
                <a:latin typeface="Times New Roman" charset="0"/>
              </a:rPr>
              <a:t>Hill</a:t>
            </a:r>
            <a:r>
              <a:rPr lang="ja-JP" altLang="en-US" sz="2000" b="1" i="1">
                <a:solidFill>
                  <a:schemeClr val="bg2"/>
                </a:solidFill>
                <a:latin typeface="Times New Roman" charset="0"/>
              </a:rPr>
              <a:t>’</a:t>
            </a:r>
            <a:r>
              <a:rPr lang="en-US" sz="2000" b="1" i="1">
                <a:solidFill>
                  <a:schemeClr val="bg2"/>
                </a:solidFill>
                <a:latin typeface="Times New Roman" charset="0"/>
              </a:rPr>
              <a:t>s equation</a:t>
            </a:r>
          </a:p>
          <a:p>
            <a:pPr algn="ctr" eaLnBrk="0" hangingPunct="0"/>
            <a:endParaRPr lang="en-US" sz="2000" b="1" i="1">
              <a:solidFill>
                <a:schemeClr val="accent1"/>
              </a:solidFill>
            </a:endParaRPr>
          </a:p>
        </p:txBody>
      </p:sp>
      <p:sp>
        <p:nvSpPr>
          <p:cNvPr id="107552" name="AutoShape 32"/>
          <p:cNvSpPr>
            <a:spLocks noChangeArrowheads="1"/>
          </p:cNvSpPr>
          <p:nvPr/>
        </p:nvSpPr>
        <p:spPr bwMode="auto">
          <a:xfrm>
            <a:off x="3111500" y="1447800"/>
            <a:ext cx="4438650" cy="1316038"/>
          </a:xfrm>
          <a:prstGeom prst="cloudCallout">
            <a:avLst>
              <a:gd name="adj1" fmla="val -23139"/>
              <a:gd name="adj2" fmla="val 174968"/>
            </a:avLst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 i="1">
                <a:solidFill>
                  <a:schemeClr val="bg2"/>
                </a:solidFill>
              </a:rPr>
              <a:t>Emittance &amp; Acceptance</a:t>
            </a:r>
          </a:p>
        </p:txBody>
      </p:sp>
      <p:sp>
        <p:nvSpPr>
          <p:cNvPr id="107554" name="AutoShape 34"/>
          <p:cNvSpPr>
            <a:spLocks noChangeArrowheads="1"/>
          </p:cNvSpPr>
          <p:nvPr/>
        </p:nvSpPr>
        <p:spPr bwMode="auto">
          <a:xfrm>
            <a:off x="5797550" y="2724150"/>
            <a:ext cx="3062288" cy="1316038"/>
          </a:xfrm>
          <a:prstGeom prst="cloudCallout">
            <a:avLst>
              <a:gd name="adj1" fmla="val -99250"/>
              <a:gd name="adj2" fmla="val 78347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 i="1">
                <a:solidFill>
                  <a:srgbClr val="CCCCFF"/>
                </a:solidFill>
              </a:rPr>
              <a:t>Matrix formalism</a:t>
            </a:r>
          </a:p>
        </p:txBody>
      </p:sp>
      <p:sp>
        <p:nvSpPr>
          <p:cNvPr id="107553" name="AutoShape 33"/>
          <p:cNvSpPr>
            <a:spLocks noChangeArrowheads="1"/>
          </p:cNvSpPr>
          <p:nvPr/>
        </p:nvSpPr>
        <p:spPr bwMode="auto">
          <a:xfrm>
            <a:off x="4760913" y="2301875"/>
            <a:ext cx="2827337" cy="892175"/>
          </a:xfrm>
          <a:prstGeom prst="cloudCallout">
            <a:avLst>
              <a:gd name="adj1" fmla="val -66454"/>
              <a:gd name="adj2" fmla="val 18700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 i="1">
                <a:solidFill>
                  <a:schemeClr val="accent2"/>
                </a:solidFill>
                <a:latin typeface="Times New Roman" charset="0"/>
              </a:rPr>
              <a:t>Phase space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7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7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7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7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7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7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51" grpId="0" animBg="1" autoUpdateAnimBg="0"/>
      <p:bldP spid="107552" grpId="0" animBg="1" autoUpdateAnimBg="0"/>
      <p:bldP spid="107554" grpId="0" animBg="1" autoUpdateAnimBg="0"/>
      <p:bldP spid="107553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315913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Hill</a:t>
            </a:r>
            <a:r>
              <a:rPr lang="ja-JP" altLang="en-US">
                <a:latin typeface="Comic Sans MS" charset="0"/>
              </a:rPr>
              <a:t>’</a:t>
            </a:r>
            <a:r>
              <a:rPr lang="en-US">
                <a:latin typeface="Comic Sans MS" charset="0"/>
              </a:rPr>
              <a:t>s equation (2)</a:t>
            </a: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5780088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906463" y="1289050"/>
            <a:ext cx="8081962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dirty="0"/>
              <a:t>In a real accelerator </a:t>
            </a:r>
            <a:r>
              <a:rPr lang="en-US" b="1" dirty="0">
                <a:solidFill>
                  <a:schemeClr val="bg2"/>
                </a:solidFill>
              </a:rPr>
              <a:t>K varies strongly with </a:t>
            </a:r>
            <a:r>
              <a:rPr lang="ja-JP" altLang="en-US" b="1">
                <a:solidFill>
                  <a:schemeClr val="bg2"/>
                </a:solidFill>
              </a:rPr>
              <a:t>‘</a:t>
            </a:r>
            <a:r>
              <a:rPr lang="en-US" b="1" dirty="0">
                <a:solidFill>
                  <a:schemeClr val="bg2"/>
                </a:solidFill>
              </a:rPr>
              <a:t>s</a:t>
            </a:r>
            <a:r>
              <a:rPr lang="ja-JP" altLang="en-US" b="1">
                <a:solidFill>
                  <a:schemeClr val="bg2"/>
                </a:solidFill>
              </a:rPr>
              <a:t>’</a:t>
            </a:r>
            <a:r>
              <a:rPr lang="en-US" dirty="0"/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dirty="0"/>
              <a:t>Therefore, we need to solve Hill</a:t>
            </a:r>
            <a:r>
              <a:rPr lang="ja-JP" altLang="en-US"/>
              <a:t>’</a:t>
            </a:r>
            <a:r>
              <a:rPr lang="en-US" dirty="0"/>
              <a:t>s equation for K varying as a function of </a:t>
            </a:r>
            <a:r>
              <a:rPr lang="ja-JP" altLang="en-US"/>
              <a:t>‘</a:t>
            </a:r>
            <a:r>
              <a:rPr lang="en-US" dirty="0"/>
              <a:t>s</a:t>
            </a:r>
            <a:r>
              <a:rPr lang="ja-JP" altLang="en-US"/>
              <a:t>’</a:t>
            </a:r>
            <a:endParaRPr lang="en-US" dirty="0"/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984250" y="3644900"/>
            <a:ext cx="7958138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/>
              <a:t>Remember what we concluded on the mechanical equivalent concerning the shape of the gutter……</a:t>
            </a:r>
          </a:p>
        </p:txBody>
      </p:sp>
      <p:grpSp>
        <p:nvGrpSpPr>
          <p:cNvPr id="5128" name="Group 7"/>
          <p:cNvGrpSpPr>
            <a:grpSpLocks/>
          </p:cNvGrpSpPr>
          <p:nvPr/>
        </p:nvGrpSpPr>
        <p:grpSpPr bwMode="auto">
          <a:xfrm>
            <a:off x="3575050" y="2578100"/>
            <a:ext cx="2238375" cy="862013"/>
            <a:chOff x="2284" y="2284"/>
            <a:chExt cx="1410" cy="543"/>
          </a:xfrm>
        </p:grpSpPr>
        <p:sp>
          <p:nvSpPr>
            <p:cNvPr id="5131" name="Rectangle 8"/>
            <p:cNvSpPr>
              <a:spLocks noChangeArrowheads="1"/>
            </p:cNvSpPr>
            <p:nvPr/>
          </p:nvSpPr>
          <p:spPr bwMode="auto">
            <a:xfrm>
              <a:off x="2284" y="2284"/>
              <a:ext cx="1410" cy="543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aphicFrame>
          <p:nvGraphicFramePr>
            <p:cNvPr id="5132" name="Object 9"/>
            <p:cNvGraphicFramePr>
              <a:graphicFrameLocks noChangeAspect="1"/>
            </p:cNvGraphicFramePr>
            <p:nvPr/>
          </p:nvGraphicFramePr>
          <p:xfrm>
            <a:off x="2307" y="2304"/>
            <a:ext cx="1370" cy="5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1663700" imgH="609600" progId="Equation.3">
                    <p:embed/>
                  </p:oleObj>
                </mc:Choice>
                <mc:Fallback>
                  <p:oleObj name="Equation" r:id="rId3" imgW="1663700" imgH="6096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7" y="2304"/>
                          <a:ext cx="1370" cy="502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129" name="Rectangle 11"/>
          <p:cNvSpPr>
            <a:spLocks noChangeArrowheads="1"/>
          </p:cNvSpPr>
          <p:nvPr/>
        </p:nvSpPr>
        <p:spPr bwMode="auto">
          <a:xfrm>
            <a:off x="882650" y="4505325"/>
            <a:ext cx="768032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2000"/>
              <a:t>The </a:t>
            </a:r>
            <a:r>
              <a:rPr lang="en-US" sz="2000" b="1" u="sng">
                <a:solidFill>
                  <a:schemeClr val="bg2"/>
                </a:solidFill>
              </a:rPr>
              <a:t>phase advance</a:t>
            </a:r>
            <a:r>
              <a:rPr lang="en-US" sz="2000"/>
              <a:t> and the </a:t>
            </a:r>
            <a:r>
              <a:rPr lang="en-US" sz="2000" b="1" u="sng">
                <a:solidFill>
                  <a:schemeClr val="bg2"/>
                </a:solidFill>
              </a:rPr>
              <a:t>amplitude modulation</a:t>
            </a:r>
            <a:r>
              <a:rPr lang="en-US" sz="2000"/>
              <a:t> of the oscillation are determined by the shape of the gutter.</a:t>
            </a:r>
          </a:p>
        </p:txBody>
      </p: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74713" y="5248275"/>
            <a:ext cx="7753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2000"/>
              <a:t>The overall </a:t>
            </a:r>
            <a:r>
              <a:rPr lang="en-US" sz="2000" b="1" u="sng">
                <a:solidFill>
                  <a:schemeClr val="bg2"/>
                </a:solidFill>
              </a:rPr>
              <a:t>oscillation amplitude</a:t>
            </a:r>
            <a:r>
              <a:rPr lang="en-US" sz="2000"/>
              <a:t> will depend on the </a:t>
            </a:r>
            <a:r>
              <a:rPr lang="en-US" sz="2000" b="1" u="sng">
                <a:solidFill>
                  <a:schemeClr val="bg2"/>
                </a:solidFill>
              </a:rPr>
              <a:t>initial</a:t>
            </a:r>
            <a:r>
              <a:rPr lang="en-US" sz="2000" b="1" u="sng">
                <a:solidFill>
                  <a:schemeClr val="accent2"/>
                </a:solidFill>
              </a:rPr>
              <a:t> </a:t>
            </a:r>
            <a:r>
              <a:rPr lang="en-US" sz="2000" b="1" u="sng">
                <a:solidFill>
                  <a:schemeClr val="bg2"/>
                </a:solidFill>
              </a:rPr>
              <a:t>conditions</a:t>
            </a:r>
            <a:r>
              <a:rPr lang="en-US" sz="2000"/>
              <a:t>, i.e. how the motion of the ball started.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349250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Solution of Hill</a:t>
            </a:r>
            <a:r>
              <a:rPr lang="ja-JP" altLang="en-US">
                <a:latin typeface="Comic Sans MS" charset="0"/>
              </a:rPr>
              <a:t>’</a:t>
            </a:r>
            <a:r>
              <a:rPr lang="en-US">
                <a:latin typeface="Comic Sans MS" charset="0"/>
              </a:rPr>
              <a:t>s equation (1)</a:t>
            </a:r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5780088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50" name="Rectangle 4"/>
          <p:cNvSpPr>
            <a:spLocks noChangeArrowheads="1"/>
          </p:cNvSpPr>
          <p:nvPr/>
        </p:nvSpPr>
        <p:spPr bwMode="auto">
          <a:xfrm>
            <a:off x="903288" y="4124325"/>
            <a:ext cx="8107362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l-GR" b="1" dirty="0">
                <a:solidFill>
                  <a:schemeClr val="bg2"/>
                </a:solidFill>
                <a:sym typeface="Symbol" charset="0"/>
              </a:rPr>
              <a:t>ε</a:t>
            </a:r>
            <a:r>
              <a:rPr lang="en-US" b="1" dirty="0">
                <a:solidFill>
                  <a:schemeClr val="bg2"/>
                </a:solidFill>
                <a:sym typeface="Symbol" charset="0"/>
              </a:rPr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chemeClr val="bg2"/>
                </a:solidFill>
                <a:latin typeface="Math1" charset="0"/>
                <a:sym typeface="Symbol" charset="0"/>
              </a:rPr>
              <a:t>𝛷</a:t>
            </a:r>
            <a:r>
              <a:rPr lang="en-US" b="1" baseline="-25000" dirty="0">
                <a:solidFill>
                  <a:schemeClr val="bg2"/>
                </a:solidFill>
                <a:sym typeface="Symbol" charset="0"/>
              </a:rPr>
              <a:t>0</a:t>
            </a:r>
            <a:r>
              <a:rPr lang="en-US" dirty="0"/>
              <a:t> are constants, which depend on the </a:t>
            </a:r>
            <a:r>
              <a:rPr lang="en-US" b="1" u="sng" dirty="0">
                <a:solidFill>
                  <a:schemeClr val="bg2"/>
                </a:solidFill>
              </a:rPr>
              <a:t>initial conditions</a:t>
            </a:r>
            <a:r>
              <a:rPr lang="en-US" dirty="0"/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b="1" dirty="0">
                <a:solidFill>
                  <a:schemeClr val="bg2"/>
                </a:solidFill>
                <a:latin typeface="Math1" charset="0"/>
                <a:sym typeface="Symbol" charset="0"/>
              </a:rPr>
              <a:t>𝛽</a:t>
            </a:r>
            <a:r>
              <a:rPr lang="en-US" b="1" dirty="0">
                <a:solidFill>
                  <a:schemeClr val="bg2"/>
                </a:solidFill>
              </a:rPr>
              <a:t>(s)</a:t>
            </a:r>
            <a:r>
              <a:rPr lang="en-US" dirty="0"/>
              <a:t> = the </a:t>
            </a:r>
            <a:r>
              <a:rPr lang="en-US" b="1" u="sng" dirty="0">
                <a:solidFill>
                  <a:schemeClr val="bg2"/>
                </a:solidFill>
              </a:rPr>
              <a:t>amplitude modulation</a:t>
            </a:r>
            <a:r>
              <a:rPr lang="en-US" dirty="0"/>
              <a:t> due to the changing focusing strength.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b="1" dirty="0">
                <a:solidFill>
                  <a:schemeClr val="bg2"/>
                </a:solidFill>
                <a:latin typeface="Math1" charset="0"/>
                <a:sym typeface="Symbol" charset="0"/>
              </a:rPr>
              <a:t>𝛷</a:t>
            </a:r>
            <a:r>
              <a:rPr lang="en-US" b="1" dirty="0">
                <a:solidFill>
                  <a:schemeClr val="bg2"/>
                </a:solidFill>
              </a:rPr>
              <a:t>(s)</a:t>
            </a:r>
            <a:r>
              <a:rPr lang="en-US" dirty="0"/>
              <a:t> = the </a:t>
            </a:r>
            <a:r>
              <a:rPr lang="en-US" b="1" u="sng" dirty="0">
                <a:solidFill>
                  <a:schemeClr val="bg2"/>
                </a:solidFill>
              </a:rPr>
              <a:t>phase advance</a:t>
            </a:r>
            <a:r>
              <a:rPr lang="en-US" dirty="0"/>
              <a:t>, which also depends on focusing strength.</a:t>
            </a:r>
          </a:p>
          <a:p>
            <a:pPr marL="342900" indent="-342900"/>
            <a:r>
              <a:rPr lang="en-US" sz="2000" dirty="0"/>
              <a:t> </a:t>
            </a:r>
          </a:p>
        </p:txBody>
      </p:sp>
      <p:sp>
        <p:nvSpPr>
          <p:cNvPr id="6151" name="Rectangle 5"/>
          <p:cNvSpPr>
            <a:spLocks noChangeArrowheads="1"/>
          </p:cNvSpPr>
          <p:nvPr/>
        </p:nvSpPr>
        <p:spPr bwMode="auto">
          <a:xfrm>
            <a:off x="882650" y="2390775"/>
            <a:ext cx="8223250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/>
              <a:t>Remember, this is a 2</a:t>
            </a:r>
            <a:r>
              <a:rPr lang="en-US" baseline="30000"/>
              <a:t>nd</a:t>
            </a:r>
            <a:r>
              <a:rPr lang="en-US"/>
              <a:t> order differential equation.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/>
              <a:t>In order to solve it lets try to guess a solution:</a:t>
            </a:r>
          </a:p>
        </p:txBody>
      </p:sp>
      <p:grpSp>
        <p:nvGrpSpPr>
          <p:cNvPr id="6152" name="Group 6"/>
          <p:cNvGrpSpPr>
            <a:grpSpLocks/>
          </p:cNvGrpSpPr>
          <p:nvPr/>
        </p:nvGrpSpPr>
        <p:grpSpPr bwMode="auto">
          <a:xfrm>
            <a:off x="3530600" y="1357313"/>
            <a:ext cx="2238375" cy="862012"/>
            <a:chOff x="2284" y="2284"/>
            <a:chExt cx="1410" cy="543"/>
          </a:xfrm>
        </p:grpSpPr>
        <p:sp>
          <p:nvSpPr>
            <p:cNvPr id="6154" name="Rectangle 7"/>
            <p:cNvSpPr>
              <a:spLocks noChangeArrowheads="1"/>
            </p:cNvSpPr>
            <p:nvPr/>
          </p:nvSpPr>
          <p:spPr bwMode="auto">
            <a:xfrm>
              <a:off x="2284" y="2284"/>
              <a:ext cx="1410" cy="543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aphicFrame>
          <p:nvGraphicFramePr>
            <p:cNvPr id="6155" name="Object 8"/>
            <p:cNvGraphicFramePr>
              <a:graphicFrameLocks noChangeAspect="1"/>
            </p:cNvGraphicFramePr>
            <p:nvPr/>
          </p:nvGraphicFramePr>
          <p:xfrm>
            <a:off x="2307" y="2304"/>
            <a:ext cx="1370" cy="5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1663700" imgH="609600" progId="Equation.3">
                    <p:embed/>
                  </p:oleObj>
                </mc:Choice>
                <mc:Fallback>
                  <p:oleObj name="Equation" r:id="rId3" imgW="1663700" imgH="6096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7" y="2304"/>
                          <a:ext cx="1370" cy="502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153" name="Object 11"/>
          <p:cNvGraphicFramePr>
            <a:graphicFrameLocks noChangeAspect="1"/>
          </p:cNvGraphicFramePr>
          <p:nvPr/>
        </p:nvGraphicFramePr>
        <p:xfrm>
          <a:off x="3314700" y="3435350"/>
          <a:ext cx="26797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679700" imgH="355600" progId="Equation.3">
                  <p:embed/>
                </p:oleObj>
              </mc:Choice>
              <mc:Fallback>
                <p:oleObj name="Equation" r:id="rId5" imgW="2679700" imgH="355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4700" y="3435350"/>
                        <a:ext cx="2679700" cy="35560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717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95350" y="315913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Solution of Hill</a:t>
            </a:r>
            <a:r>
              <a:rPr lang="ja-JP" altLang="en-US">
                <a:latin typeface="Comic Sans MS" charset="0"/>
              </a:rPr>
              <a:t>’</a:t>
            </a:r>
            <a:r>
              <a:rPr lang="en-US">
                <a:latin typeface="Comic Sans MS" charset="0"/>
              </a:rPr>
              <a:t>s equation (2)</a:t>
            </a:r>
          </a:p>
        </p:txBody>
      </p:sp>
      <p:sp>
        <p:nvSpPr>
          <p:cNvPr id="7173" name="Rectangle 1027"/>
          <p:cNvSpPr>
            <a:spLocks noChangeArrowheads="1"/>
          </p:cNvSpPr>
          <p:nvPr/>
        </p:nvSpPr>
        <p:spPr bwMode="auto">
          <a:xfrm>
            <a:off x="5780088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7174" name="Group 1061"/>
          <p:cNvGrpSpPr>
            <a:grpSpLocks/>
          </p:cNvGrpSpPr>
          <p:nvPr/>
        </p:nvGrpSpPr>
        <p:grpSpPr bwMode="auto">
          <a:xfrm>
            <a:off x="842963" y="1201738"/>
            <a:ext cx="6472237" cy="1727200"/>
            <a:chOff x="531" y="793"/>
            <a:chExt cx="4077" cy="1088"/>
          </a:xfrm>
        </p:grpSpPr>
        <p:sp>
          <p:nvSpPr>
            <p:cNvPr id="7188" name="Rectangle 1029"/>
            <p:cNvSpPr>
              <a:spLocks noChangeArrowheads="1"/>
            </p:cNvSpPr>
            <p:nvPr/>
          </p:nvSpPr>
          <p:spPr bwMode="auto">
            <a:xfrm>
              <a:off x="531" y="869"/>
              <a:ext cx="2580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/>
                <a:t>Define some parameters</a:t>
              </a:r>
            </a:p>
          </p:txBody>
        </p:sp>
        <p:grpSp>
          <p:nvGrpSpPr>
            <p:cNvPr id="7189" name="Group 1056"/>
            <p:cNvGrpSpPr>
              <a:grpSpLocks/>
            </p:cNvGrpSpPr>
            <p:nvPr/>
          </p:nvGrpSpPr>
          <p:grpSpPr bwMode="auto">
            <a:xfrm>
              <a:off x="3093" y="793"/>
              <a:ext cx="1515" cy="1088"/>
              <a:chOff x="2709" y="1024"/>
              <a:chExt cx="1515" cy="1088"/>
            </a:xfrm>
          </p:grpSpPr>
          <p:graphicFrame>
            <p:nvGraphicFramePr>
              <p:cNvPr id="7190" name="Object 1036"/>
              <p:cNvGraphicFramePr>
                <a:graphicFrameLocks noChangeAspect="1"/>
              </p:cNvGraphicFramePr>
              <p:nvPr/>
            </p:nvGraphicFramePr>
            <p:xfrm>
              <a:off x="3472" y="1024"/>
              <a:ext cx="752" cy="10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3" imgW="1193800" imgH="1727200" progId="Equation.3">
                      <p:embed/>
                    </p:oleObj>
                  </mc:Choice>
                  <mc:Fallback>
                    <p:oleObj name="Equation" r:id="rId3" imgW="1193800" imgH="1727200" progId="Equation.3">
                      <p:embed/>
                      <p:pic>
                        <p:nvPicPr>
                          <p:cNvPr id="0" name="Object 103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2" y="1024"/>
                            <a:ext cx="752" cy="1088"/>
                          </a:xfrm>
                          <a:prstGeom prst="rect">
                            <a:avLst/>
                          </a:prstGeom>
                          <a:solidFill>
                            <a:schemeClr val="hlink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7191" name="Group 1041"/>
              <p:cNvGrpSpPr>
                <a:grpSpLocks/>
              </p:cNvGrpSpPr>
              <p:nvPr/>
            </p:nvGrpSpPr>
            <p:grpSpPr bwMode="auto">
              <a:xfrm>
                <a:off x="2709" y="1245"/>
                <a:ext cx="755" cy="609"/>
                <a:chOff x="2675" y="1139"/>
                <a:chExt cx="556" cy="563"/>
              </a:xfrm>
            </p:grpSpPr>
            <p:sp>
              <p:nvSpPr>
                <p:cNvPr id="7192" name="Line 1037"/>
                <p:cNvSpPr>
                  <a:spLocks noChangeShapeType="1"/>
                </p:cNvSpPr>
                <p:nvPr/>
              </p:nvSpPr>
              <p:spPr bwMode="auto">
                <a:xfrm>
                  <a:off x="2675" y="1139"/>
                  <a:ext cx="55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193" name="Line 1038"/>
                <p:cNvSpPr>
                  <a:spLocks noChangeShapeType="1"/>
                </p:cNvSpPr>
                <p:nvPr/>
              </p:nvSpPr>
              <p:spPr bwMode="auto">
                <a:xfrm>
                  <a:off x="2867" y="1139"/>
                  <a:ext cx="364" cy="2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194" name="Line 1039"/>
                <p:cNvSpPr>
                  <a:spLocks noChangeShapeType="1"/>
                </p:cNvSpPr>
                <p:nvPr/>
              </p:nvSpPr>
              <p:spPr bwMode="auto">
                <a:xfrm>
                  <a:off x="2873" y="1139"/>
                  <a:ext cx="350" cy="56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7175" name="Group 1065"/>
          <p:cNvGrpSpPr>
            <a:grpSpLocks/>
          </p:cNvGrpSpPr>
          <p:nvPr/>
        </p:nvGrpSpPr>
        <p:grpSpPr bwMode="auto">
          <a:xfrm>
            <a:off x="825500" y="2589213"/>
            <a:ext cx="7942263" cy="1903412"/>
            <a:chOff x="520" y="1631"/>
            <a:chExt cx="5003" cy="1199"/>
          </a:xfrm>
        </p:grpSpPr>
        <p:sp>
          <p:nvSpPr>
            <p:cNvPr id="7184" name="Rectangle 1028"/>
            <p:cNvSpPr>
              <a:spLocks noChangeArrowheads="1"/>
            </p:cNvSpPr>
            <p:nvPr/>
          </p:nvSpPr>
          <p:spPr bwMode="auto">
            <a:xfrm>
              <a:off x="520" y="1971"/>
              <a:ext cx="5003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/>
                <a:t>In order to solve Hill</a:t>
              </a:r>
              <a:r>
                <a:rPr lang="ja-JP" altLang="en-US"/>
                <a:t>’</a:t>
              </a:r>
              <a:r>
                <a:rPr lang="en-US"/>
                <a:t>s equation we differentiate our guess, which results in:</a:t>
              </a:r>
            </a:p>
          </p:txBody>
        </p:sp>
        <p:graphicFrame>
          <p:nvGraphicFramePr>
            <p:cNvPr id="7185" name="Object 1044"/>
            <p:cNvGraphicFramePr>
              <a:graphicFrameLocks noChangeAspect="1"/>
            </p:cNvGraphicFramePr>
            <p:nvPr/>
          </p:nvGraphicFramePr>
          <p:xfrm>
            <a:off x="612" y="1631"/>
            <a:ext cx="1096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739900" imgH="342900" progId="Equation.3">
                    <p:embed/>
                  </p:oleObj>
                </mc:Choice>
                <mc:Fallback>
                  <p:oleObj name="Equation" r:id="rId5" imgW="1739900" imgH="342900" progId="Equation.3">
                    <p:embed/>
                    <p:pic>
                      <p:nvPicPr>
                        <p:cNvPr id="0" name="Object 10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2" y="1631"/>
                          <a:ext cx="1096" cy="216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86" name="Object 1045"/>
            <p:cNvGraphicFramePr>
              <a:graphicFrameLocks noChangeAspect="1"/>
            </p:cNvGraphicFramePr>
            <p:nvPr/>
          </p:nvGraphicFramePr>
          <p:xfrm>
            <a:off x="1963" y="2446"/>
            <a:ext cx="1912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3035300" imgH="609600" progId="Equation.3">
                    <p:embed/>
                  </p:oleObj>
                </mc:Choice>
                <mc:Fallback>
                  <p:oleObj name="Equation" r:id="rId7" imgW="3035300" imgH="609600" progId="Equation.3">
                    <p:embed/>
                    <p:pic>
                      <p:nvPicPr>
                        <p:cNvPr id="0" name="Object 10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3" y="2446"/>
                          <a:ext cx="1912" cy="384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87" name="Line 1046"/>
            <p:cNvSpPr>
              <a:spLocks noChangeShapeType="1"/>
            </p:cNvSpPr>
            <p:nvPr/>
          </p:nvSpPr>
          <p:spPr bwMode="auto">
            <a:xfrm flipV="1">
              <a:off x="1492" y="1845"/>
              <a:ext cx="189" cy="41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6" name="Group 1064"/>
          <p:cNvGrpSpPr>
            <a:grpSpLocks/>
          </p:cNvGrpSpPr>
          <p:nvPr/>
        </p:nvGrpSpPr>
        <p:grpSpPr bwMode="auto">
          <a:xfrm>
            <a:off x="842963" y="4583113"/>
            <a:ext cx="8037512" cy="892175"/>
            <a:chOff x="531" y="2887"/>
            <a:chExt cx="5063" cy="562"/>
          </a:xfrm>
        </p:grpSpPr>
        <p:sp>
          <p:nvSpPr>
            <p:cNvPr id="7182" name="Rectangle 1048"/>
            <p:cNvSpPr>
              <a:spLocks noChangeArrowheads="1"/>
            </p:cNvSpPr>
            <p:nvPr/>
          </p:nvSpPr>
          <p:spPr bwMode="auto">
            <a:xfrm>
              <a:off x="531" y="2887"/>
              <a:ext cx="5003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/>
                <a:t>……and differentiating a second time gives:</a:t>
              </a:r>
            </a:p>
          </p:txBody>
        </p:sp>
        <p:graphicFrame>
          <p:nvGraphicFramePr>
            <p:cNvPr id="7183" name="Object 1049"/>
            <p:cNvGraphicFramePr>
              <a:graphicFrameLocks noChangeAspect="1"/>
            </p:cNvGraphicFramePr>
            <p:nvPr/>
          </p:nvGraphicFramePr>
          <p:xfrm>
            <a:off x="761" y="3227"/>
            <a:ext cx="4833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7429500" imgH="342900" progId="Equation.3">
                    <p:embed/>
                  </p:oleObj>
                </mc:Choice>
                <mc:Fallback>
                  <p:oleObj name="Equation" r:id="rId9" imgW="7429500" imgH="342900" progId="Equation.3">
                    <p:embed/>
                    <p:pic>
                      <p:nvPicPr>
                        <p:cNvPr id="0" name="Object 10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1" y="3227"/>
                          <a:ext cx="4833" cy="222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177" name="Group 1062"/>
          <p:cNvGrpSpPr>
            <a:grpSpLocks/>
          </p:cNvGrpSpPr>
          <p:nvPr/>
        </p:nvGrpSpPr>
        <p:grpSpPr bwMode="auto">
          <a:xfrm>
            <a:off x="831850" y="1920875"/>
            <a:ext cx="4429125" cy="1131888"/>
            <a:chOff x="530" y="1330"/>
            <a:chExt cx="2790" cy="713"/>
          </a:xfrm>
        </p:grpSpPr>
        <p:sp>
          <p:nvSpPr>
            <p:cNvPr id="7179" name="Rectangle 1042"/>
            <p:cNvSpPr>
              <a:spLocks noChangeArrowheads="1"/>
            </p:cNvSpPr>
            <p:nvPr/>
          </p:nvSpPr>
          <p:spPr bwMode="auto">
            <a:xfrm>
              <a:off x="530" y="1330"/>
              <a:ext cx="1166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/>
                <a:t>…and let</a:t>
              </a:r>
            </a:p>
          </p:txBody>
        </p:sp>
        <p:graphicFrame>
          <p:nvGraphicFramePr>
            <p:cNvPr id="7180" name="Object 1043"/>
            <p:cNvGraphicFramePr>
              <a:graphicFrameLocks noChangeAspect="1"/>
            </p:cNvGraphicFramePr>
            <p:nvPr/>
          </p:nvGraphicFramePr>
          <p:xfrm>
            <a:off x="1655" y="1334"/>
            <a:ext cx="912" cy="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1447172" imgH="317362" progId="Equation.3">
                    <p:embed/>
                  </p:oleObj>
                </mc:Choice>
                <mc:Fallback>
                  <p:oleObj name="Equation" r:id="rId11" imgW="1447172" imgH="317362" progId="Equation.3">
                    <p:embed/>
                    <p:pic>
                      <p:nvPicPr>
                        <p:cNvPr id="0" name="Object 10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55" y="1334"/>
                          <a:ext cx="912" cy="200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81" name="AutoShape 1050"/>
            <p:cNvSpPr>
              <a:spLocks/>
            </p:cNvSpPr>
            <p:nvPr/>
          </p:nvSpPr>
          <p:spPr bwMode="auto">
            <a:xfrm>
              <a:off x="2294" y="1659"/>
              <a:ext cx="1026" cy="384"/>
            </a:xfrm>
            <a:prstGeom prst="borderCallout2">
              <a:avLst>
                <a:gd name="adj1" fmla="val 18750"/>
                <a:gd name="adj2" fmla="val -4681"/>
                <a:gd name="adj3" fmla="val 18750"/>
                <a:gd name="adj4" fmla="val -29046"/>
                <a:gd name="adj5" fmla="val -34898"/>
                <a:gd name="adj6" fmla="val -54384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sz="1400" dirty="0">
                  <a:latin typeface="Times New Roman" charset="0"/>
                </a:rPr>
                <a:t>Remember 𝛷</a:t>
              </a:r>
              <a:r>
                <a:rPr lang="en-US" sz="1400" dirty="0">
                  <a:latin typeface="Times New Roman" charset="0"/>
                  <a:sym typeface="Symbol" charset="0"/>
                </a:rPr>
                <a:t> is still a function of s</a:t>
              </a:r>
              <a:endParaRPr lang="en-US" sz="1400" dirty="0">
                <a:latin typeface="Times New Roman" charset="0"/>
              </a:endParaRPr>
            </a:p>
          </p:txBody>
        </p:sp>
      </p:grpSp>
      <p:sp>
        <p:nvSpPr>
          <p:cNvPr id="7178" name="Rectangle 1051"/>
          <p:cNvSpPr>
            <a:spLocks noChangeArrowheads="1"/>
          </p:cNvSpPr>
          <p:nvPr/>
        </p:nvSpPr>
        <p:spPr bwMode="auto">
          <a:xfrm>
            <a:off x="852488" y="5646738"/>
            <a:ext cx="829151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/>
              <a:t>Now we need to substitute these results in the original equation.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360363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Solution of Hill</a:t>
            </a:r>
            <a:r>
              <a:rPr lang="ja-JP" altLang="en-US">
                <a:latin typeface="Comic Sans MS" charset="0"/>
              </a:rPr>
              <a:t>’</a:t>
            </a:r>
            <a:r>
              <a:rPr lang="en-US">
                <a:latin typeface="Comic Sans MS" charset="0"/>
              </a:rPr>
              <a:t>s equation (3)</a:t>
            </a:r>
          </a:p>
        </p:txBody>
      </p:sp>
      <p:sp>
        <p:nvSpPr>
          <p:cNvPr id="8197" name="Rectangle 3"/>
          <p:cNvSpPr>
            <a:spLocks noChangeArrowheads="1"/>
          </p:cNvSpPr>
          <p:nvPr/>
        </p:nvSpPr>
        <p:spPr bwMode="auto">
          <a:xfrm>
            <a:off x="5780088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8198" name="Group 38"/>
          <p:cNvGrpSpPr>
            <a:grpSpLocks/>
          </p:cNvGrpSpPr>
          <p:nvPr/>
        </p:nvGrpSpPr>
        <p:grpSpPr bwMode="auto">
          <a:xfrm>
            <a:off x="842963" y="1287463"/>
            <a:ext cx="7007225" cy="384175"/>
            <a:chOff x="531" y="811"/>
            <a:chExt cx="4414" cy="242"/>
          </a:xfrm>
        </p:grpSpPr>
        <p:sp>
          <p:nvSpPr>
            <p:cNvPr id="8212" name="Rectangle 5"/>
            <p:cNvSpPr>
              <a:spLocks noChangeArrowheads="1"/>
            </p:cNvSpPr>
            <p:nvPr/>
          </p:nvSpPr>
          <p:spPr bwMode="auto">
            <a:xfrm>
              <a:off x="531" y="811"/>
              <a:ext cx="4414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/>
                <a:t>So we need to substitute</a:t>
              </a:r>
            </a:p>
          </p:txBody>
        </p:sp>
        <p:graphicFrame>
          <p:nvGraphicFramePr>
            <p:cNvPr id="8213" name="Object 23"/>
            <p:cNvGraphicFramePr>
              <a:graphicFrameLocks noChangeAspect="1"/>
            </p:cNvGraphicFramePr>
            <p:nvPr/>
          </p:nvGraphicFramePr>
          <p:xfrm>
            <a:off x="3151" y="823"/>
            <a:ext cx="1688" cy="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2679700" imgH="355600" progId="Equation.3">
                    <p:embed/>
                  </p:oleObj>
                </mc:Choice>
                <mc:Fallback>
                  <p:oleObj name="Equation" r:id="rId3" imgW="2679700" imgH="35560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51" y="823"/>
                          <a:ext cx="1688" cy="224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199" name="Group 39"/>
          <p:cNvGrpSpPr>
            <a:grpSpLocks/>
          </p:cNvGrpSpPr>
          <p:nvPr/>
        </p:nvGrpSpPr>
        <p:grpSpPr bwMode="auto">
          <a:xfrm>
            <a:off x="1214438" y="1724025"/>
            <a:ext cx="7431087" cy="779463"/>
            <a:chOff x="765" y="1038"/>
            <a:chExt cx="4681" cy="491"/>
          </a:xfrm>
        </p:grpSpPr>
        <p:graphicFrame>
          <p:nvGraphicFramePr>
            <p:cNvPr id="8210" name="Object 20"/>
            <p:cNvGraphicFramePr>
              <a:graphicFrameLocks noChangeAspect="1"/>
            </p:cNvGraphicFramePr>
            <p:nvPr/>
          </p:nvGraphicFramePr>
          <p:xfrm>
            <a:off x="765" y="1314"/>
            <a:ext cx="4681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7429500" imgH="342900" progId="Equation.3">
                    <p:embed/>
                  </p:oleObj>
                </mc:Choice>
                <mc:Fallback>
                  <p:oleObj name="Equation" r:id="rId5" imgW="7429500" imgH="3429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5" y="1314"/>
                          <a:ext cx="4681" cy="215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11" name="Text Box 24"/>
            <p:cNvSpPr txBox="1">
              <a:spLocks noChangeArrowheads="1"/>
            </p:cNvSpPr>
            <p:nvPr/>
          </p:nvSpPr>
          <p:spPr bwMode="auto">
            <a:xfrm>
              <a:off x="975" y="1038"/>
              <a:ext cx="234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/>
                <a:t>and its second derivative</a:t>
              </a:r>
            </a:p>
          </p:txBody>
        </p:sp>
      </p:grpSp>
      <p:grpSp>
        <p:nvGrpSpPr>
          <p:cNvPr id="8200" name="Group 41"/>
          <p:cNvGrpSpPr>
            <a:grpSpLocks/>
          </p:cNvGrpSpPr>
          <p:nvPr/>
        </p:nvGrpSpPr>
        <p:grpSpPr bwMode="auto">
          <a:xfrm>
            <a:off x="1539875" y="2660650"/>
            <a:ext cx="7186613" cy="696913"/>
            <a:chOff x="970" y="1634"/>
            <a:chExt cx="4527" cy="439"/>
          </a:xfrm>
        </p:grpSpPr>
        <p:sp>
          <p:nvSpPr>
            <p:cNvPr id="8206" name="Text Box 25"/>
            <p:cNvSpPr txBox="1">
              <a:spLocks noChangeArrowheads="1"/>
            </p:cNvSpPr>
            <p:nvPr/>
          </p:nvSpPr>
          <p:spPr bwMode="auto">
            <a:xfrm>
              <a:off x="970" y="1705"/>
              <a:ext cx="329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/>
                <a:t>into our initial differential equation</a:t>
              </a:r>
            </a:p>
          </p:txBody>
        </p:sp>
        <p:grpSp>
          <p:nvGrpSpPr>
            <p:cNvPr id="8207" name="Group 26"/>
            <p:cNvGrpSpPr>
              <a:grpSpLocks noChangeAspect="1"/>
            </p:cNvGrpSpPr>
            <p:nvPr/>
          </p:nvGrpSpPr>
          <p:grpSpPr bwMode="auto">
            <a:xfrm>
              <a:off x="4357" y="1634"/>
              <a:ext cx="1140" cy="439"/>
              <a:chOff x="2284" y="2284"/>
              <a:chExt cx="1410" cy="543"/>
            </a:xfrm>
          </p:grpSpPr>
          <p:sp>
            <p:nvSpPr>
              <p:cNvPr id="8208" name="Rectangle 27"/>
              <p:cNvSpPr>
                <a:spLocks noChangeAspect="1" noChangeArrowheads="1"/>
              </p:cNvSpPr>
              <p:nvPr/>
            </p:nvSpPr>
            <p:spPr bwMode="auto">
              <a:xfrm>
                <a:off x="2284" y="2284"/>
                <a:ext cx="1410" cy="543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aphicFrame>
            <p:nvGraphicFramePr>
              <p:cNvPr id="8209" name="Object 28"/>
              <p:cNvGraphicFramePr>
                <a:graphicFrameLocks noChangeAspect="1"/>
              </p:cNvGraphicFramePr>
              <p:nvPr/>
            </p:nvGraphicFramePr>
            <p:xfrm>
              <a:off x="2307" y="2304"/>
              <a:ext cx="1370" cy="50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7" imgW="1663700" imgH="609600" progId="Equation.3">
                      <p:embed/>
                    </p:oleObj>
                  </mc:Choice>
                  <mc:Fallback>
                    <p:oleObj name="Equation" r:id="rId7" imgW="1663700" imgH="609600" progId="Equation.3">
                      <p:embed/>
                      <p:pic>
                        <p:nvPicPr>
                          <p:cNvPr id="0" name="Object 2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07" y="2304"/>
                            <a:ext cx="1370" cy="502"/>
                          </a:xfrm>
                          <a:prstGeom prst="rect">
                            <a:avLst/>
                          </a:prstGeom>
                          <a:solidFill>
                            <a:schemeClr val="hlink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8201" name="Group 40"/>
          <p:cNvGrpSpPr>
            <a:grpSpLocks/>
          </p:cNvGrpSpPr>
          <p:nvPr/>
        </p:nvGrpSpPr>
        <p:grpSpPr bwMode="auto">
          <a:xfrm>
            <a:off x="842963" y="3357563"/>
            <a:ext cx="7942262" cy="1239837"/>
            <a:chOff x="531" y="2115"/>
            <a:chExt cx="5003" cy="781"/>
          </a:xfrm>
        </p:grpSpPr>
        <p:sp>
          <p:nvSpPr>
            <p:cNvPr id="8204" name="Rectangle 19"/>
            <p:cNvSpPr>
              <a:spLocks noChangeArrowheads="1"/>
            </p:cNvSpPr>
            <p:nvPr/>
          </p:nvSpPr>
          <p:spPr bwMode="auto">
            <a:xfrm>
              <a:off x="531" y="2115"/>
              <a:ext cx="5003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/>
                <a:t>This gives:</a:t>
              </a:r>
            </a:p>
          </p:txBody>
        </p:sp>
        <p:graphicFrame>
          <p:nvGraphicFramePr>
            <p:cNvPr id="8205" name="Object 29"/>
            <p:cNvGraphicFramePr>
              <a:graphicFrameLocks noChangeAspect="1"/>
            </p:cNvGraphicFramePr>
            <p:nvPr/>
          </p:nvGraphicFramePr>
          <p:xfrm>
            <a:off x="910" y="2397"/>
            <a:ext cx="4567" cy="4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6972300" imgH="762000" progId="Equation.3">
                    <p:embed/>
                  </p:oleObj>
                </mc:Choice>
                <mc:Fallback>
                  <p:oleObj name="Equation" r:id="rId9" imgW="6972300" imgH="762000" progId="Equation.3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0" y="2397"/>
                          <a:ext cx="4567" cy="499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5202" name="AutoShape 34"/>
          <p:cNvSpPr>
            <a:spLocks noChangeArrowheads="1"/>
          </p:cNvSpPr>
          <p:nvPr/>
        </p:nvSpPr>
        <p:spPr bwMode="auto">
          <a:xfrm>
            <a:off x="471488" y="4714875"/>
            <a:ext cx="4064000" cy="1685925"/>
          </a:xfrm>
          <a:prstGeom prst="cloudCallout">
            <a:avLst>
              <a:gd name="adj1" fmla="val 52481"/>
              <a:gd name="adj2" fmla="val -54208"/>
            </a:avLst>
          </a:prstGeom>
          <a:solidFill>
            <a:schemeClr val="hlink">
              <a:alpha val="50195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>
                <a:solidFill>
                  <a:schemeClr val="bg2"/>
                </a:solidFill>
              </a:rPr>
              <a:t>Sine and Cosine are orthogonal and will never be 0 at the same time</a:t>
            </a:r>
            <a:endParaRPr lang="en-US" sz="2000" b="1">
              <a:solidFill>
                <a:schemeClr val="accent2"/>
              </a:solidFill>
            </a:endParaRPr>
          </a:p>
        </p:txBody>
      </p:sp>
      <p:sp>
        <p:nvSpPr>
          <p:cNvPr id="22" name="AutoShape 34"/>
          <p:cNvSpPr>
            <a:spLocks noChangeArrowheads="1"/>
          </p:cNvSpPr>
          <p:nvPr/>
        </p:nvSpPr>
        <p:spPr bwMode="auto">
          <a:xfrm>
            <a:off x="3971925" y="4846638"/>
            <a:ext cx="5172075" cy="1685925"/>
          </a:xfrm>
          <a:prstGeom prst="cloudCallout">
            <a:avLst>
              <a:gd name="adj1" fmla="val -32806"/>
              <a:gd name="adj2" fmla="val -60847"/>
            </a:avLst>
          </a:prstGeom>
          <a:solidFill>
            <a:schemeClr val="hlink">
              <a:alpha val="50195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>
                <a:solidFill>
                  <a:schemeClr val="bg2"/>
                </a:solidFill>
              </a:rPr>
              <a:t>The sum of the coefficients must vanish separately to make our guess valid for all phases </a:t>
            </a:r>
            <a:endParaRPr lang="en-US" sz="2000" b="1">
              <a:solidFill>
                <a:schemeClr val="accent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5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5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5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202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5780088" y="641985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9221" name="Group 62"/>
          <p:cNvGrpSpPr>
            <a:grpSpLocks/>
          </p:cNvGrpSpPr>
          <p:nvPr/>
        </p:nvGrpSpPr>
        <p:grpSpPr bwMode="auto">
          <a:xfrm>
            <a:off x="1482725" y="1366838"/>
            <a:ext cx="6973888" cy="762000"/>
            <a:chOff x="934" y="382"/>
            <a:chExt cx="4393" cy="480"/>
          </a:xfrm>
        </p:grpSpPr>
        <p:graphicFrame>
          <p:nvGraphicFramePr>
            <p:cNvPr id="9249" name="Object 15"/>
            <p:cNvGraphicFramePr>
              <a:graphicFrameLocks noChangeAspect="1"/>
            </p:cNvGraphicFramePr>
            <p:nvPr/>
          </p:nvGraphicFramePr>
          <p:xfrm>
            <a:off x="934" y="382"/>
            <a:ext cx="4393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6972300" imgH="762000" progId="Equation.3">
                    <p:embed/>
                  </p:oleObj>
                </mc:Choice>
                <mc:Fallback>
                  <p:oleObj name="Equation" r:id="rId3" imgW="6972300" imgH="76200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34" y="382"/>
                          <a:ext cx="4393" cy="480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50" name="Line 16"/>
            <p:cNvSpPr>
              <a:spLocks noChangeShapeType="1"/>
            </p:cNvSpPr>
            <p:nvPr/>
          </p:nvSpPr>
          <p:spPr bwMode="auto">
            <a:xfrm>
              <a:off x="1814" y="602"/>
              <a:ext cx="2562" cy="0"/>
            </a:xfrm>
            <a:prstGeom prst="line">
              <a:avLst/>
            </a:prstGeom>
            <a:noFill/>
            <a:ln w="31750">
              <a:solidFill>
                <a:srgbClr val="CC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22" name="Line 17"/>
          <p:cNvSpPr>
            <a:spLocks noChangeShapeType="1"/>
          </p:cNvSpPr>
          <p:nvPr/>
        </p:nvSpPr>
        <p:spPr bwMode="auto">
          <a:xfrm flipV="1">
            <a:off x="2903538" y="1708150"/>
            <a:ext cx="706437" cy="850900"/>
          </a:xfrm>
          <a:prstGeom prst="line">
            <a:avLst/>
          </a:prstGeom>
          <a:noFill/>
          <a:ln w="31750">
            <a:solidFill>
              <a:schemeClr val="bg2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23" name="Group 66"/>
          <p:cNvGrpSpPr>
            <a:grpSpLocks/>
          </p:cNvGrpSpPr>
          <p:nvPr/>
        </p:nvGrpSpPr>
        <p:grpSpPr bwMode="auto">
          <a:xfrm>
            <a:off x="898525" y="2517775"/>
            <a:ext cx="7496175" cy="381000"/>
            <a:chOff x="566" y="892"/>
            <a:chExt cx="4722" cy="240"/>
          </a:xfrm>
        </p:grpSpPr>
        <p:sp>
          <p:nvSpPr>
            <p:cNvPr id="9244" name="Rectangle 7"/>
            <p:cNvSpPr>
              <a:spLocks noChangeArrowheads="1"/>
            </p:cNvSpPr>
            <p:nvPr/>
          </p:nvSpPr>
          <p:spPr bwMode="auto">
            <a:xfrm>
              <a:off x="566" y="892"/>
              <a:ext cx="1911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/>
                <a:t>Using the </a:t>
              </a:r>
              <a:r>
                <a:rPr lang="ja-JP" altLang="en-US" sz="2000"/>
                <a:t>‘</a:t>
              </a:r>
              <a:r>
                <a:rPr lang="en-US" sz="2000"/>
                <a:t>Sin</a:t>
              </a:r>
              <a:r>
                <a:rPr lang="ja-JP" altLang="en-US" sz="2000"/>
                <a:t>’</a:t>
              </a:r>
              <a:r>
                <a:rPr lang="en-US" sz="2000"/>
                <a:t> terms</a:t>
              </a:r>
            </a:p>
          </p:txBody>
        </p:sp>
        <p:sp>
          <p:nvSpPr>
            <p:cNvPr id="9245" name="Line 19"/>
            <p:cNvSpPr>
              <a:spLocks noChangeShapeType="1"/>
            </p:cNvSpPr>
            <p:nvPr/>
          </p:nvSpPr>
          <p:spPr bwMode="auto">
            <a:xfrm>
              <a:off x="2470" y="1013"/>
              <a:ext cx="299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9246" name="Object 20"/>
            <p:cNvGraphicFramePr>
              <a:graphicFrameLocks noChangeAspect="1"/>
            </p:cNvGraphicFramePr>
            <p:nvPr/>
          </p:nvGraphicFramePr>
          <p:xfrm>
            <a:off x="2859" y="931"/>
            <a:ext cx="952" cy="1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511300" imgH="292100" progId="Equation.3">
                    <p:embed/>
                  </p:oleObj>
                </mc:Choice>
                <mc:Fallback>
                  <p:oleObj name="Equation" r:id="rId5" imgW="1511300" imgH="2921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9" y="931"/>
                          <a:ext cx="952" cy="183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47" name="Object 21"/>
            <p:cNvGraphicFramePr>
              <a:graphicFrameLocks noChangeAspect="1"/>
            </p:cNvGraphicFramePr>
            <p:nvPr/>
          </p:nvGraphicFramePr>
          <p:xfrm>
            <a:off x="4176" y="919"/>
            <a:ext cx="1112" cy="1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1764534" imgH="317362" progId="Equation.3">
                    <p:embed/>
                  </p:oleObj>
                </mc:Choice>
                <mc:Fallback>
                  <p:oleObj name="Equation" r:id="rId7" imgW="1764534" imgH="317362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76" y="919"/>
                          <a:ext cx="1112" cy="199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48" name="Line 22"/>
            <p:cNvSpPr>
              <a:spLocks noChangeShapeType="1"/>
            </p:cNvSpPr>
            <p:nvPr/>
          </p:nvSpPr>
          <p:spPr bwMode="auto">
            <a:xfrm>
              <a:off x="3872" y="1021"/>
              <a:ext cx="263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224" name="Group 67"/>
          <p:cNvGrpSpPr>
            <a:grpSpLocks/>
          </p:cNvGrpSpPr>
          <p:nvPr/>
        </p:nvGrpSpPr>
        <p:grpSpPr bwMode="auto">
          <a:xfrm>
            <a:off x="871538" y="3090863"/>
            <a:ext cx="7935912" cy="403225"/>
            <a:chOff x="549" y="1299"/>
            <a:chExt cx="4999" cy="254"/>
          </a:xfrm>
        </p:grpSpPr>
        <p:sp>
          <p:nvSpPr>
            <p:cNvPr id="9240" name="Text Box 10"/>
            <p:cNvSpPr txBox="1">
              <a:spLocks noChangeArrowheads="1"/>
            </p:cNvSpPr>
            <p:nvPr/>
          </p:nvSpPr>
          <p:spPr bwMode="auto">
            <a:xfrm>
              <a:off x="2146" y="1299"/>
              <a:ext cx="26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/>
                <a:t>, which after differentiating gives</a:t>
              </a:r>
            </a:p>
          </p:txBody>
        </p:sp>
        <p:graphicFrame>
          <p:nvGraphicFramePr>
            <p:cNvPr id="9241" name="Object 23"/>
            <p:cNvGraphicFramePr>
              <a:graphicFrameLocks noChangeAspect="1"/>
            </p:cNvGraphicFramePr>
            <p:nvPr/>
          </p:nvGraphicFramePr>
          <p:xfrm>
            <a:off x="1741" y="1332"/>
            <a:ext cx="455" cy="1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723586" imgH="317362" progId="Equation.3">
                    <p:embed/>
                  </p:oleObj>
                </mc:Choice>
                <mc:Fallback>
                  <p:oleObj name="Equation" r:id="rId9" imgW="723586" imgH="317362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41" y="1332"/>
                          <a:ext cx="455" cy="199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42" name="Object 24"/>
            <p:cNvGraphicFramePr>
              <a:graphicFrameLocks noChangeAspect="1"/>
            </p:cNvGraphicFramePr>
            <p:nvPr/>
          </p:nvGraphicFramePr>
          <p:xfrm>
            <a:off x="4908" y="1328"/>
            <a:ext cx="640" cy="1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1016000" imgH="292100" progId="Equation.3">
                    <p:embed/>
                  </p:oleObj>
                </mc:Choice>
                <mc:Fallback>
                  <p:oleObj name="Equation" r:id="rId11" imgW="1016000" imgH="292100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08" y="1328"/>
                          <a:ext cx="640" cy="191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43" name="Rectangle 25"/>
            <p:cNvSpPr>
              <a:spLocks noChangeArrowheads="1"/>
            </p:cNvSpPr>
            <p:nvPr/>
          </p:nvSpPr>
          <p:spPr bwMode="auto">
            <a:xfrm>
              <a:off x="549" y="1311"/>
              <a:ext cx="1262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/>
                <a:t>We defined</a:t>
              </a:r>
            </a:p>
          </p:txBody>
        </p:sp>
      </p:grpSp>
      <p:sp>
        <p:nvSpPr>
          <p:cNvPr id="9225" name="Rectangle 30"/>
          <p:cNvSpPr>
            <a:spLocks noChangeArrowheads="1"/>
          </p:cNvSpPr>
          <p:nvPr/>
        </p:nvSpPr>
        <p:spPr bwMode="auto">
          <a:xfrm>
            <a:off x="876300" y="3722688"/>
            <a:ext cx="1741488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Combining </a:t>
            </a:r>
          </a:p>
        </p:txBody>
      </p:sp>
      <p:graphicFrame>
        <p:nvGraphicFramePr>
          <p:cNvPr id="9226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49463"/>
              </p:ext>
            </p:extLst>
          </p:nvPr>
        </p:nvGraphicFramePr>
        <p:xfrm>
          <a:off x="2556406" y="3748088"/>
          <a:ext cx="1765300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764534" imgH="317362" progId="Equation.3">
                  <p:embed/>
                </p:oleObj>
              </mc:Choice>
              <mc:Fallback>
                <p:oleObj name="Equation" r:id="rId13" imgW="1764534" imgH="317362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6406" y="3748088"/>
                        <a:ext cx="1765300" cy="315912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7" name="Text Box 32"/>
          <p:cNvSpPr txBox="1">
            <a:spLocks noChangeArrowheads="1"/>
          </p:cNvSpPr>
          <p:nvPr/>
        </p:nvSpPr>
        <p:spPr bwMode="auto">
          <a:xfrm>
            <a:off x="4330702" y="3676650"/>
            <a:ext cx="596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2000"/>
              <a:t>and</a:t>
            </a:r>
          </a:p>
        </p:txBody>
      </p:sp>
      <p:graphicFrame>
        <p:nvGraphicFramePr>
          <p:cNvPr id="922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4282931"/>
              </p:ext>
            </p:extLst>
          </p:nvPr>
        </p:nvGraphicFramePr>
        <p:xfrm>
          <a:off x="4900616" y="3743325"/>
          <a:ext cx="1016000" cy="30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016000" imgH="292100" progId="Equation.3">
                  <p:embed/>
                </p:oleObj>
              </mc:Choice>
              <mc:Fallback>
                <p:oleObj name="Equation" r:id="rId14" imgW="1016000" imgH="29210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0616" y="3743325"/>
                        <a:ext cx="1016000" cy="303213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9" name="Text Box 34"/>
          <p:cNvSpPr txBox="1">
            <a:spLocks noChangeArrowheads="1"/>
          </p:cNvSpPr>
          <p:nvPr/>
        </p:nvSpPr>
        <p:spPr bwMode="auto">
          <a:xfrm>
            <a:off x="5900741" y="3686175"/>
            <a:ext cx="10652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dirty="0"/>
              <a:t>gives:</a:t>
            </a:r>
          </a:p>
        </p:txBody>
      </p:sp>
      <p:graphicFrame>
        <p:nvGraphicFramePr>
          <p:cNvPr id="9230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5279463"/>
              </p:ext>
            </p:extLst>
          </p:nvPr>
        </p:nvGraphicFramePr>
        <p:xfrm>
          <a:off x="6716185" y="3694906"/>
          <a:ext cx="1968500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968500" imgH="381000" progId="Equation.3">
                  <p:embed/>
                </p:oleObj>
              </mc:Choice>
              <mc:Fallback>
                <p:oleObj name="Equation" r:id="rId15" imgW="1968500" imgH="38100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6185" y="3694906"/>
                        <a:ext cx="1968500" cy="379412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1" name="AutoShape 46"/>
          <p:cNvSpPr>
            <a:spLocks/>
          </p:cNvSpPr>
          <p:nvPr/>
        </p:nvSpPr>
        <p:spPr bwMode="auto">
          <a:xfrm>
            <a:off x="7345363" y="4025900"/>
            <a:ext cx="1355725" cy="598488"/>
          </a:xfrm>
          <a:prstGeom prst="callout2">
            <a:avLst>
              <a:gd name="adj1" fmla="val 19097"/>
              <a:gd name="adj2" fmla="val 105620"/>
              <a:gd name="adj3" fmla="val 19097"/>
              <a:gd name="adj4" fmla="val 106792"/>
              <a:gd name="adj5" fmla="val -95755"/>
              <a:gd name="adj6" fmla="val 10679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0" hangingPunct="0"/>
            <a:endParaRPr lang="fr-FR" sz="2000">
              <a:solidFill>
                <a:schemeClr val="bg2"/>
              </a:solidFill>
              <a:latin typeface="Times New Roman" charset="0"/>
            </a:endParaRPr>
          </a:p>
        </p:txBody>
      </p:sp>
      <p:graphicFrame>
        <p:nvGraphicFramePr>
          <p:cNvPr id="9232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293985"/>
              </p:ext>
            </p:extLst>
          </p:nvPr>
        </p:nvGraphicFramePr>
        <p:xfrm>
          <a:off x="7721600" y="4256881"/>
          <a:ext cx="13462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1346200" imgH="609600" progId="Equation.3">
                  <p:embed/>
                </p:oleObj>
              </mc:Choice>
              <mc:Fallback>
                <p:oleObj name="Equation" r:id="rId17" imgW="1346200" imgH="60960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alphaModFix am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1600" y="4256881"/>
                        <a:ext cx="1346200" cy="609600"/>
                      </a:xfrm>
                      <a:prstGeom prst="rect">
                        <a:avLst/>
                      </a:prstGeom>
                      <a:solidFill>
                        <a:srgbClr val="CCCCFF">
                          <a:alpha val="50195"/>
                        </a:srgb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33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6301193"/>
              </p:ext>
            </p:extLst>
          </p:nvPr>
        </p:nvGraphicFramePr>
        <p:xfrm>
          <a:off x="3060541" y="5119545"/>
          <a:ext cx="1536700" cy="29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536700" imgH="292100" progId="Equation.3">
                  <p:embed/>
                </p:oleObj>
              </mc:Choice>
              <mc:Fallback>
                <p:oleObj name="Equation" r:id="rId19" imgW="1536700" imgH="292100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0541" y="5119545"/>
                        <a:ext cx="1536700" cy="290512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4" name="Rectangle 38"/>
          <p:cNvSpPr>
            <a:spLocks noChangeArrowheads="1"/>
          </p:cNvSpPr>
          <p:nvPr/>
        </p:nvSpPr>
        <p:spPr bwMode="auto">
          <a:xfrm>
            <a:off x="871538" y="4573424"/>
            <a:ext cx="900112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 dirty="0"/>
              <a:t> </a:t>
            </a:r>
          </a:p>
        </p:txBody>
      </p:sp>
      <p:sp>
        <p:nvSpPr>
          <p:cNvPr id="9235" name="Text Box 39"/>
          <p:cNvSpPr txBox="1">
            <a:spLocks noChangeArrowheads="1"/>
          </p:cNvSpPr>
          <p:nvPr/>
        </p:nvSpPr>
        <p:spPr bwMode="auto">
          <a:xfrm>
            <a:off x="4621318" y="5028234"/>
            <a:ext cx="8803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dirty="0"/>
              <a:t>hence</a:t>
            </a:r>
          </a:p>
        </p:txBody>
      </p:sp>
      <p:graphicFrame>
        <p:nvGraphicFramePr>
          <p:cNvPr id="9236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162535"/>
              </p:ext>
            </p:extLst>
          </p:nvPr>
        </p:nvGraphicFramePr>
        <p:xfrm>
          <a:off x="5543022" y="4934601"/>
          <a:ext cx="12192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1219200" imgH="660400" progId="Equation.3">
                  <p:embed/>
                </p:oleObj>
              </mc:Choice>
              <mc:Fallback>
                <p:oleObj name="Equation" r:id="rId21" imgW="1219200" imgH="6604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3022" y="4934601"/>
                        <a:ext cx="1219200" cy="66040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8" name="Rectangle 61"/>
          <p:cNvSpPr>
            <a:spLocks noChangeArrowheads="1"/>
          </p:cNvSpPr>
          <p:nvPr/>
        </p:nvSpPr>
        <p:spPr bwMode="auto">
          <a:xfrm>
            <a:off x="895350" y="5788228"/>
            <a:ext cx="5905500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So our</a:t>
            </a:r>
            <a:r>
              <a:rPr lang="en-US" sz="2000" b="1">
                <a:solidFill>
                  <a:schemeClr val="bg2"/>
                </a:solidFill>
              </a:rPr>
              <a:t> guess </a:t>
            </a:r>
            <a:r>
              <a:rPr lang="en-US" sz="2000"/>
              <a:t>seems to be</a:t>
            </a:r>
            <a:r>
              <a:rPr lang="en-US" sz="2000" b="1">
                <a:solidFill>
                  <a:schemeClr val="bg2"/>
                </a:solidFill>
              </a:rPr>
              <a:t> correct</a:t>
            </a:r>
          </a:p>
        </p:txBody>
      </p:sp>
      <p:sp>
        <p:nvSpPr>
          <p:cNvPr id="9239" name="Rectangle 71"/>
          <p:cNvSpPr>
            <a:spLocks noGrp="1" noChangeArrowheads="1"/>
          </p:cNvSpPr>
          <p:nvPr>
            <p:ph type="title"/>
          </p:nvPr>
        </p:nvSpPr>
        <p:spPr>
          <a:xfrm>
            <a:off x="895350" y="360363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Solution of Hill</a:t>
            </a:r>
            <a:r>
              <a:rPr lang="ja-JP" altLang="en-US">
                <a:latin typeface="Comic Sans MS" charset="0"/>
              </a:rPr>
              <a:t>’</a:t>
            </a:r>
            <a:r>
              <a:rPr lang="en-US">
                <a:latin typeface="Comic Sans MS" charset="0"/>
              </a:rPr>
              <a:t>s equation (4)</a:t>
            </a:r>
          </a:p>
        </p:txBody>
      </p:sp>
      <p:sp>
        <p:nvSpPr>
          <p:cNvPr id="35" name="Text Box 59"/>
          <p:cNvSpPr txBox="1">
            <a:spLocks noChangeArrowheads="1"/>
          </p:cNvSpPr>
          <p:nvPr/>
        </p:nvSpPr>
        <p:spPr bwMode="auto">
          <a:xfrm>
            <a:off x="1257155" y="4385730"/>
            <a:ext cx="540244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dirty="0"/>
              <a:t>As condition for our guessed solution to be </a:t>
            </a:r>
          </a:p>
          <a:p>
            <a:r>
              <a:rPr lang="en-US" sz="2000" dirty="0"/>
              <a:t>valid we get: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aphicFrame>
        <p:nvGraphicFramePr>
          <p:cNvPr id="10244" name="Object 2"/>
          <p:cNvGraphicFramePr>
            <a:graphicFrameLocks noChangeAspect="1"/>
          </p:cNvGraphicFramePr>
          <p:nvPr/>
        </p:nvGraphicFramePr>
        <p:xfrm>
          <a:off x="4175125" y="3714750"/>
          <a:ext cx="30353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035300" imgH="609600" progId="Equation.3">
                  <p:embed/>
                </p:oleObj>
              </mc:Choice>
              <mc:Fallback>
                <p:oleObj name="Equation" r:id="rId3" imgW="3035300" imgH="609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alphaModFix am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5125" y="3714750"/>
                        <a:ext cx="3035300" cy="609600"/>
                      </a:xfrm>
                      <a:prstGeom prst="rect">
                        <a:avLst/>
                      </a:prstGeom>
                      <a:solidFill>
                        <a:schemeClr val="hlink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Rectangle 3"/>
          <p:cNvSpPr>
            <a:spLocks noChangeArrowheads="1"/>
          </p:cNvSpPr>
          <p:nvPr/>
        </p:nvSpPr>
        <p:spPr bwMode="auto">
          <a:xfrm>
            <a:off x="6137275" y="3673475"/>
            <a:ext cx="1588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246" name="Rectangle 4"/>
          <p:cNvSpPr>
            <a:spLocks noChangeArrowheads="1"/>
          </p:cNvSpPr>
          <p:nvPr/>
        </p:nvSpPr>
        <p:spPr bwMode="auto">
          <a:xfrm>
            <a:off x="817563" y="3844925"/>
            <a:ext cx="329088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/>
              <a:t>For x</a:t>
            </a:r>
            <a:r>
              <a:rPr lang="ja-JP" altLang="en-US"/>
              <a:t>’</a:t>
            </a:r>
            <a:r>
              <a:rPr lang="en-US"/>
              <a:t> we have now:  </a:t>
            </a:r>
          </a:p>
        </p:txBody>
      </p:sp>
      <p:graphicFrame>
        <p:nvGraphicFramePr>
          <p:cNvPr id="10247" name="Object 27"/>
          <p:cNvGraphicFramePr>
            <a:graphicFrameLocks noChangeAspect="1"/>
          </p:cNvGraphicFramePr>
          <p:nvPr/>
        </p:nvGraphicFramePr>
        <p:xfrm>
          <a:off x="2624138" y="5360988"/>
          <a:ext cx="4494212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019300" imgH="254000" progId="Equation.3">
                  <p:embed/>
                </p:oleObj>
              </mc:Choice>
              <mc:Fallback>
                <p:oleObj name="Equation" r:id="rId5" imgW="2019300" imgH="2540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4138" y="5360988"/>
                        <a:ext cx="4494212" cy="5651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8" name="AutoShape 30"/>
          <p:cNvSpPr>
            <a:spLocks/>
          </p:cNvSpPr>
          <p:nvPr/>
        </p:nvSpPr>
        <p:spPr bwMode="auto">
          <a:xfrm>
            <a:off x="5973763" y="2897188"/>
            <a:ext cx="1606550" cy="598487"/>
          </a:xfrm>
          <a:prstGeom prst="callout2">
            <a:avLst>
              <a:gd name="adj1" fmla="val 19097"/>
              <a:gd name="adj2" fmla="val -4745"/>
              <a:gd name="adj3" fmla="val 19097"/>
              <a:gd name="adj4" fmla="val -4745"/>
              <a:gd name="adj5" fmla="val 139523"/>
              <a:gd name="adj6" fmla="val -4328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0" hangingPunct="0"/>
            <a:endParaRPr lang="fr-FR" sz="200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10249" name="Rectangle 32"/>
          <p:cNvSpPr>
            <a:spLocks noChangeArrowheads="1"/>
          </p:cNvSpPr>
          <p:nvPr/>
        </p:nvSpPr>
        <p:spPr bwMode="auto">
          <a:xfrm>
            <a:off x="814388" y="4833938"/>
            <a:ext cx="711993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dirty="0"/>
              <a:t>Thus, the expression for x</a:t>
            </a:r>
            <a:r>
              <a:rPr lang="ja-JP" altLang="en-US"/>
              <a:t>’</a:t>
            </a:r>
            <a:r>
              <a:rPr lang="en-US" dirty="0"/>
              <a:t> finally becomes:</a:t>
            </a:r>
          </a:p>
        </p:txBody>
      </p:sp>
      <p:grpSp>
        <p:nvGrpSpPr>
          <p:cNvPr id="10250" name="Group 33"/>
          <p:cNvGrpSpPr>
            <a:grpSpLocks/>
          </p:cNvGrpSpPr>
          <p:nvPr/>
        </p:nvGrpSpPr>
        <p:grpSpPr bwMode="auto">
          <a:xfrm>
            <a:off x="7775575" y="4313238"/>
            <a:ext cx="787400" cy="387350"/>
            <a:chOff x="4575" y="3295"/>
            <a:chExt cx="496" cy="244"/>
          </a:xfrm>
        </p:grpSpPr>
        <p:sp>
          <p:nvSpPr>
            <p:cNvPr id="10275" name="AutoShape 34"/>
            <p:cNvSpPr>
              <a:spLocks/>
            </p:cNvSpPr>
            <p:nvPr/>
          </p:nvSpPr>
          <p:spPr bwMode="auto">
            <a:xfrm>
              <a:off x="4581" y="3295"/>
              <a:ext cx="490" cy="244"/>
            </a:xfrm>
            <a:prstGeom prst="callout2">
              <a:avLst>
                <a:gd name="adj1" fmla="val 29509"/>
                <a:gd name="adj2" fmla="val -9796"/>
                <a:gd name="adj3" fmla="val 29509"/>
                <a:gd name="adj4" fmla="val -109389"/>
                <a:gd name="adj5" fmla="val -39755"/>
                <a:gd name="adj6" fmla="val -173880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endParaRPr lang="fr-FR" sz="2000">
                <a:solidFill>
                  <a:schemeClr val="bg2"/>
                </a:solidFill>
                <a:latin typeface="Times New Roman" charset="0"/>
              </a:endParaRPr>
            </a:p>
          </p:txBody>
        </p:sp>
        <p:graphicFrame>
          <p:nvGraphicFramePr>
            <p:cNvPr id="10276" name="Object 35"/>
            <p:cNvGraphicFramePr>
              <a:graphicFrameLocks noChangeAspect="1"/>
            </p:cNvGraphicFramePr>
            <p:nvPr/>
          </p:nvGraphicFramePr>
          <p:xfrm>
            <a:off x="4575" y="3298"/>
            <a:ext cx="495" cy="2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787400" imgH="368300" progId="Equation.3">
                    <p:embed/>
                  </p:oleObj>
                </mc:Choice>
                <mc:Fallback>
                  <p:oleObj name="Equation" r:id="rId7" imgW="787400" imgH="368300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alphaModFix amt="5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5" y="3298"/>
                          <a:ext cx="495" cy="230"/>
                        </a:xfrm>
                        <a:prstGeom prst="rect">
                          <a:avLst/>
                        </a:prstGeom>
                        <a:solidFill>
                          <a:srgbClr val="CCCCFF">
                            <a:alpha val="50195"/>
                          </a:srgbClr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51" name="Rectangle 4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Solution of Hill</a:t>
            </a:r>
            <a:r>
              <a:rPr lang="ja-JP" altLang="en-US">
                <a:latin typeface="Comic Sans MS" charset="0"/>
              </a:rPr>
              <a:t>’</a:t>
            </a:r>
            <a:r>
              <a:rPr lang="en-US">
                <a:latin typeface="Comic Sans MS" charset="0"/>
              </a:rPr>
              <a:t>s equation (5)</a:t>
            </a:r>
          </a:p>
        </p:txBody>
      </p:sp>
      <p:sp>
        <p:nvSpPr>
          <p:cNvPr id="10252" name="Rectangle 44"/>
          <p:cNvSpPr>
            <a:spLocks noChangeArrowheads="1"/>
          </p:cNvSpPr>
          <p:nvPr/>
        </p:nvSpPr>
        <p:spPr bwMode="auto">
          <a:xfrm>
            <a:off x="852488" y="1390650"/>
            <a:ext cx="80137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dirty="0"/>
              <a:t>Since our solution was correct, we have the following for x:</a:t>
            </a:r>
          </a:p>
        </p:txBody>
      </p:sp>
      <p:graphicFrame>
        <p:nvGraphicFramePr>
          <p:cNvPr id="10253" name="Object 45"/>
          <p:cNvGraphicFramePr>
            <a:graphicFrameLocks noGrp="1" noChangeAspect="1"/>
          </p:cNvGraphicFramePr>
          <p:nvPr>
            <p:ph idx="1"/>
          </p:nvPr>
        </p:nvGraphicFramePr>
        <p:xfrm>
          <a:off x="3606800" y="1976438"/>
          <a:ext cx="2108200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497950" imgH="355446" progId="Equation.3">
                  <p:embed/>
                </p:oleObj>
              </mc:Choice>
              <mc:Fallback>
                <p:oleObj name="Equation" r:id="rId9" imgW="1497950" imgH="355446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6800" y="1976438"/>
                        <a:ext cx="2108200" cy="500062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254" name="Group 48"/>
          <p:cNvGrpSpPr>
            <a:grpSpLocks noChangeAspect="1"/>
          </p:cNvGrpSpPr>
          <p:nvPr/>
        </p:nvGrpSpPr>
        <p:grpSpPr bwMode="auto">
          <a:xfrm>
            <a:off x="5915025" y="2759075"/>
            <a:ext cx="1544638" cy="755650"/>
            <a:chOff x="3390" y="1738"/>
            <a:chExt cx="973" cy="476"/>
          </a:xfrm>
        </p:grpSpPr>
        <p:sp>
          <p:nvSpPr>
            <p:cNvPr id="10255" name="AutoShape 47"/>
            <p:cNvSpPr>
              <a:spLocks noChangeAspect="1" noChangeArrowheads="1" noTextEdit="1"/>
            </p:cNvSpPr>
            <p:nvPr/>
          </p:nvSpPr>
          <p:spPr bwMode="auto">
            <a:xfrm>
              <a:off x="3390" y="1760"/>
              <a:ext cx="973" cy="454"/>
            </a:xfrm>
            <a:prstGeom prst="rect">
              <a:avLst/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6" name="Line 49"/>
            <p:cNvSpPr>
              <a:spLocks noChangeShapeType="1"/>
            </p:cNvSpPr>
            <p:nvPr/>
          </p:nvSpPr>
          <p:spPr bwMode="auto">
            <a:xfrm>
              <a:off x="3412" y="1968"/>
              <a:ext cx="178" cy="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57" name="Line 50"/>
            <p:cNvSpPr>
              <a:spLocks noChangeShapeType="1"/>
            </p:cNvSpPr>
            <p:nvPr/>
          </p:nvSpPr>
          <p:spPr bwMode="auto">
            <a:xfrm>
              <a:off x="3729" y="1968"/>
              <a:ext cx="171" cy="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58" name="Line 51"/>
            <p:cNvSpPr>
              <a:spLocks noChangeShapeType="1"/>
            </p:cNvSpPr>
            <p:nvPr/>
          </p:nvSpPr>
          <p:spPr bwMode="auto">
            <a:xfrm flipV="1">
              <a:off x="4144" y="2109"/>
              <a:ext cx="16" cy="1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59" name="Line 52"/>
            <p:cNvSpPr>
              <a:spLocks noChangeShapeType="1"/>
            </p:cNvSpPr>
            <p:nvPr/>
          </p:nvSpPr>
          <p:spPr bwMode="auto">
            <a:xfrm>
              <a:off x="4160" y="2112"/>
              <a:ext cx="25" cy="6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0" name="Line 53"/>
            <p:cNvSpPr>
              <a:spLocks noChangeShapeType="1"/>
            </p:cNvSpPr>
            <p:nvPr/>
          </p:nvSpPr>
          <p:spPr bwMode="auto">
            <a:xfrm flipV="1">
              <a:off x="4187" y="1990"/>
              <a:ext cx="33" cy="18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1" name="Line 54"/>
            <p:cNvSpPr>
              <a:spLocks noChangeShapeType="1"/>
            </p:cNvSpPr>
            <p:nvPr/>
          </p:nvSpPr>
          <p:spPr bwMode="auto">
            <a:xfrm>
              <a:off x="4220" y="1990"/>
              <a:ext cx="105" cy="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2" name="Line 55"/>
            <p:cNvSpPr>
              <a:spLocks noChangeShapeType="1"/>
            </p:cNvSpPr>
            <p:nvPr/>
          </p:nvSpPr>
          <p:spPr bwMode="auto">
            <a:xfrm>
              <a:off x="4155" y="1962"/>
              <a:ext cx="206" cy="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3" name="Rectangle 56"/>
            <p:cNvSpPr>
              <a:spLocks noChangeArrowheads="1"/>
            </p:cNvSpPr>
            <p:nvPr/>
          </p:nvSpPr>
          <p:spPr bwMode="auto">
            <a:xfrm>
              <a:off x="4230" y="1983"/>
              <a:ext cx="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Symbol" charset="0"/>
                </a:rPr>
                <a:t>b</a:t>
              </a:r>
              <a:endParaRPr lang="en-US"/>
            </a:p>
          </p:txBody>
        </p:sp>
        <p:sp>
          <p:nvSpPr>
            <p:cNvPr id="10264" name="Rectangle 57"/>
            <p:cNvSpPr>
              <a:spLocks noChangeArrowheads="1"/>
            </p:cNvSpPr>
            <p:nvPr/>
          </p:nvSpPr>
          <p:spPr bwMode="auto">
            <a:xfrm>
              <a:off x="4181" y="1752"/>
              <a:ext cx="10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Symbol" charset="0"/>
                </a:rPr>
                <a:t>a</a:t>
              </a:r>
              <a:endParaRPr lang="en-US"/>
            </a:p>
          </p:txBody>
        </p:sp>
        <p:sp>
          <p:nvSpPr>
            <p:cNvPr id="10265" name="Rectangle 58"/>
            <p:cNvSpPr>
              <a:spLocks noChangeArrowheads="1"/>
            </p:cNvSpPr>
            <p:nvPr/>
          </p:nvSpPr>
          <p:spPr bwMode="auto">
            <a:xfrm>
              <a:off x="3816" y="1985"/>
              <a:ext cx="11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Symbol" charset="0"/>
                </a:rPr>
                <a:t>w</a:t>
              </a:r>
              <a:endParaRPr lang="en-US"/>
            </a:p>
          </p:txBody>
        </p:sp>
        <p:sp>
          <p:nvSpPr>
            <p:cNvPr id="10266" name="Rectangle 59"/>
            <p:cNvSpPr>
              <a:spLocks noChangeArrowheads="1"/>
            </p:cNvSpPr>
            <p:nvPr/>
          </p:nvSpPr>
          <p:spPr bwMode="auto">
            <a:xfrm>
              <a:off x="3762" y="1752"/>
              <a:ext cx="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Symbol" charset="0"/>
                </a:rPr>
                <a:t>b</a:t>
              </a:r>
              <a:endParaRPr lang="en-US"/>
            </a:p>
          </p:txBody>
        </p:sp>
        <p:sp>
          <p:nvSpPr>
            <p:cNvPr id="10267" name="Rectangle 60"/>
            <p:cNvSpPr>
              <a:spLocks noChangeArrowheads="1"/>
            </p:cNvSpPr>
            <p:nvPr/>
          </p:nvSpPr>
          <p:spPr bwMode="auto">
            <a:xfrm>
              <a:off x="3505" y="1771"/>
              <a:ext cx="11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Symbol" charset="0"/>
                </a:rPr>
                <a:t>w</a:t>
              </a:r>
              <a:endParaRPr lang="en-US"/>
            </a:p>
          </p:txBody>
        </p:sp>
        <p:sp>
          <p:nvSpPr>
            <p:cNvPr id="10268" name="Rectangle 61"/>
            <p:cNvSpPr>
              <a:spLocks noChangeArrowheads="1"/>
            </p:cNvSpPr>
            <p:nvPr/>
          </p:nvSpPr>
          <p:spPr bwMode="auto">
            <a:xfrm>
              <a:off x="4038" y="1850"/>
              <a:ext cx="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charset="0"/>
                </a:rPr>
                <a:t>-</a:t>
              </a:r>
              <a:endParaRPr lang="en-US"/>
            </a:p>
          </p:txBody>
        </p:sp>
        <p:sp>
          <p:nvSpPr>
            <p:cNvPr id="10269" name="Rectangle 62"/>
            <p:cNvSpPr>
              <a:spLocks noChangeArrowheads="1"/>
            </p:cNvSpPr>
            <p:nvPr/>
          </p:nvSpPr>
          <p:spPr bwMode="auto">
            <a:xfrm>
              <a:off x="3935" y="1850"/>
              <a:ext cx="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charset="0"/>
                </a:rPr>
                <a:t>=</a:t>
              </a:r>
              <a:endParaRPr lang="en-US"/>
            </a:p>
          </p:txBody>
        </p:sp>
        <p:sp>
          <p:nvSpPr>
            <p:cNvPr id="10270" name="Rectangle 63"/>
            <p:cNvSpPr>
              <a:spLocks noChangeArrowheads="1"/>
            </p:cNvSpPr>
            <p:nvPr/>
          </p:nvSpPr>
          <p:spPr bwMode="auto">
            <a:xfrm>
              <a:off x="3624" y="1850"/>
              <a:ext cx="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charset="0"/>
                </a:rPr>
                <a:t>=</a:t>
              </a:r>
              <a:endParaRPr lang="en-US"/>
            </a:p>
          </p:txBody>
        </p:sp>
        <p:sp>
          <p:nvSpPr>
            <p:cNvPr id="10271" name="Rectangle 64"/>
            <p:cNvSpPr>
              <a:spLocks noChangeArrowheads="1"/>
            </p:cNvSpPr>
            <p:nvPr/>
          </p:nvSpPr>
          <p:spPr bwMode="auto">
            <a:xfrm>
              <a:off x="3738" y="1989"/>
              <a:ext cx="8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/>
            </a:p>
          </p:txBody>
        </p:sp>
        <p:sp>
          <p:nvSpPr>
            <p:cNvPr id="10272" name="Rectangle 65"/>
            <p:cNvSpPr>
              <a:spLocks noChangeArrowheads="1"/>
            </p:cNvSpPr>
            <p:nvPr/>
          </p:nvSpPr>
          <p:spPr bwMode="auto">
            <a:xfrm>
              <a:off x="3884" y="1738"/>
              <a:ext cx="2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Times New Roman" charset="0"/>
                </a:rPr>
                <a:t>'</a:t>
              </a:r>
              <a:endParaRPr lang="en-US"/>
            </a:p>
          </p:txBody>
        </p:sp>
        <p:sp>
          <p:nvSpPr>
            <p:cNvPr id="10273" name="Rectangle 66"/>
            <p:cNvSpPr>
              <a:spLocks noChangeArrowheads="1"/>
            </p:cNvSpPr>
            <p:nvPr/>
          </p:nvSpPr>
          <p:spPr bwMode="auto">
            <a:xfrm>
              <a:off x="3442" y="1989"/>
              <a:ext cx="14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Times New Roman" charset="0"/>
                </a:rPr>
                <a:t>ds</a:t>
              </a:r>
              <a:endParaRPr lang="en-US"/>
            </a:p>
          </p:txBody>
        </p:sp>
        <p:sp>
          <p:nvSpPr>
            <p:cNvPr id="10274" name="Rectangle 67"/>
            <p:cNvSpPr>
              <a:spLocks noChangeArrowheads="1"/>
            </p:cNvSpPr>
            <p:nvPr/>
          </p:nvSpPr>
          <p:spPr bwMode="auto">
            <a:xfrm>
              <a:off x="3421" y="1769"/>
              <a:ext cx="8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Times New Roman" charset="0"/>
                </a:rPr>
                <a:t>d</a:t>
              </a:r>
              <a:endParaRPr lang="en-US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884238" y="327025"/>
            <a:ext cx="7993062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Phase Space Ellipse</a:t>
            </a: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854075" y="2513013"/>
            <a:ext cx="7942263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 dirty="0"/>
              <a:t>If we plot </a:t>
            </a:r>
            <a:r>
              <a:rPr lang="en-US" sz="2000" b="1" u="sng" dirty="0">
                <a:solidFill>
                  <a:schemeClr val="bg2"/>
                </a:solidFill>
              </a:rPr>
              <a:t>x</a:t>
            </a:r>
            <a:r>
              <a:rPr lang="ja-JP" altLang="en-US" sz="2000" b="1" u="sng" dirty="0">
                <a:solidFill>
                  <a:schemeClr val="bg2"/>
                </a:solidFill>
              </a:rPr>
              <a:t>’</a:t>
            </a:r>
            <a:r>
              <a:rPr lang="en-US" sz="2000" b="1" u="sng" dirty="0">
                <a:solidFill>
                  <a:schemeClr val="bg2"/>
                </a:solidFill>
              </a:rPr>
              <a:t> versus x as </a:t>
            </a:r>
            <a:r>
              <a:rPr lang="en-US" sz="2000" b="1" u="sng" dirty="0">
                <a:solidFill>
                  <a:schemeClr val="bg2"/>
                </a:solidFill>
                <a:sym typeface="Symbol" charset="0"/>
              </a:rPr>
              <a:t>𝛷 goes from 0 to 2𝜋</a:t>
            </a:r>
            <a:r>
              <a:rPr lang="en-US" sz="2000" dirty="0">
                <a:sym typeface="Symbol" charset="0"/>
              </a:rPr>
              <a:t>we get an ellipse, which is called the </a:t>
            </a:r>
            <a:r>
              <a:rPr lang="en-US" sz="2000" b="1" u="sng" dirty="0">
                <a:solidFill>
                  <a:schemeClr val="bg2"/>
                </a:solidFill>
                <a:sym typeface="Symbol" charset="0"/>
              </a:rPr>
              <a:t>phase space ellipse</a:t>
            </a:r>
            <a:r>
              <a:rPr lang="en-US" sz="2000" dirty="0">
                <a:sym typeface="Symbol" charset="0"/>
              </a:rPr>
              <a:t>.</a:t>
            </a:r>
            <a:endParaRPr lang="en-US" sz="2000" dirty="0"/>
          </a:p>
        </p:txBody>
      </p:sp>
      <p:sp>
        <p:nvSpPr>
          <p:cNvPr id="11270" name="Rectangle 4"/>
          <p:cNvSpPr>
            <a:spLocks noChangeArrowheads="1"/>
          </p:cNvSpPr>
          <p:nvPr/>
        </p:nvSpPr>
        <p:spPr bwMode="auto">
          <a:xfrm>
            <a:off x="854075" y="1304925"/>
            <a:ext cx="7007225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So now we have an expression for x and x</a:t>
            </a:r>
            <a:r>
              <a:rPr lang="ja-JP" altLang="en-US" sz="2000"/>
              <a:t>’</a:t>
            </a:r>
            <a:endParaRPr lang="en-US" sz="2000"/>
          </a:p>
        </p:txBody>
      </p:sp>
      <p:sp>
        <p:nvSpPr>
          <p:cNvPr id="11271" name="Text Box 10"/>
          <p:cNvSpPr txBox="1">
            <a:spLocks noChangeArrowheads="1"/>
          </p:cNvSpPr>
          <p:nvPr/>
        </p:nvSpPr>
        <p:spPr bwMode="auto">
          <a:xfrm>
            <a:off x="3384550" y="1885950"/>
            <a:ext cx="596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2000"/>
              <a:t>and</a:t>
            </a:r>
          </a:p>
        </p:txBody>
      </p:sp>
      <p:graphicFrame>
        <p:nvGraphicFramePr>
          <p:cNvPr id="11272" name="Object 16"/>
          <p:cNvGraphicFramePr>
            <a:graphicFrameLocks noChangeAspect="1"/>
          </p:cNvGraphicFramePr>
          <p:nvPr/>
        </p:nvGraphicFramePr>
        <p:xfrm>
          <a:off x="4210050" y="1855788"/>
          <a:ext cx="3594100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019300" imgH="254000" progId="Equation.3">
                  <p:embed/>
                </p:oleObj>
              </mc:Choice>
              <mc:Fallback>
                <p:oleObj name="Equation" r:id="rId3" imgW="2019300" imgH="2540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0050" y="1855788"/>
                        <a:ext cx="3594100" cy="449262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3" name="Object 17"/>
          <p:cNvGraphicFramePr>
            <a:graphicFrameLocks noChangeAspect="1"/>
          </p:cNvGraphicFramePr>
          <p:nvPr/>
        </p:nvGraphicFramePr>
        <p:xfrm>
          <a:off x="1419225" y="1851025"/>
          <a:ext cx="1827213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497950" imgH="355446" progId="Equation.3">
                  <p:embed/>
                </p:oleObj>
              </mc:Choice>
              <mc:Fallback>
                <p:oleObj name="Equation" r:id="rId5" imgW="1497950" imgH="355446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9225" y="1851025"/>
                        <a:ext cx="1827213" cy="433388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274" name="Group 51"/>
          <p:cNvGrpSpPr>
            <a:grpSpLocks/>
          </p:cNvGrpSpPr>
          <p:nvPr/>
        </p:nvGrpSpPr>
        <p:grpSpPr bwMode="auto">
          <a:xfrm>
            <a:off x="2794000" y="3671888"/>
            <a:ext cx="4356100" cy="2560637"/>
            <a:chOff x="1760" y="2297"/>
            <a:chExt cx="2744" cy="1613"/>
          </a:xfrm>
        </p:grpSpPr>
        <p:sp>
          <p:nvSpPr>
            <p:cNvPr id="11305" name="Text Box 20"/>
            <p:cNvSpPr txBox="1">
              <a:spLocks noChangeAspect="1" noChangeArrowheads="1"/>
            </p:cNvSpPr>
            <p:nvPr/>
          </p:nvSpPr>
          <p:spPr bwMode="auto">
            <a:xfrm>
              <a:off x="2989" y="2297"/>
              <a:ext cx="22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Times New Roman" charset="0"/>
                </a:rPr>
                <a:t>x</a:t>
              </a:r>
              <a:r>
                <a:rPr lang="ja-JP" altLang="en-US" sz="1600">
                  <a:latin typeface="Times New Roman" charset="0"/>
                </a:rPr>
                <a:t>’</a:t>
              </a:r>
              <a:endParaRPr lang="en-US" sz="1600">
                <a:latin typeface="Times New Roman" charset="0"/>
              </a:endParaRPr>
            </a:p>
          </p:txBody>
        </p:sp>
        <p:sp>
          <p:nvSpPr>
            <p:cNvPr id="11306" name="Line 21"/>
            <p:cNvSpPr>
              <a:spLocks noChangeAspect="1" noChangeShapeType="1"/>
            </p:cNvSpPr>
            <p:nvPr/>
          </p:nvSpPr>
          <p:spPr bwMode="auto">
            <a:xfrm flipV="1">
              <a:off x="2989" y="2335"/>
              <a:ext cx="0" cy="1575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7" name="Line 22"/>
            <p:cNvSpPr>
              <a:spLocks noChangeAspect="1" noChangeShapeType="1"/>
            </p:cNvSpPr>
            <p:nvPr/>
          </p:nvSpPr>
          <p:spPr bwMode="auto">
            <a:xfrm>
              <a:off x="1760" y="3065"/>
              <a:ext cx="2687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8" name="Text Box 23"/>
            <p:cNvSpPr txBox="1">
              <a:spLocks noChangeAspect="1" noChangeArrowheads="1"/>
            </p:cNvSpPr>
            <p:nvPr/>
          </p:nvSpPr>
          <p:spPr bwMode="auto">
            <a:xfrm>
              <a:off x="4324" y="3096"/>
              <a:ext cx="1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Times New Roman" charset="0"/>
                </a:rPr>
                <a:t>x</a:t>
              </a:r>
            </a:p>
          </p:txBody>
        </p:sp>
        <p:sp>
          <p:nvSpPr>
            <p:cNvPr id="11309" name="Oval 24"/>
            <p:cNvSpPr>
              <a:spLocks noChangeAspect="1" noChangeArrowheads="1"/>
            </p:cNvSpPr>
            <p:nvPr/>
          </p:nvSpPr>
          <p:spPr bwMode="auto">
            <a:xfrm rot="-1594242">
              <a:off x="1952" y="2643"/>
              <a:ext cx="2073" cy="84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fr-FR" sz="1600">
                <a:latin typeface="Times New Roman" charset="0"/>
              </a:endParaRPr>
            </a:p>
          </p:txBody>
        </p:sp>
      </p:grp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3444875" y="4159250"/>
            <a:ext cx="1281113" cy="671513"/>
            <a:chOff x="2182" y="2604"/>
            <a:chExt cx="807" cy="423"/>
          </a:xfrm>
        </p:grpSpPr>
        <p:sp>
          <p:nvSpPr>
            <p:cNvPr id="11302" name="Line 27"/>
            <p:cNvSpPr>
              <a:spLocks noChangeAspect="1" noChangeShapeType="1"/>
            </p:cNvSpPr>
            <p:nvPr/>
          </p:nvSpPr>
          <p:spPr bwMode="auto">
            <a:xfrm flipH="1">
              <a:off x="2182" y="2604"/>
              <a:ext cx="807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3" name="Line 30"/>
            <p:cNvSpPr>
              <a:spLocks noChangeAspect="1" noChangeShapeType="1"/>
            </p:cNvSpPr>
            <p:nvPr/>
          </p:nvSpPr>
          <p:spPr bwMode="auto">
            <a:xfrm>
              <a:off x="2259" y="2643"/>
              <a:ext cx="0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1304" name="Object 32"/>
            <p:cNvGraphicFramePr>
              <a:graphicFrameLocks noChangeAspect="1"/>
            </p:cNvGraphicFramePr>
            <p:nvPr/>
          </p:nvGraphicFramePr>
          <p:xfrm>
            <a:off x="2259" y="2681"/>
            <a:ext cx="346" cy="1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685502" imgH="355446" progId="Equation.3">
                    <p:embed/>
                  </p:oleObj>
                </mc:Choice>
                <mc:Fallback>
                  <p:oleObj name="Equation" r:id="rId7" imgW="685502" imgH="355446" progId="Equation.3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59" y="2681"/>
                          <a:ext cx="346" cy="1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2611438" y="3925888"/>
            <a:ext cx="3168650" cy="914400"/>
            <a:chOff x="1645" y="2451"/>
            <a:chExt cx="1996" cy="576"/>
          </a:xfrm>
        </p:grpSpPr>
        <p:sp>
          <p:nvSpPr>
            <p:cNvPr id="11299" name="Line 28"/>
            <p:cNvSpPr>
              <a:spLocks noChangeAspect="1" noChangeShapeType="1"/>
            </p:cNvSpPr>
            <p:nvPr/>
          </p:nvSpPr>
          <p:spPr bwMode="auto">
            <a:xfrm flipH="1">
              <a:off x="1837" y="2451"/>
              <a:ext cx="180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0" name="Line 31"/>
            <p:cNvSpPr>
              <a:spLocks noChangeAspect="1" noChangeShapeType="1"/>
            </p:cNvSpPr>
            <p:nvPr/>
          </p:nvSpPr>
          <p:spPr bwMode="auto">
            <a:xfrm>
              <a:off x="1952" y="2489"/>
              <a:ext cx="0" cy="5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1301" name="Object 34"/>
            <p:cNvGraphicFramePr>
              <a:graphicFrameLocks noChangeAspect="1"/>
            </p:cNvGraphicFramePr>
            <p:nvPr/>
          </p:nvGraphicFramePr>
          <p:xfrm>
            <a:off x="1645" y="2681"/>
            <a:ext cx="274" cy="1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545626" imgH="355292" progId="Equation.3">
                    <p:embed/>
                  </p:oleObj>
                </mc:Choice>
                <mc:Fallback>
                  <p:oleObj name="Equation" r:id="rId9" imgW="545626" imgH="355292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5" y="2681"/>
                          <a:ext cx="274" cy="1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48"/>
          <p:cNvGrpSpPr>
            <a:grpSpLocks/>
          </p:cNvGrpSpPr>
          <p:nvPr/>
        </p:nvGrpSpPr>
        <p:grpSpPr bwMode="auto">
          <a:xfrm>
            <a:off x="4803775" y="4895850"/>
            <a:ext cx="1096963" cy="854075"/>
            <a:chOff x="3027" y="3065"/>
            <a:chExt cx="691" cy="538"/>
          </a:xfrm>
        </p:grpSpPr>
        <p:sp>
          <p:nvSpPr>
            <p:cNvPr id="11296" name="Line 25"/>
            <p:cNvSpPr>
              <a:spLocks noChangeAspect="1" noChangeShapeType="1"/>
            </p:cNvSpPr>
            <p:nvPr/>
          </p:nvSpPr>
          <p:spPr bwMode="auto">
            <a:xfrm>
              <a:off x="3718" y="3065"/>
              <a:ext cx="0" cy="53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7" name="Line 29"/>
            <p:cNvSpPr>
              <a:spLocks noChangeAspect="1" noChangeShapeType="1"/>
            </p:cNvSpPr>
            <p:nvPr/>
          </p:nvSpPr>
          <p:spPr bwMode="auto">
            <a:xfrm>
              <a:off x="3027" y="3564"/>
              <a:ext cx="65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1298" name="Object 35"/>
            <p:cNvGraphicFramePr>
              <a:graphicFrameLocks noChangeAspect="1"/>
            </p:cNvGraphicFramePr>
            <p:nvPr/>
          </p:nvGraphicFramePr>
          <p:xfrm>
            <a:off x="3257" y="3372"/>
            <a:ext cx="319" cy="1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634725" imgH="355446" progId="Equation.3">
                    <p:embed/>
                  </p:oleObj>
                </mc:Choice>
                <mc:Fallback>
                  <p:oleObj name="Equation" r:id="rId11" imgW="634725" imgH="355446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57" y="3372"/>
                          <a:ext cx="319" cy="17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64"/>
          <p:cNvGrpSpPr>
            <a:grpSpLocks/>
          </p:cNvGrpSpPr>
          <p:nvPr/>
        </p:nvGrpSpPr>
        <p:grpSpPr bwMode="auto">
          <a:xfrm>
            <a:off x="6256333" y="4302125"/>
            <a:ext cx="1179511" cy="549275"/>
            <a:chOff x="4039" y="2673"/>
            <a:chExt cx="743" cy="346"/>
          </a:xfrm>
        </p:grpSpPr>
        <p:sp>
          <p:nvSpPr>
            <p:cNvPr id="11293" name="Line 36"/>
            <p:cNvSpPr>
              <a:spLocks noChangeAspect="1" noChangeShapeType="1"/>
            </p:cNvSpPr>
            <p:nvPr/>
          </p:nvSpPr>
          <p:spPr bwMode="auto">
            <a:xfrm>
              <a:off x="4039" y="2673"/>
              <a:ext cx="43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4" name="Line 37"/>
            <p:cNvSpPr>
              <a:spLocks noChangeAspect="1" noChangeShapeType="1"/>
            </p:cNvSpPr>
            <p:nvPr/>
          </p:nvSpPr>
          <p:spPr bwMode="auto">
            <a:xfrm>
              <a:off x="4270" y="2711"/>
              <a:ext cx="0" cy="3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1295" name="Objec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40197388"/>
                </p:ext>
              </p:extLst>
            </p:nvPr>
          </p:nvGraphicFramePr>
          <p:xfrm>
            <a:off x="4334" y="2788"/>
            <a:ext cx="448" cy="1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3" imgW="889000" imgH="355600" progId="Equation.3">
                    <p:embed/>
                  </p:oleObj>
                </mc:Choice>
                <mc:Fallback>
                  <p:oleObj name="Equation" r:id="rId13" imgW="889000" imgH="355600" progId="Equation.3">
                    <p:embed/>
                    <p:pic>
                      <p:nvPicPr>
                        <p:cNvPr id="0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34" y="2788"/>
                          <a:ext cx="448" cy="17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49"/>
          <p:cNvGrpSpPr>
            <a:grpSpLocks/>
          </p:cNvGrpSpPr>
          <p:nvPr/>
        </p:nvGrpSpPr>
        <p:grpSpPr bwMode="auto">
          <a:xfrm>
            <a:off x="4786313" y="4268788"/>
            <a:ext cx="1462087" cy="1890712"/>
            <a:chOff x="3027" y="2681"/>
            <a:chExt cx="921" cy="1191"/>
          </a:xfrm>
        </p:grpSpPr>
        <p:sp>
          <p:nvSpPr>
            <p:cNvPr id="11290" name="Line 26"/>
            <p:cNvSpPr>
              <a:spLocks noChangeAspect="1" noChangeShapeType="1"/>
            </p:cNvSpPr>
            <p:nvPr/>
          </p:nvSpPr>
          <p:spPr bwMode="auto">
            <a:xfrm>
              <a:off x="3948" y="2681"/>
              <a:ext cx="0" cy="1191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1291" name="Object 33"/>
            <p:cNvGraphicFramePr>
              <a:graphicFrameLocks noChangeAspect="1"/>
            </p:cNvGraphicFramePr>
            <p:nvPr/>
          </p:nvGraphicFramePr>
          <p:xfrm>
            <a:off x="3334" y="3680"/>
            <a:ext cx="294" cy="1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5" imgW="583947" imgH="355446" progId="Equation.3">
                    <p:embed/>
                  </p:oleObj>
                </mc:Choice>
                <mc:Fallback>
                  <p:oleObj name="Equation" r:id="rId15" imgW="583947" imgH="355446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34" y="3680"/>
                          <a:ext cx="294" cy="1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92" name="Line 39"/>
            <p:cNvSpPr>
              <a:spLocks noChangeAspect="1" noChangeShapeType="1"/>
            </p:cNvSpPr>
            <p:nvPr/>
          </p:nvSpPr>
          <p:spPr bwMode="auto">
            <a:xfrm>
              <a:off x="3027" y="3872"/>
              <a:ext cx="8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7256" name="AutoShape 40"/>
          <p:cNvSpPr>
            <a:spLocks/>
          </p:cNvSpPr>
          <p:nvPr/>
        </p:nvSpPr>
        <p:spPr bwMode="auto">
          <a:xfrm>
            <a:off x="7232650" y="3808413"/>
            <a:ext cx="1133475" cy="366712"/>
          </a:xfrm>
          <a:prstGeom prst="borderCallout2">
            <a:avLst>
              <a:gd name="adj1" fmla="val 31167"/>
              <a:gd name="adj2" fmla="val -6722"/>
              <a:gd name="adj3" fmla="val 31167"/>
              <a:gd name="adj4" fmla="val -42157"/>
              <a:gd name="adj5" fmla="val 105630"/>
              <a:gd name="adj6" fmla="val -78991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600" dirty="0">
                <a:sym typeface="Symbol" charset="0"/>
              </a:rPr>
              <a:t>𝛷</a:t>
            </a:r>
            <a:r>
              <a:rPr lang="en-US" sz="1600" dirty="0"/>
              <a:t>= 0 = </a:t>
            </a:r>
            <a:r>
              <a:rPr kumimoji="1" lang="en-US" sz="1600" dirty="0">
                <a:sym typeface="Symbol" charset="0"/>
              </a:rPr>
              <a:t>2𝜋</a:t>
            </a:r>
            <a:endParaRPr kumimoji="1" lang="en-US" sz="2000" dirty="0">
              <a:sym typeface="Symbol" charset="0"/>
            </a:endParaRPr>
          </a:p>
        </p:txBody>
      </p:sp>
      <p:sp>
        <p:nvSpPr>
          <p:cNvPr id="137257" name="AutoShape 41"/>
          <p:cNvSpPr>
            <a:spLocks/>
          </p:cNvSpPr>
          <p:nvPr/>
        </p:nvSpPr>
        <p:spPr bwMode="auto">
          <a:xfrm>
            <a:off x="1370013" y="3443288"/>
            <a:ext cx="1133475" cy="366712"/>
          </a:xfrm>
          <a:prstGeom prst="borderCallout2">
            <a:avLst>
              <a:gd name="adj1" fmla="val 31167"/>
              <a:gd name="adj2" fmla="val 106722"/>
              <a:gd name="adj3" fmla="val 31167"/>
              <a:gd name="adj4" fmla="val 197338"/>
              <a:gd name="adj5" fmla="val 181384"/>
              <a:gd name="adj6" fmla="val 291458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600" dirty="0">
                <a:sym typeface="Symbol" charset="0"/>
              </a:rPr>
              <a:t>𝛷</a:t>
            </a:r>
            <a:r>
              <a:rPr lang="en-US" sz="1600" dirty="0"/>
              <a:t>= 3</a:t>
            </a:r>
            <a:r>
              <a:rPr kumimoji="1" lang="en-US" sz="1600" dirty="0">
                <a:sym typeface="Symbol" charset="0"/>
              </a:rPr>
              <a:t>𝜋/2</a:t>
            </a:r>
            <a:r>
              <a:rPr kumimoji="1" lang="en-US" sz="2000" dirty="0">
                <a:sym typeface="Symbol" charset="0"/>
              </a:rPr>
              <a:t> </a:t>
            </a:r>
          </a:p>
        </p:txBody>
      </p:sp>
      <p:sp>
        <p:nvSpPr>
          <p:cNvPr id="137259" name="Oval 43"/>
          <p:cNvSpPr>
            <a:spLocks noChangeArrowheads="1"/>
          </p:cNvSpPr>
          <p:nvPr/>
        </p:nvSpPr>
        <p:spPr bwMode="auto">
          <a:xfrm>
            <a:off x="4681538" y="4103688"/>
            <a:ext cx="131762" cy="12065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37260" name="Oval 44"/>
          <p:cNvSpPr>
            <a:spLocks noChangeArrowheads="1"/>
          </p:cNvSpPr>
          <p:nvPr/>
        </p:nvSpPr>
        <p:spPr bwMode="auto">
          <a:xfrm>
            <a:off x="6188075" y="4235450"/>
            <a:ext cx="131763" cy="12065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8" name="Group 70"/>
          <p:cNvGrpSpPr>
            <a:grpSpLocks/>
          </p:cNvGrpSpPr>
          <p:nvPr/>
        </p:nvGrpSpPr>
        <p:grpSpPr bwMode="auto">
          <a:xfrm>
            <a:off x="4841875" y="3968747"/>
            <a:ext cx="874713" cy="622300"/>
            <a:chOff x="3050" y="2456"/>
            <a:chExt cx="551" cy="392"/>
          </a:xfrm>
        </p:grpSpPr>
        <p:sp>
          <p:nvSpPr>
            <p:cNvPr id="11287" name="Line 67"/>
            <p:cNvSpPr>
              <a:spLocks noChangeAspect="1" noChangeShapeType="1"/>
            </p:cNvSpPr>
            <p:nvPr/>
          </p:nvSpPr>
          <p:spPr bwMode="auto">
            <a:xfrm>
              <a:off x="3601" y="2456"/>
              <a:ext cx="0" cy="273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8" name="Line 68"/>
            <p:cNvSpPr>
              <a:spLocks noChangeAspect="1" noChangeShapeType="1"/>
            </p:cNvSpPr>
            <p:nvPr/>
          </p:nvSpPr>
          <p:spPr bwMode="auto">
            <a:xfrm>
              <a:off x="3050" y="2653"/>
              <a:ext cx="51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1289" name="Object 6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537787"/>
                </p:ext>
              </p:extLst>
            </p:nvPr>
          </p:nvGraphicFramePr>
          <p:xfrm>
            <a:off x="3093" y="2669"/>
            <a:ext cx="426" cy="1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7" imgW="850900" imgH="355600" progId="Equation.3">
                    <p:embed/>
                  </p:oleObj>
                </mc:Choice>
                <mc:Fallback>
                  <p:oleObj name="Equation" r:id="rId17" imgW="850900" imgH="355600" progId="Equation.3">
                    <p:embed/>
                    <p:pic>
                      <p:nvPicPr>
                        <p:cNvPr id="0" name="Object 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93" y="2669"/>
                          <a:ext cx="426" cy="17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7287" name="Oval 71"/>
          <p:cNvSpPr>
            <a:spLocks noChangeArrowheads="1"/>
          </p:cNvSpPr>
          <p:nvPr/>
        </p:nvSpPr>
        <p:spPr bwMode="auto">
          <a:xfrm>
            <a:off x="5637213" y="3883025"/>
            <a:ext cx="131762" cy="12065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37288" name="Oval 72"/>
          <p:cNvSpPr>
            <a:spLocks noChangeArrowheads="1"/>
          </p:cNvSpPr>
          <p:nvPr/>
        </p:nvSpPr>
        <p:spPr bwMode="auto">
          <a:xfrm>
            <a:off x="5845175" y="4827588"/>
            <a:ext cx="131763" cy="12065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63A1-38FF-4941-851A-F50A0084885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7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7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7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7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7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7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7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7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7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7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7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56" grpId="0" animBg="1" autoUpdateAnimBg="0"/>
      <p:bldP spid="137257" grpId="0" animBg="1" autoUpdateAnimBg="0"/>
      <p:bldP spid="137259" grpId="0" animBg="1"/>
      <p:bldP spid="137260" grpId="0" animBg="1"/>
      <p:bldP spid="137287" grpId="0" animBg="1"/>
      <p:bldP spid="137288" grpId="0" animBg="1"/>
    </p:bldLst>
  </p:timing>
</p:sld>
</file>

<file path=ppt/theme/theme1.xml><?xml version="1.0" encoding="utf-8"?>
<a:theme xmlns:a="http://schemas.openxmlformats.org/drawingml/2006/main" name="PowerPoint_PS_tunnel_template">
  <a:themeElements>
    <a:clrScheme name="PowerPoint_PS_tunnel_template 1">
      <a:dk1>
        <a:srgbClr val="000000"/>
      </a:dk1>
      <a:lt1>
        <a:srgbClr val="FFFFFF"/>
      </a:lt1>
      <a:dk2>
        <a:srgbClr val="000000"/>
      </a:dk2>
      <a:lt2>
        <a:srgbClr val="892D5B"/>
      </a:lt2>
      <a:accent1>
        <a:srgbClr val="CC9B10"/>
      </a:accent1>
      <a:accent2>
        <a:srgbClr val="C6CB65"/>
      </a:accent2>
      <a:accent3>
        <a:srgbClr val="FFFFFF"/>
      </a:accent3>
      <a:accent4>
        <a:srgbClr val="000000"/>
      </a:accent4>
      <a:accent5>
        <a:srgbClr val="E2CBAA"/>
      </a:accent5>
      <a:accent6>
        <a:srgbClr val="B3B85B"/>
      </a:accent6>
      <a:hlink>
        <a:srgbClr val="9F83BD"/>
      </a:hlink>
      <a:folHlink>
        <a:srgbClr val="F8CB0A"/>
      </a:folHlink>
    </a:clrScheme>
    <a:fontScheme name="PowerPoint_PS_tunnel_templat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PowerPoint_PS_tunnel_template 1">
        <a:dk1>
          <a:srgbClr val="000000"/>
        </a:dk1>
        <a:lt1>
          <a:srgbClr val="FFFFFF"/>
        </a:lt1>
        <a:dk2>
          <a:srgbClr val="000000"/>
        </a:dk2>
        <a:lt2>
          <a:srgbClr val="892D5B"/>
        </a:lt2>
        <a:accent1>
          <a:srgbClr val="CC9B10"/>
        </a:accent1>
        <a:accent2>
          <a:srgbClr val="C6CB65"/>
        </a:accent2>
        <a:accent3>
          <a:srgbClr val="FFFFFF"/>
        </a:accent3>
        <a:accent4>
          <a:srgbClr val="000000"/>
        </a:accent4>
        <a:accent5>
          <a:srgbClr val="E2CBAA"/>
        </a:accent5>
        <a:accent6>
          <a:srgbClr val="B3B85B"/>
        </a:accent6>
        <a:hlink>
          <a:srgbClr val="9F83BD"/>
        </a:hlink>
        <a:folHlink>
          <a:srgbClr val="F8CB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PS_tunnel_template 2">
        <a:dk1>
          <a:srgbClr val="000000"/>
        </a:dk1>
        <a:lt1>
          <a:srgbClr val="FFFFFF"/>
        </a:lt1>
        <a:dk2>
          <a:srgbClr val="000000"/>
        </a:dk2>
        <a:lt2>
          <a:srgbClr val="892D5B"/>
        </a:lt2>
        <a:accent1>
          <a:srgbClr val="CC9B10"/>
        </a:accent1>
        <a:accent2>
          <a:srgbClr val="808000"/>
        </a:accent2>
        <a:accent3>
          <a:srgbClr val="FFFFFF"/>
        </a:accent3>
        <a:accent4>
          <a:srgbClr val="000000"/>
        </a:accent4>
        <a:accent5>
          <a:srgbClr val="E2CBAA"/>
        </a:accent5>
        <a:accent6>
          <a:srgbClr val="737300"/>
        </a:accent6>
        <a:hlink>
          <a:srgbClr val="CDCD2B"/>
        </a:hlink>
        <a:folHlink>
          <a:srgbClr val="ECA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PS_tunnel_template 3">
        <a:dk1>
          <a:srgbClr val="000000"/>
        </a:dk1>
        <a:lt1>
          <a:srgbClr val="FFFFFF"/>
        </a:lt1>
        <a:dk2>
          <a:srgbClr val="333333"/>
        </a:dk2>
        <a:lt2>
          <a:srgbClr val="333333"/>
        </a:lt2>
        <a:accent1>
          <a:srgbClr val="DDDDDD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EAEAE"/>
        </a:accent6>
        <a:hlink>
          <a:srgbClr val="777777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9826FE6-E9CA-4D1C-8CF6-6540895FFAF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F987339-4CBC-46E3-93AA-C442C7619A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EEA558-EA6E-46A7-853D-DD2D9E3C31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J:\templates\PowerPoint_PS_tunnel_template.pot</Template>
  <TotalTime>8732</TotalTime>
  <Words>1379</Words>
  <Application>Microsoft Macintosh PowerPoint</Application>
  <PresentationFormat>On-screen Show (4:3)</PresentationFormat>
  <Paragraphs>246</Paragraphs>
  <Slides>21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Comic Sans MS</vt:lpstr>
      <vt:lpstr>Math1</vt:lpstr>
      <vt:lpstr>Symbol</vt:lpstr>
      <vt:lpstr>Times New Roman</vt:lpstr>
      <vt:lpstr>Wingdings</vt:lpstr>
      <vt:lpstr>PowerPoint_PS_tunnel_template</vt:lpstr>
      <vt:lpstr>Equation</vt:lpstr>
      <vt:lpstr>Clip</vt:lpstr>
      <vt:lpstr>AXEL-2023 Introduction to Particle Accelerators</vt:lpstr>
      <vt:lpstr>Hill’s equation</vt:lpstr>
      <vt:lpstr>Hill’s equation (2)</vt:lpstr>
      <vt:lpstr>Solution of Hill’s equation (1)</vt:lpstr>
      <vt:lpstr>Solution of Hill’s equation (2)</vt:lpstr>
      <vt:lpstr>Solution of Hill’s equation (3)</vt:lpstr>
      <vt:lpstr>Solution of Hill’s equation (4)</vt:lpstr>
      <vt:lpstr>Solution of Hill’s equation (5)</vt:lpstr>
      <vt:lpstr>Phase Space Ellipse</vt:lpstr>
      <vt:lpstr>Phase Space Ellipse (2)</vt:lpstr>
      <vt:lpstr>Phase Space Ellipse (3)</vt:lpstr>
      <vt:lpstr>Phase Space Ellipse (4)</vt:lpstr>
      <vt:lpstr>Emittance &amp; Acceptance</vt:lpstr>
      <vt:lpstr>Emittance measurement</vt:lpstr>
      <vt:lpstr>Matrix Formalism</vt:lpstr>
      <vt:lpstr>How to apply the formalism</vt:lpstr>
      <vt:lpstr>Matrix for a drift space</vt:lpstr>
      <vt:lpstr>Matrix for a quadrupole</vt:lpstr>
      <vt:lpstr>Matrix for a quadrupole (2)</vt:lpstr>
      <vt:lpstr>How now further ?</vt:lpstr>
      <vt:lpstr>Questions….,Remarks…?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accelerators</dc:title>
  <dc:subject>Transverse Optics 2</dc:subject>
  <dc:creator>Rende Steerenberg</dc:creator>
  <dc:description>Revised Januari 2002 by Rende Steerenberg</dc:description>
  <cp:lastModifiedBy>Rende Steerenberg</cp:lastModifiedBy>
  <cp:revision>431</cp:revision>
  <cp:lastPrinted>2016-02-08T21:38:52Z</cp:lastPrinted>
  <dcterms:created xsi:type="dcterms:W3CDTF">2000-12-12T08:49:19Z</dcterms:created>
  <dcterms:modified xsi:type="dcterms:W3CDTF">2023-11-27T12:41:14Z</dcterms:modified>
  <cp:category>Courses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1</vt:i4>
  </property>
  <property fmtid="{D5CDD505-2E9C-101B-9397-08002B2CF9AE}" pid="7" name="MailAddress">
    <vt:lpwstr>Rende.Steerenberg@cern.ch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2</vt:i4>
  </property>
  <property fmtid="{D5CDD505-2E9C-101B-9397-08002B2CF9AE}" pid="21" name="OutputDir">
    <vt:lpwstr>J:\WWW\Presentations</vt:lpwstr>
  </property>
</Properties>
</file>