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3" r:id="rId3"/>
  </p:sldMasterIdLst>
  <p:notesMasterIdLst>
    <p:notesMasterId r:id="rId34"/>
  </p:notesMasterIdLst>
  <p:handoutMasterIdLst>
    <p:handoutMasterId r:id="rId35"/>
  </p:handoutMasterIdLst>
  <p:sldIdLst>
    <p:sldId id="256" r:id="rId4"/>
    <p:sldId id="325" r:id="rId5"/>
    <p:sldId id="326" r:id="rId6"/>
    <p:sldId id="327" r:id="rId7"/>
    <p:sldId id="328" r:id="rId8"/>
    <p:sldId id="329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39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51" r:id="rId26"/>
    <p:sldId id="347" r:id="rId27"/>
    <p:sldId id="353" r:id="rId28"/>
    <p:sldId id="348" r:id="rId29"/>
    <p:sldId id="349" r:id="rId30"/>
    <p:sldId id="352" r:id="rId31"/>
    <p:sldId id="350" r:id="rId32"/>
    <p:sldId id="308" r:id="rId33"/>
  </p:sldIdLst>
  <p:sldSz cx="9144000" cy="6858000" type="screen4x3"/>
  <p:notesSz cx="67310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79" autoAdjust="0"/>
    <p:restoredTop sz="93730" autoAdjust="0"/>
  </p:normalViewPr>
  <p:slideViewPr>
    <p:cSldViewPr snapToGrid="0">
      <p:cViewPr varScale="1">
        <p:scale>
          <a:sx n="97" d="100"/>
          <a:sy n="97" d="100"/>
        </p:scale>
        <p:origin x="131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bg2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0475" y="0"/>
            <a:ext cx="296545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bg2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91650"/>
            <a:ext cx="288925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bg2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Introduction to Accelerators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0475" y="9391650"/>
            <a:ext cx="296545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bg2"/>
                </a:solidFill>
                <a:latin typeface="Times New Roman" charset="0"/>
              </a:defRPr>
            </a:lvl1pPr>
          </a:lstStyle>
          <a:p>
            <a:fld id="{35D66C2A-223C-3549-BE00-E3AB1D7896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7078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8188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1538"/>
            <a:ext cx="4933950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3075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Introduction to Accelerators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63075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59F08220-31D9-D945-9AC7-BF2A460D79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51790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308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4427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6571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390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062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3341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4789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516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43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0996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823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01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3617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8620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9923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864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6438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4526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4145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3707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9838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020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351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528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74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342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21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32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200">
                <a:latin typeface="Times New Roman" charset="0"/>
              </a:rPr>
              <a:t>Introduction to Accelerators</a:t>
            </a: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573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28600" y="2209800"/>
            <a:ext cx="8564563" cy="390525"/>
            <a:chOff x="144" y="1968"/>
            <a:chExt cx="5395" cy="246"/>
          </a:xfrm>
        </p:grpSpPr>
        <p:sp>
          <p:nvSpPr>
            <p:cNvPr id="5" name="Freeform 3"/>
            <p:cNvSpPr>
              <a:spLocks/>
            </p:cNvSpPr>
            <p:nvPr userDrawn="1"/>
          </p:nvSpPr>
          <p:spPr bwMode="auto">
            <a:xfrm rot="-5400000" flipH="1" flipV="1">
              <a:off x="2794" y="-586"/>
              <a:ext cx="96" cy="5395"/>
            </a:xfrm>
            <a:custGeom>
              <a:avLst/>
              <a:gdLst>
                <a:gd name="T0" fmla="*/ 91 w 1699"/>
                <a:gd name="T1" fmla="*/ 526 h 3264"/>
                <a:gd name="T2" fmla="*/ 211 w 1699"/>
                <a:gd name="T3" fmla="*/ 175 h 3264"/>
                <a:gd name="T4" fmla="*/ 443 w 1699"/>
                <a:gd name="T5" fmla="*/ 32 h 3264"/>
                <a:gd name="T6" fmla="*/ 802 w 1699"/>
                <a:gd name="T7" fmla="*/ 32 h 3264"/>
                <a:gd name="T8" fmla="*/ 1206 w 1699"/>
                <a:gd name="T9" fmla="*/ 10 h 3264"/>
                <a:gd name="T10" fmla="*/ 1482 w 1699"/>
                <a:gd name="T11" fmla="*/ 25 h 3264"/>
                <a:gd name="T12" fmla="*/ 1655 w 1699"/>
                <a:gd name="T13" fmla="*/ 160 h 3264"/>
                <a:gd name="T14" fmla="*/ 1655 w 1699"/>
                <a:gd name="T15" fmla="*/ 406 h 3264"/>
                <a:gd name="T16" fmla="*/ 1572 w 1699"/>
                <a:gd name="T17" fmla="*/ 736 h 3264"/>
                <a:gd name="T18" fmla="*/ 1565 w 1699"/>
                <a:gd name="T19" fmla="*/ 1177 h 3264"/>
                <a:gd name="T20" fmla="*/ 1632 w 1699"/>
                <a:gd name="T21" fmla="*/ 1581 h 3264"/>
                <a:gd name="T22" fmla="*/ 1692 w 1699"/>
                <a:gd name="T23" fmla="*/ 2232 h 3264"/>
                <a:gd name="T24" fmla="*/ 1587 w 1699"/>
                <a:gd name="T25" fmla="*/ 2830 h 3264"/>
                <a:gd name="T26" fmla="*/ 1625 w 1699"/>
                <a:gd name="T27" fmla="*/ 3055 h 3264"/>
                <a:gd name="T28" fmla="*/ 1535 w 1699"/>
                <a:gd name="T29" fmla="*/ 3234 h 3264"/>
                <a:gd name="T30" fmla="*/ 1325 w 1699"/>
                <a:gd name="T31" fmla="*/ 3234 h 3264"/>
                <a:gd name="T32" fmla="*/ 921 w 1699"/>
                <a:gd name="T33" fmla="*/ 3204 h 3264"/>
                <a:gd name="T34" fmla="*/ 510 w 1699"/>
                <a:gd name="T35" fmla="*/ 3249 h 3264"/>
                <a:gd name="T36" fmla="*/ 136 w 1699"/>
                <a:gd name="T37" fmla="*/ 3167 h 3264"/>
                <a:gd name="T38" fmla="*/ 39 w 1699"/>
                <a:gd name="T39" fmla="*/ 2950 h 3264"/>
                <a:gd name="T40" fmla="*/ 99 w 1699"/>
                <a:gd name="T41" fmla="*/ 2651 h 3264"/>
                <a:gd name="T42" fmla="*/ 99 w 1699"/>
                <a:gd name="T43" fmla="*/ 2232 h 3264"/>
                <a:gd name="T44" fmla="*/ 9 w 1699"/>
                <a:gd name="T45" fmla="*/ 1813 h 3264"/>
                <a:gd name="T46" fmla="*/ 46 w 1699"/>
                <a:gd name="T47" fmla="*/ 1259 h 3264"/>
                <a:gd name="T48" fmla="*/ 61 w 1699"/>
                <a:gd name="T49" fmla="*/ 915 h 3264"/>
                <a:gd name="T50" fmla="*/ 91 w 1699"/>
                <a:gd name="T51" fmla="*/ 526 h 326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699" h="3264">
                  <a:moveTo>
                    <a:pt x="91" y="526"/>
                  </a:moveTo>
                  <a:cubicBezTo>
                    <a:pt x="116" y="403"/>
                    <a:pt x="152" y="257"/>
                    <a:pt x="211" y="175"/>
                  </a:cubicBezTo>
                  <a:cubicBezTo>
                    <a:pt x="270" y="93"/>
                    <a:pt x="345" y="56"/>
                    <a:pt x="443" y="32"/>
                  </a:cubicBezTo>
                  <a:cubicBezTo>
                    <a:pt x="541" y="8"/>
                    <a:pt x="675" y="36"/>
                    <a:pt x="802" y="32"/>
                  </a:cubicBezTo>
                  <a:cubicBezTo>
                    <a:pt x="929" y="28"/>
                    <a:pt x="1093" y="11"/>
                    <a:pt x="1206" y="10"/>
                  </a:cubicBezTo>
                  <a:cubicBezTo>
                    <a:pt x="1319" y="9"/>
                    <a:pt x="1407" y="0"/>
                    <a:pt x="1482" y="25"/>
                  </a:cubicBezTo>
                  <a:cubicBezTo>
                    <a:pt x="1557" y="50"/>
                    <a:pt x="1626" y="97"/>
                    <a:pt x="1655" y="160"/>
                  </a:cubicBezTo>
                  <a:cubicBezTo>
                    <a:pt x="1684" y="223"/>
                    <a:pt x="1669" y="310"/>
                    <a:pt x="1655" y="406"/>
                  </a:cubicBezTo>
                  <a:cubicBezTo>
                    <a:pt x="1641" y="502"/>
                    <a:pt x="1587" y="608"/>
                    <a:pt x="1572" y="736"/>
                  </a:cubicBezTo>
                  <a:cubicBezTo>
                    <a:pt x="1557" y="864"/>
                    <a:pt x="1555" y="1036"/>
                    <a:pt x="1565" y="1177"/>
                  </a:cubicBezTo>
                  <a:cubicBezTo>
                    <a:pt x="1575" y="1318"/>
                    <a:pt x="1611" y="1405"/>
                    <a:pt x="1632" y="1581"/>
                  </a:cubicBezTo>
                  <a:cubicBezTo>
                    <a:pt x="1653" y="1757"/>
                    <a:pt x="1699" y="2024"/>
                    <a:pt x="1692" y="2232"/>
                  </a:cubicBezTo>
                  <a:cubicBezTo>
                    <a:pt x="1685" y="2440"/>
                    <a:pt x="1598" y="2693"/>
                    <a:pt x="1587" y="2830"/>
                  </a:cubicBezTo>
                  <a:cubicBezTo>
                    <a:pt x="1576" y="2967"/>
                    <a:pt x="1634" y="2988"/>
                    <a:pt x="1625" y="3055"/>
                  </a:cubicBezTo>
                  <a:cubicBezTo>
                    <a:pt x="1616" y="3122"/>
                    <a:pt x="1585" y="3204"/>
                    <a:pt x="1535" y="3234"/>
                  </a:cubicBezTo>
                  <a:cubicBezTo>
                    <a:pt x="1485" y="3264"/>
                    <a:pt x="1427" y="3239"/>
                    <a:pt x="1325" y="3234"/>
                  </a:cubicBezTo>
                  <a:cubicBezTo>
                    <a:pt x="1223" y="3229"/>
                    <a:pt x="1057" y="3202"/>
                    <a:pt x="921" y="3204"/>
                  </a:cubicBezTo>
                  <a:cubicBezTo>
                    <a:pt x="785" y="3206"/>
                    <a:pt x="641" y="3255"/>
                    <a:pt x="510" y="3249"/>
                  </a:cubicBezTo>
                  <a:cubicBezTo>
                    <a:pt x="379" y="3243"/>
                    <a:pt x="214" y="3217"/>
                    <a:pt x="136" y="3167"/>
                  </a:cubicBezTo>
                  <a:cubicBezTo>
                    <a:pt x="58" y="3117"/>
                    <a:pt x="45" y="3036"/>
                    <a:pt x="39" y="2950"/>
                  </a:cubicBezTo>
                  <a:cubicBezTo>
                    <a:pt x="33" y="2864"/>
                    <a:pt x="89" y="2771"/>
                    <a:pt x="99" y="2651"/>
                  </a:cubicBezTo>
                  <a:cubicBezTo>
                    <a:pt x="109" y="2531"/>
                    <a:pt x="114" y="2372"/>
                    <a:pt x="99" y="2232"/>
                  </a:cubicBezTo>
                  <a:cubicBezTo>
                    <a:pt x="84" y="2092"/>
                    <a:pt x="18" y="1975"/>
                    <a:pt x="9" y="1813"/>
                  </a:cubicBezTo>
                  <a:cubicBezTo>
                    <a:pt x="0" y="1651"/>
                    <a:pt x="37" y="1409"/>
                    <a:pt x="46" y="1259"/>
                  </a:cubicBezTo>
                  <a:cubicBezTo>
                    <a:pt x="55" y="1109"/>
                    <a:pt x="52" y="1036"/>
                    <a:pt x="61" y="915"/>
                  </a:cubicBezTo>
                  <a:cubicBezTo>
                    <a:pt x="70" y="794"/>
                    <a:pt x="66" y="649"/>
                    <a:pt x="91" y="5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2400" y="1968"/>
              <a:ext cx="768" cy="246"/>
              <a:chOff x="1797" y="3074"/>
              <a:chExt cx="2346" cy="655"/>
            </a:xfrm>
          </p:grpSpPr>
          <p:grpSp>
            <p:nvGrpSpPr>
              <p:cNvPr id="7" name="Group 5"/>
              <p:cNvGrpSpPr>
                <a:grpSpLocks/>
              </p:cNvGrpSpPr>
              <p:nvPr/>
            </p:nvGrpSpPr>
            <p:grpSpPr bwMode="auto">
              <a:xfrm>
                <a:off x="1797" y="3074"/>
                <a:ext cx="2346" cy="655"/>
                <a:chOff x="1865" y="1810"/>
                <a:chExt cx="2346" cy="655"/>
              </a:xfrm>
            </p:grpSpPr>
            <p:sp>
              <p:nvSpPr>
                <p:cNvPr id="11" name="Freeform 6"/>
                <p:cNvSpPr>
                  <a:spLocks/>
                </p:cNvSpPr>
                <p:nvPr/>
              </p:nvSpPr>
              <p:spPr bwMode="auto">
                <a:xfrm>
                  <a:off x="2051" y="2007"/>
                  <a:ext cx="2160" cy="458"/>
                </a:xfrm>
                <a:custGeom>
                  <a:avLst/>
                  <a:gdLst>
                    <a:gd name="T0" fmla="*/ 7 w 2161"/>
                    <a:gd name="T1" fmla="*/ 139 h 457"/>
                    <a:gd name="T2" fmla="*/ 89 w 2161"/>
                    <a:gd name="T3" fmla="*/ 266 h 457"/>
                    <a:gd name="T4" fmla="*/ 187 w 2161"/>
                    <a:gd name="T5" fmla="*/ 333 h 457"/>
                    <a:gd name="T6" fmla="*/ 351 w 2161"/>
                    <a:gd name="T7" fmla="*/ 303 h 457"/>
                    <a:gd name="T8" fmla="*/ 561 w 2161"/>
                    <a:gd name="T9" fmla="*/ 281 h 457"/>
                    <a:gd name="T10" fmla="*/ 852 w 2161"/>
                    <a:gd name="T11" fmla="*/ 259 h 457"/>
                    <a:gd name="T12" fmla="*/ 1167 w 2161"/>
                    <a:gd name="T13" fmla="*/ 259 h 457"/>
                    <a:gd name="T14" fmla="*/ 1541 w 2161"/>
                    <a:gd name="T15" fmla="*/ 318 h 457"/>
                    <a:gd name="T16" fmla="*/ 1758 w 2161"/>
                    <a:gd name="T17" fmla="*/ 401 h 457"/>
                    <a:gd name="T18" fmla="*/ 1907 w 2161"/>
                    <a:gd name="T19" fmla="*/ 453 h 457"/>
                    <a:gd name="T20" fmla="*/ 2049 w 2161"/>
                    <a:gd name="T21" fmla="*/ 423 h 457"/>
                    <a:gd name="T22" fmla="*/ 2109 w 2161"/>
                    <a:gd name="T23" fmla="*/ 348 h 457"/>
                    <a:gd name="T24" fmla="*/ 2109 w 2161"/>
                    <a:gd name="T25" fmla="*/ 251 h 457"/>
                    <a:gd name="T26" fmla="*/ 2004 w 2161"/>
                    <a:gd name="T27" fmla="*/ 154 h 457"/>
                    <a:gd name="T28" fmla="*/ 1167 w 2161"/>
                    <a:gd name="T29" fmla="*/ 27 h 457"/>
                    <a:gd name="T30" fmla="*/ 336 w 2161"/>
                    <a:gd name="T31" fmla="*/ 4 h 457"/>
                    <a:gd name="T32" fmla="*/ 52 w 2161"/>
                    <a:gd name="T33" fmla="*/ 49 h 457"/>
                    <a:gd name="T34" fmla="*/ 7 w 2161"/>
                    <a:gd name="T35" fmla="*/ 139 h 45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161" h="457">
                      <a:moveTo>
                        <a:pt x="7" y="139"/>
                      </a:moveTo>
                      <a:cubicBezTo>
                        <a:pt x="13" y="175"/>
                        <a:pt x="59" y="234"/>
                        <a:pt x="89" y="266"/>
                      </a:cubicBezTo>
                      <a:cubicBezTo>
                        <a:pt x="119" y="298"/>
                        <a:pt x="143" y="327"/>
                        <a:pt x="187" y="333"/>
                      </a:cubicBezTo>
                      <a:cubicBezTo>
                        <a:pt x="231" y="339"/>
                        <a:pt x="289" y="312"/>
                        <a:pt x="351" y="303"/>
                      </a:cubicBezTo>
                      <a:cubicBezTo>
                        <a:pt x="413" y="294"/>
                        <a:pt x="478" y="288"/>
                        <a:pt x="561" y="281"/>
                      </a:cubicBezTo>
                      <a:cubicBezTo>
                        <a:pt x="644" y="274"/>
                        <a:pt x="751" y="263"/>
                        <a:pt x="852" y="259"/>
                      </a:cubicBezTo>
                      <a:cubicBezTo>
                        <a:pt x="953" y="255"/>
                        <a:pt x="1052" y="249"/>
                        <a:pt x="1167" y="259"/>
                      </a:cubicBezTo>
                      <a:cubicBezTo>
                        <a:pt x="1282" y="269"/>
                        <a:pt x="1443" y="294"/>
                        <a:pt x="1541" y="318"/>
                      </a:cubicBezTo>
                      <a:cubicBezTo>
                        <a:pt x="1639" y="342"/>
                        <a:pt x="1697" y="379"/>
                        <a:pt x="1758" y="401"/>
                      </a:cubicBezTo>
                      <a:cubicBezTo>
                        <a:pt x="1819" y="423"/>
                        <a:pt x="1858" y="449"/>
                        <a:pt x="1907" y="453"/>
                      </a:cubicBezTo>
                      <a:cubicBezTo>
                        <a:pt x="1956" y="457"/>
                        <a:pt x="2015" y="440"/>
                        <a:pt x="2049" y="423"/>
                      </a:cubicBezTo>
                      <a:cubicBezTo>
                        <a:pt x="2083" y="406"/>
                        <a:pt x="2099" y="377"/>
                        <a:pt x="2109" y="348"/>
                      </a:cubicBezTo>
                      <a:cubicBezTo>
                        <a:pt x="2119" y="319"/>
                        <a:pt x="2127" y="283"/>
                        <a:pt x="2109" y="251"/>
                      </a:cubicBezTo>
                      <a:cubicBezTo>
                        <a:pt x="2091" y="219"/>
                        <a:pt x="2161" y="191"/>
                        <a:pt x="2004" y="154"/>
                      </a:cubicBezTo>
                      <a:cubicBezTo>
                        <a:pt x="1847" y="117"/>
                        <a:pt x="1445" y="52"/>
                        <a:pt x="1167" y="27"/>
                      </a:cubicBezTo>
                      <a:cubicBezTo>
                        <a:pt x="889" y="2"/>
                        <a:pt x="522" y="0"/>
                        <a:pt x="336" y="4"/>
                      </a:cubicBezTo>
                      <a:cubicBezTo>
                        <a:pt x="150" y="8"/>
                        <a:pt x="104" y="27"/>
                        <a:pt x="52" y="49"/>
                      </a:cubicBezTo>
                      <a:cubicBezTo>
                        <a:pt x="0" y="71"/>
                        <a:pt x="1" y="103"/>
                        <a:pt x="7" y="13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" name="Freeform 7"/>
                <p:cNvSpPr>
                  <a:spLocks/>
                </p:cNvSpPr>
                <p:nvPr/>
              </p:nvSpPr>
              <p:spPr bwMode="auto">
                <a:xfrm>
                  <a:off x="1865" y="1810"/>
                  <a:ext cx="2340" cy="586"/>
                </a:xfrm>
                <a:custGeom>
                  <a:avLst/>
                  <a:gdLst>
                    <a:gd name="T0" fmla="*/ 506 w 2341"/>
                    <a:gd name="T1" fmla="*/ 441 h 585"/>
                    <a:gd name="T2" fmla="*/ 274 w 2341"/>
                    <a:gd name="T3" fmla="*/ 515 h 585"/>
                    <a:gd name="T4" fmla="*/ 72 w 2341"/>
                    <a:gd name="T5" fmla="*/ 486 h 585"/>
                    <a:gd name="T6" fmla="*/ 5 w 2341"/>
                    <a:gd name="T7" fmla="*/ 373 h 585"/>
                    <a:gd name="T8" fmla="*/ 43 w 2341"/>
                    <a:gd name="T9" fmla="*/ 224 h 585"/>
                    <a:gd name="T10" fmla="*/ 215 w 2341"/>
                    <a:gd name="T11" fmla="*/ 89 h 585"/>
                    <a:gd name="T12" fmla="*/ 476 w 2341"/>
                    <a:gd name="T13" fmla="*/ 52 h 585"/>
                    <a:gd name="T14" fmla="*/ 731 w 2341"/>
                    <a:gd name="T15" fmla="*/ 74 h 585"/>
                    <a:gd name="T16" fmla="*/ 1090 w 2341"/>
                    <a:gd name="T17" fmla="*/ 37 h 585"/>
                    <a:gd name="T18" fmla="*/ 1367 w 2341"/>
                    <a:gd name="T19" fmla="*/ 7 h 585"/>
                    <a:gd name="T20" fmla="*/ 1778 w 2341"/>
                    <a:gd name="T21" fmla="*/ 7 h 585"/>
                    <a:gd name="T22" fmla="*/ 2204 w 2341"/>
                    <a:gd name="T23" fmla="*/ 52 h 585"/>
                    <a:gd name="T24" fmla="*/ 2287 w 2341"/>
                    <a:gd name="T25" fmla="*/ 111 h 585"/>
                    <a:gd name="T26" fmla="*/ 2332 w 2341"/>
                    <a:gd name="T27" fmla="*/ 246 h 585"/>
                    <a:gd name="T28" fmla="*/ 2339 w 2341"/>
                    <a:gd name="T29" fmla="*/ 373 h 585"/>
                    <a:gd name="T30" fmla="*/ 2324 w 2341"/>
                    <a:gd name="T31" fmla="*/ 456 h 585"/>
                    <a:gd name="T32" fmla="*/ 2339 w 2341"/>
                    <a:gd name="T33" fmla="*/ 538 h 585"/>
                    <a:gd name="T34" fmla="*/ 2309 w 2341"/>
                    <a:gd name="T35" fmla="*/ 583 h 585"/>
                    <a:gd name="T36" fmla="*/ 2234 w 2341"/>
                    <a:gd name="T37" fmla="*/ 553 h 585"/>
                    <a:gd name="T38" fmla="*/ 2062 w 2341"/>
                    <a:gd name="T39" fmla="*/ 486 h 585"/>
                    <a:gd name="T40" fmla="*/ 1778 w 2341"/>
                    <a:gd name="T41" fmla="*/ 448 h 585"/>
                    <a:gd name="T42" fmla="*/ 1613 w 2341"/>
                    <a:gd name="T43" fmla="*/ 448 h 585"/>
                    <a:gd name="T44" fmla="*/ 1329 w 2341"/>
                    <a:gd name="T45" fmla="*/ 418 h 585"/>
                    <a:gd name="T46" fmla="*/ 1195 w 2341"/>
                    <a:gd name="T47" fmla="*/ 411 h 585"/>
                    <a:gd name="T48" fmla="*/ 895 w 2341"/>
                    <a:gd name="T49" fmla="*/ 426 h 585"/>
                    <a:gd name="T50" fmla="*/ 671 w 2341"/>
                    <a:gd name="T51" fmla="*/ 411 h 585"/>
                    <a:gd name="T52" fmla="*/ 506 w 2341"/>
                    <a:gd name="T53" fmla="*/ 441 h 585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2341" h="585">
                      <a:moveTo>
                        <a:pt x="506" y="441"/>
                      </a:moveTo>
                      <a:cubicBezTo>
                        <a:pt x="440" y="458"/>
                        <a:pt x="346" y="507"/>
                        <a:pt x="274" y="515"/>
                      </a:cubicBezTo>
                      <a:cubicBezTo>
                        <a:pt x="202" y="523"/>
                        <a:pt x="117" y="510"/>
                        <a:pt x="72" y="486"/>
                      </a:cubicBezTo>
                      <a:cubicBezTo>
                        <a:pt x="27" y="462"/>
                        <a:pt x="10" y="417"/>
                        <a:pt x="5" y="373"/>
                      </a:cubicBezTo>
                      <a:cubicBezTo>
                        <a:pt x="0" y="329"/>
                        <a:pt x="8" y="271"/>
                        <a:pt x="43" y="224"/>
                      </a:cubicBezTo>
                      <a:cubicBezTo>
                        <a:pt x="78" y="177"/>
                        <a:pt x="143" y="118"/>
                        <a:pt x="215" y="89"/>
                      </a:cubicBezTo>
                      <a:cubicBezTo>
                        <a:pt x="287" y="60"/>
                        <a:pt x="390" y="55"/>
                        <a:pt x="476" y="52"/>
                      </a:cubicBezTo>
                      <a:cubicBezTo>
                        <a:pt x="562" y="49"/>
                        <a:pt x="629" y="77"/>
                        <a:pt x="731" y="74"/>
                      </a:cubicBezTo>
                      <a:cubicBezTo>
                        <a:pt x="833" y="71"/>
                        <a:pt x="984" y="48"/>
                        <a:pt x="1090" y="37"/>
                      </a:cubicBezTo>
                      <a:cubicBezTo>
                        <a:pt x="1196" y="26"/>
                        <a:pt x="1252" y="12"/>
                        <a:pt x="1367" y="7"/>
                      </a:cubicBezTo>
                      <a:cubicBezTo>
                        <a:pt x="1482" y="2"/>
                        <a:pt x="1639" y="0"/>
                        <a:pt x="1778" y="7"/>
                      </a:cubicBezTo>
                      <a:cubicBezTo>
                        <a:pt x="1917" y="14"/>
                        <a:pt x="2119" y="35"/>
                        <a:pt x="2204" y="52"/>
                      </a:cubicBezTo>
                      <a:cubicBezTo>
                        <a:pt x="2289" y="69"/>
                        <a:pt x="2266" y="79"/>
                        <a:pt x="2287" y="111"/>
                      </a:cubicBezTo>
                      <a:cubicBezTo>
                        <a:pt x="2308" y="143"/>
                        <a:pt x="2323" y="202"/>
                        <a:pt x="2332" y="246"/>
                      </a:cubicBezTo>
                      <a:cubicBezTo>
                        <a:pt x="2341" y="290"/>
                        <a:pt x="2340" y="338"/>
                        <a:pt x="2339" y="373"/>
                      </a:cubicBezTo>
                      <a:cubicBezTo>
                        <a:pt x="2338" y="408"/>
                        <a:pt x="2324" y="429"/>
                        <a:pt x="2324" y="456"/>
                      </a:cubicBezTo>
                      <a:cubicBezTo>
                        <a:pt x="2324" y="483"/>
                        <a:pt x="2341" y="517"/>
                        <a:pt x="2339" y="538"/>
                      </a:cubicBezTo>
                      <a:cubicBezTo>
                        <a:pt x="2337" y="559"/>
                        <a:pt x="2326" y="581"/>
                        <a:pt x="2309" y="583"/>
                      </a:cubicBezTo>
                      <a:cubicBezTo>
                        <a:pt x="2292" y="585"/>
                        <a:pt x="2275" y="569"/>
                        <a:pt x="2234" y="553"/>
                      </a:cubicBezTo>
                      <a:cubicBezTo>
                        <a:pt x="2193" y="537"/>
                        <a:pt x="2138" y="504"/>
                        <a:pt x="2062" y="486"/>
                      </a:cubicBezTo>
                      <a:cubicBezTo>
                        <a:pt x="1986" y="468"/>
                        <a:pt x="1853" y="454"/>
                        <a:pt x="1778" y="448"/>
                      </a:cubicBezTo>
                      <a:cubicBezTo>
                        <a:pt x="1703" y="442"/>
                        <a:pt x="1688" y="453"/>
                        <a:pt x="1613" y="448"/>
                      </a:cubicBezTo>
                      <a:cubicBezTo>
                        <a:pt x="1538" y="443"/>
                        <a:pt x="1399" y="424"/>
                        <a:pt x="1329" y="418"/>
                      </a:cubicBezTo>
                      <a:cubicBezTo>
                        <a:pt x="1259" y="412"/>
                        <a:pt x="1267" y="410"/>
                        <a:pt x="1195" y="411"/>
                      </a:cubicBezTo>
                      <a:cubicBezTo>
                        <a:pt x="1123" y="412"/>
                        <a:pt x="982" y="426"/>
                        <a:pt x="895" y="426"/>
                      </a:cubicBezTo>
                      <a:cubicBezTo>
                        <a:pt x="808" y="426"/>
                        <a:pt x="738" y="410"/>
                        <a:pt x="671" y="411"/>
                      </a:cubicBezTo>
                      <a:cubicBezTo>
                        <a:pt x="604" y="412"/>
                        <a:pt x="572" y="424"/>
                        <a:pt x="506" y="44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1864" y="3173"/>
                <a:ext cx="898" cy="397"/>
              </a:xfrm>
              <a:custGeom>
                <a:avLst/>
                <a:gdLst>
                  <a:gd name="T0" fmla="*/ 247 w 898"/>
                  <a:gd name="T1" fmla="*/ 397 h 397"/>
                  <a:gd name="T2" fmla="*/ 239 w 898"/>
                  <a:gd name="T3" fmla="*/ 269 h 397"/>
                  <a:gd name="T4" fmla="*/ 142 w 898"/>
                  <a:gd name="T5" fmla="*/ 307 h 397"/>
                  <a:gd name="T6" fmla="*/ 0 w 898"/>
                  <a:gd name="T7" fmla="*/ 299 h 397"/>
                  <a:gd name="T8" fmla="*/ 120 w 898"/>
                  <a:gd name="T9" fmla="*/ 262 h 397"/>
                  <a:gd name="T10" fmla="*/ 224 w 898"/>
                  <a:gd name="T11" fmla="*/ 202 h 397"/>
                  <a:gd name="T12" fmla="*/ 209 w 898"/>
                  <a:gd name="T13" fmla="*/ 67 h 397"/>
                  <a:gd name="T14" fmla="*/ 232 w 898"/>
                  <a:gd name="T15" fmla="*/ 0 h 397"/>
                  <a:gd name="T16" fmla="*/ 292 w 898"/>
                  <a:gd name="T17" fmla="*/ 90 h 397"/>
                  <a:gd name="T18" fmla="*/ 314 w 898"/>
                  <a:gd name="T19" fmla="*/ 187 h 397"/>
                  <a:gd name="T20" fmla="*/ 486 w 898"/>
                  <a:gd name="T21" fmla="*/ 135 h 397"/>
                  <a:gd name="T22" fmla="*/ 651 w 898"/>
                  <a:gd name="T23" fmla="*/ 112 h 397"/>
                  <a:gd name="T24" fmla="*/ 898 w 898"/>
                  <a:gd name="T25" fmla="*/ 82 h 397"/>
                  <a:gd name="T26" fmla="*/ 748 w 898"/>
                  <a:gd name="T27" fmla="*/ 150 h 397"/>
                  <a:gd name="T28" fmla="*/ 464 w 898"/>
                  <a:gd name="T29" fmla="*/ 187 h 397"/>
                  <a:gd name="T30" fmla="*/ 314 w 898"/>
                  <a:gd name="T31" fmla="*/ 232 h 397"/>
                  <a:gd name="T32" fmla="*/ 322 w 898"/>
                  <a:gd name="T33" fmla="*/ 374 h 397"/>
                  <a:gd name="T34" fmla="*/ 247 w 898"/>
                  <a:gd name="T35" fmla="*/ 397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98" h="397">
                    <a:moveTo>
                      <a:pt x="247" y="397"/>
                    </a:moveTo>
                    <a:lnTo>
                      <a:pt x="239" y="269"/>
                    </a:lnTo>
                    <a:lnTo>
                      <a:pt x="142" y="307"/>
                    </a:lnTo>
                    <a:lnTo>
                      <a:pt x="0" y="299"/>
                    </a:lnTo>
                    <a:lnTo>
                      <a:pt x="120" y="262"/>
                    </a:lnTo>
                    <a:lnTo>
                      <a:pt x="224" y="202"/>
                    </a:lnTo>
                    <a:lnTo>
                      <a:pt x="209" y="67"/>
                    </a:lnTo>
                    <a:lnTo>
                      <a:pt x="232" y="0"/>
                    </a:lnTo>
                    <a:lnTo>
                      <a:pt x="292" y="90"/>
                    </a:lnTo>
                    <a:lnTo>
                      <a:pt x="314" y="187"/>
                    </a:lnTo>
                    <a:lnTo>
                      <a:pt x="486" y="135"/>
                    </a:lnTo>
                    <a:lnTo>
                      <a:pt x="651" y="112"/>
                    </a:lnTo>
                    <a:lnTo>
                      <a:pt x="898" y="82"/>
                    </a:lnTo>
                    <a:lnTo>
                      <a:pt x="748" y="150"/>
                    </a:lnTo>
                    <a:lnTo>
                      <a:pt x="464" y="187"/>
                    </a:lnTo>
                    <a:lnTo>
                      <a:pt x="314" y="232"/>
                    </a:lnTo>
                    <a:lnTo>
                      <a:pt x="322" y="374"/>
                    </a:lnTo>
                    <a:lnTo>
                      <a:pt x="247" y="397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3352" y="3074"/>
                <a:ext cx="156" cy="338"/>
              </a:xfrm>
              <a:custGeom>
                <a:avLst/>
                <a:gdLst>
                  <a:gd name="T0" fmla="*/ 90 w 157"/>
                  <a:gd name="T1" fmla="*/ 8 h 337"/>
                  <a:gd name="T2" fmla="*/ 157 w 157"/>
                  <a:gd name="T3" fmla="*/ 195 h 337"/>
                  <a:gd name="T4" fmla="*/ 142 w 157"/>
                  <a:gd name="T5" fmla="*/ 337 h 337"/>
                  <a:gd name="T6" fmla="*/ 0 w 157"/>
                  <a:gd name="T7" fmla="*/ 0 h 337"/>
                  <a:gd name="T8" fmla="*/ 90 w 157"/>
                  <a:gd name="T9" fmla="*/ 8 h 3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7" h="337">
                    <a:moveTo>
                      <a:pt x="90" y="8"/>
                    </a:moveTo>
                    <a:lnTo>
                      <a:pt x="157" y="195"/>
                    </a:lnTo>
                    <a:lnTo>
                      <a:pt x="142" y="337"/>
                    </a:lnTo>
                    <a:lnTo>
                      <a:pt x="0" y="0"/>
                    </a:lnTo>
                    <a:lnTo>
                      <a:pt x="90" y="8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3306" y="3127"/>
                <a:ext cx="809" cy="397"/>
              </a:xfrm>
              <a:custGeom>
                <a:avLst/>
                <a:gdLst>
                  <a:gd name="T0" fmla="*/ 0 w 808"/>
                  <a:gd name="T1" fmla="*/ 366 h 396"/>
                  <a:gd name="T2" fmla="*/ 105 w 808"/>
                  <a:gd name="T3" fmla="*/ 366 h 396"/>
                  <a:gd name="T4" fmla="*/ 255 w 808"/>
                  <a:gd name="T5" fmla="*/ 306 h 396"/>
                  <a:gd name="T6" fmla="*/ 471 w 808"/>
                  <a:gd name="T7" fmla="*/ 112 h 396"/>
                  <a:gd name="T8" fmla="*/ 307 w 808"/>
                  <a:gd name="T9" fmla="*/ 67 h 396"/>
                  <a:gd name="T10" fmla="*/ 232 w 808"/>
                  <a:gd name="T11" fmla="*/ 22 h 396"/>
                  <a:gd name="T12" fmla="*/ 352 w 808"/>
                  <a:gd name="T13" fmla="*/ 22 h 396"/>
                  <a:gd name="T14" fmla="*/ 524 w 808"/>
                  <a:gd name="T15" fmla="*/ 74 h 396"/>
                  <a:gd name="T16" fmla="*/ 621 w 808"/>
                  <a:gd name="T17" fmla="*/ 0 h 396"/>
                  <a:gd name="T18" fmla="*/ 681 w 808"/>
                  <a:gd name="T19" fmla="*/ 0 h 396"/>
                  <a:gd name="T20" fmla="*/ 576 w 808"/>
                  <a:gd name="T21" fmla="*/ 82 h 396"/>
                  <a:gd name="T22" fmla="*/ 801 w 808"/>
                  <a:gd name="T23" fmla="*/ 134 h 396"/>
                  <a:gd name="T24" fmla="*/ 808 w 808"/>
                  <a:gd name="T25" fmla="*/ 209 h 396"/>
                  <a:gd name="T26" fmla="*/ 516 w 808"/>
                  <a:gd name="T27" fmla="*/ 134 h 396"/>
                  <a:gd name="T28" fmla="*/ 344 w 808"/>
                  <a:gd name="T29" fmla="*/ 291 h 396"/>
                  <a:gd name="T30" fmla="*/ 277 w 808"/>
                  <a:gd name="T31" fmla="*/ 344 h 396"/>
                  <a:gd name="T32" fmla="*/ 157 w 808"/>
                  <a:gd name="T33" fmla="*/ 396 h 396"/>
                  <a:gd name="T34" fmla="*/ 0 w 808"/>
                  <a:gd name="T35" fmla="*/ 366 h 39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08" h="396">
                    <a:moveTo>
                      <a:pt x="0" y="366"/>
                    </a:moveTo>
                    <a:lnTo>
                      <a:pt x="105" y="366"/>
                    </a:lnTo>
                    <a:lnTo>
                      <a:pt x="255" y="306"/>
                    </a:lnTo>
                    <a:lnTo>
                      <a:pt x="471" y="112"/>
                    </a:lnTo>
                    <a:lnTo>
                      <a:pt x="307" y="67"/>
                    </a:lnTo>
                    <a:lnTo>
                      <a:pt x="232" y="22"/>
                    </a:lnTo>
                    <a:lnTo>
                      <a:pt x="352" y="22"/>
                    </a:lnTo>
                    <a:lnTo>
                      <a:pt x="524" y="74"/>
                    </a:lnTo>
                    <a:lnTo>
                      <a:pt x="621" y="0"/>
                    </a:lnTo>
                    <a:lnTo>
                      <a:pt x="681" y="0"/>
                    </a:lnTo>
                    <a:lnTo>
                      <a:pt x="576" y="82"/>
                    </a:lnTo>
                    <a:lnTo>
                      <a:pt x="801" y="134"/>
                    </a:lnTo>
                    <a:lnTo>
                      <a:pt x="808" y="209"/>
                    </a:lnTo>
                    <a:lnTo>
                      <a:pt x="516" y="134"/>
                    </a:lnTo>
                    <a:lnTo>
                      <a:pt x="344" y="291"/>
                    </a:lnTo>
                    <a:lnTo>
                      <a:pt x="277" y="344"/>
                    </a:lnTo>
                    <a:lnTo>
                      <a:pt x="157" y="396"/>
                    </a:lnTo>
                    <a:lnTo>
                      <a:pt x="0" y="366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7137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577850"/>
            <a:ext cx="7772400" cy="1403350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137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1066800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999AFDA-97D0-894F-9A57-FF0DBFCBFC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530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7A0596-03B9-9149-B5DC-69751695AB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704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6113" y="228600"/>
            <a:ext cx="2147887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7688" y="228600"/>
            <a:ext cx="6296025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9D1FB-8B90-B24F-9823-11D45C4B5B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736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BCEB3-BDFA-0947-98E7-E3F42817F2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335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0E57E4-8159-CD4B-BDFC-67A6C2E415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853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73B4B0-3328-9643-B71C-2297E9A001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388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5A04E0-71A6-A34F-BD70-26083E9046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551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380AC6-95E9-FB4A-A426-43E95BA239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70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809304-D446-C944-8FB9-33FE928C91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51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9A0A98-5B1D-CB46-80CC-F145686076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518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072D5D-9317-1542-B73A-7D9CFBA898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61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>
            <a:off x="-23813" y="1066800"/>
            <a:ext cx="6899276" cy="171450"/>
          </a:xfrm>
          <a:custGeom>
            <a:avLst/>
            <a:gdLst>
              <a:gd name="T0" fmla="*/ 3477 w 4346"/>
              <a:gd name="T1" fmla="*/ 10 h 108"/>
              <a:gd name="T2" fmla="*/ 4057 w 4346"/>
              <a:gd name="T3" fmla="*/ 17 h 108"/>
              <a:gd name="T4" fmla="*/ 4293 w 4346"/>
              <a:gd name="T5" fmla="*/ 30 h 108"/>
              <a:gd name="T6" fmla="*/ 4293 w 4346"/>
              <a:gd name="T7" fmla="*/ 50 h 108"/>
              <a:gd name="T8" fmla="*/ 4329 w 4346"/>
              <a:gd name="T9" fmla="*/ 73 h 108"/>
              <a:gd name="T10" fmla="*/ 4305 w 4346"/>
              <a:gd name="T11" fmla="*/ 89 h 108"/>
              <a:gd name="T12" fmla="*/ 4082 w 4346"/>
              <a:gd name="T13" fmla="*/ 99 h 108"/>
              <a:gd name="T14" fmla="*/ 3675 w 4346"/>
              <a:gd name="T15" fmla="*/ 99 h 108"/>
              <a:gd name="T16" fmla="*/ 3129 w 4346"/>
              <a:gd name="T17" fmla="*/ 94 h 108"/>
              <a:gd name="T18" fmla="*/ 2401 w 4346"/>
              <a:gd name="T19" fmla="*/ 94 h 108"/>
              <a:gd name="T20" fmla="*/ 1733 w 4346"/>
              <a:gd name="T21" fmla="*/ 98 h 108"/>
              <a:gd name="T22" fmla="*/ 657 w 4346"/>
              <a:gd name="T23" fmla="*/ 102 h 108"/>
              <a:gd name="T24" fmla="*/ 1 w 4346"/>
              <a:gd name="T25" fmla="*/ 93 h 108"/>
              <a:gd name="T26" fmla="*/ 0 w 4346"/>
              <a:gd name="T27" fmla="*/ 13 h 108"/>
              <a:gd name="T28" fmla="*/ 657 w 4346"/>
              <a:gd name="T29" fmla="*/ 12 h 108"/>
              <a:gd name="T30" fmla="*/ 1349 w 4346"/>
              <a:gd name="T31" fmla="*/ 7 h 108"/>
              <a:gd name="T32" fmla="*/ 2265 w 4346"/>
              <a:gd name="T33" fmla="*/ 9 h 108"/>
              <a:gd name="T34" fmla="*/ 2834 w 4346"/>
              <a:gd name="T35" fmla="*/ 8 h 108"/>
              <a:gd name="T36" fmla="*/ 3477 w 4346"/>
              <a:gd name="T37" fmla="*/ 10 h 10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346" h="108">
                <a:moveTo>
                  <a:pt x="3477" y="10"/>
                </a:moveTo>
                <a:cubicBezTo>
                  <a:pt x="3680" y="12"/>
                  <a:pt x="3921" y="14"/>
                  <a:pt x="4057" y="17"/>
                </a:cubicBezTo>
                <a:cubicBezTo>
                  <a:pt x="4192" y="20"/>
                  <a:pt x="4253" y="24"/>
                  <a:pt x="4293" y="30"/>
                </a:cubicBezTo>
                <a:cubicBezTo>
                  <a:pt x="4333" y="36"/>
                  <a:pt x="4286" y="43"/>
                  <a:pt x="4293" y="50"/>
                </a:cubicBezTo>
                <a:cubicBezTo>
                  <a:pt x="4300" y="57"/>
                  <a:pt x="4328" y="67"/>
                  <a:pt x="4329" y="73"/>
                </a:cubicBezTo>
                <a:cubicBezTo>
                  <a:pt x="4331" y="80"/>
                  <a:pt x="4346" y="85"/>
                  <a:pt x="4305" y="89"/>
                </a:cubicBezTo>
                <a:cubicBezTo>
                  <a:pt x="4263" y="93"/>
                  <a:pt x="4186" y="97"/>
                  <a:pt x="4082" y="99"/>
                </a:cubicBezTo>
                <a:cubicBezTo>
                  <a:pt x="3977" y="100"/>
                  <a:pt x="3834" y="99"/>
                  <a:pt x="3675" y="99"/>
                </a:cubicBezTo>
                <a:cubicBezTo>
                  <a:pt x="3516" y="98"/>
                  <a:pt x="3341" y="95"/>
                  <a:pt x="3129" y="94"/>
                </a:cubicBezTo>
                <a:cubicBezTo>
                  <a:pt x="2918" y="93"/>
                  <a:pt x="2634" y="94"/>
                  <a:pt x="2401" y="94"/>
                </a:cubicBezTo>
                <a:cubicBezTo>
                  <a:pt x="2168" y="95"/>
                  <a:pt x="2024" y="97"/>
                  <a:pt x="1733" y="98"/>
                </a:cubicBezTo>
                <a:cubicBezTo>
                  <a:pt x="1442" y="99"/>
                  <a:pt x="946" y="103"/>
                  <a:pt x="657" y="102"/>
                </a:cubicBezTo>
                <a:cubicBezTo>
                  <a:pt x="368" y="101"/>
                  <a:pt x="110" y="108"/>
                  <a:pt x="1" y="93"/>
                </a:cubicBezTo>
                <a:lnTo>
                  <a:pt x="0" y="13"/>
                </a:lnTo>
                <a:cubicBezTo>
                  <a:pt x="109" y="0"/>
                  <a:pt x="432" y="13"/>
                  <a:pt x="657" y="12"/>
                </a:cubicBezTo>
                <a:cubicBezTo>
                  <a:pt x="882" y="11"/>
                  <a:pt x="1082" y="7"/>
                  <a:pt x="1349" y="7"/>
                </a:cubicBezTo>
                <a:cubicBezTo>
                  <a:pt x="1617" y="6"/>
                  <a:pt x="2017" y="8"/>
                  <a:pt x="2265" y="9"/>
                </a:cubicBezTo>
                <a:cubicBezTo>
                  <a:pt x="2513" y="9"/>
                  <a:pt x="2634" y="9"/>
                  <a:pt x="2834" y="8"/>
                </a:cubicBezTo>
                <a:cubicBezTo>
                  <a:pt x="3034" y="9"/>
                  <a:pt x="3273" y="9"/>
                  <a:pt x="3477" y="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Freeform 3"/>
          <p:cNvSpPr>
            <a:spLocks/>
          </p:cNvSpPr>
          <p:nvPr/>
        </p:nvSpPr>
        <p:spPr bwMode="auto">
          <a:xfrm>
            <a:off x="198438" y="152400"/>
            <a:ext cx="715962" cy="6400800"/>
          </a:xfrm>
          <a:custGeom>
            <a:avLst/>
            <a:gdLst>
              <a:gd name="T0" fmla="*/ 86 w 883"/>
              <a:gd name="T1" fmla="*/ 3201 h 4115"/>
              <a:gd name="T2" fmla="*/ 79 w 883"/>
              <a:gd name="T3" fmla="*/ 2730 h 4115"/>
              <a:gd name="T4" fmla="*/ 64 w 883"/>
              <a:gd name="T5" fmla="*/ 2109 h 4115"/>
              <a:gd name="T6" fmla="*/ 101 w 883"/>
              <a:gd name="T7" fmla="*/ 1765 h 4115"/>
              <a:gd name="T8" fmla="*/ 79 w 883"/>
              <a:gd name="T9" fmla="*/ 1137 h 4115"/>
              <a:gd name="T10" fmla="*/ 34 w 883"/>
              <a:gd name="T11" fmla="*/ 651 h 4115"/>
              <a:gd name="T12" fmla="*/ 19 w 883"/>
              <a:gd name="T13" fmla="*/ 284 h 4115"/>
              <a:gd name="T14" fmla="*/ 49 w 883"/>
              <a:gd name="T15" fmla="*/ 45 h 4115"/>
              <a:gd name="T16" fmla="*/ 123 w 883"/>
              <a:gd name="T17" fmla="*/ 15 h 4115"/>
              <a:gd name="T18" fmla="*/ 243 w 883"/>
              <a:gd name="T19" fmla="*/ 37 h 4115"/>
              <a:gd name="T20" fmla="*/ 355 w 883"/>
              <a:gd name="T21" fmla="*/ 15 h 4115"/>
              <a:gd name="T22" fmla="*/ 512 w 883"/>
              <a:gd name="T23" fmla="*/ 7 h 4115"/>
              <a:gd name="T24" fmla="*/ 707 w 883"/>
              <a:gd name="T25" fmla="*/ 60 h 4115"/>
              <a:gd name="T26" fmla="*/ 797 w 883"/>
              <a:gd name="T27" fmla="*/ 142 h 4115"/>
              <a:gd name="T28" fmla="*/ 789 w 883"/>
              <a:gd name="T29" fmla="*/ 321 h 4115"/>
              <a:gd name="T30" fmla="*/ 804 w 883"/>
              <a:gd name="T31" fmla="*/ 658 h 4115"/>
              <a:gd name="T32" fmla="*/ 849 w 883"/>
              <a:gd name="T33" fmla="*/ 1047 h 4115"/>
              <a:gd name="T34" fmla="*/ 834 w 883"/>
              <a:gd name="T35" fmla="*/ 1586 h 4115"/>
              <a:gd name="T36" fmla="*/ 812 w 883"/>
              <a:gd name="T37" fmla="*/ 2199 h 4115"/>
              <a:gd name="T38" fmla="*/ 879 w 883"/>
              <a:gd name="T39" fmla="*/ 2812 h 4115"/>
              <a:gd name="T40" fmla="*/ 834 w 883"/>
              <a:gd name="T41" fmla="*/ 3329 h 4115"/>
              <a:gd name="T42" fmla="*/ 842 w 883"/>
              <a:gd name="T43" fmla="*/ 3957 h 4115"/>
              <a:gd name="T44" fmla="*/ 797 w 883"/>
              <a:gd name="T45" fmla="*/ 4054 h 4115"/>
              <a:gd name="T46" fmla="*/ 625 w 883"/>
              <a:gd name="T47" fmla="*/ 4084 h 4115"/>
              <a:gd name="T48" fmla="*/ 430 w 883"/>
              <a:gd name="T49" fmla="*/ 4039 h 4115"/>
              <a:gd name="T50" fmla="*/ 251 w 883"/>
              <a:gd name="T51" fmla="*/ 4069 h 4115"/>
              <a:gd name="T52" fmla="*/ 123 w 883"/>
              <a:gd name="T53" fmla="*/ 4114 h 4115"/>
              <a:gd name="T54" fmla="*/ 19 w 883"/>
              <a:gd name="T55" fmla="*/ 4062 h 4115"/>
              <a:gd name="T56" fmla="*/ 11 w 883"/>
              <a:gd name="T57" fmla="*/ 3875 h 4115"/>
              <a:gd name="T58" fmla="*/ 64 w 883"/>
              <a:gd name="T59" fmla="*/ 3598 h 4115"/>
              <a:gd name="T60" fmla="*/ 86 w 883"/>
              <a:gd name="T61" fmla="*/ 3201 h 411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883" h="4115">
                <a:moveTo>
                  <a:pt x="86" y="3201"/>
                </a:moveTo>
                <a:cubicBezTo>
                  <a:pt x="89" y="3056"/>
                  <a:pt x="83" y="2912"/>
                  <a:pt x="79" y="2730"/>
                </a:cubicBezTo>
                <a:cubicBezTo>
                  <a:pt x="75" y="2548"/>
                  <a:pt x="60" y="2270"/>
                  <a:pt x="64" y="2109"/>
                </a:cubicBezTo>
                <a:cubicBezTo>
                  <a:pt x="68" y="1948"/>
                  <a:pt x="99" y="1927"/>
                  <a:pt x="101" y="1765"/>
                </a:cubicBezTo>
                <a:cubicBezTo>
                  <a:pt x="103" y="1603"/>
                  <a:pt x="90" y="1323"/>
                  <a:pt x="79" y="1137"/>
                </a:cubicBezTo>
                <a:cubicBezTo>
                  <a:pt x="68" y="951"/>
                  <a:pt x="44" y="793"/>
                  <a:pt x="34" y="651"/>
                </a:cubicBezTo>
                <a:cubicBezTo>
                  <a:pt x="24" y="509"/>
                  <a:pt x="17" y="385"/>
                  <a:pt x="19" y="284"/>
                </a:cubicBezTo>
                <a:cubicBezTo>
                  <a:pt x="21" y="183"/>
                  <a:pt x="32" y="90"/>
                  <a:pt x="49" y="45"/>
                </a:cubicBezTo>
                <a:cubicBezTo>
                  <a:pt x="66" y="0"/>
                  <a:pt x="91" y="16"/>
                  <a:pt x="123" y="15"/>
                </a:cubicBezTo>
                <a:cubicBezTo>
                  <a:pt x="155" y="14"/>
                  <a:pt x="204" y="37"/>
                  <a:pt x="243" y="37"/>
                </a:cubicBezTo>
                <a:cubicBezTo>
                  <a:pt x="282" y="37"/>
                  <a:pt x="310" y="20"/>
                  <a:pt x="355" y="15"/>
                </a:cubicBezTo>
                <a:cubicBezTo>
                  <a:pt x="400" y="10"/>
                  <a:pt x="453" y="0"/>
                  <a:pt x="512" y="7"/>
                </a:cubicBezTo>
                <a:cubicBezTo>
                  <a:pt x="571" y="14"/>
                  <a:pt x="659" y="37"/>
                  <a:pt x="707" y="60"/>
                </a:cubicBezTo>
                <a:cubicBezTo>
                  <a:pt x="755" y="83"/>
                  <a:pt x="783" y="99"/>
                  <a:pt x="797" y="142"/>
                </a:cubicBezTo>
                <a:cubicBezTo>
                  <a:pt x="811" y="185"/>
                  <a:pt x="788" y="235"/>
                  <a:pt x="789" y="321"/>
                </a:cubicBezTo>
                <a:cubicBezTo>
                  <a:pt x="790" y="407"/>
                  <a:pt x="794" y="537"/>
                  <a:pt x="804" y="658"/>
                </a:cubicBezTo>
                <a:cubicBezTo>
                  <a:pt x="814" y="779"/>
                  <a:pt x="844" y="892"/>
                  <a:pt x="849" y="1047"/>
                </a:cubicBezTo>
                <a:cubicBezTo>
                  <a:pt x="854" y="1202"/>
                  <a:pt x="840" y="1394"/>
                  <a:pt x="834" y="1586"/>
                </a:cubicBezTo>
                <a:cubicBezTo>
                  <a:pt x="828" y="1778"/>
                  <a:pt x="805" y="1995"/>
                  <a:pt x="812" y="2199"/>
                </a:cubicBezTo>
                <a:cubicBezTo>
                  <a:pt x="819" y="2403"/>
                  <a:pt x="875" y="2624"/>
                  <a:pt x="879" y="2812"/>
                </a:cubicBezTo>
                <a:cubicBezTo>
                  <a:pt x="883" y="3000"/>
                  <a:pt x="840" y="3138"/>
                  <a:pt x="834" y="3329"/>
                </a:cubicBezTo>
                <a:cubicBezTo>
                  <a:pt x="828" y="3520"/>
                  <a:pt x="848" y="3836"/>
                  <a:pt x="842" y="3957"/>
                </a:cubicBezTo>
                <a:cubicBezTo>
                  <a:pt x="836" y="4078"/>
                  <a:pt x="833" y="4033"/>
                  <a:pt x="797" y="4054"/>
                </a:cubicBezTo>
                <a:cubicBezTo>
                  <a:pt x="761" y="4075"/>
                  <a:pt x="686" y="4086"/>
                  <a:pt x="625" y="4084"/>
                </a:cubicBezTo>
                <a:cubicBezTo>
                  <a:pt x="564" y="4082"/>
                  <a:pt x="492" y="4041"/>
                  <a:pt x="430" y="4039"/>
                </a:cubicBezTo>
                <a:cubicBezTo>
                  <a:pt x="368" y="4037"/>
                  <a:pt x="302" y="4057"/>
                  <a:pt x="251" y="4069"/>
                </a:cubicBezTo>
                <a:cubicBezTo>
                  <a:pt x="200" y="4081"/>
                  <a:pt x="162" y="4115"/>
                  <a:pt x="123" y="4114"/>
                </a:cubicBezTo>
                <a:cubicBezTo>
                  <a:pt x="84" y="4113"/>
                  <a:pt x="38" y="4102"/>
                  <a:pt x="19" y="4062"/>
                </a:cubicBezTo>
                <a:cubicBezTo>
                  <a:pt x="0" y="4022"/>
                  <a:pt x="3" y="3952"/>
                  <a:pt x="11" y="3875"/>
                </a:cubicBezTo>
                <a:cubicBezTo>
                  <a:pt x="19" y="3798"/>
                  <a:pt x="51" y="3710"/>
                  <a:pt x="64" y="3598"/>
                </a:cubicBezTo>
                <a:cubicBezTo>
                  <a:pt x="77" y="3486"/>
                  <a:pt x="83" y="3346"/>
                  <a:pt x="86" y="3201"/>
                </a:cubicBezTo>
                <a:close/>
              </a:path>
            </a:pathLst>
          </a:custGeom>
          <a:solidFill>
            <a:schemeClr val="hlink">
              <a:alpha val="50195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Freeform 4"/>
          <p:cNvSpPr>
            <a:spLocks/>
          </p:cNvSpPr>
          <p:nvPr/>
        </p:nvSpPr>
        <p:spPr bwMode="invGray">
          <a:xfrm>
            <a:off x="323850" y="609600"/>
            <a:ext cx="152400" cy="914400"/>
          </a:xfrm>
          <a:custGeom>
            <a:avLst/>
            <a:gdLst>
              <a:gd name="T0" fmla="*/ 92 w 110"/>
              <a:gd name="T1" fmla="*/ 0 h 842"/>
              <a:gd name="T2" fmla="*/ 81 w 110"/>
              <a:gd name="T3" fmla="*/ 170 h 842"/>
              <a:gd name="T4" fmla="*/ 51 w 110"/>
              <a:gd name="T5" fmla="*/ 362 h 842"/>
              <a:gd name="T6" fmla="*/ 74 w 110"/>
              <a:gd name="T7" fmla="*/ 539 h 842"/>
              <a:gd name="T8" fmla="*/ 88 w 110"/>
              <a:gd name="T9" fmla="*/ 709 h 842"/>
              <a:gd name="T10" fmla="*/ 110 w 110"/>
              <a:gd name="T11" fmla="*/ 842 h 842"/>
              <a:gd name="T12" fmla="*/ 81 w 110"/>
              <a:gd name="T13" fmla="*/ 768 h 842"/>
              <a:gd name="T14" fmla="*/ 59 w 110"/>
              <a:gd name="T15" fmla="*/ 716 h 842"/>
              <a:gd name="T16" fmla="*/ 29 w 110"/>
              <a:gd name="T17" fmla="*/ 598 h 842"/>
              <a:gd name="T18" fmla="*/ 0 w 110"/>
              <a:gd name="T19" fmla="*/ 414 h 842"/>
              <a:gd name="T20" fmla="*/ 22 w 110"/>
              <a:gd name="T21" fmla="*/ 251 h 842"/>
              <a:gd name="T22" fmla="*/ 51 w 110"/>
              <a:gd name="T23" fmla="*/ 81 h 842"/>
              <a:gd name="T24" fmla="*/ 92 w 110"/>
              <a:gd name="T25" fmla="*/ 0 h 84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0" h="842">
                <a:moveTo>
                  <a:pt x="92" y="0"/>
                </a:moveTo>
                <a:lnTo>
                  <a:pt x="81" y="170"/>
                </a:lnTo>
                <a:lnTo>
                  <a:pt x="51" y="362"/>
                </a:lnTo>
                <a:lnTo>
                  <a:pt x="74" y="539"/>
                </a:lnTo>
                <a:lnTo>
                  <a:pt x="88" y="709"/>
                </a:lnTo>
                <a:lnTo>
                  <a:pt x="110" y="842"/>
                </a:lnTo>
                <a:lnTo>
                  <a:pt x="81" y="768"/>
                </a:lnTo>
                <a:lnTo>
                  <a:pt x="59" y="716"/>
                </a:lnTo>
                <a:lnTo>
                  <a:pt x="29" y="598"/>
                </a:lnTo>
                <a:lnTo>
                  <a:pt x="0" y="414"/>
                </a:lnTo>
                <a:lnTo>
                  <a:pt x="22" y="251"/>
                </a:lnTo>
                <a:lnTo>
                  <a:pt x="51" y="81"/>
                </a:lnTo>
                <a:lnTo>
                  <a:pt x="9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47688" y="228600"/>
            <a:ext cx="8596312" cy="74771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371600"/>
            <a:ext cx="7772400" cy="4800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034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324600"/>
            <a:ext cx="270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27034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41738" y="6324600"/>
            <a:ext cx="2659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27034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AF17F68-6785-3B46-BCAE-53D3C0D60E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5"/>
        </a:buBlip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9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25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24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14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4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31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22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26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4325" y="2546350"/>
            <a:ext cx="7021513" cy="2587625"/>
          </a:xfrm>
        </p:spPr>
        <p:txBody>
          <a:bodyPr/>
          <a:lstStyle/>
          <a:p>
            <a:pPr algn="l" eaLnBrk="1" hangingPunct="1"/>
            <a:r>
              <a:rPr lang="en-US" i="1" u="sng" dirty="0">
                <a:latin typeface="Comic Sans MS" charset="0"/>
              </a:rPr>
              <a:t>Resonances:</a:t>
            </a:r>
          </a:p>
          <a:p>
            <a:pPr marL="457200" lvl="1" indent="0" eaLnBrk="1" hangingPunct="1">
              <a:lnSpc>
                <a:spcPct val="90000"/>
              </a:lnSpc>
              <a:buFont typeface="Wingdings" charset="0"/>
              <a:buChar char="ü"/>
            </a:pPr>
            <a:r>
              <a:rPr lang="en-US" sz="2400" i="1" dirty="0" err="1">
                <a:latin typeface="Comic Sans MS" charset="0"/>
              </a:rPr>
              <a:t>Normalised</a:t>
            </a:r>
            <a:r>
              <a:rPr lang="en-US" sz="2400" i="1" dirty="0">
                <a:latin typeface="Comic Sans MS" charset="0"/>
              </a:rPr>
              <a:t> Phase Space</a:t>
            </a:r>
          </a:p>
          <a:p>
            <a:pPr marL="457200" lvl="1" indent="0" eaLnBrk="1" hangingPunct="1">
              <a:lnSpc>
                <a:spcPct val="90000"/>
              </a:lnSpc>
              <a:buFont typeface="Wingdings" charset="0"/>
              <a:buChar char="ü"/>
            </a:pPr>
            <a:r>
              <a:rPr lang="en-US" sz="2400" i="1" dirty="0">
                <a:latin typeface="Comic Sans MS" charset="0"/>
              </a:rPr>
              <a:t>Dipoles, Quadrupoles, </a:t>
            </a:r>
            <a:r>
              <a:rPr lang="en-US" sz="2400" i="1" dirty="0" err="1">
                <a:latin typeface="Comic Sans MS" charset="0"/>
              </a:rPr>
              <a:t>Sextupoles</a:t>
            </a:r>
            <a:endParaRPr lang="en-US" sz="2400" i="1" dirty="0">
              <a:latin typeface="Comic Sans MS" charset="0"/>
            </a:endParaRPr>
          </a:p>
          <a:p>
            <a:pPr marL="457200" lvl="1" indent="0" eaLnBrk="1" hangingPunct="1">
              <a:lnSpc>
                <a:spcPct val="90000"/>
              </a:lnSpc>
              <a:buFont typeface="Wingdings" charset="0"/>
              <a:buChar char="ü"/>
            </a:pPr>
            <a:r>
              <a:rPr lang="en-US" sz="2400" i="1" dirty="0">
                <a:latin typeface="Comic Sans MS" charset="0"/>
              </a:rPr>
              <a:t>A more rigorous approach</a:t>
            </a:r>
          </a:p>
          <a:p>
            <a:pPr marL="457200" lvl="1" indent="0" eaLnBrk="1" hangingPunct="1">
              <a:lnSpc>
                <a:spcPct val="90000"/>
              </a:lnSpc>
              <a:buFont typeface="Wingdings" charset="0"/>
              <a:buChar char="ü"/>
            </a:pPr>
            <a:r>
              <a:rPr lang="en-US" sz="2400" i="1" dirty="0">
                <a:latin typeface="Comic Sans MS" charset="0"/>
              </a:rPr>
              <a:t>Coupling </a:t>
            </a:r>
          </a:p>
          <a:p>
            <a:pPr marL="457200" lvl="1" indent="0" eaLnBrk="1" hangingPunct="1">
              <a:lnSpc>
                <a:spcPct val="90000"/>
              </a:lnSpc>
              <a:buFont typeface="Wingdings" charset="0"/>
              <a:buChar char="ü"/>
            </a:pPr>
            <a:r>
              <a:rPr lang="en-US" sz="2400" i="1" dirty="0">
                <a:latin typeface="Comic Sans MS" charset="0"/>
              </a:rPr>
              <a:t>Tune diagram</a:t>
            </a:r>
          </a:p>
        </p:txBody>
      </p:sp>
      <p:sp>
        <p:nvSpPr>
          <p:cNvPr id="3075" name="Comment 4"/>
          <p:cNvSpPr>
            <a:spLocks noChangeArrowheads="1"/>
          </p:cNvSpPr>
          <p:nvPr/>
        </p:nvSpPr>
        <p:spPr bwMode="auto">
          <a:xfrm>
            <a:off x="3352800" y="5872163"/>
            <a:ext cx="3048000" cy="70802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 b="1" dirty="0">
                <a:solidFill>
                  <a:srgbClr val="000000"/>
                </a:solidFill>
              </a:rPr>
              <a:t>Rende Steerenberg (BE/OP)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1600" b="1" dirty="0">
                <a:solidFill>
                  <a:srgbClr val="000000"/>
                </a:solidFill>
              </a:rPr>
              <a:t>28 November 2023</a:t>
            </a:r>
            <a:endParaRPr lang="en-US" sz="16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6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8077200" cy="1338263"/>
          </a:xfrm>
          <a:noFill/>
        </p:spPr>
        <p:txBody>
          <a:bodyPr/>
          <a:lstStyle/>
          <a:p>
            <a:pPr eaLnBrk="1" hangingPunct="1"/>
            <a:r>
              <a:rPr lang="en-US" sz="4700" dirty="0">
                <a:solidFill>
                  <a:schemeClr val="tx1"/>
                </a:solidFill>
                <a:latin typeface="Comic Sans MS" charset="0"/>
              </a:rPr>
              <a:t>AXEL-2023</a:t>
            </a:r>
            <a:br>
              <a:rPr lang="en-US" sz="4700" dirty="0">
                <a:solidFill>
                  <a:schemeClr val="tx1"/>
                </a:solidFill>
                <a:latin typeface="Comic Sans MS" charset="0"/>
              </a:rPr>
            </a:br>
            <a:r>
              <a:rPr lang="en-US" sz="3400" b="1" u="sng" dirty="0">
                <a:solidFill>
                  <a:schemeClr val="tx1"/>
                </a:solidFill>
                <a:latin typeface="Comic Sans MS" charset="0"/>
              </a:rPr>
              <a:t>Introduction to Particle Accelerators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795338" y="4432300"/>
            <a:ext cx="8050212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For </a:t>
            </a:r>
            <a:r>
              <a:rPr lang="en-US" sz="2000" b="1" u="sng">
                <a:solidFill>
                  <a:schemeClr val="bg2"/>
                </a:solidFill>
              </a:rPr>
              <a:t>Q = 2.33</a:t>
            </a:r>
            <a:r>
              <a:rPr lang="en-US" sz="2000"/>
              <a:t>: Oscillation induced by the </a:t>
            </a:r>
            <a:r>
              <a:rPr lang="en-US" sz="2000" b="1" u="sng">
                <a:solidFill>
                  <a:schemeClr val="bg2"/>
                </a:solidFill>
              </a:rPr>
              <a:t>sextupole kick</a:t>
            </a:r>
            <a:r>
              <a:rPr lang="en-US" sz="2000"/>
              <a:t> grows on each turn and the particle is lost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None/>
            </a:pPr>
            <a:r>
              <a:rPr lang="en-US" sz="2000"/>
              <a:t>			    </a:t>
            </a:r>
            <a:r>
              <a:rPr lang="en-US" sz="2000" b="1" u="sng">
                <a:solidFill>
                  <a:schemeClr val="bg2"/>
                </a:solidFill>
              </a:rPr>
              <a:t>(3</a:t>
            </a:r>
            <a:r>
              <a:rPr lang="en-US" sz="2000" b="1" u="sng" baseline="30000">
                <a:solidFill>
                  <a:schemeClr val="bg2"/>
                </a:solidFill>
              </a:rPr>
              <a:t>rd</a:t>
            </a:r>
            <a:r>
              <a:rPr lang="en-US" sz="2000" b="1" u="sng">
                <a:solidFill>
                  <a:schemeClr val="bg2"/>
                </a:solidFill>
              </a:rPr>
              <a:t> order resonance 3Q = 7)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title"/>
          </p:nvPr>
        </p:nvSpPr>
        <p:spPr>
          <a:xfrm>
            <a:off x="895350" y="349250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 dirty="0" err="1">
                <a:latin typeface="Comic Sans MS" charset="0"/>
              </a:rPr>
              <a:t>Sextupole</a:t>
            </a:r>
            <a:r>
              <a:rPr lang="en-US" dirty="0">
                <a:latin typeface="Comic Sans MS" charset="0"/>
              </a:rPr>
              <a:t> </a:t>
            </a:r>
            <a:r>
              <a:rPr lang="en-US" sz="2600" dirty="0">
                <a:latin typeface="Comic Sans MS" charset="0"/>
              </a:rPr>
              <a:t>(deflection </a:t>
            </a:r>
            <a:r>
              <a:rPr lang="en-US" sz="3000" dirty="0">
                <a:solidFill>
                  <a:schemeClr val="tx1"/>
                </a:solidFill>
                <a:latin typeface="Comic Sans MS" charset="0"/>
                <a:sym typeface="Symbol" charset="0"/>
              </a:rPr>
              <a:t>∝</a:t>
            </a:r>
            <a:r>
              <a:rPr lang="en-US" sz="2600" dirty="0">
                <a:latin typeface="Comic Sans MS" charset="0"/>
              </a:rPr>
              <a:t> position</a:t>
            </a:r>
            <a:r>
              <a:rPr lang="en-US" sz="2600" baseline="30000" dirty="0">
                <a:latin typeface="Comic Sans MS" charset="0"/>
              </a:rPr>
              <a:t>2</a:t>
            </a:r>
            <a:r>
              <a:rPr lang="en-US" sz="2600" dirty="0">
                <a:latin typeface="Comic Sans MS" charset="0"/>
              </a:rPr>
              <a:t>)</a:t>
            </a:r>
          </a:p>
        </p:txBody>
      </p:sp>
      <p:sp>
        <p:nvSpPr>
          <p:cNvPr id="231428" name="Rectangle 4"/>
          <p:cNvSpPr>
            <a:spLocks noChangeArrowheads="1"/>
          </p:cNvSpPr>
          <p:nvPr/>
        </p:nvSpPr>
        <p:spPr bwMode="auto">
          <a:xfrm>
            <a:off x="790575" y="5472113"/>
            <a:ext cx="78914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For </a:t>
            </a:r>
            <a:r>
              <a:rPr lang="en-US" sz="2000" b="1" u="sng">
                <a:solidFill>
                  <a:schemeClr val="bg2"/>
                </a:solidFill>
              </a:rPr>
              <a:t>Q = 2.25</a:t>
            </a:r>
            <a:r>
              <a:rPr lang="en-US" sz="2000"/>
              <a:t>: Oscillation is cancelled out </a:t>
            </a:r>
            <a:r>
              <a:rPr lang="en-US" sz="2000" b="1" u="sng">
                <a:solidFill>
                  <a:schemeClr val="bg2"/>
                </a:solidFill>
              </a:rPr>
              <a:t>every fourth turn</a:t>
            </a:r>
            <a:r>
              <a:rPr lang="en-US" sz="2000"/>
              <a:t>, and therefore the particle </a:t>
            </a:r>
            <a:r>
              <a:rPr lang="en-US" sz="2000" b="1" u="sng">
                <a:solidFill>
                  <a:schemeClr val="bg2"/>
                </a:solidFill>
              </a:rPr>
              <a:t>motion is stable</a:t>
            </a:r>
            <a:r>
              <a:rPr lang="en-US" sz="2000"/>
              <a:t>.</a:t>
            </a:r>
          </a:p>
        </p:txBody>
      </p:sp>
      <p:grpSp>
        <p:nvGrpSpPr>
          <p:cNvPr id="12296" name="Group 51"/>
          <p:cNvGrpSpPr>
            <a:grpSpLocks/>
          </p:cNvGrpSpPr>
          <p:nvPr/>
        </p:nvGrpSpPr>
        <p:grpSpPr bwMode="auto">
          <a:xfrm>
            <a:off x="1027113" y="1185863"/>
            <a:ext cx="4294187" cy="3203575"/>
            <a:chOff x="647" y="1006"/>
            <a:chExt cx="2705" cy="2018"/>
          </a:xfrm>
        </p:grpSpPr>
        <p:pic>
          <p:nvPicPr>
            <p:cNvPr id="12314" name="Picture 36" descr="Graphic1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" y="1076"/>
              <a:ext cx="2105" cy="1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15" name="AutoShape 8"/>
            <p:cNvSpPr>
              <a:spLocks/>
            </p:cNvSpPr>
            <p:nvPr/>
          </p:nvSpPr>
          <p:spPr bwMode="auto">
            <a:xfrm>
              <a:off x="2824" y="1082"/>
              <a:ext cx="518" cy="199"/>
            </a:xfrm>
            <a:prstGeom prst="borderCallout2">
              <a:avLst>
                <a:gd name="adj1" fmla="val 36181"/>
                <a:gd name="adj2" fmla="val -9269"/>
                <a:gd name="adj3" fmla="val 36181"/>
                <a:gd name="adj4" fmla="val -80116"/>
                <a:gd name="adj5" fmla="val 325630"/>
                <a:gd name="adj6" fmla="val -158685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>
                  <a:latin typeface="Times New Roman" charset="0"/>
                </a:rPr>
                <a:t>1</a:t>
              </a:r>
              <a:r>
                <a:rPr lang="en-US" sz="1600" baseline="30000">
                  <a:latin typeface="Times New Roman" charset="0"/>
                </a:rPr>
                <a:t>st</a:t>
              </a:r>
              <a:r>
                <a:rPr lang="en-US" sz="1600">
                  <a:latin typeface="Times New Roman" charset="0"/>
                </a:rPr>
                <a:t> turn</a:t>
              </a:r>
            </a:p>
          </p:txBody>
        </p:sp>
        <p:sp>
          <p:nvSpPr>
            <p:cNvPr id="12316" name="AutoShape 9"/>
            <p:cNvSpPr>
              <a:spLocks/>
            </p:cNvSpPr>
            <p:nvPr/>
          </p:nvSpPr>
          <p:spPr bwMode="auto">
            <a:xfrm>
              <a:off x="2820" y="1374"/>
              <a:ext cx="517" cy="199"/>
            </a:xfrm>
            <a:prstGeom prst="borderCallout2">
              <a:avLst>
                <a:gd name="adj1" fmla="val 36181"/>
                <a:gd name="adj2" fmla="val -9282"/>
                <a:gd name="adj3" fmla="val 36181"/>
                <a:gd name="adj4" fmla="val -62671"/>
                <a:gd name="adj5" fmla="val 195477"/>
                <a:gd name="adj6" fmla="val -121856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>
                  <a:latin typeface="Times New Roman" charset="0"/>
                </a:rPr>
                <a:t>2</a:t>
              </a:r>
              <a:r>
                <a:rPr lang="en-US" sz="1600" baseline="30000">
                  <a:latin typeface="Times New Roman" charset="0"/>
                </a:rPr>
                <a:t>nd</a:t>
              </a:r>
              <a:r>
                <a:rPr lang="en-US" sz="1600">
                  <a:latin typeface="Times New Roman" charset="0"/>
                </a:rPr>
                <a:t> turn</a:t>
              </a:r>
            </a:p>
          </p:txBody>
        </p:sp>
        <p:sp>
          <p:nvSpPr>
            <p:cNvPr id="12317" name="AutoShape 10"/>
            <p:cNvSpPr>
              <a:spLocks/>
            </p:cNvSpPr>
            <p:nvPr/>
          </p:nvSpPr>
          <p:spPr bwMode="auto">
            <a:xfrm>
              <a:off x="2835" y="2023"/>
              <a:ext cx="517" cy="199"/>
            </a:xfrm>
            <a:prstGeom prst="borderCallout2">
              <a:avLst>
                <a:gd name="adj1" fmla="val 36181"/>
                <a:gd name="adj2" fmla="val -9282"/>
                <a:gd name="adj3" fmla="val 36181"/>
                <a:gd name="adj4" fmla="val -52611"/>
                <a:gd name="adj5" fmla="val 85426"/>
                <a:gd name="adj6" fmla="val -100968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>
                  <a:latin typeface="Times New Roman" charset="0"/>
                </a:rPr>
                <a:t>3</a:t>
              </a:r>
              <a:r>
                <a:rPr lang="en-US" sz="1600" baseline="30000">
                  <a:latin typeface="Times New Roman" charset="0"/>
                </a:rPr>
                <a:t>rd</a:t>
              </a:r>
              <a:r>
                <a:rPr lang="en-US" sz="1600">
                  <a:latin typeface="Times New Roman" charset="0"/>
                </a:rPr>
                <a:t> turn</a:t>
              </a:r>
            </a:p>
          </p:txBody>
        </p:sp>
        <p:sp>
          <p:nvSpPr>
            <p:cNvPr id="12318" name="AutoShape 11"/>
            <p:cNvSpPr>
              <a:spLocks/>
            </p:cNvSpPr>
            <p:nvPr/>
          </p:nvSpPr>
          <p:spPr bwMode="auto">
            <a:xfrm>
              <a:off x="2825" y="2391"/>
              <a:ext cx="517" cy="199"/>
            </a:xfrm>
            <a:prstGeom prst="borderCallout2">
              <a:avLst>
                <a:gd name="adj1" fmla="val 36181"/>
                <a:gd name="adj2" fmla="val -9282"/>
                <a:gd name="adj3" fmla="val 36181"/>
                <a:gd name="adj4" fmla="val -102130"/>
                <a:gd name="adj5" fmla="val 205023"/>
                <a:gd name="adj6" fmla="val -204644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>
                  <a:latin typeface="Times New Roman" charset="0"/>
                </a:rPr>
                <a:t>4</a:t>
              </a:r>
              <a:r>
                <a:rPr lang="en-US" sz="1600" baseline="30000">
                  <a:latin typeface="Times New Roman" charset="0"/>
                </a:rPr>
                <a:t>th</a:t>
              </a:r>
              <a:r>
                <a:rPr lang="en-US" sz="1600">
                  <a:latin typeface="Times New Roman" charset="0"/>
                </a:rPr>
                <a:t> turn</a:t>
              </a:r>
            </a:p>
          </p:txBody>
        </p:sp>
        <p:sp>
          <p:nvSpPr>
            <p:cNvPr id="12319" name="Text Box 31"/>
            <p:cNvSpPr txBox="1">
              <a:spLocks noChangeArrowheads="1"/>
            </p:cNvSpPr>
            <p:nvPr/>
          </p:nvSpPr>
          <p:spPr bwMode="auto">
            <a:xfrm>
              <a:off x="647" y="1006"/>
              <a:ext cx="80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Times New Roman" charset="0"/>
                </a:rPr>
                <a:t>Q = 2.33</a:t>
              </a:r>
            </a:p>
          </p:txBody>
        </p:sp>
      </p:grpSp>
      <p:grpSp>
        <p:nvGrpSpPr>
          <p:cNvPr id="3" name="Group 52"/>
          <p:cNvGrpSpPr>
            <a:grpSpLocks/>
          </p:cNvGrpSpPr>
          <p:nvPr/>
        </p:nvGrpSpPr>
        <p:grpSpPr bwMode="auto">
          <a:xfrm>
            <a:off x="4495800" y="1184275"/>
            <a:ext cx="4392613" cy="3201988"/>
            <a:chOff x="2832" y="1005"/>
            <a:chExt cx="2767" cy="2017"/>
          </a:xfrm>
        </p:grpSpPr>
        <p:grpSp>
          <p:nvGrpSpPr>
            <p:cNvPr id="12298" name="Group 48"/>
            <p:cNvGrpSpPr>
              <a:grpSpLocks/>
            </p:cNvGrpSpPr>
            <p:nvPr/>
          </p:nvGrpSpPr>
          <p:grpSpPr bwMode="auto">
            <a:xfrm>
              <a:off x="3376" y="1005"/>
              <a:ext cx="2223" cy="2017"/>
              <a:chOff x="3376" y="1005"/>
              <a:chExt cx="2223" cy="2017"/>
            </a:xfrm>
          </p:grpSpPr>
          <p:pic>
            <p:nvPicPr>
              <p:cNvPr id="12300" name="Picture 38" descr="Graphic19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4" y="1074"/>
                <a:ext cx="2105" cy="19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2301" name="Group 18"/>
              <p:cNvGrpSpPr>
                <a:grpSpLocks/>
              </p:cNvGrpSpPr>
              <p:nvPr/>
            </p:nvGrpSpPr>
            <p:grpSpPr bwMode="auto">
              <a:xfrm>
                <a:off x="3403" y="1138"/>
                <a:ext cx="1463" cy="649"/>
                <a:chOff x="3403" y="1159"/>
                <a:chExt cx="1265" cy="510"/>
              </a:xfrm>
            </p:grpSpPr>
            <p:sp>
              <p:nvSpPr>
                <p:cNvPr id="12312" name="Line 19"/>
                <p:cNvSpPr>
                  <a:spLocks noChangeShapeType="1"/>
                </p:cNvSpPr>
                <p:nvPr/>
              </p:nvSpPr>
              <p:spPr bwMode="auto">
                <a:xfrm>
                  <a:off x="3403" y="1159"/>
                  <a:ext cx="29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13" name="Line 20"/>
                <p:cNvSpPr>
                  <a:spLocks noChangeShapeType="1"/>
                </p:cNvSpPr>
                <p:nvPr/>
              </p:nvSpPr>
              <p:spPr bwMode="auto">
                <a:xfrm>
                  <a:off x="3708" y="1165"/>
                  <a:ext cx="960" cy="5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302" name="Group 21"/>
              <p:cNvGrpSpPr>
                <a:grpSpLocks/>
              </p:cNvGrpSpPr>
              <p:nvPr/>
            </p:nvGrpSpPr>
            <p:grpSpPr bwMode="auto">
              <a:xfrm>
                <a:off x="3383" y="1416"/>
                <a:ext cx="1265" cy="1064"/>
                <a:chOff x="3383" y="1437"/>
                <a:chExt cx="1219" cy="1072"/>
              </a:xfrm>
            </p:grpSpPr>
            <p:sp>
              <p:nvSpPr>
                <p:cNvPr id="12310" name="Line 22"/>
                <p:cNvSpPr>
                  <a:spLocks noChangeShapeType="1"/>
                </p:cNvSpPr>
                <p:nvPr/>
              </p:nvSpPr>
              <p:spPr bwMode="auto">
                <a:xfrm>
                  <a:off x="3383" y="1437"/>
                  <a:ext cx="27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11" name="Line 23"/>
                <p:cNvSpPr>
                  <a:spLocks noChangeShapeType="1"/>
                </p:cNvSpPr>
                <p:nvPr/>
              </p:nvSpPr>
              <p:spPr bwMode="auto">
                <a:xfrm>
                  <a:off x="3655" y="1437"/>
                  <a:ext cx="947" cy="10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303" name="Group 24"/>
              <p:cNvGrpSpPr>
                <a:grpSpLocks/>
              </p:cNvGrpSpPr>
              <p:nvPr/>
            </p:nvGrpSpPr>
            <p:grpSpPr bwMode="auto">
              <a:xfrm>
                <a:off x="3409" y="1806"/>
                <a:ext cx="457" cy="272"/>
                <a:chOff x="3390" y="1834"/>
                <a:chExt cx="457" cy="272"/>
              </a:xfrm>
            </p:grpSpPr>
            <p:sp>
              <p:nvSpPr>
                <p:cNvPr id="12308" name="Line 25"/>
                <p:cNvSpPr>
                  <a:spLocks noChangeShapeType="1"/>
                </p:cNvSpPr>
                <p:nvPr/>
              </p:nvSpPr>
              <p:spPr bwMode="auto">
                <a:xfrm>
                  <a:off x="3390" y="2105"/>
                  <a:ext cx="191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09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3582" y="1834"/>
                  <a:ext cx="265" cy="2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304" name="Group 27"/>
              <p:cNvGrpSpPr>
                <a:grpSpLocks/>
              </p:cNvGrpSpPr>
              <p:nvPr/>
            </p:nvGrpSpPr>
            <p:grpSpPr bwMode="auto">
              <a:xfrm>
                <a:off x="3376" y="1522"/>
                <a:ext cx="900" cy="920"/>
                <a:chOff x="3396" y="2225"/>
                <a:chExt cx="722" cy="576"/>
              </a:xfrm>
            </p:grpSpPr>
            <p:sp>
              <p:nvSpPr>
                <p:cNvPr id="12306" name="Line 28"/>
                <p:cNvSpPr>
                  <a:spLocks noChangeShapeType="1"/>
                </p:cNvSpPr>
                <p:nvPr/>
              </p:nvSpPr>
              <p:spPr bwMode="auto">
                <a:xfrm>
                  <a:off x="3396" y="2801"/>
                  <a:ext cx="31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07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3721" y="2225"/>
                  <a:ext cx="397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305" name="Text Box 39"/>
              <p:cNvSpPr txBox="1">
                <a:spLocks noChangeArrowheads="1"/>
              </p:cNvSpPr>
              <p:nvPr/>
            </p:nvSpPr>
            <p:spPr bwMode="auto">
              <a:xfrm>
                <a:off x="4744" y="1005"/>
                <a:ext cx="806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latin typeface="Times New Roman" charset="0"/>
                  </a:rPr>
                  <a:t>Q = 2.25</a:t>
                </a:r>
              </a:p>
            </p:txBody>
          </p:sp>
        </p:grpSp>
        <p:sp>
          <p:nvSpPr>
            <p:cNvPr id="12299" name="AutoShape 46"/>
            <p:cNvSpPr>
              <a:spLocks/>
            </p:cNvSpPr>
            <p:nvPr/>
          </p:nvSpPr>
          <p:spPr bwMode="auto">
            <a:xfrm>
              <a:off x="2832" y="2701"/>
              <a:ext cx="517" cy="199"/>
            </a:xfrm>
            <a:prstGeom prst="borderCallout2">
              <a:avLst>
                <a:gd name="adj1" fmla="val 36181"/>
                <a:gd name="adj2" fmla="val 109282"/>
                <a:gd name="adj3" fmla="val 36181"/>
                <a:gd name="adj4" fmla="val 188782"/>
                <a:gd name="adj5" fmla="val -321106"/>
                <a:gd name="adj6" fmla="val 403093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>
                  <a:latin typeface="Times New Roman" charset="0"/>
                </a:rPr>
                <a:t>5</a:t>
              </a:r>
              <a:r>
                <a:rPr lang="en-US" sz="1600" baseline="30000">
                  <a:latin typeface="Times New Roman" charset="0"/>
                </a:rPr>
                <a:t>th</a:t>
              </a:r>
              <a:r>
                <a:rPr lang="en-US" sz="1600">
                  <a:latin typeface="Times New Roman" charset="0"/>
                </a:rPr>
                <a:t> turn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1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1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6" grpId="0" autoUpdateAnimBg="0"/>
      <p:bldP spid="23142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3317" name="Rectangle 2"/>
          <p:cNvSpPr>
            <a:spLocks noChangeArrowheads="1"/>
          </p:cNvSpPr>
          <p:nvPr/>
        </p:nvSpPr>
        <p:spPr bwMode="auto">
          <a:xfrm>
            <a:off x="809625" y="1289050"/>
            <a:ext cx="8050213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Let us try to find a </a:t>
            </a:r>
            <a:r>
              <a:rPr lang="en-US" sz="2000" b="1">
                <a:solidFill>
                  <a:schemeClr val="bg2"/>
                </a:solidFill>
              </a:rPr>
              <a:t>mathematical expression</a:t>
            </a:r>
            <a:r>
              <a:rPr lang="en-US" sz="2000"/>
              <a:t> for the </a:t>
            </a:r>
            <a:r>
              <a:rPr lang="en-US" sz="2000" b="1">
                <a:solidFill>
                  <a:schemeClr val="bg2"/>
                </a:solidFill>
              </a:rPr>
              <a:t>amplitude growth</a:t>
            </a:r>
            <a:r>
              <a:rPr lang="en-US" sz="2000"/>
              <a:t> in the case of a </a:t>
            </a:r>
            <a:r>
              <a:rPr lang="en-US" sz="2000" b="1" u="sng">
                <a:solidFill>
                  <a:schemeClr val="bg2"/>
                </a:solidFill>
              </a:rPr>
              <a:t>quadrupole</a:t>
            </a:r>
            <a:r>
              <a:rPr lang="en-US" sz="2000"/>
              <a:t> error</a:t>
            </a:r>
            <a:r>
              <a:rPr lang="en-US" sz="2000" u="sng"/>
              <a:t>: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title"/>
          </p:nvPr>
        </p:nvSpPr>
        <p:spPr>
          <a:xfrm>
            <a:off x="895350" y="282575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More rigorous approach (1)</a:t>
            </a:r>
            <a:endParaRPr lang="en-US" sz="2600">
              <a:latin typeface="Comic Sans MS" charset="0"/>
            </a:endParaRPr>
          </a:p>
        </p:txBody>
      </p:sp>
      <p:sp>
        <p:nvSpPr>
          <p:cNvPr id="13319" name="Text Box 52"/>
          <p:cNvSpPr txBox="1">
            <a:spLocks noChangeArrowheads="1"/>
          </p:cNvSpPr>
          <p:nvPr/>
        </p:nvSpPr>
        <p:spPr bwMode="auto">
          <a:xfrm>
            <a:off x="5286375" y="2028825"/>
            <a:ext cx="3478213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/>
              <a:t>2</a:t>
            </a:r>
            <a:r>
              <a:rPr lang="el-GR" sz="1600"/>
              <a:t>π</a:t>
            </a:r>
            <a:r>
              <a:rPr lang="en-US" sz="1600"/>
              <a:t>Q = phase angle over 1 turn = </a:t>
            </a:r>
            <a:r>
              <a:rPr lang="el-GR" sz="1600"/>
              <a:t>θ</a:t>
            </a:r>
            <a:endParaRPr lang="en-US" sz="1600">
              <a:latin typeface="Math1" charset="0"/>
            </a:endParaRP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l-GR" sz="1600"/>
              <a:t>Δβ</a:t>
            </a:r>
            <a:r>
              <a:rPr lang="en-US" sz="1600"/>
              <a:t>y</a:t>
            </a:r>
            <a:r>
              <a:rPr lang="ja-JP" altLang="en-US" sz="1600"/>
              <a:t>’</a:t>
            </a:r>
            <a:r>
              <a:rPr lang="en-US" sz="1600"/>
              <a:t> = kick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600"/>
              <a:t>a = old amplitude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l-GR" sz="1600" b="1" u="sng"/>
              <a:t>Δ</a:t>
            </a:r>
            <a:r>
              <a:rPr lang="en-US" sz="1600" b="1" u="sng"/>
              <a:t>a = change in amplitude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600"/>
              <a:t>2</a:t>
            </a:r>
            <a:r>
              <a:rPr lang="el-GR" sz="1600"/>
              <a:t>πΔ</a:t>
            </a:r>
            <a:r>
              <a:rPr lang="en-US" sz="1600"/>
              <a:t>Q = change in phase</a:t>
            </a:r>
          </a:p>
        </p:txBody>
      </p:sp>
      <p:sp>
        <p:nvSpPr>
          <p:cNvPr id="13320" name="Text Box 53"/>
          <p:cNvSpPr txBox="1">
            <a:spLocks noChangeArrowheads="1"/>
          </p:cNvSpPr>
          <p:nvPr/>
        </p:nvSpPr>
        <p:spPr bwMode="auto">
          <a:xfrm>
            <a:off x="5427663" y="3517900"/>
            <a:ext cx="3005137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/>
              <a:t>y</a:t>
            </a:r>
            <a:r>
              <a:rPr lang="en-US" sz="1600" dirty="0"/>
              <a:t> does not change at the kick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000" b="1" u="sng" dirty="0">
                <a:solidFill>
                  <a:schemeClr val="bg2"/>
                </a:solidFill>
              </a:rPr>
              <a:t>y = a cos(</a:t>
            </a:r>
            <a:r>
              <a:rPr lang="en-US" sz="2000" b="1" i="1" u="sng" dirty="0">
                <a:solidFill>
                  <a:schemeClr val="bg2"/>
                </a:solidFill>
              </a:rPr>
              <a:t>𝜃</a:t>
            </a:r>
            <a:r>
              <a:rPr lang="en-US" sz="2000" b="1" u="sng" dirty="0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13321" name="Text Box 54"/>
          <p:cNvSpPr txBox="1">
            <a:spLocks noChangeArrowheads="1"/>
          </p:cNvSpPr>
          <p:nvPr/>
        </p:nvSpPr>
        <p:spPr bwMode="auto">
          <a:xfrm>
            <a:off x="5483225" y="4511675"/>
            <a:ext cx="3005138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/>
              <a:t>In a quadrupole </a:t>
            </a:r>
            <a:r>
              <a:rPr lang="el-GR" b="1" u="sng">
                <a:solidFill>
                  <a:schemeClr val="bg2"/>
                </a:solidFill>
              </a:rPr>
              <a:t>Δ</a:t>
            </a:r>
            <a:r>
              <a:rPr lang="en-US" sz="2000" b="1" u="sng">
                <a:solidFill>
                  <a:schemeClr val="bg2"/>
                </a:solidFill>
              </a:rPr>
              <a:t>y</a:t>
            </a:r>
            <a:r>
              <a:rPr lang="ja-JP" altLang="en-US" sz="2000" b="1" u="sng">
                <a:solidFill>
                  <a:schemeClr val="bg2"/>
                </a:solidFill>
              </a:rPr>
              <a:t>’</a:t>
            </a:r>
            <a:r>
              <a:rPr lang="en-US" sz="2000" b="1" u="sng">
                <a:solidFill>
                  <a:schemeClr val="bg2"/>
                </a:solidFill>
              </a:rPr>
              <a:t> = lky</a:t>
            </a:r>
          </a:p>
        </p:txBody>
      </p:sp>
      <p:sp>
        <p:nvSpPr>
          <p:cNvPr id="13322" name="Text Box 55"/>
          <p:cNvSpPr txBox="1">
            <a:spLocks noChangeArrowheads="1"/>
          </p:cNvSpPr>
          <p:nvPr/>
        </p:nvSpPr>
        <p:spPr bwMode="auto">
          <a:xfrm>
            <a:off x="3435350" y="5611813"/>
            <a:ext cx="514508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dirty="0"/>
              <a:t>So we have: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l-GR" sz="2000" b="1" u="sng" dirty="0">
                <a:solidFill>
                  <a:schemeClr val="bg2"/>
                </a:solidFill>
              </a:rPr>
              <a:t>Δ</a:t>
            </a:r>
            <a:r>
              <a:rPr lang="en-US" sz="2000" b="1" u="sng" dirty="0">
                <a:solidFill>
                  <a:schemeClr val="bg2"/>
                </a:solidFill>
              </a:rPr>
              <a:t>a = </a:t>
            </a:r>
            <a:r>
              <a:rPr lang="el-GR" sz="2000" b="1" u="sng" dirty="0" err="1">
                <a:solidFill>
                  <a:schemeClr val="bg2"/>
                </a:solidFill>
              </a:rPr>
              <a:t>βΔ</a:t>
            </a:r>
            <a:r>
              <a:rPr lang="en-US" sz="2000" b="1" u="sng" dirty="0">
                <a:solidFill>
                  <a:schemeClr val="bg2"/>
                </a:solidFill>
              </a:rPr>
              <a:t>y</a:t>
            </a:r>
            <a:r>
              <a:rPr lang="ja-JP" altLang="en-US" sz="2000" b="1" u="sng" dirty="0">
                <a:solidFill>
                  <a:schemeClr val="bg2"/>
                </a:solidFill>
              </a:rPr>
              <a:t>’</a:t>
            </a:r>
            <a:r>
              <a:rPr lang="en-US" sz="2000" b="1" u="sng" dirty="0">
                <a:solidFill>
                  <a:schemeClr val="bg2"/>
                </a:solidFill>
              </a:rPr>
              <a:t> sin(</a:t>
            </a:r>
            <a:r>
              <a:rPr lang="en-US" sz="2000" b="1" i="1" u="sng" dirty="0">
                <a:solidFill>
                  <a:schemeClr val="bg2"/>
                </a:solidFill>
              </a:rPr>
              <a:t>𝜃</a:t>
            </a:r>
            <a:r>
              <a:rPr lang="en-US" sz="2000" b="1" u="sng" dirty="0">
                <a:solidFill>
                  <a:schemeClr val="bg2"/>
                </a:solidFill>
              </a:rPr>
              <a:t>) = l</a:t>
            </a:r>
            <a:r>
              <a:rPr lang="el-GR" b="1" u="sng" dirty="0">
                <a:solidFill>
                  <a:schemeClr val="bg2"/>
                </a:solidFill>
              </a:rPr>
              <a:t>β</a:t>
            </a:r>
            <a:r>
              <a:rPr lang="en-US" sz="2000" b="1" u="sng" dirty="0">
                <a:solidFill>
                  <a:schemeClr val="bg2"/>
                </a:solidFill>
              </a:rPr>
              <a:t> sin(</a:t>
            </a:r>
            <a:r>
              <a:rPr lang="en-US" sz="2000" b="1" i="1" u="sng" dirty="0">
                <a:solidFill>
                  <a:schemeClr val="bg2"/>
                </a:solidFill>
              </a:rPr>
              <a:t>𝜃</a:t>
            </a:r>
            <a:r>
              <a:rPr lang="en-US" sz="2000" b="1" u="sng" dirty="0">
                <a:solidFill>
                  <a:schemeClr val="bg2"/>
                </a:solidFill>
              </a:rPr>
              <a:t>) a k cos(</a:t>
            </a:r>
            <a:r>
              <a:rPr lang="en-US" sz="2000" b="1" i="1" u="sng" dirty="0">
                <a:solidFill>
                  <a:schemeClr val="bg2"/>
                </a:solidFill>
              </a:rPr>
              <a:t>𝜃</a:t>
            </a:r>
            <a:r>
              <a:rPr lang="en-US" sz="2000" b="1" u="sng" dirty="0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13323" name="AutoShape 56"/>
          <p:cNvSpPr>
            <a:spLocks/>
          </p:cNvSpPr>
          <p:nvPr/>
        </p:nvSpPr>
        <p:spPr bwMode="auto">
          <a:xfrm>
            <a:off x="6532563" y="5518150"/>
            <a:ext cx="2165350" cy="325438"/>
          </a:xfrm>
          <a:prstGeom prst="borderCallout2">
            <a:avLst>
              <a:gd name="adj1" fmla="val 35120"/>
              <a:gd name="adj2" fmla="val -3519"/>
              <a:gd name="adj3" fmla="val 35120"/>
              <a:gd name="adj4" fmla="val -37685"/>
              <a:gd name="adj5" fmla="val 165366"/>
              <a:gd name="adj6" fmla="val -128153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600">
                <a:latin typeface="Times New Roman" charset="0"/>
              </a:rPr>
              <a:t>Only if </a:t>
            </a:r>
            <a:r>
              <a:rPr lang="en-US" sz="1600"/>
              <a:t>2</a:t>
            </a:r>
            <a:r>
              <a:rPr lang="el-GR" sz="1600"/>
              <a:t>πΔ</a:t>
            </a:r>
            <a:r>
              <a:rPr lang="en-US" sz="1600"/>
              <a:t>Q</a:t>
            </a:r>
            <a:r>
              <a:rPr lang="en-US" sz="1600">
                <a:latin typeface="Times New Roman" charset="0"/>
              </a:rPr>
              <a:t> is small</a:t>
            </a:r>
          </a:p>
        </p:txBody>
      </p:sp>
      <p:grpSp>
        <p:nvGrpSpPr>
          <p:cNvPr id="13324" name="Group 62"/>
          <p:cNvGrpSpPr>
            <a:grpSpLocks/>
          </p:cNvGrpSpPr>
          <p:nvPr/>
        </p:nvGrpSpPr>
        <p:grpSpPr bwMode="auto">
          <a:xfrm>
            <a:off x="941388" y="2033588"/>
            <a:ext cx="3622675" cy="3824287"/>
            <a:chOff x="598" y="1281"/>
            <a:chExt cx="2282" cy="2409"/>
          </a:xfrm>
        </p:grpSpPr>
        <p:sp>
          <p:nvSpPr>
            <p:cNvPr id="13328" name="Line 30"/>
            <p:cNvSpPr>
              <a:spLocks noChangeAspect="1" noChangeShapeType="1"/>
            </p:cNvSpPr>
            <p:nvPr/>
          </p:nvSpPr>
          <p:spPr bwMode="auto">
            <a:xfrm flipV="1">
              <a:off x="1646" y="1536"/>
              <a:ext cx="0" cy="18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9" name="Line 31"/>
            <p:cNvSpPr>
              <a:spLocks noChangeAspect="1" noChangeShapeType="1"/>
            </p:cNvSpPr>
            <p:nvPr/>
          </p:nvSpPr>
          <p:spPr bwMode="auto">
            <a:xfrm>
              <a:off x="598" y="2438"/>
              <a:ext cx="20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0" name="Oval 32"/>
            <p:cNvSpPr>
              <a:spLocks noChangeAspect="1" noChangeArrowheads="1"/>
            </p:cNvSpPr>
            <p:nvPr/>
          </p:nvSpPr>
          <p:spPr bwMode="auto">
            <a:xfrm>
              <a:off x="947" y="1736"/>
              <a:ext cx="1348" cy="1403"/>
            </a:xfrm>
            <a:prstGeom prst="ellipse">
              <a:avLst/>
            </a:prstGeom>
            <a:noFill/>
            <a:ln w="38100" cap="rnd">
              <a:solidFill>
                <a:schemeClr val="bg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31" name="Line 33"/>
            <p:cNvSpPr>
              <a:spLocks noChangeAspect="1" noChangeShapeType="1"/>
            </p:cNvSpPr>
            <p:nvPr/>
          </p:nvSpPr>
          <p:spPr bwMode="auto">
            <a:xfrm>
              <a:off x="1646" y="2438"/>
              <a:ext cx="499" cy="4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2" name="Line 34"/>
            <p:cNvSpPr>
              <a:spLocks noChangeAspect="1" noChangeShapeType="1"/>
            </p:cNvSpPr>
            <p:nvPr/>
          </p:nvSpPr>
          <p:spPr bwMode="auto">
            <a:xfrm>
              <a:off x="1646" y="2438"/>
              <a:ext cx="499" cy="9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3" name="Line 35"/>
            <p:cNvSpPr>
              <a:spLocks noChangeAspect="1" noChangeShapeType="1"/>
            </p:cNvSpPr>
            <p:nvPr/>
          </p:nvSpPr>
          <p:spPr bwMode="auto">
            <a:xfrm>
              <a:off x="2145" y="2888"/>
              <a:ext cx="0" cy="45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4" name="Line 36"/>
            <p:cNvSpPr>
              <a:spLocks noChangeAspect="1" noChangeShapeType="1"/>
            </p:cNvSpPr>
            <p:nvPr/>
          </p:nvSpPr>
          <p:spPr bwMode="auto">
            <a:xfrm flipH="1">
              <a:off x="1745" y="1686"/>
              <a:ext cx="400" cy="8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5" name="Line 37"/>
            <p:cNvSpPr>
              <a:spLocks noChangeAspect="1" noChangeShapeType="1"/>
            </p:cNvSpPr>
            <p:nvPr/>
          </p:nvSpPr>
          <p:spPr bwMode="auto">
            <a:xfrm flipH="1">
              <a:off x="1097" y="2487"/>
              <a:ext cx="599" cy="8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6" name="Line 38"/>
            <p:cNvSpPr>
              <a:spLocks noChangeAspect="1" noChangeShapeType="1"/>
            </p:cNvSpPr>
            <p:nvPr/>
          </p:nvSpPr>
          <p:spPr bwMode="auto">
            <a:xfrm flipV="1">
              <a:off x="1945" y="2136"/>
              <a:ext cx="499" cy="5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7" name="Line 39"/>
            <p:cNvSpPr>
              <a:spLocks noChangeAspect="1" noChangeShapeType="1"/>
            </p:cNvSpPr>
            <p:nvPr/>
          </p:nvSpPr>
          <p:spPr bwMode="auto">
            <a:xfrm flipH="1">
              <a:off x="2145" y="2988"/>
              <a:ext cx="299" cy="1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8" name="Text Box 40"/>
            <p:cNvSpPr txBox="1">
              <a:spLocks noChangeAspect="1" noChangeArrowheads="1"/>
            </p:cNvSpPr>
            <p:nvPr/>
          </p:nvSpPr>
          <p:spPr bwMode="auto">
            <a:xfrm>
              <a:off x="1496" y="1281"/>
              <a:ext cx="33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>
                  <a:latin typeface="Times New Roman" charset="0"/>
                </a:rPr>
                <a:t>y</a:t>
              </a:r>
              <a:r>
                <a:rPr lang="ja-JP" altLang="en-US" sz="2000">
                  <a:latin typeface="Times New Roman" charset="0"/>
                </a:rPr>
                <a:t>’</a:t>
              </a:r>
              <a:r>
                <a:rPr lang="en-US" sz="2000">
                  <a:latin typeface="Symbol" charset="0"/>
                </a:rPr>
                <a:t>b</a:t>
              </a:r>
              <a:endParaRPr lang="en-US" sz="2000">
                <a:latin typeface="Times New Roman" charset="0"/>
              </a:endParaRPr>
            </a:p>
          </p:txBody>
        </p:sp>
        <p:sp>
          <p:nvSpPr>
            <p:cNvPr id="13339" name="Text Box 41"/>
            <p:cNvSpPr txBox="1">
              <a:spLocks noChangeAspect="1" noChangeArrowheads="1"/>
            </p:cNvSpPr>
            <p:nvPr/>
          </p:nvSpPr>
          <p:spPr bwMode="auto">
            <a:xfrm>
              <a:off x="2684" y="2297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>
                  <a:latin typeface="Times New Roman" charset="0"/>
                </a:rPr>
                <a:t>y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3340" name="Text Box 42"/>
            <p:cNvSpPr txBox="1">
              <a:spLocks noChangeAspect="1" noChangeArrowheads="1"/>
            </p:cNvSpPr>
            <p:nvPr/>
          </p:nvSpPr>
          <p:spPr bwMode="auto">
            <a:xfrm>
              <a:off x="2394" y="1937"/>
              <a:ext cx="18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>
                  <a:latin typeface="Times New Roman" charset="0"/>
                </a:rPr>
                <a:t>a</a:t>
              </a:r>
            </a:p>
          </p:txBody>
        </p:sp>
        <p:sp>
          <p:nvSpPr>
            <p:cNvPr id="13341" name="Text Box 43"/>
            <p:cNvSpPr txBox="1">
              <a:spLocks noChangeAspect="1" noChangeArrowheads="1"/>
            </p:cNvSpPr>
            <p:nvPr/>
          </p:nvSpPr>
          <p:spPr bwMode="auto">
            <a:xfrm>
              <a:off x="2435" y="2844"/>
              <a:ext cx="43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>
                  <a:latin typeface="Symbol" charset="0"/>
                </a:rPr>
                <a:t>Db</a:t>
              </a:r>
              <a:r>
                <a:rPr lang="en-US" sz="2000">
                  <a:latin typeface="Times New Roman" charset="0"/>
                </a:rPr>
                <a:t>y</a:t>
              </a:r>
              <a:r>
                <a:rPr lang="ja-JP" altLang="en-US" sz="2000">
                  <a:latin typeface="Times New Roman" charset="0"/>
                </a:rPr>
                <a:t>’</a:t>
              </a:r>
              <a:endParaRPr lang="en-US" sz="2000">
                <a:latin typeface="Times New Roman" charset="0"/>
              </a:endParaRPr>
            </a:p>
          </p:txBody>
        </p:sp>
        <p:sp>
          <p:nvSpPr>
            <p:cNvPr id="13342" name="Text Box 44"/>
            <p:cNvSpPr txBox="1">
              <a:spLocks noChangeAspect="1" noChangeArrowheads="1"/>
            </p:cNvSpPr>
            <p:nvPr/>
          </p:nvSpPr>
          <p:spPr bwMode="auto">
            <a:xfrm>
              <a:off x="1721" y="3440"/>
              <a:ext cx="28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>
                  <a:latin typeface="Symbol" charset="0"/>
                </a:rPr>
                <a:t>D</a:t>
              </a:r>
              <a:r>
                <a:rPr lang="en-US" sz="2000">
                  <a:latin typeface="Times New Roman" charset="0"/>
                </a:rPr>
                <a:t>a</a:t>
              </a:r>
            </a:p>
          </p:txBody>
        </p:sp>
        <p:sp>
          <p:nvSpPr>
            <p:cNvPr id="13343" name="Text Box 45"/>
            <p:cNvSpPr txBox="1">
              <a:spLocks noChangeAspect="1" noChangeArrowheads="1"/>
            </p:cNvSpPr>
            <p:nvPr/>
          </p:nvSpPr>
          <p:spPr bwMode="auto">
            <a:xfrm>
              <a:off x="684" y="3267"/>
              <a:ext cx="5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>
                  <a:latin typeface="Times New Roman" charset="0"/>
                </a:rPr>
                <a:t>2</a:t>
              </a:r>
              <a:r>
                <a:rPr lang="el-GR" sz="2000"/>
                <a:t>π</a:t>
              </a:r>
              <a:r>
                <a:rPr lang="en-US" sz="2000">
                  <a:latin typeface="Symbol" charset="0"/>
                </a:rPr>
                <a:t>D</a:t>
              </a:r>
              <a:r>
                <a:rPr lang="en-US" sz="2000">
                  <a:latin typeface="Times New Roman" charset="0"/>
                </a:rPr>
                <a:t>Q</a:t>
              </a:r>
            </a:p>
          </p:txBody>
        </p:sp>
        <p:sp>
          <p:nvSpPr>
            <p:cNvPr id="13344" name="Text Box 46"/>
            <p:cNvSpPr txBox="1">
              <a:spLocks noChangeAspect="1" noChangeArrowheads="1"/>
            </p:cNvSpPr>
            <p:nvPr/>
          </p:nvSpPr>
          <p:spPr bwMode="auto">
            <a:xfrm>
              <a:off x="2095" y="1442"/>
              <a:ext cx="2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l-GR" sz="2000"/>
                <a:t>θ</a:t>
              </a:r>
              <a:endParaRPr lang="en-US" sz="2000"/>
            </a:p>
          </p:txBody>
        </p:sp>
        <p:sp>
          <p:nvSpPr>
            <p:cNvPr id="13345" name="Line 47"/>
            <p:cNvSpPr>
              <a:spLocks noChangeAspect="1" noChangeShapeType="1"/>
            </p:cNvSpPr>
            <p:nvPr/>
          </p:nvSpPr>
          <p:spPr bwMode="auto">
            <a:xfrm flipV="1">
              <a:off x="1980" y="2879"/>
              <a:ext cx="173" cy="1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6" name="Line 48"/>
            <p:cNvSpPr>
              <a:spLocks noChangeAspect="1" noChangeShapeType="1"/>
            </p:cNvSpPr>
            <p:nvPr/>
          </p:nvSpPr>
          <p:spPr bwMode="auto">
            <a:xfrm flipV="1">
              <a:off x="1894" y="3181"/>
              <a:ext cx="129" cy="3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7" name="Line 50"/>
            <p:cNvSpPr>
              <a:spLocks noChangeAspect="1" noChangeShapeType="1"/>
            </p:cNvSpPr>
            <p:nvPr/>
          </p:nvSpPr>
          <p:spPr bwMode="auto">
            <a:xfrm flipV="1">
              <a:off x="2153" y="2447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325" name="Rectangle 57"/>
          <p:cNvSpPr>
            <a:spLocks noChangeArrowheads="1"/>
          </p:cNvSpPr>
          <p:nvPr/>
        </p:nvSpPr>
        <p:spPr bwMode="auto">
          <a:xfrm>
            <a:off x="4579938" y="4087813"/>
            <a:ext cx="339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l-GR" sz="2000"/>
              <a:t>θ</a:t>
            </a:r>
            <a:endParaRPr lang="en-US" sz="2000"/>
          </a:p>
        </p:txBody>
      </p:sp>
      <p:sp>
        <p:nvSpPr>
          <p:cNvPr id="13326" name="Line 58"/>
          <p:cNvSpPr>
            <a:spLocks noChangeShapeType="1"/>
          </p:cNvSpPr>
          <p:nvPr/>
        </p:nvSpPr>
        <p:spPr bwMode="auto">
          <a:xfrm flipH="1">
            <a:off x="3322638" y="4337050"/>
            <a:ext cx="1262062" cy="357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7" name="Line 59"/>
          <p:cNvSpPr>
            <a:spLocks noChangeShapeType="1"/>
          </p:cNvSpPr>
          <p:nvPr/>
        </p:nvSpPr>
        <p:spPr bwMode="auto">
          <a:xfrm>
            <a:off x="4859338" y="4378325"/>
            <a:ext cx="1604962" cy="1096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title"/>
          </p:nvPr>
        </p:nvSpPr>
        <p:spPr>
          <a:xfrm>
            <a:off x="895350" y="260350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More rigorous approach (2)</a:t>
            </a:r>
            <a:endParaRPr lang="en-US" sz="2600">
              <a:latin typeface="Comic Sans MS" charset="0"/>
            </a:endParaRPr>
          </a:p>
        </p:txBody>
      </p:sp>
      <p:grpSp>
        <p:nvGrpSpPr>
          <p:cNvPr id="14342" name="Group 51"/>
          <p:cNvGrpSpPr>
            <a:grpSpLocks/>
          </p:cNvGrpSpPr>
          <p:nvPr/>
        </p:nvGrpSpPr>
        <p:grpSpPr bwMode="auto">
          <a:xfrm>
            <a:off x="811213" y="1255713"/>
            <a:ext cx="7918450" cy="893762"/>
            <a:chOff x="496" y="1053"/>
            <a:chExt cx="4988" cy="563"/>
          </a:xfrm>
        </p:grpSpPr>
        <p:sp>
          <p:nvSpPr>
            <p:cNvPr id="14354" name="Rectangle 2"/>
            <p:cNvSpPr>
              <a:spLocks noChangeArrowheads="1"/>
            </p:cNvSpPr>
            <p:nvPr/>
          </p:nvSpPr>
          <p:spPr bwMode="auto">
            <a:xfrm>
              <a:off x="496" y="1218"/>
              <a:ext cx="1284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/>
                <a:t>So we have:</a:t>
              </a:r>
            </a:p>
          </p:txBody>
        </p:sp>
        <p:grpSp>
          <p:nvGrpSpPr>
            <p:cNvPr id="14355" name="Group 50"/>
            <p:cNvGrpSpPr>
              <a:grpSpLocks/>
            </p:cNvGrpSpPr>
            <p:nvPr/>
          </p:nvGrpSpPr>
          <p:grpSpPr bwMode="auto">
            <a:xfrm>
              <a:off x="1699" y="1053"/>
              <a:ext cx="3785" cy="563"/>
              <a:chOff x="1699" y="1053"/>
              <a:chExt cx="3785" cy="563"/>
            </a:xfrm>
          </p:grpSpPr>
          <p:sp>
            <p:nvSpPr>
              <p:cNvPr id="14356" name="Text Box 33"/>
              <p:cNvSpPr txBox="1">
                <a:spLocks noChangeArrowheads="1"/>
              </p:cNvSpPr>
              <p:nvPr/>
            </p:nvSpPr>
            <p:spPr bwMode="auto">
              <a:xfrm>
                <a:off x="1699" y="1200"/>
                <a:ext cx="2083" cy="291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dirty="0">
                    <a:solidFill>
                      <a:srgbClr val="000000"/>
                    </a:solidFill>
                    <a:latin typeface="Times New Roman" charset="0"/>
                    <a:sym typeface="Symbol" charset="0"/>
                  </a:rPr>
                  <a:t>∆</a:t>
                </a:r>
                <a:r>
                  <a:rPr lang="en-US" dirty="0">
                    <a:solidFill>
                      <a:srgbClr val="000000"/>
                    </a:solidFill>
                    <a:latin typeface="Times New Roman" charset="0"/>
                  </a:rPr>
                  <a:t>a = </a:t>
                </a:r>
                <a:r>
                  <a:rPr lang="en-US" i="1" dirty="0">
                    <a:solidFill>
                      <a:srgbClr val="000000"/>
                    </a:solidFill>
                    <a:latin typeface="Times New Roman" charset="0"/>
                  </a:rPr>
                  <a:t>l</a:t>
                </a:r>
                <a:r>
                  <a:rPr lang="en-US" i="1" dirty="0">
                    <a:solidFill>
                      <a:srgbClr val="000000"/>
                    </a:solidFill>
                    <a:latin typeface="Times New Roman" charset="0"/>
                    <a:cs typeface="Times New Roman" charset="0"/>
                  </a:rPr>
                  <a:t>·</a:t>
                </a:r>
                <a:r>
                  <a:rPr lang="en-US" dirty="0">
                    <a:solidFill>
                      <a:srgbClr val="000000"/>
                    </a:solidFill>
                    <a:latin typeface="Times New Roman" charset="0"/>
                    <a:sym typeface="Symbol" charset="0"/>
                  </a:rPr>
                  <a:t>𝛽</a:t>
                </a:r>
                <a:r>
                  <a:rPr lang="en-US" i="1" dirty="0">
                    <a:solidFill>
                      <a:srgbClr val="000000"/>
                    </a:solidFill>
                    <a:latin typeface="Times New Roman" charset="0"/>
                    <a:cs typeface="Times New Roman" charset="0"/>
                  </a:rPr>
                  <a:t>·</a:t>
                </a:r>
                <a:r>
                  <a:rPr lang="en-US" dirty="0">
                    <a:solidFill>
                      <a:srgbClr val="000000"/>
                    </a:solidFill>
                    <a:latin typeface="Times New Roman" charset="0"/>
                  </a:rPr>
                  <a:t>sin(</a:t>
                </a:r>
                <a:r>
                  <a:rPr lang="en-US" dirty="0">
                    <a:solidFill>
                      <a:srgbClr val="000000"/>
                    </a:solidFill>
                    <a:latin typeface="Times New Roman" charset="0"/>
                    <a:sym typeface="Symbol" charset="0"/>
                  </a:rPr>
                  <a:t>𝜃</a:t>
                </a:r>
                <a:r>
                  <a:rPr lang="en-US" dirty="0">
                    <a:solidFill>
                      <a:srgbClr val="000000"/>
                    </a:solidFill>
                    <a:latin typeface="Times New Roman" charset="0"/>
                  </a:rPr>
                  <a:t>) </a:t>
                </a:r>
                <a:r>
                  <a:rPr lang="en-US" dirty="0" err="1">
                    <a:solidFill>
                      <a:srgbClr val="000000"/>
                    </a:solidFill>
                    <a:latin typeface="Times New Roman" charset="0"/>
                  </a:rPr>
                  <a:t>a</a:t>
                </a:r>
                <a:r>
                  <a:rPr lang="en-US" i="1" dirty="0" err="1">
                    <a:solidFill>
                      <a:srgbClr val="000000"/>
                    </a:solidFill>
                    <a:latin typeface="Times New Roman" charset="0"/>
                    <a:cs typeface="Times New Roman" charset="0"/>
                  </a:rPr>
                  <a:t>·</a:t>
                </a:r>
                <a:r>
                  <a:rPr lang="en-US" dirty="0" err="1">
                    <a:solidFill>
                      <a:srgbClr val="000000"/>
                    </a:solidFill>
                    <a:latin typeface="Times New Roman" charset="0"/>
                  </a:rPr>
                  <a:t>k</a:t>
                </a:r>
                <a:r>
                  <a:rPr lang="en-US" i="1" dirty="0" err="1">
                    <a:solidFill>
                      <a:srgbClr val="000000"/>
                    </a:solidFill>
                    <a:latin typeface="Times New Roman" charset="0"/>
                    <a:cs typeface="Times New Roman" charset="0"/>
                  </a:rPr>
                  <a:t>·</a:t>
                </a:r>
                <a:r>
                  <a:rPr lang="en-US" dirty="0" err="1">
                    <a:solidFill>
                      <a:srgbClr val="000000"/>
                    </a:solidFill>
                    <a:latin typeface="Times New Roman" charset="0"/>
                  </a:rPr>
                  <a:t>cos</a:t>
                </a:r>
                <a:r>
                  <a:rPr lang="en-US" dirty="0">
                    <a:solidFill>
                      <a:srgbClr val="000000"/>
                    </a:solidFill>
                    <a:latin typeface="Times New Roman" charset="0"/>
                  </a:rPr>
                  <a:t>(</a:t>
                </a:r>
                <a:r>
                  <a:rPr lang="en-US" dirty="0">
                    <a:solidFill>
                      <a:srgbClr val="000000"/>
                    </a:solidFill>
                    <a:latin typeface="Times New Roman" charset="0"/>
                    <a:sym typeface="Symbol" charset="0"/>
                  </a:rPr>
                  <a:t>𝜃</a:t>
                </a:r>
                <a:r>
                  <a:rPr lang="en-US" dirty="0">
                    <a:solidFill>
                      <a:srgbClr val="000000"/>
                    </a:solidFill>
                    <a:latin typeface="Times New Roman" charset="0"/>
                  </a:rPr>
                  <a:t>)</a:t>
                </a:r>
              </a:p>
            </p:txBody>
          </p:sp>
          <p:grpSp>
            <p:nvGrpSpPr>
              <p:cNvPr id="14357" name="Group 49"/>
              <p:cNvGrpSpPr>
                <a:grpSpLocks/>
              </p:cNvGrpSpPr>
              <p:nvPr/>
            </p:nvGrpSpPr>
            <p:grpSpPr bwMode="auto">
              <a:xfrm>
                <a:off x="3763" y="1053"/>
                <a:ext cx="1721" cy="563"/>
                <a:chOff x="3763" y="1053"/>
                <a:chExt cx="1721" cy="563"/>
              </a:xfrm>
            </p:grpSpPr>
            <p:sp>
              <p:nvSpPr>
                <p:cNvPr id="14358" name="Rectangle 35"/>
                <p:cNvSpPr>
                  <a:spLocks noChangeArrowheads="1"/>
                </p:cNvSpPr>
                <p:nvPr/>
              </p:nvSpPr>
              <p:spPr bwMode="auto">
                <a:xfrm>
                  <a:off x="3922" y="1053"/>
                  <a:ext cx="1562" cy="563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graphicFrame>
              <p:nvGraphicFramePr>
                <p:cNvPr id="14359" name="Object 34"/>
                <p:cNvGraphicFramePr>
                  <a:graphicFrameLocks noChangeAspect="1"/>
                </p:cNvGraphicFramePr>
                <p:nvPr/>
              </p:nvGraphicFramePr>
              <p:xfrm>
                <a:off x="3763" y="1074"/>
                <a:ext cx="1680" cy="51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3" imgW="1993900" imgH="609600" progId="Equation.3">
                        <p:embed/>
                      </p:oleObj>
                    </mc:Choice>
                    <mc:Fallback>
                      <p:oleObj name="Equation" r:id="rId3" imgW="1993900" imgH="609600" progId="Equation.3">
                        <p:embed/>
                        <p:pic>
                          <p:nvPicPr>
                            <p:cNvPr id="0" name="Object 3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763" y="1074"/>
                              <a:ext cx="1680" cy="51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=""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=""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="" xmlns:a14="http://schemas.microsoft.com/office/drawing/2010/main">
                                  <a:effectLst>
                                    <a:outerShdw blurRad="63500" dist="38099" dir="2700000" algn="ctr" rotWithShape="0">
                                      <a:schemeClr val="bg2">
                                        <a:alpha val="74998"/>
                                      </a:scheme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  <p:sp>
        <p:nvSpPr>
          <p:cNvPr id="14343" name="Rectangle 38"/>
          <p:cNvSpPr>
            <a:spLocks noChangeArrowheads="1"/>
          </p:cNvSpPr>
          <p:nvPr/>
        </p:nvSpPr>
        <p:spPr bwMode="auto">
          <a:xfrm>
            <a:off x="788988" y="2132013"/>
            <a:ext cx="5202237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Each turn </a:t>
            </a:r>
            <a:r>
              <a:rPr lang="el-GR" sz="2000"/>
              <a:t>θ</a:t>
            </a:r>
            <a:r>
              <a:rPr lang="en-US" sz="2000"/>
              <a:t> advances by 2</a:t>
            </a:r>
            <a:r>
              <a:rPr lang="el-GR" sz="2000"/>
              <a:t>π</a:t>
            </a:r>
            <a:r>
              <a:rPr lang="en-US" sz="2000"/>
              <a:t>Q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On the n</a:t>
            </a:r>
            <a:r>
              <a:rPr lang="en-US" sz="2000" baseline="30000"/>
              <a:t>th</a:t>
            </a:r>
            <a:r>
              <a:rPr lang="en-US" sz="2000"/>
              <a:t> turn </a:t>
            </a:r>
            <a:r>
              <a:rPr lang="el-GR" sz="2000"/>
              <a:t>θ</a:t>
            </a:r>
            <a:r>
              <a:rPr lang="en-US" sz="2000"/>
              <a:t> = </a:t>
            </a:r>
            <a:r>
              <a:rPr lang="el-GR" sz="2000"/>
              <a:t>θ</a:t>
            </a:r>
            <a:r>
              <a:rPr lang="en-US" sz="2000"/>
              <a:t> + 2n</a:t>
            </a:r>
            <a:r>
              <a:rPr lang="el-GR" sz="2000"/>
              <a:t>π</a:t>
            </a:r>
            <a:r>
              <a:rPr lang="en-US" sz="2000"/>
              <a:t>Q </a:t>
            </a:r>
          </a:p>
        </p:txBody>
      </p:sp>
      <p:sp>
        <p:nvSpPr>
          <p:cNvPr id="14344" name="Rectangle 44"/>
          <p:cNvSpPr>
            <a:spLocks noChangeArrowheads="1"/>
          </p:cNvSpPr>
          <p:nvPr/>
        </p:nvSpPr>
        <p:spPr bwMode="auto">
          <a:xfrm>
            <a:off x="920750" y="4994275"/>
            <a:ext cx="7923213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So, for q = 0.5 the phase term, 2(</a:t>
            </a:r>
            <a:r>
              <a:rPr lang="el-GR" sz="2000"/>
              <a:t>θ</a:t>
            </a:r>
            <a:r>
              <a:rPr lang="en-US" sz="2000"/>
              <a:t> + 2n</a:t>
            </a:r>
            <a:r>
              <a:rPr lang="el-GR" sz="2000"/>
              <a:t>π</a:t>
            </a:r>
            <a:r>
              <a:rPr lang="en-US" sz="2000"/>
              <a:t>Q) is constant:</a:t>
            </a:r>
          </a:p>
        </p:txBody>
      </p:sp>
      <p:sp>
        <p:nvSpPr>
          <p:cNvPr id="14345" name="Rectangle 39"/>
          <p:cNvSpPr>
            <a:spLocks noChangeArrowheads="1"/>
          </p:cNvSpPr>
          <p:nvPr/>
        </p:nvSpPr>
        <p:spPr bwMode="auto">
          <a:xfrm>
            <a:off x="808038" y="3132138"/>
            <a:ext cx="25844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Over many turns:</a:t>
            </a:r>
          </a:p>
        </p:txBody>
      </p:sp>
      <p:graphicFrame>
        <p:nvGraphicFramePr>
          <p:cNvPr id="14346" name="Object 40"/>
          <p:cNvGraphicFramePr>
            <a:graphicFrameLocks noChangeAspect="1"/>
          </p:cNvGraphicFramePr>
          <p:nvPr/>
        </p:nvGraphicFramePr>
        <p:xfrm>
          <a:off x="3348038" y="2940050"/>
          <a:ext cx="3627437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984500" imgH="609600" progId="Equation.3">
                  <p:embed/>
                </p:oleObj>
              </mc:Choice>
              <mc:Fallback>
                <p:oleObj name="Equation" r:id="rId5" imgW="2984500" imgH="6096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2940050"/>
                        <a:ext cx="3627437" cy="741363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7" name="Line 41"/>
          <p:cNvSpPr>
            <a:spLocks noChangeShapeType="1"/>
          </p:cNvSpPr>
          <p:nvPr/>
        </p:nvSpPr>
        <p:spPr bwMode="auto">
          <a:xfrm>
            <a:off x="5294313" y="3527425"/>
            <a:ext cx="1576387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4348" name="Group 53"/>
          <p:cNvGrpSpPr>
            <a:grpSpLocks/>
          </p:cNvGrpSpPr>
          <p:nvPr/>
        </p:nvGrpSpPr>
        <p:grpSpPr bwMode="auto">
          <a:xfrm>
            <a:off x="2005013" y="5438775"/>
            <a:ext cx="5981700" cy="758825"/>
            <a:chOff x="1263" y="3491"/>
            <a:chExt cx="3768" cy="478"/>
          </a:xfrm>
        </p:grpSpPr>
        <p:graphicFrame>
          <p:nvGraphicFramePr>
            <p:cNvPr id="14351" name="Object 46"/>
            <p:cNvGraphicFramePr>
              <a:graphicFrameLocks noChangeAspect="1"/>
            </p:cNvGraphicFramePr>
            <p:nvPr/>
          </p:nvGraphicFramePr>
          <p:xfrm>
            <a:off x="1263" y="3561"/>
            <a:ext cx="1948" cy="3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2387600" imgH="431800" progId="Equation.3">
                    <p:embed/>
                  </p:oleObj>
                </mc:Choice>
                <mc:Fallback>
                  <p:oleObj name="Equation" r:id="rId7" imgW="2387600" imgH="431800" progId="Equation.3">
                    <p:embed/>
                    <p:pic>
                      <p:nvPicPr>
                        <p:cNvPr id="0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3" y="3561"/>
                          <a:ext cx="1948" cy="351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52" name="Object 47"/>
            <p:cNvGraphicFramePr>
              <a:graphicFrameLocks noChangeAspect="1"/>
            </p:cNvGraphicFramePr>
            <p:nvPr/>
          </p:nvGraphicFramePr>
          <p:xfrm>
            <a:off x="4403" y="3491"/>
            <a:ext cx="628" cy="4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800100" imgH="609600" progId="Equation.3">
                    <p:embed/>
                  </p:oleObj>
                </mc:Choice>
                <mc:Fallback>
                  <p:oleObj name="Equation" r:id="rId9" imgW="800100" imgH="609600" progId="Equation.3">
                    <p:embed/>
                    <p:pic>
                      <p:nvPicPr>
                        <p:cNvPr id="0" name="Object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03" y="3491"/>
                          <a:ext cx="628" cy="478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3" name="Rectangle 48"/>
            <p:cNvSpPr>
              <a:spLocks noChangeArrowheads="1"/>
            </p:cNvSpPr>
            <p:nvPr/>
          </p:nvSpPr>
          <p:spPr bwMode="auto">
            <a:xfrm>
              <a:off x="3477" y="3619"/>
              <a:ext cx="860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None/>
              </a:pPr>
              <a:r>
                <a:rPr lang="en-US" sz="2000"/>
                <a:t>and thus:</a:t>
              </a:r>
            </a:p>
          </p:txBody>
        </p:sp>
      </p:grpSp>
      <p:sp>
        <p:nvSpPr>
          <p:cNvPr id="14349" name="AutoShape 54"/>
          <p:cNvSpPr>
            <a:spLocks/>
          </p:cNvSpPr>
          <p:nvPr/>
        </p:nvSpPr>
        <p:spPr bwMode="auto">
          <a:xfrm>
            <a:off x="6261100" y="2270125"/>
            <a:ext cx="2771775" cy="325438"/>
          </a:xfrm>
          <a:prstGeom prst="borderCallout2">
            <a:avLst>
              <a:gd name="adj1" fmla="val 35120"/>
              <a:gd name="adj2" fmla="val -2750"/>
              <a:gd name="adj3" fmla="val 35120"/>
              <a:gd name="adj4" fmla="val -3838"/>
              <a:gd name="adj5" fmla="val -93657"/>
              <a:gd name="adj6" fmla="val -6759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600"/>
              <a:t>Sin(</a:t>
            </a:r>
            <a:r>
              <a:rPr lang="el-GR" sz="1600"/>
              <a:t>θ</a:t>
            </a:r>
            <a:r>
              <a:rPr lang="en-US" sz="1600"/>
              <a:t>)Cos(</a:t>
            </a:r>
            <a:r>
              <a:rPr lang="el-GR" sz="1600"/>
              <a:t>θ</a:t>
            </a:r>
            <a:r>
              <a:rPr lang="en-US" sz="1600"/>
              <a:t>) = 1/2 Sin (2</a:t>
            </a:r>
            <a:r>
              <a:rPr lang="el-GR" sz="1600"/>
              <a:t>θ</a:t>
            </a:r>
            <a:r>
              <a:rPr lang="en-US" sz="1600"/>
              <a:t>)</a:t>
            </a:r>
          </a:p>
        </p:txBody>
      </p:sp>
      <p:sp>
        <p:nvSpPr>
          <p:cNvPr id="14350" name="AutoShape 55"/>
          <p:cNvSpPr>
            <a:spLocks/>
          </p:cNvSpPr>
          <p:nvPr/>
        </p:nvSpPr>
        <p:spPr bwMode="auto">
          <a:xfrm>
            <a:off x="939800" y="3976688"/>
            <a:ext cx="5265738" cy="774700"/>
          </a:xfrm>
          <a:prstGeom prst="borderCallout2">
            <a:avLst>
              <a:gd name="adj1" fmla="val 14755"/>
              <a:gd name="adj2" fmla="val 101449"/>
              <a:gd name="adj3" fmla="val 14755"/>
              <a:gd name="adj4" fmla="val 104583"/>
              <a:gd name="adj5" fmla="val -56764"/>
              <a:gd name="adj6" fmla="val 107870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600"/>
              <a:t>This term will be </a:t>
            </a:r>
            <a:r>
              <a:rPr lang="ja-JP" altLang="en-US" sz="1600"/>
              <a:t>‘</a:t>
            </a:r>
            <a:r>
              <a:rPr lang="en-US" sz="1600"/>
              <a:t>zero</a:t>
            </a:r>
            <a:r>
              <a:rPr lang="ja-JP" altLang="en-US" sz="1600"/>
              <a:t>’</a:t>
            </a:r>
            <a:r>
              <a:rPr lang="en-US" sz="1600"/>
              <a:t> as it decomposes in Sin and Cos terms and will give a series of + and – that cancel out in all cases where the fractional tune q ≠ 0.5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787400" y="1933575"/>
            <a:ext cx="802957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/>
              <a:t>In this case the amplitude will grow continuously until the particles are lost.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endParaRPr lang="en-US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/>
              <a:t>Therefore we conclude as before that: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None/>
            </a:pPr>
            <a:r>
              <a:rPr lang="en-US" b="1">
                <a:solidFill>
                  <a:schemeClr val="accent2"/>
                </a:solidFill>
              </a:rPr>
              <a:t>	</a:t>
            </a:r>
            <a:r>
              <a:rPr lang="en-US" b="1" u="sng">
                <a:solidFill>
                  <a:schemeClr val="bg2"/>
                </a:solidFill>
              </a:rPr>
              <a:t>quadrupoles</a:t>
            </a:r>
            <a:r>
              <a:rPr lang="en-US">
                <a:solidFill>
                  <a:schemeClr val="bg2"/>
                </a:solidFill>
              </a:rPr>
              <a:t> </a:t>
            </a:r>
            <a:r>
              <a:rPr lang="en-US" b="1" u="sng">
                <a:solidFill>
                  <a:schemeClr val="bg2"/>
                </a:solidFill>
              </a:rPr>
              <a:t>excite 2</a:t>
            </a:r>
            <a:r>
              <a:rPr lang="en-US" b="1" u="sng" baseline="30000">
                <a:solidFill>
                  <a:schemeClr val="bg2"/>
                </a:solidFill>
              </a:rPr>
              <a:t>nd</a:t>
            </a:r>
            <a:r>
              <a:rPr lang="en-US" b="1" u="sng">
                <a:solidFill>
                  <a:schemeClr val="bg2"/>
                </a:solidFill>
              </a:rPr>
              <a:t> order resonances for q=0.5</a:t>
            </a:r>
            <a:endParaRPr lang="en-US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endParaRPr lang="en-US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/>
              <a:t>Thus for Q = 0.5, 1.5, 2.5, 3.5,…etc……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title"/>
          </p:nvPr>
        </p:nvSpPr>
        <p:spPr>
          <a:xfrm>
            <a:off x="895350" y="282575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More rigorous approach (3)</a:t>
            </a:r>
            <a:endParaRPr lang="en-US" sz="2600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6389" name="Rectangle 2"/>
          <p:cNvSpPr>
            <a:spLocks noChangeArrowheads="1"/>
          </p:cNvSpPr>
          <p:nvPr/>
        </p:nvSpPr>
        <p:spPr bwMode="auto">
          <a:xfrm>
            <a:off x="809625" y="1266825"/>
            <a:ext cx="8050213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Let us now look at the </a:t>
            </a:r>
            <a:r>
              <a:rPr lang="en-US" sz="2000" u="sng"/>
              <a:t>phase </a:t>
            </a:r>
            <a:r>
              <a:rPr lang="el-GR" sz="2000" u="sng"/>
              <a:t>θ</a:t>
            </a:r>
            <a:r>
              <a:rPr lang="en-GB" sz="2000" u="sng"/>
              <a:t> </a:t>
            </a:r>
            <a:r>
              <a:rPr lang="en-GB" sz="2000"/>
              <a:t>for the same quadrupole error</a:t>
            </a:r>
            <a:r>
              <a:rPr lang="en-US" sz="2000"/>
              <a:t>: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More rigorous approach (4)</a:t>
            </a:r>
            <a:endParaRPr lang="en-US" sz="2600">
              <a:latin typeface="Comic Sans MS" charset="0"/>
            </a:endParaRPr>
          </a:p>
        </p:txBody>
      </p:sp>
      <p:grpSp>
        <p:nvGrpSpPr>
          <p:cNvPr id="16391" name="Group 38"/>
          <p:cNvGrpSpPr>
            <a:grpSpLocks/>
          </p:cNvGrpSpPr>
          <p:nvPr/>
        </p:nvGrpSpPr>
        <p:grpSpPr bwMode="auto">
          <a:xfrm>
            <a:off x="960438" y="1566863"/>
            <a:ext cx="3622675" cy="3549650"/>
            <a:chOff x="605" y="1162"/>
            <a:chExt cx="2282" cy="2236"/>
          </a:xfrm>
        </p:grpSpPr>
        <p:sp>
          <p:nvSpPr>
            <p:cNvPr id="16405" name="Line 5"/>
            <p:cNvSpPr>
              <a:spLocks noChangeAspect="1" noChangeShapeType="1"/>
            </p:cNvSpPr>
            <p:nvPr/>
          </p:nvSpPr>
          <p:spPr bwMode="auto">
            <a:xfrm flipV="1">
              <a:off x="1653" y="1417"/>
              <a:ext cx="0" cy="18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6" name="Line 6"/>
            <p:cNvSpPr>
              <a:spLocks noChangeAspect="1" noChangeShapeType="1"/>
            </p:cNvSpPr>
            <p:nvPr/>
          </p:nvSpPr>
          <p:spPr bwMode="auto">
            <a:xfrm>
              <a:off x="605" y="2319"/>
              <a:ext cx="20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7" name="Oval 7"/>
            <p:cNvSpPr>
              <a:spLocks noChangeAspect="1" noChangeArrowheads="1"/>
            </p:cNvSpPr>
            <p:nvPr/>
          </p:nvSpPr>
          <p:spPr bwMode="auto">
            <a:xfrm>
              <a:off x="954" y="1617"/>
              <a:ext cx="1348" cy="1403"/>
            </a:xfrm>
            <a:prstGeom prst="ellipse">
              <a:avLst/>
            </a:prstGeom>
            <a:noFill/>
            <a:ln w="38100" cap="rnd">
              <a:solidFill>
                <a:schemeClr val="bg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408" name="Line 8"/>
            <p:cNvSpPr>
              <a:spLocks noChangeAspect="1" noChangeShapeType="1"/>
            </p:cNvSpPr>
            <p:nvPr/>
          </p:nvSpPr>
          <p:spPr bwMode="auto">
            <a:xfrm>
              <a:off x="1653" y="2319"/>
              <a:ext cx="499" cy="4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9" name="Line 9"/>
            <p:cNvSpPr>
              <a:spLocks noChangeAspect="1" noChangeShapeType="1"/>
            </p:cNvSpPr>
            <p:nvPr/>
          </p:nvSpPr>
          <p:spPr bwMode="auto">
            <a:xfrm>
              <a:off x="1653" y="2319"/>
              <a:ext cx="499" cy="9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0" name="Line 10"/>
            <p:cNvSpPr>
              <a:spLocks noChangeAspect="1" noChangeShapeType="1"/>
            </p:cNvSpPr>
            <p:nvPr/>
          </p:nvSpPr>
          <p:spPr bwMode="auto">
            <a:xfrm>
              <a:off x="2152" y="2769"/>
              <a:ext cx="0" cy="45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1" name="Line 11"/>
            <p:cNvSpPr>
              <a:spLocks noChangeAspect="1" noChangeShapeType="1"/>
            </p:cNvSpPr>
            <p:nvPr/>
          </p:nvSpPr>
          <p:spPr bwMode="auto">
            <a:xfrm flipH="1">
              <a:off x="1752" y="1567"/>
              <a:ext cx="400" cy="8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2" name="Line 12"/>
            <p:cNvSpPr>
              <a:spLocks noChangeAspect="1" noChangeShapeType="1"/>
            </p:cNvSpPr>
            <p:nvPr/>
          </p:nvSpPr>
          <p:spPr bwMode="auto">
            <a:xfrm flipH="1">
              <a:off x="1104" y="2368"/>
              <a:ext cx="599" cy="8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3" name="Line 13"/>
            <p:cNvSpPr>
              <a:spLocks noChangeAspect="1" noChangeShapeType="1"/>
            </p:cNvSpPr>
            <p:nvPr/>
          </p:nvSpPr>
          <p:spPr bwMode="auto">
            <a:xfrm flipV="1">
              <a:off x="1952" y="2017"/>
              <a:ext cx="499" cy="5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4" name="Line 14"/>
            <p:cNvSpPr>
              <a:spLocks noChangeAspect="1" noChangeShapeType="1"/>
            </p:cNvSpPr>
            <p:nvPr/>
          </p:nvSpPr>
          <p:spPr bwMode="auto">
            <a:xfrm flipH="1">
              <a:off x="2152" y="2869"/>
              <a:ext cx="299" cy="1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5" name="Text Box 15"/>
            <p:cNvSpPr txBox="1">
              <a:spLocks noChangeAspect="1" noChangeArrowheads="1"/>
            </p:cNvSpPr>
            <p:nvPr/>
          </p:nvSpPr>
          <p:spPr bwMode="auto">
            <a:xfrm>
              <a:off x="1503" y="1162"/>
              <a:ext cx="33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>
                  <a:latin typeface="Times New Roman" charset="0"/>
                </a:rPr>
                <a:t>y</a:t>
              </a:r>
              <a:r>
                <a:rPr lang="ja-JP" altLang="en-US" sz="2000">
                  <a:latin typeface="Times New Roman" charset="0"/>
                </a:rPr>
                <a:t>’</a:t>
              </a:r>
              <a:r>
                <a:rPr lang="en-US" sz="2000">
                  <a:latin typeface="Symbol" charset="0"/>
                </a:rPr>
                <a:t>b</a:t>
              </a:r>
              <a:endParaRPr lang="en-US" sz="2000">
                <a:latin typeface="Times New Roman" charset="0"/>
              </a:endParaRPr>
            </a:p>
          </p:txBody>
        </p:sp>
        <p:sp>
          <p:nvSpPr>
            <p:cNvPr id="16416" name="Text Box 16"/>
            <p:cNvSpPr txBox="1">
              <a:spLocks noChangeAspect="1" noChangeArrowheads="1"/>
            </p:cNvSpPr>
            <p:nvPr/>
          </p:nvSpPr>
          <p:spPr bwMode="auto">
            <a:xfrm>
              <a:off x="2691" y="2178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>
                  <a:latin typeface="Times New Roman" charset="0"/>
                </a:rPr>
                <a:t>y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6417" name="Text Box 17"/>
            <p:cNvSpPr txBox="1">
              <a:spLocks noChangeAspect="1" noChangeArrowheads="1"/>
            </p:cNvSpPr>
            <p:nvPr/>
          </p:nvSpPr>
          <p:spPr bwMode="auto">
            <a:xfrm>
              <a:off x="2401" y="1818"/>
              <a:ext cx="18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>
                  <a:latin typeface="Times New Roman" charset="0"/>
                </a:rPr>
                <a:t>a</a:t>
              </a:r>
            </a:p>
          </p:txBody>
        </p:sp>
        <p:sp>
          <p:nvSpPr>
            <p:cNvPr id="16418" name="Text Box 18"/>
            <p:cNvSpPr txBox="1">
              <a:spLocks noChangeAspect="1" noChangeArrowheads="1"/>
            </p:cNvSpPr>
            <p:nvPr/>
          </p:nvSpPr>
          <p:spPr bwMode="auto">
            <a:xfrm>
              <a:off x="2442" y="2725"/>
              <a:ext cx="43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>
                  <a:latin typeface="Symbol" charset="0"/>
                </a:rPr>
                <a:t>Db</a:t>
              </a:r>
              <a:r>
                <a:rPr lang="en-US" sz="2000">
                  <a:latin typeface="Times New Roman" charset="0"/>
                </a:rPr>
                <a:t>y</a:t>
              </a:r>
              <a:r>
                <a:rPr lang="ja-JP" altLang="en-US" sz="2000">
                  <a:latin typeface="Times New Roman" charset="0"/>
                </a:rPr>
                <a:t>’</a:t>
              </a:r>
              <a:endParaRPr lang="en-US" sz="2000">
                <a:latin typeface="Times New Roman" charset="0"/>
              </a:endParaRPr>
            </a:p>
          </p:txBody>
        </p:sp>
        <p:sp>
          <p:nvSpPr>
            <p:cNvPr id="16419" name="Text Box 19"/>
            <p:cNvSpPr txBox="1">
              <a:spLocks noChangeAspect="1" noChangeArrowheads="1"/>
            </p:cNvSpPr>
            <p:nvPr/>
          </p:nvSpPr>
          <p:spPr bwMode="auto">
            <a:xfrm>
              <a:off x="1695" y="3116"/>
              <a:ext cx="28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>
                  <a:latin typeface="Symbol" charset="0"/>
                </a:rPr>
                <a:t>D</a:t>
              </a:r>
              <a:r>
                <a:rPr lang="en-US" sz="2000">
                  <a:latin typeface="Times New Roman" charset="0"/>
                </a:rPr>
                <a:t>a</a:t>
              </a:r>
            </a:p>
          </p:txBody>
        </p:sp>
        <p:sp>
          <p:nvSpPr>
            <p:cNvPr id="16420" name="Text Box 20"/>
            <p:cNvSpPr txBox="1">
              <a:spLocks noChangeAspect="1" noChangeArrowheads="1"/>
            </p:cNvSpPr>
            <p:nvPr/>
          </p:nvSpPr>
          <p:spPr bwMode="auto">
            <a:xfrm>
              <a:off x="691" y="3148"/>
              <a:ext cx="52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>
                  <a:latin typeface="Times New Roman" charset="0"/>
                </a:rPr>
                <a:t>2</a:t>
              </a:r>
              <a:r>
                <a:rPr lang="el-GR" sz="2000"/>
                <a:t>π</a:t>
              </a:r>
              <a:r>
                <a:rPr lang="en-US" sz="2000">
                  <a:latin typeface="Symbol" charset="0"/>
                </a:rPr>
                <a:t>D</a:t>
              </a:r>
              <a:r>
                <a:rPr lang="en-US" sz="2000">
                  <a:latin typeface="Times New Roman" charset="0"/>
                </a:rPr>
                <a:t>Q</a:t>
              </a:r>
            </a:p>
          </p:txBody>
        </p:sp>
        <p:sp>
          <p:nvSpPr>
            <p:cNvPr id="16421" name="Text Box 21"/>
            <p:cNvSpPr txBox="1">
              <a:spLocks noChangeAspect="1" noChangeArrowheads="1"/>
            </p:cNvSpPr>
            <p:nvPr/>
          </p:nvSpPr>
          <p:spPr bwMode="auto">
            <a:xfrm>
              <a:off x="2102" y="1323"/>
              <a:ext cx="2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l-GR" sz="2000"/>
                <a:t>θ</a:t>
              </a:r>
              <a:endParaRPr lang="en-US" sz="2000"/>
            </a:p>
          </p:txBody>
        </p:sp>
        <p:sp>
          <p:nvSpPr>
            <p:cNvPr id="16422" name="Line 22"/>
            <p:cNvSpPr>
              <a:spLocks noChangeAspect="1" noChangeShapeType="1"/>
            </p:cNvSpPr>
            <p:nvPr/>
          </p:nvSpPr>
          <p:spPr bwMode="auto">
            <a:xfrm flipV="1">
              <a:off x="1987" y="2760"/>
              <a:ext cx="173" cy="1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3" name="Line 23"/>
            <p:cNvSpPr>
              <a:spLocks noChangeAspect="1" noChangeShapeType="1"/>
            </p:cNvSpPr>
            <p:nvPr/>
          </p:nvSpPr>
          <p:spPr bwMode="auto">
            <a:xfrm flipV="1">
              <a:off x="1954" y="3062"/>
              <a:ext cx="76" cy="1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4" name="Line 24"/>
            <p:cNvSpPr>
              <a:spLocks noChangeAspect="1" noChangeShapeType="1"/>
            </p:cNvSpPr>
            <p:nvPr/>
          </p:nvSpPr>
          <p:spPr bwMode="auto">
            <a:xfrm flipV="1">
              <a:off x="2160" y="2328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92" name="Text Box 25"/>
          <p:cNvSpPr txBox="1">
            <a:spLocks noChangeArrowheads="1"/>
          </p:cNvSpPr>
          <p:nvPr/>
        </p:nvSpPr>
        <p:spPr bwMode="auto">
          <a:xfrm>
            <a:off x="5286375" y="1641475"/>
            <a:ext cx="3478213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/>
              <a:t>2</a:t>
            </a:r>
            <a:r>
              <a:rPr lang="el-GR" sz="1600"/>
              <a:t>π</a:t>
            </a:r>
            <a:r>
              <a:rPr lang="en-US" sz="1600"/>
              <a:t>Q = phase angle over 1 turn = </a:t>
            </a:r>
            <a:r>
              <a:rPr lang="el-GR" sz="1600"/>
              <a:t>θ</a:t>
            </a:r>
            <a:endParaRPr lang="en-US" sz="1600">
              <a:latin typeface="Math1" charset="0"/>
            </a:endParaRP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l-GR" sz="1600"/>
              <a:t>Δβ</a:t>
            </a:r>
            <a:r>
              <a:rPr lang="en-US" sz="1600"/>
              <a:t>y</a:t>
            </a:r>
            <a:r>
              <a:rPr lang="ja-JP" altLang="en-US" sz="1600"/>
              <a:t>’</a:t>
            </a:r>
            <a:r>
              <a:rPr lang="en-US" sz="1600"/>
              <a:t> = kick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600"/>
              <a:t>a = old amplitude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l-GR" sz="1600"/>
              <a:t>Δ</a:t>
            </a:r>
            <a:r>
              <a:rPr lang="en-US" sz="1600"/>
              <a:t>a = change in amplitude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800" b="1" u="sng"/>
              <a:t>2</a:t>
            </a:r>
            <a:r>
              <a:rPr lang="el-GR" sz="1800" b="1" u="sng"/>
              <a:t>πΔ</a:t>
            </a:r>
            <a:r>
              <a:rPr lang="en-US" sz="1800" b="1" u="sng"/>
              <a:t>Q</a:t>
            </a:r>
            <a:r>
              <a:rPr lang="en-US" b="1" u="sng"/>
              <a:t> </a:t>
            </a:r>
            <a:r>
              <a:rPr lang="en-US" sz="1600" b="1" u="sng"/>
              <a:t>= change in phase</a:t>
            </a:r>
          </a:p>
        </p:txBody>
      </p:sp>
      <p:sp>
        <p:nvSpPr>
          <p:cNvPr id="16393" name="Text Box 26"/>
          <p:cNvSpPr txBox="1">
            <a:spLocks noChangeArrowheads="1"/>
          </p:cNvSpPr>
          <p:nvPr/>
        </p:nvSpPr>
        <p:spPr bwMode="auto">
          <a:xfrm>
            <a:off x="5308600" y="3167063"/>
            <a:ext cx="3005138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b="1"/>
              <a:t>y</a:t>
            </a:r>
            <a:r>
              <a:rPr lang="en-US" sz="1600"/>
              <a:t> does not change at the kick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000" b="1" u="sng">
                <a:solidFill>
                  <a:schemeClr val="bg2"/>
                </a:solidFill>
              </a:rPr>
              <a:t>y = a cos(</a:t>
            </a:r>
            <a:r>
              <a:rPr lang="el-GR" sz="2000" b="1" u="sng">
                <a:solidFill>
                  <a:schemeClr val="bg2"/>
                </a:solidFill>
              </a:rPr>
              <a:t>θ</a:t>
            </a:r>
            <a:r>
              <a:rPr lang="en-US" sz="2000" b="1" u="sng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16394" name="Text Box 27"/>
          <p:cNvSpPr txBox="1">
            <a:spLocks noChangeArrowheads="1"/>
          </p:cNvSpPr>
          <p:nvPr/>
        </p:nvSpPr>
        <p:spPr bwMode="auto">
          <a:xfrm>
            <a:off x="5308600" y="3932238"/>
            <a:ext cx="30051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/>
              <a:t>In a quadrupole </a:t>
            </a:r>
            <a:r>
              <a:rPr lang="el-GR" sz="2000" b="1" u="sng">
                <a:solidFill>
                  <a:schemeClr val="bg2"/>
                </a:solidFill>
              </a:rPr>
              <a:t>Δ</a:t>
            </a:r>
            <a:r>
              <a:rPr lang="en-US" sz="2000" b="1" u="sng">
                <a:solidFill>
                  <a:schemeClr val="bg2"/>
                </a:solidFill>
              </a:rPr>
              <a:t>y</a:t>
            </a:r>
            <a:r>
              <a:rPr lang="ja-JP" altLang="en-US" sz="2000" b="1" u="sng">
                <a:solidFill>
                  <a:schemeClr val="bg2"/>
                </a:solidFill>
              </a:rPr>
              <a:t>’</a:t>
            </a:r>
            <a:r>
              <a:rPr lang="en-US" sz="2000" b="1" u="sng">
                <a:solidFill>
                  <a:schemeClr val="bg2"/>
                </a:solidFill>
              </a:rPr>
              <a:t> = lky</a:t>
            </a:r>
          </a:p>
        </p:txBody>
      </p:sp>
      <p:graphicFrame>
        <p:nvGraphicFramePr>
          <p:cNvPr id="16395" name="Object 33"/>
          <p:cNvGraphicFramePr>
            <a:graphicFrameLocks noChangeAspect="1"/>
          </p:cNvGraphicFramePr>
          <p:nvPr/>
        </p:nvGraphicFramePr>
        <p:xfrm>
          <a:off x="1454150" y="5275263"/>
          <a:ext cx="2513013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133600" imgH="609600" progId="Equation.3">
                  <p:embed/>
                </p:oleObj>
              </mc:Choice>
              <mc:Fallback>
                <p:oleObj name="Equation" r:id="rId3" imgW="2133600" imgH="60960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4150" y="5275263"/>
                        <a:ext cx="2513013" cy="7175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6" name="Object 34"/>
          <p:cNvGraphicFramePr>
            <a:graphicFrameLocks noChangeAspect="1"/>
          </p:cNvGraphicFramePr>
          <p:nvPr/>
        </p:nvGraphicFramePr>
        <p:xfrm>
          <a:off x="4541838" y="5249863"/>
          <a:ext cx="4233862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594100" imgH="609600" progId="Equation.3">
                  <p:embed/>
                </p:oleObj>
              </mc:Choice>
              <mc:Fallback>
                <p:oleObj name="Equation" r:id="rId5" imgW="3594100" imgH="60960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1838" y="5249863"/>
                        <a:ext cx="4233862" cy="7175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7" name="Line 36"/>
          <p:cNvSpPr>
            <a:spLocks noChangeShapeType="1"/>
          </p:cNvSpPr>
          <p:nvPr/>
        </p:nvSpPr>
        <p:spPr bwMode="auto">
          <a:xfrm>
            <a:off x="4108450" y="5630863"/>
            <a:ext cx="309563" cy="7937"/>
          </a:xfrm>
          <a:prstGeom prst="line">
            <a:avLst/>
          </a:prstGeom>
          <a:noFill/>
          <a:ln w="3175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8" name="Line 39"/>
          <p:cNvSpPr>
            <a:spLocks noChangeShapeType="1"/>
          </p:cNvSpPr>
          <p:nvPr/>
        </p:nvSpPr>
        <p:spPr bwMode="auto">
          <a:xfrm flipH="1">
            <a:off x="3181350" y="4260850"/>
            <a:ext cx="3695700" cy="94297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9" name="Rectangle 40"/>
          <p:cNvSpPr>
            <a:spLocks noChangeArrowheads="1"/>
          </p:cNvSpPr>
          <p:nvPr/>
        </p:nvSpPr>
        <p:spPr bwMode="auto">
          <a:xfrm>
            <a:off x="4579938" y="3662363"/>
            <a:ext cx="339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l-GR" sz="2000"/>
              <a:t>θ</a:t>
            </a:r>
            <a:endParaRPr lang="en-US" sz="2000"/>
          </a:p>
        </p:txBody>
      </p:sp>
      <p:sp>
        <p:nvSpPr>
          <p:cNvPr id="16400" name="Line 41"/>
          <p:cNvSpPr>
            <a:spLocks noChangeShapeType="1"/>
          </p:cNvSpPr>
          <p:nvPr/>
        </p:nvSpPr>
        <p:spPr bwMode="auto">
          <a:xfrm flipH="1">
            <a:off x="3357563" y="3867150"/>
            <a:ext cx="1262062" cy="357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1" name="Rectangle 42"/>
          <p:cNvSpPr>
            <a:spLocks noChangeArrowheads="1"/>
          </p:cNvSpPr>
          <p:nvPr/>
        </p:nvSpPr>
        <p:spPr bwMode="auto">
          <a:xfrm>
            <a:off x="3078163" y="3933825"/>
            <a:ext cx="3079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/>
              <a:t>s</a:t>
            </a:r>
          </a:p>
        </p:txBody>
      </p:sp>
      <p:graphicFrame>
        <p:nvGraphicFramePr>
          <p:cNvPr id="16402" name="Object 43"/>
          <p:cNvGraphicFramePr>
            <a:graphicFrameLocks noGrp="1" noChangeAspect="1"/>
          </p:cNvGraphicFramePr>
          <p:nvPr>
            <p:ph idx="1"/>
          </p:nvPr>
        </p:nvGraphicFramePr>
        <p:xfrm>
          <a:off x="6062663" y="4764088"/>
          <a:ext cx="1725612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624895" imgH="304668" progId="Equation.3">
                  <p:embed/>
                </p:oleObj>
              </mc:Choice>
              <mc:Fallback>
                <p:oleObj name="Equation" r:id="rId7" imgW="1624895" imgH="304668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alphaModFix am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2663" y="4764088"/>
                        <a:ext cx="1725612" cy="322262"/>
                      </a:xfrm>
                      <a:prstGeom prst="rect">
                        <a:avLst/>
                      </a:prstGeom>
                      <a:solidFill>
                        <a:schemeClr val="hlink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3" name="Line 45"/>
          <p:cNvSpPr>
            <a:spLocks noChangeShapeType="1"/>
          </p:cNvSpPr>
          <p:nvPr/>
        </p:nvSpPr>
        <p:spPr bwMode="auto">
          <a:xfrm flipH="1">
            <a:off x="6996113" y="4281488"/>
            <a:ext cx="88900" cy="423862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4" name="AutoShape 55"/>
          <p:cNvSpPr>
            <a:spLocks/>
          </p:cNvSpPr>
          <p:nvPr/>
        </p:nvSpPr>
        <p:spPr bwMode="auto">
          <a:xfrm>
            <a:off x="3132138" y="6099175"/>
            <a:ext cx="3551237" cy="346075"/>
          </a:xfrm>
          <a:prstGeom prst="borderCallout2">
            <a:avLst>
              <a:gd name="adj1" fmla="val 25940"/>
              <a:gd name="adj2" fmla="val -23"/>
              <a:gd name="adj3" fmla="val 699"/>
              <a:gd name="adj4" fmla="val -21676"/>
              <a:gd name="adj5" fmla="val -70819"/>
              <a:gd name="adj6" fmla="val -37926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400"/>
              <a:t>2</a:t>
            </a:r>
            <a:r>
              <a:rPr lang="el-GR" sz="1400"/>
              <a:t>πΔ</a:t>
            </a:r>
            <a:r>
              <a:rPr lang="en-US" sz="1400"/>
              <a:t>Q &lt;&lt; Therefore Sin(2</a:t>
            </a:r>
            <a:r>
              <a:rPr lang="el-GR" sz="1400"/>
              <a:t>πΔ</a:t>
            </a:r>
            <a:r>
              <a:rPr lang="en-US" sz="1400"/>
              <a:t>Q) ≈ 2</a:t>
            </a:r>
            <a:r>
              <a:rPr lang="el-GR" sz="1400"/>
              <a:t>πΔ</a:t>
            </a:r>
            <a:r>
              <a:rPr lang="en-US" sz="1400"/>
              <a:t>Q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More rigorous approach (5)</a:t>
            </a:r>
            <a:endParaRPr lang="en-US" sz="2600">
              <a:latin typeface="Comic Sans MS" charset="0"/>
            </a:endParaRPr>
          </a:p>
        </p:txBody>
      </p:sp>
      <p:sp>
        <p:nvSpPr>
          <p:cNvPr id="17414" name="Rectangle 9"/>
          <p:cNvSpPr>
            <a:spLocks noChangeArrowheads="1"/>
          </p:cNvSpPr>
          <p:nvPr/>
        </p:nvSpPr>
        <p:spPr bwMode="auto">
          <a:xfrm>
            <a:off x="873125" y="3705225"/>
            <a:ext cx="5202238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Each turn </a:t>
            </a:r>
            <a:r>
              <a:rPr lang="el-GR" sz="2000"/>
              <a:t>θ </a:t>
            </a:r>
            <a:r>
              <a:rPr lang="en-US" sz="2000"/>
              <a:t>advances by 2</a:t>
            </a:r>
            <a:r>
              <a:rPr lang="el-GR" sz="2000"/>
              <a:t>π</a:t>
            </a:r>
            <a:r>
              <a:rPr lang="en-US" sz="2000"/>
              <a:t>Q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On the n</a:t>
            </a:r>
            <a:r>
              <a:rPr lang="en-US" sz="2000" baseline="30000"/>
              <a:t>th</a:t>
            </a:r>
            <a:r>
              <a:rPr lang="en-US" sz="2000"/>
              <a:t> turn </a:t>
            </a:r>
            <a:r>
              <a:rPr lang="el-GR" sz="2000"/>
              <a:t>θ</a:t>
            </a:r>
            <a:r>
              <a:rPr lang="en-US" sz="2000"/>
              <a:t> = </a:t>
            </a:r>
            <a:r>
              <a:rPr lang="el-GR" sz="2000"/>
              <a:t>θ</a:t>
            </a:r>
            <a:r>
              <a:rPr lang="en-US" sz="2000"/>
              <a:t> + 2n</a:t>
            </a:r>
            <a:r>
              <a:rPr lang="el-GR" sz="2000"/>
              <a:t>π</a:t>
            </a:r>
            <a:r>
              <a:rPr lang="en-US" sz="2000"/>
              <a:t>Q </a:t>
            </a:r>
          </a:p>
        </p:txBody>
      </p:sp>
      <p:grpSp>
        <p:nvGrpSpPr>
          <p:cNvPr id="17415" name="Group 31"/>
          <p:cNvGrpSpPr>
            <a:grpSpLocks/>
          </p:cNvGrpSpPr>
          <p:nvPr/>
        </p:nvGrpSpPr>
        <p:grpSpPr bwMode="auto">
          <a:xfrm>
            <a:off x="874713" y="4530725"/>
            <a:ext cx="7488237" cy="1338263"/>
            <a:chOff x="551" y="2634"/>
            <a:chExt cx="4717" cy="843"/>
          </a:xfrm>
        </p:grpSpPr>
        <p:sp>
          <p:nvSpPr>
            <p:cNvPr id="17429" name="Rectangle 30"/>
            <p:cNvSpPr>
              <a:spLocks noChangeArrowheads="1"/>
            </p:cNvSpPr>
            <p:nvPr/>
          </p:nvSpPr>
          <p:spPr bwMode="auto">
            <a:xfrm>
              <a:off x="2164" y="2634"/>
              <a:ext cx="3104" cy="54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30" name="Rectangle 10"/>
            <p:cNvSpPr>
              <a:spLocks noChangeArrowheads="1"/>
            </p:cNvSpPr>
            <p:nvPr/>
          </p:nvSpPr>
          <p:spPr bwMode="auto">
            <a:xfrm>
              <a:off x="551" y="2815"/>
              <a:ext cx="1628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/>
                <a:t>Over many turns:</a:t>
              </a:r>
            </a:p>
          </p:txBody>
        </p:sp>
        <p:graphicFrame>
          <p:nvGraphicFramePr>
            <p:cNvPr id="17431" name="Object 23"/>
            <p:cNvGraphicFramePr>
              <a:graphicFrameLocks noChangeAspect="1"/>
            </p:cNvGraphicFramePr>
            <p:nvPr/>
          </p:nvGraphicFramePr>
          <p:xfrm>
            <a:off x="2186" y="2654"/>
            <a:ext cx="3023" cy="4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3695700" imgH="609600" progId="Equation.3">
                    <p:embed/>
                  </p:oleObj>
                </mc:Choice>
                <mc:Fallback>
                  <p:oleObj name="Equation" r:id="rId3" imgW="3695700" imgH="60960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86" y="2654"/>
                          <a:ext cx="3023" cy="49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hlink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32" name="Line 12"/>
            <p:cNvSpPr>
              <a:spLocks noChangeShapeType="1"/>
            </p:cNvSpPr>
            <p:nvPr/>
          </p:nvSpPr>
          <p:spPr bwMode="auto">
            <a:xfrm flipV="1">
              <a:off x="3333" y="3071"/>
              <a:ext cx="1575" cy="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3" name="Line 13"/>
            <p:cNvSpPr>
              <a:spLocks noChangeShapeType="1"/>
            </p:cNvSpPr>
            <p:nvPr/>
          </p:nvSpPr>
          <p:spPr bwMode="auto">
            <a:xfrm>
              <a:off x="4168" y="3058"/>
              <a:ext cx="435" cy="297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4" name="Text Box 14"/>
            <p:cNvSpPr txBox="1">
              <a:spLocks noChangeArrowheads="1"/>
            </p:cNvSpPr>
            <p:nvPr/>
          </p:nvSpPr>
          <p:spPr bwMode="auto">
            <a:xfrm>
              <a:off x="4489" y="3227"/>
              <a:ext cx="65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ja-JP" altLang="en-US" sz="2000" b="1">
                  <a:solidFill>
                    <a:schemeClr val="bg2"/>
                  </a:solidFill>
                  <a:latin typeface="Times New Roman" charset="0"/>
                </a:rPr>
                <a:t>‘</a:t>
              </a:r>
              <a:r>
                <a:rPr lang="en-US" sz="2000" b="1">
                  <a:solidFill>
                    <a:schemeClr val="bg2"/>
                  </a:solidFill>
                  <a:latin typeface="Times New Roman" charset="0"/>
                </a:rPr>
                <a:t>zero</a:t>
              </a:r>
              <a:r>
                <a:rPr lang="ja-JP" altLang="en-US" sz="2000" b="1">
                  <a:solidFill>
                    <a:schemeClr val="bg2"/>
                  </a:solidFill>
                  <a:latin typeface="Times New Roman" charset="0"/>
                </a:rPr>
                <a:t>’</a:t>
              </a:r>
              <a:endParaRPr lang="en-US" sz="2000" b="1">
                <a:solidFill>
                  <a:schemeClr val="bg2"/>
                </a:solidFill>
                <a:latin typeface="Times New Roman" charset="0"/>
              </a:endParaRPr>
            </a:p>
          </p:txBody>
        </p:sp>
      </p:grpSp>
      <p:grpSp>
        <p:nvGrpSpPr>
          <p:cNvPr id="17416" name="Group 28"/>
          <p:cNvGrpSpPr>
            <a:grpSpLocks/>
          </p:cNvGrpSpPr>
          <p:nvPr/>
        </p:nvGrpSpPr>
        <p:grpSpPr bwMode="auto">
          <a:xfrm>
            <a:off x="887413" y="1263650"/>
            <a:ext cx="6156325" cy="717550"/>
            <a:chOff x="496" y="1055"/>
            <a:chExt cx="3878" cy="452"/>
          </a:xfrm>
        </p:grpSpPr>
        <p:sp>
          <p:nvSpPr>
            <p:cNvPr id="17427" name="Rectangle 2"/>
            <p:cNvSpPr>
              <a:spLocks noChangeArrowheads="1"/>
            </p:cNvSpPr>
            <p:nvPr/>
          </p:nvSpPr>
          <p:spPr bwMode="auto">
            <a:xfrm>
              <a:off x="496" y="1176"/>
              <a:ext cx="1284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/>
                <a:t>So we have:</a:t>
              </a:r>
            </a:p>
          </p:txBody>
        </p:sp>
        <p:graphicFrame>
          <p:nvGraphicFramePr>
            <p:cNvPr id="17428" name="Object 20"/>
            <p:cNvGraphicFramePr>
              <a:graphicFrameLocks noChangeAspect="1"/>
            </p:cNvGraphicFramePr>
            <p:nvPr/>
          </p:nvGraphicFramePr>
          <p:xfrm>
            <a:off x="1707" y="1055"/>
            <a:ext cx="2667" cy="4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3594100" imgH="609600" progId="Equation.3">
                    <p:embed/>
                  </p:oleObj>
                </mc:Choice>
                <mc:Fallback>
                  <p:oleObj name="Equation" r:id="rId5" imgW="3594100" imgH="609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7" y="1055"/>
                          <a:ext cx="2667" cy="452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7417" name="Group 29"/>
          <p:cNvGrpSpPr>
            <a:grpSpLocks/>
          </p:cNvGrpSpPr>
          <p:nvPr/>
        </p:nvGrpSpPr>
        <p:grpSpPr bwMode="auto">
          <a:xfrm>
            <a:off x="1014413" y="2824163"/>
            <a:ext cx="7812087" cy="717550"/>
            <a:chOff x="639" y="1598"/>
            <a:chExt cx="4921" cy="452"/>
          </a:xfrm>
        </p:grpSpPr>
        <p:graphicFrame>
          <p:nvGraphicFramePr>
            <p:cNvPr id="17425" name="Object 21"/>
            <p:cNvGraphicFramePr>
              <a:graphicFrameLocks noChangeAspect="1"/>
            </p:cNvGraphicFramePr>
            <p:nvPr/>
          </p:nvGraphicFramePr>
          <p:xfrm>
            <a:off x="639" y="1598"/>
            <a:ext cx="2328" cy="4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3136900" imgH="609600" progId="Equation.3">
                    <p:embed/>
                  </p:oleObj>
                </mc:Choice>
                <mc:Fallback>
                  <p:oleObj name="Equation" r:id="rId7" imgW="3136900" imgH="6096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9" y="1598"/>
                          <a:ext cx="2328" cy="452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26" name="Rectangle 22"/>
            <p:cNvSpPr>
              <a:spLocks noChangeArrowheads="1"/>
            </p:cNvSpPr>
            <p:nvPr/>
          </p:nvSpPr>
          <p:spPr bwMode="auto">
            <a:xfrm>
              <a:off x="2937" y="1712"/>
              <a:ext cx="2623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None/>
              </a:pPr>
              <a:r>
                <a:rPr lang="en-US" sz="2000"/>
                <a:t>, which is correct for the 1</a:t>
              </a:r>
              <a:r>
                <a:rPr lang="en-US" sz="2000" baseline="30000"/>
                <a:t>st</a:t>
              </a:r>
              <a:r>
                <a:rPr lang="en-US" sz="2000"/>
                <a:t> turn</a:t>
              </a:r>
            </a:p>
          </p:txBody>
        </p:sp>
      </p:grpSp>
      <p:grpSp>
        <p:nvGrpSpPr>
          <p:cNvPr id="17418" name="Group 32"/>
          <p:cNvGrpSpPr>
            <a:grpSpLocks/>
          </p:cNvGrpSpPr>
          <p:nvPr/>
        </p:nvGrpSpPr>
        <p:grpSpPr bwMode="auto">
          <a:xfrm>
            <a:off x="877888" y="5613400"/>
            <a:ext cx="5807075" cy="768350"/>
            <a:chOff x="553" y="3401"/>
            <a:chExt cx="3658" cy="484"/>
          </a:xfrm>
        </p:grpSpPr>
        <p:sp>
          <p:nvSpPr>
            <p:cNvPr id="17423" name="Rectangle 24"/>
            <p:cNvSpPr>
              <a:spLocks noChangeArrowheads="1"/>
            </p:cNvSpPr>
            <p:nvPr/>
          </p:nvSpPr>
          <p:spPr bwMode="auto">
            <a:xfrm>
              <a:off x="553" y="3548"/>
              <a:ext cx="2528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/>
                <a:t>Averaging over many turns:</a:t>
              </a:r>
            </a:p>
          </p:txBody>
        </p:sp>
        <p:graphicFrame>
          <p:nvGraphicFramePr>
            <p:cNvPr id="17424" name="Object 25"/>
            <p:cNvGraphicFramePr>
              <a:graphicFrameLocks noChangeAspect="1"/>
            </p:cNvGraphicFramePr>
            <p:nvPr/>
          </p:nvGraphicFramePr>
          <p:xfrm>
            <a:off x="2920" y="3401"/>
            <a:ext cx="1291" cy="4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1625600" imgH="609600" progId="Equation.3">
                    <p:embed/>
                  </p:oleObj>
                </mc:Choice>
                <mc:Fallback>
                  <p:oleObj name="Equation" r:id="rId9" imgW="1625600" imgH="60960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0" y="3401"/>
                          <a:ext cx="1291" cy="484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7419" name="Group 39"/>
          <p:cNvGrpSpPr>
            <a:grpSpLocks/>
          </p:cNvGrpSpPr>
          <p:nvPr/>
        </p:nvGrpSpPr>
        <p:grpSpPr bwMode="auto">
          <a:xfrm>
            <a:off x="892175" y="2109788"/>
            <a:ext cx="7680325" cy="569912"/>
            <a:chOff x="562" y="1349"/>
            <a:chExt cx="4838" cy="359"/>
          </a:xfrm>
        </p:grpSpPr>
        <p:sp>
          <p:nvSpPr>
            <p:cNvPr id="17420" name="Rectangle 34"/>
            <p:cNvSpPr>
              <a:spLocks noChangeArrowheads="1"/>
            </p:cNvSpPr>
            <p:nvPr/>
          </p:nvSpPr>
          <p:spPr bwMode="auto">
            <a:xfrm>
              <a:off x="562" y="1407"/>
              <a:ext cx="1003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/>
                <a:t>Since:</a:t>
              </a:r>
              <a:endParaRPr lang="en-US" sz="1400"/>
            </a:p>
          </p:txBody>
        </p:sp>
        <p:graphicFrame>
          <p:nvGraphicFramePr>
            <p:cNvPr id="17421" name="Object 35"/>
            <p:cNvGraphicFramePr>
              <a:graphicFrameLocks noChangeAspect="1"/>
            </p:cNvGraphicFramePr>
            <p:nvPr/>
          </p:nvGraphicFramePr>
          <p:xfrm>
            <a:off x="1349" y="1349"/>
            <a:ext cx="1500" cy="3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2540000" imgH="609600" progId="Equation.3">
                    <p:embed/>
                  </p:oleObj>
                </mc:Choice>
                <mc:Fallback>
                  <p:oleObj name="Equation" r:id="rId11" imgW="2540000" imgH="609600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alphaModFix amt="5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9" y="1349"/>
                          <a:ext cx="1500" cy="359"/>
                        </a:xfrm>
                        <a:prstGeom prst="rect">
                          <a:avLst/>
                        </a:prstGeom>
                        <a:solidFill>
                          <a:schemeClr val="hlink">
                            <a:alpha val="50195"/>
                          </a:schemeClr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22" name="Rectangle 37"/>
            <p:cNvSpPr>
              <a:spLocks noChangeArrowheads="1"/>
            </p:cNvSpPr>
            <p:nvPr/>
          </p:nvSpPr>
          <p:spPr bwMode="auto">
            <a:xfrm>
              <a:off x="2893" y="1413"/>
              <a:ext cx="2507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None/>
              </a:pPr>
              <a:r>
                <a:rPr lang="en-US" sz="2000"/>
                <a:t>we can rewrite this as:</a:t>
              </a:r>
              <a:endParaRPr lang="en-US" sz="140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title"/>
          </p:nvPr>
        </p:nvSpPr>
        <p:spPr>
          <a:xfrm>
            <a:off x="895350" y="293688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Stopband</a:t>
            </a:r>
            <a:endParaRPr lang="en-US" sz="2600">
              <a:latin typeface="Comic Sans MS" charset="0"/>
            </a:endParaRPr>
          </a:p>
        </p:txBody>
      </p:sp>
      <p:sp>
        <p:nvSpPr>
          <p:cNvPr id="18438" name="Rectangle 14"/>
          <p:cNvSpPr>
            <a:spLocks noChangeArrowheads="1"/>
          </p:cNvSpPr>
          <p:nvPr/>
        </p:nvSpPr>
        <p:spPr bwMode="auto">
          <a:xfrm>
            <a:off x="901700" y="4716463"/>
            <a:ext cx="7985125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This width is called the </a:t>
            </a:r>
            <a:r>
              <a:rPr lang="en-US" sz="2000" b="1" u="sng">
                <a:solidFill>
                  <a:schemeClr val="bg2"/>
                </a:solidFill>
              </a:rPr>
              <a:t>stopband</a:t>
            </a:r>
            <a:r>
              <a:rPr lang="en-US" sz="2000" b="1" u="sng">
                <a:solidFill>
                  <a:schemeClr val="accent2"/>
                </a:solidFill>
              </a:rPr>
              <a:t> </a:t>
            </a:r>
            <a:r>
              <a:rPr lang="en-US" sz="2000"/>
              <a:t>of the resonance</a:t>
            </a:r>
          </a:p>
        </p:txBody>
      </p:sp>
      <p:grpSp>
        <p:nvGrpSpPr>
          <p:cNvPr id="18439" name="Group 21"/>
          <p:cNvGrpSpPr>
            <a:grpSpLocks/>
          </p:cNvGrpSpPr>
          <p:nvPr/>
        </p:nvGrpSpPr>
        <p:grpSpPr bwMode="auto">
          <a:xfrm>
            <a:off x="871538" y="1314450"/>
            <a:ext cx="7986712" cy="930275"/>
            <a:chOff x="549" y="1045"/>
            <a:chExt cx="5031" cy="586"/>
          </a:xfrm>
        </p:grpSpPr>
        <p:sp>
          <p:nvSpPr>
            <p:cNvPr id="18450" name="Rectangle 2"/>
            <p:cNvSpPr>
              <a:spLocks noChangeArrowheads="1"/>
            </p:cNvSpPr>
            <p:nvPr/>
          </p:nvSpPr>
          <p:spPr bwMode="auto">
            <a:xfrm>
              <a:off x="549" y="1207"/>
              <a:ext cx="1284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/>
                <a:t> </a:t>
              </a:r>
            </a:p>
          </p:txBody>
        </p:sp>
        <p:sp>
          <p:nvSpPr>
            <p:cNvPr id="18451" name="Rectangle 13"/>
            <p:cNvSpPr>
              <a:spLocks noChangeArrowheads="1"/>
            </p:cNvSpPr>
            <p:nvPr/>
          </p:nvSpPr>
          <p:spPr bwMode="auto">
            <a:xfrm>
              <a:off x="2196" y="1176"/>
              <a:ext cx="3384" cy="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None/>
              </a:pPr>
              <a:r>
                <a:rPr lang="en-US" sz="2000"/>
                <a:t>, which is the expression for the change in </a:t>
              </a:r>
              <a:r>
                <a:rPr lang="en-US" sz="2000" b="1" u="sng">
                  <a:solidFill>
                    <a:schemeClr val="bg2"/>
                  </a:solidFill>
                </a:rPr>
                <a:t>Q</a:t>
              </a:r>
              <a:r>
                <a:rPr lang="en-US" sz="2000"/>
                <a:t> due to a quadrupole… (fortunately !!!)</a:t>
              </a:r>
            </a:p>
          </p:txBody>
        </p:sp>
        <p:graphicFrame>
          <p:nvGraphicFramePr>
            <p:cNvPr id="18452" name="Object 15"/>
            <p:cNvGraphicFramePr>
              <a:graphicFrameLocks noChangeAspect="1"/>
            </p:cNvGraphicFramePr>
            <p:nvPr/>
          </p:nvGraphicFramePr>
          <p:xfrm>
            <a:off x="908" y="1045"/>
            <a:ext cx="1291" cy="4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1625600" imgH="609600" progId="Equation.3">
                    <p:embed/>
                  </p:oleObj>
                </mc:Choice>
                <mc:Fallback>
                  <p:oleObj name="Equation" r:id="rId3" imgW="1625600" imgH="60960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8" y="1045"/>
                          <a:ext cx="1291" cy="484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440" name="Group 23"/>
          <p:cNvGrpSpPr>
            <a:grpSpLocks/>
          </p:cNvGrpSpPr>
          <p:nvPr/>
        </p:nvGrpSpPr>
        <p:grpSpPr bwMode="auto">
          <a:xfrm>
            <a:off x="874713" y="2303463"/>
            <a:ext cx="7842250" cy="1466850"/>
            <a:chOff x="551" y="1584"/>
            <a:chExt cx="4940" cy="924"/>
          </a:xfrm>
        </p:grpSpPr>
        <p:sp>
          <p:nvSpPr>
            <p:cNvPr id="18446" name="Rectangle 4"/>
            <p:cNvSpPr>
              <a:spLocks noChangeArrowheads="1"/>
            </p:cNvSpPr>
            <p:nvPr/>
          </p:nvSpPr>
          <p:spPr bwMode="auto">
            <a:xfrm>
              <a:off x="551" y="1584"/>
              <a:ext cx="3900" cy="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/>
                <a:t>But note that Q changes slightly on each turn</a:t>
              </a:r>
            </a:p>
          </p:txBody>
        </p:sp>
        <p:graphicFrame>
          <p:nvGraphicFramePr>
            <p:cNvPr id="18447" name="Object 16"/>
            <p:cNvGraphicFramePr>
              <a:graphicFrameLocks noChangeAspect="1"/>
            </p:cNvGraphicFramePr>
            <p:nvPr/>
          </p:nvGraphicFramePr>
          <p:xfrm>
            <a:off x="1984" y="1902"/>
            <a:ext cx="1968" cy="4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765300" imgH="393700" progId="Equation.3">
                    <p:embed/>
                  </p:oleObj>
                </mc:Choice>
                <mc:Fallback>
                  <p:oleObj name="Equation" r:id="rId5" imgW="1765300" imgH="39370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4" y="1902"/>
                          <a:ext cx="1968" cy="439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8" name="AutoShape 17"/>
            <p:cNvSpPr>
              <a:spLocks/>
            </p:cNvSpPr>
            <p:nvPr/>
          </p:nvSpPr>
          <p:spPr bwMode="auto">
            <a:xfrm>
              <a:off x="4404" y="1704"/>
              <a:ext cx="960" cy="185"/>
            </a:xfrm>
            <a:prstGeom prst="borderCallout2">
              <a:avLst>
                <a:gd name="adj1" fmla="val 38917"/>
                <a:gd name="adj2" fmla="val -5000"/>
                <a:gd name="adj3" fmla="val 38917"/>
                <a:gd name="adj4" fmla="val -44690"/>
                <a:gd name="adj5" fmla="val 164324"/>
                <a:gd name="adj6" fmla="val -86356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600"/>
                <a:t>Related to Q</a:t>
              </a:r>
            </a:p>
          </p:txBody>
        </p:sp>
        <p:sp>
          <p:nvSpPr>
            <p:cNvPr id="18449" name="AutoShape 18"/>
            <p:cNvSpPr>
              <a:spLocks/>
            </p:cNvSpPr>
            <p:nvPr/>
          </p:nvSpPr>
          <p:spPr bwMode="auto">
            <a:xfrm>
              <a:off x="4127" y="2323"/>
              <a:ext cx="1364" cy="185"/>
            </a:xfrm>
            <a:prstGeom prst="borderCallout2">
              <a:avLst>
                <a:gd name="adj1" fmla="val 38917"/>
                <a:gd name="adj2" fmla="val -3519"/>
                <a:gd name="adj3" fmla="val 38917"/>
                <a:gd name="adj4" fmla="val -33579"/>
                <a:gd name="adj5" fmla="val -61620"/>
                <a:gd name="adj6" fmla="val -65102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600"/>
                <a:t>Max variation 0 to 2</a:t>
              </a:r>
            </a:p>
          </p:txBody>
        </p:sp>
      </p:grpSp>
      <p:grpSp>
        <p:nvGrpSpPr>
          <p:cNvPr id="18441" name="Group 22"/>
          <p:cNvGrpSpPr>
            <a:grpSpLocks/>
          </p:cNvGrpSpPr>
          <p:nvPr/>
        </p:nvGrpSpPr>
        <p:grpSpPr bwMode="auto">
          <a:xfrm>
            <a:off x="874713" y="3787775"/>
            <a:ext cx="5257800" cy="796925"/>
            <a:chOff x="551" y="2561"/>
            <a:chExt cx="3312" cy="502"/>
          </a:xfrm>
        </p:grpSpPr>
        <p:sp>
          <p:nvSpPr>
            <p:cNvPr id="18444" name="Rectangle 5"/>
            <p:cNvSpPr>
              <a:spLocks noChangeArrowheads="1"/>
            </p:cNvSpPr>
            <p:nvPr/>
          </p:nvSpPr>
          <p:spPr bwMode="auto">
            <a:xfrm>
              <a:off x="551" y="2689"/>
              <a:ext cx="3270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/>
                <a:t>Q has a range of values varying by:</a:t>
              </a:r>
            </a:p>
          </p:txBody>
        </p:sp>
        <p:graphicFrame>
          <p:nvGraphicFramePr>
            <p:cNvPr id="18445" name="Object 19"/>
            <p:cNvGraphicFramePr>
              <a:graphicFrameLocks noChangeAspect="1"/>
            </p:cNvGraphicFramePr>
            <p:nvPr/>
          </p:nvGraphicFramePr>
          <p:xfrm>
            <a:off x="3486" y="2561"/>
            <a:ext cx="377" cy="5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457200" imgH="609600" progId="Equation.3">
                    <p:embed/>
                  </p:oleObj>
                </mc:Choice>
                <mc:Fallback>
                  <p:oleObj name="Equation" r:id="rId7" imgW="457200" imgH="6096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86" y="2561"/>
                          <a:ext cx="377" cy="502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442" name="Rectangle 20"/>
          <p:cNvSpPr>
            <a:spLocks noChangeArrowheads="1"/>
          </p:cNvSpPr>
          <p:nvPr/>
        </p:nvSpPr>
        <p:spPr bwMode="auto">
          <a:xfrm>
            <a:off x="896938" y="5191125"/>
            <a:ext cx="7985125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So even if q is not exactly 0.5, it must not be too close, or at some point it will find itself at exactly 0.5 and </a:t>
            </a:r>
            <a:r>
              <a:rPr lang="ja-JP" altLang="en-US" sz="2000"/>
              <a:t>‘</a:t>
            </a:r>
            <a:r>
              <a:rPr lang="en-US" sz="2000"/>
              <a:t>lock on</a:t>
            </a:r>
            <a:r>
              <a:rPr lang="ja-JP" altLang="en-US" sz="2000"/>
              <a:t>’</a:t>
            </a:r>
            <a:r>
              <a:rPr lang="en-US" sz="2000"/>
              <a:t> to the resonant condition.</a:t>
            </a:r>
          </a:p>
        </p:txBody>
      </p:sp>
      <p:sp>
        <p:nvSpPr>
          <p:cNvPr id="18443" name="Line 24"/>
          <p:cNvSpPr>
            <a:spLocks noChangeShapeType="1"/>
          </p:cNvSpPr>
          <p:nvPr/>
        </p:nvSpPr>
        <p:spPr bwMode="auto">
          <a:xfrm>
            <a:off x="4949825" y="3279775"/>
            <a:ext cx="1238250" cy="0"/>
          </a:xfrm>
          <a:prstGeom prst="line">
            <a:avLst/>
          </a:prstGeom>
          <a:noFill/>
          <a:ln w="317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809625" y="1322388"/>
            <a:ext cx="8050213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We can apply the same arguments for a sextupole: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title"/>
          </p:nvPr>
        </p:nvSpPr>
        <p:spPr>
          <a:xfrm>
            <a:off x="895350" y="293688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Sextupole kick</a:t>
            </a:r>
            <a:endParaRPr lang="en-US" sz="2600">
              <a:latin typeface="Comic Sans MS" charset="0"/>
            </a:endParaRPr>
          </a:p>
        </p:txBody>
      </p:sp>
      <p:grpSp>
        <p:nvGrpSpPr>
          <p:cNvPr id="19463" name="Group 47"/>
          <p:cNvGrpSpPr>
            <a:grpSpLocks/>
          </p:cNvGrpSpPr>
          <p:nvPr/>
        </p:nvGrpSpPr>
        <p:grpSpPr bwMode="auto">
          <a:xfrm>
            <a:off x="820738" y="1852613"/>
            <a:ext cx="7188200" cy="422275"/>
            <a:chOff x="517" y="1356"/>
            <a:chExt cx="4528" cy="266"/>
          </a:xfrm>
        </p:grpSpPr>
        <p:sp>
          <p:nvSpPr>
            <p:cNvPr id="19478" name="Text Box 27"/>
            <p:cNvSpPr txBox="1">
              <a:spLocks noChangeArrowheads="1"/>
            </p:cNvSpPr>
            <p:nvPr/>
          </p:nvSpPr>
          <p:spPr bwMode="auto">
            <a:xfrm>
              <a:off x="2819" y="1373"/>
              <a:ext cx="75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</a:pPr>
              <a:r>
                <a:rPr lang="en-US" sz="2000"/>
                <a:t>and thus</a:t>
              </a:r>
              <a:endParaRPr lang="en-US" sz="2000" b="1" u="sng" baseline="30000">
                <a:solidFill>
                  <a:schemeClr val="accent2"/>
                </a:solidFill>
              </a:endParaRPr>
            </a:p>
          </p:txBody>
        </p:sp>
        <p:graphicFrame>
          <p:nvGraphicFramePr>
            <p:cNvPr id="19479" name="Object 33"/>
            <p:cNvGraphicFramePr>
              <a:graphicFrameLocks noChangeAspect="1"/>
            </p:cNvGraphicFramePr>
            <p:nvPr/>
          </p:nvGraphicFramePr>
          <p:xfrm>
            <a:off x="2002" y="1362"/>
            <a:ext cx="816" cy="2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990170" imgH="317362" progId="Equation.3">
                    <p:embed/>
                  </p:oleObj>
                </mc:Choice>
                <mc:Fallback>
                  <p:oleObj name="Equation" r:id="rId3" imgW="990170" imgH="317362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02" y="1362"/>
                          <a:ext cx="816" cy="260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80" name="Object 34"/>
            <p:cNvGraphicFramePr>
              <a:graphicFrameLocks noChangeAspect="1"/>
            </p:cNvGraphicFramePr>
            <p:nvPr/>
          </p:nvGraphicFramePr>
          <p:xfrm>
            <a:off x="3582" y="1356"/>
            <a:ext cx="1463" cy="2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777229" imgH="317362" progId="Equation.3">
                    <p:embed/>
                  </p:oleObj>
                </mc:Choice>
                <mc:Fallback>
                  <p:oleObj name="Equation" r:id="rId5" imgW="1777229" imgH="317362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82" y="1356"/>
                          <a:ext cx="1463" cy="260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81" name="Rectangle 35"/>
            <p:cNvSpPr>
              <a:spLocks noChangeArrowheads="1"/>
            </p:cNvSpPr>
            <p:nvPr/>
          </p:nvSpPr>
          <p:spPr bwMode="auto">
            <a:xfrm>
              <a:off x="517" y="1382"/>
              <a:ext cx="1641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/>
                <a:t>For a sextupole</a:t>
              </a:r>
            </a:p>
          </p:txBody>
        </p:sp>
      </p:grpSp>
      <p:grpSp>
        <p:nvGrpSpPr>
          <p:cNvPr id="19464" name="Group 48"/>
          <p:cNvGrpSpPr>
            <a:grpSpLocks/>
          </p:cNvGrpSpPr>
          <p:nvPr/>
        </p:nvGrpSpPr>
        <p:grpSpPr bwMode="auto">
          <a:xfrm>
            <a:off x="825500" y="2489200"/>
            <a:ext cx="7207250" cy="744538"/>
            <a:chOff x="520" y="1715"/>
            <a:chExt cx="4540" cy="469"/>
          </a:xfrm>
        </p:grpSpPr>
        <p:graphicFrame>
          <p:nvGraphicFramePr>
            <p:cNvPr id="19476" name="Object 36"/>
            <p:cNvGraphicFramePr>
              <a:graphicFrameLocks noChangeAspect="1"/>
            </p:cNvGraphicFramePr>
            <p:nvPr/>
          </p:nvGraphicFramePr>
          <p:xfrm>
            <a:off x="1700" y="1715"/>
            <a:ext cx="3360" cy="4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4368800" imgH="609600" progId="Equation.3">
                    <p:embed/>
                  </p:oleObj>
                </mc:Choice>
                <mc:Fallback>
                  <p:oleObj name="Equation" r:id="rId7" imgW="4368800" imgH="609600" progId="Equation.3">
                    <p:embed/>
                    <p:pic>
                      <p:nvPicPr>
                        <p:cNvPr id="0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0" y="1715"/>
                          <a:ext cx="3360" cy="469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77" name="Rectangle 37"/>
            <p:cNvSpPr>
              <a:spLocks noChangeArrowheads="1"/>
            </p:cNvSpPr>
            <p:nvPr/>
          </p:nvSpPr>
          <p:spPr bwMode="auto">
            <a:xfrm>
              <a:off x="520" y="1825"/>
              <a:ext cx="1012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/>
                <a:t>We get :</a:t>
              </a:r>
            </a:p>
          </p:txBody>
        </p:sp>
      </p:grpSp>
      <p:grpSp>
        <p:nvGrpSpPr>
          <p:cNvPr id="19465" name="Group 49"/>
          <p:cNvGrpSpPr>
            <a:grpSpLocks/>
          </p:cNvGrpSpPr>
          <p:nvPr/>
        </p:nvGrpSpPr>
        <p:grpSpPr bwMode="auto">
          <a:xfrm>
            <a:off x="862013" y="3397250"/>
            <a:ext cx="7904162" cy="1730375"/>
            <a:chOff x="543" y="2266"/>
            <a:chExt cx="4979" cy="1090"/>
          </a:xfrm>
        </p:grpSpPr>
        <p:sp>
          <p:nvSpPr>
            <p:cNvPr id="19470" name="Rectangle 38"/>
            <p:cNvSpPr>
              <a:spLocks noChangeArrowheads="1"/>
            </p:cNvSpPr>
            <p:nvPr/>
          </p:nvSpPr>
          <p:spPr bwMode="auto">
            <a:xfrm>
              <a:off x="543" y="2266"/>
              <a:ext cx="3680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/>
                <a:t>Summing over many turns gives:</a:t>
              </a:r>
            </a:p>
          </p:txBody>
        </p:sp>
        <p:graphicFrame>
          <p:nvGraphicFramePr>
            <p:cNvPr id="19471" name="Object 39"/>
            <p:cNvGraphicFramePr>
              <a:graphicFrameLocks noChangeAspect="1"/>
            </p:cNvGraphicFramePr>
            <p:nvPr/>
          </p:nvGraphicFramePr>
          <p:xfrm>
            <a:off x="1250" y="2507"/>
            <a:ext cx="3504" cy="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4622800" imgH="609600" progId="Equation.3">
                    <p:embed/>
                  </p:oleObj>
                </mc:Choice>
                <mc:Fallback>
                  <p:oleObj name="Equation" r:id="rId9" imgW="4622800" imgH="609600" progId="Equation.3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0" y="2507"/>
                          <a:ext cx="3504" cy="462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72" name="Line 40"/>
            <p:cNvSpPr>
              <a:spLocks noChangeShapeType="1"/>
            </p:cNvSpPr>
            <p:nvPr/>
          </p:nvSpPr>
          <p:spPr bwMode="auto">
            <a:xfrm>
              <a:off x="2271" y="2849"/>
              <a:ext cx="1225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3" name="Line 41"/>
            <p:cNvSpPr>
              <a:spLocks noChangeShapeType="1"/>
            </p:cNvSpPr>
            <p:nvPr/>
          </p:nvSpPr>
          <p:spPr bwMode="auto">
            <a:xfrm>
              <a:off x="3665" y="2846"/>
              <a:ext cx="1059" cy="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4" name="AutoShape 42"/>
            <p:cNvSpPr>
              <a:spLocks/>
            </p:cNvSpPr>
            <p:nvPr/>
          </p:nvSpPr>
          <p:spPr bwMode="auto">
            <a:xfrm>
              <a:off x="626" y="3035"/>
              <a:ext cx="1670" cy="206"/>
            </a:xfrm>
            <a:prstGeom prst="borderCallout2">
              <a:avLst>
                <a:gd name="adj1" fmla="val 34954"/>
                <a:gd name="adj2" fmla="val 102875"/>
                <a:gd name="adj3" fmla="val 34954"/>
                <a:gd name="adj4" fmla="val 113116"/>
                <a:gd name="adj5" fmla="val -90778"/>
                <a:gd name="adj6" fmla="val 123894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/>
                <a:t>3</a:t>
              </a:r>
              <a:r>
                <a:rPr lang="en-US" sz="1600" baseline="30000"/>
                <a:t>rd</a:t>
              </a:r>
              <a:r>
                <a:rPr lang="en-US" sz="1600"/>
                <a:t> order resonance term</a:t>
              </a:r>
            </a:p>
          </p:txBody>
        </p:sp>
        <p:sp>
          <p:nvSpPr>
            <p:cNvPr id="19475" name="AutoShape 43"/>
            <p:cNvSpPr>
              <a:spLocks/>
            </p:cNvSpPr>
            <p:nvPr/>
          </p:nvSpPr>
          <p:spPr bwMode="auto">
            <a:xfrm>
              <a:off x="4243" y="3011"/>
              <a:ext cx="1279" cy="345"/>
            </a:xfrm>
            <a:prstGeom prst="borderCallout2">
              <a:avLst>
                <a:gd name="adj1" fmla="val 20870"/>
                <a:gd name="adj2" fmla="val -3755"/>
                <a:gd name="adj3" fmla="val 20870"/>
                <a:gd name="adj4" fmla="val -12120"/>
                <a:gd name="adj5" fmla="val -44926"/>
                <a:gd name="adj6" fmla="val -20875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/>
                <a:t>1</a:t>
              </a:r>
              <a:r>
                <a:rPr lang="en-US" sz="1600" baseline="30000"/>
                <a:t>st</a:t>
              </a:r>
              <a:r>
                <a:rPr lang="en-US" sz="1600"/>
                <a:t> order resonance term</a:t>
              </a:r>
            </a:p>
          </p:txBody>
        </p:sp>
      </p:grpSp>
      <p:grpSp>
        <p:nvGrpSpPr>
          <p:cNvPr id="19466" name="Group 50"/>
          <p:cNvGrpSpPr>
            <a:grpSpLocks/>
          </p:cNvGrpSpPr>
          <p:nvPr/>
        </p:nvGrpSpPr>
        <p:grpSpPr bwMode="auto">
          <a:xfrm>
            <a:off x="877888" y="5238750"/>
            <a:ext cx="6135687" cy="925513"/>
            <a:chOff x="553" y="3391"/>
            <a:chExt cx="3865" cy="583"/>
          </a:xfrm>
        </p:grpSpPr>
        <p:sp>
          <p:nvSpPr>
            <p:cNvPr id="19467" name="Rectangle 44"/>
            <p:cNvSpPr>
              <a:spLocks noChangeArrowheads="1"/>
            </p:cNvSpPr>
            <p:nvPr/>
          </p:nvSpPr>
          <p:spPr bwMode="auto">
            <a:xfrm>
              <a:off x="553" y="3391"/>
              <a:ext cx="3865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 b="1" u="sng">
                  <a:solidFill>
                    <a:schemeClr val="bg2"/>
                  </a:solidFill>
                </a:rPr>
                <a:t>Sextupole</a:t>
              </a:r>
              <a:r>
                <a:rPr lang="en-US" sz="2000"/>
                <a:t> excite </a:t>
              </a:r>
              <a:r>
                <a:rPr lang="en-US" sz="2000" b="1" u="sng">
                  <a:solidFill>
                    <a:schemeClr val="bg2"/>
                  </a:solidFill>
                </a:rPr>
                <a:t>1</a:t>
              </a:r>
              <a:r>
                <a:rPr lang="en-US" sz="2000" b="1" u="sng" baseline="30000">
                  <a:solidFill>
                    <a:schemeClr val="bg2"/>
                  </a:solidFill>
                </a:rPr>
                <a:t>st</a:t>
              </a:r>
              <a:r>
                <a:rPr lang="en-US" sz="2000"/>
                <a:t> and </a:t>
              </a:r>
              <a:r>
                <a:rPr lang="en-US" sz="2000" b="1" u="sng">
                  <a:solidFill>
                    <a:schemeClr val="bg2"/>
                  </a:solidFill>
                </a:rPr>
                <a:t>3</a:t>
              </a:r>
              <a:r>
                <a:rPr lang="en-US" sz="2000" b="1" u="sng" baseline="30000">
                  <a:solidFill>
                    <a:schemeClr val="bg2"/>
                  </a:solidFill>
                </a:rPr>
                <a:t>rd</a:t>
              </a:r>
              <a:r>
                <a:rPr lang="en-US" sz="2000">
                  <a:solidFill>
                    <a:schemeClr val="bg2"/>
                  </a:solidFill>
                </a:rPr>
                <a:t> </a:t>
              </a:r>
              <a:r>
                <a:rPr lang="en-US" sz="2000" b="1" u="sng">
                  <a:solidFill>
                    <a:schemeClr val="bg2"/>
                  </a:solidFill>
                </a:rPr>
                <a:t>order resonance</a:t>
              </a:r>
              <a:r>
                <a:rPr lang="en-US" sz="2000" b="1" u="sng">
                  <a:solidFill>
                    <a:schemeClr val="accent2"/>
                  </a:solidFill>
                </a:rPr>
                <a:t> </a:t>
              </a:r>
            </a:p>
          </p:txBody>
        </p:sp>
        <p:sp>
          <p:nvSpPr>
            <p:cNvPr id="19468" name="AutoShape 45"/>
            <p:cNvSpPr>
              <a:spLocks/>
            </p:cNvSpPr>
            <p:nvPr/>
          </p:nvSpPr>
          <p:spPr bwMode="auto">
            <a:xfrm>
              <a:off x="1369" y="3755"/>
              <a:ext cx="443" cy="219"/>
            </a:xfrm>
            <a:prstGeom prst="borderCallout2">
              <a:avLst>
                <a:gd name="adj1" fmla="val 32875"/>
                <a:gd name="adj2" fmla="val 110833"/>
                <a:gd name="adj3" fmla="val 32875"/>
                <a:gd name="adj4" fmla="val 154852"/>
                <a:gd name="adj5" fmla="val -69861"/>
                <a:gd name="adj6" fmla="val 200676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>
                  <a:latin typeface="Times New Roman" charset="0"/>
                </a:rPr>
                <a:t>q = 0</a:t>
              </a:r>
            </a:p>
          </p:txBody>
        </p:sp>
        <p:sp>
          <p:nvSpPr>
            <p:cNvPr id="19469" name="AutoShape 46"/>
            <p:cNvSpPr>
              <a:spLocks/>
            </p:cNvSpPr>
            <p:nvPr/>
          </p:nvSpPr>
          <p:spPr bwMode="auto">
            <a:xfrm>
              <a:off x="3182" y="3740"/>
              <a:ext cx="609" cy="219"/>
            </a:xfrm>
            <a:prstGeom prst="borderCallout2">
              <a:avLst>
                <a:gd name="adj1" fmla="val 32875"/>
                <a:gd name="adj2" fmla="val -7880"/>
                <a:gd name="adj3" fmla="val 32875"/>
                <a:gd name="adj4" fmla="val -35958"/>
                <a:gd name="adj5" fmla="val -61185"/>
                <a:gd name="adj6" fmla="val -65190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>
                  <a:latin typeface="Times New Roman" charset="0"/>
                </a:rPr>
                <a:t>q = 0.33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0485" name="Rectangle 2"/>
          <p:cNvSpPr>
            <a:spLocks noChangeArrowheads="1"/>
          </p:cNvSpPr>
          <p:nvPr/>
        </p:nvSpPr>
        <p:spPr bwMode="auto">
          <a:xfrm>
            <a:off x="809625" y="1247775"/>
            <a:ext cx="8050213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We can apply the same arguments for an octupole: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title"/>
          </p:nvPr>
        </p:nvSpPr>
        <p:spPr>
          <a:xfrm>
            <a:off x="895350" y="293688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Octupole kick</a:t>
            </a:r>
            <a:endParaRPr lang="en-US" sz="2600">
              <a:latin typeface="Comic Sans MS" charset="0"/>
            </a:endParaRPr>
          </a:p>
        </p:txBody>
      </p:sp>
      <p:grpSp>
        <p:nvGrpSpPr>
          <p:cNvPr id="20487" name="Group 30"/>
          <p:cNvGrpSpPr>
            <a:grpSpLocks/>
          </p:cNvGrpSpPr>
          <p:nvPr/>
        </p:nvGrpSpPr>
        <p:grpSpPr bwMode="auto">
          <a:xfrm>
            <a:off x="820738" y="1668463"/>
            <a:ext cx="7121525" cy="471487"/>
            <a:chOff x="517" y="1341"/>
            <a:chExt cx="4486" cy="297"/>
          </a:xfrm>
        </p:grpSpPr>
        <p:sp>
          <p:nvSpPr>
            <p:cNvPr id="20507" name="Text Box 4"/>
            <p:cNvSpPr txBox="1">
              <a:spLocks noChangeArrowheads="1"/>
            </p:cNvSpPr>
            <p:nvPr/>
          </p:nvSpPr>
          <p:spPr bwMode="auto">
            <a:xfrm>
              <a:off x="2819" y="1373"/>
              <a:ext cx="75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</a:pPr>
              <a:r>
                <a:rPr lang="en-US" sz="2000"/>
                <a:t>and thus</a:t>
              </a:r>
              <a:endParaRPr lang="en-US" sz="2000" b="1" u="sng" baseline="30000">
                <a:solidFill>
                  <a:schemeClr val="accent2"/>
                </a:solidFill>
              </a:endParaRPr>
            </a:p>
          </p:txBody>
        </p:sp>
        <p:graphicFrame>
          <p:nvGraphicFramePr>
            <p:cNvPr id="20508" name="Object 5"/>
            <p:cNvGraphicFramePr>
              <a:graphicFrameLocks noChangeAspect="1"/>
            </p:cNvGraphicFramePr>
            <p:nvPr/>
          </p:nvGraphicFramePr>
          <p:xfrm>
            <a:off x="1997" y="1346"/>
            <a:ext cx="826" cy="2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1002865" imgH="355446" progId="Equation.3">
                    <p:embed/>
                  </p:oleObj>
                </mc:Choice>
                <mc:Fallback>
                  <p:oleObj name="Equation" r:id="rId3" imgW="1002865" imgH="355446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97" y="1346"/>
                          <a:ext cx="826" cy="292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09" name="Object 6"/>
            <p:cNvGraphicFramePr>
              <a:graphicFrameLocks noChangeAspect="1"/>
            </p:cNvGraphicFramePr>
            <p:nvPr/>
          </p:nvGraphicFramePr>
          <p:xfrm>
            <a:off x="3623" y="1341"/>
            <a:ext cx="1380" cy="2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675673" imgH="355446" progId="Equation.3">
                    <p:embed/>
                  </p:oleObj>
                </mc:Choice>
                <mc:Fallback>
                  <p:oleObj name="Equation" r:id="rId5" imgW="1675673" imgH="355446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23" y="1341"/>
                          <a:ext cx="1380" cy="291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10" name="Rectangle 7"/>
            <p:cNvSpPr>
              <a:spLocks noChangeArrowheads="1"/>
            </p:cNvSpPr>
            <p:nvPr/>
          </p:nvSpPr>
          <p:spPr bwMode="auto">
            <a:xfrm>
              <a:off x="517" y="1382"/>
              <a:ext cx="1641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/>
                <a:t>For an octupole</a:t>
              </a:r>
            </a:p>
          </p:txBody>
        </p:sp>
      </p:grpSp>
      <p:grpSp>
        <p:nvGrpSpPr>
          <p:cNvPr id="20488" name="Group 35"/>
          <p:cNvGrpSpPr>
            <a:grpSpLocks/>
          </p:cNvGrpSpPr>
          <p:nvPr/>
        </p:nvGrpSpPr>
        <p:grpSpPr bwMode="auto">
          <a:xfrm>
            <a:off x="993775" y="4841875"/>
            <a:ext cx="7910513" cy="1179513"/>
            <a:chOff x="626" y="3106"/>
            <a:chExt cx="4983" cy="743"/>
          </a:xfrm>
        </p:grpSpPr>
        <p:sp>
          <p:nvSpPr>
            <p:cNvPr id="20504" name="Rectangle 16"/>
            <p:cNvSpPr>
              <a:spLocks noChangeArrowheads="1"/>
            </p:cNvSpPr>
            <p:nvPr/>
          </p:nvSpPr>
          <p:spPr bwMode="auto">
            <a:xfrm>
              <a:off x="626" y="3404"/>
              <a:ext cx="4983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 b="1" u="sng">
                  <a:solidFill>
                    <a:schemeClr val="bg2"/>
                  </a:solidFill>
                </a:rPr>
                <a:t>Octupolar</a:t>
              </a:r>
              <a:r>
                <a:rPr lang="en-US" sz="2000"/>
                <a:t> errors excite </a:t>
              </a:r>
              <a:r>
                <a:rPr lang="en-US" sz="2000" b="1" u="sng">
                  <a:solidFill>
                    <a:schemeClr val="bg2"/>
                  </a:solidFill>
                </a:rPr>
                <a:t>2</a:t>
              </a:r>
              <a:r>
                <a:rPr lang="en-US" sz="2000" b="1" u="sng" baseline="30000">
                  <a:solidFill>
                    <a:schemeClr val="bg2"/>
                  </a:solidFill>
                </a:rPr>
                <a:t>nd</a:t>
              </a:r>
              <a:r>
                <a:rPr lang="en-US" sz="2000"/>
                <a:t> and </a:t>
              </a:r>
              <a:r>
                <a:rPr lang="en-US" sz="2000" b="1" u="sng">
                  <a:solidFill>
                    <a:schemeClr val="bg2"/>
                  </a:solidFill>
                </a:rPr>
                <a:t>4</a:t>
              </a:r>
              <a:r>
                <a:rPr lang="en-US" sz="2000" b="1" u="sng" baseline="30000">
                  <a:solidFill>
                    <a:schemeClr val="bg2"/>
                  </a:solidFill>
                </a:rPr>
                <a:t>th</a:t>
              </a:r>
              <a:r>
                <a:rPr lang="en-US" sz="2000">
                  <a:solidFill>
                    <a:schemeClr val="bg2"/>
                  </a:solidFill>
                </a:rPr>
                <a:t> </a:t>
              </a:r>
              <a:r>
                <a:rPr lang="en-US" sz="2000" b="1" u="sng">
                  <a:solidFill>
                    <a:schemeClr val="bg2"/>
                  </a:solidFill>
                </a:rPr>
                <a:t>order resonance</a:t>
              </a:r>
              <a:r>
                <a:rPr lang="en-US" sz="2000"/>
                <a:t> and are very important for larger amplitude particles. </a:t>
              </a:r>
            </a:p>
          </p:txBody>
        </p:sp>
        <p:sp>
          <p:nvSpPr>
            <p:cNvPr id="20505" name="AutoShape 17"/>
            <p:cNvSpPr>
              <a:spLocks/>
            </p:cNvSpPr>
            <p:nvPr/>
          </p:nvSpPr>
          <p:spPr bwMode="auto">
            <a:xfrm>
              <a:off x="1342" y="3106"/>
              <a:ext cx="509" cy="219"/>
            </a:xfrm>
            <a:prstGeom prst="borderCallout2">
              <a:avLst>
                <a:gd name="adj1" fmla="val 32875"/>
                <a:gd name="adj2" fmla="val 109431"/>
                <a:gd name="adj3" fmla="val 32875"/>
                <a:gd name="adj4" fmla="val 192532"/>
                <a:gd name="adj5" fmla="val 138815"/>
                <a:gd name="adj6" fmla="val 278782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>
                  <a:latin typeface="Times New Roman" charset="0"/>
                </a:rPr>
                <a:t>q = 0.5</a:t>
              </a:r>
            </a:p>
          </p:txBody>
        </p:sp>
        <p:sp>
          <p:nvSpPr>
            <p:cNvPr id="20506" name="AutoShape 18"/>
            <p:cNvSpPr>
              <a:spLocks/>
            </p:cNvSpPr>
            <p:nvPr/>
          </p:nvSpPr>
          <p:spPr bwMode="auto">
            <a:xfrm>
              <a:off x="4242" y="3164"/>
              <a:ext cx="609" cy="219"/>
            </a:xfrm>
            <a:prstGeom prst="borderCallout2">
              <a:avLst>
                <a:gd name="adj1" fmla="val 32875"/>
                <a:gd name="adj2" fmla="val -7880"/>
                <a:gd name="adj3" fmla="val 32875"/>
                <a:gd name="adj4" fmla="val -54681"/>
                <a:gd name="adj5" fmla="val 122833"/>
                <a:gd name="adj6" fmla="val -141380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>
                  <a:latin typeface="Times New Roman" charset="0"/>
                </a:rPr>
                <a:t>q = 0.25</a:t>
              </a:r>
            </a:p>
          </p:txBody>
        </p:sp>
      </p:grpSp>
      <p:grpSp>
        <p:nvGrpSpPr>
          <p:cNvPr id="20489" name="Group 31"/>
          <p:cNvGrpSpPr>
            <a:grpSpLocks/>
          </p:cNvGrpSpPr>
          <p:nvPr/>
        </p:nvGrpSpPr>
        <p:grpSpPr bwMode="auto">
          <a:xfrm>
            <a:off x="825500" y="2289175"/>
            <a:ext cx="4321175" cy="744538"/>
            <a:chOff x="520" y="1708"/>
            <a:chExt cx="2722" cy="469"/>
          </a:xfrm>
        </p:grpSpPr>
        <p:sp>
          <p:nvSpPr>
            <p:cNvPr id="20502" name="Rectangle 9"/>
            <p:cNvSpPr>
              <a:spLocks noChangeArrowheads="1"/>
            </p:cNvSpPr>
            <p:nvPr/>
          </p:nvSpPr>
          <p:spPr bwMode="auto">
            <a:xfrm>
              <a:off x="520" y="1825"/>
              <a:ext cx="1012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/>
                <a:t>We get :</a:t>
              </a:r>
            </a:p>
          </p:txBody>
        </p:sp>
        <p:graphicFrame>
          <p:nvGraphicFramePr>
            <p:cNvPr id="20503" name="Object 19"/>
            <p:cNvGraphicFramePr>
              <a:graphicFrameLocks noChangeAspect="1"/>
            </p:cNvGraphicFramePr>
            <p:nvPr/>
          </p:nvGraphicFramePr>
          <p:xfrm>
            <a:off x="1523" y="1708"/>
            <a:ext cx="1719" cy="4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2235200" imgH="609600" progId="Equation.3">
                    <p:embed/>
                  </p:oleObj>
                </mc:Choice>
                <mc:Fallback>
                  <p:oleObj name="Equation" r:id="rId7" imgW="2235200" imgH="6096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3" y="1708"/>
                          <a:ext cx="1719" cy="469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0490" name="Group 33"/>
          <p:cNvGrpSpPr>
            <a:grpSpLocks/>
          </p:cNvGrpSpPr>
          <p:nvPr/>
        </p:nvGrpSpPr>
        <p:grpSpPr bwMode="auto">
          <a:xfrm>
            <a:off x="835025" y="2557463"/>
            <a:ext cx="7886700" cy="2259012"/>
            <a:chOff x="536" y="1656"/>
            <a:chExt cx="4968" cy="1423"/>
          </a:xfrm>
        </p:grpSpPr>
        <p:sp>
          <p:nvSpPr>
            <p:cNvPr id="20492" name="Rectangle 10"/>
            <p:cNvSpPr>
              <a:spLocks noChangeArrowheads="1"/>
            </p:cNvSpPr>
            <p:nvPr/>
          </p:nvSpPr>
          <p:spPr bwMode="auto">
            <a:xfrm>
              <a:off x="536" y="2098"/>
              <a:ext cx="3680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charset="0"/>
                <a:buChar char="ü"/>
              </a:pPr>
              <a:r>
                <a:rPr lang="en-US" sz="2000"/>
                <a:t>Summing over many turns gives:</a:t>
              </a:r>
            </a:p>
          </p:txBody>
        </p:sp>
        <p:grpSp>
          <p:nvGrpSpPr>
            <p:cNvPr id="20493" name="Group 29"/>
            <p:cNvGrpSpPr>
              <a:grpSpLocks/>
            </p:cNvGrpSpPr>
            <p:nvPr/>
          </p:nvGrpSpPr>
          <p:grpSpPr bwMode="auto">
            <a:xfrm>
              <a:off x="1208" y="2326"/>
              <a:ext cx="3646" cy="491"/>
              <a:chOff x="1208" y="2424"/>
              <a:chExt cx="3646" cy="491"/>
            </a:xfrm>
          </p:grpSpPr>
          <p:sp>
            <p:nvSpPr>
              <p:cNvPr id="20497" name="Rectangle 28"/>
              <p:cNvSpPr>
                <a:spLocks noChangeArrowheads="1"/>
              </p:cNvSpPr>
              <p:nvPr/>
            </p:nvSpPr>
            <p:spPr bwMode="auto">
              <a:xfrm>
                <a:off x="1208" y="2424"/>
                <a:ext cx="3646" cy="491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498" name="Line 12"/>
              <p:cNvSpPr>
                <a:spLocks noChangeShapeType="1"/>
              </p:cNvSpPr>
              <p:nvPr/>
            </p:nvSpPr>
            <p:spPr bwMode="auto">
              <a:xfrm>
                <a:off x="1980" y="2557"/>
                <a:ext cx="1225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9" name="Line 13"/>
              <p:cNvSpPr>
                <a:spLocks noChangeShapeType="1"/>
              </p:cNvSpPr>
              <p:nvPr/>
            </p:nvSpPr>
            <p:spPr bwMode="auto">
              <a:xfrm flipV="1">
                <a:off x="3447" y="2548"/>
                <a:ext cx="1145" cy="7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0" name="Text Box 21"/>
              <p:cNvSpPr txBox="1">
                <a:spLocks noChangeArrowheads="1"/>
              </p:cNvSpPr>
              <p:nvPr/>
            </p:nvSpPr>
            <p:spPr bwMode="auto">
              <a:xfrm>
                <a:off x="1562" y="2491"/>
                <a:ext cx="3211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dirty="0">
                    <a:solidFill>
                      <a:srgbClr val="000000"/>
                    </a:solidFill>
                    <a:latin typeface="Times New Roman" charset="0"/>
                    <a:sym typeface="Symbol" charset="0"/>
                  </a:rPr>
                  <a:t>∝</a:t>
                </a:r>
                <a:r>
                  <a:rPr lang="en-US" dirty="0">
                    <a:solidFill>
                      <a:srgbClr val="000000"/>
                    </a:solidFill>
                    <a:latin typeface="Times New Roman" charset="0"/>
                  </a:rPr>
                  <a:t> a</a:t>
                </a:r>
                <a:r>
                  <a:rPr lang="en-US" baseline="30000" dirty="0">
                    <a:solidFill>
                      <a:srgbClr val="000000"/>
                    </a:solidFill>
                    <a:latin typeface="Times New Roman" charset="0"/>
                  </a:rPr>
                  <a:t>2</a:t>
                </a:r>
                <a:r>
                  <a:rPr lang="en-US" dirty="0">
                    <a:solidFill>
                      <a:srgbClr val="000000"/>
                    </a:solidFill>
                    <a:latin typeface="Times New Roman" charset="0"/>
                  </a:rPr>
                  <a:t>(cos 4(</a:t>
                </a:r>
                <a:r>
                  <a:rPr lang="en-US" dirty="0">
                    <a:solidFill>
                      <a:srgbClr val="000000"/>
                    </a:solidFill>
                    <a:latin typeface="Times New Roman" charset="0"/>
                    <a:sym typeface="Symbol" charset="0"/>
                  </a:rPr>
                  <a:t>𝜃+2</a:t>
                </a:r>
                <a:r>
                  <a:rPr lang="en-US" dirty="0">
                    <a:solidFill>
                      <a:srgbClr val="000000"/>
                    </a:solidFill>
                    <a:latin typeface="Symbol" charset="0"/>
                    <a:sym typeface="Symbol" charset="0"/>
                  </a:rPr>
                  <a:t>p</a:t>
                </a:r>
                <a:r>
                  <a:rPr lang="en-US" dirty="0">
                    <a:solidFill>
                      <a:srgbClr val="000000"/>
                    </a:solidFill>
                    <a:latin typeface="Times New Roman" charset="0"/>
                    <a:sym typeface="Symbol" charset="0"/>
                  </a:rPr>
                  <a:t>nQ)</a:t>
                </a:r>
                <a:r>
                  <a:rPr lang="en-US" dirty="0">
                    <a:solidFill>
                      <a:srgbClr val="000000"/>
                    </a:solidFill>
                    <a:latin typeface="Times New Roman" charset="0"/>
                  </a:rPr>
                  <a:t> + cos 2(</a:t>
                </a:r>
                <a:r>
                  <a:rPr lang="en-US" dirty="0">
                    <a:solidFill>
                      <a:srgbClr val="000000"/>
                    </a:solidFill>
                    <a:latin typeface="Times New Roman" charset="0"/>
                    <a:sym typeface="Symbol" charset="0"/>
                  </a:rPr>
                  <a:t>𝜃+2</a:t>
                </a:r>
                <a:r>
                  <a:rPr lang="en-US" dirty="0">
                    <a:solidFill>
                      <a:srgbClr val="000000"/>
                    </a:solidFill>
                    <a:latin typeface="Symbol" charset="0"/>
                    <a:sym typeface="Symbol" charset="0"/>
                  </a:rPr>
                  <a:t>p</a:t>
                </a:r>
                <a:r>
                  <a:rPr lang="en-US" dirty="0">
                    <a:solidFill>
                      <a:srgbClr val="000000"/>
                    </a:solidFill>
                    <a:latin typeface="Times New Roman" charset="0"/>
                    <a:sym typeface="Symbol" charset="0"/>
                  </a:rPr>
                  <a:t>nQ)</a:t>
                </a:r>
                <a:r>
                  <a:rPr lang="en-US" dirty="0">
                    <a:solidFill>
                      <a:srgbClr val="000000"/>
                    </a:solidFill>
                    <a:latin typeface="Times New Roman" charset="0"/>
                  </a:rPr>
                  <a:t>)</a:t>
                </a:r>
              </a:p>
            </p:txBody>
          </p:sp>
          <p:graphicFrame>
            <p:nvGraphicFramePr>
              <p:cNvPr id="20501" name="Object 26"/>
              <p:cNvGraphicFramePr>
                <a:graphicFrameLocks noChangeAspect="1"/>
              </p:cNvGraphicFramePr>
              <p:nvPr/>
            </p:nvGraphicFramePr>
            <p:xfrm>
              <a:off x="1274" y="2443"/>
              <a:ext cx="272" cy="46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9" imgW="355446" imgH="609336" progId="Equation.3">
                      <p:embed/>
                    </p:oleObj>
                  </mc:Choice>
                  <mc:Fallback>
                    <p:oleObj name="Equation" r:id="rId9" imgW="355446" imgH="609336" progId="Equation.3">
                      <p:embed/>
                      <p:pic>
                        <p:nvPicPr>
                          <p:cNvPr id="0" name="Object 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74" y="2443"/>
                            <a:ext cx="272" cy="46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=""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=""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0494" name="AutoShape 27"/>
            <p:cNvSpPr>
              <a:spLocks/>
            </p:cNvSpPr>
            <p:nvPr/>
          </p:nvSpPr>
          <p:spPr bwMode="auto">
            <a:xfrm>
              <a:off x="2473" y="2873"/>
              <a:ext cx="1312" cy="206"/>
            </a:xfrm>
            <a:prstGeom prst="borderCallout2">
              <a:avLst>
                <a:gd name="adj1" fmla="val 34954"/>
                <a:gd name="adj2" fmla="val -3657"/>
                <a:gd name="adj3" fmla="val 34954"/>
                <a:gd name="adj4" fmla="val -24162"/>
                <a:gd name="adj5" fmla="val -108255"/>
                <a:gd name="adj6" fmla="val -45884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/>
                <a:t>Amplitude squared</a:t>
              </a:r>
            </a:p>
          </p:txBody>
        </p:sp>
        <p:sp>
          <p:nvSpPr>
            <p:cNvPr id="20495" name="AutoShape 14"/>
            <p:cNvSpPr>
              <a:spLocks/>
            </p:cNvSpPr>
            <p:nvPr/>
          </p:nvSpPr>
          <p:spPr bwMode="auto">
            <a:xfrm>
              <a:off x="3834" y="1656"/>
              <a:ext cx="1670" cy="206"/>
            </a:xfrm>
            <a:prstGeom prst="borderCallout2">
              <a:avLst>
                <a:gd name="adj1" fmla="val 34954"/>
                <a:gd name="adj2" fmla="val -2875"/>
                <a:gd name="adj3" fmla="val 34954"/>
                <a:gd name="adj4" fmla="val -20657"/>
                <a:gd name="adj5" fmla="val 356310"/>
                <a:gd name="adj6" fmla="val -39639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/>
                <a:t>4</a:t>
              </a:r>
              <a:r>
                <a:rPr lang="en-US" sz="1600" baseline="30000"/>
                <a:t>th</a:t>
              </a:r>
              <a:r>
                <a:rPr lang="en-US" sz="1600"/>
                <a:t> order resonance term</a:t>
              </a:r>
            </a:p>
          </p:txBody>
        </p:sp>
        <p:sp>
          <p:nvSpPr>
            <p:cNvPr id="20496" name="AutoShape 15"/>
            <p:cNvSpPr>
              <a:spLocks/>
            </p:cNvSpPr>
            <p:nvPr/>
          </p:nvSpPr>
          <p:spPr bwMode="auto">
            <a:xfrm>
              <a:off x="4149" y="1910"/>
              <a:ext cx="1352" cy="345"/>
            </a:xfrm>
            <a:prstGeom prst="borderCallout2">
              <a:avLst>
                <a:gd name="adj1" fmla="val 20870"/>
                <a:gd name="adj2" fmla="val -3551"/>
                <a:gd name="adj3" fmla="val 20870"/>
                <a:gd name="adj4" fmla="val -8949"/>
                <a:gd name="adj5" fmla="val 147245"/>
                <a:gd name="adj6" fmla="val -14718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/>
                <a:t>2</a:t>
              </a:r>
              <a:r>
                <a:rPr lang="en-US" sz="1600" baseline="30000"/>
                <a:t>nd</a:t>
              </a:r>
              <a:r>
                <a:rPr lang="en-US" sz="1600"/>
                <a:t> order resonance term</a:t>
              </a:r>
            </a:p>
          </p:txBody>
        </p:sp>
      </p:grpSp>
      <p:sp>
        <p:nvSpPr>
          <p:cNvPr id="20491" name="AutoShape 36"/>
          <p:cNvSpPr>
            <a:spLocks/>
          </p:cNvSpPr>
          <p:nvPr/>
        </p:nvSpPr>
        <p:spPr bwMode="auto">
          <a:xfrm>
            <a:off x="5802313" y="5975350"/>
            <a:ext cx="2236787" cy="530225"/>
          </a:xfrm>
          <a:prstGeom prst="borderCallout2">
            <a:avLst>
              <a:gd name="adj1" fmla="val 21556"/>
              <a:gd name="adj2" fmla="val -3407"/>
              <a:gd name="adj3" fmla="val 21556"/>
              <a:gd name="adj4" fmla="val -18380"/>
              <a:gd name="adj5" fmla="val -21856"/>
              <a:gd name="adj6" fmla="val -59759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600"/>
              <a:t>Can restrict dynamic aperture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809625" y="1644650"/>
            <a:ext cx="8050213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b="1" u="sng">
                <a:solidFill>
                  <a:schemeClr val="bg2"/>
                </a:solidFill>
              </a:rPr>
              <a:t>Quadrupoles</a:t>
            </a:r>
            <a:r>
              <a:rPr lang="en-US"/>
              <a:t> excite </a:t>
            </a:r>
            <a:r>
              <a:rPr lang="en-US" b="1" u="sng">
                <a:solidFill>
                  <a:schemeClr val="bg2"/>
                </a:solidFill>
              </a:rPr>
              <a:t>2</a:t>
            </a:r>
            <a:r>
              <a:rPr lang="en-US" b="1" u="sng" baseline="30000">
                <a:solidFill>
                  <a:schemeClr val="bg2"/>
                </a:solidFill>
              </a:rPr>
              <a:t>nd</a:t>
            </a:r>
            <a:r>
              <a:rPr lang="en-US"/>
              <a:t> order resonances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b="1" u="sng">
                <a:solidFill>
                  <a:schemeClr val="bg2"/>
                </a:solidFill>
              </a:rPr>
              <a:t>Sextupoles</a:t>
            </a:r>
            <a:r>
              <a:rPr lang="en-US"/>
              <a:t> excite </a:t>
            </a:r>
            <a:r>
              <a:rPr lang="en-US" b="1" u="sng">
                <a:solidFill>
                  <a:schemeClr val="bg2"/>
                </a:solidFill>
              </a:rPr>
              <a:t>1</a:t>
            </a:r>
            <a:r>
              <a:rPr lang="en-US" b="1" u="sng" baseline="30000">
                <a:solidFill>
                  <a:schemeClr val="bg2"/>
                </a:solidFill>
              </a:rPr>
              <a:t>st</a:t>
            </a:r>
            <a:r>
              <a:rPr lang="en-US"/>
              <a:t> and </a:t>
            </a:r>
            <a:r>
              <a:rPr lang="en-US" b="1" u="sng">
                <a:solidFill>
                  <a:schemeClr val="bg2"/>
                </a:solidFill>
              </a:rPr>
              <a:t>3</a:t>
            </a:r>
            <a:r>
              <a:rPr lang="en-US" b="1" u="sng" baseline="30000">
                <a:solidFill>
                  <a:schemeClr val="bg2"/>
                </a:solidFill>
              </a:rPr>
              <a:t>rd</a:t>
            </a:r>
            <a:r>
              <a:rPr lang="en-US"/>
              <a:t> order resonances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b="1" u="sng">
                <a:solidFill>
                  <a:schemeClr val="bg2"/>
                </a:solidFill>
              </a:rPr>
              <a:t>Octupoles</a:t>
            </a:r>
            <a:r>
              <a:rPr lang="en-US"/>
              <a:t> excite </a:t>
            </a:r>
            <a:r>
              <a:rPr lang="en-US" b="1" u="sng">
                <a:solidFill>
                  <a:schemeClr val="bg2"/>
                </a:solidFill>
              </a:rPr>
              <a:t>2</a:t>
            </a:r>
            <a:r>
              <a:rPr lang="en-US" b="1" u="sng" baseline="30000">
                <a:solidFill>
                  <a:schemeClr val="bg2"/>
                </a:solidFill>
              </a:rPr>
              <a:t>nd</a:t>
            </a:r>
            <a:r>
              <a:rPr lang="en-US"/>
              <a:t> and </a:t>
            </a:r>
            <a:r>
              <a:rPr lang="en-US" b="1" u="sng">
                <a:solidFill>
                  <a:schemeClr val="bg2"/>
                </a:solidFill>
              </a:rPr>
              <a:t>4</a:t>
            </a:r>
            <a:r>
              <a:rPr lang="en-US" b="1" u="sng" baseline="30000">
                <a:solidFill>
                  <a:schemeClr val="bg2"/>
                </a:solidFill>
              </a:rPr>
              <a:t>th</a:t>
            </a:r>
            <a:r>
              <a:rPr lang="en-US"/>
              <a:t> order resonances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title"/>
          </p:nvPr>
        </p:nvSpPr>
        <p:spPr>
          <a:xfrm>
            <a:off x="895350" y="293688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Resonance summary</a:t>
            </a:r>
            <a:endParaRPr lang="en-US" sz="2600">
              <a:latin typeface="Comic Sans MS" charset="0"/>
            </a:endParaRPr>
          </a:p>
        </p:txBody>
      </p:sp>
      <p:sp>
        <p:nvSpPr>
          <p:cNvPr id="21511" name="Rectangle 23"/>
          <p:cNvSpPr>
            <a:spLocks noChangeArrowheads="1"/>
          </p:cNvSpPr>
          <p:nvPr/>
        </p:nvSpPr>
        <p:spPr bwMode="auto">
          <a:xfrm>
            <a:off x="823913" y="3468688"/>
            <a:ext cx="8072437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This is true for small amplitude particles and low strength excitations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endParaRPr lang="en-US" sz="20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However, for stronger excitations sextupoles will excite higher order resonance</a:t>
            </a:r>
            <a:r>
              <a:rPr lang="ja-JP" altLang="en-US" sz="2000"/>
              <a:t>’</a:t>
            </a:r>
            <a:r>
              <a:rPr lang="en-US" sz="2000"/>
              <a:t>s (non-linear)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410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95350" y="327025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Normalised Phase Space</a:t>
            </a:r>
          </a:p>
        </p:txBody>
      </p:sp>
      <p:sp>
        <p:nvSpPr>
          <p:cNvPr id="4102" name="Rectangle 1027"/>
          <p:cNvSpPr>
            <a:spLocks noChangeArrowheads="1"/>
          </p:cNvSpPr>
          <p:nvPr/>
        </p:nvSpPr>
        <p:spPr bwMode="auto">
          <a:xfrm>
            <a:off x="5780088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4103" name="Group 1074"/>
          <p:cNvGrpSpPr>
            <a:grpSpLocks/>
          </p:cNvGrpSpPr>
          <p:nvPr/>
        </p:nvGrpSpPr>
        <p:grpSpPr bwMode="auto">
          <a:xfrm>
            <a:off x="1476375" y="1608138"/>
            <a:ext cx="7008813" cy="3725862"/>
            <a:chOff x="930" y="1013"/>
            <a:chExt cx="4415" cy="2347"/>
          </a:xfrm>
        </p:grpSpPr>
        <p:sp>
          <p:nvSpPr>
            <p:cNvPr id="4105" name="Text Box 1059"/>
            <p:cNvSpPr txBox="1">
              <a:spLocks noChangeArrowheads="1"/>
            </p:cNvSpPr>
            <p:nvPr/>
          </p:nvSpPr>
          <p:spPr bwMode="auto">
            <a:xfrm>
              <a:off x="2946" y="1013"/>
              <a:ext cx="38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Symbol" charset="0"/>
                </a:rPr>
                <a:t>b</a:t>
              </a:r>
              <a:r>
                <a:rPr lang="en-US" b="1">
                  <a:latin typeface="Times New Roman" charset="0"/>
                </a:rPr>
                <a:t>y</a:t>
              </a:r>
              <a:r>
                <a:rPr lang="ja-JP" altLang="en-US" b="1">
                  <a:latin typeface="Times New Roman" charset="0"/>
                </a:rPr>
                <a:t>’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4106" name="Line 1056"/>
            <p:cNvSpPr>
              <a:spLocks noChangeShapeType="1"/>
            </p:cNvSpPr>
            <p:nvPr/>
          </p:nvSpPr>
          <p:spPr bwMode="auto">
            <a:xfrm flipV="1">
              <a:off x="2898" y="1073"/>
              <a:ext cx="0" cy="220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" name="Line 1057"/>
            <p:cNvSpPr>
              <a:spLocks noChangeShapeType="1"/>
            </p:cNvSpPr>
            <p:nvPr/>
          </p:nvSpPr>
          <p:spPr bwMode="auto">
            <a:xfrm>
              <a:off x="1602" y="2177"/>
              <a:ext cx="26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" name="Oval 1058"/>
            <p:cNvSpPr>
              <a:spLocks noChangeArrowheads="1"/>
            </p:cNvSpPr>
            <p:nvPr/>
          </p:nvSpPr>
          <p:spPr bwMode="auto">
            <a:xfrm>
              <a:off x="2082" y="1361"/>
              <a:ext cx="1632" cy="1584"/>
            </a:xfrm>
            <a:prstGeom prst="ellipse">
              <a:avLst/>
            </a:prstGeom>
            <a:noFill/>
            <a:ln w="38100">
              <a:solidFill>
                <a:schemeClr val="bg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9" name="Text Box 1060"/>
            <p:cNvSpPr txBox="1">
              <a:spLocks noChangeArrowheads="1"/>
            </p:cNvSpPr>
            <p:nvPr/>
          </p:nvSpPr>
          <p:spPr bwMode="auto">
            <a:xfrm>
              <a:off x="4136" y="2155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Times New Roman" charset="0"/>
                </a:rPr>
                <a:t>y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4110" name="Line 1061"/>
            <p:cNvSpPr>
              <a:spLocks noChangeShapeType="1"/>
            </p:cNvSpPr>
            <p:nvPr/>
          </p:nvSpPr>
          <p:spPr bwMode="auto">
            <a:xfrm>
              <a:off x="3714" y="2177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1" name="Line 1062"/>
            <p:cNvSpPr>
              <a:spLocks noChangeShapeType="1"/>
            </p:cNvSpPr>
            <p:nvPr/>
          </p:nvSpPr>
          <p:spPr bwMode="auto">
            <a:xfrm>
              <a:off x="2898" y="3089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2" name="Line 1063"/>
            <p:cNvSpPr>
              <a:spLocks noChangeShapeType="1"/>
            </p:cNvSpPr>
            <p:nvPr/>
          </p:nvSpPr>
          <p:spPr bwMode="auto">
            <a:xfrm flipH="1">
              <a:off x="1842" y="1361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3" name="Line 1064"/>
            <p:cNvSpPr>
              <a:spLocks noChangeShapeType="1"/>
            </p:cNvSpPr>
            <p:nvPr/>
          </p:nvSpPr>
          <p:spPr bwMode="auto">
            <a:xfrm>
              <a:off x="1890" y="1361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4114" name="Object 1065"/>
            <p:cNvGraphicFramePr>
              <a:graphicFrameLocks noChangeAspect="1"/>
            </p:cNvGraphicFramePr>
            <p:nvPr/>
          </p:nvGraphicFramePr>
          <p:xfrm>
            <a:off x="3138" y="3137"/>
            <a:ext cx="335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533169" imgH="355446" progId="Equation.3">
                    <p:embed/>
                  </p:oleObj>
                </mc:Choice>
                <mc:Fallback>
                  <p:oleObj name="Equation" r:id="rId3" imgW="533169" imgH="355446" progId="Equation.3">
                    <p:embed/>
                    <p:pic>
                      <p:nvPicPr>
                        <p:cNvPr id="0" name="Object 10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8" y="3137"/>
                          <a:ext cx="335" cy="2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15" name="Object 1066"/>
            <p:cNvGraphicFramePr>
              <a:graphicFrameLocks noChangeAspect="1"/>
            </p:cNvGraphicFramePr>
            <p:nvPr/>
          </p:nvGraphicFramePr>
          <p:xfrm>
            <a:off x="930" y="1457"/>
            <a:ext cx="864" cy="4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371600" imgH="711200" progId="Equation.3">
                    <p:embed/>
                  </p:oleObj>
                </mc:Choice>
                <mc:Fallback>
                  <p:oleObj name="Equation" r:id="rId5" imgW="1371600" imgH="711200" progId="Equation.3">
                    <p:embed/>
                    <p:pic>
                      <p:nvPicPr>
                        <p:cNvPr id="0" name="Object 106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30" y="1457"/>
                          <a:ext cx="864" cy="4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16" name="Text Box 1067"/>
            <p:cNvSpPr txBox="1">
              <a:spLocks noChangeArrowheads="1"/>
            </p:cNvSpPr>
            <p:nvPr/>
          </p:nvSpPr>
          <p:spPr bwMode="auto">
            <a:xfrm>
              <a:off x="3546" y="1143"/>
              <a:ext cx="149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dirty="0"/>
                <a:t>Circle of radius</a:t>
              </a:r>
            </a:p>
          </p:txBody>
        </p:sp>
        <p:graphicFrame>
          <p:nvGraphicFramePr>
            <p:cNvPr id="4117" name="Object 1068"/>
            <p:cNvGraphicFramePr>
              <a:graphicFrameLocks noChangeAspect="1"/>
            </p:cNvGraphicFramePr>
            <p:nvPr/>
          </p:nvGraphicFramePr>
          <p:xfrm>
            <a:off x="5010" y="1169"/>
            <a:ext cx="335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533169" imgH="355446" progId="Equation.3">
                    <p:embed/>
                  </p:oleObj>
                </mc:Choice>
                <mc:Fallback>
                  <p:oleObj name="Equation" r:id="rId7" imgW="533169" imgH="355446" progId="Equation.3">
                    <p:embed/>
                    <p:pic>
                      <p:nvPicPr>
                        <p:cNvPr id="0" name="Object 10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10" y="1169"/>
                          <a:ext cx="335" cy="2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18" name="Line 1069"/>
            <p:cNvSpPr>
              <a:spLocks noChangeShapeType="1"/>
            </p:cNvSpPr>
            <p:nvPr/>
          </p:nvSpPr>
          <p:spPr bwMode="auto">
            <a:xfrm flipH="1">
              <a:off x="3570" y="1409"/>
              <a:ext cx="24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4" name="Rectangle 1073"/>
          <p:cNvSpPr>
            <a:spLocks noChangeArrowheads="1"/>
          </p:cNvSpPr>
          <p:nvPr/>
        </p:nvSpPr>
        <p:spPr bwMode="auto">
          <a:xfrm>
            <a:off x="976313" y="5448300"/>
            <a:ext cx="77851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By multiplying the y-axis by </a:t>
            </a:r>
            <a:r>
              <a:rPr lang="el-GR" sz="2000"/>
              <a:t>β</a:t>
            </a:r>
            <a:r>
              <a:rPr lang="en-US" sz="2000"/>
              <a:t> the transverse phase space is normalised and the ellipse turns into a circle.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title"/>
          </p:nvPr>
        </p:nvSpPr>
        <p:spPr>
          <a:xfrm>
            <a:off x="895350" y="260350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Coupling</a:t>
            </a:r>
            <a:endParaRPr lang="en-US" sz="2600">
              <a:latin typeface="Comic Sans MS" charset="0"/>
            </a:endParaRPr>
          </a:p>
        </p:txBody>
      </p:sp>
      <p:sp>
        <p:nvSpPr>
          <p:cNvPr id="22534" name="Rectangle 4"/>
          <p:cNvSpPr>
            <a:spLocks noChangeArrowheads="1"/>
          </p:cNvSpPr>
          <p:nvPr/>
        </p:nvSpPr>
        <p:spPr bwMode="auto">
          <a:xfrm>
            <a:off x="814388" y="1692275"/>
            <a:ext cx="8050212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/>
              <a:t>Coupling is a phenomena, which converts betatron motion from one plane (horizontal or vertical) into motion in the other plane.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endParaRPr lang="en-US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/>
              <a:t>Fields that will excite coupling  are: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endParaRPr lang="en-US"/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2000"/>
              <a:t>Skew quadrupoles, which are normal quadrupoles, but tilted by 45º about it</a:t>
            </a:r>
            <a:r>
              <a:rPr lang="ja-JP" altLang="en-US" sz="2000"/>
              <a:t>’</a:t>
            </a:r>
            <a:r>
              <a:rPr lang="en-US" sz="2000"/>
              <a:t>s longitudinal axis.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endParaRPr lang="en-US" sz="2000"/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2000"/>
              <a:t>Solenoidal (longitudinal magnetic field)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293688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Skew Quadrupole</a:t>
            </a:r>
            <a:endParaRPr lang="en-US" sz="2600">
              <a:latin typeface="Comic Sans MS" charset="0"/>
            </a:endParaRPr>
          </a:p>
        </p:txBody>
      </p:sp>
      <p:grpSp>
        <p:nvGrpSpPr>
          <p:cNvPr id="23558" name="Group 4"/>
          <p:cNvGrpSpPr>
            <a:grpSpLocks/>
          </p:cNvGrpSpPr>
          <p:nvPr/>
        </p:nvGrpSpPr>
        <p:grpSpPr bwMode="auto">
          <a:xfrm>
            <a:off x="1147763" y="1935163"/>
            <a:ext cx="4343400" cy="4191000"/>
            <a:chOff x="912" y="336"/>
            <a:chExt cx="2736" cy="2640"/>
          </a:xfrm>
        </p:grpSpPr>
        <p:sp>
          <p:nvSpPr>
            <p:cNvPr id="23562" name="Freeform 5"/>
            <p:cNvSpPr>
              <a:spLocks/>
            </p:cNvSpPr>
            <p:nvPr/>
          </p:nvSpPr>
          <p:spPr bwMode="auto">
            <a:xfrm rot="-5400000">
              <a:off x="2136" y="1320"/>
              <a:ext cx="1872" cy="576"/>
            </a:xfrm>
            <a:custGeom>
              <a:avLst/>
              <a:gdLst>
                <a:gd name="T0" fmla="*/ 0 w 384"/>
                <a:gd name="T1" fmla="*/ 1259712 h 192"/>
                <a:gd name="T2" fmla="*/ 61249627 w 384"/>
                <a:gd name="T3" fmla="*/ 0 h 192"/>
                <a:gd name="T4" fmla="*/ 122497070 w 384"/>
                <a:gd name="T5" fmla="*/ 1259712 h 192"/>
                <a:gd name="T6" fmla="*/ 0 60000 65536"/>
                <a:gd name="T7" fmla="*/ 0 60000 65536"/>
                <a:gd name="T8" fmla="*/ 0 60000 65536"/>
                <a:gd name="T9" fmla="*/ 0 w 384"/>
                <a:gd name="T10" fmla="*/ 0 h 192"/>
                <a:gd name="T11" fmla="*/ 384 w 384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52" y="160"/>
                    <a:pt x="384" y="192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3" name="Freeform 6"/>
            <p:cNvSpPr>
              <a:spLocks/>
            </p:cNvSpPr>
            <p:nvPr/>
          </p:nvSpPr>
          <p:spPr bwMode="auto">
            <a:xfrm rot="10757988">
              <a:off x="1247" y="432"/>
              <a:ext cx="1872" cy="480"/>
            </a:xfrm>
            <a:custGeom>
              <a:avLst/>
              <a:gdLst>
                <a:gd name="T0" fmla="*/ 0 w 384"/>
                <a:gd name="T1" fmla="*/ 292970 h 192"/>
                <a:gd name="T2" fmla="*/ 61249627 w 384"/>
                <a:gd name="T3" fmla="*/ 0 h 192"/>
                <a:gd name="T4" fmla="*/ 122497070 w 384"/>
                <a:gd name="T5" fmla="*/ 292970 h 192"/>
                <a:gd name="T6" fmla="*/ 0 60000 65536"/>
                <a:gd name="T7" fmla="*/ 0 60000 65536"/>
                <a:gd name="T8" fmla="*/ 0 60000 65536"/>
                <a:gd name="T9" fmla="*/ 0 w 384"/>
                <a:gd name="T10" fmla="*/ 0 h 192"/>
                <a:gd name="T11" fmla="*/ 384 w 384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52" y="160"/>
                    <a:pt x="384" y="192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4" name="Freeform 7"/>
            <p:cNvSpPr>
              <a:spLocks/>
            </p:cNvSpPr>
            <p:nvPr/>
          </p:nvSpPr>
          <p:spPr bwMode="auto">
            <a:xfrm>
              <a:off x="1248" y="2256"/>
              <a:ext cx="1872" cy="576"/>
            </a:xfrm>
            <a:custGeom>
              <a:avLst/>
              <a:gdLst>
                <a:gd name="T0" fmla="*/ 0 w 384"/>
                <a:gd name="T1" fmla="*/ 1259712 h 192"/>
                <a:gd name="T2" fmla="*/ 61249627 w 384"/>
                <a:gd name="T3" fmla="*/ 0 h 192"/>
                <a:gd name="T4" fmla="*/ 122497070 w 384"/>
                <a:gd name="T5" fmla="*/ 1259712 h 192"/>
                <a:gd name="T6" fmla="*/ 0 60000 65536"/>
                <a:gd name="T7" fmla="*/ 0 60000 65536"/>
                <a:gd name="T8" fmla="*/ 0 60000 65536"/>
                <a:gd name="T9" fmla="*/ 0 w 384"/>
                <a:gd name="T10" fmla="*/ 0 h 192"/>
                <a:gd name="T11" fmla="*/ 384 w 384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52" y="160"/>
                    <a:pt x="384" y="192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5" name="Freeform 8"/>
            <p:cNvSpPr>
              <a:spLocks/>
            </p:cNvSpPr>
            <p:nvPr/>
          </p:nvSpPr>
          <p:spPr bwMode="auto">
            <a:xfrm rot="5411644">
              <a:off x="360" y="1366"/>
              <a:ext cx="1872" cy="577"/>
            </a:xfrm>
            <a:custGeom>
              <a:avLst/>
              <a:gdLst>
                <a:gd name="T0" fmla="*/ 0 w 384"/>
                <a:gd name="T1" fmla="*/ 1277304 h 192"/>
                <a:gd name="T2" fmla="*/ 61249627 w 384"/>
                <a:gd name="T3" fmla="*/ 0 h 192"/>
                <a:gd name="T4" fmla="*/ 122497070 w 384"/>
                <a:gd name="T5" fmla="*/ 1277304 h 192"/>
                <a:gd name="T6" fmla="*/ 0 60000 65536"/>
                <a:gd name="T7" fmla="*/ 0 60000 65536"/>
                <a:gd name="T8" fmla="*/ 0 60000 65536"/>
                <a:gd name="T9" fmla="*/ 0 w 384"/>
                <a:gd name="T10" fmla="*/ 0 h 192"/>
                <a:gd name="T11" fmla="*/ 384 w 384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52" y="160"/>
                    <a:pt x="384" y="192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6" name="Line 9"/>
            <p:cNvSpPr>
              <a:spLocks noChangeShapeType="1"/>
            </p:cNvSpPr>
            <p:nvPr/>
          </p:nvSpPr>
          <p:spPr bwMode="auto">
            <a:xfrm flipV="1">
              <a:off x="2208" y="336"/>
              <a:ext cx="0" cy="2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7" name="Line 10"/>
            <p:cNvSpPr>
              <a:spLocks noChangeShapeType="1"/>
            </p:cNvSpPr>
            <p:nvPr/>
          </p:nvSpPr>
          <p:spPr bwMode="auto">
            <a:xfrm>
              <a:off x="912" y="1632"/>
              <a:ext cx="27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8" name="Text Box 11"/>
            <p:cNvSpPr txBox="1">
              <a:spLocks noChangeArrowheads="1"/>
            </p:cNvSpPr>
            <p:nvPr/>
          </p:nvSpPr>
          <p:spPr bwMode="auto">
            <a:xfrm>
              <a:off x="2918" y="1466"/>
              <a:ext cx="25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Times New Roman" charset="0"/>
                </a:rPr>
                <a:t>N</a:t>
              </a:r>
            </a:p>
          </p:txBody>
        </p:sp>
        <p:sp>
          <p:nvSpPr>
            <p:cNvPr id="23569" name="Text Box 12"/>
            <p:cNvSpPr txBox="1">
              <a:spLocks noChangeArrowheads="1"/>
            </p:cNvSpPr>
            <p:nvPr/>
          </p:nvSpPr>
          <p:spPr bwMode="auto">
            <a:xfrm>
              <a:off x="2102" y="458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Times New Roman" charset="0"/>
                </a:rPr>
                <a:t>S</a:t>
              </a:r>
            </a:p>
          </p:txBody>
        </p:sp>
        <p:sp>
          <p:nvSpPr>
            <p:cNvPr id="23570" name="Text Box 13"/>
            <p:cNvSpPr txBox="1">
              <a:spLocks noChangeArrowheads="1"/>
            </p:cNvSpPr>
            <p:nvPr/>
          </p:nvSpPr>
          <p:spPr bwMode="auto">
            <a:xfrm>
              <a:off x="1200" y="1488"/>
              <a:ext cx="25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Times New Roman" charset="0"/>
                </a:rPr>
                <a:t>N</a:t>
              </a:r>
            </a:p>
          </p:txBody>
        </p:sp>
        <p:sp>
          <p:nvSpPr>
            <p:cNvPr id="23571" name="Text Box 14"/>
            <p:cNvSpPr txBox="1">
              <a:spLocks noChangeArrowheads="1"/>
            </p:cNvSpPr>
            <p:nvPr/>
          </p:nvSpPr>
          <p:spPr bwMode="auto">
            <a:xfrm>
              <a:off x="2112" y="2352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Times New Roman" charset="0"/>
                </a:rPr>
                <a:t>S</a:t>
              </a:r>
            </a:p>
          </p:txBody>
        </p:sp>
        <p:sp>
          <p:nvSpPr>
            <p:cNvPr id="23572" name="Line 15"/>
            <p:cNvSpPr>
              <a:spLocks noChangeShapeType="1"/>
            </p:cNvSpPr>
            <p:nvPr/>
          </p:nvSpPr>
          <p:spPr bwMode="auto">
            <a:xfrm flipH="1" flipV="1">
              <a:off x="2496" y="864"/>
              <a:ext cx="336" cy="38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3" name="Line 16"/>
            <p:cNvSpPr>
              <a:spLocks noChangeShapeType="1"/>
            </p:cNvSpPr>
            <p:nvPr/>
          </p:nvSpPr>
          <p:spPr bwMode="auto">
            <a:xfrm flipV="1">
              <a:off x="1584" y="912"/>
              <a:ext cx="336" cy="43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4" name="Line 17"/>
            <p:cNvSpPr>
              <a:spLocks noChangeShapeType="1"/>
            </p:cNvSpPr>
            <p:nvPr/>
          </p:nvSpPr>
          <p:spPr bwMode="auto">
            <a:xfrm>
              <a:off x="1584" y="1920"/>
              <a:ext cx="336" cy="28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5" name="Line 18"/>
            <p:cNvSpPr>
              <a:spLocks noChangeShapeType="1"/>
            </p:cNvSpPr>
            <p:nvPr/>
          </p:nvSpPr>
          <p:spPr bwMode="auto">
            <a:xfrm flipH="1">
              <a:off x="2448" y="1872"/>
              <a:ext cx="336" cy="38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6" name="Line 19"/>
            <p:cNvSpPr>
              <a:spLocks noChangeShapeType="1"/>
            </p:cNvSpPr>
            <p:nvPr/>
          </p:nvSpPr>
          <p:spPr bwMode="auto">
            <a:xfrm flipH="1">
              <a:off x="2496" y="1104"/>
              <a:ext cx="19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7" name="Line 20"/>
            <p:cNvSpPr>
              <a:spLocks noChangeShapeType="1"/>
            </p:cNvSpPr>
            <p:nvPr/>
          </p:nvSpPr>
          <p:spPr bwMode="auto">
            <a:xfrm flipV="1">
              <a:off x="2688" y="912"/>
              <a:ext cx="0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8" name="Line 21"/>
            <p:cNvSpPr>
              <a:spLocks noChangeShapeType="1"/>
            </p:cNvSpPr>
            <p:nvPr/>
          </p:nvSpPr>
          <p:spPr bwMode="auto">
            <a:xfrm flipV="1">
              <a:off x="1776" y="912"/>
              <a:ext cx="0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9" name="Line 22"/>
            <p:cNvSpPr>
              <a:spLocks noChangeShapeType="1"/>
            </p:cNvSpPr>
            <p:nvPr/>
          </p:nvSpPr>
          <p:spPr bwMode="auto">
            <a:xfrm>
              <a:off x="1776" y="1104"/>
              <a:ext cx="19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0" name="Line 23"/>
            <p:cNvSpPr>
              <a:spLocks noChangeShapeType="1"/>
            </p:cNvSpPr>
            <p:nvPr/>
          </p:nvSpPr>
          <p:spPr bwMode="auto">
            <a:xfrm>
              <a:off x="1728" y="2064"/>
              <a:ext cx="19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1" name="Line 24"/>
            <p:cNvSpPr>
              <a:spLocks noChangeShapeType="1"/>
            </p:cNvSpPr>
            <p:nvPr/>
          </p:nvSpPr>
          <p:spPr bwMode="auto">
            <a:xfrm>
              <a:off x="1728" y="2064"/>
              <a:ext cx="0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2" name="Line 25"/>
            <p:cNvSpPr>
              <a:spLocks noChangeShapeType="1"/>
            </p:cNvSpPr>
            <p:nvPr/>
          </p:nvSpPr>
          <p:spPr bwMode="auto">
            <a:xfrm>
              <a:off x="2640" y="2064"/>
              <a:ext cx="0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3" name="Line 26"/>
            <p:cNvSpPr>
              <a:spLocks noChangeShapeType="1"/>
            </p:cNvSpPr>
            <p:nvPr/>
          </p:nvSpPr>
          <p:spPr bwMode="auto">
            <a:xfrm flipH="1">
              <a:off x="2448" y="2064"/>
              <a:ext cx="19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59" name="AutoShape 27"/>
          <p:cNvSpPr>
            <a:spLocks/>
          </p:cNvSpPr>
          <p:nvPr/>
        </p:nvSpPr>
        <p:spPr bwMode="auto">
          <a:xfrm>
            <a:off x="946150" y="1433513"/>
            <a:ext cx="2028825" cy="388937"/>
          </a:xfrm>
          <a:prstGeom prst="borderCallout2">
            <a:avLst>
              <a:gd name="adj1" fmla="val 29389"/>
              <a:gd name="adj2" fmla="val 103755"/>
              <a:gd name="adj3" fmla="val 29389"/>
              <a:gd name="adj4" fmla="val 128481"/>
              <a:gd name="adj5" fmla="val 398778"/>
              <a:gd name="adj6" fmla="val 153755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2000">
                <a:latin typeface="Times New Roman" charset="0"/>
              </a:rPr>
              <a:t>Magnetic field</a:t>
            </a:r>
          </a:p>
        </p:txBody>
      </p:sp>
      <p:sp>
        <p:nvSpPr>
          <p:cNvPr id="23560" name="Text Box 28"/>
          <p:cNvSpPr txBox="1">
            <a:spLocks noChangeArrowheads="1"/>
          </p:cNvSpPr>
          <p:nvPr/>
        </p:nvSpPr>
        <p:spPr bwMode="auto">
          <a:xfrm>
            <a:off x="5021263" y="4337050"/>
            <a:ext cx="33496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/>
              <a:t>Like a normal quadrupole, but then tilted by 45</a:t>
            </a:r>
            <a:r>
              <a:rPr lang="en-US" sz="2000">
                <a:cs typeface="Times New Roman" charset="0"/>
              </a:rPr>
              <a:t>º</a:t>
            </a:r>
            <a:endParaRPr lang="en-US" sz="2000"/>
          </a:p>
        </p:txBody>
      </p:sp>
      <p:pic>
        <p:nvPicPr>
          <p:cNvPr id="25609" name="Picture 29" descr="ISR_skew_qu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51475" y="1347788"/>
            <a:ext cx="3332163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249238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 dirty="0">
                <a:latin typeface="Comic Sans MS" charset="0"/>
              </a:rPr>
              <a:t>Solenoid; longitudinal field</a:t>
            </a:r>
            <a:endParaRPr lang="en-US" sz="2600" dirty="0">
              <a:latin typeface="Comic Sans MS" charset="0"/>
            </a:endParaRPr>
          </a:p>
        </p:txBody>
      </p:sp>
      <p:sp>
        <p:nvSpPr>
          <p:cNvPr id="24582" name="AutoShape 26"/>
          <p:cNvSpPr>
            <a:spLocks/>
          </p:cNvSpPr>
          <p:nvPr/>
        </p:nvSpPr>
        <p:spPr bwMode="auto">
          <a:xfrm>
            <a:off x="6526213" y="1955800"/>
            <a:ext cx="2028825" cy="388938"/>
          </a:xfrm>
          <a:prstGeom prst="borderCallout2">
            <a:avLst>
              <a:gd name="adj1" fmla="val 29389"/>
              <a:gd name="adj2" fmla="val -3755"/>
              <a:gd name="adj3" fmla="val 29389"/>
              <a:gd name="adj4" fmla="val -17685"/>
              <a:gd name="adj5" fmla="val 359185"/>
              <a:gd name="adj6" fmla="val -63301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2000">
                <a:latin typeface="Times New Roman" charset="0"/>
              </a:rPr>
              <a:t>Magnetic field</a:t>
            </a:r>
          </a:p>
        </p:txBody>
      </p:sp>
      <p:sp>
        <p:nvSpPr>
          <p:cNvPr id="24583" name="Line 28"/>
          <p:cNvSpPr>
            <a:spLocks noChangeShapeType="1"/>
          </p:cNvSpPr>
          <p:nvPr/>
        </p:nvSpPr>
        <p:spPr bwMode="auto">
          <a:xfrm>
            <a:off x="1863725" y="3768725"/>
            <a:ext cx="5715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Line 29"/>
          <p:cNvSpPr>
            <a:spLocks noChangeShapeType="1"/>
          </p:cNvSpPr>
          <p:nvPr/>
        </p:nvSpPr>
        <p:spPr bwMode="auto">
          <a:xfrm>
            <a:off x="2220913" y="3362325"/>
            <a:ext cx="43751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Line 30"/>
          <p:cNvSpPr>
            <a:spLocks noChangeShapeType="1"/>
          </p:cNvSpPr>
          <p:nvPr/>
        </p:nvSpPr>
        <p:spPr bwMode="auto">
          <a:xfrm>
            <a:off x="2220913" y="4191000"/>
            <a:ext cx="43751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6" name="Line 31"/>
          <p:cNvSpPr>
            <a:spLocks noChangeShapeType="1"/>
          </p:cNvSpPr>
          <p:nvPr/>
        </p:nvSpPr>
        <p:spPr bwMode="auto">
          <a:xfrm>
            <a:off x="2309813" y="3038475"/>
            <a:ext cx="4554537" cy="16764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7" name="Line 32"/>
          <p:cNvSpPr>
            <a:spLocks noChangeShapeType="1"/>
          </p:cNvSpPr>
          <p:nvPr/>
        </p:nvSpPr>
        <p:spPr bwMode="auto">
          <a:xfrm>
            <a:off x="5154613" y="4086225"/>
            <a:ext cx="13716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Line 33"/>
          <p:cNvSpPr>
            <a:spLocks noChangeShapeType="1"/>
          </p:cNvSpPr>
          <p:nvPr/>
        </p:nvSpPr>
        <p:spPr bwMode="auto">
          <a:xfrm>
            <a:off x="5154613" y="4086225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AutoShape 35"/>
          <p:cNvSpPr>
            <a:spLocks/>
          </p:cNvSpPr>
          <p:nvPr/>
        </p:nvSpPr>
        <p:spPr bwMode="auto">
          <a:xfrm>
            <a:off x="1187450" y="1782763"/>
            <a:ext cx="2028825" cy="388937"/>
          </a:xfrm>
          <a:prstGeom prst="borderCallout2">
            <a:avLst>
              <a:gd name="adj1" fmla="val 29389"/>
              <a:gd name="adj2" fmla="val 103755"/>
              <a:gd name="adj3" fmla="val 29389"/>
              <a:gd name="adj4" fmla="val 114708"/>
              <a:gd name="adj5" fmla="val 491019"/>
              <a:gd name="adj6" fmla="val 150468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2000">
                <a:latin typeface="Times New Roman" charset="0"/>
              </a:rPr>
              <a:t>Particle trajectory</a:t>
            </a:r>
          </a:p>
        </p:txBody>
      </p:sp>
      <p:sp>
        <p:nvSpPr>
          <p:cNvPr id="24590" name="Line 36"/>
          <p:cNvSpPr>
            <a:spLocks noChangeShapeType="1"/>
          </p:cNvSpPr>
          <p:nvPr/>
        </p:nvSpPr>
        <p:spPr bwMode="auto">
          <a:xfrm flipH="1">
            <a:off x="5875338" y="2070100"/>
            <a:ext cx="293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1" name="Line 37"/>
          <p:cNvSpPr>
            <a:spLocks noChangeShapeType="1"/>
          </p:cNvSpPr>
          <p:nvPr/>
        </p:nvSpPr>
        <p:spPr bwMode="auto">
          <a:xfrm flipH="1">
            <a:off x="4351338" y="2060575"/>
            <a:ext cx="1524000" cy="2122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2" name="AutoShape 38"/>
          <p:cNvSpPr>
            <a:spLocks/>
          </p:cNvSpPr>
          <p:nvPr/>
        </p:nvSpPr>
        <p:spPr bwMode="auto">
          <a:xfrm>
            <a:off x="3659188" y="5068888"/>
            <a:ext cx="1481137" cy="398462"/>
          </a:xfrm>
          <a:prstGeom prst="borderCallout2">
            <a:avLst>
              <a:gd name="adj1" fmla="val 28685"/>
              <a:gd name="adj2" fmla="val -5144"/>
              <a:gd name="adj3" fmla="val 28685"/>
              <a:gd name="adj4" fmla="val -46519"/>
              <a:gd name="adj5" fmla="val -298806"/>
              <a:gd name="adj6" fmla="val -89495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2000">
                <a:latin typeface="Times New Roman" charset="0"/>
              </a:rPr>
              <a:t>Beam axis</a:t>
            </a:r>
          </a:p>
        </p:txBody>
      </p:sp>
      <p:sp>
        <p:nvSpPr>
          <p:cNvPr id="24593" name="AutoShape 39"/>
          <p:cNvSpPr>
            <a:spLocks/>
          </p:cNvSpPr>
          <p:nvPr/>
        </p:nvSpPr>
        <p:spPr bwMode="auto">
          <a:xfrm>
            <a:off x="6300788" y="5494338"/>
            <a:ext cx="2279650" cy="671512"/>
          </a:xfrm>
          <a:prstGeom prst="borderCallout2">
            <a:avLst>
              <a:gd name="adj1" fmla="val 17023"/>
              <a:gd name="adj2" fmla="val -3343"/>
              <a:gd name="adj3" fmla="val 17023"/>
              <a:gd name="adj4" fmla="val -8356"/>
              <a:gd name="adj5" fmla="val -166194"/>
              <a:gd name="adj6" fmla="val -48398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2000">
                <a:latin typeface="Times New Roman" charset="0"/>
              </a:rPr>
              <a:t>Transverse velocity component</a:t>
            </a:r>
          </a:p>
        </p:txBody>
      </p:sp>
      <p:sp>
        <p:nvSpPr>
          <p:cNvPr id="24594" name="Oval 41"/>
          <p:cNvSpPr>
            <a:spLocks noChangeArrowheads="1"/>
          </p:cNvSpPr>
          <p:nvPr/>
        </p:nvSpPr>
        <p:spPr bwMode="auto">
          <a:xfrm>
            <a:off x="2065338" y="2751138"/>
            <a:ext cx="4713287" cy="922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4595" name="Oval 42"/>
          <p:cNvSpPr>
            <a:spLocks noChangeArrowheads="1"/>
          </p:cNvSpPr>
          <p:nvPr/>
        </p:nvSpPr>
        <p:spPr bwMode="auto">
          <a:xfrm>
            <a:off x="2066925" y="3863975"/>
            <a:ext cx="4713288" cy="922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4596" name="Line 43"/>
          <p:cNvSpPr>
            <a:spLocks noChangeShapeType="1"/>
          </p:cNvSpPr>
          <p:nvPr/>
        </p:nvSpPr>
        <p:spPr bwMode="auto">
          <a:xfrm>
            <a:off x="4383088" y="3665538"/>
            <a:ext cx="433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4597" name="Line 44"/>
          <p:cNvSpPr>
            <a:spLocks noChangeShapeType="1"/>
          </p:cNvSpPr>
          <p:nvPr/>
        </p:nvSpPr>
        <p:spPr bwMode="auto">
          <a:xfrm>
            <a:off x="4376738" y="3865563"/>
            <a:ext cx="433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4598" name="Line 45"/>
          <p:cNvSpPr>
            <a:spLocks noChangeShapeType="1"/>
          </p:cNvSpPr>
          <p:nvPr/>
        </p:nvSpPr>
        <p:spPr bwMode="auto">
          <a:xfrm>
            <a:off x="5711825" y="3589338"/>
            <a:ext cx="69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4599" name="Line 46"/>
          <p:cNvSpPr>
            <a:spLocks noChangeShapeType="1"/>
          </p:cNvSpPr>
          <p:nvPr/>
        </p:nvSpPr>
        <p:spPr bwMode="auto">
          <a:xfrm>
            <a:off x="5697538" y="3948113"/>
            <a:ext cx="69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4600" name="Line 47"/>
          <p:cNvSpPr>
            <a:spLocks noChangeShapeType="1"/>
          </p:cNvSpPr>
          <p:nvPr/>
        </p:nvSpPr>
        <p:spPr bwMode="auto">
          <a:xfrm>
            <a:off x="3363913" y="3630613"/>
            <a:ext cx="69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4601" name="Line 48"/>
          <p:cNvSpPr>
            <a:spLocks noChangeShapeType="1"/>
          </p:cNvSpPr>
          <p:nvPr/>
        </p:nvSpPr>
        <p:spPr bwMode="auto">
          <a:xfrm>
            <a:off x="3355975" y="3908425"/>
            <a:ext cx="69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249238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Solenoid; longitudinal field (2)</a:t>
            </a:r>
            <a:endParaRPr lang="en-US" sz="2600">
              <a:latin typeface="Comic Sans MS" charset="0"/>
            </a:endParaRPr>
          </a:p>
        </p:txBody>
      </p:sp>
      <p:pic>
        <p:nvPicPr>
          <p:cNvPr id="274455" name="Picture 23" descr="CMS_solenoi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313" y="1384300"/>
            <a:ext cx="3213100" cy="482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Rectangle 24"/>
          <p:cNvSpPr>
            <a:spLocks noChangeArrowheads="1"/>
          </p:cNvSpPr>
          <p:nvPr/>
        </p:nvSpPr>
        <p:spPr bwMode="auto">
          <a:xfrm>
            <a:off x="881063" y="3660775"/>
            <a:ext cx="4002087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en-US" sz="1600"/>
              <a:t>Above:</a:t>
            </a:r>
          </a:p>
          <a:p>
            <a:pPr eaLnBrk="0" hangingPunct="0"/>
            <a:r>
              <a:rPr lang="en-US" sz="1600"/>
              <a:t>The LPI solenoid that was used for the initial focusing of the positrons. </a:t>
            </a:r>
          </a:p>
          <a:p>
            <a:pPr eaLnBrk="0" hangingPunct="0"/>
            <a:r>
              <a:rPr lang="en-US" sz="1600"/>
              <a:t>It was pulsed with a current of 6 kA for some 7 </a:t>
            </a:r>
            <a:r>
              <a:rPr lang="el-GR" sz="1600"/>
              <a:t>υ</a:t>
            </a:r>
            <a:r>
              <a:rPr lang="en-US" sz="1600"/>
              <a:t>s, it produced a longitudinal magnetic field of 1.5 T.</a:t>
            </a:r>
          </a:p>
        </p:txBody>
      </p:sp>
      <p:pic>
        <p:nvPicPr>
          <p:cNvPr id="25608" name="Picture 25" descr="LPI_solenoi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63" y="1266825"/>
            <a:ext cx="3846512" cy="241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4458" name="Rectangle 26"/>
          <p:cNvSpPr>
            <a:spLocks noChangeArrowheads="1"/>
          </p:cNvSpPr>
          <p:nvPr/>
        </p:nvSpPr>
        <p:spPr bwMode="auto">
          <a:xfrm>
            <a:off x="1422400" y="5595938"/>
            <a:ext cx="40020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en-US" sz="1600"/>
              <a:t>At the right:</a:t>
            </a:r>
          </a:p>
          <a:p>
            <a:pPr eaLnBrk="0" hangingPunct="0"/>
            <a:r>
              <a:rPr lang="en-US" sz="1600"/>
              <a:t>The somewhat bigger CMS solenoid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4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4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4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4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5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6629" name="Rectangle 3"/>
          <p:cNvSpPr>
            <a:spLocks noChangeArrowheads="1"/>
          </p:cNvSpPr>
          <p:nvPr/>
        </p:nvSpPr>
        <p:spPr bwMode="auto">
          <a:xfrm>
            <a:off x="814388" y="1692275"/>
            <a:ext cx="7986712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/>
              <a:t>This coupling means that one can transfer oscillation energy from one transverse plane to the other.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endParaRPr lang="en-US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/>
              <a:t>Exactly as for linear resonances there are resonant conditions.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endParaRPr lang="en-US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/>
              <a:t>If we meet one of these conditions the transverse oscillation amplitude will again grow in an uncontrolled way.</a:t>
            </a:r>
          </a:p>
        </p:txBody>
      </p:sp>
      <p:sp>
        <p:nvSpPr>
          <p:cNvPr id="26630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282575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Coupling and Resonance</a:t>
            </a:r>
            <a:endParaRPr lang="en-US" sz="2600">
              <a:latin typeface="Comic Sans MS" charset="0"/>
            </a:endParaRPr>
          </a:p>
        </p:txBody>
      </p:sp>
      <p:sp>
        <p:nvSpPr>
          <p:cNvPr id="26631" name="Rectangle 4"/>
          <p:cNvSpPr>
            <a:spLocks noChangeArrowheads="1"/>
          </p:cNvSpPr>
          <p:nvPr/>
        </p:nvSpPr>
        <p:spPr bwMode="auto">
          <a:xfrm>
            <a:off x="3326931" y="3894138"/>
            <a:ext cx="3018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b="1" dirty="0" err="1">
                <a:solidFill>
                  <a:schemeClr val="bg2"/>
                </a:solidFill>
                <a:latin typeface="Times New Roman" charset="0"/>
              </a:rPr>
              <a:t>nQ</a:t>
            </a:r>
            <a:r>
              <a:rPr lang="en-US" b="1" baseline="-25000" dirty="0" err="1">
                <a:solidFill>
                  <a:schemeClr val="bg2"/>
                </a:solidFill>
                <a:latin typeface="Times New Roman" charset="0"/>
              </a:rPr>
              <a:t>h</a:t>
            </a:r>
            <a:r>
              <a:rPr lang="en-US" b="1" dirty="0">
                <a:solidFill>
                  <a:schemeClr val="bg2"/>
                </a:solidFill>
                <a:latin typeface="Times New Roman" charset="0"/>
              </a:rPr>
              <a:t> </a:t>
            </a:r>
            <a:r>
              <a:rPr lang="en-US" b="1" dirty="0">
                <a:solidFill>
                  <a:schemeClr val="bg2"/>
                </a:solidFill>
                <a:latin typeface="Times New Roman" charset="0"/>
                <a:sym typeface="Symbol" charset="0"/>
              </a:rPr>
              <a:t>±</a:t>
            </a:r>
            <a:r>
              <a:rPr lang="en-US" b="1" dirty="0">
                <a:solidFill>
                  <a:schemeClr val="bg2"/>
                </a:solidFill>
                <a:latin typeface="Times New Roman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latin typeface="Times New Roman" charset="0"/>
              </a:rPr>
              <a:t>mQ</a:t>
            </a:r>
            <a:r>
              <a:rPr lang="en-US" b="1" baseline="-25000" dirty="0" err="1">
                <a:solidFill>
                  <a:schemeClr val="bg2"/>
                </a:solidFill>
                <a:latin typeface="Times New Roman" charset="0"/>
              </a:rPr>
              <a:t>v</a:t>
            </a:r>
            <a:r>
              <a:rPr lang="en-US" b="1" dirty="0">
                <a:solidFill>
                  <a:schemeClr val="bg2"/>
                </a:solidFill>
                <a:latin typeface="Times New Roman" charset="0"/>
              </a:rPr>
              <a:t> = integer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mechanical equivalent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9644" y="4859416"/>
            <a:ext cx="7772400" cy="841917"/>
          </a:xfrm>
        </p:spPr>
        <p:txBody>
          <a:bodyPr/>
          <a:lstStyle/>
          <a:p>
            <a:r>
              <a:rPr lang="en-US" sz="2400" dirty="0"/>
              <a:t>We can </a:t>
            </a:r>
            <a:r>
              <a:rPr lang="en-US" sz="2400"/>
              <a:t>transfer oscillation energy </a:t>
            </a:r>
            <a:r>
              <a:rPr lang="en-US" sz="2400" dirty="0"/>
              <a:t>from one pendulum to the </a:t>
            </a:r>
            <a:r>
              <a:rPr lang="en-US" sz="2400"/>
              <a:t>other depending on the strength ‘k’ of the spring 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263" y="1229675"/>
            <a:ext cx="4977161" cy="331810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1699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title"/>
          </p:nvPr>
        </p:nvSpPr>
        <p:spPr>
          <a:xfrm>
            <a:off x="895350" y="315913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General tune diagram</a:t>
            </a:r>
            <a:endParaRPr lang="en-US" sz="2600">
              <a:latin typeface="Comic Sans MS" charset="0"/>
            </a:endParaRPr>
          </a:p>
        </p:txBody>
      </p:sp>
      <p:sp>
        <p:nvSpPr>
          <p:cNvPr id="27654" name="Line 6"/>
          <p:cNvSpPr>
            <a:spLocks noChangeAspect="1" noChangeShapeType="1"/>
          </p:cNvSpPr>
          <p:nvPr/>
        </p:nvSpPr>
        <p:spPr bwMode="auto">
          <a:xfrm flipV="1">
            <a:off x="2001838" y="1784350"/>
            <a:ext cx="0" cy="3841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5" name="Line 7"/>
          <p:cNvSpPr>
            <a:spLocks noChangeAspect="1" noChangeShapeType="1"/>
          </p:cNvSpPr>
          <p:nvPr/>
        </p:nvSpPr>
        <p:spPr bwMode="auto">
          <a:xfrm>
            <a:off x="2001838" y="5626100"/>
            <a:ext cx="4525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6" name="Line 8"/>
          <p:cNvSpPr>
            <a:spLocks noChangeAspect="1" noChangeShapeType="1"/>
          </p:cNvSpPr>
          <p:nvPr/>
        </p:nvSpPr>
        <p:spPr bwMode="auto">
          <a:xfrm flipV="1">
            <a:off x="2001838" y="1990725"/>
            <a:ext cx="4183062" cy="3635375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7" name="Line 9"/>
          <p:cNvSpPr>
            <a:spLocks noChangeAspect="1" noChangeShapeType="1"/>
          </p:cNvSpPr>
          <p:nvPr/>
        </p:nvSpPr>
        <p:spPr bwMode="auto">
          <a:xfrm flipV="1">
            <a:off x="3030538" y="1784350"/>
            <a:ext cx="0" cy="384175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8" name="Line 10"/>
          <p:cNvSpPr>
            <a:spLocks noChangeAspect="1" noChangeShapeType="1"/>
          </p:cNvSpPr>
          <p:nvPr/>
        </p:nvSpPr>
        <p:spPr bwMode="auto">
          <a:xfrm flipV="1">
            <a:off x="4078288" y="1784350"/>
            <a:ext cx="0" cy="384175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9" name="Line 11"/>
          <p:cNvSpPr>
            <a:spLocks noChangeAspect="1" noChangeShapeType="1"/>
          </p:cNvSpPr>
          <p:nvPr/>
        </p:nvSpPr>
        <p:spPr bwMode="auto">
          <a:xfrm flipV="1">
            <a:off x="5156200" y="1784350"/>
            <a:ext cx="0" cy="384175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0" name="Line 12"/>
          <p:cNvSpPr>
            <a:spLocks noChangeAspect="1" noChangeShapeType="1"/>
          </p:cNvSpPr>
          <p:nvPr/>
        </p:nvSpPr>
        <p:spPr bwMode="auto">
          <a:xfrm flipV="1">
            <a:off x="6116638" y="1716088"/>
            <a:ext cx="0" cy="3910012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1" name="Line 13"/>
          <p:cNvSpPr>
            <a:spLocks noChangeAspect="1" noChangeShapeType="1"/>
          </p:cNvSpPr>
          <p:nvPr/>
        </p:nvSpPr>
        <p:spPr bwMode="auto">
          <a:xfrm>
            <a:off x="2001838" y="4733925"/>
            <a:ext cx="4594225" cy="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2" name="Line 14"/>
          <p:cNvSpPr>
            <a:spLocks noChangeAspect="1" noChangeShapeType="1"/>
          </p:cNvSpPr>
          <p:nvPr/>
        </p:nvSpPr>
        <p:spPr bwMode="auto">
          <a:xfrm>
            <a:off x="2001838" y="3841750"/>
            <a:ext cx="4662487" cy="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3" name="Line 15"/>
          <p:cNvSpPr>
            <a:spLocks noChangeAspect="1" noChangeShapeType="1"/>
          </p:cNvSpPr>
          <p:nvPr/>
        </p:nvSpPr>
        <p:spPr bwMode="auto">
          <a:xfrm>
            <a:off x="2001838" y="2882900"/>
            <a:ext cx="4732337" cy="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4" name="Line 16"/>
          <p:cNvSpPr>
            <a:spLocks noChangeAspect="1" noChangeShapeType="1"/>
          </p:cNvSpPr>
          <p:nvPr/>
        </p:nvSpPr>
        <p:spPr bwMode="auto">
          <a:xfrm>
            <a:off x="2001838" y="2058988"/>
            <a:ext cx="4594225" cy="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5" name="Text Box 17"/>
          <p:cNvSpPr txBox="1">
            <a:spLocks noChangeAspect="1" noChangeArrowheads="1"/>
          </p:cNvSpPr>
          <p:nvPr/>
        </p:nvSpPr>
        <p:spPr bwMode="auto">
          <a:xfrm>
            <a:off x="6238875" y="559435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Q</a:t>
            </a:r>
            <a:r>
              <a:rPr lang="en-US" b="1" baseline="-25000">
                <a:latin typeface="Times New Roman" charset="0"/>
              </a:rPr>
              <a:t>h</a:t>
            </a:r>
            <a:endParaRPr lang="en-US">
              <a:latin typeface="Times New Roman" charset="0"/>
            </a:endParaRPr>
          </a:p>
        </p:txBody>
      </p:sp>
      <p:sp>
        <p:nvSpPr>
          <p:cNvPr id="27666" name="Text Box 18"/>
          <p:cNvSpPr txBox="1">
            <a:spLocks noChangeAspect="1" noChangeArrowheads="1"/>
          </p:cNvSpPr>
          <p:nvPr/>
        </p:nvSpPr>
        <p:spPr bwMode="auto">
          <a:xfrm>
            <a:off x="1438275" y="1547813"/>
            <a:ext cx="522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Q</a:t>
            </a:r>
            <a:r>
              <a:rPr lang="en-US" b="1" baseline="-25000">
                <a:latin typeface="Times New Roman" charset="0"/>
              </a:rPr>
              <a:t>v</a:t>
            </a:r>
            <a:endParaRPr lang="en-US">
              <a:latin typeface="Times New Roman" charset="0"/>
            </a:endParaRPr>
          </a:p>
        </p:txBody>
      </p:sp>
      <p:sp>
        <p:nvSpPr>
          <p:cNvPr id="27667" name="Text Box 19"/>
          <p:cNvSpPr txBox="1">
            <a:spLocks noChangeAspect="1" noChangeArrowheads="1"/>
          </p:cNvSpPr>
          <p:nvPr/>
        </p:nvSpPr>
        <p:spPr bwMode="auto">
          <a:xfrm>
            <a:off x="1804988" y="5594350"/>
            <a:ext cx="3841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2          2.25        2.5         2.75</a:t>
            </a:r>
          </a:p>
        </p:txBody>
      </p:sp>
      <p:sp>
        <p:nvSpPr>
          <p:cNvPr id="27668" name="Line 20"/>
          <p:cNvSpPr>
            <a:spLocks noChangeAspect="1" noChangeShapeType="1"/>
          </p:cNvSpPr>
          <p:nvPr/>
        </p:nvSpPr>
        <p:spPr bwMode="auto">
          <a:xfrm flipV="1">
            <a:off x="3373438" y="1854200"/>
            <a:ext cx="0" cy="377190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9" name="Text Box 21"/>
          <p:cNvSpPr txBox="1">
            <a:spLocks noChangeAspect="1" noChangeArrowheads="1"/>
          </p:cNvSpPr>
          <p:nvPr/>
        </p:nvSpPr>
        <p:spPr bwMode="auto">
          <a:xfrm>
            <a:off x="3441700" y="5969000"/>
            <a:ext cx="71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2.33</a:t>
            </a:r>
          </a:p>
        </p:txBody>
      </p:sp>
      <p:sp>
        <p:nvSpPr>
          <p:cNvPr id="27670" name="Line 22"/>
          <p:cNvSpPr>
            <a:spLocks noChangeAspect="1" noChangeShapeType="1"/>
          </p:cNvSpPr>
          <p:nvPr/>
        </p:nvSpPr>
        <p:spPr bwMode="auto">
          <a:xfrm flipH="1" flipV="1">
            <a:off x="3441700" y="5694363"/>
            <a:ext cx="206375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71" name="Line 23"/>
          <p:cNvSpPr>
            <a:spLocks noChangeAspect="1" noChangeShapeType="1"/>
          </p:cNvSpPr>
          <p:nvPr/>
        </p:nvSpPr>
        <p:spPr bwMode="auto">
          <a:xfrm flipV="1">
            <a:off x="4745038" y="1854200"/>
            <a:ext cx="0" cy="377190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72" name="Line 24"/>
          <p:cNvSpPr>
            <a:spLocks noChangeAspect="1" noChangeShapeType="1"/>
          </p:cNvSpPr>
          <p:nvPr/>
        </p:nvSpPr>
        <p:spPr bwMode="auto">
          <a:xfrm>
            <a:off x="2001838" y="4459288"/>
            <a:ext cx="4389437" cy="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73" name="Line 25"/>
          <p:cNvSpPr>
            <a:spLocks noChangeAspect="1" noChangeShapeType="1"/>
          </p:cNvSpPr>
          <p:nvPr/>
        </p:nvSpPr>
        <p:spPr bwMode="auto">
          <a:xfrm>
            <a:off x="2001838" y="3225800"/>
            <a:ext cx="4457700" cy="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74" name="Text Box 26"/>
          <p:cNvSpPr txBox="1">
            <a:spLocks noChangeAspect="1" noChangeArrowheads="1"/>
          </p:cNvSpPr>
          <p:nvPr/>
        </p:nvSpPr>
        <p:spPr bwMode="auto">
          <a:xfrm>
            <a:off x="4662488" y="5937250"/>
            <a:ext cx="71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2.66</a:t>
            </a:r>
          </a:p>
        </p:txBody>
      </p:sp>
      <p:sp>
        <p:nvSpPr>
          <p:cNvPr id="27675" name="Line 27"/>
          <p:cNvSpPr>
            <a:spLocks noChangeAspect="1" noChangeShapeType="1"/>
          </p:cNvSpPr>
          <p:nvPr/>
        </p:nvSpPr>
        <p:spPr bwMode="auto">
          <a:xfrm flipH="1" flipV="1">
            <a:off x="4745038" y="5694363"/>
            <a:ext cx="136525" cy="274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76" name="Text Box 28"/>
          <p:cNvSpPr txBox="1">
            <a:spLocks noChangeAspect="1" noChangeArrowheads="1"/>
          </p:cNvSpPr>
          <p:nvPr/>
        </p:nvSpPr>
        <p:spPr bwMode="auto">
          <a:xfrm>
            <a:off x="1658938" y="5351463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2</a:t>
            </a:r>
          </a:p>
        </p:txBody>
      </p:sp>
      <p:sp>
        <p:nvSpPr>
          <p:cNvPr id="27677" name="Text Box 29"/>
          <p:cNvSpPr txBox="1">
            <a:spLocks noChangeAspect="1" noChangeArrowheads="1"/>
          </p:cNvSpPr>
          <p:nvPr/>
        </p:nvSpPr>
        <p:spPr bwMode="auto">
          <a:xfrm>
            <a:off x="1325563" y="4530725"/>
            <a:ext cx="71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2.25</a:t>
            </a:r>
          </a:p>
        </p:txBody>
      </p:sp>
      <p:sp>
        <p:nvSpPr>
          <p:cNvPr id="27678" name="Text Box 30"/>
          <p:cNvSpPr txBox="1">
            <a:spLocks noChangeAspect="1" noChangeArrowheads="1"/>
          </p:cNvSpPr>
          <p:nvPr/>
        </p:nvSpPr>
        <p:spPr bwMode="auto">
          <a:xfrm>
            <a:off x="1452563" y="3568700"/>
            <a:ext cx="565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2.5</a:t>
            </a:r>
          </a:p>
        </p:txBody>
      </p:sp>
      <p:sp>
        <p:nvSpPr>
          <p:cNvPr id="27679" name="Text Box 31"/>
          <p:cNvSpPr txBox="1">
            <a:spLocks noChangeAspect="1" noChangeArrowheads="1"/>
          </p:cNvSpPr>
          <p:nvPr/>
        </p:nvSpPr>
        <p:spPr bwMode="auto">
          <a:xfrm>
            <a:off x="1355725" y="2608263"/>
            <a:ext cx="71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2.75</a:t>
            </a:r>
          </a:p>
        </p:txBody>
      </p:sp>
      <p:sp>
        <p:nvSpPr>
          <p:cNvPr id="27680" name="Text Box 32"/>
          <p:cNvSpPr txBox="1">
            <a:spLocks noChangeAspect="1" noChangeArrowheads="1"/>
          </p:cNvSpPr>
          <p:nvPr/>
        </p:nvSpPr>
        <p:spPr bwMode="auto">
          <a:xfrm>
            <a:off x="6788150" y="2370138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Q</a:t>
            </a:r>
            <a:r>
              <a:rPr lang="en-US" b="1" baseline="-25000">
                <a:latin typeface="Times New Roman" charset="0"/>
              </a:rPr>
              <a:t>h </a:t>
            </a:r>
            <a:r>
              <a:rPr lang="en-US" b="1">
                <a:latin typeface="Times New Roman" charset="0"/>
              </a:rPr>
              <a:t>- Q</a:t>
            </a:r>
            <a:r>
              <a:rPr lang="en-US" b="1" baseline="-25000">
                <a:latin typeface="Times New Roman" charset="0"/>
              </a:rPr>
              <a:t>v</a:t>
            </a:r>
            <a:r>
              <a:rPr lang="en-US" b="1">
                <a:latin typeface="Times New Roman" charset="0"/>
              </a:rPr>
              <a:t>= 0</a:t>
            </a:r>
            <a:endParaRPr lang="en-US">
              <a:latin typeface="Times New Roman" charset="0"/>
            </a:endParaRPr>
          </a:p>
        </p:txBody>
      </p:sp>
      <p:sp>
        <p:nvSpPr>
          <p:cNvPr id="27681" name="Line 33"/>
          <p:cNvSpPr>
            <a:spLocks noChangeAspect="1" noChangeShapeType="1"/>
          </p:cNvSpPr>
          <p:nvPr/>
        </p:nvSpPr>
        <p:spPr bwMode="auto">
          <a:xfrm flipH="1">
            <a:off x="5567363" y="2608263"/>
            <a:ext cx="11668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82" name="Line 34"/>
          <p:cNvSpPr>
            <a:spLocks noChangeAspect="1" noChangeShapeType="1"/>
          </p:cNvSpPr>
          <p:nvPr/>
        </p:nvSpPr>
        <p:spPr bwMode="auto">
          <a:xfrm>
            <a:off x="2070100" y="2058988"/>
            <a:ext cx="4114800" cy="3567112"/>
          </a:xfrm>
          <a:prstGeom prst="line">
            <a:avLst/>
          </a:prstGeom>
          <a:noFill/>
          <a:ln w="9525" cap="rnd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83" name="Text Box 35"/>
          <p:cNvSpPr txBox="1">
            <a:spLocks noChangeAspect="1" noChangeArrowheads="1"/>
          </p:cNvSpPr>
          <p:nvPr/>
        </p:nvSpPr>
        <p:spPr bwMode="auto">
          <a:xfrm>
            <a:off x="6977063" y="3836988"/>
            <a:ext cx="12080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4Q</a:t>
            </a:r>
            <a:r>
              <a:rPr lang="en-US" b="1" baseline="-25000">
                <a:latin typeface="Times New Roman" charset="0"/>
              </a:rPr>
              <a:t>h </a:t>
            </a:r>
            <a:r>
              <a:rPr lang="en-US" b="1">
                <a:latin typeface="Times New Roman" charset="0"/>
              </a:rPr>
              <a:t>=11</a:t>
            </a:r>
            <a:endParaRPr lang="en-US">
              <a:latin typeface="Times New Roman" charset="0"/>
            </a:endParaRPr>
          </a:p>
        </p:txBody>
      </p:sp>
      <p:sp>
        <p:nvSpPr>
          <p:cNvPr id="27684" name="Line 36"/>
          <p:cNvSpPr>
            <a:spLocks noChangeAspect="1" noChangeShapeType="1"/>
          </p:cNvSpPr>
          <p:nvPr/>
        </p:nvSpPr>
        <p:spPr bwMode="auto">
          <a:xfrm flipH="1">
            <a:off x="5175250" y="4071938"/>
            <a:ext cx="17827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7685" name="Straight Connector 38"/>
          <p:cNvCxnSpPr>
            <a:cxnSpLocks noChangeShapeType="1"/>
            <a:endCxn id="27682" idx="1"/>
          </p:cNvCxnSpPr>
          <p:nvPr/>
        </p:nvCxnSpPr>
        <p:spPr bwMode="auto">
          <a:xfrm>
            <a:off x="1993900" y="2071688"/>
            <a:ext cx="4191000" cy="3554412"/>
          </a:xfrm>
          <a:prstGeom prst="line">
            <a:avLst/>
          </a:prstGeom>
          <a:noFill/>
          <a:ln w="9525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86" name="Straight Arrow Connector 41"/>
          <p:cNvCxnSpPr>
            <a:cxnSpLocks noChangeShapeType="1"/>
          </p:cNvCxnSpPr>
          <p:nvPr/>
        </p:nvCxnSpPr>
        <p:spPr bwMode="auto">
          <a:xfrm rot="5400000">
            <a:off x="1649413" y="2767013"/>
            <a:ext cx="1984375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7687" name="Text Box 35"/>
          <p:cNvSpPr txBox="1">
            <a:spLocks noChangeAspect="1" noChangeArrowheads="1"/>
          </p:cNvSpPr>
          <p:nvPr/>
        </p:nvSpPr>
        <p:spPr bwMode="auto">
          <a:xfrm>
            <a:off x="2081213" y="1343025"/>
            <a:ext cx="1060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2Q</a:t>
            </a:r>
            <a:r>
              <a:rPr lang="en-US" b="1" baseline="-25000">
                <a:latin typeface="Times New Roman" charset="0"/>
              </a:rPr>
              <a:t>v </a:t>
            </a:r>
            <a:r>
              <a:rPr lang="en-US" b="1">
                <a:latin typeface="Times New Roman" charset="0"/>
              </a:rPr>
              <a:t>=5</a:t>
            </a:r>
            <a:endParaRPr lang="en-US">
              <a:latin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371475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Realistic tune diagram</a:t>
            </a:r>
            <a:endParaRPr lang="en-US" sz="2600">
              <a:latin typeface="Comic Sans MS" charset="0"/>
            </a:endParaRPr>
          </a:p>
        </p:txBody>
      </p:sp>
      <p:graphicFrame>
        <p:nvGraphicFramePr>
          <p:cNvPr id="28678" name="Object 34"/>
          <p:cNvGraphicFramePr>
            <a:graphicFrameLocks noChangeAspect="1"/>
          </p:cNvGraphicFramePr>
          <p:nvPr/>
        </p:nvGraphicFramePr>
        <p:xfrm>
          <a:off x="1031875" y="1722438"/>
          <a:ext cx="3976688" cy="467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4.0 Drawing" r:id="rId3" imgW="5305425" imgH="6229350" progId="MgxDesigner">
                  <p:embed/>
                </p:oleObj>
              </mc:Choice>
              <mc:Fallback>
                <p:oleObj name="Designer 4.0 Drawing" r:id="rId3" imgW="5305425" imgH="6229350" progId="MgxDesigner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875" y="1722438"/>
                        <a:ext cx="3976688" cy="467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9" name="Text Box 35"/>
          <p:cNvSpPr txBox="1">
            <a:spLocks noChangeArrowheads="1"/>
          </p:cNvSpPr>
          <p:nvPr/>
        </p:nvSpPr>
        <p:spPr bwMode="auto">
          <a:xfrm>
            <a:off x="5086350" y="2486025"/>
            <a:ext cx="357822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During acceleration we change the horizontal and vertical tune </a:t>
            </a:r>
          </a:p>
          <a:p>
            <a:r>
              <a:rPr lang="en-US"/>
              <a:t>to a place where the beam is the least influenced by resonances.</a:t>
            </a:r>
          </a:p>
        </p:txBody>
      </p:sp>
      <p:sp>
        <p:nvSpPr>
          <p:cNvPr id="28680" name="AutoShape 36"/>
          <p:cNvSpPr>
            <a:spLocks/>
          </p:cNvSpPr>
          <p:nvPr/>
        </p:nvSpPr>
        <p:spPr bwMode="auto">
          <a:xfrm>
            <a:off x="5857875" y="1787525"/>
            <a:ext cx="1355725" cy="420688"/>
          </a:xfrm>
          <a:prstGeom prst="borderCallout2">
            <a:avLst>
              <a:gd name="adj1" fmla="val 27171"/>
              <a:gd name="adj2" fmla="val -5620"/>
              <a:gd name="adj3" fmla="val 27171"/>
              <a:gd name="adj4" fmla="val -101171"/>
              <a:gd name="adj5" fmla="val 284907"/>
              <a:gd name="adj6" fmla="val -212648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2000">
                <a:latin typeface="Times New Roman" charset="0"/>
              </a:rPr>
              <a:t>injection</a:t>
            </a:r>
          </a:p>
        </p:txBody>
      </p:sp>
      <p:sp>
        <p:nvSpPr>
          <p:cNvPr id="28681" name="AutoShape 37"/>
          <p:cNvSpPr>
            <a:spLocks/>
          </p:cNvSpPr>
          <p:nvPr/>
        </p:nvSpPr>
        <p:spPr bwMode="auto">
          <a:xfrm>
            <a:off x="5870575" y="5545138"/>
            <a:ext cx="1355725" cy="420687"/>
          </a:xfrm>
          <a:prstGeom prst="borderCallout2">
            <a:avLst>
              <a:gd name="adj1" fmla="val 27171"/>
              <a:gd name="adj2" fmla="val -5620"/>
              <a:gd name="adj3" fmla="val 27171"/>
              <a:gd name="adj4" fmla="val -112995"/>
              <a:gd name="adj5" fmla="val -190190"/>
              <a:gd name="adj6" fmla="val -238171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2000">
                <a:latin typeface="Times New Roman" charset="0"/>
              </a:rPr>
              <a:t>ejection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427" y="1780415"/>
            <a:ext cx="5117539" cy="3901409"/>
          </a:xfrm>
          <a:prstGeom prst="rect">
            <a:avLst/>
          </a:prstGeom>
        </p:spPr>
      </p:pic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371475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 dirty="0">
                <a:latin typeface="Comic Sans MS" charset="0"/>
              </a:rPr>
              <a:t>Measured tune diagram</a:t>
            </a:r>
            <a:endParaRPr lang="en-US" sz="2600" dirty="0">
              <a:latin typeface="Comic Sans MS" charset="0"/>
            </a:endParaRPr>
          </a:p>
        </p:txBody>
      </p:sp>
      <p:sp>
        <p:nvSpPr>
          <p:cNvPr id="28679" name="Text Box 35"/>
          <p:cNvSpPr txBox="1">
            <a:spLocks noChangeArrowheads="1"/>
          </p:cNvSpPr>
          <p:nvPr/>
        </p:nvSpPr>
        <p:spPr bwMode="auto">
          <a:xfrm>
            <a:off x="6134743" y="1991924"/>
            <a:ext cx="277821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/>
              <a:t>Move a large </a:t>
            </a:r>
            <a:r>
              <a:rPr lang="en-US" dirty="0" err="1"/>
              <a:t>emittance</a:t>
            </a:r>
            <a:r>
              <a:rPr lang="en-US" dirty="0"/>
              <a:t> beam around in this tune diagram and measure the beam losses.</a:t>
            </a:r>
          </a:p>
          <a:p>
            <a:endParaRPr lang="en-US" dirty="0"/>
          </a:p>
          <a:p>
            <a:r>
              <a:rPr lang="en-US" dirty="0"/>
              <a:t>Not all resonance lines are harmful.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917357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327025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Conclusion</a:t>
            </a:r>
            <a:endParaRPr lang="en-US" sz="2600">
              <a:latin typeface="Comic Sans MS" charset="0"/>
            </a:endParaRPr>
          </a:p>
        </p:txBody>
      </p:sp>
      <p:sp>
        <p:nvSpPr>
          <p:cNvPr id="29702" name="Rectangle 3"/>
          <p:cNvSpPr>
            <a:spLocks noChangeArrowheads="1"/>
          </p:cNvSpPr>
          <p:nvPr/>
        </p:nvSpPr>
        <p:spPr bwMode="auto">
          <a:xfrm>
            <a:off x="947738" y="1281113"/>
            <a:ext cx="8031162" cy="477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/>
              <a:t>There are many things in our machine, which will excite resonances:</a:t>
            </a:r>
          </a:p>
          <a:p>
            <a:pPr marL="742950" lvl="1" indent="-285750">
              <a:lnSpc>
                <a:spcPct val="125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2000"/>
              <a:t>The magnets themselves</a:t>
            </a:r>
          </a:p>
          <a:p>
            <a:pPr marL="742950" lvl="1" indent="-285750">
              <a:lnSpc>
                <a:spcPct val="125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2000"/>
              <a:t>Unwanted higher order field components in our magnets</a:t>
            </a:r>
          </a:p>
          <a:p>
            <a:pPr marL="742950" lvl="1" indent="-285750">
              <a:lnSpc>
                <a:spcPct val="125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2000"/>
              <a:t>Tilted magnets</a:t>
            </a:r>
          </a:p>
          <a:p>
            <a:pPr marL="742950" lvl="1" indent="-285750">
              <a:lnSpc>
                <a:spcPct val="125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2000"/>
              <a:t>Experimental solenoids (LHC experiments)</a:t>
            </a:r>
          </a:p>
          <a:p>
            <a:pPr marL="742950" lvl="1" indent="-285750">
              <a:lnSpc>
                <a:spcPct val="125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endParaRPr lang="en-US" sz="2000"/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/>
              <a:t>The trick is to reduce and compensate these effects as much as possible and then find some point in the tune diagram where the beam is stable.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304800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Phase Space &amp; Betatron Tune</a:t>
            </a:r>
          </a:p>
        </p:txBody>
      </p:sp>
      <p:sp>
        <p:nvSpPr>
          <p:cNvPr id="5126" name="Rectangle 3"/>
          <p:cNvSpPr>
            <a:spLocks noChangeArrowheads="1"/>
          </p:cNvSpPr>
          <p:nvPr/>
        </p:nvSpPr>
        <p:spPr bwMode="auto">
          <a:xfrm>
            <a:off x="5780088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27" name="Rectangle 19"/>
          <p:cNvSpPr>
            <a:spLocks noChangeArrowheads="1"/>
          </p:cNvSpPr>
          <p:nvPr/>
        </p:nvSpPr>
        <p:spPr bwMode="auto">
          <a:xfrm>
            <a:off x="803275" y="1622425"/>
            <a:ext cx="77851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If we unfold a trajectory of a particle that makes one turn in our machine with a tune of Q = 3.333, we get:</a:t>
            </a:r>
          </a:p>
        </p:txBody>
      </p:sp>
      <p:grpSp>
        <p:nvGrpSpPr>
          <p:cNvPr id="5128" name="Group 57"/>
          <p:cNvGrpSpPr>
            <a:grpSpLocks/>
          </p:cNvGrpSpPr>
          <p:nvPr/>
        </p:nvGrpSpPr>
        <p:grpSpPr bwMode="auto">
          <a:xfrm>
            <a:off x="1109663" y="2312988"/>
            <a:ext cx="4481512" cy="1547812"/>
            <a:chOff x="699" y="1457"/>
            <a:chExt cx="2823" cy="975"/>
          </a:xfrm>
        </p:grpSpPr>
        <p:sp>
          <p:nvSpPr>
            <p:cNvPr id="5141" name="Freeform 21"/>
            <p:cNvSpPr>
              <a:spLocks noChangeAspect="1"/>
            </p:cNvSpPr>
            <p:nvPr/>
          </p:nvSpPr>
          <p:spPr bwMode="auto">
            <a:xfrm>
              <a:off x="725" y="1925"/>
              <a:ext cx="2778" cy="0"/>
            </a:xfrm>
            <a:custGeom>
              <a:avLst/>
              <a:gdLst>
                <a:gd name="T0" fmla="*/ 0 w 3701"/>
                <a:gd name="T1" fmla="*/ 0 h 1"/>
                <a:gd name="T2" fmla="*/ 373 w 3701"/>
                <a:gd name="T3" fmla="*/ 0 h 1"/>
                <a:gd name="T4" fmla="*/ 0 60000 65536"/>
                <a:gd name="T5" fmla="*/ 0 60000 65536"/>
                <a:gd name="T6" fmla="*/ 0 w 3701"/>
                <a:gd name="T7" fmla="*/ 0 h 1"/>
                <a:gd name="T8" fmla="*/ 3701 w 3701"/>
                <a:gd name="T9" fmla="*/ 0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701" h="1">
                  <a:moveTo>
                    <a:pt x="0" y="1"/>
                  </a:moveTo>
                  <a:lnTo>
                    <a:pt x="3701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2" name="Line 22"/>
            <p:cNvSpPr>
              <a:spLocks noChangeAspect="1" noChangeShapeType="1"/>
            </p:cNvSpPr>
            <p:nvPr/>
          </p:nvSpPr>
          <p:spPr bwMode="auto">
            <a:xfrm>
              <a:off x="725" y="1601"/>
              <a:ext cx="0" cy="64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3" name="Line 23"/>
            <p:cNvSpPr>
              <a:spLocks noChangeAspect="1" noChangeShapeType="1"/>
            </p:cNvSpPr>
            <p:nvPr/>
          </p:nvSpPr>
          <p:spPr bwMode="auto">
            <a:xfrm>
              <a:off x="3499" y="1601"/>
              <a:ext cx="0" cy="64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4" name="Text Box 24"/>
            <p:cNvSpPr txBox="1">
              <a:spLocks noChangeAspect="1" noChangeArrowheads="1"/>
            </p:cNvSpPr>
            <p:nvPr/>
          </p:nvSpPr>
          <p:spPr bwMode="auto">
            <a:xfrm>
              <a:off x="699" y="2144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Times New Roman" charset="0"/>
                </a:rPr>
                <a:t>0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5145" name="Text Box 25"/>
            <p:cNvSpPr txBox="1">
              <a:spLocks noChangeAspect="1" noChangeArrowheads="1"/>
            </p:cNvSpPr>
            <p:nvPr/>
          </p:nvSpPr>
          <p:spPr bwMode="auto">
            <a:xfrm>
              <a:off x="3205" y="2120"/>
              <a:ext cx="31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Times New Roman" charset="0"/>
                </a:rPr>
                <a:t>2</a:t>
              </a:r>
              <a:r>
                <a:rPr lang="en-US" b="1">
                  <a:latin typeface="Symbol" charset="0"/>
                </a:rPr>
                <a:t>p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5146" name="Text Box 26"/>
            <p:cNvSpPr txBox="1">
              <a:spLocks noChangeAspect="1" noChangeArrowheads="1"/>
            </p:cNvSpPr>
            <p:nvPr/>
          </p:nvSpPr>
          <p:spPr bwMode="auto">
            <a:xfrm>
              <a:off x="761" y="1457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Times New Roman" charset="0"/>
                </a:rPr>
                <a:t>y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5147" name="Freeform 27"/>
            <p:cNvSpPr>
              <a:spLocks noChangeAspect="1"/>
            </p:cNvSpPr>
            <p:nvPr/>
          </p:nvSpPr>
          <p:spPr bwMode="auto">
            <a:xfrm>
              <a:off x="725" y="1709"/>
              <a:ext cx="432" cy="216"/>
            </a:xfrm>
            <a:custGeom>
              <a:avLst/>
              <a:gdLst>
                <a:gd name="T0" fmla="*/ 0 w 384"/>
                <a:gd name="T1" fmla="*/ 29 h 288"/>
                <a:gd name="T2" fmla="*/ 491 w 384"/>
                <a:gd name="T3" fmla="*/ 0 h 288"/>
                <a:gd name="T4" fmla="*/ 986 w 384"/>
                <a:gd name="T5" fmla="*/ 29 h 288"/>
                <a:gd name="T6" fmla="*/ 0 60000 65536"/>
                <a:gd name="T7" fmla="*/ 0 60000 65536"/>
                <a:gd name="T8" fmla="*/ 0 60000 65536"/>
                <a:gd name="T9" fmla="*/ 0 w 384"/>
                <a:gd name="T10" fmla="*/ 0 h 288"/>
                <a:gd name="T11" fmla="*/ 384 w 384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288">
                  <a:moveTo>
                    <a:pt x="0" y="288"/>
                  </a:moveTo>
                  <a:cubicBezTo>
                    <a:pt x="64" y="144"/>
                    <a:pt x="128" y="0"/>
                    <a:pt x="192" y="0"/>
                  </a:cubicBezTo>
                  <a:cubicBezTo>
                    <a:pt x="256" y="0"/>
                    <a:pt x="352" y="240"/>
                    <a:pt x="384" y="288"/>
                  </a:cubicBezTo>
                </a:path>
              </a:pathLst>
            </a:cu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8" name="Freeform 28"/>
            <p:cNvSpPr>
              <a:spLocks noChangeAspect="1"/>
            </p:cNvSpPr>
            <p:nvPr/>
          </p:nvSpPr>
          <p:spPr bwMode="auto">
            <a:xfrm rot="-10687868">
              <a:off x="1157" y="1925"/>
              <a:ext cx="397" cy="217"/>
            </a:xfrm>
            <a:custGeom>
              <a:avLst/>
              <a:gdLst>
                <a:gd name="T0" fmla="*/ 0 w 384"/>
                <a:gd name="T1" fmla="*/ 30 h 288"/>
                <a:gd name="T2" fmla="*/ 251 w 384"/>
                <a:gd name="T3" fmla="*/ 0 h 288"/>
                <a:gd name="T4" fmla="*/ 500 w 384"/>
                <a:gd name="T5" fmla="*/ 30 h 288"/>
                <a:gd name="T6" fmla="*/ 0 60000 65536"/>
                <a:gd name="T7" fmla="*/ 0 60000 65536"/>
                <a:gd name="T8" fmla="*/ 0 60000 65536"/>
                <a:gd name="T9" fmla="*/ 0 w 384"/>
                <a:gd name="T10" fmla="*/ 0 h 288"/>
                <a:gd name="T11" fmla="*/ 384 w 384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288">
                  <a:moveTo>
                    <a:pt x="0" y="288"/>
                  </a:moveTo>
                  <a:cubicBezTo>
                    <a:pt x="64" y="144"/>
                    <a:pt x="128" y="0"/>
                    <a:pt x="192" y="0"/>
                  </a:cubicBezTo>
                  <a:cubicBezTo>
                    <a:pt x="256" y="0"/>
                    <a:pt x="352" y="240"/>
                    <a:pt x="384" y="288"/>
                  </a:cubicBezTo>
                </a:path>
              </a:pathLst>
            </a:cu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9" name="Freeform 29"/>
            <p:cNvSpPr>
              <a:spLocks noChangeAspect="1"/>
            </p:cNvSpPr>
            <p:nvPr/>
          </p:nvSpPr>
          <p:spPr bwMode="auto">
            <a:xfrm>
              <a:off x="1554" y="1709"/>
              <a:ext cx="432" cy="216"/>
            </a:xfrm>
            <a:custGeom>
              <a:avLst/>
              <a:gdLst>
                <a:gd name="T0" fmla="*/ 0 w 384"/>
                <a:gd name="T1" fmla="*/ 29 h 288"/>
                <a:gd name="T2" fmla="*/ 491 w 384"/>
                <a:gd name="T3" fmla="*/ 0 h 288"/>
                <a:gd name="T4" fmla="*/ 986 w 384"/>
                <a:gd name="T5" fmla="*/ 29 h 288"/>
                <a:gd name="T6" fmla="*/ 0 60000 65536"/>
                <a:gd name="T7" fmla="*/ 0 60000 65536"/>
                <a:gd name="T8" fmla="*/ 0 60000 65536"/>
                <a:gd name="T9" fmla="*/ 0 w 384"/>
                <a:gd name="T10" fmla="*/ 0 h 288"/>
                <a:gd name="T11" fmla="*/ 384 w 384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288">
                  <a:moveTo>
                    <a:pt x="0" y="288"/>
                  </a:moveTo>
                  <a:cubicBezTo>
                    <a:pt x="64" y="144"/>
                    <a:pt x="128" y="0"/>
                    <a:pt x="192" y="0"/>
                  </a:cubicBezTo>
                  <a:cubicBezTo>
                    <a:pt x="256" y="0"/>
                    <a:pt x="352" y="240"/>
                    <a:pt x="384" y="288"/>
                  </a:cubicBezTo>
                </a:path>
              </a:pathLst>
            </a:cu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0" name="Freeform 30"/>
            <p:cNvSpPr>
              <a:spLocks noChangeAspect="1"/>
            </p:cNvSpPr>
            <p:nvPr/>
          </p:nvSpPr>
          <p:spPr bwMode="auto">
            <a:xfrm rot="-10687868">
              <a:off x="1986" y="1925"/>
              <a:ext cx="396" cy="217"/>
            </a:xfrm>
            <a:custGeom>
              <a:avLst/>
              <a:gdLst>
                <a:gd name="T0" fmla="*/ 0 w 384"/>
                <a:gd name="T1" fmla="*/ 30 h 288"/>
                <a:gd name="T2" fmla="*/ 245 w 384"/>
                <a:gd name="T3" fmla="*/ 0 h 288"/>
                <a:gd name="T4" fmla="*/ 491 w 384"/>
                <a:gd name="T5" fmla="*/ 30 h 288"/>
                <a:gd name="T6" fmla="*/ 0 60000 65536"/>
                <a:gd name="T7" fmla="*/ 0 60000 65536"/>
                <a:gd name="T8" fmla="*/ 0 60000 65536"/>
                <a:gd name="T9" fmla="*/ 0 w 384"/>
                <a:gd name="T10" fmla="*/ 0 h 288"/>
                <a:gd name="T11" fmla="*/ 384 w 384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288">
                  <a:moveTo>
                    <a:pt x="0" y="288"/>
                  </a:moveTo>
                  <a:cubicBezTo>
                    <a:pt x="64" y="144"/>
                    <a:pt x="128" y="0"/>
                    <a:pt x="192" y="0"/>
                  </a:cubicBezTo>
                  <a:cubicBezTo>
                    <a:pt x="256" y="0"/>
                    <a:pt x="352" y="240"/>
                    <a:pt x="384" y="288"/>
                  </a:cubicBezTo>
                </a:path>
              </a:pathLst>
            </a:cu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1" name="Freeform 31"/>
            <p:cNvSpPr>
              <a:spLocks noChangeAspect="1"/>
            </p:cNvSpPr>
            <p:nvPr/>
          </p:nvSpPr>
          <p:spPr bwMode="auto">
            <a:xfrm>
              <a:off x="2382" y="1709"/>
              <a:ext cx="433" cy="216"/>
            </a:xfrm>
            <a:custGeom>
              <a:avLst/>
              <a:gdLst>
                <a:gd name="T0" fmla="*/ 0 w 384"/>
                <a:gd name="T1" fmla="*/ 29 h 288"/>
                <a:gd name="T2" fmla="*/ 502 w 384"/>
                <a:gd name="T3" fmla="*/ 0 h 288"/>
                <a:gd name="T4" fmla="*/ 1002 w 384"/>
                <a:gd name="T5" fmla="*/ 29 h 288"/>
                <a:gd name="T6" fmla="*/ 0 60000 65536"/>
                <a:gd name="T7" fmla="*/ 0 60000 65536"/>
                <a:gd name="T8" fmla="*/ 0 60000 65536"/>
                <a:gd name="T9" fmla="*/ 0 w 384"/>
                <a:gd name="T10" fmla="*/ 0 h 288"/>
                <a:gd name="T11" fmla="*/ 384 w 384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288">
                  <a:moveTo>
                    <a:pt x="0" y="288"/>
                  </a:moveTo>
                  <a:cubicBezTo>
                    <a:pt x="64" y="144"/>
                    <a:pt x="128" y="0"/>
                    <a:pt x="192" y="0"/>
                  </a:cubicBezTo>
                  <a:cubicBezTo>
                    <a:pt x="256" y="0"/>
                    <a:pt x="352" y="240"/>
                    <a:pt x="384" y="288"/>
                  </a:cubicBezTo>
                </a:path>
              </a:pathLst>
            </a:cu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2" name="Freeform 32"/>
            <p:cNvSpPr>
              <a:spLocks noChangeAspect="1"/>
            </p:cNvSpPr>
            <p:nvPr/>
          </p:nvSpPr>
          <p:spPr bwMode="auto">
            <a:xfrm rot="-10687868">
              <a:off x="2815" y="1925"/>
              <a:ext cx="396" cy="217"/>
            </a:xfrm>
            <a:custGeom>
              <a:avLst/>
              <a:gdLst>
                <a:gd name="T0" fmla="*/ 0 w 384"/>
                <a:gd name="T1" fmla="*/ 30 h 288"/>
                <a:gd name="T2" fmla="*/ 245 w 384"/>
                <a:gd name="T3" fmla="*/ 0 h 288"/>
                <a:gd name="T4" fmla="*/ 491 w 384"/>
                <a:gd name="T5" fmla="*/ 30 h 288"/>
                <a:gd name="T6" fmla="*/ 0 60000 65536"/>
                <a:gd name="T7" fmla="*/ 0 60000 65536"/>
                <a:gd name="T8" fmla="*/ 0 60000 65536"/>
                <a:gd name="T9" fmla="*/ 0 w 384"/>
                <a:gd name="T10" fmla="*/ 0 h 288"/>
                <a:gd name="T11" fmla="*/ 384 w 384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288">
                  <a:moveTo>
                    <a:pt x="0" y="288"/>
                  </a:moveTo>
                  <a:cubicBezTo>
                    <a:pt x="64" y="144"/>
                    <a:pt x="128" y="0"/>
                    <a:pt x="192" y="0"/>
                  </a:cubicBezTo>
                  <a:cubicBezTo>
                    <a:pt x="256" y="0"/>
                    <a:pt x="352" y="240"/>
                    <a:pt x="384" y="288"/>
                  </a:cubicBezTo>
                </a:path>
              </a:pathLst>
            </a:cu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3" name="Freeform 33"/>
            <p:cNvSpPr>
              <a:spLocks noChangeAspect="1"/>
            </p:cNvSpPr>
            <p:nvPr/>
          </p:nvSpPr>
          <p:spPr bwMode="auto">
            <a:xfrm>
              <a:off x="3211" y="1683"/>
              <a:ext cx="282" cy="242"/>
            </a:xfrm>
            <a:custGeom>
              <a:avLst/>
              <a:gdLst>
                <a:gd name="T0" fmla="*/ 0 w 375"/>
                <a:gd name="T1" fmla="*/ 32 h 323"/>
                <a:gd name="T2" fmla="*/ 23 w 375"/>
                <a:gd name="T3" fmla="*/ 3 h 323"/>
                <a:gd name="T4" fmla="*/ 38 w 375"/>
                <a:gd name="T5" fmla="*/ 10 h 323"/>
                <a:gd name="T6" fmla="*/ 0 60000 65536"/>
                <a:gd name="T7" fmla="*/ 0 60000 65536"/>
                <a:gd name="T8" fmla="*/ 0 60000 65536"/>
                <a:gd name="T9" fmla="*/ 0 w 375"/>
                <a:gd name="T10" fmla="*/ 0 h 323"/>
                <a:gd name="T11" fmla="*/ 375 w 375"/>
                <a:gd name="T12" fmla="*/ 323 h 3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75" h="323">
                  <a:moveTo>
                    <a:pt x="0" y="323"/>
                  </a:moveTo>
                  <a:cubicBezTo>
                    <a:pt x="38" y="275"/>
                    <a:pt x="166" y="72"/>
                    <a:pt x="228" y="36"/>
                  </a:cubicBezTo>
                  <a:cubicBezTo>
                    <a:pt x="290" y="0"/>
                    <a:pt x="344" y="94"/>
                    <a:pt x="375" y="109"/>
                  </a:cubicBezTo>
                </a:path>
              </a:pathLst>
            </a:cu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29" name="Group 56"/>
          <p:cNvGrpSpPr>
            <a:grpSpLocks/>
          </p:cNvGrpSpPr>
          <p:nvPr/>
        </p:nvGrpSpPr>
        <p:grpSpPr bwMode="auto">
          <a:xfrm>
            <a:off x="5708650" y="3011488"/>
            <a:ext cx="3157538" cy="3149600"/>
            <a:chOff x="3596" y="1897"/>
            <a:chExt cx="1989" cy="1984"/>
          </a:xfrm>
        </p:grpSpPr>
        <p:sp>
          <p:nvSpPr>
            <p:cNvPr id="5136" name="Line 36"/>
            <p:cNvSpPr>
              <a:spLocks noChangeAspect="1" noChangeShapeType="1"/>
            </p:cNvSpPr>
            <p:nvPr/>
          </p:nvSpPr>
          <p:spPr bwMode="auto">
            <a:xfrm flipV="1">
              <a:off x="4451" y="2027"/>
              <a:ext cx="0" cy="18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7" name="Line 37"/>
            <p:cNvSpPr>
              <a:spLocks noChangeAspect="1" noChangeShapeType="1"/>
            </p:cNvSpPr>
            <p:nvPr/>
          </p:nvSpPr>
          <p:spPr bwMode="auto">
            <a:xfrm>
              <a:off x="3596" y="3020"/>
              <a:ext cx="18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8" name="Oval 38"/>
            <p:cNvSpPr>
              <a:spLocks noChangeAspect="1" noChangeArrowheads="1"/>
            </p:cNvSpPr>
            <p:nvPr/>
          </p:nvSpPr>
          <p:spPr bwMode="auto">
            <a:xfrm>
              <a:off x="3717" y="2286"/>
              <a:ext cx="1469" cy="1426"/>
            </a:xfrm>
            <a:prstGeom prst="ellipse">
              <a:avLst/>
            </a:prstGeom>
            <a:noFill/>
            <a:ln w="38100">
              <a:solidFill>
                <a:schemeClr val="bg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39" name="Text Box 39"/>
            <p:cNvSpPr txBox="1">
              <a:spLocks noChangeAspect="1" noChangeArrowheads="1"/>
            </p:cNvSpPr>
            <p:nvPr/>
          </p:nvSpPr>
          <p:spPr bwMode="auto">
            <a:xfrm>
              <a:off x="4495" y="1897"/>
              <a:ext cx="38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Symbol" charset="0"/>
                </a:rPr>
                <a:t>b</a:t>
              </a:r>
              <a:r>
                <a:rPr lang="en-US" b="1">
                  <a:latin typeface="Times New Roman" charset="0"/>
                </a:rPr>
                <a:t>y</a:t>
              </a:r>
              <a:r>
                <a:rPr lang="ja-JP" altLang="en-US" b="1">
                  <a:latin typeface="Times New Roman" charset="0"/>
                </a:rPr>
                <a:t>’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140" name="Text Box 40"/>
            <p:cNvSpPr txBox="1">
              <a:spLocks noChangeAspect="1" noChangeArrowheads="1"/>
            </p:cNvSpPr>
            <p:nvPr/>
          </p:nvSpPr>
          <p:spPr bwMode="auto">
            <a:xfrm>
              <a:off x="5374" y="3040"/>
              <a:ext cx="21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Times New Roman" charset="0"/>
                </a:rPr>
                <a:t>y</a:t>
              </a:r>
              <a:endParaRPr lang="en-US">
                <a:latin typeface="Times New Roman" charset="0"/>
              </a:endParaRPr>
            </a:p>
          </p:txBody>
        </p:sp>
      </p:grpSp>
      <p:grpSp>
        <p:nvGrpSpPr>
          <p:cNvPr id="5130" name="Group 52"/>
          <p:cNvGrpSpPr>
            <a:grpSpLocks/>
          </p:cNvGrpSpPr>
          <p:nvPr/>
        </p:nvGrpSpPr>
        <p:grpSpPr bwMode="auto">
          <a:xfrm>
            <a:off x="6186488" y="4772025"/>
            <a:ext cx="1050925" cy="823913"/>
            <a:chOff x="3652" y="3020"/>
            <a:chExt cx="662" cy="519"/>
          </a:xfrm>
        </p:grpSpPr>
        <p:sp>
          <p:nvSpPr>
            <p:cNvPr id="5133" name="Line 41"/>
            <p:cNvSpPr>
              <a:spLocks noChangeAspect="1" noChangeShapeType="1"/>
            </p:cNvSpPr>
            <p:nvPr/>
          </p:nvSpPr>
          <p:spPr bwMode="auto">
            <a:xfrm flipV="1">
              <a:off x="3695" y="3020"/>
              <a:ext cx="518" cy="4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4" name="Freeform 42"/>
            <p:cNvSpPr>
              <a:spLocks noChangeAspect="1"/>
            </p:cNvSpPr>
            <p:nvPr/>
          </p:nvSpPr>
          <p:spPr bwMode="auto">
            <a:xfrm>
              <a:off x="4127" y="3020"/>
              <a:ext cx="187" cy="130"/>
            </a:xfrm>
            <a:custGeom>
              <a:avLst/>
              <a:gdLst>
                <a:gd name="T0" fmla="*/ 0 w 208"/>
                <a:gd name="T1" fmla="*/ 42 h 144"/>
                <a:gd name="T2" fmla="*/ 40 w 208"/>
                <a:gd name="T3" fmla="*/ 64 h 144"/>
                <a:gd name="T4" fmla="*/ 83 w 208"/>
                <a:gd name="T5" fmla="*/ 42 h 144"/>
                <a:gd name="T6" fmla="*/ 83 w 208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8"/>
                <a:gd name="T13" fmla="*/ 0 h 144"/>
                <a:gd name="T14" fmla="*/ 208 w 208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8" h="144">
                  <a:moveTo>
                    <a:pt x="0" y="96"/>
                  </a:moveTo>
                  <a:cubicBezTo>
                    <a:pt x="32" y="120"/>
                    <a:pt x="64" y="144"/>
                    <a:pt x="96" y="144"/>
                  </a:cubicBezTo>
                  <a:cubicBezTo>
                    <a:pt x="128" y="144"/>
                    <a:pt x="176" y="120"/>
                    <a:pt x="192" y="96"/>
                  </a:cubicBezTo>
                  <a:cubicBezTo>
                    <a:pt x="208" y="72"/>
                    <a:pt x="200" y="36"/>
                    <a:pt x="192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5" name="Oval 45"/>
            <p:cNvSpPr>
              <a:spLocks noChangeAspect="1" noChangeArrowheads="1"/>
            </p:cNvSpPr>
            <p:nvPr/>
          </p:nvSpPr>
          <p:spPr bwMode="auto">
            <a:xfrm>
              <a:off x="3652" y="3496"/>
              <a:ext cx="43" cy="4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5131" name="Rectangle 49"/>
          <p:cNvSpPr>
            <a:spLocks noChangeArrowheads="1"/>
          </p:cNvSpPr>
          <p:nvPr/>
        </p:nvSpPr>
        <p:spPr bwMode="auto">
          <a:xfrm>
            <a:off x="842963" y="4024313"/>
            <a:ext cx="4926012" cy="194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This is the same as going 3.333 time around on the circle in phase space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The net result is 0.333 times around the circular trajectory in the normalised phase space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q is the fractional part of Q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So here Q= 3.333 and q = 0.333</a:t>
            </a:r>
          </a:p>
        </p:txBody>
      </p:sp>
      <p:sp>
        <p:nvSpPr>
          <p:cNvPr id="5132" name="AutoShape 54"/>
          <p:cNvSpPr>
            <a:spLocks/>
          </p:cNvSpPr>
          <p:nvPr/>
        </p:nvSpPr>
        <p:spPr bwMode="auto">
          <a:xfrm>
            <a:off x="7986713" y="5781675"/>
            <a:ext cx="684212" cy="409575"/>
          </a:xfrm>
          <a:prstGeom prst="borderCallout2">
            <a:avLst>
              <a:gd name="adj1" fmla="val 27907"/>
              <a:gd name="adj2" fmla="val -11139"/>
              <a:gd name="adj3" fmla="val 27907"/>
              <a:gd name="adj4" fmla="val -42458"/>
              <a:gd name="adj5" fmla="val -192634"/>
              <a:gd name="adj6" fmla="val -119722"/>
            </a:avLst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2000"/>
              <a:t>2</a:t>
            </a:r>
            <a:r>
              <a:rPr lang="el-GR" sz="2000"/>
              <a:t>π</a:t>
            </a:r>
            <a:r>
              <a:rPr lang="en-US" sz="2000"/>
              <a:t>q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Questions….,Remarks…?</a:t>
            </a:r>
          </a:p>
        </p:txBody>
      </p:sp>
      <p:graphicFrame>
        <p:nvGraphicFramePr>
          <p:cNvPr id="30726" name="Object 30"/>
          <p:cNvGraphicFramePr>
            <a:graphicFrameLocks noChangeAspect="1"/>
          </p:cNvGraphicFramePr>
          <p:nvPr/>
        </p:nvGraphicFramePr>
        <p:xfrm>
          <a:off x="3697288" y="4516438"/>
          <a:ext cx="2144712" cy="180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1428571" imgH="1200000" progId="MS_ClipArt_Gallery.5">
                  <p:embed/>
                </p:oleObj>
              </mc:Choice>
              <mc:Fallback>
                <p:oleObj name="Clip" r:id="rId3" imgW="1428571" imgH="1200000" progId="MS_ClipArt_Gallery.5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7288" y="4516438"/>
                        <a:ext cx="2144712" cy="180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7551" name="AutoShape 31"/>
          <p:cNvSpPr>
            <a:spLocks noChangeArrowheads="1"/>
          </p:cNvSpPr>
          <p:nvPr/>
        </p:nvSpPr>
        <p:spPr bwMode="auto">
          <a:xfrm>
            <a:off x="830263" y="1677988"/>
            <a:ext cx="3036887" cy="1103312"/>
          </a:xfrm>
          <a:prstGeom prst="cloudCallout">
            <a:avLst>
              <a:gd name="adj1" fmla="val 63694"/>
              <a:gd name="adj2" fmla="val 196185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 i="1">
                <a:solidFill>
                  <a:schemeClr val="accent2"/>
                </a:solidFill>
                <a:latin typeface="Times New Roman" charset="0"/>
              </a:rPr>
              <a:t>Phase space</a:t>
            </a:r>
          </a:p>
          <a:p>
            <a:pPr algn="ctr" eaLnBrk="0" hangingPunct="0"/>
            <a:endParaRPr lang="en-US" sz="2000" b="1" i="1">
              <a:solidFill>
                <a:schemeClr val="accent2"/>
              </a:solidFill>
            </a:endParaRPr>
          </a:p>
        </p:txBody>
      </p:sp>
      <p:sp>
        <p:nvSpPr>
          <p:cNvPr id="107552" name="AutoShape 32"/>
          <p:cNvSpPr>
            <a:spLocks noChangeArrowheads="1"/>
          </p:cNvSpPr>
          <p:nvPr/>
        </p:nvSpPr>
        <p:spPr bwMode="auto">
          <a:xfrm>
            <a:off x="3111500" y="1447800"/>
            <a:ext cx="4438650" cy="1316038"/>
          </a:xfrm>
          <a:prstGeom prst="cloudCallout">
            <a:avLst>
              <a:gd name="adj1" fmla="val -23139"/>
              <a:gd name="adj2" fmla="val 174968"/>
            </a:avLst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 i="1">
                <a:solidFill>
                  <a:schemeClr val="bg2"/>
                </a:solidFill>
              </a:rPr>
              <a:t>Resonance</a:t>
            </a:r>
          </a:p>
        </p:txBody>
      </p:sp>
      <p:sp>
        <p:nvSpPr>
          <p:cNvPr id="107554" name="AutoShape 34"/>
          <p:cNvSpPr>
            <a:spLocks noChangeArrowheads="1"/>
          </p:cNvSpPr>
          <p:nvPr/>
        </p:nvSpPr>
        <p:spPr bwMode="auto">
          <a:xfrm>
            <a:off x="5797550" y="2724150"/>
            <a:ext cx="3062288" cy="1316038"/>
          </a:xfrm>
          <a:prstGeom prst="cloudCallout">
            <a:avLst>
              <a:gd name="adj1" fmla="val -99250"/>
              <a:gd name="adj2" fmla="val 7834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 i="1">
                <a:solidFill>
                  <a:schemeClr val="accent2"/>
                </a:solidFill>
              </a:rPr>
              <a:t>Tune diagram</a:t>
            </a:r>
          </a:p>
        </p:txBody>
      </p:sp>
      <p:sp>
        <p:nvSpPr>
          <p:cNvPr id="107553" name="AutoShape 33"/>
          <p:cNvSpPr>
            <a:spLocks noChangeArrowheads="1"/>
          </p:cNvSpPr>
          <p:nvPr/>
        </p:nvSpPr>
        <p:spPr bwMode="auto">
          <a:xfrm>
            <a:off x="4760913" y="2301875"/>
            <a:ext cx="2827337" cy="892175"/>
          </a:xfrm>
          <a:prstGeom prst="cloudCallout">
            <a:avLst>
              <a:gd name="adj1" fmla="val -66454"/>
              <a:gd name="adj2" fmla="val 18700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 i="1">
                <a:solidFill>
                  <a:schemeClr val="accent2"/>
                </a:solidFill>
                <a:latin typeface="Times New Roman" charset="0"/>
              </a:rPr>
              <a:t>Coupling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7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7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7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7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7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7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51" grpId="0" animBg="1" autoUpdateAnimBg="0"/>
      <p:bldP spid="107552" grpId="0" animBg="1" autoUpdateAnimBg="0"/>
      <p:bldP spid="107554" grpId="0" animBg="1" autoUpdateAnimBg="0"/>
      <p:bldP spid="107553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360363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What is a resonance?</a:t>
            </a:r>
          </a:p>
        </p:txBody>
      </p:sp>
      <p:sp>
        <p:nvSpPr>
          <p:cNvPr id="6150" name="Rectangle 3"/>
          <p:cNvSpPr>
            <a:spLocks noChangeArrowheads="1"/>
          </p:cNvSpPr>
          <p:nvPr/>
        </p:nvSpPr>
        <p:spPr bwMode="auto">
          <a:xfrm>
            <a:off x="5780088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51" name="Rectangle 4"/>
          <p:cNvSpPr>
            <a:spLocks noChangeArrowheads="1"/>
          </p:cNvSpPr>
          <p:nvPr/>
        </p:nvSpPr>
        <p:spPr bwMode="auto">
          <a:xfrm>
            <a:off x="803275" y="1844675"/>
            <a:ext cx="7837488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After a certain number of turns around the machine the phase advance of the betatron oscillation is such that the oscillation repeats itself.</a:t>
            </a:r>
          </a:p>
        </p:txBody>
      </p:sp>
      <p:sp>
        <p:nvSpPr>
          <p:cNvPr id="6152" name="Rectangle 30"/>
          <p:cNvSpPr>
            <a:spLocks noChangeArrowheads="1"/>
          </p:cNvSpPr>
          <p:nvPr/>
        </p:nvSpPr>
        <p:spPr bwMode="auto">
          <a:xfrm>
            <a:off x="895350" y="3113088"/>
            <a:ext cx="7974013" cy="194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For example: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1800"/>
              <a:t>If the phase advance per turn is 120º then the betatron oscillation will repeat itself after 3 turns.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1800"/>
              <a:t>This could correspond to Q = 3.333 or 3Q = 10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1800"/>
              <a:t>But also Q = 2.333 or 3Q = 7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endParaRPr lang="en-US" sz="18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The order of a resonance is defined as </a:t>
            </a:r>
            <a:r>
              <a:rPr lang="ja-JP" altLang="en-US" sz="2000"/>
              <a:t>‘</a:t>
            </a:r>
            <a:r>
              <a:rPr lang="en-US" sz="2000"/>
              <a:t>n</a:t>
            </a:r>
            <a:r>
              <a:rPr lang="ja-JP" altLang="en-US" sz="2000"/>
              <a:t>’</a:t>
            </a:r>
            <a:endParaRPr lang="en-US" sz="2000"/>
          </a:p>
        </p:txBody>
      </p:sp>
      <p:sp>
        <p:nvSpPr>
          <p:cNvPr id="6153" name="Rectangle 32"/>
          <p:cNvSpPr>
            <a:spLocks noChangeArrowheads="1"/>
          </p:cNvSpPr>
          <p:nvPr/>
        </p:nvSpPr>
        <p:spPr bwMode="auto">
          <a:xfrm>
            <a:off x="1863725" y="5500688"/>
            <a:ext cx="60198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Wingdings" charset="0"/>
              <a:buNone/>
            </a:pPr>
            <a:r>
              <a:rPr lang="en-US" b="1">
                <a:solidFill>
                  <a:schemeClr val="bg2"/>
                </a:solidFill>
              </a:rPr>
              <a:t>n x Q = integer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293688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Q = 3.333 in more detail</a:t>
            </a:r>
          </a:p>
        </p:txBody>
      </p:sp>
      <p:sp>
        <p:nvSpPr>
          <p:cNvPr id="7174" name="Rectangle 3"/>
          <p:cNvSpPr>
            <a:spLocks noChangeArrowheads="1"/>
          </p:cNvSpPr>
          <p:nvPr/>
        </p:nvSpPr>
        <p:spPr bwMode="auto">
          <a:xfrm>
            <a:off x="5780088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7175" name="Picture 7" descr="Graphic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1628775"/>
            <a:ext cx="3783013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911350" y="5453063"/>
            <a:ext cx="61499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Third order resonant betatron oscillation </a:t>
            </a:r>
          </a:p>
          <a:p>
            <a:r>
              <a:rPr lang="en-US"/>
              <a:t>        </a:t>
            </a:r>
            <a:r>
              <a:rPr lang="en-US" b="1"/>
              <a:t>3Q = 10, Q = 3.333, q = 0.333</a:t>
            </a:r>
            <a:endParaRPr lang="en-US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5362575" y="2024063"/>
            <a:ext cx="1400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2"/>
                </a:solidFill>
              </a:rPr>
              <a:t>1st turn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5378450" y="3240088"/>
            <a:ext cx="1449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2"/>
                </a:solidFill>
              </a:rPr>
              <a:t>2nd turn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400675" y="4452938"/>
            <a:ext cx="1435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2"/>
                </a:solidFill>
              </a:rPr>
              <a:t>3rd turn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pic>
        <p:nvPicPr>
          <p:cNvPr id="8197" name="Picture 9" descr="Graphic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800" y="2262188"/>
            <a:ext cx="4073525" cy="361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Rectangle 2"/>
          <p:cNvSpPr>
            <a:spLocks noGrp="1" noChangeArrowheads="1"/>
          </p:cNvSpPr>
          <p:nvPr>
            <p:ph type="title"/>
          </p:nvPr>
        </p:nvSpPr>
        <p:spPr>
          <a:xfrm>
            <a:off x="895350" y="315913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Q = 3.333 in Phase Space</a:t>
            </a:r>
          </a:p>
        </p:txBody>
      </p:sp>
      <p:sp>
        <p:nvSpPr>
          <p:cNvPr id="8199" name="Rectangle 3"/>
          <p:cNvSpPr>
            <a:spLocks noChangeArrowheads="1"/>
          </p:cNvSpPr>
          <p:nvPr/>
        </p:nvSpPr>
        <p:spPr bwMode="auto">
          <a:xfrm>
            <a:off x="5780088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200" name="Text Box 6"/>
          <p:cNvSpPr txBox="1">
            <a:spLocks noChangeArrowheads="1"/>
          </p:cNvSpPr>
          <p:nvPr/>
        </p:nvSpPr>
        <p:spPr bwMode="auto">
          <a:xfrm>
            <a:off x="2398713" y="4868863"/>
            <a:ext cx="1400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2"/>
                </a:solidFill>
              </a:rPr>
              <a:t>1st turn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8201" name="Text Box 7"/>
          <p:cNvSpPr txBox="1">
            <a:spLocks noChangeArrowheads="1"/>
          </p:cNvSpPr>
          <p:nvPr/>
        </p:nvSpPr>
        <p:spPr bwMode="auto">
          <a:xfrm>
            <a:off x="2416175" y="2795588"/>
            <a:ext cx="1449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2"/>
                </a:solidFill>
              </a:rPr>
              <a:t>2nd turn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8202" name="Text Box 8"/>
          <p:cNvSpPr txBox="1">
            <a:spLocks noChangeArrowheads="1"/>
          </p:cNvSpPr>
          <p:nvPr/>
        </p:nvSpPr>
        <p:spPr bwMode="auto">
          <a:xfrm>
            <a:off x="6119813" y="3411538"/>
            <a:ext cx="1435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2"/>
                </a:solidFill>
              </a:rPr>
              <a:t>3rd turn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8203" name="Rectangle 10"/>
          <p:cNvSpPr>
            <a:spLocks noChangeArrowheads="1"/>
          </p:cNvSpPr>
          <p:nvPr/>
        </p:nvSpPr>
        <p:spPr bwMode="auto">
          <a:xfrm>
            <a:off x="900113" y="1719263"/>
            <a:ext cx="783748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Third order resonance on a normalised phase space plot</a:t>
            </a:r>
          </a:p>
        </p:txBody>
      </p:sp>
      <p:sp>
        <p:nvSpPr>
          <p:cNvPr id="8204" name="AutoShape 11"/>
          <p:cNvSpPr>
            <a:spLocks/>
          </p:cNvSpPr>
          <p:nvPr/>
        </p:nvSpPr>
        <p:spPr bwMode="auto">
          <a:xfrm>
            <a:off x="6480175" y="4927600"/>
            <a:ext cx="1685925" cy="400050"/>
          </a:xfrm>
          <a:prstGeom prst="borderCallout2">
            <a:avLst>
              <a:gd name="adj1" fmla="val 28569"/>
              <a:gd name="adj2" fmla="val -4519"/>
              <a:gd name="adj3" fmla="val 28569"/>
              <a:gd name="adj4" fmla="val -32579"/>
              <a:gd name="adj5" fmla="val -189287"/>
              <a:gd name="adj6" fmla="val -88231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2000"/>
              <a:t>2</a:t>
            </a:r>
            <a:r>
              <a:rPr lang="el-GR" sz="2000"/>
              <a:t>π</a:t>
            </a:r>
            <a:r>
              <a:rPr lang="en-US" sz="2000"/>
              <a:t>q = 2</a:t>
            </a:r>
            <a:r>
              <a:rPr lang="el-GR" sz="2000"/>
              <a:t>π</a:t>
            </a:r>
            <a:r>
              <a:rPr lang="en-US" sz="2000"/>
              <a:t>/3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9221" name="Rectangle 8"/>
          <p:cNvSpPr>
            <a:spLocks noChangeArrowheads="1"/>
          </p:cNvSpPr>
          <p:nvPr/>
        </p:nvSpPr>
        <p:spPr bwMode="auto">
          <a:xfrm>
            <a:off x="900112" y="1719263"/>
            <a:ext cx="8243887" cy="454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 dirty="0"/>
              <a:t>It is not possible to construct a perfect machine.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1800" dirty="0"/>
              <a:t>Magnets can have imperfections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1800" dirty="0"/>
              <a:t>The alignment in the de machine has non zero tolerance.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1800" dirty="0" err="1"/>
              <a:t>Etc</a:t>
            </a:r>
            <a:r>
              <a:rPr lang="en-US" sz="1800" dirty="0"/>
              <a:t>…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endParaRPr lang="en-US" sz="18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 dirty="0"/>
              <a:t>So, we have to ask ourselves: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1800" dirty="0"/>
              <a:t>What will happen to the </a:t>
            </a:r>
            <a:r>
              <a:rPr lang="en-US" sz="1800" dirty="0" err="1"/>
              <a:t>betatron</a:t>
            </a:r>
            <a:r>
              <a:rPr lang="en-US" sz="1800" dirty="0"/>
              <a:t> oscillations due to the different field errors.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r>
              <a:rPr lang="en-US" sz="1800" dirty="0"/>
              <a:t>Therefore we need to consider errors in dipoles, quadrupoles, </a:t>
            </a:r>
            <a:r>
              <a:rPr lang="en-US" sz="1800" dirty="0" err="1"/>
              <a:t>sextupoles</a:t>
            </a:r>
            <a:r>
              <a:rPr lang="en-US" sz="1800" dirty="0"/>
              <a:t>, </a:t>
            </a:r>
            <a:r>
              <a:rPr lang="en-US" sz="1800" dirty="0" err="1"/>
              <a:t>etc</a:t>
            </a:r>
            <a:r>
              <a:rPr lang="en-US" sz="1800" dirty="0"/>
              <a:t>…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charset="0"/>
              <a:buChar char="ü"/>
            </a:pPr>
            <a:endParaRPr lang="en-US" sz="18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 dirty="0"/>
              <a:t>We will have a look at the beam </a:t>
            </a:r>
            <a:r>
              <a:rPr lang="en-US" sz="2000" dirty="0" err="1"/>
              <a:t>behaviour</a:t>
            </a:r>
            <a:r>
              <a:rPr lang="en-US" sz="2000" dirty="0"/>
              <a:t> as a function of </a:t>
            </a:r>
            <a:r>
              <a:rPr lang="ja-JP" altLang="en-US" sz="2000" dirty="0"/>
              <a:t>‘</a:t>
            </a:r>
            <a:r>
              <a:rPr lang="en-US" sz="2000" dirty="0"/>
              <a:t>Q</a:t>
            </a:r>
            <a:r>
              <a:rPr lang="ja-JP" altLang="en-US" sz="2000" dirty="0"/>
              <a:t>’</a:t>
            </a:r>
            <a:endParaRPr lang="en-US" sz="20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endParaRPr lang="en-US" sz="20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 dirty="0"/>
              <a:t>How is it influenced by these resonant conditions?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title"/>
          </p:nvPr>
        </p:nvSpPr>
        <p:spPr>
          <a:xfrm>
            <a:off x="895350" y="282575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Machine imperfections</a:t>
            </a:r>
          </a:p>
        </p:txBody>
      </p:sp>
      <p:sp>
        <p:nvSpPr>
          <p:cNvPr id="9223" name="Rectangle 4"/>
          <p:cNvSpPr>
            <a:spLocks noChangeArrowheads="1"/>
          </p:cNvSpPr>
          <p:nvPr/>
        </p:nvSpPr>
        <p:spPr bwMode="auto">
          <a:xfrm>
            <a:off x="5780088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27330" name="Rectangle 2"/>
          <p:cNvSpPr>
            <a:spLocks noChangeArrowheads="1"/>
          </p:cNvSpPr>
          <p:nvPr/>
        </p:nvSpPr>
        <p:spPr bwMode="auto">
          <a:xfrm>
            <a:off x="795338" y="4465638"/>
            <a:ext cx="80502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For </a:t>
            </a:r>
            <a:r>
              <a:rPr lang="en-US" sz="2000" b="1" u="sng">
                <a:solidFill>
                  <a:schemeClr val="bg2"/>
                </a:solidFill>
              </a:rPr>
              <a:t>Q = 2.00</a:t>
            </a:r>
            <a:r>
              <a:rPr lang="en-US" sz="2000"/>
              <a:t>: Oscillation induced by the </a:t>
            </a:r>
            <a:r>
              <a:rPr lang="en-US" sz="2000" b="1" u="sng">
                <a:solidFill>
                  <a:schemeClr val="bg2"/>
                </a:solidFill>
              </a:rPr>
              <a:t>dipole kick</a:t>
            </a:r>
            <a:r>
              <a:rPr lang="en-US" sz="2000"/>
              <a:t> grows on each turn and the particle is lost (</a:t>
            </a:r>
            <a:r>
              <a:rPr lang="en-US" sz="2000" b="1" u="sng">
                <a:solidFill>
                  <a:schemeClr val="bg2"/>
                </a:solidFill>
              </a:rPr>
              <a:t>1</a:t>
            </a:r>
            <a:r>
              <a:rPr lang="en-US" sz="2000" b="1" u="sng" baseline="30000">
                <a:solidFill>
                  <a:schemeClr val="bg2"/>
                </a:solidFill>
              </a:rPr>
              <a:t>st</a:t>
            </a:r>
            <a:r>
              <a:rPr lang="en-US" sz="2000" b="1" u="sng">
                <a:solidFill>
                  <a:schemeClr val="bg2"/>
                </a:solidFill>
              </a:rPr>
              <a:t> order resonance Q = 2</a:t>
            </a:r>
            <a:r>
              <a:rPr lang="en-US" sz="2000"/>
              <a:t>).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title"/>
          </p:nvPr>
        </p:nvSpPr>
        <p:spPr>
          <a:xfrm>
            <a:off x="895350" y="315913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Dipole </a:t>
            </a:r>
            <a:r>
              <a:rPr lang="en-US" sz="2600">
                <a:latin typeface="Comic Sans MS" charset="0"/>
              </a:rPr>
              <a:t>(deflection independent of position)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955925" y="1252538"/>
            <a:ext cx="5349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b="1">
                <a:latin typeface="Times New Roman" charset="0"/>
              </a:rPr>
              <a:t>y</a:t>
            </a:r>
            <a:r>
              <a:rPr lang="ja-JP" altLang="en-US" sz="2000" b="1">
                <a:latin typeface="Times New Roman" charset="0"/>
              </a:rPr>
              <a:t>’</a:t>
            </a:r>
            <a:r>
              <a:rPr lang="en-US" sz="2000" b="1">
                <a:latin typeface="Symbol" charset="0"/>
              </a:rPr>
              <a:t>b</a:t>
            </a:r>
            <a:endParaRPr lang="en-US">
              <a:latin typeface="Times New Roman" charset="0"/>
            </a:endParaRPr>
          </a:p>
        </p:txBody>
      </p:sp>
      <p:grpSp>
        <p:nvGrpSpPr>
          <p:cNvPr id="10248" name="Group 37"/>
          <p:cNvGrpSpPr>
            <a:grpSpLocks/>
          </p:cNvGrpSpPr>
          <p:nvPr/>
        </p:nvGrpSpPr>
        <p:grpSpPr bwMode="auto">
          <a:xfrm>
            <a:off x="1030288" y="1320800"/>
            <a:ext cx="3770312" cy="3090863"/>
            <a:chOff x="649" y="1056"/>
            <a:chExt cx="2375" cy="1947"/>
          </a:xfrm>
        </p:grpSpPr>
        <p:pic>
          <p:nvPicPr>
            <p:cNvPr id="10267" name="Picture 6" descr="Graphic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1056"/>
              <a:ext cx="2208" cy="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8" name="Text Box 8"/>
            <p:cNvSpPr txBox="1">
              <a:spLocks noChangeArrowheads="1"/>
            </p:cNvSpPr>
            <p:nvPr/>
          </p:nvSpPr>
          <p:spPr bwMode="auto">
            <a:xfrm>
              <a:off x="2774" y="2073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 b="1">
                  <a:latin typeface="Times New Roman" charset="0"/>
                </a:rPr>
                <a:t>y</a:t>
              </a:r>
              <a:endParaRPr lang="en-US" sz="2000">
                <a:latin typeface="Times New Roman" charset="0"/>
              </a:endParaRPr>
            </a:p>
          </p:txBody>
        </p:sp>
        <p:sp>
          <p:nvSpPr>
            <p:cNvPr id="10269" name="Text Box 12"/>
            <p:cNvSpPr txBox="1">
              <a:spLocks noChangeArrowheads="1"/>
            </p:cNvSpPr>
            <p:nvPr/>
          </p:nvSpPr>
          <p:spPr bwMode="auto">
            <a:xfrm>
              <a:off x="649" y="1228"/>
              <a:ext cx="80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Times New Roman" charset="0"/>
                </a:rPr>
                <a:t>Q = 2.00</a:t>
              </a:r>
              <a:endParaRPr lang="en-US">
                <a:latin typeface="Times New Roman" charset="0"/>
              </a:endParaRPr>
            </a:p>
          </p:txBody>
        </p:sp>
      </p:grpSp>
      <p:sp>
        <p:nvSpPr>
          <p:cNvPr id="10249" name="AutoShape 13"/>
          <p:cNvSpPr>
            <a:spLocks/>
          </p:cNvSpPr>
          <p:nvPr/>
        </p:nvSpPr>
        <p:spPr bwMode="auto">
          <a:xfrm>
            <a:off x="4427538" y="1484313"/>
            <a:ext cx="822325" cy="315912"/>
          </a:xfrm>
          <a:prstGeom prst="borderCallout2">
            <a:avLst>
              <a:gd name="adj1" fmla="val 36181"/>
              <a:gd name="adj2" fmla="val -9269"/>
              <a:gd name="adj3" fmla="val 36181"/>
              <a:gd name="adj4" fmla="val -74130"/>
              <a:gd name="adj5" fmla="val 651759"/>
              <a:gd name="adj6" fmla="val -145944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600">
                <a:latin typeface="Times New Roman" charset="0"/>
              </a:rPr>
              <a:t>1</a:t>
            </a:r>
            <a:r>
              <a:rPr lang="en-US" sz="1600" baseline="30000">
                <a:latin typeface="Times New Roman" charset="0"/>
              </a:rPr>
              <a:t>st</a:t>
            </a:r>
            <a:r>
              <a:rPr lang="en-US" sz="1600">
                <a:latin typeface="Times New Roman" charset="0"/>
              </a:rPr>
              <a:t> turn</a:t>
            </a:r>
          </a:p>
        </p:txBody>
      </p:sp>
      <p:sp>
        <p:nvSpPr>
          <p:cNvPr id="10250" name="AutoShape 14"/>
          <p:cNvSpPr>
            <a:spLocks/>
          </p:cNvSpPr>
          <p:nvPr/>
        </p:nvSpPr>
        <p:spPr bwMode="auto">
          <a:xfrm>
            <a:off x="4432300" y="2025650"/>
            <a:ext cx="820738" cy="315913"/>
          </a:xfrm>
          <a:prstGeom prst="borderCallout2">
            <a:avLst>
              <a:gd name="adj1" fmla="val 36181"/>
              <a:gd name="adj2" fmla="val -9282"/>
              <a:gd name="adj3" fmla="val 36181"/>
              <a:gd name="adj4" fmla="val -41394"/>
              <a:gd name="adj5" fmla="val 262310"/>
              <a:gd name="adj6" fmla="val -76981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600">
                <a:latin typeface="Times New Roman" charset="0"/>
              </a:rPr>
              <a:t>2</a:t>
            </a:r>
            <a:r>
              <a:rPr lang="en-US" sz="1600" baseline="30000">
                <a:latin typeface="Times New Roman" charset="0"/>
              </a:rPr>
              <a:t>nd</a:t>
            </a:r>
            <a:r>
              <a:rPr lang="en-US" sz="1600">
                <a:latin typeface="Times New Roman" charset="0"/>
              </a:rPr>
              <a:t> turn</a:t>
            </a:r>
          </a:p>
        </p:txBody>
      </p:sp>
      <p:sp>
        <p:nvSpPr>
          <p:cNvPr id="10251" name="AutoShape 15"/>
          <p:cNvSpPr>
            <a:spLocks/>
          </p:cNvSpPr>
          <p:nvPr/>
        </p:nvSpPr>
        <p:spPr bwMode="auto">
          <a:xfrm>
            <a:off x="4445000" y="3367088"/>
            <a:ext cx="820738" cy="315912"/>
          </a:xfrm>
          <a:prstGeom prst="borderCallout2">
            <a:avLst>
              <a:gd name="adj1" fmla="val 36181"/>
              <a:gd name="adj2" fmla="val -9282"/>
              <a:gd name="adj3" fmla="val 36181"/>
              <a:gd name="adj4" fmla="val -75241"/>
              <a:gd name="adj5" fmla="val 268843"/>
              <a:gd name="adj6" fmla="val -148551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600">
                <a:latin typeface="Times New Roman" charset="0"/>
              </a:rPr>
              <a:t>3</a:t>
            </a:r>
            <a:r>
              <a:rPr lang="en-US" sz="1600" baseline="30000">
                <a:latin typeface="Times New Roman" charset="0"/>
              </a:rPr>
              <a:t>rd</a:t>
            </a:r>
            <a:r>
              <a:rPr lang="en-US" sz="1600">
                <a:latin typeface="Times New Roman" charset="0"/>
              </a:rPr>
              <a:t> turn</a:t>
            </a:r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5186363" y="1244600"/>
            <a:ext cx="3587750" cy="3155950"/>
            <a:chOff x="3267" y="1008"/>
            <a:chExt cx="2260" cy="1988"/>
          </a:xfrm>
        </p:grpSpPr>
        <p:pic>
          <p:nvPicPr>
            <p:cNvPr id="10254" name="Picture 17" descr="Graphic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1056"/>
              <a:ext cx="2256" cy="1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5" name="Text Box 18"/>
            <p:cNvSpPr txBox="1">
              <a:spLocks noChangeArrowheads="1"/>
            </p:cNvSpPr>
            <p:nvPr/>
          </p:nvSpPr>
          <p:spPr bwMode="auto">
            <a:xfrm>
              <a:off x="4371" y="1008"/>
              <a:ext cx="33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 b="1">
                  <a:latin typeface="Times New Roman" charset="0"/>
                </a:rPr>
                <a:t>y</a:t>
              </a:r>
              <a:r>
                <a:rPr lang="ja-JP" altLang="en-US" sz="2000" b="1">
                  <a:latin typeface="Times New Roman" charset="0"/>
                </a:rPr>
                <a:t>’</a:t>
              </a:r>
              <a:r>
                <a:rPr lang="en-US" sz="2000" b="1">
                  <a:latin typeface="Symbol" charset="0"/>
                </a:rPr>
                <a:t>b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10256" name="Text Box 19"/>
            <p:cNvSpPr txBox="1">
              <a:spLocks noChangeArrowheads="1"/>
            </p:cNvSpPr>
            <p:nvPr/>
          </p:nvSpPr>
          <p:spPr bwMode="auto">
            <a:xfrm>
              <a:off x="5331" y="2064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 b="1">
                  <a:latin typeface="Times New Roman" charset="0"/>
                </a:rPr>
                <a:t>y</a:t>
              </a:r>
              <a:endParaRPr lang="en-US" sz="2000">
                <a:latin typeface="Times New Roman" charset="0"/>
              </a:endParaRPr>
            </a:p>
          </p:txBody>
        </p:sp>
        <p:sp>
          <p:nvSpPr>
            <p:cNvPr id="10257" name="Text Box 23"/>
            <p:cNvSpPr txBox="1">
              <a:spLocks noChangeArrowheads="1"/>
            </p:cNvSpPr>
            <p:nvPr/>
          </p:nvSpPr>
          <p:spPr bwMode="auto">
            <a:xfrm>
              <a:off x="4716" y="1254"/>
              <a:ext cx="80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Times New Roman" charset="0"/>
                </a:rPr>
                <a:t>Q = 2.50</a:t>
              </a:r>
              <a:endParaRPr lang="en-US">
                <a:latin typeface="Times New Roman" charset="0"/>
              </a:endParaRPr>
            </a:p>
          </p:txBody>
        </p:sp>
        <p:grpSp>
          <p:nvGrpSpPr>
            <p:cNvPr id="10258" name="Group 27"/>
            <p:cNvGrpSpPr>
              <a:grpSpLocks/>
            </p:cNvGrpSpPr>
            <p:nvPr/>
          </p:nvGrpSpPr>
          <p:grpSpPr bwMode="auto">
            <a:xfrm>
              <a:off x="3357" y="1231"/>
              <a:ext cx="642" cy="484"/>
              <a:chOff x="3357" y="1231"/>
              <a:chExt cx="642" cy="484"/>
            </a:xfrm>
          </p:grpSpPr>
          <p:sp>
            <p:nvSpPr>
              <p:cNvPr id="10265" name="Line 25"/>
              <p:cNvSpPr>
                <a:spLocks noChangeShapeType="1"/>
              </p:cNvSpPr>
              <p:nvPr/>
            </p:nvSpPr>
            <p:spPr bwMode="auto">
              <a:xfrm>
                <a:off x="3357" y="1231"/>
                <a:ext cx="33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6" name="Line 26"/>
              <p:cNvSpPr>
                <a:spLocks noChangeShapeType="1"/>
              </p:cNvSpPr>
              <p:nvPr/>
            </p:nvSpPr>
            <p:spPr bwMode="auto">
              <a:xfrm>
                <a:off x="3694" y="1231"/>
                <a:ext cx="305" cy="4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259" name="Group 30"/>
            <p:cNvGrpSpPr>
              <a:grpSpLocks/>
            </p:cNvGrpSpPr>
            <p:nvPr/>
          </p:nvGrpSpPr>
          <p:grpSpPr bwMode="auto">
            <a:xfrm>
              <a:off x="3363" y="1562"/>
              <a:ext cx="417" cy="126"/>
              <a:chOff x="3363" y="1562"/>
              <a:chExt cx="417" cy="126"/>
            </a:xfrm>
          </p:grpSpPr>
          <p:sp>
            <p:nvSpPr>
              <p:cNvPr id="10263" name="Line 28"/>
              <p:cNvSpPr>
                <a:spLocks noChangeShapeType="1"/>
              </p:cNvSpPr>
              <p:nvPr/>
            </p:nvSpPr>
            <p:spPr bwMode="auto">
              <a:xfrm>
                <a:off x="3363" y="1562"/>
                <a:ext cx="2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4" name="Line 29"/>
              <p:cNvSpPr>
                <a:spLocks noChangeShapeType="1"/>
              </p:cNvSpPr>
              <p:nvPr/>
            </p:nvSpPr>
            <p:spPr bwMode="auto">
              <a:xfrm>
                <a:off x="3622" y="1562"/>
                <a:ext cx="158" cy="1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260" name="Group 33"/>
            <p:cNvGrpSpPr>
              <a:grpSpLocks/>
            </p:cNvGrpSpPr>
            <p:nvPr/>
          </p:nvGrpSpPr>
          <p:grpSpPr bwMode="auto">
            <a:xfrm>
              <a:off x="3377" y="2244"/>
              <a:ext cx="456" cy="173"/>
              <a:chOff x="3377" y="2244"/>
              <a:chExt cx="456" cy="173"/>
            </a:xfrm>
          </p:grpSpPr>
          <p:sp>
            <p:nvSpPr>
              <p:cNvPr id="10261" name="Line 31"/>
              <p:cNvSpPr>
                <a:spLocks noChangeShapeType="1"/>
              </p:cNvSpPr>
              <p:nvPr/>
            </p:nvSpPr>
            <p:spPr bwMode="auto">
              <a:xfrm>
                <a:off x="3377" y="2417"/>
                <a:ext cx="21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2" name="Line 32"/>
              <p:cNvSpPr>
                <a:spLocks noChangeShapeType="1"/>
              </p:cNvSpPr>
              <p:nvPr/>
            </p:nvSpPr>
            <p:spPr bwMode="auto">
              <a:xfrm flipV="1">
                <a:off x="3588" y="2244"/>
                <a:ext cx="245" cy="1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27364" name="Rectangle 36"/>
          <p:cNvSpPr>
            <a:spLocks noChangeArrowheads="1"/>
          </p:cNvSpPr>
          <p:nvPr/>
        </p:nvSpPr>
        <p:spPr bwMode="auto">
          <a:xfrm>
            <a:off x="790575" y="5316538"/>
            <a:ext cx="78914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For </a:t>
            </a:r>
            <a:r>
              <a:rPr lang="en-US" sz="2000" b="1" u="sng">
                <a:solidFill>
                  <a:schemeClr val="bg2"/>
                </a:solidFill>
              </a:rPr>
              <a:t>Q = 2.50</a:t>
            </a:r>
            <a:r>
              <a:rPr lang="en-US" sz="2000"/>
              <a:t>: Oscillation is cancelled out </a:t>
            </a:r>
            <a:r>
              <a:rPr lang="en-US" sz="2000" b="1" u="sng">
                <a:solidFill>
                  <a:schemeClr val="bg2"/>
                </a:solidFill>
              </a:rPr>
              <a:t>every second turn</a:t>
            </a:r>
            <a:r>
              <a:rPr lang="en-US" sz="2000"/>
              <a:t>, and therefore the particle </a:t>
            </a:r>
            <a:r>
              <a:rPr lang="en-US" sz="2000" b="1" u="sng">
                <a:solidFill>
                  <a:schemeClr val="bg2"/>
                </a:solidFill>
              </a:rPr>
              <a:t>motion is stable</a:t>
            </a:r>
            <a:r>
              <a:rPr lang="en-US" sz="200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7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7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0" grpId="0" autoUpdateAnimBg="0"/>
      <p:bldP spid="22736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29378" name="Rectangle 2"/>
          <p:cNvSpPr>
            <a:spLocks noChangeArrowheads="1"/>
          </p:cNvSpPr>
          <p:nvPr/>
        </p:nvSpPr>
        <p:spPr bwMode="auto">
          <a:xfrm>
            <a:off x="795338" y="4465638"/>
            <a:ext cx="8050212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For </a:t>
            </a:r>
            <a:r>
              <a:rPr lang="en-US" sz="2000" b="1" u="sng">
                <a:solidFill>
                  <a:schemeClr val="bg2"/>
                </a:solidFill>
              </a:rPr>
              <a:t>Q = 2.50</a:t>
            </a:r>
            <a:r>
              <a:rPr lang="en-US" sz="2000"/>
              <a:t>: Oscillation induced by the </a:t>
            </a:r>
            <a:r>
              <a:rPr lang="en-US" sz="2000" b="1" u="sng">
                <a:solidFill>
                  <a:schemeClr val="bg2"/>
                </a:solidFill>
              </a:rPr>
              <a:t>quadrupole kick</a:t>
            </a:r>
            <a:r>
              <a:rPr lang="en-US" sz="2000"/>
              <a:t> grows on each turn and the particle is lost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None/>
            </a:pPr>
            <a:r>
              <a:rPr lang="en-US" sz="2000"/>
              <a:t>			    </a:t>
            </a:r>
            <a:r>
              <a:rPr lang="en-US" sz="2000" b="1" u="sng">
                <a:solidFill>
                  <a:schemeClr val="bg2"/>
                </a:solidFill>
              </a:rPr>
              <a:t>(2</a:t>
            </a:r>
            <a:r>
              <a:rPr lang="en-US" sz="2000" b="1" u="sng" baseline="30000">
                <a:solidFill>
                  <a:schemeClr val="bg2"/>
                </a:solidFill>
              </a:rPr>
              <a:t>nd</a:t>
            </a:r>
            <a:r>
              <a:rPr lang="en-US" sz="2000" b="1" u="sng">
                <a:solidFill>
                  <a:schemeClr val="bg2"/>
                </a:solidFill>
              </a:rPr>
              <a:t> order resonance 2Q = 5)</a:t>
            </a:r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title"/>
          </p:nvPr>
        </p:nvSpPr>
        <p:spPr>
          <a:xfrm>
            <a:off x="895350" y="327025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 dirty="0">
                <a:latin typeface="Comic Sans MS" charset="0"/>
              </a:rPr>
              <a:t>Quadrupole </a:t>
            </a:r>
            <a:r>
              <a:rPr lang="en-US" sz="2600" dirty="0">
                <a:latin typeface="Comic Sans MS" charset="0"/>
              </a:rPr>
              <a:t>(deflection </a:t>
            </a:r>
            <a:r>
              <a:rPr lang="en-US" sz="3000" dirty="0">
                <a:solidFill>
                  <a:schemeClr val="tx1"/>
                </a:solidFill>
                <a:latin typeface="Comic Sans MS" charset="0"/>
                <a:sym typeface="Symbol" charset="0"/>
              </a:rPr>
              <a:t>∝</a:t>
            </a:r>
            <a:r>
              <a:rPr lang="en-US" sz="2600" dirty="0">
                <a:latin typeface="Comic Sans MS" charset="0"/>
              </a:rPr>
              <a:t> position)</a:t>
            </a:r>
          </a:p>
        </p:txBody>
      </p:sp>
      <p:sp>
        <p:nvSpPr>
          <p:cNvPr id="229403" name="Rectangle 27"/>
          <p:cNvSpPr>
            <a:spLocks noChangeArrowheads="1"/>
          </p:cNvSpPr>
          <p:nvPr/>
        </p:nvSpPr>
        <p:spPr bwMode="auto">
          <a:xfrm>
            <a:off x="790575" y="5549900"/>
            <a:ext cx="7891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000"/>
              <a:t>For </a:t>
            </a:r>
            <a:r>
              <a:rPr lang="en-US" sz="2000" b="1" u="sng">
                <a:solidFill>
                  <a:schemeClr val="bg2"/>
                </a:solidFill>
              </a:rPr>
              <a:t>Q = 2.33</a:t>
            </a:r>
            <a:r>
              <a:rPr lang="en-US" sz="2000"/>
              <a:t>: Oscillation is cancelled out </a:t>
            </a:r>
            <a:r>
              <a:rPr lang="en-US" sz="2000" b="1" u="sng">
                <a:solidFill>
                  <a:schemeClr val="bg2"/>
                </a:solidFill>
              </a:rPr>
              <a:t>every third turn</a:t>
            </a:r>
            <a:r>
              <a:rPr lang="en-US" sz="2000"/>
              <a:t>, and therefore the particle </a:t>
            </a:r>
            <a:r>
              <a:rPr lang="en-US" sz="2000" b="1" u="sng">
                <a:solidFill>
                  <a:schemeClr val="bg2"/>
                </a:solidFill>
              </a:rPr>
              <a:t>motion is stable</a:t>
            </a:r>
            <a:r>
              <a:rPr lang="en-US" sz="2000"/>
              <a:t>.</a:t>
            </a:r>
          </a:p>
        </p:txBody>
      </p:sp>
      <p:grpSp>
        <p:nvGrpSpPr>
          <p:cNvPr id="11272" name="Group 74"/>
          <p:cNvGrpSpPr>
            <a:grpSpLocks/>
          </p:cNvGrpSpPr>
          <p:nvPr/>
        </p:nvGrpSpPr>
        <p:grpSpPr bwMode="auto">
          <a:xfrm>
            <a:off x="1035050" y="1263650"/>
            <a:ext cx="4286250" cy="3094038"/>
            <a:chOff x="652" y="992"/>
            <a:chExt cx="2700" cy="1949"/>
          </a:xfrm>
        </p:grpSpPr>
        <p:pic>
          <p:nvPicPr>
            <p:cNvPr id="11291" name="Picture 29" descr="Graphic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" y="992"/>
              <a:ext cx="2105" cy="1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92" name="Text Box 30"/>
            <p:cNvSpPr txBox="1">
              <a:spLocks noChangeArrowheads="1"/>
            </p:cNvSpPr>
            <p:nvPr/>
          </p:nvSpPr>
          <p:spPr bwMode="auto">
            <a:xfrm>
              <a:off x="652" y="1017"/>
              <a:ext cx="80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Times New Roman" charset="0"/>
                </a:rPr>
                <a:t>Q = 2.50</a:t>
              </a:r>
            </a:p>
          </p:txBody>
        </p:sp>
        <p:sp>
          <p:nvSpPr>
            <p:cNvPr id="11293" name="AutoShape 53"/>
            <p:cNvSpPr>
              <a:spLocks/>
            </p:cNvSpPr>
            <p:nvPr/>
          </p:nvSpPr>
          <p:spPr bwMode="auto">
            <a:xfrm>
              <a:off x="2824" y="1082"/>
              <a:ext cx="518" cy="199"/>
            </a:xfrm>
            <a:prstGeom prst="borderCallout2">
              <a:avLst>
                <a:gd name="adj1" fmla="val 36181"/>
                <a:gd name="adj2" fmla="val -9269"/>
                <a:gd name="adj3" fmla="val 36181"/>
                <a:gd name="adj4" fmla="val -91120"/>
                <a:gd name="adj5" fmla="val 226130"/>
                <a:gd name="adj6" fmla="val -181662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>
                  <a:latin typeface="Times New Roman" charset="0"/>
                </a:rPr>
                <a:t>1</a:t>
              </a:r>
              <a:r>
                <a:rPr lang="en-US" sz="1600" baseline="30000">
                  <a:latin typeface="Times New Roman" charset="0"/>
                </a:rPr>
                <a:t>st</a:t>
              </a:r>
              <a:r>
                <a:rPr lang="en-US" sz="1600">
                  <a:latin typeface="Times New Roman" charset="0"/>
                </a:rPr>
                <a:t> turn</a:t>
              </a:r>
            </a:p>
          </p:txBody>
        </p:sp>
        <p:sp>
          <p:nvSpPr>
            <p:cNvPr id="11294" name="AutoShape 54"/>
            <p:cNvSpPr>
              <a:spLocks/>
            </p:cNvSpPr>
            <p:nvPr/>
          </p:nvSpPr>
          <p:spPr bwMode="auto">
            <a:xfrm>
              <a:off x="2820" y="1374"/>
              <a:ext cx="517" cy="199"/>
            </a:xfrm>
            <a:prstGeom prst="borderCallout2">
              <a:avLst>
                <a:gd name="adj1" fmla="val 36181"/>
                <a:gd name="adj2" fmla="val -9282"/>
                <a:gd name="adj3" fmla="val 36181"/>
                <a:gd name="adj4" fmla="val -54741"/>
                <a:gd name="adj5" fmla="val 145727"/>
                <a:gd name="adj6" fmla="val -105222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>
                  <a:latin typeface="Times New Roman" charset="0"/>
                </a:rPr>
                <a:t>2</a:t>
              </a:r>
              <a:r>
                <a:rPr lang="en-US" sz="1600" baseline="30000">
                  <a:latin typeface="Times New Roman" charset="0"/>
                </a:rPr>
                <a:t>nd</a:t>
              </a:r>
              <a:r>
                <a:rPr lang="en-US" sz="1600">
                  <a:latin typeface="Times New Roman" charset="0"/>
                </a:rPr>
                <a:t> turn</a:t>
              </a:r>
            </a:p>
          </p:txBody>
        </p:sp>
        <p:sp>
          <p:nvSpPr>
            <p:cNvPr id="11295" name="AutoShape 55"/>
            <p:cNvSpPr>
              <a:spLocks/>
            </p:cNvSpPr>
            <p:nvPr/>
          </p:nvSpPr>
          <p:spPr bwMode="auto">
            <a:xfrm>
              <a:off x="2835" y="2023"/>
              <a:ext cx="517" cy="199"/>
            </a:xfrm>
            <a:prstGeom prst="borderCallout2">
              <a:avLst>
                <a:gd name="adj1" fmla="val 36181"/>
                <a:gd name="adj2" fmla="val -9282"/>
                <a:gd name="adj3" fmla="val 36181"/>
                <a:gd name="adj4" fmla="val -40037"/>
                <a:gd name="adj5" fmla="val -20602"/>
                <a:gd name="adj6" fmla="val -74273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>
                  <a:latin typeface="Times New Roman" charset="0"/>
                </a:rPr>
                <a:t>3</a:t>
              </a:r>
              <a:r>
                <a:rPr lang="en-US" sz="1600" baseline="30000">
                  <a:latin typeface="Times New Roman" charset="0"/>
                </a:rPr>
                <a:t>rd</a:t>
              </a:r>
              <a:r>
                <a:rPr lang="en-US" sz="1600">
                  <a:latin typeface="Times New Roman" charset="0"/>
                </a:rPr>
                <a:t> turn</a:t>
              </a:r>
            </a:p>
          </p:txBody>
        </p:sp>
        <p:sp>
          <p:nvSpPr>
            <p:cNvPr id="11296" name="AutoShape 56"/>
            <p:cNvSpPr>
              <a:spLocks/>
            </p:cNvSpPr>
            <p:nvPr/>
          </p:nvSpPr>
          <p:spPr bwMode="auto">
            <a:xfrm>
              <a:off x="2832" y="2742"/>
              <a:ext cx="517" cy="199"/>
            </a:xfrm>
            <a:prstGeom prst="borderCallout2">
              <a:avLst>
                <a:gd name="adj1" fmla="val 36181"/>
                <a:gd name="adj2" fmla="val -9282"/>
                <a:gd name="adj3" fmla="val 36181"/>
                <a:gd name="adj4" fmla="val -79111"/>
                <a:gd name="adj5" fmla="val -17588"/>
                <a:gd name="adj6" fmla="val -156093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>
                  <a:latin typeface="Times New Roman" charset="0"/>
                </a:rPr>
                <a:t>4</a:t>
              </a:r>
              <a:r>
                <a:rPr lang="en-US" sz="1600" baseline="30000">
                  <a:latin typeface="Times New Roman" charset="0"/>
                </a:rPr>
                <a:t>th</a:t>
              </a:r>
              <a:r>
                <a:rPr lang="en-US" sz="1600">
                  <a:latin typeface="Times New Roman" charset="0"/>
                </a:rPr>
                <a:t> turn</a:t>
              </a:r>
            </a:p>
          </p:txBody>
        </p:sp>
      </p:grpSp>
      <p:grpSp>
        <p:nvGrpSpPr>
          <p:cNvPr id="3" name="Group 73"/>
          <p:cNvGrpSpPr>
            <a:grpSpLocks/>
          </p:cNvGrpSpPr>
          <p:nvPr/>
        </p:nvGrpSpPr>
        <p:grpSpPr bwMode="auto">
          <a:xfrm>
            <a:off x="5348288" y="1270000"/>
            <a:ext cx="3341687" cy="3092450"/>
            <a:chOff x="3369" y="1017"/>
            <a:chExt cx="2105" cy="1948"/>
          </a:xfrm>
        </p:grpSpPr>
        <p:sp>
          <p:nvSpPr>
            <p:cNvPr id="11274" name="Text Box 46"/>
            <p:cNvSpPr txBox="1">
              <a:spLocks noChangeArrowheads="1"/>
            </p:cNvSpPr>
            <p:nvPr/>
          </p:nvSpPr>
          <p:spPr bwMode="auto">
            <a:xfrm>
              <a:off x="4666" y="1068"/>
              <a:ext cx="80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Times New Roman" charset="0"/>
                </a:rPr>
                <a:t>Q = 2.33</a:t>
              </a:r>
            </a:p>
          </p:txBody>
        </p:sp>
        <p:pic>
          <p:nvPicPr>
            <p:cNvPr id="11275" name="Picture 47" descr="Graphic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9" y="1017"/>
              <a:ext cx="2105" cy="1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Line 49"/>
            <p:cNvSpPr>
              <a:spLocks noChangeShapeType="1"/>
            </p:cNvSpPr>
            <p:nvPr/>
          </p:nvSpPr>
          <p:spPr bwMode="auto">
            <a:xfrm>
              <a:off x="4510" y="1388"/>
              <a:ext cx="0" cy="17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7" name="Line 50"/>
            <p:cNvSpPr>
              <a:spLocks noChangeShapeType="1"/>
            </p:cNvSpPr>
            <p:nvPr/>
          </p:nvSpPr>
          <p:spPr bwMode="auto">
            <a:xfrm>
              <a:off x="4709" y="2136"/>
              <a:ext cx="0" cy="38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8" name="Line 51"/>
            <p:cNvSpPr>
              <a:spLocks noChangeShapeType="1"/>
            </p:cNvSpPr>
            <p:nvPr/>
          </p:nvSpPr>
          <p:spPr bwMode="auto">
            <a:xfrm flipV="1">
              <a:off x="3866" y="2047"/>
              <a:ext cx="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279" name="Group 72"/>
            <p:cNvGrpSpPr>
              <a:grpSpLocks/>
            </p:cNvGrpSpPr>
            <p:nvPr/>
          </p:nvGrpSpPr>
          <p:grpSpPr bwMode="auto">
            <a:xfrm>
              <a:off x="3403" y="1159"/>
              <a:ext cx="1265" cy="510"/>
              <a:chOff x="3403" y="1159"/>
              <a:chExt cx="1265" cy="510"/>
            </a:xfrm>
          </p:grpSpPr>
          <p:sp>
            <p:nvSpPr>
              <p:cNvPr id="11289" name="Line 59"/>
              <p:cNvSpPr>
                <a:spLocks noChangeShapeType="1"/>
              </p:cNvSpPr>
              <p:nvPr/>
            </p:nvSpPr>
            <p:spPr bwMode="auto">
              <a:xfrm>
                <a:off x="3403" y="1159"/>
                <a:ext cx="29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0" name="Line 60"/>
              <p:cNvSpPr>
                <a:spLocks noChangeShapeType="1"/>
              </p:cNvSpPr>
              <p:nvPr/>
            </p:nvSpPr>
            <p:spPr bwMode="auto">
              <a:xfrm>
                <a:off x="3708" y="1165"/>
                <a:ext cx="960" cy="5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280" name="Group 71"/>
            <p:cNvGrpSpPr>
              <a:grpSpLocks/>
            </p:cNvGrpSpPr>
            <p:nvPr/>
          </p:nvGrpSpPr>
          <p:grpSpPr bwMode="auto">
            <a:xfrm>
              <a:off x="3383" y="1437"/>
              <a:ext cx="1219" cy="1072"/>
              <a:chOff x="3383" y="1437"/>
              <a:chExt cx="1219" cy="1072"/>
            </a:xfrm>
          </p:grpSpPr>
          <p:sp>
            <p:nvSpPr>
              <p:cNvPr id="11287" name="Line 62"/>
              <p:cNvSpPr>
                <a:spLocks noChangeShapeType="1"/>
              </p:cNvSpPr>
              <p:nvPr/>
            </p:nvSpPr>
            <p:spPr bwMode="auto">
              <a:xfrm>
                <a:off x="3383" y="1437"/>
                <a:ext cx="2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8" name="Line 63"/>
              <p:cNvSpPr>
                <a:spLocks noChangeShapeType="1"/>
              </p:cNvSpPr>
              <p:nvPr/>
            </p:nvSpPr>
            <p:spPr bwMode="auto">
              <a:xfrm>
                <a:off x="3655" y="1437"/>
                <a:ext cx="947" cy="10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281" name="Group 70"/>
            <p:cNvGrpSpPr>
              <a:grpSpLocks/>
            </p:cNvGrpSpPr>
            <p:nvPr/>
          </p:nvGrpSpPr>
          <p:grpSpPr bwMode="auto">
            <a:xfrm>
              <a:off x="3409" y="1827"/>
              <a:ext cx="457" cy="272"/>
              <a:chOff x="3390" y="1834"/>
              <a:chExt cx="457" cy="272"/>
            </a:xfrm>
          </p:grpSpPr>
          <p:sp>
            <p:nvSpPr>
              <p:cNvPr id="11285" name="Line 65"/>
              <p:cNvSpPr>
                <a:spLocks noChangeShapeType="1"/>
              </p:cNvSpPr>
              <p:nvPr/>
            </p:nvSpPr>
            <p:spPr bwMode="auto">
              <a:xfrm>
                <a:off x="3390" y="2105"/>
                <a:ext cx="191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6" name="Line 66"/>
              <p:cNvSpPr>
                <a:spLocks noChangeShapeType="1"/>
              </p:cNvSpPr>
              <p:nvPr/>
            </p:nvSpPr>
            <p:spPr bwMode="auto">
              <a:xfrm flipV="1">
                <a:off x="3582" y="1834"/>
                <a:ext cx="265" cy="2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282" name="Group 69"/>
            <p:cNvGrpSpPr>
              <a:grpSpLocks/>
            </p:cNvGrpSpPr>
            <p:nvPr/>
          </p:nvGrpSpPr>
          <p:grpSpPr bwMode="auto">
            <a:xfrm>
              <a:off x="3396" y="2225"/>
              <a:ext cx="722" cy="576"/>
              <a:chOff x="3396" y="2225"/>
              <a:chExt cx="722" cy="576"/>
            </a:xfrm>
          </p:grpSpPr>
          <p:sp>
            <p:nvSpPr>
              <p:cNvPr id="11283" name="Line 67"/>
              <p:cNvSpPr>
                <a:spLocks noChangeShapeType="1"/>
              </p:cNvSpPr>
              <p:nvPr/>
            </p:nvSpPr>
            <p:spPr bwMode="auto">
              <a:xfrm>
                <a:off x="3396" y="2801"/>
                <a:ext cx="31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4" name="Line 68"/>
              <p:cNvSpPr>
                <a:spLocks noChangeShapeType="1"/>
              </p:cNvSpPr>
              <p:nvPr/>
            </p:nvSpPr>
            <p:spPr bwMode="auto">
              <a:xfrm flipV="1">
                <a:off x="3721" y="2225"/>
                <a:ext cx="397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BCEB3-BDFA-0947-98E7-E3F42817F29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9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9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8" grpId="0" autoUpdateAnimBg="0"/>
      <p:bldP spid="229403" grpId="0" autoUpdateAnimBg="0"/>
    </p:bldLst>
  </p:timing>
</p:sld>
</file>

<file path=ppt/theme/theme1.xml><?xml version="1.0" encoding="utf-8"?>
<a:theme xmlns:a="http://schemas.openxmlformats.org/drawingml/2006/main" name="PowerPoint_PS_tunnel_template">
  <a:themeElements>
    <a:clrScheme name="PowerPoint_PS_tunnel_template 1">
      <a:dk1>
        <a:srgbClr val="000000"/>
      </a:dk1>
      <a:lt1>
        <a:srgbClr val="FFFFFF"/>
      </a:lt1>
      <a:dk2>
        <a:srgbClr val="000000"/>
      </a:dk2>
      <a:lt2>
        <a:srgbClr val="892D5B"/>
      </a:lt2>
      <a:accent1>
        <a:srgbClr val="CC9B10"/>
      </a:accent1>
      <a:accent2>
        <a:srgbClr val="C6CB65"/>
      </a:accent2>
      <a:accent3>
        <a:srgbClr val="FFFFFF"/>
      </a:accent3>
      <a:accent4>
        <a:srgbClr val="000000"/>
      </a:accent4>
      <a:accent5>
        <a:srgbClr val="E2CBAA"/>
      </a:accent5>
      <a:accent6>
        <a:srgbClr val="B3B85B"/>
      </a:accent6>
      <a:hlink>
        <a:srgbClr val="9F83BD"/>
      </a:hlink>
      <a:folHlink>
        <a:srgbClr val="F8CB0A"/>
      </a:folHlink>
    </a:clrScheme>
    <a:fontScheme name="PowerPoint_PS_tunnel_templat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PowerPoint_PS_tunnel_template 1">
        <a:dk1>
          <a:srgbClr val="000000"/>
        </a:dk1>
        <a:lt1>
          <a:srgbClr val="FFFFFF"/>
        </a:lt1>
        <a:dk2>
          <a:srgbClr val="000000"/>
        </a:dk2>
        <a:lt2>
          <a:srgbClr val="892D5B"/>
        </a:lt2>
        <a:accent1>
          <a:srgbClr val="CC9B10"/>
        </a:accent1>
        <a:accent2>
          <a:srgbClr val="C6CB65"/>
        </a:accent2>
        <a:accent3>
          <a:srgbClr val="FFFFFF"/>
        </a:accent3>
        <a:accent4>
          <a:srgbClr val="000000"/>
        </a:accent4>
        <a:accent5>
          <a:srgbClr val="E2CBAA"/>
        </a:accent5>
        <a:accent6>
          <a:srgbClr val="B3B85B"/>
        </a:accent6>
        <a:hlink>
          <a:srgbClr val="9F83BD"/>
        </a:hlink>
        <a:folHlink>
          <a:srgbClr val="F8CB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PS_tunnel_template 2">
        <a:dk1>
          <a:srgbClr val="000000"/>
        </a:dk1>
        <a:lt1>
          <a:srgbClr val="FFFFFF"/>
        </a:lt1>
        <a:dk2>
          <a:srgbClr val="000000"/>
        </a:dk2>
        <a:lt2>
          <a:srgbClr val="892D5B"/>
        </a:lt2>
        <a:accent1>
          <a:srgbClr val="CC9B10"/>
        </a:accent1>
        <a:accent2>
          <a:srgbClr val="808000"/>
        </a:accent2>
        <a:accent3>
          <a:srgbClr val="FFFFFF"/>
        </a:accent3>
        <a:accent4>
          <a:srgbClr val="000000"/>
        </a:accent4>
        <a:accent5>
          <a:srgbClr val="E2CBAA"/>
        </a:accent5>
        <a:accent6>
          <a:srgbClr val="737300"/>
        </a:accent6>
        <a:hlink>
          <a:srgbClr val="CDCD2B"/>
        </a:hlink>
        <a:folHlink>
          <a:srgbClr val="ECA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PS_tunnel_template 3">
        <a:dk1>
          <a:srgbClr val="000000"/>
        </a:dk1>
        <a:lt1>
          <a:srgbClr val="FFFFFF"/>
        </a:lt1>
        <a:dk2>
          <a:srgbClr val="333333"/>
        </a:dk2>
        <a:lt2>
          <a:srgbClr val="333333"/>
        </a:lt2>
        <a:accent1>
          <a:srgbClr val="DDDDDD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EAEAE"/>
        </a:accent6>
        <a:hlink>
          <a:srgbClr val="777777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30FF0C-A9DE-4670-BFC7-194CCAB252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2D2FBA2-C6E1-480A-B5CC-524E0B6EEE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J:\templates\PowerPoint_PS_tunnel_template.pot</Template>
  <TotalTime>8759</TotalTime>
  <Words>2007</Words>
  <Application>Microsoft Macintosh PowerPoint</Application>
  <PresentationFormat>On-screen Show (4:3)</PresentationFormat>
  <Paragraphs>389</Paragraphs>
  <Slides>30</Slides>
  <Notes>29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Comic Sans MS</vt:lpstr>
      <vt:lpstr>Math1</vt:lpstr>
      <vt:lpstr>Symbol</vt:lpstr>
      <vt:lpstr>Times New Roman</vt:lpstr>
      <vt:lpstr>Wingdings</vt:lpstr>
      <vt:lpstr>PowerPoint_PS_tunnel_template</vt:lpstr>
      <vt:lpstr>Equation</vt:lpstr>
      <vt:lpstr>Designer 4.0 Drawing</vt:lpstr>
      <vt:lpstr>Clip</vt:lpstr>
      <vt:lpstr>AXEL-2023 Introduction to Particle Accelerators</vt:lpstr>
      <vt:lpstr>Normalised Phase Space</vt:lpstr>
      <vt:lpstr>Phase Space &amp; Betatron Tune</vt:lpstr>
      <vt:lpstr>What is a resonance?</vt:lpstr>
      <vt:lpstr>Q = 3.333 in more detail</vt:lpstr>
      <vt:lpstr>Q = 3.333 in Phase Space</vt:lpstr>
      <vt:lpstr>Machine imperfections</vt:lpstr>
      <vt:lpstr>Dipole (deflection independent of position)</vt:lpstr>
      <vt:lpstr>Quadrupole (deflection ∝ position)</vt:lpstr>
      <vt:lpstr>Sextupole (deflection ∝ position2)</vt:lpstr>
      <vt:lpstr>More rigorous approach (1)</vt:lpstr>
      <vt:lpstr>More rigorous approach (2)</vt:lpstr>
      <vt:lpstr>More rigorous approach (3)</vt:lpstr>
      <vt:lpstr>More rigorous approach (4)</vt:lpstr>
      <vt:lpstr>More rigorous approach (5)</vt:lpstr>
      <vt:lpstr>Stopband</vt:lpstr>
      <vt:lpstr>Sextupole kick</vt:lpstr>
      <vt:lpstr>Octupole kick</vt:lpstr>
      <vt:lpstr>Resonance summary</vt:lpstr>
      <vt:lpstr>Coupling</vt:lpstr>
      <vt:lpstr>Skew Quadrupole</vt:lpstr>
      <vt:lpstr>Solenoid; longitudinal field</vt:lpstr>
      <vt:lpstr>Solenoid; longitudinal field (2)</vt:lpstr>
      <vt:lpstr>Coupling and Resonance</vt:lpstr>
      <vt:lpstr>A mechanical equivalent</vt:lpstr>
      <vt:lpstr>General tune diagram</vt:lpstr>
      <vt:lpstr>Realistic tune diagram</vt:lpstr>
      <vt:lpstr>Measured tune diagram</vt:lpstr>
      <vt:lpstr>Conclusion</vt:lpstr>
      <vt:lpstr>Questions….,Remarks…?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accelerators</dc:title>
  <dc:subject>Lattice calculations</dc:subject>
  <dc:creator>Rende Steerenberg</dc:creator>
  <dc:description>Revised Januari 2002 by Rende Steerenberg</dc:description>
  <cp:lastModifiedBy>Rende Steerenberg</cp:lastModifiedBy>
  <cp:revision>478</cp:revision>
  <cp:lastPrinted>2002-01-18T08:04:58Z</cp:lastPrinted>
  <dcterms:created xsi:type="dcterms:W3CDTF">2000-12-12T08:49:19Z</dcterms:created>
  <dcterms:modified xsi:type="dcterms:W3CDTF">2023-11-28T07:34:04Z</dcterms:modified>
  <cp:category>Courses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1</vt:i4>
  </property>
  <property fmtid="{D5CDD505-2E9C-101B-9397-08002B2CF9AE}" pid="7" name="MailAddress">
    <vt:lpwstr>Rende.Steerenberg@cern.ch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2</vt:i4>
  </property>
  <property fmtid="{D5CDD505-2E9C-101B-9397-08002B2CF9AE}" pid="21" name="OutputDir">
    <vt:lpwstr>J:\WWW\Presentations</vt:lpwstr>
  </property>
</Properties>
</file>