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3"/>
  </p:sldMasterIdLst>
  <p:notesMasterIdLst>
    <p:notesMasterId r:id="rId85"/>
  </p:notesMasterIdLst>
  <p:handoutMasterIdLst>
    <p:handoutMasterId r:id="rId86"/>
  </p:handoutMasterIdLst>
  <p:sldIdLst>
    <p:sldId id="256" r:id="rId4"/>
    <p:sldId id="257" r:id="rId5"/>
    <p:sldId id="258" r:id="rId6"/>
    <p:sldId id="259" r:id="rId7"/>
    <p:sldId id="347" r:id="rId8"/>
    <p:sldId id="262" r:id="rId9"/>
    <p:sldId id="343" r:id="rId10"/>
    <p:sldId id="269" r:id="rId11"/>
    <p:sldId id="270" r:id="rId12"/>
    <p:sldId id="273" r:id="rId13"/>
    <p:sldId id="274" r:id="rId14"/>
    <p:sldId id="276" r:id="rId15"/>
    <p:sldId id="288" r:id="rId16"/>
    <p:sldId id="289" r:id="rId17"/>
    <p:sldId id="290" r:id="rId18"/>
    <p:sldId id="291" r:id="rId19"/>
    <p:sldId id="277" r:id="rId20"/>
    <p:sldId id="292" r:id="rId21"/>
    <p:sldId id="293" r:id="rId22"/>
    <p:sldId id="294" r:id="rId23"/>
    <p:sldId id="295" r:id="rId24"/>
    <p:sldId id="278" r:id="rId25"/>
    <p:sldId id="279" r:id="rId26"/>
    <p:sldId id="296" r:id="rId27"/>
    <p:sldId id="297" r:id="rId28"/>
    <p:sldId id="298" r:id="rId29"/>
    <p:sldId id="299" r:id="rId30"/>
    <p:sldId id="300" r:id="rId31"/>
    <p:sldId id="301" r:id="rId32"/>
    <p:sldId id="302" r:id="rId33"/>
    <p:sldId id="303" r:id="rId34"/>
    <p:sldId id="312" r:id="rId35"/>
    <p:sldId id="313" r:id="rId36"/>
    <p:sldId id="314" r:id="rId37"/>
    <p:sldId id="315" r:id="rId38"/>
    <p:sldId id="316" r:id="rId39"/>
    <p:sldId id="280" r:id="rId40"/>
    <p:sldId id="283" r:id="rId41"/>
    <p:sldId id="284" r:id="rId42"/>
    <p:sldId id="282" r:id="rId43"/>
    <p:sldId id="285" r:id="rId44"/>
    <p:sldId id="286" r:id="rId45"/>
    <p:sldId id="287" r:id="rId46"/>
    <p:sldId id="281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  <p:sldId id="325" r:id="rId56"/>
    <p:sldId id="340" r:id="rId57"/>
    <p:sldId id="339" r:id="rId58"/>
    <p:sldId id="338" r:id="rId59"/>
    <p:sldId id="337" r:id="rId60"/>
    <p:sldId id="336" r:id="rId61"/>
    <p:sldId id="335" r:id="rId62"/>
    <p:sldId id="334" r:id="rId63"/>
    <p:sldId id="333" r:id="rId64"/>
    <p:sldId id="332" r:id="rId65"/>
    <p:sldId id="331" r:id="rId66"/>
    <p:sldId id="330" r:id="rId67"/>
    <p:sldId id="329" r:id="rId68"/>
    <p:sldId id="328" r:id="rId69"/>
    <p:sldId id="326" r:id="rId70"/>
    <p:sldId id="327" r:id="rId71"/>
    <p:sldId id="341" r:id="rId72"/>
    <p:sldId id="317" r:id="rId73"/>
    <p:sldId id="318" r:id="rId74"/>
    <p:sldId id="319" r:id="rId75"/>
    <p:sldId id="266" r:id="rId76"/>
    <p:sldId id="265" r:id="rId77"/>
    <p:sldId id="267" r:id="rId78"/>
    <p:sldId id="268" r:id="rId79"/>
    <p:sldId id="320" r:id="rId80"/>
    <p:sldId id="323" r:id="rId81"/>
    <p:sldId id="322" r:id="rId82"/>
    <p:sldId id="345" r:id="rId83"/>
    <p:sldId id="346" r:id="rId84"/>
  </p:sldIdLst>
  <p:sldSz cx="9144000" cy="6858000" type="screen4x3"/>
  <p:notesSz cx="67310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omic Sans MS" charset="0"/>
        <a:ea typeface="ＭＳ Ｐゴシック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  <a:srgbClr val="FF33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787"/>
    <p:restoredTop sz="90929"/>
  </p:normalViewPr>
  <p:slideViewPr>
    <p:cSldViewPr>
      <p:cViewPr varScale="1">
        <p:scale>
          <a:sx n="119" d="100"/>
          <a:sy n="119" d="100"/>
        </p:scale>
        <p:origin x="1352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84" Type="http://schemas.openxmlformats.org/officeDocument/2006/relationships/slide" Target="slides/slide81.xml"/><Relationship Id="rId89" Type="http://schemas.openxmlformats.org/officeDocument/2006/relationships/theme" Target="theme/theme1.xml"/><Relationship Id="rId16" Type="http://schemas.openxmlformats.org/officeDocument/2006/relationships/slide" Target="slides/slide13.xml"/><Relationship Id="rId11" Type="http://schemas.openxmlformats.org/officeDocument/2006/relationships/slide" Target="slides/slide8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74" Type="http://schemas.openxmlformats.org/officeDocument/2006/relationships/slide" Target="slides/slide71.xml"/><Relationship Id="rId79" Type="http://schemas.openxmlformats.org/officeDocument/2006/relationships/slide" Target="slides/slide76.xml"/><Relationship Id="rId5" Type="http://schemas.openxmlformats.org/officeDocument/2006/relationships/slide" Target="slides/slide2.xml"/><Relationship Id="rId90" Type="http://schemas.openxmlformats.org/officeDocument/2006/relationships/tableStyles" Target="tableStyles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slide" Target="slides/slide74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slide" Target="slides/slide77.xml"/><Relationship Id="rId85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slide" Target="slides/slide80.xml"/><Relationship Id="rId88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slide" Target="slides/slide75.xml"/><Relationship Id="rId81" Type="http://schemas.openxmlformats.org/officeDocument/2006/relationships/slide" Target="slides/slide78.xml"/><Relationship Id="rId86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9" Type="http://schemas.openxmlformats.org/officeDocument/2006/relationships/slide" Target="slides/slide36.xml"/><Relationship Id="rId34" Type="http://schemas.openxmlformats.org/officeDocument/2006/relationships/slide" Target="slides/slide31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76" Type="http://schemas.openxmlformats.org/officeDocument/2006/relationships/slide" Target="slides/slide73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customXml" Target="../customXml/item2.xml"/><Relationship Id="rId29" Type="http://schemas.openxmlformats.org/officeDocument/2006/relationships/slide" Target="slides/slide26.xml"/><Relationship Id="rId24" Type="http://schemas.openxmlformats.org/officeDocument/2006/relationships/slide" Target="slides/slide21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66" Type="http://schemas.openxmlformats.org/officeDocument/2006/relationships/slide" Target="slides/slide63.xml"/><Relationship Id="rId87" Type="http://schemas.openxmlformats.org/officeDocument/2006/relationships/presProps" Target="presProps.xml"/><Relationship Id="rId61" Type="http://schemas.openxmlformats.org/officeDocument/2006/relationships/slide" Target="slides/slide58.xml"/><Relationship Id="rId82" Type="http://schemas.openxmlformats.org/officeDocument/2006/relationships/slide" Target="slides/slide79.xml"/><Relationship Id="rId19" Type="http://schemas.openxmlformats.org/officeDocument/2006/relationships/slide" Target="slides/slide16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FBEECA-49CE-024C-ACAB-49B3ACC00B29}" type="datetimeFigureOut">
              <a:rPr lang="en-US" smtClean="0"/>
              <a:t>11/28/23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3175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C86E2-EDE7-A34D-A5B0-F53681DF0ED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8689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83013" y="0"/>
            <a:ext cx="29352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3450" y="77152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5513" y="4695825"/>
            <a:ext cx="494347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4825"/>
            <a:ext cx="29352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83013" y="9394825"/>
            <a:ext cx="29352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charset="0"/>
              </a:defRPr>
            </a:lvl1pPr>
          </a:lstStyle>
          <a:p>
            <a:fld id="{C60EC892-4BC2-F848-BD94-64B184EF8B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3174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CB950B0-E7E9-7442-BEEF-DF98F671530D}" type="slidenum">
              <a:rPr lang="en-US" sz="1200">
                <a:latin typeface="Times New Roman" charset="0"/>
              </a:rPr>
              <a:pPr/>
              <a:t>1</a:t>
            </a:fld>
            <a:endParaRPr lang="en-US" sz="1200">
              <a:latin typeface="Times New Roman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60664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77042480-AAB2-DF4D-BDB7-C306DC4BFADD}" type="slidenum">
              <a:rPr lang="en-US" sz="1200">
                <a:latin typeface="Times New Roman" charset="0"/>
              </a:rPr>
              <a:pPr/>
              <a:t>11</a:t>
            </a:fld>
            <a:endParaRPr lang="en-US" sz="1200">
              <a:latin typeface="Times New Roman" charset="0"/>
            </a:endParaRPr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479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34676818-192D-054C-A5F0-D5A71535934E}" type="slidenum">
              <a:rPr lang="en-US" sz="1200">
                <a:latin typeface="Times New Roman" charset="0"/>
              </a:rPr>
              <a:pPr/>
              <a:t>12</a:t>
            </a:fld>
            <a:endParaRPr lang="en-US" sz="1200">
              <a:latin typeface="Times New Roman" charset="0"/>
            </a:endParaRPr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5258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FF1D7D2-4B44-8B4F-B4C5-3A9AF37D798D}" type="slidenum">
              <a:rPr lang="en-US" sz="1200">
                <a:latin typeface="Times New Roman" charset="0"/>
              </a:rPr>
              <a:pPr/>
              <a:t>13</a:t>
            </a:fld>
            <a:endParaRPr lang="en-US" sz="1200">
              <a:latin typeface="Times New Roman" charset="0"/>
            </a:endParaRPr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36706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6EE3ADE-51C0-764C-A0F9-5B82ABFE4E2A}" type="slidenum">
              <a:rPr lang="en-US" sz="1200">
                <a:latin typeface="Times New Roman" charset="0"/>
              </a:rPr>
              <a:pPr/>
              <a:t>14</a:t>
            </a:fld>
            <a:endParaRPr lang="en-US" sz="1200">
              <a:latin typeface="Times New Roman" charset="0"/>
            </a:endParaRPr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164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121E0CA-FD11-F143-80E2-E4793B94589C}" type="slidenum">
              <a:rPr lang="en-US" sz="1200">
                <a:latin typeface="Times New Roman" charset="0"/>
              </a:rPr>
              <a:pPr/>
              <a:t>15</a:t>
            </a:fld>
            <a:endParaRPr lang="en-US" sz="1200">
              <a:latin typeface="Times New Roman" charset="0"/>
            </a:endParaRPr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719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0E2E5328-1DFB-F94F-9FBE-6D2FFD787237}" type="slidenum">
              <a:rPr lang="en-US" sz="1200">
                <a:latin typeface="Times New Roman" charset="0"/>
              </a:rPr>
              <a:pPr/>
              <a:t>16</a:t>
            </a:fld>
            <a:endParaRPr lang="en-US" sz="1200">
              <a:latin typeface="Times New Roman" charset="0"/>
            </a:endParaRPr>
          </a:p>
        </p:txBody>
      </p:sp>
      <p:sp>
        <p:nvSpPr>
          <p:cNvPr id="102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3497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0FF4BD13-FBF5-2442-8F7C-7D7ACA7BFA26}" type="slidenum">
              <a:rPr lang="en-US" sz="1200">
                <a:latin typeface="Times New Roman" charset="0"/>
              </a:rPr>
              <a:pPr/>
              <a:t>17</a:t>
            </a:fld>
            <a:endParaRPr lang="en-US" sz="1200">
              <a:latin typeface="Times New Roman" charset="0"/>
            </a:endParaRPr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7581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991DA43-F1EB-6C4B-8860-FF323148962D}" type="slidenum">
              <a:rPr lang="en-US" sz="1200">
                <a:latin typeface="Times New Roman" charset="0"/>
              </a:rPr>
              <a:pPr/>
              <a:t>18</a:t>
            </a:fld>
            <a:endParaRPr lang="en-US" sz="1200">
              <a:latin typeface="Times New Roman" charset="0"/>
            </a:endParaRPr>
          </a:p>
        </p:txBody>
      </p:sp>
      <p:sp>
        <p:nvSpPr>
          <p:cNvPr id="104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6981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24F4FEC-AD91-EF4E-842B-4DFFD4E73F58}" type="slidenum">
              <a:rPr lang="en-US" sz="1200">
                <a:latin typeface="Times New Roman" charset="0"/>
              </a:rPr>
              <a:pPr/>
              <a:t>19</a:t>
            </a:fld>
            <a:endParaRPr lang="en-US" sz="1200">
              <a:latin typeface="Times New Roman" charset="0"/>
            </a:endParaRPr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00908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5DD7CBB-07A0-CE45-B9A6-8F2CF7985F04}" type="slidenum">
              <a:rPr lang="en-US" sz="1200">
                <a:latin typeface="Times New Roman" charset="0"/>
              </a:rPr>
              <a:pPr/>
              <a:t>20</a:t>
            </a:fld>
            <a:endParaRPr lang="en-US" sz="1200">
              <a:latin typeface="Times New Roman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47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D1897F7-A7FD-5B4B-9CC9-A990EF9D7992}" type="slidenum">
              <a:rPr lang="en-US" sz="1200">
                <a:latin typeface="Times New Roman" charset="0"/>
              </a:rPr>
              <a:pPr/>
              <a:t>2</a:t>
            </a:fld>
            <a:endParaRPr lang="en-US" sz="1200">
              <a:latin typeface="Times New Roman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6620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2BA82F6E-4B39-2B47-9C78-46066F96BC0C}" type="slidenum">
              <a:rPr lang="en-US" sz="1200">
                <a:latin typeface="Times New Roman" charset="0"/>
              </a:rPr>
              <a:pPr/>
              <a:t>21</a:t>
            </a:fld>
            <a:endParaRPr lang="en-US" sz="1200">
              <a:latin typeface="Times New Roman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5847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5550AD8-E44D-774E-9A8E-791104A96F6A}" type="slidenum">
              <a:rPr lang="en-US" sz="1200">
                <a:latin typeface="Times New Roman" charset="0"/>
              </a:rPr>
              <a:pPr/>
              <a:t>22</a:t>
            </a:fld>
            <a:endParaRPr lang="en-US" sz="1200">
              <a:latin typeface="Times New Roman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1754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A970567-6D75-5D4C-8A92-E3AD54E72AFF}" type="slidenum">
              <a:rPr lang="en-US" sz="1200">
                <a:latin typeface="Times New Roman" charset="0"/>
              </a:rPr>
              <a:pPr/>
              <a:t>23</a:t>
            </a:fld>
            <a:endParaRPr lang="en-US" sz="1200">
              <a:latin typeface="Times New Roman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8860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AEDBAA5-CCC0-DC47-893B-0297F9C66B9D}" type="slidenum">
              <a:rPr lang="en-US" sz="1200">
                <a:latin typeface="Times New Roman" charset="0"/>
              </a:rPr>
              <a:pPr/>
              <a:t>24</a:t>
            </a:fld>
            <a:endParaRPr lang="en-US" sz="1200">
              <a:latin typeface="Times New Roman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23210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A393C70-352E-3140-BD37-5558B9405D02}" type="slidenum">
              <a:rPr lang="en-US" sz="1200">
                <a:latin typeface="Times New Roman" charset="0"/>
              </a:rPr>
              <a:pPr/>
              <a:t>25</a:t>
            </a:fld>
            <a:endParaRPr lang="en-US" sz="1200">
              <a:latin typeface="Times New Roman" charset="0"/>
            </a:endParaRPr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9408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48520114-46CF-064F-9F17-85ADC74BEDD5}" type="slidenum">
              <a:rPr lang="en-US" sz="1200">
                <a:latin typeface="Times New Roman" charset="0"/>
              </a:rPr>
              <a:pPr/>
              <a:t>26</a:t>
            </a:fld>
            <a:endParaRPr lang="en-US" sz="1200">
              <a:latin typeface="Times New Roman" charset="0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40388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A15BB18-9DA8-4042-8F15-F3D965063B51}" type="slidenum">
              <a:rPr lang="en-US" sz="1200">
                <a:latin typeface="Times New Roman" charset="0"/>
              </a:rPr>
              <a:pPr/>
              <a:t>27</a:t>
            </a:fld>
            <a:endParaRPr lang="en-US" sz="1200">
              <a:latin typeface="Times New Roman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62961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70DF98F-6A67-2D48-A5F9-E9FDDB4225CF}" type="slidenum">
              <a:rPr lang="en-US" sz="1200">
                <a:latin typeface="Times New Roman" charset="0"/>
              </a:rPr>
              <a:pPr/>
              <a:t>28</a:t>
            </a:fld>
            <a:endParaRPr lang="en-US" sz="1200">
              <a:latin typeface="Times New Roman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53037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D9D6E925-7C20-774E-A67B-884E04B171ED}" type="slidenum">
              <a:rPr lang="en-US" sz="1200">
                <a:latin typeface="Times New Roman" charset="0"/>
              </a:rPr>
              <a:pPr/>
              <a:t>29</a:t>
            </a:fld>
            <a:endParaRPr lang="en-US" sz="1200">
              <a:latin typeface="Times New Roman" charset="0"/>
            </a:endParaRPr>
          </a:p>
        </p:txBody>
      </p:sp>
      <p:sp>
        <p:nvSpPr>
          <p:cNvPr id="115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93824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A24DC57-7F2F-D045-8FC8-8FACA2EEB884}" type="slidenum">
              <a:rPr lang="en-US" sz="1200">
                <a:latin typeface="Times New Roman" charset="0"/>
              </a:rPr>
              <a:pPr/>
              <a:t>30</a:t>
            </a:fld>
            <a:endParaRPr lang="en-US" sz="1200">
              <a:latin typeface="Times New Roman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985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0B867EC3-BCD1-594E-BA13-6D2523DC450C}" type="slidenum">
              <a:rPr lang="en-US" sz="1200">
                <a:latin typeface="Times New Roman" charset="0"/>
              </a:rPr>
              <a:pPr/>
              <a:t>3</a:t>
            </a:fld>
            <a:endParaRPr lang="en-US" sz="1200">
              <a:latin typeface="Times New Roman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35495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2C7BB7C7-6B6E-0342-8FED-3B8DEF59D095}" type="slidenum">
              <a:rPr lang="en-US" sz="1200">
                <a:latin typeface="Times New Roman" charset="0"/>
              </a:rPr>
              <a:pPr/>
              <a:t>31</a:t>
            </a:fld>
            <a:endParaRPr lang="en-US" sz="1200">
              <a:latin typeface="Times New Roman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47033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2587CD0D-48D6-D847-92AD-B5DF56F8BB7F}" type="slidenum">
              <a:rPr lang="en-US" sz="1200">
                <a:latin typeface="Times New Roman" charset="0"/>
              </a:rPr>
              <a:pPr/>
              <a:t>32</a:t>
            </a:fld>
            <a:endParaRPr lang="en-US" sz="1200">
              <a:latin typeface="Times New Roman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8462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BFCB7A0F-8845-B34C-9614-D5B35BAB667F}" type="slidenum">
              <a:rPr lang="en-US" sz="1200">
                <a:latin typeface="Times New Roman" charset="0"/>
              </a:rPr>
              <a:pPr/>
              <a:t>33</a:t>
            </a:fld>
            <a:endParaRPr lang="en-US" sz="1200">
              <a:latin typeface="Times New Roman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40803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9B4CCC81-DE2D-BC4A-A9B3-FD8EB29364DA}" type="slidenum">
              <a:rPr lang="en-US" sz="1200">
                <a:latin typeface="Times New Roman" charset="0"/>
              </a:rPr>
              <a:pPr/>
              <a:t>34</a:t>
            </a:fld>
            <a:endParaRPr lang="en-US" sz="1200">
              <a:latin typeface="Times New Roman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88494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E58ABDDD-91A0-B240-BBA0-219514969AB1}" type="slidenum">
              <a:rPr lang="en-US" sz="1200">
                <a:latin typeface="Times New Roman" charset="0"/>
              </a:rPr>
              <a:pPr/>
              <a:t>35</a:t>
            </a:fld>
            <a:endParaRPr lang="en-US" sz="1200">
              <a:latin typeface="Times New Roman" charset="0"/>
            </a:endParaRPr>
          </a:p>
        </p:txBody>
      </p:sp>
      <p:sp>
        <p:nvSpPr>
          <p:cNvPr id="121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5639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D455DAE-AD22-9D41-AE48-751863532551}" type="slidenum">
              <a:rPr lang="en-US" sz="1200">
                <a:latin typeface="Times New Roman" charset="0"/>
              </a:rPr>
              <a:pPr/>
              <a:t>36</a:t>
            </a:fld>
            <a:endParaRPr lang="en-US" sz="1200">
              <a:latin typeface="Times New Roman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4623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AB76847-8FDC-8544-BE25-6C85DF518357}" type="slidenum">
              <a:rPr lang="en-US" sz="1200">
                <a:latin typeface="Times New Roman" charset="0"/>
              </a:rPr>
              <a:pPr/>
              <a:t>37</a:t>
            </a:fld>
            <a:endParaRPr lang="en-US" sz="1200">
              <a:latin typeface="Times New Roman" charset="0"/>
            </a:endParaRPr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791034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4B704845-A50F-8348-B412-46A4EBDA0A79}" type="slidenum">
              <a:rPr lang="en-US" sz="1200">
                <a:latin typeface="Times New Roman" charset="0"/>
              </a:rPr>
              <a:pPr/>
              <a:t>38</a:t>
            </a:fld>
            <a:endParaRPr lang="en-US" sz="1200">
              <a:latin typeface="Times New Roman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49838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31A13867-1491-2F41-A81C-8A02E4D681B4}" type="slidenum">
              <a:rPr lang="en-US" sz="1200">
                <a:latin typeface="Times New Roman" charset="0"/>
              </a:rPr>
              <a:pPr/>
              <a:t>39</a:t>
            </a:fld>
            <a:endParaRPr lang="en-US" sz="1200">
              <a:latin typeface="Times New Roman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6829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54FF53A-F004-B246-8120-CFEC3E1212B7}" type="slidenum">
              <a:rPr lang="en-US" sz="1200">
                <a:latin typeface="Times New Roman" charset="0"/>
              </a:rPr>
              <a:pPr/>
              <a:t>40</a:t>
            </a:fld>
            <a:endParaRPr lang="en-US" sz="1200">
              <a:latin typeface="Times New Roman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144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00866B42-E99D-404D-B278-906866B7921A}" type="slidenum">
              <a:rPr lang="en-US" sz="1200">
                <a:latin typeface="Times New Roman" charset="0"/>
              </a:rPr>
              <a:pPr/>
              <a:t>4</a:t>
            </a:fld>
            <a:endParaRPr lang="en-US" sz="1200">
              <a:latin typeface="Times New Roman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638297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2578C2B-B415-7D4F-9DF6-A729C6E159CA}" type="slidenum">
              <a:rPr lang="en-US" sz="1200">
                <a:latin typeface="Times New Roman" charset="0"/>
              </a:rPr>
              <a:pPr/>
              <a:t>41</a:t>
            </a:fld>
            <a:endParaRPr lang="en-US" sz="1200">
              <a:latin typeface="Times New Roman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611818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D3E3C88D-019A-314E-AB74-AE9D51A988E0}" type="slidenum">
              <a:rPr lang="en-US" sz="1200">
                <a:latin typeface="Times New Roman" charset="0"/>
              </a:rPr>
              <a:pPr/>
              <a:t>42</a:t>
            </a:fld>
            <a:endParaRPr lang="en-US" sz="1200">
              <a:latin typeface="Times New Roman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9303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7D98CAA-90BD-4B47-8611-C54466A41554}" type="slidenum">
              <a:rPr lang="en-US" sz="1200">
                <a:latin typeface="Times New Roman" charset="0"/>
              </a:rPr>
              <a:pPr/>
              <a:t>43</a:t>
            </a:fld>
            <a:endParaRPr lang="en-US" sz="1200">
              <a:latin typeface="Times New Roman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40443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610C72E-45E9-D44E-86C6-9E9FCE54A93E}" type="slidenum">
              <a:rPr lang="en-US" sz="1200">
                <a:latin typeface="Times New Roman" charset="0"/>
              </a:rPr>
              <a:pPr/>
              <a:t>44</a:t>
            </a:fld>
            <a:endParaRPr lang="en-US" sz="1200">
              <a:latin typeface="Times New Roman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7841485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D053327-0E05-3E4F-82A2-7C8312B69785}" type="slidenum">
              <a:rPr lang="en-US" sz="1200">
                <a:latin typeface="Times New Roman" charset="0"/>
              </a:rPr>
              <a:pPr/>
              <a:t>45</a:t>
            </a:fld>
            <a:endParaRPr lang="en-US" sz="1200">
              <a:latin typeface="Times New Roman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216208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29BD6B6-BAB7-4D4F-B621-56F0F6EACB34}" type="slidenum">
              <a:rPr lang="en-US" sz="1200">
                <a:latin typeface="Times New Roman" charset="0"/>
              </a:rPr>
              <a:pPr/>
              <a:t>46</a:t>
            </a:fld>
            <a:endParaRPr lang="en-US" sz="1200">
              <a:latin typeface="Times New Roman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75636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86F7E071-9E29-DE46-A965-A7A5F7A95A15}" type="slidenum">
              <a:rPr lang="en-US" sz="1200">
                <a:latin typeface="Times New Roman" charset="0"/>
              </a:rPr>
              <a:pPr/>
              <a:t>47</a:t>
            </a:fld>
            <a:endParaRPr lang="en-US" sz="1200">
              <a:latin typeface="Times New Roman" charset="0"/>
            </a:endParaRPr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176465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09DE3EA-9528-6544-A7DD-995451D3A68E}" type="slidenum">
              <a:rPr lang="en-US" sz="1200">
                <a:latin typeface="Times New Roman" charset="0"/>
              </a:rPr>
              <a:pPr/>
              <a:t>48</a:t>
            </a:fld>
            <a:endParaRPr lang="en-US" sz="1200">
              <a:latin typeface="Times New Roman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505826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6644B5FB-5543-EC49-A2F7-E3B2AC710DE9}" type="slidenum">
              <a:rPr lang="en-US" sz="1200">
                <a:latin typeface="Times New Roman" charset="0"/>
              </a:rPr>
              <a:pPr/>
              <a:t>49</a:t>
            </a:fld>
            <a:endParaRPr lang="en-US" sz="1200">
              <a:latin typeface="Times New Roman" charset="0"/>
            </a:endParaRPr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1385310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CA44B5B-B84D-D448-938A-1EE5205B1393}" type="slidenum">
              <a:rPr lang="en-US" sz="1200">
                <a:latin typeface="Times New Roman" charset="0"/>
              </a:rPr>
              <a:pPr/>
              <a:t>50</a:t>
            </a:fld>
            <a:endParaRPr lang="en-US" sz="1200">
              <a:latin typeface="Times New Roman" charset="0"/>
            </a:endParaRPr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6226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3219F766-F1B2-244D-8C83-B5098D9C22D5}" type="slidenum">
              <a:rPr lang="en-US" sz="1200">
                <a:latin typeface="Times New Roman" charset="0"/>
              </a:rPr>
              <a:pPr/>
              <a:t>6</a:t>
            </a:fld>
            <a:endParaRPr lang="en-US" sz="1200">
              <a:latin typeface="Times New Roman" charset="0"/>
            </a:endParaRPr>
          </a:p>
        </p:txBody>
      </p:sp>
      <p:sp>
        <p:nvSpPr>
          <p:cNvPr id="92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8251533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CAECC75-C722-744C-AAE2-817F32BFCC6C}" type="slidenum">
              <a:rPr lang="en-US" sz="1200">
                <a:latin typeface="Times New Roman" charset="0"/>
              </a:rPr>
              <a:pPr/>
              <a:t>51</a:t>
            </a:fld>
            <a:endParaRPr lang="en-US" sz="1200">
              <a:latin typeface="Times New Roman" charset="0"/>
            </a:endParaRPr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00403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CEB6F742-CB60-F64D-A72D-77B7421300F3}" type="slidenum">
              <a:rPr lang="en-US" sz="1200">
                <a:latin typeface="Times New Roman" charset="0"/>
              </a:rPr>
              <a:pPr/>
              <a:t>52</a:t>
            </a:fld>
            <a:endParaRPr lang="en-US" sz="1200">
              <a:latin typeface="Times New Roman" charset="0"/>
            </a:endParaRPr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01774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45AC300-2CEF-1241-AE2F-67D99344A8BF}" type="slidenum">
              <a:rPr lang="en-US" sz="1200">
                <a:latin typeface="Times New Roman" charset="0"/>
              </a:rPr>
              <a:pPr/>
              <a:t>70</a:t>
            </a:fld>
            <a:endParaRPr lang="en-US" sz="1200">
              <a:latin typeface="Times New Roman" charset="0"/>
            </a:endParaRPr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973123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E770355F-82F6-FF4B-841E-ED5419224904}" type="slidenum">
              <a:rPr lang="en-US" sz="1200">
                <a:latin typeface="Times New Roman" charset="0"/>
              </a:rPr>
              <a:pPr/>
              <a:t>71</a:t>
            </a:fld>
            <a:endParaRPr lang="en-US" sz="1200">
              <a:latin typeface="Times New Roman" charset="0"/>
            </a:endParaRPr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02161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316A80E-8CD2-A647-B96F-F5C2657EF20D}" type="slidenum">
              <a:rPr lang="en-US" sz="1200">
                <a:latin typeface="Times New Roman" charset="0"/>
              </a:rPr>
              <a:pPr/>
              <a:t>72</a:t>
            </a:fld>
            <a:endParaRPr lang="en-US" sz="1200">
              <a:latin typeface="Times New Roman" charset="0"/>
            </a:endParaRPr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64179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E8911CE8-EA03-5E41-9FEE-88655B716CE9}" type="slidenum">
              <a:rPr lang="en-US" sz="1200">
                <a:latin typeface="Times New Roman" charset="0"/>
              </a:rPr>
              <a:pPr/>
              <a:t>73</a:t>
            </a:fld>
            <a:endParaRPr lang="en-US" sz="1200">
              <a:latin typeface="Times New Roman" charset="0"/>
            </a:endParaRPr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505154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006213C5-3FD1-F845-806E-DC35C853A135}" type="slidenum">
              <a:rPr lang="en-US" sz="1200">
                <a:latin typeface="Times New Roman" charset="0"/>
              </a:rPr>
              <a:pPr/>
              <a:t>74</a:t>
            </a:fld>
            <a:endParaRPr lang="en-US" sz="1200">
              <a:latin typeface="Times New Roman" charset="0"/>
            </a:endParaRPr>
          </a:p>
        </p:txBody>
      </p:sp>
      <p:sp>
        <p:nvSpPr>
          <p:cNvPr id="144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4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31171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9064D1F5-BF22-384D-BB33-31EDD3AAE347}" type="slidenum">
              <a:rPr lang="en-US" sz="1200">
                <a:latin typeface="Times New Roman" charset="0"/>
              </a:rPr>
              <a:pPr/>
              <a:t>75</a:t>
            </a:fld>
            <a:endParaRPr lang="en-US" sz="1200">
              <a:latin typeface="Times New Roman" charset="0"/>
            </a:endParaRPr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931408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7A2EACEF-F166-E649-BA53-3EC5A116F0CD}" type="slidenum">
              <a:rPr lang="en-US" sz="1200">
                <a:latin typeface="Times New Roman" charset="0"/>
              </a:rPr>
              <a:pPr/>
              <a:t>76</a:t>
            </a:fld>
            <a:endParaRPr lang="en-US" sz="1200">
              <a:latin typeface="Times New Roman" charset="0"/>
            </a:endParaRPr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6223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3D0BBC82-82B5-F14C-9422-687F69E69D1F}" type="slidenum">
              <a:rPr lang="en-US" sz="1200">
                <a:latin typeface="Times New Roman" charset="0"/>
              </a:rPr>
              <a:pPr/>
              <a:t>77</a:t>
            </a:fld>
            <a:endParaRPr lang="en-US" sz="1200">
              <a:latin typeface="Times New Roman" charset="0"/>
            </a:endParaRPr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2602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2B224528-581D-694C-A0BC-5A7E6ECA9375}" type="slidenum">
              <a:rPr lang="en-US" sz="1200">
                <a:latin typeface="Times New Roman" charset="0"/>
              </a:rPr>
              <a:pPr/>
              <a:t>7</a:t>
            </a:fld>
            <a:endParaRPr lang="en-US" sz="1200">
              <a:latin typeface="Times New Roman" charset="0"/>
            </a:endParaRPr>
          </a:p>
        </p:txBody>
      </p:sp>
      <p:sp>
        <p:nvSpPr>
          <p:cNvPr id="93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135567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AAE041E-F283-2A49-82A9-039C718B9F1B}" type="slidenum">
              <a:rPr lang="en-US" sz="1200">
                <a:latin typeface="Times New Roman" charset="0"/>
              </a:rPr>
              <a:pPr/>
              <a:t>78</a:t>
            </a:fld>
            <a:endParaRPr lang="en-US" sz="1200">
              <a:latin typeface="Times New Roman" charset="0"/>
            </a:endParaRPr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219397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A386B651-D50D-8C46-8274-5BAD6A8439A9}" type="slidenum">
              <a:rPr lang="en-US" sz="1200">
                <a:latin typeface="Times New Roman" charset="0"/>
              </a:rPr>
              <a:pPr/>
              <a:t>79</a:t>
            </a:fld>
            <a:endParaRPr lang="en-US" sz="1200">
              <a:latin typeface="Times New Roman" charset="0"/>
            </a:endParaRPr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665726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F6FF96EE-A770-344D-AD19-9E824C43A9F1}" type="slidenum">
              <a:rPr lang="en-US" sz="1200">
                <a:latin typeface="Times New Roman" charset="0"/>
              </a:rPr>
              <a:pPr/>
              <a:t>80</a:t>
            </a:fld>
            <a:endParaRPr lang="en-US" sz="1200">
              <a:latin typeface="Times New Roman" charset="0"/>
            </a:endParaRPr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277834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DA301256-58AB-7841-A57F-C123286D6CE6}" type="slidenum">
              <a:rPr lang="en-US" sz="1200">
                <a:latin typeface="Times New Roman" charset="0"/>
              </a:rPr>
              <a:pPr/>
              <a:t>81</a:t>
            </a:fld>
            <a:endParaRPr lang="en-US" sz="1200">
              <a:latin typeface="Times New Roman" charset="0"/>
            </a:endParaRPr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1700" y="738188"/>
            <a:ext cx="4929188" cy="3697287"/>
          </a:xfrm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681538"/>
            <a:ext cx="4933950" cy="4435475"/>
          </a:xfrm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599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002C3D47-DD04-BC4E-9EC9-56C1EA2B92E6}" type="slidenum">
              <a:rPr lang="en-US" sz="1200">
                <a:latin typeface="Times New Roman" charset="0"/>
              </a:rPr>
              <a:pPr/>
              <a:t>8</a:t>
            </a:fld>
            <a:endParaRPr lang="en-US" sz="1200">
              <a:latin typeface="Times New Roman" charset="0"/>
            </a:endParaRPr>
          </a:p>
        </p:txBody>
      </p:sp>
      <p:sp>
        <p:nvSpPr>
          <p:cNvPr id="94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961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191CFB14-4457-3643-BFD6-58CF8C93B046}" type="slidenum">
              <a:rPr lang="en-US" sz="1200">
                <a:latin typeface="Times New Roman" charset="0"/>
              </a:rPr>
              <a:pPr/>
              <a:t>9</a:t>
            </a:fld>
            <a:endParaRPr lang="en-US" sz="1200">
              <a:latin typeface="Times New Roman" charset="0"/>
            </a:endParaRPr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7204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fld id="{5338BDC7-D805-D44E-8166-5196A0B43623}" type="slidenum">
              <a:rPr lang="en-US" sz="1200">
                <a:latin typeface="Times New Roman" charset="0"/>
              </a:rPr>
              <a:pPr/>
              <a:t>10</a:t>
            </a:fld>
            <a:endParaRPr lang="en-US" sz="1200">
              <a:latin typeface="Times New Roman" charset="0"/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1761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28600" y="2209800"/>
            <a:ext cx="8564563" cy="390525"/>
            <a:chOff x="144" y="1968"/>
            <a:chExt cx="5395" cy="246"/>
          </a:xfrm>
        </p:grpSpPr>
        <p:sp>
          <p:nvSpPr>
            <p:cNvPr id="5" name="Freeform 3"/>
            <p:cNvSpPr>
              <a:spLocks/>
            </p:cNvSpPr>
            <p:nvPr userDrawn="1"/>
          </p:nvSpPr>
          <p:spPr bwMode="auto">
            <a:xfrm rot="-5400000" flipH="1" flipV="1">
              <a:off x="2794" y="-586"/>
              <a:ext cx="96" cy="5395"/>
            </a:xfrm>
            <a:custGeom>
              <a:avLst/>
              <a:gdLst>
                <a:gd name="T0" fmla="*/ 91 w 1699"/>
                <a:gd name="T1" fmla="*/ 526 h 3264"/>
                <a:gd name="T2" fmla="*/ 211 w 1699"/>
                <a:gd name="T3" fmla="*/ 175 h 3264"/>
                <a:gd name="T4" fmla="*/ 443 w 1699"/>
                <a:gd name="T5" fmla="*/ 32 h 3264"/>
                <a:gd name="T6" fmla="*/ 802 w 1699"/>
                <a:gd name="T7" fmla="*/ 32 h 3264"/>
                <a:gd name="T8" fmla="*/ 1206 w 1699"/>
                <a:gd name="T9" fmla="*/ 10 h 3264"/>
                <a:gd name="T10" fmla="*/ 1482 w 1699"/>
                <a:gd name="T11" fmla="*/ 25 h 3264"/>
                <a:gd name="T12" fmla="*/ 1655 w 1699"/>
                <a:gd name="T13" fmla="*/ 160 h 3264"/>
                <a:gd name="T14" fmla="*/ 1655 w 1699"/>
                <a:gd name="T15" fmla="*/ 406 h 3264"/>
                <a:gd name="T16" fmla="*/ 1572 w 1699"/>
                <a:gd name="T17" fmla="*/ 736 h 3264"/>
                <a:gd name="T18" fmla="*/ 1565 w 1699"/>
                <a:gd name="T19" fmla="*/ 1177 h 3264"/>
                <a:gd name="T20" fmla="*/ 1632 w 1699"/>
                <a:gd name="T21" fmla="*/ 1581 h 3264"/>
                <a:gd name="T22" fmla="*/ 1692 w 1699"/>
                <a:gd name="T23" fmla="*/ 2232 h 3264"/>
                <a:gd name="T24" fmla="*/ 1587 w 1699"/>
                <a:gd name="T25" fmla="*/ 2830 h 3264"/>
                <a:gd name="T26" fmla="*/ 1625 w 1699"/>
                <a:gd name="T27" fmla="*/ 3055 h 3264"/>
                <a:gd name="T28" fmla="*/ 1535 w 1699"/>
                <a:gd name="T29" fmla="*/ 3234 h 3264"/>
                <a:gd name="T30" fmla="*/ 1325 w 1699"/>
                <a:gd name="T31" fmla="*/ 3234 h 3264"/>
                <a:gd name="T32" fmla="*/ 921 w 1699"/>
                <a:gd name="T33" fmla="*/ 3204 h 3264"/>
                <a:gd name="T34" fmla="*/ 510 w 1699"/>
                <a:gd name="T35" fmla="*/ 3249 h 3264"/>
                <a:gd name="T36" fmla="*/ 136 w 1699"/>
                <a:gd name="T37" fmla="*/ 3167 h 3264"/>
                <a:gd name="T38" fmla="*/ 39 w 1699"/>
                <a:gd name="T39" fmla="*/ 2950 h 3264"/>
                <a:gd name="T40" fmla="*/ 99 w 1699"/>
                <a:gd name="T41" fmla="*/ 2651 h 3264"/>
                <a:gd name="T42" fmla="*/ 99 w 1699"/>
                <a:gd name="T43" fmla="*/ 2232 h 3264"/>
                <a:gd name="T44" fmla="*/ 9 w 1699"/>
                <a:gd name="T45" fmla="*/ 1813 h 3264"/>
                <a:gd name="T46" fmla="*/ 46 w 1699"/>
                <a:gd name="T47" fmla="*/ 1259 h 3264"/>
                <a:gd name="T48" fmla="*/ 61 w 1699"/>
                <a:gd name="T49" fmla="*/ 915 h 3264"/>
                <a:gd name="T50" fmla="*/ 91 w 1699"/>
                <a:gd name="T51" fmla="*/ 526 h 326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699" h="3264">
                  <a:moveTo>
                    <a:pt x="91" y="526"/>
                  </a:moveTo>
                  <a:cubicBezTo>
                    <a:pt x="116" y="403"/>
                    <a:pt x="152" y="257"/>
                    <a:pt x="211" y="175"/>
                  </a:cubicBezTo>
                  <a:cubicBezTo>
                    <a:pt x="270" y="93"/>
                    <a:pt x="345" y="56"/>
                    <a:pt x="443" y="32"/>
                  </a:cubicBezTo>
                  <a:cubicBezTo>
                    <a:pt x="541" y="8"/>
                    <a:pt x="675" y="36"/>
                    <a:pt x="802" y="32"/>
                  </a:cubicBezTo>
                  <a:cubicBezTo>
                    <a:pt x="929" y="28"/>
                    <a:pt x="1093" y="11"/>
                    <a:pt x="1206" y="10"/>
                  </a:cubicBezTo>
                  <a:cubicBezTo>
                    <a:pt x="1319" y="9"/>
                    <a:pt x="1407" y="0"/>
                    <a:pt x="1482" y="25"/>
                  </a:cubicBezTo>
                  <a:cubicBezTo>
                    <a:pt x="1557" y="50"/>
                    <a:pt x="1626" y="97"/>
                    <a:pt x="1655" y="160"/>
                  </a:cubicBezTo>
                  <a:cubicBezTo>
                    <a:pt x="1684" y="223"/>
                    <a:pt x="1669" y="310"/>
                    <a:pt x="1655" y="406"/>
                  </a:cubicBezTo>
                  <a:cubicBezTo>
                    <a:pt x="1641" y="502"/>
                    <a:pt x="1587" y="608"/>
                    <a:pt x="1572" y="736"/>
                  </a:cubicBezTo>
                  <a:cubicBezTo>
                    <a:pt x="1557" y="864"/>
                    <a:pt x="1555" y="1036"/>
                    <a:pt x="1565" y="1177"/>
                  </a:cubicBezTo>
                  <a:cubicBezTo>
                    <a:pt x="1575" y="1318"/>
                    <a:pt x="1611" y="1405"/>
                    <a:pt x="1632" y="1581"/>
                  </a:cubicBezTo>
                  <a:cubicBezTo>
                    <a:pt x="1653" y="1757"/>
                    <a:pt x="1699" y="2024"/>
                    <a:pt x="1692" y="2232"/>
                  </a:cubicBezTo>
                  <a:cubicBezTo>
                    <a:pt x="1685" y="2440"/>
                    <a:pt x="1598" y="2693"/>
                    <a:pt x="1587" y="2830"/>
                  </a:cubicBezTo>
                  <a:cubicBezTo>
                    <a:pt x="1576" y="2967"/>
                    <a:pt x="1634" y="2988"/>
                    <a:pt x="1625" y="3055"/>
                  </a:cubicBezTo>
                  <a:cubicBezTo>
                    <a:pt x="1616" y="3122"/>
                    <a:pt x="1585" y="3204"/>
                    <a:pt x="1535" y="3234"/>
                  </a:cubicBezTo>
                  <a:cubicBezTo>
                    <a:pt x="1485" y="3264"/>
                    <a:pt x="1427" y="3239"/>
                    <a:pt x="1325" y="3234"/>
                  </a:cubicBezTo>
                  <a:cubicBezTo>
                    <a:pt x="1223" y="3229"/>
                    <a:pt x="1057" y="3202"/>
                    <a:pt x="921" y="3204"/>
                  </a:cubicBezTo>
                  <a:cubicBezTo>
                    <a:pt x="785" y="3206"/>
                    <a:pt x="641" y="3255"/>
                    <a:pt x="510" y="3249"/>
                  </a:cubicBezTo>
                  <a:cubicBezTo>
                    <a:pt x="379" y="3243"/>
                    <a:pt x="214" y="3217"/>
                    <a:pt x="136" y="3167"/>
                  </a:cubicBezTo>
                  <a:cubicBezTo>
                    <a:pt x="58" y="3117"/>
                    <a:pt x="45" y="3036"/>
                    <a:pt x="39" y="2950"/>
                  </a:cubicBezTo>
                  <a:cubicBezTo>
                    <a:pt x="33" y="2864"/>
                    <a:pt x="89" y="2771"/>
                    <a:pt x="99" y="2651"/>
                  </a:cubicBezTo>
                  <a:cubicBezTo>
                    <a:pt x="109" y="2531"/>
                    <a:pt x="114" y="2372"/>
                    <a:pt x="99" y="2232"/>
                  </a:cubicBezTo>
                  <a:cubicBezTo>
                    <a:pt x="84" y="2092"/>
                    <a:pt x="18" y="1975"/>
                    <a:pt x="9" y="1813"/>
                  </a:cubicBezTo>
                  <a:cubicBezTo>
                    <a:pt x="0" y="1651"/>
                    <a:pt x="37" y="1409"/>
                    <a:pt x="46" y="1259"/>
                  </a:cubicBezTo>
                  <a:cubicBezTo>
                    <a:pt x="55" y="1109"/>
                    <a:pt x="52" y="1036"/>
                    <a:pt x="61" y="915"/>
                  </a:cubicBezTo>
                  <a:cubicBezTo>
                    <a:pt x="70" y="794"/>
                    <a:pt x="66" y="649"/>
                    <a:pt x="91" y="52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2400" y="1968"/>
              <a:ext cx="768" cy="246"/>
              <a:chOff x="1797" y="3074"/>
              <a:chExt cx="2346" cy="655"/>
            </a:xfrm>
          </p:grpSpPr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1797" y="3074"/>
                <a:ext cx="2346" cy="655"/>
                <a:chOff x="1865" y="1810"/>
                <a:chExt cx="2346" cy="655"/>
              </a:xfrm>
            </p:grpSpPr>
            <p:sp>
              <p:nvSpPr>
                <p:cNvPr id="11" name="Freeform 6"/>
                <p:cNvSpPr>
                  <a:spLocks/>
                </p:cNvSpPr>
                <p:nvPr/>
              </p:nvSpPr>
              <p:spPr bwMode="auto">
                <a:xfrm>
                  <a:off x="2051" y="2007"/>
                  <a:ext cx="2160" cy="458"/>
                </a:xfrm>
                <a:custGeom>
                  <a:avLst/>
                  <a:gdLst>
                    <a:gd name="T0" fmla="*/ 7 w 2161"/>
                    <a:gd name="T1" fmla="*/ 139 h 457"/>
                    <a:gd name="T2" fmla="*/ 89 w 2161"/>
                    <a:gd name="T3" fmla="*/ 266 h 457"/>
                    <a:gd name="T4" fmla="*/ 187 w 2161"/>
                    <a:gd name="T5" fmla="*/ 333 h 457"/>
                    <a:gd name="T6" fmla="*/ 351 w 2161"/>
                    <a:gd name="T7" fmla="*/ 303 h 457"/>
                    <a:gd name="T8" fmla="*/ 561 w 2161"/>
                    <a:gd name="T9" fmla="*/ 281 h 457"/>
                    <a:gd name="T10" fmla="*/ 852 w 2161"/>
                    <a:gd name="T11" fmla="*/ 259 h 457"/>
                    <a:gd name="T12" fmla="*/ 1167 w 2161"/>
                    <a:gd name="T13" fmla="*/ 259 h 457"/>
                    <a:gd name="T14" fmla="*/ 1541 w 2161"/>
                    <a:gd name="T15" fmla="*/ 318 h 457"/>
                    <a:gd name="T16" fmla="*/ 1758 w 2161"/>
                    <a:gd name="T17" fmla="*/ 401 h 457"/>
                    <a:gd name="T18" fmla="*/ 1907 w 2161"/>
                    <a:gd name="T19" fmla="*/ 453 h 457"/>
                    <a:gd name="T20" fmla="*/ 2049 w 2161"/>
                    <a:gd name="T21" fmla="*/ 423 h 457"/>
                    <a:gd name="T22" fmla="*/ 2109 w 2161"/>
                    <a:gd name="T23" fmla="*/ 348 h 457"/>
                    <a:gd name="T24" fmla="*/ 2109 w 2161"/>
                    <a:gd name="T25" fmla="*/ 251 h 457"/>
                    <a:gd name="T26" fmla="*/ 2004 w 2161"/>
                    <a:gd name="T27" fmla="*/ 154 h 457"/>
                    <a:gd name="T28" fmla="*/ 1167 w 2161"/>
                    <a:gd name="T29" fmla="*/ 27 h 457"/>
                    <a:gd name="T30" fmla="*/ 336 w 2161"/>
                    <a:gd name="T31" fmla="*/ 4 h 457"/>
                    <a:gd name="T32" fmla="*/ 52 w 2161"/>
                    <a:gd name="T33" fmla="*/ 49 h 457"/>
                    <a:gd name="T34" fmla="*/ 7 w 2161"/>
                    <a:gd name="T35" fmla="*/ 139 h 45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1" h="457">
                      <a:moveTo>
                        <a:pt x="7" y="139"/>
                      </a:moveTo>
                      <a:cubicBezTo>
                        <a:pt x="13" y="175"/>
                        <a:pt x="59" y="234"/>
                        <a:pt x="89" y="266"/>
                      </a:cubicBezTo>
                      <a:cubicBezTo>
                        <a:pt x="119" y="298"/>
                        <a:pt x="143" y="327"/>
                        <a:pt x="187" y="333"/>
                      </a:cubicBezTo>
                      <a:cubicBezTo>
                        <a:pt x="231" y="339"/>
                        <a:pt x="289" y="312"/>
                        <a:pt x="351" y="303"/>
                      </a:cubicBezTo>
                      <a:cubicBezTo>
                        <a:pt x="413" y="294"/>
                        <a:pt x="478" y="288"/>
                        <a:pt x="561" y="281"/>
                      </a:cubicBezTo>
                      <a:cubicBezTo>
                        <a:pt x="644" y="274"/>
                        <a:pt x="751" y="263"/>
                        <a:pt x="852" y="259"/>
                      </a:cubicBezTo>
                      <a:cubicBezTo>
                        <a:pt x="953" y="255"/>
                        <a:pt x="1052" y="249"/>
                        <a:pt x="1167" y="259"/>
                      </a:cubicBezTo>
                      <a:cubicBezTo>
                        <a:pt x="1282" y="269"/>
                        <a:pt x="1443" y="294"/>
                        <a:pt x="1541" y="318"/>
                      </a:cubicBezTo>
                      <a:cubicBezTo>
                        <a:pt x="1639" y="342"/>
                        <a:pt x="1697" y="379"/>
                        <a:pt x="1758" y="401"/>
                      </a:cubicBezTo>
                      <a:cubicBezTo>
                        <a:pt x="1819" y="423"/>
                        <a:pt x="1858" y="449"/>
                        <a:pt x="1907" y="453"/>
                      </a:cubicBezTo>
                      <a:cubicBezTo>
                        <a:pt x="1956" y="457"/>
                        <a:pt x="2015" y="440"/>
                        <a:pt x="2049" y="423"/>
                      </a:cubicBezTo>
                      <a:cubicBezTo>
                        <a:pt x="2083" y="406"/>
                        <a:pt x="2099" y="377"/>
                        <a:pt x="2109" y="348"/>
                      </a:cubicBezTo>
                      <a:cubicBezTo>
                        <a:pt x="2119" y="319"/>
                        <a:pt x="2127" y="283"/>
                        <a:pt x="2109" y="251"/>
                      </a:cubicBezTo>
                      <a:cubicBezTo>
                        <a:pt x="2091" y="219"/>
                        <a:pt x="2161" y="191"/>
                        <a:pt x="2004" y="154"/>
                      </a:cubicBezTo>
                      <a:cubicBezTo>
                        <a:pt x="1847" y="117"/>
                        <a:pt x="1445" y="52"/>
                        <a:pt x="1167" y="27"/>
                      </a:cubicBezTo>
                      <a:cubicBezTo>
                        <a:pt x="889" y="2"/>
                        <a:pt x="522" y="0"/>
                        <a:pt x="336" y="4"/>
                      </a:cubicBezTo>
                      <a:cubicBezTo>
                        <a:pt x="150" y="8"/>
                        <a:pt x="104" y="27"/>
                        <a:pt x="52" y="49"/>
                      </a:cubicBezTo>
                      <a:cubicBezTo>
                        <a:pt x="0" y="71"/>
                        <a:pt x="1" y="103"/>
                        <a:pt x="7" y="139"/>
                      </a:cubicBezTo>
                      <a:close/>
                    </a:path>
                  </a:pathLst>
                </a:custGeom>
                <a:solidFill>
                  <a:schemeClr val="bg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Freeform 7"/>
                <p:cNvSpPr>
                  <a:spLocks/>
                </p:cNvSpPr>
                <p:nvPr/>
              </p:nvSpPr>
              <p:spPr bwMode="auto">
                <a:xfrm>
                  <a:off x="1865" y="1810"/>
                  <a:ext cx="2340" cy="586"/>
                </a:xfrm>
                <a:custGeom>
                  <a:avLst/>
                  <a:gdLst>
                    <a:gd name="T0" fmla="*/ 506 w 2341"/>
                    <a:gd name="T1" fmla="*/ 441 h 585"/>
                    <a:gd name="T2" fmla="*/ 274 w 2341"/>
                    <a:gd name="T3" fmla="*/ 515 h 585"/>
                    <a:gd name="T4" fmla="*/ 72 w 2341"/>
                    <a:gd name="T5" fmla="*/ 486 h 585"/>
                    <a:gd name="T6" fmla="*/ 5 w 2341"/>
                    <a:gd name="T7" fmla="*/ 373 h 585"/>
                    <a:gd name="T8" fmla="*/ 43 w 2341"/>
                    <a:gd name="T9" fmla="*/ 224 h 585"/>
                    <a:gd name="T10" fmla="*/ 215 w 2341"/>
                    <a:gd name="T11" fmla="*/ 89 h 585"/>
                    <a:gd name="T12" fmla="*/ 476 w 2341"/>
                    <a:gd name="T13" fmla="*/ 52 h 585"/>
                    <a:gd name="T14" fmla="*/ 731 w 2341"/>
                    <a:gd name="T15" fmla="*/ 74 h 585"/>
                    <a:gd name="T16" fmla="*/ 1090 w 2341"/>
                    <a:gd name="T17" fmla="*/ 37 h 585"/>
                    <a:gd name="T18" fmla="*/ 1367 w 2341"/>
                    <a:gd name="T19" fmla="*/ 7 h 585"/>
                    <a:gd name="T20" fmla="*/ 1778 w 2341"/>
                    <a:gd name="T21" fmla="*/ 7 h 585"/>
                    <a:gd name="T22" fmla="*/ 2204 w 2341"/>
                    <a:gd name="T23" fmla="*/ 52 h 585"/>
                    <a:gd name="T24" fmla="*/ 2287 w 2341"/>
                    <a:gd name="T25" fmla="*/ 111 h 585"/>
                    <a:gd name="T26" fmla="*/ 2332 w 2341"/>
                    <a:gd name="T27" fmla="*/ 246 h 585"/>
                    <a:gd name="T28" fmla="*/ 2339 w 2341"/>
                    <a:gd name="T29" fmla="*/ 373 h 585"/>
                    <a:gd name="T30" fmla="*/ 2324 w 2341"/>
                    <a:gd name="T31" fmla="*/ 456 h 585"/>
                    <a:gd name="T32" fmla="*/ 2339 w 2341"/>
                    <a:gd name="T33" fmla="*/ 538 h 585"/>
                    <a:gd name="T34" fmla="*/ 2309 w 2341"/>
                    <a:gd name="T35" fmla="*/ 583 h 585"/>
                    <a:gd name="T36" fmla="*/ 2234 w 2341"/>
                    <a:gd name="T37" fmla="*/ 553 h 585"/>
                    <a:gd name="T38" fmla="*/ 2062 w 2341"/>
                    <a:gd name="T39" fmla="*/ 486 h 585"/>
                    <a:gd name="T40" fmla="*/ 1778 w 2341"/>
                    <a:gd name="T41" fmla="*/ 448 h 585"/>
                    <a:gd name="T42" fmla="*/ 1613 w 2341"/>
                    <a:gd name="T43" fmla="*/ 448 h 585"/>
                    <a:gd name="T44" fmla="*/ 1329 w 2341"/>
                    <a:gd name="T45" fmla="*/ 418 h 585"/>
                    <a:gd name="T46" fmla="*/ 1195 w 2341"/>
                    <a:gd name="T47" fmla="*/ 411 h 585"/>
                    <a:gd name="T48" fmla="*/ 895 w 2341"/>
                    <a:gd name="T49" fmla="*/ 426 h 585"/>
                    <a:gd name="T50" fmla="*/ 671 w 2341"/>
                    <a:gd name="T51" fmla="*/ 411 h 585"/>
                    <a:gd name="T52" fmla="*/ 506 w 2341"/>
                    <a:gd name="T53" fmla="*/ 441 h 585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0" t="0" r="r" b="b"/>
                  <a:pathLst>
                    <a:path w="2341" h="585">
                      <a:moveTo>
                        <a:pt x="506" y="441"/>
                      </a:moveTo>
                      <a:cubicBezTo>
                        <a:pt x="440" y="458"/>
                        <a:pt x="346" y="507"/>
                        <a:pt x="274" y="515"/>
                      </a:cubicBezTo>
                      <a:cubicBezTo>
                        <a:pt x="202" y="523"/>
                        <a:pt x="117" y="510"/>
                        <a:pt x="72" y="486"/>
                      </a:cubicBezTo>
                      <a:cubicBezTo>
                        <a:pt x="27" y="462"/>
                        <a:pt x="10" y="417"/>
                        <a:pt x="5" y="373"/>
                      </a:cubicBezTo>
                      <a:cubicBezTo>
                        <a:pt x="0" y="329"/>
                        <a:pt x="8" y="271"/>
                        <a:pt x="43" y="224"/>
                      </a:cubicBezTo>
                      <a:cubicBezTo>
                        <a:pt x="78" y="177"/>
                        <a:pt x="143" y="118"/>
                        <a:pt x="215" y="89"/>
                      </a:cubicBezTo>
                      <a:cubicBezTo>
                        <a:pt x="287" y="60"/>
                        <a:pt x="390" y="55"/>
                        <a:pt x="476" y="52"/>
                      </a:cubicBezTo>
                      <a:cubicBezTo>
                        <a:pt x="562" y="49"/>
                        <a:pt x="629" y="77"/>
                        <a:pt x="731" y="74"/>
                      </a:cubicBezTo>
                      <a:cubicBezTo>
                        <a:pt x="833" y="71"/>
                        <a:pt x="984" y="48"/>
                        <a:pt x="1090" y="37"/>
                      </a:cubicBezTo>
                      <a:cubicBezTo>
                        <a:pt x="1196" y="26"/>
                        <a:pt x="1252" y="12"/>
                        <a:pt x="1367" y="7"/>
                      </a:cubicBezTo>
                      <a:cubicBezTo>
                        <a:pt x="1482" y="2"/>
                        <a:pt x="1639" y="0"/>
                        <a:pt x="1778" y="7"/>
                      </a:cubicBezTo>
                      <a:cubicBezTo>
                        <a:pt x="1917" y="14"/>
                        <a:pt x="2119" y="35"/>
                        <a:pt x="2204" y="52"/>
                      </a:cubicBezTo>
                      <a:cubicBezTo>
                        <a:pt x="2289" y="69"/>
                        <a:pt x="2266" y="79"/>
                        <a:pt x="2287" y="111"/>
                      </a:cubicBezTo>
                      <a:cubicBezTo>
                        <a:pt x="2308" y="143"/>
                        <a:pt x="2323" y="202"/>
                        <a:pt x="2332" y="246"/>
                      </a:cubicBezTo>
                      <a:cubicBezTo>
                        <a:pt x="2341" y="290"/>
                        <a:pt x="2340" y="338"/>
                        <a:pt x="2339" y="373"/>
                      </a:cubicBezTo>
                      <a:cubicBezTo>
                        <a:pt x="2338" y="408"/>
                        <a:pt x="2324" y="429"/>
                        <a:pt x="2324" y="456"/>
                      </a:cubicBezTo>
                      <a:cubicBezTo>
                        <a:pt x="2324" y="483"/>
                        <a:pt x="2341" y="517"/>
                        <a:pt x="2339" y="538"/>
                      </a:cubicBezTo>
                      <a:cubicBezTo>
                        <a:pt x="2337" y="559"/>
                        <a:pt x="2326" y="581"/>
                        <a:pt x="2309" y="583"/>
                      </a:cubicBezTo>
                      <a:cubicBezTo>
                        <a:pt x="2292" y="585"/>
                        <a:pt x="2275" y="569"/>
                        <a:pt x="2234" y="553"/>
                      </a:cubicBezTo>
                      <a:cubicBezTo>
                        <a:pt x="2193" y="537"/>
                        <a:pt x="2138" y="504"/>
                        <a:pt x="2062" y="486"/>
                      </a:cubicBezTo>
                      <a:cubicBezTo>
                        <a:pt x="1986" y="468"/>
                        <a:pt x="1853" y="454"/>
                        <a:pt x="1778" y="448"/>
                      </a:cubicBezTo>
                      <a:cubicBezTo>
                        <a:pt x="1703" y="442"/>
                        <a:pt x="1688" y="453"/>
                        <a:pt x="1613" y="448"/>
                      </a:cubicBezTo>
                      <a:cubicBezTo>
                        <a:pt x="1538" y="443"/>
                        <a:pt x="1399" y="424"/>
                        <a:pt x="1329" y="418"/>
                      </a:cubicBezTo>
                      <a:cubicBezTo>
                        <a:pt x="1259" y="412"/>
                        <a:pt x="1267" y="410"/>
                        <a:pt x="1195" y="411"/>
                      </a:cubicBezTo>
                      <a:cubicBezTo>
                        <a:pt x="1123" y="412"/>
                        <a:pt x="982" y="426"/>
                        <a:pt x="895" y="426"/>
                      </a:cubicBezTo>
                      <a:cubicBezTo>
                        <a:pt x="808" y="426"/>
                        <a:pt x="738" y="410"/>
                        <a:pt x="671" y="411"/>
                      </a:cubicBezTo>
                      <a:cubicBezTo>
                        <a:pt x="604" y="412"/>
                        <a:pt x="572" y="424"/>
                        <a:pt x="506" y="441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8" name="Freeform 8"/>
              <p:cNvSpPr>
                <a:spLocks/>
              </p:cNvSpPr>
              <p:nvPr/>
            </p:nvSpPr>
            <p:spPr bwMode="auto">
              <a:xfrm>
                <a:off x="1864" y="3173"/>
                <a:ext cx="898" cy="397"/>
              </a:xfrm>
              <a:custGeom>
                <a:avLst/>
                <a:gdLst>
                  <a:gd name="T0" fmla="*/ 247 w 898"/>
                  <a:gd name="T1" fmla="*/ 397 h 397"/>
                  <a:gd name="T2" fmla="*/ 239 w 898"/>
                  <a:gd name="T3" fmla="*/ 269 h 397"/>
                  <a:gd name="T4" fmla="*/ 142 w 898"/>
                  <a:gd name="T5" fmla="*/ 307 h 397"/>
                  <a:gd name="T6" fmla="*/ 0 w 898"/>
                  <a:gd name="T7" fmla="*/ 299 h 397"/>
                  <a:gd name="T8" fmla="*/ 120 w 898"/>
                  <a:gd name="T9" fmla="*/ 262 h 397"/>
                  <a:gd name="T10" fmla="*/ 224 w 898"/>
                  <a:gd name="T11" fmla="*/ 202 h 397"/>
                  <a:gd name="T12" fmla="*/ 209 w 898"/>
                  <a:gd name="T13" fmla="*/ 67 h 397"/>
                  <a:gd name="T14" fmla="*/ 232 w 898"/>
                  <a:gd name="T15" fmla="*/ 0 h 397"/>
                  <a:gd name="T16" fmla="*/ 292 w 898"/>
                  <a:gd name="T17" fmla="*/ 90 h 397"/>
                  <a:gd name="T18" fmla="*/ 314 w 898"/>
                  <a:gd name="T19" fmla="*/ 187 h 397"/>
                  <a:gd name="T20" fmla="*/ 486 w 898"/>
                  <a:gd name="T21" fmla="*/ 135 h 397"/>
                  <a:gd name="T22" fmla="*/ 651 w 898"/>
                  <a:gd name="T23" fmla="*/ 112 h 397"/>
                  <a:gd name="T24" fmla="*/ 898 w 898"/>
                  <a:gd name="T25" fmla="*/ 82 h 397"/>
                  <a:gd name="T26" fmla="*/ 748 w 898"/>
                  <a:gd name="T27" fmla="*/ 150 h 397"/>
                  <a:gd name="T28" fmla="*/ 464 w 898"/>
                  <a:gd name="T29" fmla="*/ 187 h 397"/>
                  <a:gd name="T30" fmla="*/ 314 w 898"/>
                  <a:gd name="T31" fmla="*/ 232 h 397"/>
                  <a:gd name="T32" fmla="*/ 322 w 898"/>
                  <a:gd name="T33" fmla="*/ 374 h 397"/>
                  <a:gd name="T34" fmla="*/ 247 w 898"/>
                  <a:gd name="T35" fmla="*/ 397 h 397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98" h="397">
                    <a:moveTo>
                      <a:pt x="247" y="397"/>
                    </a:moveTo>
                    <a:lnTo>
                      <a:pt x="239" y="269"/>
                    </a:lnTo>
                    <a:lnTo>
                      <a:pt x="142" y="307"/>
                    </a:lnTo>
                    <a:lnTo>
                      <a:pt x="0" y="299"/>
                    </a:lnTo>
                    <a:lnTo>
                      <a:pt x="120" y="262"/>
                    </a:lnTo>
                    <a:lnTo>
                      <a:pt x="224" y="202"/>
                    </a:lnTo>
                    <a:lnTo>
                      <a:pt x="209" y="67"/>
                    </a:lnTo>
                    <a:lnTo>
                      <a:pt x="232" y="0"/>
                    </a:lnTo>
                    <a:lnTo>
                      <a:pt x="292" y="90"/>
                    </a:lnTo>
                    <a:lnTo>
                      <a:pt x="314" y="187"/>
                    </a:lnTo>
                    <a:lnTo>
                      <a:pt x="486" y="135"/>
                    </a:lnTo>
                    <a:lnTo>
                      <a:pt x="651" y="112"/>
                    </a:lnTo>
                    <a:lnTo>
                      <a:pt x="898" y="82"/>
                    </a:lnTo>
                    <a:lnTo>
                      <a:pt x="748" y="150"/>
                    </a:lnTo>
                    <a:lnTo>
                      <a:pt x="464" y="187"/>
                    </a:lnTo>
                    <a:lnTo>
                      <a:pt x="314" y="232"/>
                    </a:lnTo>
                    <a:lnTo>
                      <a:pt x="322" y="374"/>
                    </a:lnTo>
                    <a:lnTo>
                      <a:pt x="247" y="397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Freeform 9"/>
              <p:cNvSpPr>
                <a:spLocks/>
              </p:cNvSpPr>
              <p:nvPr/>
            </p:nvSpPr>
            <p:spPr bwMode="auto">
              <a:xfrm>
                <a:off x="3352" y="3074"/>
                <a:ext cx="156" cy="338"/>
              </a:xfrm>
              <a:custGeom>
                <a:avLst/>
                <a:gdLst>
                  <a:gd name="T0" fmla="*/ 90 w 157"/>
                  <a:gd name="T1" fmla="*/ 8 h 337"/>
                  <a:gd name="T2" fmla="*/ 157 w 157"/>
                  <a:gd name="T3" fmla="*/ 195 h 337"/>
                  <a:gd name="T4" fmla="*/ 142 w 157"/>
                  <a:gd name="T5" fmla="*/ 337 h 337"/>
                  <a:gd name="T6" fmla="*/ 0 w 157"/>
                  <a:gd name="T7" fmla="*/ 0 h 337"/>
                  <a:gd name="T8" fmla="*/ 90 w 157"/>
                  <a:gd name="T9" fmla="*/ 8 h 33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7" h="337">
                    <a:moveTo>
                      <a:pt x="90" y="8"/>
                    </a:moveTo>
                    <a:lnTo>
                      <a:pt x="157" y="195"/>
                    </a:lnTo>
                    <a:lnTo>
                      <a:pt x="142" y="337"/>
                    </a:lnTo>
                    <a:lnTo>
                      <a:pt x="0" y="0"/>
                    </a:lnTo>
                    <a:lnTo>
                      <a:pt x="90" y="8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Freeform 10"/>
              <p:cNvSpPr>
                <a:spLocks/>
              </p:cNvSpPr>
              <p:nvPr/>
            </p:nvSpPr>
            <p:spPr bwMode="auto">
              <a:xfrm>
                <a:off x="3306" y="3127"/>
                <a:ext cx="809" cy="397"/>
              </a:xfrm>
              <a:custGeom>
                <a:avLst/>
                <a:gdLst>
                  <a:gd name="T0" fmla="*/ 0 w 808"/>
                  <a:gd name="T1" fmla="*/ 366 h 396"/>
                  <a:gd name="T2" fmla="*/ 105 w 808"/>
                  <a:gd name="T3" fmla="*/ 366 h 396"/>
                  <a:gd name="T4" fmla="*/ 255 w 808"/>
                  <a:gd name="T5" fmla="*/ 306 h 396"/>
                  <a:gd name="T6" fmla="*/ 471 w 808"/>
                  <a:gd name="T7" fmla="*/ 112 h 396"/>
                  <a:gd name="T8" fmla="*/ 307 w 808"/>
                  <a:gd name="T9" fmla="*/ 67 h 396"/>
                  <a:gd name="T10" fmla="*/ 232 w 808"/>
                  <a:gd name="T11" fmla="*/ 22 h 396"/>
                  <a:gd name="T12" fmla="*/ 352 w 808"/>
                  <a:gd name="T13" fmla="*/ 22 h 396"/>
                  <a:gd name="T14" fmla="*/ 524 w 808"/>
                  <a:gd name="T15" fmla="*/ 74 h 396"/>
                  <a:gd name="T16" fmla="*/ 621 w 808"/>
                  <a:gd name="T17" fmla="*/ 0 h 396"/>
                  <a:gd name="T18" fmla="*/ 681 w 808"/>
                  <a:gd name="T19" fmla="*/ 0 h 396"/>
                  <a:gd name="T20" fmla="*/ 576 w 808"/>
                  <a:gd name="T21" fmla="*/ 82 h 396"/>
                  <a:gd name="T22" fmla="*/ 801 w 808"/>
                  <a:gd name="T23" fmla="*/ 134 h 396"/>
                  <a:gd name="T24" fmla="*/ 808 w 808"/>
                  <a:gd name="T25" fmla="*/ 209 h 396"/>
                  <a:gd name="T26" fmla="*/ 516 w 808"/>
                  <a:gd name="T27" fmla="*/ 134 h 396"/>
                  <a:gd name="T28" fmla="*/ 344 w 808"/>
                  <a:gd name="T29" fmla="*/ 291 h 396"/>
                  <a:gd name="T30" fmla="*/ 277 w 808"/>
                  <a:gd name="T31" fmla="*/ 344 h 396"/>
                  <a:gd name="T32" fmla="*/ 157 w 808"/>
                  <a:gd name="T33" fmla="*/ 396 h 396"/>
                  <a:gd name="T34" fmla="*/ 0 w 808"/>
                  <a:gd name="T35" fmla="*/ 366 h 39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08" h="396">
                    <a:moveTo>
                      <a:pt x="0" y="366"/>
                    </a:moveTo>
                    <a:lnTo>
                      <a:pt x="105" y="366"/>
                    </a:lnTo>
                    <a:lnTo>
                      <a:pt x="255" y="306"/>
                    </a:lnTo>
                    <a:lnTo>
                      <a:pt x="471" y="112"/>
                    </a:lnTo>
                    <a:lnTo>
                      <a:pt x="307" y="67"/>
                    </a:lnTo>
                    <a:lnTo>
                      <a:pt x="232" y="22"/>
                    </a:lnTo>
                    <a:lnTo>
                      <a:pt x="352" y="22"/>
                    </a:lnTo>
                    <a:lnTo>
                      <a:pt x="524" y="74"/>
                    </a:lnTo>
                    <a:lnTo>
                      <a:pt x="621" y="0"/>
                    </a:lnTo>
                    <a:lnTo>
                      <a:pt x="681" y="0"/>
                    </a:lnTo>
                    <a:lnTo>
                      <a:pt x="576" y="82"/>
                    </a:lnTo>
                    <a:lnTo>
                      <a:pt x="801" y="134"/>
                    </a:lnTo>
                    <a:lnTo>
                      <a:pt x="808" y="209"/>
                    </a:lnTo>
                    <a:lnTo>
                      <a:pt x="516" y="134"/>
                    </a:lnTo>
                    <a:lnTo>
                      <a:pt x="344" y="291"/>
                    </a:lnTo>
                    <a:lnTo>
                      <a:pt x="277" y="344"/>
                    </a:lnTo>
                    <a:lnTo>
                      <a:pt x="157" y="396"/>
                    </a:lnTo>
                    <a:lnTo>
                      <a:pt x="0" y="366"/>
                    </a:lnTo>
                    <a:close/>
                  </a:path>
                </a:pathLst>
              </a:cu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ap="flat" cmpd="sng">
                    <a:solidFill>
                      <a:srgbClr val="000000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1949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685800" y="577850"/>
            <a:ext cx="7772400" cy="1403350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950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00400"/>
            <a:ext cx="6400800" cy="1066800"/>
          </a:xfrm>
        </p:spPr>
        <p:txBody>
          <a:bodyPr>
            <a:spAutoFit/>
          </a:bodyPr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7D00018-159C-5046-AC5E-25E47C5EB3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10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9F1467-839C-CB4B-B772-53614332BB0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5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96113" y="228600"/>
            <a:ext cx="2147887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7688" y="228600"/>
            <a:ext cx="6296025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809874D-10FE-E745-9575-568FA137B8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67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EC0431-9326-A14C-BDF8-26613565A9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542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CFA99-5F2D-284C-9AA3-F77599F5225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1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9F8AA5-4AD8-9F4F-88B1-736F2500083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82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8E0A0A-51DF-0144-83AB-8849E3AEDA9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3D45AE-F5E0-674F-AD2A-01C459B114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696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33844B-D331-DC49-93D0-5B601A666D7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273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C1A0C3-0E5B-864F-BD1C-1936C8CBDF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89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589939-55B3-1E41-82D3-DD117CF0883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77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2"/>
          <p:cNvSpPr>
            <a:spLocks/>
          </p:cNvSpPr>
          <p:nvPr/>
        </p:nvSpPr>
        <p:spPr bwMode="auto">
          <a:xfrm>
            <a:off x="-23813" y="1066800"/>
            <a:ext cx="6899276" cy="171450"/>
          </a:xfrm>
          <a:custGeom>
            <a:avLst/>
            <a:gdLst>
              <a:gd name="T0" fmla="*/ 3477 w 4346"/>
              <a:gd name="T1" fmla="*/ 10 h 108"/>
              <a:gd name="T2" fmla="*/ 4057 w 4346"/>
              <a:gd name="T3" fmla="*/ 17 h 108"/>
              <a:gd name="T4" fmla="*/ 4293 w 4346"/>
              <a:gd name="T5" fmla="*/ 30 h 108"/>
              <a:gd name="T6" fmla="*/ 4293 w 4346"/>
              <a:gd name="T7" fmla="*/ 50 h 108"/>
              <a:gd name="T8" fmla="*/ 4329 w 4346"/>
              <a:gd name="T9" fmla="*/ 73 h 108"/>
              <a:gd name="T10" fmla="*/ 4305 w 4346"/>
              <a:gd name="T11" fmla="*/ 89 h 108"/>
              <a:gd name="T12" fmla="*/ 4082 w 4346"/>
              <a:gd name="T13" fmla="*/ 99 h 108"/>
              <a:gd name="T14" fmla="*/ 3675 w 4346"/>
              <a:gd name="T15" fmla="*/ 99 h 108"/>
              <a:gd name="T16" fmla="*/ 3129 w 4346"/>
              <a:gd name="T17" fmla="*/ 94 h 108"/>
              <a:gd name="T18" fmla="*/ 2401 w 4346"/>
              <a:gd name="T19" fmla="*/ 94 h 108"/>
              <a:gd name="T20" fmla="*/ 1733 w 4346"/>
              <a:gd name="T21" fmla="*/ 98 h 108"/>
              <a:gd name="T22" fmla="*/ 657 w 4346"/>
              <a:gd name="T23" fmla="*/ 102 h 108"/>
              <a:gd name="T24" fmla="*/ 1 w 4346"/>
              <a:gd name="T25" fmla="*/ 93 h 108"/>
              <a:gd name="T26" fmla="*/ 0 w 4346"/>
              <a:gd name="T27" fmla="*/ 13 h 108"/>
              <a:gd name="T28" fmla="*/ 657 w 4346"/>
              <a:gd name="T29" fmla="*/ 12 h 108"/>
              <a:gd name="T30" fmla="*/ 1349 w 4346"/>
              <a:gd name="T31" fmla="*/ 7 h 108"/>
              <a:gd name="T32" fmla="*/ 2265 w 4346"/>
              <a:gd name="T33" fmla="*/ 9 h 108"/>
              <a:gd name="T34" fmla="*/ 2834 w 4346"/>
              <a:gd name="T35" fmla="*/ 8 h 108"/>
              <a:gd name="T36" fmla="*/ 3477 w 4346"/>
              <a:gd name="T37" fmla="*/ 10 h 1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346" h="108">
                <a:moveTo>
                  <a:pt x="3477" y="10"/>
                </a:moveTo>
                <a:cubicBezTo>
                  <a:pt x="3680" y="12"/>
                  <a:pt x="3921" y="14"/>
                  <a:pt x="4057" y="17"/>
                </a:cubicBezTo>
                <a:cubicBezTo>
                  <a:pt x="4192" y="20"/>
                  <a:pt x="4253" y="24"/>
                  <a:pt x="4293" y="30"/>
                </a:cubicBezTo>
                <a:cubicBezTo>
                  <a:pt x="4333" y="36"/>
                  <a:pt x="4286" y="43"/>
                  <a:pt x="4293" y="50"/>
                </a:cubicBezTo>
                <a:cubicBezTo>
                  <a:pt x="4300" y="57"/>
                  <a:pt x="4328" y="67"/>
                  <a:pt x="4329" y="73"/>
                </a:cubicBezTo>
                <a:cubicBezTo>
                  <a:pt x="4331" y="80"/>
                  <a:pt x="4346" y="85"/>
                  <a:pt x="4305" y="89"/>
                </a:cubicBezTo>
                <a:cubicBezTo>
                  <a:pt x="4263" y="93"/>
                  <a:pt x="4186" y="97"/>
                  <a:pt x="4082" y="99"/>
                </a:cubicBezTo>
                <a:cubicBezTo>
                  <a:pt x="3977" y="100"/>
                  <a:pt x="3834" y="99"/>
                  <a:pt x="3675" y="99"/>
                </a:cubicBezTo>
                <a:cubicBezTo>
                  <a:pt x="3516" y="98"/>
                  <a:pt x="3341" y="95"/>
                  <a:pt x="3129" y="94"/>
                </a:cubicBezTo>
                <a:cubicBezTo>
                  <a:pt x="2918" y="93"/>
                  <a:pt x="2634" y="94"/>
                  <a:pt x="2401" y="94"/>
                </a:cubicBezTo>
                <a:cubicBezTo>
                  <a:pt x="2168" y="95"/>
                  <a:pt x="2024" y="97"/>
                  <a:pt x="1733" y="98"/>
                </a:cubicBezTo>
                <a:cubicBezTo>
                  <a:pt x="1442" y="99"/>
                  <a:pt x="946" y="103"/>
                  <a:pt x="657" y="102"/>
                </a:cubicBezTo>
                <a:cubicBezTo>
                  <a:pt x="368" y="101"/>
                  <a:pt x="110" y="108"/>
                  <a:pt x="1" y="93"/>
                </a:cubicBezTo>
                <a:lnTo>
                  <a:pt x="0" y="13"/>
                </a:lnTo>
                <a:cubicBezTo>
                  <a:pt x="109" y="0"/>
                  <a:pt x="432" y="13"/>
                  <a:pt x="657" y="12"/>
                </a:cubicBezTo>
                <a:cubicBezTo>
                  <a:pt x="882" y="11"/>
                  <a:pt x="1082" y="7"/>
                  <a:pt x="1349" y="7"/>
                </a:cubicBezTo>
                <a:cubicBezTo>
                  <a:pt x="1617" y="6"/>
                  <a:pt x="2017" y="8"/>
                  <a:pt x="2265" y="9"/>
                </a:cubicBezTo>
                <a:cubicBezTo>
                  <a:pt x="2513" y="9"/>
                  <a:pt x="2634" y="9"/>
                  <a:pt x="2834" y="8"/>
                </a:cubicBezTo>
                <a:cubicBezTo>
                  <a:pt x="3034" y="9"/>
                  <a:pt x="3273" y="9"/>
                  <a:pt x="3477" y="1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7" name="Freeform 3"/>
          <p:cNvSpPr>
            <a:spLocks/>
          </p:cNvSpPr>
          <p:nvPr/>
        </p:nvSpPr>
        <p:spPr bwMode="auto">
          <a:xfrm>
            <a:off x="198438" y="152400"/>
            <a:ext cx="715962" cy="6400800"/>
          </a:xfrm>
          <a:custGeom>
            <a:avLst/>
            <a:gdLst>
              <a:gd name="T0" fmla="*/ 86 w 883"/>
              <a:gd name="T1" fmla="*/ 3201 h 4115"/>
              <a:gd name="T2" fmla="*/ 79 w 883"/>
              <a:gd name="T3" fmla="*/ 2730 h 4115"/>
              <a:gd name="T4" fmla="*/ 64 w 883"/>
              <a:gd name="T5" fmla="*/ 2109 h 4115"/>
              <a:gd name="T6" fmla="*/ 101 w 883"/>
              <a:gd name="T7" fmla="*/ 1765 h 4115"/>
              <a:gd name="T8" fmla="*/ 79 w 883"/>
              <a:gd name="T9" fmla="*/ 1137 h 4115"/>
              <a:gd name="T10" fmla="*/ 34 w 883"/>
              <a:gd name="T11" fmla="*/ 651 h 4115"/>
              <a:gd name="T12" fmla="*/ 19 w 883"/>
              <a:gd name="T13" fmla="*/ 284 h 4115"/>
              <a:gd name="T14" fmla="*/ 49 w 883"/>
              <a:gd name="T15" fmla="*/ 45 h 4115"/>
              <a:gd name="T16" fmla="*/ 123 w 883"/>
              <a:gd name="T17" fmla="*/ 15 h 4115"/>
              <a:gd name="T18" fmla="*/ 243 w 883"/>
              <a:gd name="T19" fmla="*/ 37 h 4115"/>
              <a:gd name="T20" fmla="*/ 355 w 883"/>
              <a:gd name="T21" fmla="*/ 15 h 4115"/>
              <a:gd name="T22" fmla="*/ 512 w 883"/>
              <a:gd name="T23" fmla="*/ 7 h 4115"/>
              <a:gd name="T24" fmla="*/ 707 w 883"/>
              <a:gd name="T25" fmla="*/ 60 h 4115"/>
              <a:gd name="T26" fmla="*/ 797 w 883"/>
              <a:gd name="T27" fmla="*/ 142 h 4115"/>
              <a:gd name="T28" fmla="*/ 789 w 883"/>
              <a:gd name="T29" fmla="*/ 321 h 4115"/>
              <a:gd name="T30" fmla="*/ 804 w 883"/>
              <a:gd name="T31" fmla="*/ 658 h 4115"/>
              <a:gd name="T32" fmla="*/ 849 w 883"/>
              <a:gd name="T33" fmla="*/ 1047 h 4115"/>
              <a:gd name="T34" fmla="*/ 834 w 883"/>
              <a:gd name="T35" fmla="*/ 1586 h 4115"/>
              <a:gd name="T36" fmla="*/ 812 w 883"/>
              <a:gd name="T37" fmla="*/ 2199 h 4115"/>
              <a:gd name="T38" fmla="*/ 879 w 883"/>
              <a:gd name="T39" fmla="*/ 2812 h 4115"/>
              <a:gd name="T40" fmla="*/ 834 w 883"/>
              <a:gd name="T41" fmla="*/ 3329 h 4115"/>
              <a:gd name="T42" fmla="*/ 842 w 883"/>
              <a:gd name="T43" fmla="*/ 3957 h 4115"/>
              <a:gd name="T44" fmla="*/ 797 w 883"/>
              <a:gd name="T45" fmla="*/ 4054 h 4115"/>
              <a:gd name="T46" fmla="*/ 625 w 883"/>
              <a:gd name="T47" fmla="*/ 4084 h 4115"/>
              <a:gd name="T48" fmla="*/ 430 w 883"/>
              <a:gd name="T49" fmla="*/ 4039 h 4115"/>
              <a:gd name="T50" fmla="*/ 251 w 883"/>
              <a:gd name="T51" fmla="*/ 4069 h 4115"/>
              <a:gd name="T52" fmla="*/ 123 w 883"/>
              <a:gd name="T53" fmla="*/ 4114 h 4115"/>
              <a:gd name="T54" fmla="*/ 19 w 883"/>
              <a:gd name="T55" fmla="*/ 4062 h 4115"/>
              <a:gd name="T56" fmla="*/ 11 w 883"/>
              <a:gd name="T57" fmla="*/ 3875 h 4115"/>
              <a:gd name="T58" fmla="*/ 64 w 883"/>
              <a:gd name="T59" fmla="*/ 3598 h 4115"/>
              <a:gd name="T60" fmla="*/ 86 w 883"/>
              <a:gd name="T61" fmla="*/ 3201 h 411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883" h="4115">
                <a:moveTo>
                  <a:pt x="86" y="3201"/>
                </a:moveTo>
                <a:cubicBezTo>
                  <a:pt x="89" y="3056"/>
                  <a:pt x="83" y="2912"/>
                  <a:pt x="79" y="2730"/>
                </a:cubicBezTo>
                <a:cubicBezTo>
                  <a:pt x="75" y="2548"/>
                  <a:pt x="60" y="2270"/>
                  <a:pt x="64" y="2109"/>
                </a:cubicBezTo>
                <a:cubicBezTo>
                  <a:pt x="68" y="1948"/>
                  <a:pt x="99" y="1927"/>
                  <a:pt x="101" y="1765"/>
                </a:cubicBezTo>
                <a:cubicBezTo>
                  <a:pt x="103" y="1603"/>
                  <a:pt x="90" y="1323"/>
                  <a:pt x="79" y="1137"/>
                </a:cubicBezTo>
                <a:cubicBezTo>
                  <a:pt x="68" y="951"/>
                  <a:pt x="44" y="793"/>
                  <a:pt x="34" y="651"/>
                </a:cubicBezTo>
                <a:cubicBezTo>
                  <a:pt x="24" y="509"/>
                  <a:pt x="17" y="385"/>
                  <a:pt x="19" y="284"/>
                </a:cubicBezTo>
                <a:cubicBezTo>
                  <a:pt x="21" y="183"/>
                  <a:pt x="32" y="90"/>
                  <a:pt x="49" y="45"/>
                </a:cubicBezTo>
                <a:cubicBezTo>
                  <a:pt x="66" y="0"/>
                  <a:pt x="91" y="16"/>
                  <a:pt x="123" y="15"/>
                </a:cubicBezTo>
                <a:cubicBezTo>
                  <a:pt x="155" y="14"/>
                  <a:pt x="204" y="37"/>
                  <a:pt x="243" y="37"/>
                </a:cubicBezTo>
                <a:cubicBezTo>
                  <a:pt x="282" y="37"/>
                  <a:pt x="310" y="20"/>
                  <a:pt x="355" y="15"/>
                </a:cubicBezTo>
                <a:cubicBezTo>
                  <a:pt x="400" y="10"/>
                  <a:pt x="453" y="0"/>
                  <a:pt x="512" y="7"/>
                </a:cubicBezTo>
                <a:cubicBezTo>
                  <a:pt x="571" y="14"/>
                  <a:pt x="659" y="37"/>
                  <a:pt x="707" y="60"/>
                </a:cubicBezTo>
                <a:cubicBezTo>
                  <a:pt x="755" y="83"/>
                  <a:pt x="783" y="99"/>
                  <a:pt x="797" y="142"/>
                </a:cubicBezTo>
                <a:cubicBezTo>
                  <a:pt x="811" y="185"/>
                  <a:pt x="788" y="235"/>
                  <a:pt x="789" y="321"/>
                </a:cubicBezTo>
                <a:cubicBezTo>
                  <a:pt x="790" y="407"/>
                  <a:pt x="794" y="537"/>
                  <a:pt x="804" y="658"/>
                </a:cubicBezTo>
                <a:cubicBezTo>
                  <a:pt x="814" y="779"/>
                  <a:pt x="844" y="892"/>
                  <a:pt x="849" y="1047"/>
                </a:cubicBezTo>
                <a:cubicBezTo>
                  <a:pt x="854" y="1202"/>
                  <a:pt x="840" y="1394"/>
                  <a:pt x="834" y="1586"/>
                </a:cubicBezTo>
                <a:cubicBezTo>
                  <a:pt x="828" y="1778"/>
                  <a:pt x="805" y="1995"/>
                  <a:pt x="812" y="2199"/>
                </a:cubicBezTo>
                <a:cubicBezTo>
                  <a:pt x="819" y="2403"/>
                  <a:pt x="875" y="2624"/>
                  <a:pt x="879" y="2812"/>
                </a:cubicBezTo>
                <a:cubicBezTo>
                  <a:pt x="883" y="3000"/>
                  <a:pt x="840" y="3138"/>
                  <a:pt x="834" y="3329"/>
                </a:cubicBezTo>
                <a:cubicBezTo>
                  <a:pt x="828" y="3520"/>
                  <a:pt x="848" y="3836"/>
                  <a:pt x="842" y="3957"/>
                </a:cubicBezTo>
                <a:cubicBezTo>
                  <a:pt x="836" y="4078"/>
                  <a:pt x="833" y="4033"/>
                  <a:pt x="797" y="4054"/>
                </a:cubicBezTo>
                <a:cubicBezTo>
                  <a:pt x="761" y="4075"/>
                  <a:pt x="686" y="4086"/>
                  <a:pt x="625" y="4084"/>
                </a:cubicBezTo>
                <a:cubicBezTo>
                  <a:pt x="564" y="4082"/>
                  <a:pt x="492" y="4041"/>
                  <a:pt x="430" y="4039"/>
                </a:cubicBezTo>
                <a:cubicBezTo>
                  <a:pt x="368" y="4037"/>
                  <a:pt x="302" y="4057"/>
                  <a:pt x="251" y="4069"/>
                </a:cubicBezTo>
                <a:cubicBezTo>
                  <a:pt x="200" y="4081"/>
                  <a:pt x="162" y="4115"/>
                  <a:pt x="123" y="4114"/>
                </a:cubicBezTo>
                <a:cubicBezTo>
                  <a:pt x="84" y="4113"/>
                  <a:pt x="38" y="4102"/>
                  <a:pt x="19" y="4062"/>
                </a:cubicBezTo>
                <a:cubicBezTo>
                  <a:pt x="0" y="4022"/>
                  <a:pt x="3" y="3952"/>
                  <a:pt x="11" y="3875"/>
                </a:cubicBezTo>
                <a:cubicBezTo>
                  <a:pt x="19" y="3798"/>
                  <a:pt x="51" y="3710"/>
                  <a:pt x="64" y="3598"/>
                </a:cubicBezTo>
                <a:cubicBezTo>
                  <a:pt x="77" y="3486"/>
                  <a:pt x="83" y="3346"/>
                  <a:pt x="86" y="3201"/>
                </a:cubicBezTo>
                <a:close/>
              </a:path>
            </a:pathLst>
          </a:cu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Freeform 4"/>
          <p:cNvSpPr>
            <a:spLocks/>
          </p:cNvSpPr>
          <p:nvPr/>
        </p:nvSpPr>
        <p:spPr bwMode="invGray">
          <a:xfrm>
            <a:off x="323850" y="609600"/>
            <a:ext cx="152400" cy="914400"/>
          </a:xfrm>
          <a:custGeom>
            <a:avLst/>
            <a:gdLst>
              <a:gd name="T0" fmla="*/ 92 w 110"/>
              <a:gd name="T1" fmla="*/ 0 h 842"/>
              <a:gd name="T2" fmla="*/ 81 w 110"/>
              <a:gd name="T3" fmla="*/ 170 h 842"/>
              <a:gd name="T4" fmla="*/ 51 w 110"/>
              <a:gd name="T5" fmla="*/ 362 h 842"/>
              <a:gd name="T6" fmla="*/ 74 w 110"/>
              <a:gd name="T7" fmla="*/ 539 h 842"/>
              <a:gd name="T8" fmla="*/ 88 w 110"/>
              <a:gd name="T9" fmla="*/ 709 h 842"/>
              <a:gd name="T10" fmla="*/ 110 w 110"/>
              <a:gd name="T11" fmla="*/ 842 h 842"/>
              <a:gd name="T12" fmla="*/ 81 w 110"/>
              <a:gd name="T13" fmla="*/ 768 h 842"/>
              <a:gd name="T14" fmla="*/ 59 w 110"/>
              <a:gd name="T15" fmla="*/ 716 h 842"/>
              <a:gd name="T16" fmla="*/ 29 w 110"/>
              <a:gd name="T17" fmla="*/ 598 h 842"/>
              <a:gd name="T18" fmla="*/ 0 w 110"/>
              <a:gd name="T19" fmla="*/ 414 h 842"/>
              <a:gd name="T20" fmla="*/ 22 w 110"/>
              <a:gd name="T21" fmla="*/ 251 h 842"/>
              <a:gd name="T22" fmla="*/ 51 w 110"/>
              <a:gd name="T23" fmla="*/ 81 h 842"/>
              <a:gd name="T24" fmla="*/ 92 w 110"/>
              <a:gd name="T25" fmla="*/ 0 h 84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10" h="842">
                <a:moveTo>
                  <a:pt x="92" y="0"/>
                </a:moveTo>
                <a:lnTo>
                  <a:pt x="81" y="170"/>
                </a:lnTo>
                <a:lnTo>
                  <a:pt x="51" y="362"/>
                </a:lnTo>
                <a:lnTo>
                  <a:pt x="74" y="539"/>
                </a:lnTo>
                <a:lnTo>
                  <a:pt x="88" y="709"/>
                </a:lnTo>
                <a:lnTo>
                  <a:pt x="110" y="842"/>
                </a:lnTo>
                <a:lnTo>
                  <a:pt x="81" y="768"/>
                </a:lnTo>
                <a:lnTo>
                  <a:pt x="59" y="716"/>
                </a:lnTo>
                <a:lnTo>
                  <a:pt x="29" y="598"/>
                </a:lnTo>
                <a:lnTo>
                  <a:pt x="0" y="414"/>
                </a:lnTo>
                <a:lnTo>
                  <a:pt x="22" y="251"/>
                </a:lnTo>
                <a:lnTo>
                  <a:pt x="51" y="81"/>
                </a:lnTo>
                <a:lnTo>
                  <a:pt x="92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547688" y="228600"/>
            <a:ext cx="8596312" cy="74771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8471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3246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318472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886200" y="63246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Comic Sans MS" pitchFamily="66" charset="0"/>
                <a:ea typeface="+mn-ea"/>
              </a:defRPr>
            </a:lvl1pPr>
          </a:lstStyle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sp>
        <p:nvSpPr>
          <p:cNvPr id="318473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3391775-274B-ED4F-A1F5-9C777A532DF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5"/>
        </a:buBlip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wmf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667000"/>
            <a:ext cx="6400800" cy="2185988"/>
          </a:xfrm>
        </p:spPr>
        <p:txBody>
          <a:bodyPr/>
          <a:lstStyle/>
          <a:p>
            <a:pPr algn="l" eaLnBrk="1" hangingPunct="1"/>
            <a:r>
              <a:rPr lang="en-US" i="1" u="sng" dirty="0">
                <a:latin typeface="Comic Sans MS" charset="0"/>
              </a:rPr>
              <a:t>Longitudinal instabilities: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Single bunch longitudinal instabilities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Multi bunch longitudinal instabilities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Different modes</a:t>
            </a:r>
          </a:p>
          <a:p>
            <a:pPr marL="457200" lvl="1" indent="0" eaLnBrk="1" hangingPunct="1">
              <a:lnSpc>
                <a:spcPct val="90000"/>
              </a:lnSpc>
              <a:buFont typeface="Wingdings" charset="0"/>
              <a:buChar char="ü"/>
            </a:pPr>
            <a:r>
              <a:rPr lang="en-US" sz="2400" i="1" dirty="0">
                <a:latin typeface="Comic Sans MS" charset="0"/>
              </a:rPr>
              <a:t>Bunch lengthening</a:t>
            </a:r>
            <a:endParaRPr lang="en-US" dirty="0">
              <a:latin typeface="Comic Sans MS" charset="0"/>
            </a:endParaRPr>
          </a:p>
        </p:txBody>
      </p:sp>
      <p:sp>
        <p:nvSpPr>
          <p:cNvPr id="3075" name="Comment 7"/>
          <p:cNvSpPr>
            <a:spLocks noChangeArrowheads="1"/>
          </p:cNvSpPr>
          <p:nvPr/>
        </p:nvSpPr>
        <p:spPr bwMode="auto">
          <a:xfrm>
            <a:off x="3276600" y="5715000"/>
            <a:ext cx="3048000" cy="7127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63500" dist="107763" dir="18900000" algn="ctr" rotWithShape="0">
              <a:schemeClr val="bg2">
                <a:alpha val="74998"/>
              </a:schemeClr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Rende Steerenberg (BE/OP)</a:t>
            </a:r>
          </a:p>
          <a:p>
            <a:pPr algn="ctr" eaLnBrk="0" hangingPunct="0">
              <a:spcBef>
                <a:spcPct val="50000"/>
              </a:spcBef>
            </a:pPr>
            <a:r>
              <a:rPr lang="en-US" sz="1600" b="1" dirty="0">
                <a:solidFill>
                  <a:srgbClr val="000000"/>
                </a:solidFill>
              </a:rPr>
              <a:t>28 November 2023</a:t>
            </a:r>
            <a:endParaRPr lang="en-US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076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077200" cy="1338263"/>
          </a:xfrm>
          <a:noFill/>
        </p:spPr>
        <p:txBody>
          <a:bodyPr/>
          <a:lstStyle/>
          <a:p>
            <a:pPr eaLnBrk="1" hangingPunct="1"/>
            <a:r>
              <a:rPr lang="en-US" sz="4700" dirty="0">
                <a:solidFill>
                  <a:schemeClr val="tx1"/>
                </a:solidFill>
                <a:latin typeface="Comic Sans MS" charset="0"/>
              </a:rPr>
              <a:t>AXEL-2023</a:t>
            </a:r>
            <a:br>
              <a:rPr lang="en-US" sz="4700" dirty="0">
                <a:solidFill>
                  <a:schemeClr val="tx1"/>
                </a:solidFill>
                <a:latin typeface="Comic Sans MS" charset="0"/>
              </a:rPr>
            </a:br>
            <a:r>
              <a:rPr lang="en-US" sz="3400" b="1" u="sng" dirty="0">
                <a:solidFill>
                  <a:schemeClr val="tx1"/>
                </a:solidFill>
                <a:latin typeface="Comic Sans MS" charset="0"/>
              </a:rPr>
              <a:t>Introduction to Particle Accelerators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229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2292" name="Line 3"/>
          <p:cNvSpPr>
            <a:spLocks noChangeShapeType="1"/>
          </p:cNvSpPr>
          <p:nvPr/>
        </p:nvSpPr>
        <p:spPr bwMode="auto">
          <a:xfrm flipV="1">
            <a:off x="3368675" y="2209800"/>
            <a:ext cx="0" cy="2301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Line 4"/>
          <p:cNvSpPr>
            <a:spLocks noChangeShapeType="1"/>
          </p:cNvSpPr>
          <p:nvPr/>
        </p:nvSpPr>
        <p:spPr bwMode="auto">
          <a:xfrm>
            <a:off x="3368675" y="4511675"/>
            <a:ext cx="3146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 flipV="1">
            <a:off x="5095875" y="2513013"/>
            <a:ext cx="0" cy="1998662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Line 6"/>
          <p:cNvSpPr>
            <a:spLocks noChangeShapeType="1"/>
          </p:cNvSpPr>
          <p:nvPr/>
        </p:nvSpPr>
        <p:spPr bwMode="auto">
          <a:xfrm flipV="1">
            <a:off x="4602163" y="2513013"/>
            <a:ext cx="0" cy="1998662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Freeform 7"/>
          <p:cNvSpPr>
            <a:spLocks/>
          </p:cNvSpPr>
          <p:nvPr/>
        </p:nvSpPr>
        <p:spPr bwMode="auto">
          <a:xfrm>
            <a:off x="4170363" y="2633663"/>
            <a:ext cx="925512" cy="1878012"/>
          </a:xfrm>
          <a:custGeom>
            <a:avLst/>
            <a:gdLst>
              <a:gd name="T0" fmla="*/ 0 w 720"/>
              <a:gd name="T1" fmla="*/ 2147483647 h 1488"/>
              <a:gd name="T2" fmla="*/ 2147483647 w 720"/>
              <a:gd name="T3" fmla="*/ 2147483647 h 1488"/>
              <a:gd name="T4" fmla="*/ 2147483647 w 720"/>
              <a:gd name="T5" fmla="*/ 2147483647 h 1488"/>
              <a:gd name="T6" fmla="*/ 2147483647 w 720"/>
              <a:gd name="T7" fmla="*/ 0 h 1488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488"/>
              <a:gd name="T14" fmla="*/ 720 w 720"/>
              <a:gd name="T15" fmla="*/ 1488 h 1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488">
                <a:moveTo>
                  <a:pt x="0" y="1488"/>
                </a:moveTo>
                <a:cubicBezTo>
                  <a:pt x="52" y="1472"/>
                  <a:pt x="104" y="1456"/>
                  <a:pt x="192" y="1248"/>
                </a:cubicBezTo>
                <a:cubicBezTo>
                  <a:pt x="280" y="1040"/>
                  <a:pt x="440" y="448"/>
                  <a:pt x="528" y="240"/>
                </a:cubicBezTo>
                <a:cubicBezTo>
                  <a:pt x="616" y="32"/>
                  <a:pt x="668" y="16"/>
                  <a:pt x="720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7" name="Freeform 8"/>
          <p:cNvSpPr>
            <a:spLocks/>
          </p:cNvSpPr>
          <p:nvPr/>
        </p:nvSpPr>
        <p:spPr bwMode="auto">
          <a:xfrm flipH="1">
            <a:off x="5095875" y="2633663"/>
            <a:ext cx="925513" cy="1878012"/>
          </a:xfrm>
          <a:custGeom>
            <a:avLst/>
            <a:gdLst>
              <a:gd name="T0" fmla="*/ 0 w 720"/>
              <a:gd name="T1" fmla="*/ 2147483647 h 1488"/>
              <a:gd name="T2" fmla="*/ 2147483647 w 720"/>
              <a:gd name="T3" fmla="*/ 2147483647 h 1488"/>
              <a:gd name="T4" fmla="*/ 2147483647 w 720"/>
              <a:gd name="T5" fmla="*/ 2147483647 h 1488"/>
              <a:gd name="T6" fmla="*/ 2147483647 w 720"/>
              <a:gd name="T7" fmla="*/ 0 h 1488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488"/>
              <a:gd name="T14" fmla="*/ 720 w 720"/>
              <a:gd name="T15" fmla="*/ 1488 h 1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488">
                <a:moveTo>
                  <a:pt x="0" y="1488"/>
                </a:moveTo>
                <a:cubicBezTo>
                  <a:pt x="52" y="1472"/>
                  <a:pt x="104" y="1456"/>
                  <a:pt x="192" y="1248"/>
                </a:cubicBezTo>
                <a:cubicBezTo>
                  <a:pt x="280" y="1040"/>
                  <a:pt x="440" y="448"/>
                  <a:pt x="528" y="240"/>
                </a:cubicBezTo>
                <a:cubicBezTo>
                  <a:pt x="616" y="32"/>
                  <a:pt x="668" y="16"/>
                  <a:pt x="720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Text Box 9"/>
          <p:cNvSpPr txBox="1">
            <a:spLocks noChangeArrowheads="1"/>
          </p:cNvSpPr>
          <p:nvPr/>
        </p:nvSpPr>
        <p:spPr bwMode="auto">
          <a:xfrm>
            <a:off x="3417888" y="2062163"/>
            <a:ext cx="9048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Real Z</a:t>
            </a:r>
            <a:endParaRPr lang="en-US"/>
          </a:p>
        </p:txBody>
      </p:sp>
      <p:sp>
        <p:nvSpPr>
          <p:cNvPr id="12299" name="Text Box 10"/>
          <p:cNvSpPr txBox="1">
            <a:spLocks noChangeArrowheads="1"/>
          </p:cNvSpPr>
          <p:nvPr/>
        </p:nvSpPr>
        <p:spPr bwMode="auto">
          <a:xfrm>
            <a:off x="6132513" y="4545013"/>
            <a:ext cx="129063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Frequency</a:t>
            </a:r>
            <a:endParaRPr lang="en-US"/>
          </a:p>
        </p:txBody>
      </p:sp>
      <p:sp>
        <p:nvSpPr>
          <p:cNvPr id="12300" name="Text Box 11"/>
          <p:cNvSpPr txBox="1">
            <a:spLocks noChangeArrowheads="1"/>
          </p:cNvSpPr>
          <p:nvPr/>
        </p:nvSpPr>
        <p:spPr bwMode="auto">
          <a:xfrm>
            <a:off x="4972050" y="4572000"/>
            <a:ext cx="5132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𝜔</a:t>
            </a:r>
            <a:r>
              <a:rPr lang="en-US" sz="1800" b="1" baseline="-25000" dirty="0">
                <a:latin typeface="Times New Roman" charset="0"/>
                <a:sym typeface="Symbol" charset="0"/>
              </a:rPr>
              <a:t>R</a:t>
            </a:r>
            <a:r>
              <a:rPr lang="en-US" b="1" baseline="-25000" dirty="0">
                <a:latin typeface="Times New Roman" charset="0"/>
                <a:sym typeface="Symbol" charset="0"/>
              </a:rPr>
              <a:t> </a:t>
            </a:r>
            <a:endParaRPr lang="en-US" b="1" dirty="0">
              <a:latin typeface="Times New Roman" charset="0"/>
              <a:sym typeface="Symbol" charset="0"/>
            </a:endParaRPr>
          </a:p>
        </p:txBody>
      </p:sp>
      <p:sp>
        <p:nvSpPr>
          <p:cNvPr id="12301" name="Text Box 12"/>
          <p:cNvSpPr txBox="1">
            <a:spLocks noChangeArrowheads="1"/>
          </p:cNvSpPr>
          <p:nvPr/>
        </p:nvSpPr>
        <p:spPr bwMode="auto">
          <a:xfrm>
            <a:off x="4419600" y="4572000"/>
            <a:ext cx="466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>
                <a:latin typeface="Times New Roman" charset="0"/>
              </a:rPr>
              <a:t>h</a:t>
            </a:r>
            <a:r>
              <a:rPr lang="en-US" sz="1800" b="1" dirty="0">
                <a:latin typeface="Times New Roman" charset="0"/>
                <a:sym typeface="Symbol" charset="0"/>
              </a:rPr>
              <a:t>𝜔</a:t>
            </a:r>
            <a:endParaRPr lang="en-US" b="1" dirty="0">
              <a:latin typeface="Times New Roman" charset="0"/>
              <a:sym typeface="Symbol" charset="0"/>
            </a:endParaRPr>
          </a:p>
        </p:txBody>
      </p:sp>
      <p:sp>
        <p:nvSpPr>
          <p:cNvPr id="12302" name="Text Box 13"/>
          <p:cNvSpPr txBox="1">
            <a:spLocks noChangeArrowheads="1"/>
          </p:cNvSpPr>
          <p:nvPr/>
        </p:nvSpPr>
        <p:spPr bwMode="auto">
          <a:xfrm>
            <a:off x="685800" y="2516188"/>
            <a:ext cx="2743200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/>
              <a:t>Higher energy </a:t>
            </a:r>
            <a:r>
              <a:rPr lang="en-US" sz="1800" b="1" dirty="0">
                <a:sym typeface="Symbol" charset="0"/>
              </a:rPr>
              <a:t>⇒ lose less energy</a:t>
            </a:r>
            <a:r>
              <a:rPr lang="en-US" dirty="0">
                <a:sym typeface="Symbol" charset="0"/>
              </a:rPr>
              <a:t> </a:t>
            </a:r>
          </a:p>
        </p:txBody>
      </p:sp>
      <p:sp>
        <p:nvSpPr>
          <p:cNvPr id="12303" name="Line 14"/>
          <p:cNvSpPr>
            <a:spLocks noChangeShapeType="1"/>
          </p:cNvSpPr>
          <p:nvPr/>
        </p:nvSpPr>
        <p:spPr bwMode="auto">
          <a:xfrm>
            <a:off x="2073275" y="2973388"/>
            <a:ext cx="22098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791200" y="1601788"/>
            <a:ext cx="2530475" cy="73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/>
              <a:t>Lower energy </a:t>
            </a:r>
            <a:r>
              <a:rPr lang="en-US" sz="1800" b="1" dirty="0">
                <a:sym typeface="Symbol" charset="0"/>
              </a:rPr>
              <a:t>⇒ lose more energy</a:t>
            </a:r>
            <a:r>
              <a:rPr lang="en-US" dirty="0">
                <a:sym typeface="Symbol" charset="0"/>
              </a:rPr>
              <a:t> </a:t>
            </a:r>
          </a:p>
        </p:txBody>
      </p:sp>
      <p:sp>
        <p:nvSpPr>
          <p:cNvPr id="12305" name="Line 17"/>
          <p:cNvSpPr>
            <a:spLocks noChangeShapeType="1"/>
          </p:cNvSpPr>
          <p:nvPr/>
        </p:nvSpPr>
        <p:spPr bwMode="auto">
          <a:xfrm flipV="1">
            <a:off x="4816475" y="2058988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Line 18"/>
          <p:cNvSpPr>
            <a:spLocks noChangeShapeType="1"/>
          </p:cNvSpPr>
          <p:nvPr/>
        </p:nvSpPr>
        <p:spPr bwMode="auto">
          <a:xfrm>
            <a:off x="4816475" y="2058988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9" name="Text Box 19"/>
          <p:cNvSpPr txBox="1">
            <a:spLocks noChangeArrowheads="1"/>
          </p:cNvSpPr>
          <p:nvPr/>
        </p:nvSpPr>
        <p:spPr bwMode="auto">
          <a:xfrm>
            <a:off x="5943600" y="3052763"/>
            <a:ext cx="2555875" cy="495300"/>
          </a:xfrm>
          <a:prstGeom prst="rect">
            <a:avLst/>
          </a:prstGeom>
          <a:solidFill>
            <a:schemeClr val="hlink"/>
          </a:solidFill>
          <a:ln w="38100">
            <a:solidFill>
              <a:srgbClr val="CCCC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u="sng"/>
              <a:t>This is unstable</a:t>
            </a:r>
            <a:endParaRPr lang="en-US"/>
          </a:p>
        </p:txBody>
      </p:sp>
      <p:sp>
        <p:nvSpPr>
          <p:cNvPr id="12308" name="Rectangle 23"/>
          <p:cNvSpPr>
            <a:spLocks noGrp="1" noChangeArrowheads="1"/>
          </p:cNvSpPr>
          <p:nvPr>
            <p:ph type="title"/>
          </p:nvPr>
        </p:nvSpPr>
        <p:spPr>
          <a:xfrm>
            <a:off x="547688" y="296863"/>
            <a:ext cx="8596312" cy="609600"/>
          </a:xfrm>
        </p:spPr>
        <p:txBody>
          <a:bodyPr/>
          <a:lstStyle/>
          <a:p>
            <a:pPr eaLnBrk="1" hangingPunct="1"/>
            <a:r>
              <a:rPr lang="en-US" sz="3400">
                <a:latin typeface="Comic Sans MS" charset="0"/>
              </a:rPr>
              <a:t>Single bunch Longitudinal Instabilities (3)</a:t>
            </a:r>
            <a:endParaRPr lang="en-US">
              <a:latin typeface="Comic Sans MS" charset="0"/>
            </a:endParaRPr>
          </a:p>
        </p:txBody>
      </p:sp>
      <p:sp>
        <p:nvSpPr>
          <p:cNvPr id="12309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838200" y="1143000"/>
            <a:ext cx="777240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u="sng" dirty="0">
                <a:latin typeface="Comic Sans MS" charset="0"/>
              </a:rPr>
              <a:t>Case:</a:t>
            </a:r>
            <a:r>
              <a:rPr lang="en-US" u="sng" dirty="0">
                <a:latin typeface="Comic Sans MS" charset="0"/>
              </a:rPr>
              <a:t> </a:t>
            </a:r>
            <a:r>
              <a:rPr lang="en-US" sz="2400" b="1" u="sng" dirty="0">
                <a:latin typeface="Times New Roman" charset="0"/>
                <a:sym typeface="Symbol" charset="0"/>
              </a:rPr>
              <a:t>𝜔</a:t>
            </a:r>
            <a:r>
              <a:rPr lang="en-US" sz="2400" b="1" u="sng" baseline="-25000" dirty="0">
                <a:latin typeface="Times New Roman" charset="0"/>
                <a:sym typeface="Symbol" charset="0"/>
              </a:rPr>
              <a:t>R</a:t>
            </a:r>
            <a:r>
              <a:rPr lang="en-US" sz="2400" b="1" u="sng" dirty="0">
                <a:latin typeface="Times New Roman" charset="0"/>
                <a:sym typeface="Symbol" charset="0"/>
              </a:rPr>
              <a:t>&gt;</a:t>
            </a:r>
            <a:r>
              <a:rPr lang="en-US" sz="2400" u="sng" dirty="0">
                <a:latin typeface="Times New Roman" charset="0"/>
              </a:rPr>
              <a:t> </a:t>
            </a:r>
            <a:r>
              <a:rPr lang="en-US" sz="2400" u="sng" dirty="0">
                <a:latin typeface="Comic Sans MS" charset="0"/>
              </a:rPr>
              <a:t>h</a:t>
            </a:r>
            <a:r>
              <a:rPr lang="en-US" sz="2400" b="1" u="sng" dirty="0">
                <a:latin typeface="Times New Roman" charset="0"/>
                <a:sym typeface="Symbol" charset="0"/>
              </a:rPr>
              <a:t>𝜔</a:t>
            </a:r>
            <a:r>
              <a:rPr lang="en-US" sz="2400" dirty="0">
                <a:latin typeface="Times New Roman" charset="0"/>
              </a:rPr>
              <a:t> </a:t>
            </a:r>
          </a:p>
        </p:txBody>
      </p:sp>
      <p:sp>
        <p:nvSpPr>
          <p:cNvPr id="12310" name="Rectangle 26"/>
          <p:cNvSpPr>
            <a:spLocks noChangeArrowheads="1"/>
          </p:cNvSpPr>
          <p:nvPr/>
        </p:nvSpPr>
        <p:spPr bwMode="auto">
          <a:xfrm>
            <a:off x="914400" y="5257800"/>
            <a:ext cx="8077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dirty="0"/>
              <a:t>The cavity tends to increase the energy oscillations</a:t>
            </a:r>
          </a:p>
          <a:p>
            <a:pPr marL="342900" indent="-34290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dirty="0"/>
              <a:t>Now retune cavity so that </a:t>
            </a:r>
            <a:r>
              <a:rPr lang="en-US" b="1" dirty="0">
                <a:sym typeface="Symbol" charset="0"/>
              </a:rPr>
              <a:t>𝜔</a:t>
            </a:r>
            <a:r>
              <a:rPr lang="en-US" b="1" baseline="-25000" dirty="0">
                <a:sym typeface="Symbol" charset="0"/>
              </a:rPr>
              <a:t>R</a:t>
            </a:r>
            <a:r>
              <a:rPr lang="en-US" b="1" dirty="0">
                <a:sym typeface="Symbol" charset="0"/>
              </a:rPr>
              <a:t>&lt;</a:t>
            </a:r>
            <a:r>
              <a:rPr lang="en-US" dirty="0"/>
              <a:t> h</a:t>
            </a:r>
            <a:r>
              <a:rPr lang="en-US" b="1" dirty="0">
                <a:sym typeface="Symbol" charset="0"/>
              </a:rPr>
              <a:t>𝜔</a:t>
            </a:r>
            <a:r>
              <a:rPr lang="en-US" dirty="0"/>
              <a:t> </a:t>
            </a:r>
            <a:endParaRPr lang="en-US" sz="1800" dirty="0">
              <a:latin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9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331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 flipV="1">
            <a:off x="3429000" y="2055813"/>
            <a:ext cx="0" cy="23018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>
            <a:off x="3429000" y="4357688"/>
            <a:ext cx="314642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Line 5"/>
          <p:cNvSpPr>
            <a:spLocks noChangeShapeType="1"/>
          </p:cNvSpPr>
          <p:nvPr/>
        </p:nvSpPr>
        <p:spPr bwMode="auto">
          <a:xfrm flipV="1">
            <a:off x="4327525" y="2362200"/>
            <a:ext cx="0" cy="19986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Line 6"/>
          <p:cNvSpPr>
            <a:spLocks noChangeShapeType="1"/>
          </p:cNvSpPr>
          <p:nvPr/>
        </p:nvSpPr>
        <p:spPr bwMode="auto">
          <a:xfrm flipV="1">
            <a:off x="4662488" y="2359025"/>
            <a:ext cx="0" cy="1998663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Freeform 7"/>
          <p:cNvSpPr>
            <a:spLocks/>
          </p:cNvSpPr>
          <p:nvPr/>
        </p:nvSpPr>
        <p:spPr bwMode="auto">
          <a:xfrm>
            <a:off x="3413125" y="2514600"/>
            <a:ext cx="925513" cy="1878013"/>
          </a:xfrm>
          <a:custGeom>
            <a:avLst/>
            <a:gdLst>
              <a:gd name="T0" fmla="*/ 0 w 720"/>
              <a:gd name="T1" fmla="*/ 2147483647 h 1488"/>
              <a:gd name="T2" fmla="*/ 2147483647 w 720"/>
              <a:gd name="T3" fmla="*/ 2147483647 h 1488"/>
              <a:gd name="T4" fmla="*/ 2147483647 w 720"/>
              <a:gd name="T5" fmla="*/ 2147483647 h 1488"/>
              <a:gd name="T6" fmla="*/ 2147483647 w 720"/>
              <a:gd name="T7" fmla="*/ 0 h 1488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488"/>
              <a:gd name="T14" fmla="*/ 720 w 720"/>
              <a:gd name="T15" fmla="*/ 1488 h 1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488">
                <a:moveTo>
                  <a:pt x="0" y="1488"/>
                </a:moveTo>
                <a:cubicBezTo>
                  <a:pt x="52" y="1472"/>
                  <a:pt x="104" y="1456"/>
                  <a:pt x="192" y="1248"/>
                </a:cubicBezTo>
                <a:cubicBezTo>
                  <a:pt x="280" y="1040"/>
                  <a:pt x="440" y="448"/>
                  <a:pt x="528" y="240"/>
                </a:cubicBezTo>
                <a:cubicBezTo>
                  <a:pt x="616" y="32"/>
                  <a:pt x="668" y="16"/>
                  <a:pt x="720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Freeform 8"/>
          <p:cNvSpPr>
            <a:spLocks/>
          </p:cNvSpPr>
          <p:nvPr/>
        </p:nvSpPr>
        <p:spPr bwMode="auto">
          <a:xfrm flipH="1">
            <a:off x="4327525" y="2514600"/>
            <a:ext cx="925513" cy="1878013"/>
          </a:xfrm>
          <a:custGeom>
            <a:avLst/>
            <a:gdLst>
              <a:gd name="T0" fmla="*/ 0 w 720"/>
              <a:gd name="T1" fmla="*/ 2147483647 h 1488"/>
              <a:gd name="T2" fmla="*/ 2147483647 w 720"/>
              <a:gd name="T3" fmla="*/ 2147483647 h 1488"/>
              <a:gd name="T4" fmla="*/ 2147483647 w 720"/>
              <a:gd name="T5" fmla="*/ 2147483647 h 1488"/>
              <a:gd name="T6" fmla="*/ 2147483647 w 720"/>
              <a:gd name="T7" fmla="*/ 0 h 1488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488"/>
              <a:gd name="T14" fmla="*/ 720 w 720"/>
              <a:gd name="T15" fmla="*/ 1488 h 1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488">
                <a:moveTo>
                  <a:pt x="0" y="1488"/>
                </a:moveTo>
                <a:cubicBezTo>
                  <a:pt x="52" y="1472"/>
                  <a:pt x="104" y="1456"/>
                  <a:pt x="192" y="1248"/>
                </a:cubicBezTo>
                <a:cubicBezTo>
                  <a:pt x="280" y="1040"/>
                  <a:pt x="440" y="448"/>
                  <a:pt x="528" y="240"/>
                </a:cubicBezTo>
                <a:cubicBezTo>
                  <a:pt x="616" y="32"/>
                  <a:pt x="668" y="16"/>
                  <a:pt x="720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2" name="Text Box 9"/>
          <p:cNvSpPr txBox="1">
            <a:spLocks noChangeArrowheads="1"/>
          </p:cNvSpPr>
          <p:nvPr/>
        </p:nvSpPr>
        <p:spPr bwMode="auto">
          <a:xfrm>
            <a:off x="3478213" y="1908175"/>
            <a:ext cx="904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Real Z</a:t>
            </a:r>
            <a:endParaRPr lang="en-US"/>
          </a:p>
        </p:txBody>
      </p:sp>
      <p:sp>
        <p:nvSpPr>
          <p:cNvPr id="13323" name="Text Box 10"/>
          <p:cNvSpPr txBox="1">
            <a:spLocks noChangeArrowheads="1"/>
          </p:cNvSpPr>
          <p:nvPr/>
        </p:nvSpPr>
        <p:spPr bwMode="auto">
          <a:xfrm>
            <a:off x="6192838" y="4391025"/>
            <a:ext cx="129063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Frequency</a:t>
            </a:r>
            <a:endParaRPr lang="en-US"/>
          </a:p>
        </p:txBody>
      </p:sp>
      <p:sp>
        <p:nvSpPr>
          <p:cNvPr id="13324" name="Text Box 11"/>
          <p:cNvSpPr txBox="1">
            <a:spLocks noChangeArrowheads="1"/>
          </p:cNvSpPr>
          <p:nvPr/>
        </p:nvSpPr>
        <p:spPr bwMode="auto">
          <a:xfrm>
            <a:off x="4022725" y="4267200"/>
            <a:ext cx="51328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𝜔</a:t>
            </a:r>
            <a:r>
              <a:rPr lang="en-US" sz="1800" b="1" baseline="-25000" dirty="0">
                <a:latin typeface="Times New Roman" charset="0"/>
                <a:sym typeface="Symbol" charset="0"/>
              </a:rPr>
              <a:t>R</a:t>
            </a:r>
            <a:r>
              <a:rPr lang="en-US" b="1" baseline="-25000" dirty="0">
                <a:latin typeface="Times New Roman" charset="0"/>
                <a:sym typeface="Symbol" charset="0"/>
              </a:rPr>
              <a:t> </a:t>
            </a:r>
            <a:endParaRPr lang="en-US" b="1" dirty="0">
              <a:latin typeface="Times New Roman" charset="0"/>
              <a:sym typeface="Symbol" charset="0"/>
            </a:endParaRPr>
          </a:p>
        </p:txBody>
      </p:sp>
      <p:sp>
        <p:nvSpPr>
          <p:cNvPr id="13325" name="Text Box 12"/>
          <p:cNvSpPr txBox="1">
            <a:spLocks noChangeArrowheads="1"/>
          </p:cNvSpPr>
          <p:nvPr/>
        </p:nvSpPr>
        <p:spPr bwMode="auto">
          <a:xfrm>
            <a:off x="4478338" y="4425950"/>
            <a:ext cx="4844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dirty="0"/>
              <a:t>h</a:t>
            </a:r>
            <a:r>
              <a:rPr lang="en-US" sz="1800" b="1" dirty="0">
                <a:latin typeface="Times New Roman" charset="0"/>
                <a:sym typeface="Symbol" charset="0"/>
              </a:rPr>
              <a:t>𝜔</a:t>
            </a:r>
            <a:endParaRPr lang="en-US" b="1" dirty="0">
              <a:latin typeface="Times New Roman" charset="0"/>
              <a:sym typeface="Symbol" charset="0"/>
            </a:endParaRPr>
          </a:p>
        </p:txBody>
      </p:sp>
      <p:sp>
        <p:nvSpPr>
          <p:cNvPr id="13326" name="Text Box 13"/>
          <p:cNvSpPr txBox="1">
            <a:spLocks noChangeArrowheads="1"/>
          </p:cNvSpPr>
          <p:nvPr/>
        </p:nvSpPr>
        <p:spPr bwMode="auto">
          <a:xfrm>
            <a:off x="746125" y="2362200"/>
            <a:ext cx="28352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/>
              <a:t>Higher energy </a:t>
            </a:r>
            <a:r>
              <a:rPr lang="en-US" sz="1800" b="1" dirty="0">
                <a:sym typeface="Symbol" charset="0"/>
              </a:rPr>
              <a:t>⇒ lose more energy</a:t>
            </a:r>
            <a:r>
              <a:rPr lang="en-US" dirty="0">
                <a:latin typeface="Times New Roman" charset="0"/>
                <a:sym typeface="Symbol" charset="0"/>
              </a:rPr>
              <a:t> </a:t>
            </a:r>
          </a:p>
        </p:txBody>
      </p:sp>
      <p:sp>
        <p:nvSpPr>
          <p:cNvPr id="13327" name="Line 14"/>
          <p:cNvSpPr>
            <a:spLocks noChangeShapeType="1"/>
          </p:cNvSpPr>
          <p:nvPr/>
        </p:nvSpPr>
        <p:spPr bwMode="auto">
          <a:xfrm flipV="1">
            <a:off x="2133600" y="2743200"/>
            <a:ext cx="2346325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8" name="Line 16"/>
          <p:cNvSpPr>
            <a:spLocks noChangeShapeType="1"/>
          </p:cNvSpPr>
          <p:nvPr/>
        </p:nvSpPr>
        <p:spPr bwMode="auto">
          <a:xfrm flipV="1">
            <a:off x="4860925" y="1905000"/>
            <a:ext cx="15875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329" name="Line 17"/>
          <p:cNvSpPr>
            <a:spLocks noChangeShapeType="1"/>
          </p:cNvSpPr>
          <p:nvPr/>
        </p:nvSpPr>
        <p:spPr bwMode="auto">
          <a:xfrm>
            <a:off x="4876800" y="1905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5867400" y="2819400"/>
            <a:ext cx="2236788" cy="495300"/>
          </a:xfrm>
          <a:prstGeom prst="rect">
            <a:avLst/>
          </a:prstGeom>
          <a:solidFill>
            <a:schemeClr val="hlink"/>
          </a:solidFill>
          <a:ln w="38100">
            <a:solidFill>
              <a:srgbClr val="CCCCFF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u="sng"/>
              <a:t>This is stable</a:t>
            </a:r>
            <a:endParaRPr lang="en-US"/>
          </a:p>
        </p:txBody>
      </p:sp>
      <p:sp>
        <p:nvSpPr>
          <p:cNvPr id="13331" name="Text Box 21"/>
          <p:cNvSpPr txBox="1">
            <a:spLocks noChangeArrowheads="1"/>
          </p:cNvSpPr>
          <p:nvPr/>
        </p:nvSpPr>
        <p:spPr bwMode="auto">
          <a:xfrm>
            <a:off x="5851525" y="1447800"/>
            <a:ext cx="2530475" cy="731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/>
              <a:t>Lower energy </a:t>
            </a:r>
            <a:r>
              <a:rPr lang="en-US" sz="1800" b="1" dirty="0">
                <a:sym typeface="Symbol" charset="0"/>
              </a:rPr>
              <a:t>⇒ lose less energy</a:t>
            </a:r>
            <a:r>
              <a:rPr lang="en-US" dirty="0">
                <a:latin typeface="Times New Roman" charset="0"/>
                <a:sym typeface="Symbol" charset="0"/>
              </a:rPr>
              <a:t> </a:t>
            </a:r>
          </a:p>
        </p:txBody>
      </p:sp>
      <p:sp>
        <p:nvSpPr>
          <p:cNvPr id="13332" name="Rectangle 22"/>
          <p:cNvSpPr>
            <a:spLocks noGrp="1" noChangeArrowheads="1"/>
          </p:cNvSpPr>
          <p:nvPr>
            <p:ph type="title"/>
          </p:nvPr>
        </p:nvSpPr>
        <p:spPr>
          <a:xfrm>
            <a:off x="547688" y="296863"/>
            <a:ext cx="8596312" cy="609600"/>
          </a:xfrm>
        </p:spPr>
        <p:txBody>
          <a:bodyPr/>
          <a:lstStyle/>
          <a:p>
            <a:pPr eaLnBrk="1" hangingPunct="1"/>
            <a:r>
              <a:rPr lang="en-US" sz="3400">
                <a:latin typeface="Comic Sans MS" charset="0"/>
              </a:rPr>
              <a:t>Single bunch Longitudinal Instabilities (3)</a:t>
            </a:r>
            <a:endParaRPr lang="en-US">
              <a:latin typeface="Comic Sans MS" charset="0"/>
            </a:endParaRPr>
          </a:p>
        </p:txBody>
      </p:sp>
      <p:sp>
        <p:nvSpPr>
          <p:cNvPr id="13333" name="Rectangle 2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72400" cy="533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u="sng" dirty="0">
                <a:latin typeface="Comic Sans MS" charset="0"/>
              </a:rPr>
              <a:t>Case:</a:t>
            </a:r>
            <a:r>
              <a:rPr lang="en-US" u="sng" dirty="0">
                <a:latin typeface="Comic Sans MS" charset="0"/>
              </a:rPr>
              <a:t> </a:t>
            </a:r>
            <a:r>
              <a:rPr lang="en-US" sz="2400" b="1" u="sng" dirty="0">
                <a:latin typeface="Times New Roman" charset="0"/>
                <a:sym typeface="Symbol" charset="0"/>
              </a:rPr>
              <a:t>𝜔</a:t>
            </a:r>
            <a:r>
              <a:rPr lang="en-US" sz="2400" b="1" u="sng" baseline="-25000" dirty="0">
                <a:latin typeface="Times New Roman" charset="0"/>
                <a:sym typeface="Symbol" charset="0"/>
              </a:rPr>
              <a:t>R</a:t>
            </a:r>
            <a:r>
              <a:rPr lang="en-US" sz="2400" b="1" u="sng" dirty="0">
                <a:latin typeface="Comic Sans MS" charset="0"/>
                <a:sym typeface="Symbol" charset="0"/>
              </a:rPr>
              <a:t>&lt;</a:t>
            </a:r>
            <a:r>
              <a:rPr lang="en-US" sz="2400" u="sng" dirty="0">
                <a:latin typeface="Comic Sans MS" charset="0"/>
              </a:rPr>
              <a:t> h</a:t>
            </a:r>
            <a:r>
              <a:rPr lang="en-US" sz="2400" b="1" u="sng" dirty="0">
                <a:latin typeface="Times New Roman" charset="0"/>
                <a:sym typeface="Symbol" charset="0"/>
              </a:rPr>
              <a:t>𝜔</a:t>
            </a:r>
            <a:endParaRPr lang="en-US" dirty="0">
              <a:latin typeface="Comic Sans MS" charset="0"/>
            </a:endParaRPr>
          </a:p>
        </p:txBody>
      </p:sp>
      <p:sp>
        <p:nvSpPr>
          <p:cNvPr id="13334" name="Rectangle 24"/>
          <p:cNvSpPr>
            <a:spLocks noChangeArrowheads="1"/>
          </p:cNvSpPr>
          <p:nvPr/>
        </p:nvSpPr>
        <p:spPr bwMode="auto">
          <a:xfrm>
            <a:off x="914400" y="4953000"/>
            <a:ext cx="7772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dirty="0"/>
              <a:t>This is is known as the </a:t>
            </a:r>
            <a:r>
              <a:rPr lang="ja-JP" altLang="en-US" b="1" u="sng" dirty="0">
                <a:solidFill>
                  <a:schemeClr val="bg2"/>
                </a:solidFill>
              </a:rPr>
              <a:t>‘</a:t>
            </a:r>
            <a:r>
              <a:rPr lang="en-US" b="1" u="sng" dirty="0">
                <a:solidFill>
                  <a:schemeClr val="bg2"/>
                </a:solidFill>
              </a:rPr>
              <a:t>Robinson Instability</a:t>
            </a:r>
            <a:r>
              <a:rPr lang="ja-JP" altLang="en-US" b="1" u="sng" dirty="0">
                <a:solidFill>
                  <a:schemeClr val="bg2"/>
                </a:solidFill>
              </a:rPr>
              <a:t>’</a:t>
            </a:r>
            <a:endParaRPr lang="en-US" b="1" u="sng" dirty="0">
              <a:solidFill>
                <a:schemeClr val="bg2"/>
              </a:solidFill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b="1" dirty="0"/>
              <a:t>To damp this instability one should retune the cavity so that </a:t>
            </a:r>
            <a:r>
              <a:rPr lang="en-US" b="1" dirty="0">
                <a:latin typeface="Times New Roman" charset="0"/>
                <a:sym typeface="Symbol" charset="0"/>
              </a:rPr>
              <a:t>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  <a:r>
              <a:rPr lang="en-US" b="1" dirty="0">
                <a:sym typeface="Symbol" charset="0"/>
              </a:rPr>
              <a:t>&lt;</a:t>
            </a:r>
            <a:r>
              <a:rPr lang="en-US" dirty="0"/>
              <a:t> h</a:t>
            </a:r>
            <a:r>
              <a:rPr lang="en-US" b="1" dirty="0">
                <a:latin typeface="Times New Roman" charset="0"/>
                <a:sym typeface="Symbol" charset="0"/>
              </a:rPr>
              <a:t>𝜔</a:t>
            </a:r>
            <a:r>
              <a:rPr lang="en-US" dirty="0">
                <a:latin typeface="Times New Roman" charset="0"/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0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0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4340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14341" name="Line 4"/>
          <p:cNvSpPr>
            <a:spLocks noChangeShapeType="1"/>
          </p:cNvSpPr>
          <p:nvPr/>
        </p:nvSpPr>
        <p:spPr bwMode="auto">
          <a:xfrm>
            <a:off x="1063625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Line 5"/>
          <p:cNvSpPr>
            <a:spLocks noChangeShapeType="1"/>
          </p:cNvSpPr>
          <p:nvPr/>
        </p:nvSpPr>
        <p:spPr bwMode="auto">
          <a:xfrm>
            <a:off x="1063625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43" name="Group 10"/>
          <p:cNvGrpSpPr>
            <a:grpSpLocks/>
          </p:cNvGrpSpPr>
          <p:nvPr/>
        </p:nvGrpSpPr>
        <p:grpSpPr bwMode="auto">
          <a:xfrm>
            <a:off x="2054225" y="4343400"/>
            <a:ext cx="1851025" cy="1878013"/>
            <a:chOff x="2915" y="1514"/>
            <a:chExt cx="1166" cy="1183"/>
          </a:xfrm>
        </p:grpSpPr>
        <p:sp>
          <p:nvSpPr>
            <p:cNvPr id="14359" name="Freeform 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0" name="Freeform 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44" name="Text Box 19"/>
          <p:cNvSpPr txBox="1">
            <a:spLocks noChangeArrowheads="1"/>
          </p:cNvSpPr>
          <p:nvPr/>
        </p:nvSpPr>
        <p:spPr bwMode="auto">
          <a:xfrm>
            <a:off x="1047750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14345" name="Line 22"/>
          <p:cNvSpPr>
            <a:spLocks noChangeShapeType="1"/>
          </p:cNvSpPr>
          <p:nvPr/>
        </p:nvSpPr>
        <p:spPr bwMode="auto">
          <a:xfrm>
            <a:off x="1063625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Line 23"/>
          <p:cNvSpPr>
            <a:spLocks noChangeShapeType="1"/>
          </p:cNvSpPr>
          <p:nvPr/>
        </p:nvSpPr>
        <p:spPr bwMode="auto">
          <a:xfrm flipV="1">
            <a:off x="1063625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6" name="Oval 24"/>
          <p:cNvSpPr>
            <a:spLocks noChangeArrowheads="1"/>
          </p:cNvSpPr>
          <p:nvPr/>
        </p:nvSpPr>
        <p:spPr bwMode="auto">
          <a:xfrm>
            <a:off x="2511425" y="1447800"/>
            <a:ext cx="9906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14348" name="Line 28"/>
          <p:cNvSpPr>
            <a:spLocks noChangeShapeType="1"/>
          </p:cNvSpPr>
          <p:nvPr/>
        </p:nvSpPr>
        <p:spPr bwMode="auto">
          <a:xfrm>
            <a:off x="2968625" y="2133600"/>
            <a:ext cx="0" cy="1828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Text Box 31"/>
          <p:cNvSpPr txBox="1">
            <a:spLocks noChangeArrowheads="1"/>
          </p:cNvSpPr>
          <p:nvPr/>
        </p:nvSpPr>
        <p:spPr bwMode="auto">
          <a:xfrm>
            <a:off x="1123950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14350" name="Text Box 32"/>
          <p:cNvSpPr txBox="1">
            <a:spLocks noChangeArrowheads="1"/>
          </p:cNvSpPr>
          <p:nvPr/>
        </p:nvSpPr>
        <p:spPr bwMode="auto">
          <a:xfrm>
            <a:off x="4857750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cxnSp>
        <p:nvCxnSpPr>
          <p:cNvPr id="14351" name="AutoShape 39"/>
          <p:cNvCxnSpPr>
            <a:cxnSpLocks noChangeShapeType="1"/>
            <a:stCxn id="44056" idx="2"/>
          </p:cNvCxnSpPr>
          <p:nvPr/>
        </p:nvCxnSpPr>
        <p:spPr bwMode="auto">
          <a:xfrm rot="10800000" flipV="1">
            <a:off x="2320925" y="1714500"/>
            <a:ext cx="190500" cy="32385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4352" name="Text Box 33"/>
          <p:cNvSpPr txBox="1">
            <a:spLocks noChangeArrowheads="1"/>
          </p:cNvSpPr>
          <p:nvPr/>
        </p:nvSpPr>
        <p:spPr bwMode="auto">
          <a:xfrm>
            <a:off x="5330825" y="27479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14353" name="Line 41"/>
          <p:cNvSpPr>
            <a:spLocks noChangeShapeType="1"/>
          </p:cNvSpPr>
          <p:nvPr/>
        </p:nvSpPr>
        <p:spPr bwMode="auto">
          <a:xfrm flipH="1" flipV="1">
            <a:off x="3578225" y="2057400"/>
            <a:ext cx="16764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4" name="Text Box 34"/>
          <p:cNvSpPr txBox="1">
            <a:spLocks noChangeArrowheads="1"/>
          </p:cNvSpPr>
          <p:nvPr/>
        </p:nvSpPr>
        <p:spPr bwMode="auto">
          <a:xfrm>
            <a:off x="5330825" y="41195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sp>
        <p:nvSpPr>
          <p:cNvPr id="14355" name="Line 43"/>
          <p:cNvSpPr>
            <a:spLocks noChangeShapeType="1"/>
          </p:cNvSpPr>
          <p:nvPr/>
        </p:nvSpPr>
        <p:spPr bwMode="auto">
          <a:xfrm flipH="1">
            <a:off x="3502025" y="4495800"/>
            <a:ext cx="1828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56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Robinson Instability (1)</a:t>
            </a:r>
          </a:p>
        </p:txBody>
      </p:sp>
      <p:sp>
        <p:nvSpPr>
          <p:cNvPr id="14357" name="Rectangle 46"/>
          <p:cNvSpPr>
            <a:spLocks noGrp="1" noChangeArrowheads="1"/>
          </p:cNvSpPr>
          <p:nvPr>
            <p:ph type="body" idx="1"/>
          </p:nvPr>
        </p:nvSpPr>
        <p:spPr>
          <a:xfrm>
            <a:off x="4419600" y="762000"/>
            <a:ext cx="4648200" cy="16764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lang="en-US" sz="2400">
              <a:latin typeface="Comic Sans MS" charset="0"/>
            </a:endParaRPr>
          </a:p>
          <a:p>
            <a:pPr eaLnBrk="1" hangingPunct="1"/>
            <a:r>
              <a:rPr lang="en-US" sz="2400">
                <a:latin typeface="Comic Sans MS" charset="0"/>
              </a:rPr>
              <a:t>The Robinson Instability is a </a:t>
            </a:r>
            <a:r>
              <a:rPr lang="en-US" sz="2400" b="1" u="sng">
                <a:solidFill>
                  <a:schemeClr val="bg2"/>
                </a:solidFill>
                <a:latin typeface="Comic Sans MS" charset="0"/>
              </a:rPr>
              <a:t>single bunch</a:t>
            </a:r>
            <a:r>
              <a:rPr lang="en-US" sz="2400" b="1">
                <a:latin typeface="Comic Sans MS" charset="0"/>
              </a:rPr>
              <a:t>, </a:t>
            </a:r>
            <a:r>
              <a:rPr lang="en-US" sz="2400" u="sng">
                <a:solidFill>
                  <a:schemeClr val="bg2"/>
                </a:solidFill>
                <a:latin typeface="Comic Sans MS" charset="0"/>
              </a:rPr>
              <a:t>dipole mode</a:t>
            </a:r>
            <a:r>
              <a:rPr lang="en-US" sz="2400">
                <a:latin typeface="Comic Sans MS" charset="0"/>
              </a:rPr>
              <a:t> oscillation</a:t>
            </a:r>
          </a:p>
        </p:txBody>
      </p:sp>
      <p:sp>
        <p:nvSpPr>
          <p:cNvPr id="14358" name="Text Box 32"/>
          <p:cNvSpPr txBox="1">
            <a:spLocks noChangeArrowheads="1"/>
          </p:cNvSpPr>
          <p:nvPr/>
        </p:nvSpPr>
        <p:spPr bwMode="auto">
          <a:xfrm>
            <a:off x="5638800" y="6096000"/>
            <a:ext cx="666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5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15365" name="Line 4"/>
          <p:cNvSpPr>
            <a:spLocks noChangeShapeType="1"/>
          </p:cNvSpPr>
          <p:nvPr/>
        </p:nvSpPr>
        <p:spPr bwMode="auto">
          <a:xfrm>
            <a:off x="1063625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66" name="Line 5"/>
          <p:cNvSpPr>
            <a:spLocks noChangeShapeType="1"/>
          </p:cNvSpPr>
          <p:nvPr/>
        </p:nvSpPr>
        <p:spPr bwMode="auto">
          <a:xfrm>
            <a:off x="1063625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367" name="Group 9"/>
          <p:cNvGrpSpPr>
            <a:grpSpLocks/>
          </p:cNvGrpSpPr>
          <p:nvPr/>
        </p:nvGrpSpPr>
        <p:grpSpPr bwMode="auto">
          <a:xfrm>
            <a:off x="1368425" y="4343400"/>
            <a:ext cx="1851025" cy="1878013"/>
            <a:chOff x="2915" y="1514"/>
            <a:chExt cx="1166" cy="1183"/>
          </a:xfrm>
        </p:grpSpPr>
        <p:sp>
          <p:nvSpPr>
            <p:cNvPr id="15382" name="Freeform 1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3" name="Freeform 1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8" name="Text Box 16"/>
          <p:cNvSpPr txBox="1">
            <a:spLocks noChangeArrowheads="1"/>
          </p:cNvSpPr>
          <p:nvPr/>
        </p:nvSpPr>
        <p:spPr bwMode="auto">
          <a:xfrm>
            <a:off x="1047750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15369" name="Line 17"/>
          <p:cNvSpPr>
            <a:spLocks noChangeShapeType="1"/>
          </p:cNvSpPr>
          <p:nvPr/>
        </p:nvSpPr>
        <p:spPr bwMode="auto">
          <a:xfrm>
            <a:off x="1063625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Line 18"/>
          <p:cNvSpPr>
            <a:spLocks noChangeShapeType="1"/>
          </p:cNvSpPr>
          <p:nvPr/>
        </p:nvSpPr>
        <p:spPr bwMode="auto">
          <a:xfrm flipV="1">
            <a:off x="1063625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6340" name="Oval 20"/>
          <p:cNvSpPr>
            <a:spLocks noChangeArrowheads="1"/>
          </p:cNvSpPr>
          <p:nvPr/>
        </p:nvSpPr>
        <p:spPr bwMode="auto">
          <a:xfrm>
            <a:off x="1825625" y="2057400"/>
            <a:ext cx="9906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15372" name="Line 24"/>
          <p:cNvSpPr>
            <a:spLocks noChangeShapeType="1"/>
          </p:cNvSpPr>
          <p:nvPr/>
        </p:nvSpPr>
        <p:spPr bwMode="auto">
          <a:xfrm>
            <a:off x="2282825" y="2743200"/>
            <a:ext cx="0" cy="13716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Text Box 26"/>
          <p:cNvSpPr txBox="1">
            <a:spLocks noChangeArrowheads="1"/>
          </p:cNvSpPr>
          <p:nvPr/>
        </p:nvSpPr>
        <p:spPr bwMode="auto">
          <a:xfrm>
            <a:off x="1123950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15374" name="Text Box 27"/>
          <p:cNvSpPr txBox="1">
            <a:spLocks noChangeArrowheads="1"/>
          </p:cNvSpPr>
          <p:nvPr/>
        </p:nvSpPr>
        <p:spPr bwMode="auto">
          <a:xfrm>
            <a:off x="4857750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15375" name="Text Box 28"/>
          <p:cNvSpPr txBox="1">
            <a:spLocks noChangeArrowheads="1"/>
          </p:cNvSpPr>
          <p:nvPr/>
        </p:nvSpPr>
        <p:spPr bwMode="auto">
          <a:xfrm>
            <a:off x="6016625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15376" name="Text Box 29"/>
          <p:cNvSpPr txBox="1">
            <a:spLocks noChangeArrowheads="1"/>
          </p:cNvSpPr>
          <p:nvPr/>
        </p:nvSpPr>
        <p:spPr bwMode="auto">
          <a:xfrm>
            <a:off x="5940425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cxnSp>
        <p:nvCxnSpPr>
          <p:cNvPr id="15377" name="AutoShape 30"/>
          <p:cNvCxnSpPr>
            <a:cxnSpLocks noChangeShapeType="1"/>
            <a:stCxn id="56340" idx="4"/>
          </p:cNvCxnSpPr>
          <p:nvPr/>
        </p:nvCxnSpPr>
        <p:spPr bwMode="auto">
          <a:xfrm rot="16200000" flipH="1">
            <a:off x="2244725" y="2686050"/>
            <a:ext cx="323850" cy="171450"/>
          </a:xfrm>
          <a:prstGeom prst="curvedConnector2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5378" name="Line 35"/>
          <p:cNvSpPr>
            <a:spLocks noChangeShapeType="1"/>
          </p:cNvSpPr>
          <p:nvPr/>
        </p:nvSpPr>
        <p:spPr bwMode="auto">
          <a:xfrm flipH="1">
            <a:off x="5254625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79" name="Line 37"/>
          <p:cNvSpPr>
            <a:spLocks noChangeShapeType="1"/>
          </p:cNvSpPr>
          <p:nvPr/>
        </p:nvSpPr>
        <p:spPr bwMode="auto">
          <a:xfrm flipH="1">
            <a:off x="4340225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380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Robinson Instability (2)</a:t>
            </a:r>
          </a:p>
        </p:txBody>
      </p:sp>
      <p:sp>
        <p:nvSpPr>
          <p:cNvPr id="15381" name="Text Box 32"/>
          <p:cNvSpPr txBox="1">
            <a:spLocks noChangeArrowheads="1"/>
          </p:cNvSpPr>
          <p:nvPr/>
        </p:nvSpPr>
        <p:spPr bwMode="auto">
          <a:xfrm>
            <a:off x="5638800" y="6096000"/>
            <a:ext cx="666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45AE-F5E0-674F-AD2A-01C459B1148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6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16389" name="Line 4"/>
          <p:cNvSpPr>
            <a:spLocks noChangeShapeType="1"/>
          </p:cNvSpPr>
          <p:nvPr/>
        </p:nvSpPr>
        <p:spPr bwMode="auto">
          <a:xfrm>
            <a:off x="1082675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Line 5"/>
          <p:cNvSpPr>
            <a:spLocks noChangeShapeType="1"/>
          </p:cNvSpPr>
          <p:nvPr/>
        </p:nvSpPr>
        <p:spPr bwMode="auto">
          <a:xfrm>
            <a:off x="1082675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391" name="Group 12"/>
          <p:cNvGrpSpPr>
            <a:grpSpLocks/>
          </p:cNvGrpSpPr>
          <p:nvPr/>
        </p:nvGrpSpPr>
        <p:grpSpPr bwMode="auto">
          <a:xfrm>
            <a:off x="2073275" y="4343400"/>
            <a:ext cx="1851025" cy="1878013"/>
            <a:chOff x="2915" y="1514"/>
            <a:chExt cx="1166" cy="1183"/>
          </a:xfrm>
        </p:grpSpPr>
        <p:sp>
          <p:nvSpPr>
            <p:cNvPr id="16407" name="Freeform 1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08" name="Freeform 1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2" name="Line 15"/>
          <p:cNvSpPr>
            <a:spLocks noChangeShapeType="1"/>
          </p:cNvSpPr>
          <p:nvPr/>
        </p:nvSpPr>
        <p:spPr bwMode="auto">
          <a:xfrm>
            <a:off x="2606675" y="4191000"/>
            <a:ext cx="762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3" name="Text Box 16"/>
          <p:cNvSpPr txBox="1">
            <a:spLocks noChangeArrowheads="1"/>
          </p:cNvSpPr>
          <p:nvPr/>
        </p:nvSpPr>
        <p:spPr bwMode="auto">
          <a:xfrm>
            <a:off x="1066800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16394" name="Line 17"/>
          <p:cNvSpPr>
            <a:spLocks noChangeShapeType="1"/>
          </p:cNvSpPr>
          <p:nvPr/>
        </p:nvSpPr>
        <p:spPr bwMode="auto">
          <a:xfrm>
            <a:off x="1082675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5" name="Line 18"/>
          <p:cNvSpPr>
            <a:spLocks noChangeShapeType="1"/>
          </p:cNvSpPr>
          <p:nvPr/>
        </p:nvSpPr>
        <p:spPr bwMode="auto">
          <a:xfrm flipV="1">
            <a:off x="1082675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7365" name="Oval 21"/>
          <p:cNvSpPr>
            <a:spLocks noChangeArrowheads="1"/>
          </p:cNvSpPr>
          <p:nvPr/>
        </p:nvSpPr>
        <p:spPr bwMode="auto">
          <a:xfrm>
            <a:off x="2530475" y="2667000"/>
            <a:ext cx="9906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16397" name="Line 23"/>
          <p:cNvSpPr>
            <a:spLocks noChangeShapeType="1"/>
          </p:cNvSpPr>
          <p:nvPr/>
        </p:nvSpPr>
        <p:spPr bwMode="auto">
          <a:xfrm>
            <a:off x="2987675" y="3276600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398" name="Text Box 26"/>
          <p:cNvSpPr txBox="1">
            <a:spLocks noChangeArrowheads="1"/>
          </p:cNvSpPr>
          <p:nvPr/>
        </p:nvSpPr>
        <p:spPr bwMode="auto">
          <a:xfrm>
            <a:off x="1143000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16399" name="Text Box 27"/>
          <p:cNvSpPr txBox="1">
            <a:spLocks noChangeArrowheads="1"/>
          </p:cNvSpPr>
          <p:nvPr/>
        </p:nvSpPr>
        <p:spPr bwMode="auto">
          <a:xfrm>
            <a:off x="4876800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16400" name="Text Box 28"/>
          <p:cNvSpPr txBox="1">
            <a:spLocks noChangeArrowheads="1"/>
          </p:cNvSpPr>
          <p:nvPr/>
        </p:nvSpPr>
        <p:spPr bwMode="auto">
          <a:xfrm>
            <a:off x="6035675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16401" name="Text Box 29"/>
          <p:cNvSpPr txBox="1">
            <a:spLocks noChangeArrowheads="1"/>
          </p:cNvSpPr>
          <p:nvPr/>
        </p:nvSpPr>
        <p:spPr bwMode="auto">
          <a:xfrm>
            <a:off x="5959475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cxnSp>
        <p:nvCxnSpPr>
          <p:cNvPr id="16402" name="AutoShape 31"/>
          <p:cNvCxnSpPr>
            <a:cxnSpLocks noChangeShapeType="1"/>
            <a:stCxn id="57365" idx="6"/>
          </p:cNvCxnSpPr>
          <p:nvPr/>
        </p:nvCxnSpPr>
        <p:spPr bwMode="auto">
          <a:xfrm flipV="1">
            <a:off x="3540125" y="2609850"/>
            <a:ext cx="171450" cy="323850"/>
          </a:xfrm>
          <a:prstGeom prst="curvedConnector2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6403" name="Line 35"/>
          <p:cNvSpPr>
            <a:spLocks noChangeShapeType="1"/>
          </p:cNvSpPr>
          <p:nvPr/>
        </p:nvSpPr>
        <p:spPr bwMode="auto">
          <a:xfrm flipH="1">
            <a:off x="5273675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Line 37"/>
          <p:cNvSpPr>
            <a:spLocks noChangeShapeType="1"/>
          </p:cNvSpPr>
          <p:nvPr/>
        </p:nvSpPr>
        <p:spPr bwMode="auto">
          <a:xfrm flipH="1">
            <a:off x="4359275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05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Robinson Instability (3)</a:t>
            </a:r>
          </a:p>
        </p:txBody>
      </p:sp>
      <p:sp>
        <p:nvSpPr>
          <p:cNvPr id="16406" name="Text Box 32"/>
          <p:cNvSpPr txBox="1">
            <a:spLocks noChangeArrowheads="1"/>
          </p:cNvSpPr>
          <p:nvPr/>
        </p:nvSpPr>
        <p:spPr bwMode="auto">
          <a:xfrm>
            <a:off x="5638800" y="6096000"/>
            <a:ext cx="666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45AE-F5E0-674F-AD2A-01C459B1148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063625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Line 5"/>
          <p:cNvSpPr>
            <a:spLocks noChangeShapeType="1"/>
          </p:cNvSpPr>
          <p:nvPr/>
        </p:nvSpPr>
        <p:spPr bwMode="auto">
          <a:xfrm>
            <a:off x="1063625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414" name="Group 12"/>
          <p:cNvGrpSpPr>
            <a:grpSpLocks/>
          </p:cNvGrpSpPr>
          <p:nvPr/>
        </p:nvGrpSpPr>
        <p:grpSpPr bwMode="auto">
          <a:xfrm>
            <a:off x="2816225" y="4343400"/>
            <a:ext cx="1851025" cy="1878013"/>
            <a:chOff x="2915" y="1514"/>
            <a:chExt cx="1166" cy="1183"/>
          </a:xfrm>
        </p:grpSpPr>
        <p:sp>
          <p:nvSpPr>
            <p:cNvPr id="17429" name="Freeform 1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30" name="Freeform 1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15" name="Text Box 16"/>
          <p:cNvSpPr txBox="1">
            <a:spLocks noChangeArrowheads="1"/>
          </p:cNvSpPr>
          <p:nvPr/>
        </p:nvSpPr>
        <p:spPr bwMode="auto">
          <a:xfrm>
            <a:off x="1047750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17416" name="Line 17"/>
          <p:cNvSpPr>
            <a:spLocks noChangeShapeType="1"/>
          </p:cNvSpPr>
          <p:nvPr/>
        </p:nvSpPr>
        <p:spPr bwMode="auto">
          <a:xfrm>
            <a:off x="1063625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17" name="Line 18"/>
          <p:cNvSpPr>
            <a:spLocks noChangeShapeType="1"/>
          </p:cNvSpPr>
          <p:nvPr/>
        </p:nvSpPr>
        <p:spPr bwMode="auto">
          <a:xfrm flipV="1">
            <a:off x="1063625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8390" name="Oval 22"/>
          <p:cNvSpPr>
            <a:spLocks noChangeArrowheads="1"/>
          </p:cNvSpPr>
          <p:nvPr/>
        </p:nvSpPr>
        <p:spPr bwMode="auto">
          <a:xfrm>
            <a:off x="3197225" y="2057400"/>
            <a:ext cx="9906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17419" name="Line 25"/>
          <p:cNvSpPr>
            <a:spLocks noChangeShapeType="1"/>
          </p:cNvSpPr>
          <p:nvPr/>
        </p:nvSpPr>
        <p:spPr bwMode="auto">
          <a:xfrm>
            <a:off x="3730625" y="2667000"/>
            <a:ext cx="0" cy="1447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Text Box 26"/>
          <p:cNvSpPr txBox="1">
            <a:spLocks noChangeArrowheads="1"/>
          </p:cNvSpPr>
          <p:nvPr/>
        </p:nvSpPr>
        <p:spPr bwMode="auto">
          <a:xfrm>
            <a:off x="1123950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17421" name="Text Box 27"/>
          <p:cNvSpPr txBox="1">
            <a:spLocks noChangeArrowheads="1"/>
          </p:cNvSpPr>
          <p:nvPr/>
        </p:nvSpPr>
        <p:spPr bwMode="auto">
          <a:xfrm>
            <a:off x="4857750" y="2400300"/>
            <a:ext cx="742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latin typeface="Times New Roman" charset="0"/>
              </a:rPr>
              <a:t>phase</a:t>
            </a:r>
            <a:endParaRPr lang="en-US">
              <a:latin typeface="Times New Roman" charset="0"/>
            </a:endParaRPr>
          </a:p>
        </p:txBody>
      </p:sp>
      <p:sp>
        <p:nvSpPr>
          <p:cNvPr id="17422" name="Text Box 28"/>
          <p:cNvSpPr txBox="1">
            <a:spLocks noChangeArrowheads="1"/>
          </p:cNvSpPr>
          <p:nvPr/>
        </p:nvSpPr>
        <p:spPr bwMode="auto">
          <a:xfrm>
            <a:off x="6016625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17423" name="Text Box 29"/>
          <p:cNvSpPr txBox="1">
            <a:spLocks noChangeArrowheads="1"/>
          </p:cNvSpPr>
          <p:nvPr/>
        </p:nvSpPr>
        <p:spPr bwMode="auto">
          <a:xfrm>
            <a:off x="5940425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cxnSp>
        <p:nvCxnSpPr>
          <p:cNvPr id="17424" name="AutoShape 32"/>
          <p:cNvCxnSpPr>
            <a:cxnSpLocks noChangeShapeType="1"/>
            <a:stCxn id="58390" idx="0"/>
          </p:cNvCxnSpPr>
          <p:nvPr/>
        </p:nvCxnSpPr>
        <p:spPr bwMode="auto">
          <a:xfrm rot="5400000" flipH="1">
            <a:off x="3435350" y="1781175"/>
            <a:ext cx="323850" cy="190500"/>
          </a:xfrm>
          <a:prstGeom prst="curved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7425" name="Line 35"/>
          <p:cNvSpPr>
            <a:spLocks noChangeShapeType="1"/>
          </p:cNvSpPr>
          <p:nvPr/>
        </p:nvSpPr>
        <p:spPr bwMode="auto">
          <a:xfrm flipH="1">
            <a:off x="5254625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6" name="Line 37"/>
          <p:cNvSpPr>
            <a:spLocks noChangeShapeType="1"/>
          </p:cNvSpPr>
          <p:nvPr/>
        </p:nvSpPr>
        <p:spPr bwMode="auto">
          <a:xfrm flipH="1">
            <a:off x="4340225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427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Robinson Instability (4)</a:t>
            </a:r>
          </a:p>
        </p:txBody>
      </p:sp>
      <p:sp>
        <p:nvSpPr>
          <p:cNvPr id="17428" name="Text Box 32"/>
          <p:cNvSpPr txBox="1">
            <a:spLocks noChangeArrowheads="1"/>
          </p:cNvSpPr>
          <p:nvPr/>
        </p:nvSpPr>
        <p:spPr bwMode="auto">
          <a:xfrm>
            <a:off x="5638800" y="6096000"/>
            <a:ext cx="666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45AE-F5E0-674F-AD2A-01C459B1148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1127125" y="574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1063625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1063625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439" name="Group 6"/>
          <p:cNvGrpSpPr>
            <a:grpSpLocks/>
          </p:cNvGrpSpPr>
          <p:nvPr/>
        </p:nvGrpSpPr>
        <p:grpSpPr bwMode="auto">
          <a:xfrm>
            <a:off x="2054225" y="4343400"/>
            <a:ext cx="1851025" cy="1878013"/>
            <a:chOff x="2915" y="1514"/>
            <a:chExt cx="1166" cy="1183"/>
          </a:xfrm>
        </p:grpSpPr>
        <p:sp>
          <p:nvSpPr>
            <p:cNvPr id="18454" name="Freeform 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55" name="Freeform 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440" name="Text Box 9"/>
          <p:cNvSpPr txBox="1">
            <a:spLocks noChangeArrowheads="1"/>
          </p:cNvSpPr>
          <p:nvPr/>
        </p:nvSpPr>
        <p:spPr bwMode="auto">
          <a:xfrm>
            <a:off x="1047750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18441" name="Line 10"/>
          <p:cNvSpPr>
            <a:spLocks noChangeShapeType="1"/>
          </p:cNvSpPr>
          <p:nvPr/>
        </p:nvSpPr>
        <p:spPr bwMode="auto">
          <a:xfrm>
            <a:off x="1063625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Line 11"/>
          <p:cNvSpPr>
            <a:spLocks noChangeShapeType="1"/>
          </p:cNvSpPr>
          <p:nvPr/>
        </p:nvSpPr>
        <p:spPr bwMode="auto">
          <a:xfrm flipV="1">
            <a:off x="1063625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404" name="Oval 12"/>
          <p:cNvSpPr>
            <a:spLocks noChangeArrowheads="1"/>
          </p:cNvSpPr>
          <p:nvPr/>
        </p:nvSpPr>
        <p:spPr bwMode="auto">
          <a:xfrm>
            <a:off x="2511425" y="1447800"/>
            <a:ext cx="9906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18444" name="Line 13"/>
          <p:cNvSpPr>
            <a:spLocks noChangeShapeType="1"/>
          </p:cNvSpPr>
          <p:nvPr/>
        </p:nvSpPr>
        <p:spPr bwMode="auto">
          <a:xfrm>
            <a:off x="2968625" y="3276600"/>
            <a:ext cx="0" cy="6858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Text Box 14"/>
          <p:cNvSpPr txBox="1">
            <a:spLocks noChangeArrowheads="1"/>
          </p:cNvSpPr>
          <p:nvPr/>
        </p:nvSpPr>
        <p:spPr bwMode="auto">
          <a:xfrm>
            <a:off x="1123950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18446" name="Text Box 15"/>
          <p:cNvSpPr txBox="1">
            <a:spLocks noChangeArrowheads="1"/>
          </p:cNvSpPr>
          <p:nvPr/>
        </p:nvSpPr>
        <p:spPr bwMode="auto">
          <a:xfrm>
            <a:off x="4857750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6016625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18448" name="Text Box 17"/>
          <p:cNvSpPr txBox="1">
            <a:spLocks noChangeArrowheads="1"/>
          </p:cNvSpPr>
          <p:nvPr/>
        </p:nvSpPr>
        <p:spPr bwMode="auto">
          <a:xfrm>
            <a:off x="5940425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sp>
        <p:nvSpPr>
          <p:cNvPr id="18449" name="Line 20"/>
          <p:cNvSpPr>
            <a:spLocks noChangeShapeType="1"/>
          </p:cNvSpPr>
          <p:nvPr/>
        </p:nvSpPr>
        <p:spPr bwMode="auto">
          <a:xfrm flipH="1">
            <a:off x="5254625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Line 22"/>
          <p:cNvSpPr>
            <a:spLocks noChangeShapeType="1"/>
          </p:cNvSpPr>
          <p:nvPr/>
        </p:nvSpPr>
        <p:spPr bwMode="auto">
          <a:xfrm flipH="1">
            <a:off x="4340225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Text Box 23"/>
          <p:cNvSpPr txBox="1">
            <a:spLocks noChangeArrowheads="1"/>
          </p:cNvSpPr>
          <p:nvPr/>
        </p:nvSpPr>
        <p:spPr bwMode="auto">
          <a:xfrm>
            <a:off x="3886200" y="4953000"/>
            <a:ext cx="52578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Frequency = synchrotron frequency</a:t>
            </a:r>
          </a:p>
          <a:p>
            <a:r>
              <a:rPr lang="en-US" b="1">
                <a:latin typeface="Times New Roman" charset="0"/>
              </a:rPr>
              <a:t>Mode m=1</a:t>
            </a:r>
          </a:p>
        </p:txBody>
      </p:sp>
      <p:sp>
        <p:nvSpPr>
          <p:cNvPr id="18452" name="Rectangle 2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Robinson Instability (5)</a:t>
            </a:r>
          </a:p>
        </p:txBody>
      </p:sp>
      <p:sp>
        <p:nvSpPr>
          <p:cNvPr id="18453" name="Text Box 32"/>
          <p:cNvSpPr txBox="1">
            <a:spLocks noChangeArrowheads="1"/>
          </p:cNvSpPr>
          <p:nvPr/>
        </p:nvSpPr>
        <p:spPr bwMode="auto">
          <a:xfrm>
            <a:off x="5638800" y="6096000"/>
            <a:ext cx="666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45AE-F5E0-674F-AD2A-01C459B1148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94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34963"/>
            <a:ext cx="7772400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Higher order modes m=2 ….. (1)</a:t>
            </a:r>
          </a:p>
        </p:txBody>
      </p:sp>
      <p:sp>
        <p:nvSpPr>
          <p:cNvPr id="19461" name="Line 4"/>
          <p:cNvSpPr>
            <a:spLocks noChangeShapeType="1"/>
          </p:cNvSpPr>
          <p:nvPr/>
        </p:nvSpPr>
        <p:spPr bwMode="auto">
          <a:xfrm>
            <a:off x="1524000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5"/>
          <p:cNvSpPr>
            <a:spLocks noChangeShapeType="1"/>
          </p:cNvSpPr>
          <p:nvPr/>
        </p:nvSpPr>
        <p:spPr bwMode="auto">
          <a:xfrm>
            <a:off x="1524000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9463" name="Group 6"/>
          <p:cNvGrpSpPr>
            <a:grpSpLocks/>
          </p:cNvGrpSpPr>
          <p:nvPr/>
        </p:nvGrpSpPr>
        <p:grpSpPr bwMode="auto">
          <a:xfrm>
            <a:off x="2514600" y="5029200"/>
            <a:ext cx="1851025" cy="1192213"/>
            <a:chOff x="2915" y="1514"/>
            <a:chExt cx="1166" cy="1183"/>
          </a:xfrm>
        </p:grpSpPr>
        <p:sp>
          <p:nvSpPr>
            <p:cNvPr id="19477" name="Freeform 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Freeform 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9464" name="Text Box 16"/>
          <p:cNvSpPr txBox="1">
            <a:spLocks noChangeArrowheads="1"/>
          </p:cNvSpPr>
          <p:nvPr/>
        </p:nvSpPr>
        <p:spPr bwMode="auto">
          <a:xfrm>
            <a:off x="1508125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19465" name="Line 17"/>
          <p:cNvSpPr>
            <a:spLocks noChangeShapeType="1"/>
          </p:cNvSpPr>
          <p:nvPr/>
        </p:nvSpPr>
        <p:spPr bwMode="auto">
          <a:xfrm>
            <a:off x="1524000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6" name="Line 18"/>
          <p:cNvSpPr>
            <a:spLocks noChangeShapeType="1"/>
          </p:cNvSpPr>
          <p:nvPr/>
        </p:nvSpPr>
        <p:spPr bwMode="auto">
          <a:xfrm flipV="1">
            <a:off x="1524000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7" name="Text Box 26"/>
          <p:cNvSpPr txBox="1">
            <a:spLocks noChangeArrowheads="1"/>
          </p:cNvSpPr>
          <p:nvPr/>
        </p:nvSpPr>
        <p:spPr bwMode="auto">
          <a:xfrm>
            <a:off x="1584325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19468" name="Text Box 27"/>
          <p:cNvSpPr txBox="1">
            <a:spLocks noChangeArrowheads="1"/>
          </p:cNvSpPr>
          <p:nvPr/>
        </p:nvSpPr>
        <p:spPr bwMode="auto">
          <a:xfrm>
            <a:off x="5318125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5090" name="Oval 34"/>
          <p:cNvSpPr>
            <a:spLocks noChangeArrowheads="1"/>
          </p:cNvSpPr>
          <p:nvPr/>
        </p:nvSpPr>
        <p:spPr bwMode="auto">
          <a:xfrm>
            <a:off x="2590800" y="2057400"/>
            <a:ext cx="16764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19470" name="Text Box 45"/>
          <p:cNvSpPr txBox="1">
            <a:spLocks noChangeArrowheads="1"/>
          </p:cNvSpPr>
          <p:nvPr/>
        </p:nvSpPr>
        <p:spPr bwMode="auto">
          <a:xfrm>
            <a:off x="6477000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19471" name="Line 47"/>
          <p:cNvSpPr>
            <a:spLocks noChangeShapeType="1"/>
          </p:cNvSpPr>
          <p:nvPr/>
        </p:nvSpPr>
        <p:spPr bwMode="auto">
          <a:xfrm flipH="1">
            <a:off x="5715000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72" name="Text Box 48"/>
          <p:cNvSpPr txBox="1">
            <a:spLocks noChangeArrowheads="1"/>
          </p:cNvSpPr>
          <p:nvPr/>
        </p:nvSpPr>
        <p:spPr bwMode="auto">
          <a:xfrm>
            <a:off x="6400800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sp>
        <p:nvSpPr>
          <p:cNvPr id="19473" name="Line 50"/>
          <p:cNvSpPr>
            <a:spLocks noChangeShapeType="1"/>
          </p:cNvSpPr>
          <p:nvPr/>
        </p:nvSpPr>
        <p:spPr bwMode="auto">
          <a:xfrm flipH="1">
            <a:off x="4800600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9474" name="AutoShape 52"/>
          <p:cNvCxnSpPr>
            <a:cxnSpLocks noChangeShapeType="1"/>
            <a:stCxn id="45090" idx="3"/>
          </p:cNvCxnSpPr>
          <p:nvPr/>
        </p:nvCxnSpPr>
        <p:spPr bwMode="auto">
          <a:xfrm rot="16200000" flipH="1">
            <a:off x="2798763" y="2570163"/>
            <a:ext cx="211137" cy="134937"/>
          </a:xfrm>
          <a:prstGeom prst="curvedConnector3">
            <a:avLst>
              <a:gd name="adj1" fmla="val 63912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9475" name="AutoShape 54"/>
          <p:cNvCxnSpPr>
            <a:cxnSpLocks noChangeShapeType="1"/>
            <a:stCxn id="45090" idx="7"/>
          </p:cNvCxnSpPr>
          <p:nvPr/>
        </p:nvCxnSpPr>
        <p:spPr bwMode="auto">
          <a:xfrm rot="5400000" flipH="1">
            <a:off x="3848100" y="1943100"/>
            <a:ext cx="211138" cy="134938"/>
          </a:xfrm>
          <a:prstGeom prst="curvedConnector3">
            <a:avLst>
              <a:gd name="adj1" fmla="val 63912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9476" name="Text Box 32"/>
          <p:cNvSpPr txBox="1">
            <a:spLocks noChangeArrowheads="1"/>
          </p:cNvSpPr>
          <p:nvPr/>
        </p:nvSpPr>
        <p:spPr bwMode="auto">
          <a:xfrm>
            <a:off x="6019800" y="6107113"/>
            <a:ext cx="666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45AE-F5E0-674F-AD2A-01C459B1148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>
            <a:off x="1524000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1524000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1508125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20487" name="Line 10"/>
          <p:cNvSpPr>
            <a:spLocks noChangeShapeType="1"/>
          </p:cNvSpPr>
          <p:nvPr/>
        </p:nvSpPr>
        <p:spPr bwMode="auto">
          <a:xfrm>
            <a:off x="1524000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8" name="Line 11"/>
          <p:cNvSpPr>
            <a:spLocks noChangeShapeType="1"/>
          </p:cNvSpPr>
          <p:nvPr/>
        </p:nvSpPr>
        <p:spPr bwMode="auto">
          <a:xfrm flipV="1">
            <a:off x="1524000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Text Box 12"/>
          <p:cNvSpPr txBox="1">
            <a:spLocks noChangeArrowheads="1"/>
          </p:cNvSpPr>
          <p:nvPr/>
        </p:nvSpPr>
        <p:spPr bwMode="auto">
          <a:xfrm>
            <a:off x="1584325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20490" name="Text Box 13"/>
          <p:cNvSpPr txBox="1">
            <a:spLocks noChangeArrowheads="1"/>
          </p:cNvSpPr>
          <p:nvPr/>
        </p:nvSpPr>
        <p:spPr bwMode="auto">
          <a:xfrm>
            <a:off x="5318125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60431" name="Oval 15"/>
          <p:cNvSpPr>
            <a:spLocks noChangeArrowheads="1"/>
          </p:cNvSpPr>
          <p:nvPr/>
        </p:nvSpPr>
        <p:spPr bwMode="auto">
          <a:xfrm rot="-5368526">
            <a:off x="2552700" y="2095500"/>
            <a:ext cx="16764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grpSp>
        <p:nvGrpSpPr>
          <p:cNvPr id="20492" name="Group 16"/>
          <p:cNvGrpSpPr>
            <a:grpSpLocks/>
          </p:cNvGrpSpPr>
          <p:nvPr/>
        </p:nvGrpSpPr>
        <p:grpSpPr bwMode="auto">
          <a:xfrm>
            <a:off x="2971800" y="4038600"/>
            <a:ext cx="936625" cy="2182813"/>
            <a:chOff x="2915" y="1514"/>
            <a:chExt cx="1166" cy="1183"/>
          </a:xfrm>
        </p:grpSpPr>
        <p:sp>
          <p:nvSpPr>
            <p:cNvPr id="20501" name="Freeform 1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" name="Freeform 1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0493" name="AutoShape 19"/>
          <p:cNvCxnSpPr>
            <a:cxnSpLocks noChangeShapeType="1"/>
            <a:stCxn id="60431" idx="7"/>
          </p:cNvCxnSpPr>
          <p:nvPr/>
        </p:nvCxnSpPr>
        <p:spPr bwMode="auto">
          <a:xfrm rot="10800000" flipV="1">
            <a:off x="2836863" y="1766888"/>
            <a:ext cx="350837" cy="349250"/>
          </a:xfrm>
          <a:prstGeom prst="curvedConnector2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0494" name="AutoShape 20"/>
          <p:cNvCxnSpPr>
            <a:cxnSpLocks noChangeShapeType="1"/>
            <a:stCxn id="60431" idx="3"/>
          </p:cNvCxnSpPr>
          <p:nvPr/>
        </p:nvCxnSpPr>
        <p:spPr bwMode="auto">
          <a:xfrm flipV="1">
            <a:off x="3592513" y="2532063"/>
            <a:ext cx="428625" cy="423862"/>
          </a:xfrm>
          <a:prstGeom prst="curvedConnector2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0495" name="Text Box 24"/>
          <p:cNvSpPr txBox="1">
            <a:spLocks noChangeArrowheads="1"/>
          </p:cNvSpPr>
          <p:nvPr/>
        </p:nvSpPr>
        <p:spPr bwMode="auto">
          <a:xfrm>
            <a:off x="6477000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20496" name="Line 26"/>
          <p:cNvSpPr>
            <a:spLocks noChangeShapeType="1"/>
          </p:cNvSpPr>
          <p:nvPr/>
        </p:nvSpPr>
        <p:spPr bwMode="auto">
          <a:xfrm flipH="1">
            <a:off x="5715000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7" name="Text Box 27"/>
          <p:cNvSpPr txBox="1">
            <a:spLocks noChangeArrowheads="1"/>
          </p:cNvSpPr>
          <p:nvPr/>
        </p:nvSpPr>
        <p:spPr bwMode="auto">
          <a:xfrm>
            <a:off x="6400800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sp>
        <p:nvSpPr>
          <p:cNvPr id="20498" name="Line 29"/>
          <p:cNvSpPr>
            <a:spLocks noChangeShapeType="1"/>
          </p:cNvSpPr>
          <p:nvPr/>
        </p:nvSpPr>
        <p:spPr bwMode="auto">
          <a:xfrm flipH="1">
            <a:off x="4800600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99" name="Rectangle 30"/>
          <p:cNvSpPr>
            <a:spLocks noGrp="1" noChangeArrowheads="1"/>
          </p:cNvSpPr>
          <p:nvPr>
            <p:ph type="title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Higher order modes m=2 ….. (2)</a:t>
            </a:r>
            <a:endParaRPr lang="en-US">
              <a:latin typeface="Comic Sans MS" charset="0"/>
            </a:endParaRPr>
          </a:p>
        </p:txBody>
      </p:sp>
      <p:sp>
        <p:nvSpPr>
          <p:cNvPr id="20500" name="Text Box 32"/>
          <p:cNvSpPr txBox="1">
            <a:spLocks noChangeArrowheads="1"/>
          </p:cNvSpPr>
          <p:nvPr/>
        </p:nvSpPr>
        <p:spPr bwMode="auto">
          <a:xfrm>
            <a:off x="6019800" y="6107113"/>
            <a:ext cx="666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45AE-F5E0-674F-AD2A-01C459B1148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1508" name="Line 3"/>
          <p:cNvSpPr>
            <a:spLocks noChangeShapeType="1"/>
          </p:cNvSpPr>
          <p:nvPr/>
        </p:nvSpPr>
        <p:spPr bwMode="auto">
          <a:xfrm>
            <a:off x="1524000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Line 4"/>
          <p:cNvSpPr>
            <a:spLocks noChangeShapeType="1"/>
          </p:cNvSpPr>
          <p:nvPr/>
        </p:nvSpPr>
        <p:spPr bwMode="auto">
          <a:xfrm>
            <a:off x="1524000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1510" name="Group 5"/>
          <p:cNvGrpSpPr>
            <a:grpSpLocks/>
          </p:cNvGrpSpPr>
          <p:nvPr/>
        </p:nvGrpSpPr>
        <p:grpSpPr bwMode="auto">
          <a:xfrm>
            <a:off x="2514600" y="5029200"/>
            <a:ext cx="1851025" cy="1192213"/>
            <a:chOff x="2915" y="1514"/>
            <a:chExt cx="1166" cy="1183"/>
          </a:xfrm>
        </p:grpSpPr>
        <p:sp>
          <p:nvSpPr>
            <p:cNvPr id="21525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26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1" name="Text Box 8"/>
          <p:cNvSpPr txBox="1">
            <a:spLocks noChangeArrowheads="1"/>
          </p:cNvSpPr>
          <p:nvPr/>
        </p:nvSpPr>
        <p:spPr bwMode="auto">
          <a:xfrm>
            <a:off x="1508125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21512" name="Line 9"/>
          <p:cNvSpPr>
            <a:spLocks noChangeShapeType="1"/>
          </p:cNvSpPr>
          <p:nvPr/>
        </p:nvSpPr>
        <p:spPr bwMode="auto">
          <a:xfrm>
            <a:off x="1524000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3" name="Line 10"/>
          <p:cNvSpPr>
            <a:spLocks noChangeShapeType="1"/>
          </p:cNvSpPr>
          <p:nvPr/>
        </p:nvSpPr>
        <p:spPr bwMode="auto">
          <a:xfrm flipV="1">
            <a:off x="1524000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4" name="Text Box 11"/>
          <p:cNvSpPr txBox="1">
            <a:spLocks noChangeArrowheads="1"/>
          </p:cNvSpPr>
          <p:nvPr/>
        </p:nvSpPr>
        <p:spPr bwMode="auto">
          <a:xfrm>
            <a:off x="1584325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21515" name="Text Box 12"/>
          <p:cNvSpPr txBox="1">
            <a:spLocks noChangeArrowheads="1"/>
          </p:cNvSpPr>
          <p:nvPr/>
        </p:nvSpPr>
        <p:spPr bwMode="auto">
          <a:xfrm>
            <a:off x="5318125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61453" name="Oval 13"/>
          <p:cNvSpPr>
            <a:spLocks noChangeArrowheads="1"/>
          </p:cNvSpPr>
          <p:nvPr/>
        </p:nvSpPr>
        <p:spPr bwMode="auto">
          <a:xfrm>
            <a:off x="2590800" y="2057400"/>
            <a:ext cx="16764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21517" name="Text Box 23"/>
          <p:cNvSpPr txBox="1">
            <a:spLocks noChangeArrowheads="1"/>
          </p:cNvSpPr>
          <p:nvPr/>
        </p:nvSpPr>
        <p:spPr bwMode="auto">
          <a:xfrm>
            <a:off x="6477000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21518" name="Line 25"/>
          <p:cNvSpPr>
            <a:spLocks noChangeShapeType="1"/>
          </p:cNvSpPr>
          <p:nvPr/>
        </p:nvSpPr>
        <p:spPr bwMode="auto">
          <a:xfrm flipH="1">
            <a:off x="5715000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519" name="Text Box 26"/>
          <p:cNvSpPr txBox="1">
            <a:spLocks noChangeArrowheads="1"/>
          </p:cNvSpPr>
          <p:nvPr/>
        </p:nvSpPr>
        <p:spPr bwMode="auto">
          <a:xfrm>
            <a:off x="6400800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sp>
        <p:nvSpPr>
          <p:cNvPr id="21520" name="Line 28"/>
          <p:cNvSpPr>
            <a:spLocks noChangeShapeType="1"/>
          </p:cNvSpPr>
          <p:nvPr/>
        </p:nvSpPr>
        <p:spPr bwMode="auto">
          <a:xfrm flipH="1">
            <a:off x="4800600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1521" name="AutoShape 29"/>
          <p:cNvCxnSpPr>
            <a:cxnSpLocks noChangeShapeType="1"/>
            <a:stCxn id="61453" idx="3"/>
          </p:cNvCxnSpPr>
          <p:nvPr/>
        </p:nvCxnSpPr>
        <p:spPr bwMode="auto">
          <a:xfrm rot="16200000" flipH="1">
            <a:off x="2760663" y="2608263"/>
            <a:ext cx="287337" cy="134937"/>
          </a:xfrm>
          <a:prstGeom prst="curvedConnector3">
            <a:avLst>
              <a:gd name="adj1" fmla="val 60222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1522" name="AutoShape 30"/>
          <p:cNvCxnSpPr>
            <a:cxnSpLocks noChangeShapeType="1"/>
            <a:stCxn id="61453" idx="7"/>
          </p:cNvCxnSpPr>
          <p:nvPr/>
        </p:nvCxnSpPr>
        <p:spPr bwMode="auto">
          <a:xfrm rot="5400000" flipH="1">
            <a:off x="3848100" y="1943100"/>
            <a:ext cx="211138" cy="134938"/>
          </a:xfrm>
          <a:prstGeom prst="curvedConnector3">
            <a:avLst>
              <a:gd name="adj1" fmla="val 63912"/>
            </a:avLst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1523" name="Rectangle 31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Higher order modes m=2 ….. (3)</a:t>
            </a:r>
            <a:endParaRPr lang="en-US">
              <a:latin typeface="Comic Sans MS" charset="0"/>
            </a:endParaRPr>
          </a:p>
        </p:txBody>
      </p:sp>
      <p:sp>
        <p:nvSpPr>
          <p:cNvPr id="21524" name="Text Box 32"/>
          <p:cNvSpPr txBox="1">
            <a:spLocks noChangeArrowheads="1"/>
          </p:cNvSpPr>
          <p:nvPr/>
        </p:nvSpPr>
        <p:spPr bwMode="auto">
          <a:xfrm>
            <a:off x="6019800" y="6107113"/>
            <a:ext cx="666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100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Instabilities (1)</a:t>
            </a:r>
          </a:p>
        </p:txBody>
      </p:sp>
      <p:sp>
        <p:nvSpPr>
          <p:cNvPr id="4101" name="Rectangle 2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>
                <a:latin typeface="Comic Sans MS" charset="0"/>
              </a:rPr>
              <a:t>Until now we have only considered independent particle motion.</a:t>
            </a:r>
          </a:p>
          <a:p>
            <a:pPr eaLnBrk="1" hangingPunct="1"/>
            <a:r>
              <a:rPr lang="en-US" sz="2400">
                <a:latin typeface="Comic Sans MS" charset="0"/>
              </a:rPr>
              <a:t>We call this incoherent motion.</a:t>
            </a:r>
          </a:p>
          <a:p>
            <a:pPr lvl="1" eaLnBrk="1" hangingPunct="1"/>
            <a:r>
              <a:rPr lang="en-US" sz="2000">
                <a:latin typeface="Comic Sans MS" charset="0"/>
                <a:sym typeface="Symbol" charset="0"/>
              </a:rPr>
              <a:t>single particle </a:t>
            </a:r>
            <a:r>
              <a:rPr lang="en-US" sz="2000">
                <a:latin typeface="Comic Sans MS" charset="0"/>
              </a:rPr>
              <a:t>synchrotron/betatron oscillations</a:t>
            </a:r>
          </a:p>
          <a:p>
            <a:pPr lvl="1" eaLnBrk="1" hangingPunct="1"/>
            <a:r>
              <a:rPr lang="en-US" sz="2000">
                <a:latin typeface="Comic Sans MS" charset="0"/>
                <a:sym typeface="Symbol" charset="0"/>
              </a:rPr>
              <a:t>each particle moves independently of all the others</a:t>
            </a:r>
          </a:p>
          <a:p>
            <a:pPr lvl="1" eaLnBrk="1" hangingPunct="1"/>
            <a:endParaRPr lang="en-US" sz="2000">
              <a:latin typeface="Comic Sans MS" charset="0"/>
              <a:sym typeface="Symbol" charset="0"/>
            </a:endParaRPr>
          </a:p>
          <a:p>
            <a:pPr eaLnBrk="1" hangingPunct="1"/>
            <a:r>
              <a:rPr lang="en-US" sz="2400">
                <a:latin typeface="Comic Sans MS" charset="0"/>
                <a:sym typeface="Symbol" charset="0"/>
              </a:rPr>
              <a:t>Now we have to consider what happens if all particles move in phase, coherently, in response to some excitations</a:t>
            </a:r>
          </a:p>
        </p:txBody>
      </p:sp>
      <p:sp>
        <p:nvSpPr>
          <p:cNvPr id="4102" name="Text Box 18"/>
          <p:cNvSpPr txBox="1">
            <a:spLocks noChangeArrowheads="1"/>
          </p:cNvSpPr>
          <p:nvPr/>
        </p:nvSpPr>
        <p:spPr bwMode="auto">
          <a:xfrm>
            <a:off x="2270125" y="52990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sp>
        <p:nvSpPr>
          <p:cNvPr id="4103" name="AutoShape 24"/>
          <p:cNvSpPr>
            <a:spLocks/>
          </p:cNvSpPr>
          <p:nvPr/>
        </p:nvSpPr>
        <p:spPr bwMode="auto">
          <a:xfrm>
            <a:off x="1143000" y="5334000"/>
            <a:ext cx="2947988" cy="609600"/>
          </a:xfrm>
          <a:prstGeom prst="borderCallout2">
            <a:avLst>
              <a:gd name="adj1" fmla="val 18750"/>
              <a:gd name="adj2" fmla="val 102583"/>
              <a:gd name="adj3" fmla="val 18750"/>
              <a:gd name="adj4" fmla="val 131069"/>
              <a:gd name="adj5" fmla="val -147398"/>
              <a:gd name="adj6" fmla="val 156060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800"/>
              <a:t>Synchrotron &amp; betatron oscillations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25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2532" name="Line 3"/>
          <p:cNvSpPr>
            <a:spLocks noChangeShapeType="1"/>
          </p:cNvSpPr>
          <p:nvPr/>
        </p:nvSpPr>
        <p:spPr bwMode="auto">
          <a:xfrm>
            <a:off x="1524000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3" name="Line 4"/>
          <p:cNvSpPr>
            <a:spLocks noChangeShapeType="1"/>
          </p:cNvSpPr>
          <p:nvPr/>
        </p:nvSpPr>
        <p:spPr bwMode="auto">
          <a:xfrm>
            <a:off x="1524000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1508125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22535" name="Line 9"/>
          <p:cNvSpPr>
            <a:spLocks noChangeShapeType="1"/>
          </p:cNvSpPr>
          <p:nvPr/>
        </p:nvSpPr>
        <p:spPr bwMode="auto">
          <a:xfrm>
            <a:off x="1524000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6" name="Line 10"/>
          <p:cNvSpPr>
            <a:spLocks noChangeShapeType="1"/>
          </p:cNvSpPr>
          <p:nvPr/>
        </p:nvSpPr>
        <p:spPr bwMode="auto">
          <a:xfrm flipV="1">
            <a:off x="1524000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Text Box 11"/>
          <p:cNvSpPr txBox="1">
            <a:spLocks noChangeArrowheads="1"/>
          </p:cNvSpPr>
          <p:nvPr/>
        </p:nvSpPr>
        <p:spPr bwMode="auto">
          <a:xfrm>
            <a:off x="1584325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22538" name="Text Box 12"/>
          <p:cNvSpPr txBox="1">
            <a:spLocks noChangeArrowheads="1"/>
          </p:cNvSpPr>
          <p:nvPr/>
        </p:nvSpPr>
        <p:spPr bwMode="auto">
          <a:xfrm>
            <a:off x="5318125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62478" name="Oval 14"/>
          <p:cNvSpPr>
            <a:spLocks noChangeArrowheads="1"/>
          </p:cNvSpPr>
          <p:nvPr/>
        </p:nvSpPr>
        <p:spPr bwMode="auto">
          <a:xfrm rot="-5368526">
            <a:off x="2552700" y="2095500"/>
            <a:ext cx="16764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grpSp>
        <p:nvGrpSpPr>
          <p:cNvPr id="22540" name="Group 15"/>
          <p:cNvGrpSpPr>
            <a:grpSpLocks/>
          </p:cNvGrpSpPr>
          <p:nvPr/>
        </p:nvGrpSpPr>
        <p:grpSpPr bwMode="auto">
          <a:xfrm>
            <a:off x="2971800" y="4038600"/>
            <a:ext cx="936625" cy="2182813"/>
            <a:chOff x="2915" y="1514"/>
            <a:chExt cx="1166" cy="1183"/>
          </a:xfrm>
        </p:grpSpPr>
        <p:sp>
          <p:nvSpPr>
            <p:cNvPr id="22549" name="Freeform 1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0" name="Freeform 1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22541" name="AutoShape 18"/>
          <p:cNvCxnSpPr>
            <a:cxnSpLocks noChangeShapeType="1"/>
            <a:stCxn id="62478" idx="7"/>
          </p:cNvCxnSpPr>
          <p:nvPr/>
        </p:nvCxnSpPr>
        <p:spPr bwMode="auto">
          <a:xfrm rot="10800000" flipV="1">
            <a:off x="2836863" y="1766888"/>
            <a:ext cx="350837" cy="349250"/>
          </a:xfrm>
          <a:prstGeom prst="curvedConnector2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2542" name="AutoShape 19"/>
          <p:cNvCxnSpPr>
            <a:cxnSpLocks noChangeShapeType="1"/>
            <a:stCxn id="62478" idx="3"/>
          </p:cNvCxnSpPr>
          <p:nvPr/>
        </p:nvCxnSpPr>
        <p:spPr bwMode="auto">
          <a:xfrm flipV="1">
            <a:off x="3592513" y="2532063"/>
            <a:ext cx="428625" cy="423862"/>
          </a:xfrm>
          <a:prstGeom prst="curvedConnector2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2543" name="Text Box 23"/>
          <p:cNvSpPr txBox="1">
            <a:spLocks noChangeArrowheads="1"/>
          </p:cNvSpPr>
          <p:nvPr/>
        </p:nvSpPr>
        <p:spPr bwMode="auto">
          <a:xfrm>
            <a:off x="6477000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22544" name="Line 25"/>
          <p:cNvSpPr>
            <a:spLocks noChangeShapeType="1"/>
          </p:cNvSpPr>
          <p:nvPr/>
        </p:nvSpPr>
        <p:spPr bwMode="auto">
          <a:xfrm flipH="1">
            <a:off x="5715000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Text Box 26"/>
          <p:cNvSpPr txBox="1">
            <a:spLocks noChangeArrowheads="1"/>
          </p:cNvSpPr>
          <p:nvPr/>
        </p:nvSpPr>
        <p:spPr bwMode="auto">
          <a:xfrm>
            <a:off x="6400800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sp>
        <p:nvSpPr>
          <p:cNvPr id="22546" name="Line 28"/>
          <p:cNvSpPr>
            <a:spLocks noChangeShapeType="1"/>
          </p:cNvSpPr>
          <p:nvPr/>
        </p:nvSpPr>
        <p:spPr bwMode="auto">
          <a:xfrm flipH="1">
            <a:off x="4800600" y="3048000"/>
            <a:ext cx="1524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2547" name="Rectangle 29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Higher order modes m=2 ….. (4)</a:t>
            </a:r>
            <a:endParaRPr lang="en-US">
              <a:latin typeface="Comic Sans MS" charset="0"/>
            </a:endParaRPr>
          </a:p>
        </p:txBody>
      </p:sp>
      <p:sp>
        <p:nvSpPr>
          <p:cNvPr id="22548" name="Text Box 32"/>
          <p:cNvSpPr txBox="1">
            <a:spLocks noChangeArrowheads="1"/>
          </p:cNvSpPr>
          <p:nvPr/>
        </p:nvSpPr>
        <p:spPr bwMode="auto">
          <a:xfrm>
            <a:off x="6019800" y="6107113"/>
            <a:ext cx="666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35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3556" name="Line 2"/>
          <p:cNvSpPr>
            <a:spLocks noChangeShapeType="1"/>
          </p:cNvSpPr>
          <p:nvPr/>
        </p:nvSpPr>
        <p:spPr bwMode="auto">
          <a:xfrm>
            <a:off x="1524000" y="3886200"/>
            <a:ext cx="0" cy="2362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Line 3"/>
          <p:cNvSpPr>
            <a:spLocks noChangeShapeType="1"/>
          </p:cNvSpPr>
          <p:nvPr/>
        </p:nvSpPr>
        <p:spPr bwMode="auto">
          <a:xfrm>
            <a:off x="1524000" y="6248400"/>
            <a:ext cx="457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58" name="Group 4"/>
          <p:cNvGrpSpPr>
            <a:grpSpLocks/>
          </p:cNvGrpSpPr>
          <p:nvPr/>
        </p:nvGrpSpPr>
        <p:grpSpPr bwMode="auto">
          <a:xfrm>
            <a:off x="2514600" y="5029200"/>
            <a:ext cx="1851025" cy="1192213"/>
            <a:chOff x="2915" y="1514"/>
            <a:chExt cx="1166" cy="1183"/>
          </a:xfrm>
        </p:grpSpPr>
        <p:sp>
          <p:nvSpPr>
            <p:cNvPr id="23572" name="Freeform 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73" name="Freeform 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508125" y="3622675"/>
            <a:ext cx="9763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Charge</a:t>
            </a:r>
          </a:p>
          <a:p>
            <a:r>
              <a:rPr lang="en-US" sz="1800" b="1"/>
              <a:t>density</a:t>
            </a:r>
            <a:endParaRPr lang="en-US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1524000" y="2362200"/>
            <a:ext cx="4419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V="1">
            <a:off x="1524000" y="1219200"/>
            <a:ext cx="0" cy="2286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1584325" y="1260475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  <a:endParaRPr lang="en-US" dirty="0"/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5318125" y="24034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63500" name="Oval 12"/>
          <p:cNvSpPr>
            <a:spLocks noChangeArrowheads="1"/>
          </p:cNvSpPr>
          <p:nvPr/>
        </p:nvSpPr>
        <p:spPr bwMode="auto">
          <a:xfrm>
            <a:off x="2590800" y="2057400"/>
            <a:ext cx="1676400" cy="533400"/>
          </a:xfrm>
          <a:prstGeom prst="ellipse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100000">
                <a:schemeClr val="hlink"/>
              </a:gs>
            </a:gsLst>
            <a:path path="shape">
              <a:fillToRect l="50000" t="50000" r="50000" b="50000"/>
            </a:path>
          </a:gradFill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Comic Sans MS" pitchFamily="66" charset="0"/>
              <a:ea typeface="+mn-ea"/>
            </a:endParaRP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6477000" y="1528763"/>
            <a:ext cx="1897063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Longitudinal</a:t>
            </a:r>
          </a:p>
          <a:p>
            <a:r>
              <a:rPr lang="en-US"/>
              <a:t>phase space</a:t>
            </a:r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 flipH="1">
            <a:off x="5715000" y="1752600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Text Box 16"/>
          <p:cNvSpPr txBox="1">
            <a:spLocks noChangeArrowheads="1"/>
          </p:cNvSpPr>
          <p:nvPr/>
        </p:nvSpPr>
        <p:spPr bwMode="auto">
          <a:xfrm>
            <a:off x="6400800" y="2824163"/>
            <a:ext cx="1646238" cy="831850"/>
          </a:xfrm>
          <a:prstGeom prst="rect">
            <a:avLst/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Seen on a </a:t>
            </a:r>
          </a:p>
          <a:p>
            <a:r>
              <a:rPr lang="ja-JP" altLang="en-US"/>
              <a:t>‘</a:t>
            </a:r>
            <a:r>
              <a:rPr lang="en-US"/>
              <a:t>scope</a:t>
            </a:r>
          </a:p>
        </p:txBody>
      </p:sp>
      <p:sp>
        <p:nvSpPr>
          <p:cNvPr id="23568" name="Line 18"/>
          <p:cNvSpPr>
            <a:spLocks noChangeShapeType="1"/>
          </p:cNvSpPr>
          <p:nvPr/>
        </p:nvSpPr>
        <p:spPr bwMode="auto">
          <a:xfrm flipH="1">
            <a:off x="3886200" y="3048000"/>
            <a:ext cx="24384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Text Box 21"/>
          <p:cNvSpPr txBox="1">
            <a:spLocks noChangeArrowheads="1"/>
          </p:cNvSpPr>
          <p:nvPr/>
        </p:nvSpPr>
        <p:spPr bwMode="auto">
          <a:xfrm>
            <a:off x="4495800" y="4724400"/>
            <a:ext cx="49149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/>
              <a:t>Frequency = 2 </a:t>
            </a:r>
            <a:r>
              <a:rPr lang="en-US" dirty="0">
                <a:sym typeface="Symbol" charset="0"/>
              </a:rPr>
              <a:t>×</a:t>
            </a:r>
            <a:r>
              <a:rPr lang="en-US" dirty="0"/>
              <a:t> synchrotron</a:t>
            </a:r>
          </a:p>
          <a:p>
            <a:r>
              <a:rPr lang="en-US" dirty="0"/>
              <a:t>		frequency</a:t>
            </a:r>
          </a:p>
          <a:p>
            <a:r>
              <a:rPr lang="en-US" b="1" dirty="0"/>
              <a:t>Mode m=2</a:t>
            </a:r>
          </a:p>
        </p:txBody>
      </p:sp>
      <p:sp>
        <p:nvSpPr>
          <p:cNvPr id="23570" name="Rectangle 2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Higher order modes m=2 ….. (5)</a:t>
            </a:r>
            <a:endParaRPr lang="en-US">
              <a:latin typeface="Comic Sans MS" charset="0"/>
            </a:endParaRPr>
          </a:p>
        </p:txBody>
      </p:sp>
      <p:sp>
        <p:nvSpPr>
          <p:cNvPr id="23571" name="Text Box 32"/>
          <p:cNvSpPr txBox="1">
            <a:spLocks noChangeArrowheads="1"/>
          </p:cNvSpPr>
          <p:nvPr/>
        </p:nvSpPr>
        <p:spPr bwMode="auto">
          <a:xfrm>
            <a:off x="6019800" y="6107113"/>
            <a:ext cx="6667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time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45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(1)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838200" y="1295400"/>
            <a:ext cx="8305800" cy="48006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sz="2400">
                <a:latin typeface="Comic Sans MS" charset="0"/>
              </a:rPr>
              <a:t>What if we have more than one bunch in our ring…..?</a:t>
            </a:r>
          </a:p>
          <a:p>
            <a:pPr eaLnBrk="1" hangingPunct="1">
              <a:lnSpc>
                <a:spcPct val="125000"/>
              </a:lnSpc>
            </a:pPr>
            <a:r>
              <a:rPr lang="en-US" sz="2400">
                <a:latin typeface="Comic Sans MS" charset="0"/>
              </a:rPr>
              <a:t>Lets take 4 equidistant bunches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A</a:t>
            </a:r>
            <a:r>
              <a:rPr lang="en-US" sz="2400" b="1">
                <a:latin typeface="Comic Sans MS" charset="0"/>
              </a:rPr>
              <a:t>,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B</a:t>
            </a:r>
            <a:r>
              <a:rPr lang="en-US" sz="2400" b="1">
                <a:latin typeface="Comic Sans MS" charset="0"/>
              </a:rPr>
              <a:t>,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C</a:t>
            </a:r>
            <a:r>
              <a:rPr lang="en-US" sz="2400" b="1">
                <a:latin typeface="Comic Sans MS" charset="0"/>
              </a:rPr>
              <a:t> &amp;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D</a:t>
            </a:r>
          </a:p>
          <a:p>
            <a:pPr eaLnBrk="1" hangingPunct="1">
              <a:lnSpc>
                <a:spcPct val="125000"/>
              </a:lnSpc>
            </a:pPr>
            <a:r>
              <a:rPr lang="en-US" sz="2400">
                <a:latin typeface="Comic Sans MS" charset="0"/>
              </a:rPr>
              <a:t>The field left in the cavity by bunch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A</a:t>
            </a:r>
            <a:r>
              <a:rPr lang="en-US" sz="2400">
                <a:latin typeface="Comic Sans MS" charset="0"/>
              </a:rPr>
              <a:t> alters the coherent synchrotron oscillation motion of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B</a:t>
            </a:r>
            <a:r>
              <a:rPr lang="en-US" sz="2400" b="1">
                <a:latin typeface="Comic Sans MS" charset="0"/>
              </a:rPr>
              <a:t>, </a:t>
            </a:r>
            <a:r>
              <a:rPr lang="en-US" sz="2400">
                <a:latin typeface="Comic Sans MS" charset="0"/>
              </a:rPr>
              <a:t>which changes field left by bunch </a:t>
            </a:r>
            <a:r>
              <a:rPr lang="en-US" sz="2400">
                <a:solidFill>
                  <a:schemeClr val="bg2"/>
                </a:solidFill>
                <a:latin typeface="Comic Sans MS" charset="0"/>
              </a:rPr>
              <a:t>B</a:t>
            </a:r>
            <a:r>
              <a:rPr lang="en-US" sz="2400">
                <a:latin typeface="Comic Sans MS" charset="0"/>
              </a:rPr>
              <a:t>, which alters bunch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C</a:t>
            </a:r>
            <a:r>
              <a:rPr lang="en-US" sz="2400">
                <a:latin typeface="Comic Sans MS" charset="0"/>
              </a:rPr>
              <a:t>……to bunch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D</a:t>
            </a:r>
            <a:r>
              <a:rPr lang="en-US" sz="2400" b="1">
                <a:latin typeface="Comic Sans MS" charset="0"/>
              </a:rPr>
              <a:t>, </a:t>
            </a:r>
            <a:r>
              <a:rPr lang="en-US" sz="2400">
                <a:latin typeface="Comic Sans MS" charset="0"/>
              </a:rPr>
              <a:t>etc…etc..</a:t>
            </a:r>
          </a:p>
          <a:p>
            <a:pPr eaLnBrk="1" hangingPunct="1">
              <a:lnSpc>
                <a:spcPct val="125000"/>
              </a:lnSpc>
            </a:pPr>
            <a:r>
              <a:rPr lang="en-US" sz="2400">
                <a:latin typeface="Comic Sans MS" charset="0"/>
              </a:rPr>
              <a:t>Until we get back to bunch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A</a:t>
            </a:r>
            <a:r>
              <a:rPr lang="en-US" sz="2400" b="1">
                <a:latin typeface="Comic Sans MS" charset="0"/>
              </a:rPr>
              <a:t>…..</a:t>
            </a:r>
          </a:p>
          <a:p>
            <a:pPr eaLnBrk="1" hangingPunct="1">
              <a:lnSpc>
                <a:spcPct val="125000"/>
              </a:lnSpc>
            </a:pPr>
            <a:r>
              <a:rPr lang="en-US" sz="2400">
                <a:latin typeface="Comic Sans MS" charset="0"/>
              </a:rPr>
              <a:t>For </a:t>
            </a:r>
            <a:r>
              <a:rPr lang="en-US" sz="2400" b="1" u="sng">
                <a:solidFill>
                  <a:schemeClr val="bg2"/>
                </a:solidFill>
                <a:latin typeface="Comic Sans MS" charset="0"/>
              </a:rPr>
              <a:t>4 bunches</a:t>
            </a:r>
            <a:r>
              <a:rPr lang="en-US" sz="2400">
                <a:latin typeface="Comic Sans MS" charset="0"/>
              </a:rPr>
              <a:t> there are </a:t>
            </a:r>
            <a:r>
              <a:rPr lang="en-US" sz="2400" b="1" u="sng">
                <a:solidFill>
                  <a:schemeClr val="bg2"/>
                </a:solidFill>
                <a:latin typeface="Comic Sans MS" charset="0"/>
              </a:rPr>
              <a:t>4 possible modes</a:t>
            </a:r>
            <a:r>
              <a:rPr lang="en-US" sz="2400">
                <a:latin typeface="Comic Sans MS" charset="0"/>
              </a:rPr>
              <a:t> of </a:t>
            </a:r>
            <a:r>
              <a:rPr lang="en-US" sz="2400" b="1" u="sng">
                <a:solidFill>
                  <a:schemeClr val="bg2"/>
                </a:solidFill>
                <a:latin typeface="Comic Sans MS" charset="0"/>
              </a:rPr>
              <a:t>coupled bunch</a:t>
            </a:r>
            <a:r>
              <a:rPr lang="en-US" sz="2400">
                <a:latin typeface="Comic Sans MS" charset="0"/>
              </a:rPr>
              <a:t> longitudinal oscillation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25605" name="Group 91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25658" name="Line 2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59" name="Line 3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60" name="Text Box 5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</a:rPr>
                <a:t>∆E</a:t>
              </a:r>
            </a:p>
          </p:txBody>
        </p:sp>
        <p:sp>
          <p:nvSpPr>
            <p:cNvPr id="25661" name="Text Box 6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25606" name="Line 7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Oval 8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08" name="Oval 9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09" name="Oval 10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0" name="Oval 11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1" name="Oval 12"/>
          <p:cNvSpPr>
            <a:spLocks noChangeArrowheads="1"/>
          </p:cNvSpPr>
          <p:nvPr/>
        </p:nvSpPr>
        <p:spPr bwMode="auto">
          <a:xfrm>
            <a:off x="2209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12" name="Oval 13"/>
          <p:cNvSpPr>
            <a:spLocks noChangeArrowheads="1"/>
          </p:cNvSpPr>
          <p:nvPr/>
        </p:nvSpPr>
        <p:spPr bwMode="auto">
          <a:xfrm>
            <a:off x="3352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13" name="Oval 14"/>
          <p:cNvSpPr>
            <a:spLocks noChangeArrowheads="1"/>
          </p:cNvSpPr>
          <p:nvPr/>
        </p:nvSpPr>
        <p:spPr bwMode="auto">
          <a:xfrm>
            <a:off x="4495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14" name="Oval 15"/>
          <p:cNvSpPr>
            <a:spLocks noChangeArrowheads="1"/>
          </p:cNvSpPr>
          <p:nvPr/>
        </p:nvSpPr>
        <p:spPr bwMode="auto">
          <a:xfrm>
            <a:off x="55626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15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6" name="Line 21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17" name="Oval 22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8" name="Oval 23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19" name="Oval 24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0" name="Oval 25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1" name="Oval 26"/>
          <p:cNvSpPr>
            <a:spLocks noChangeArrowheads="1"/>
          </p:cNvSpPr>
          <p:nvPr/>
        </p:nvSpPr>
        <p:spPr bwMode="auto">
          <a:xfrm>
            <a:off x="2209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22" name="Oval 27"/>
          <p:cNvSpPr>
            <a:spLocks noChangeArrowheads="1"/>
          </p:cNvSpPr>
          <p:nvPr/>
        </p:nvSpPr>
        <p:spPr bwMode="auto">
          <a:xfrm>
            <a:off x="3733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23" name="Oval 28"/>
          <p:cNvSpPr>
            <a:spLocks noChangeArrowheads="1"/>
          </p:cNvSpPr>
          <p:nvPr/>
        </p:nvSpPr>
        <p:spPr bwMode="auto">
          <a:xfrm>
            <a:off x="5257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24" name="Oval 29"/>
          <p:cNvSpPr>
            <a:spLocks noChangeArrowheads="1"/>
          </p:cNvSpPr>
          <p:nvPr/>
        </p:nvSpPr>
        <p:spPr bwMode="auto">
          <a:xfrm>
            <a:off x="59436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25" name="Line 30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6" name="Line 36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27" name="Oval 37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8" name="Oval 38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29" name="Oval 39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0" name="Oval 40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1" name="Oval 41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32" name="Oval 42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33" name="Oval 43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34" name="Oval 44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35" name="Line 45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36" name="Line 52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37" name="Oval 53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8" name="Oval 54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39" name="Oval 55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0" name="Oval 56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5641" name="Oval 57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42" name="Oval 58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43" name="Oval 59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44" name="Oval 60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645" name="Line 61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46" name="Text Box 63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25647" name="Text Box 67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25648" name="Text Box 68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25649" name="Text Box 69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25650" name="Text Box 70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25651" name="Line 71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52" name="Text Box 72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25653" name="Text Box 73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25654" name="Text Box 74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25655" name="Text Box 75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25656" name="Text Box 76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25657" name="Rectangle 9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66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6628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26629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26682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3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84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26685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26630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32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33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34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35" name="Oval 13"/>
          <p:cNvSpPr>
            <a:spLocks noChangeArrowheads="1"/>
          </p:cNvSpPr>
          <p:nvPr/>
        </p:nvSpPr>
        <p:spPr bwMode="auto">
          <a:xfrm>
            <a:off x="2590800" y="160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36" name="Oval 14"/>
          <p:cNvSpPr>
            <a:spLocks noChangeArrowheads="1"/>
          </p:cNvSpPr>
          <p:nvPr/>
        </p:nvSpPr>
        <p:spPr bwMode="auto">
          <a:xfrm>
            <a:off x="3733800" y="160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37" name="Oval 15"/>
          <p:cNvSpPr>
            <a:spLocks noChangeArrowheads="1"/>
          </p:cNvSpPr>
          <p:nvPr/>
        </p:nvSpPr>
        <p:spPr bwMode="auto">
          <a:xfrm>
            <a:off x="4876800" y="160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38" name="Oval 16"/>
          <p:cNvSpPr>
            <a:spLocks noChangeArrowheads="1"/>
          </p:cNvSpPr>
          <p:nvPr/>
        </p:nvSpPr>
        <p:spPr bwMode="auto">
          <a:xfrm>
            <a:off x="5943600" y="160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39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Line 19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Oval 20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42" name="Oval 21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43" name="Oval 22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6644" name="Oval 23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45" name="Oval 24"/>
          <p:cNvSpPr>
            <a:spLocks noChangeArrowheads="1"/>
          </p:cNvSpPr>
          <p:nvPr/>
        </p:nvSpPr>
        <p:spPr bwMode="auto">
          <a:xfrm>
            <a:off x="2209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46" name="Oval 25"/>
          <p:cNvSpPr>
            <a:spLocks noChangeArrowheads="1"/>
          </p:cNvSpPr>
          <p:nvPr/>
        </p:nvSpPr>
        <p:spPr bwMode="auto">
          <a:xfrm>
            <a:off x="3733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47" name="Oval 26"/>
          <p:cNvSpPr>
            <a:spLocks noChangeArrowheads="1"/>
          </p:cNvSpPr>
          <p:nvPr/>
        </p:nvSpPr>
        <p:spPr bwMode="auto">
          <a:xfrm>
            <a:off x="5257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48" name="Oval 27"/>
          <p:cNvSpPr>
            <a:spLocks noChangeArrowheads="1"/>
          </p:cNvSpPr>
          <p:nvPr/>
        </p:nvSpPr>
        <p:spPr bwMode="auto">
          <a:xfrm>
            <a:off x="59436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49" name="Line 28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0" name="Line 30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51" name="Oval 31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52" name="Oval 32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53" name="Oval 33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54" name="Oval 34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55" name="Oval 35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56" name="Oval 36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57" name="Oval 37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58" name="Oval 38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59" name="Line 39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60" name="Line 40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61" name="Oval 41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62" name="Oval 42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63" name="Oval 43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64" name="Oval 44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6665" name="Oval 45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66" name="Oval 46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67" name="Oval 47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68" name="Oval 48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6669" name="Line 49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70" name="Text Box 51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26671" name="Text Box 52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26672" name="Text Box 53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26673" name="Text Box 54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26674" name="Text Box 55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26675" name="Line 56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6676" name="Text Box 57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26677" name="Text Box 58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26678" name="Text Box 59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26679" name="Text Box 60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26680" name="Text Box 61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26681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(3)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76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27653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27706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7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8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27709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27654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56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57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58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59" name="Oval 13"/>
          <p:cNvSpPr>
            <a:spLocks noChangeArrowheads="1"/>
          </p:cNvSpPr>
          <p:nvPr/>
        </p:nvSpPr>
        <p:spPr bwMode="auto">
          <a:xfrm>
            <a:off x="2971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7660" name="Oval 14"/>
          <p:cNvSpPr>
            <a:spLocks noChangeArrowheads="1"/>
          </p:cNvSpPr>
          <p:nvPr/>
        </p:nvSpPr>
        <p:spPr bwMode="auto">
          <a:xfrm>
            <a:off x="4114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61" name="Oval 15"/>
          <p:cNvSpPr>
            <a:spLocks noChangeArrowheads="1"/>
          </p:cNvSpPr>
          <p:nvPr/>
        </p:nvSpPr>
        <p:spPr bwMode="auto">
          <a:xfrm>
            <a:off x="5257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62" name="Oval 16"/>
          <p:cNvSpPr>
            <a:spLocks noChangeArrowheads="1"/>
          </p:cNvSpPr>
          <p:nvPr/>
        </p:nvSpPr>
        <p:spPr bwMode="auto">
          <a:xfrm>
            <a:off x="63246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63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Line 19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Oval 20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66" name="Oval 21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67" name="Oval 22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68" name="Oval 23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69" name="Oval 24"/>
          <p:cNvSpPr>
            <a:spLocks noChangeArrowheads="1"/>
          </p:cNvSpPr>
          <p:nvPr/>
        </p:nvSpPr>
        <p:spPr bwMode="auto">
          <a:xfrm>
            <a:off x="2209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70" name="Oval 25"/>
          <p:cNvSpPr>
            <a:spLocks noChangeArrowheads="1"/>
          </p:cNvSpPr>
          <p:nvPr/>
        </p:nvSpPr>
        <p:spPr bwMode="auto">
          <a:xfrm>
            <a:off x="3733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71" name="Oval 26"/>
          <p:cNvSpPr>
            <a:spLocks noChangeArrowheads="1"/>
          </p:cNvSpPr>
          <p:nvPr/>
        </p:nvSpPr>
        <p:spPr bwMode="auto">
          <a:xfrm>
            <a:off x="5257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72" name="Oval 27"/>
          <p:cNvSpPr>
            <a:spLocks noChangeArrowheads="1"/>
          </p:cNvSpPr>
          <p:nvPr/>
        </p:nvSpPr>
        <p:spPr bwMode="auto">
          <a:xfrm>
            <a:off x="59436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73" name="Line 28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4" name="Line 30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75" name="Oval 31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76" name="Oval 32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77" name="Oval 33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7678" name="Oval 34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79" name="Oval 35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80" name="Oval 36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81" name="Oval 37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82" name="Oval 38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83" name="Line 39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4" name="Line 40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85" name="Oval 41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86" name="Oval 42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87" name="Oval 43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88" name="Oval 44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689" name="Oval 45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90" name="Oval 46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91" name="Oval 47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92" name="Oval 48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7693" name="Line 49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94" name="Text Box 51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27695" name="Text Box 52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27696" name="Text Box 53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27697" name="Text Box 54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27698" name="Text Box 55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27699" name="Line 56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700" name="Text Box 57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27701" name="Text Box 58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27702" name="Text Box 59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27703" name="Text Box 60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27704" name="Text Box 61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27705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(4)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86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8676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28677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28730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1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32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28733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28678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0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1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2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83" name="Oval 13"/>
          <p:cNvSpPr>
            <a:spLocks noChangeArrowheads="1"/>
          </p:cNvSpPr>
          <p:nvPr/>
        </p:nvSpPr>
        <p:spPr bwMode="auto">
          <a:xfrm>
            <a:off x="2590800" y="228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84" name="Oval 14"/>
          <p:cNvSpPr>
            <a:spLocks noChangeArrowheads="1"/>
          </p:cNvSpPr>
          <p:nvPr/>
        </p:nvSpPr>
        <p:spPr bwMode="auto">
          <a:xfrm>
            <a:off x="3733800" y="228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85" name="Oval 15"/>
          <p:cNvSpPr>
            <a:spLocks noChangeArrowheads="1"/>
          </p:cNvSpPr>
          <p:nvPr/>
        </p:nvSpPr>
        <p:spPr bwMode="auto">
          <a:xfrm>
            <a:off x="4876800" y="228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86" name="Oval 16"/>
          <p:cNvSpPr>
            <a:spLocks noChangeArrowheads="1"/>
          </p:cNvSpPr>
          <p:nvPr/>
        </p:nvSpPr>
        <p:spPr bwMode="auto">
          <a:xfrm>
            <a:off x="5943600" y="228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28687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Line 19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9" name="Oval 20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90" name="Oval 21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91" name="Oval 22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92" name="Oval 23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693" name="Oval 24"/>
          <p:cNvSpPr>
            <a:spLocks noChangeArrowheads="1"/>
          </p:cNvSpPr>
          <p:nvPr/>
        </p:nvSpPr>
        <p:spPr bwMode="auto">
          <a:xfrm>
            <a:off x="2209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94" name="Oval 25"/>
          <p:cNvSpPr>
            <a:spLocks noChangeArrowheads="1"/>
          </p:cNvSpPr>
          <p:nvPr/>
        </p:nvSpPr>
        <p:spPr bwMode="auto">
          <a:xfrm>
            <a:off x="3733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95" name="Oval 26"/>
          <p:cNvSpPr>
            <a:spLocks noChangeArrowheads="1"/>
          </p:cNvSpPr>
          <p:nvPr/>
        </p:nvSpPr>
        <p:spPr bwMode="auto">
          <a:xfrm>
            <a:off x="5257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96" name="Oval 27"/>
          <p:cNvSpPr>
            <a:spLocks noChangeArrowheads="1"/>
          </p:cNvSpPr>
          <p:nvPr/>
        </p:nvSpPr>
        <p:spPr bwMode="auto">
          <a:xfrm>
            <a:off x="59436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697" name="Line 28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8" name="Line 30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99" name="Oval 31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00" name="Oval 32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01" name="Oval 33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02" name="Oval 34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03" name="Oval 35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04" name="Oval 36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05" name="Oval 37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06" name="Oval 38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07" name="Line 39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8" name="Line 40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09" name="Oval 41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10" name="Oval 42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11" name="Oval 43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12" name="Oval 44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8713" name="Oval 45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14" name="Oval 46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15" name="Oval 47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16" name="Oval 48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8717" name="Line 49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18" name="Text Box 51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28719" name="Text Box 52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28720" name="Text Box 53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28721" name="Text Box 54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28722" name="Text Box 55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28723" name="Line 56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724" name="Text Box 57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28725" name="Text Box 58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28726" name="Text Box 59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28727" name="Text Box 60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28728" name="Text Box 61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28729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(5)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296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29700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29701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29754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55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56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29757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29702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3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04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05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06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07" name="Oval 13"/>
          <p:cNvSpPr>
            <a:spLocks noChangeArrowheads="1"/>
          </p:cNvSpPr>
          <p:nvPr/>
        </p:nvSpPr>
        <p:spPr bwMode="auto">
          <a:xfrm>
            <a:off x="2209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08" name="Oval 14"/>
          <p:cNvSpPr>
            <a:spLocks noChangeArrowheads="1"/>
          </p:cNvSpPr>
          <p:nvPr/>
        </p:nvSpPr>
        <p:spPr bwMode="auto">
          <a:xfrm>
            <a:off x="3352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09" name="Oval 15"/>
          <p:cNvSpPr>
            <a:spLocks noChangeArrowheads="1"/>
          </p:cNvSpPr>
          <p:nvPr/>
        </p:nvSpPr>
        <p:spPr bwMode="auto">
          <a:xfrm>
            <a:off x="4495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10" name="Oval 16"/>
          <p:cNvSpPr>
            <a:spLocks noChangeArrowheads="1"/>
          </p:cNvSpPr>
          <p:nvPr/>
        </p:nvSpPr>
        <p:spPr bwMode="auto">
          <a:xfrm>
            <a:off x="55626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11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2" name="Line 19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3" name="Oval 20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14" name="Oval 21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15" name="Oval 22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16" name="Oval 23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17" name="Oval 24"/>
          <p:cNvSpPr>
            <a:spLocks noChangeArrowheads="1"/>
          </p:cNvSpPr>
          <p:nvPr/>
        </p:nvSpPr>
        <p:spPr bwMode="auto">
          <a:xfrm>
            <a:off x="2209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18" name="Oval 25"/>
          <p:cNvSpPr>
            <a:spLocks noChangeArrowheads="1"/>
          </p:cNvSpPr>
          <p:nvPr/>
        </p:nvSpPr>
        <p:spPr bwMode="auto">
          <a:xfrm>
            <a:off x="3733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19" name="Oval 26"/>
          <p:cNvSpPr>
            <a:spLocks noChangeArrowheads="1"/>
          </p:cNvSpPr>
          <p:nvPr/>
        </p:nvSpPr>
        <p:spPr bwMode="auto">
          <a:xfrm>
            <a:off x="5257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20" name="Oval 27"/>
          <p:cNvSpPr>
            <a:spLocks noChangeArrowheads="1"/>
          </p:cNvSpPr>
          <p:nvPr/>
        </p:nvSpPr>
        <p:spPr bwMode="auto">
          <a:xfrm>
            <a:off x="59436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21" name="Line 28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2" name="Line 30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23" name="Oval 31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24" name="Oval 32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25" name="Oval 33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26" name="Oval 34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27" name="Oval 35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28" name="Oval 36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29" name="Oval 37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30" name="Oval 38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31" name="Line 39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32" name="Line 40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33" name="Oval 41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34" name="Oval 42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35" name="Oval 43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36" name="Oval 44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9737" name="Oval 45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38" name="Oval 46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39" name="Oval 47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40" name="Oval 48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41" name="Line 49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42" name="Text Box 51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29743" name="Text Box 52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29744" name="Text Box 53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29745" name="Text Box 54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29746" name="Text Box 55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29747" name="Line 56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48" name="Text Box 57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29749" name="Text Box 58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29750" name="Text Box 59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29751" name="Text Box 60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29752" name="Text Box 61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29753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(6)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072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0724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30725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30778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9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0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30781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30726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7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28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29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30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31" name="Oval 13"/>
          <p:cNvSpPr>
            <a:spLocks noChangeArrowheads="1"/>
          </p:cNvSpPr>
          <p:nvPr/>
        </p:nvSpPr>
        <p:spPr bwMode="auto">
          <a:xfrm>
            <a:off x="2209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32" name="Oval 14"/>
          <p:cNvSpPr>
            <a:spLocks noChangeArrowheads="1"/>
          </p:cNvSpPr>
          <p:nvPr/>
        </p:nvSpPr>
        <p:spPr bwMode="auto">
          <a:xfrm>
            <a:off x="3352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33" name="Oval 15"/>
          <p:cNvSpPr>
            <a:spLocks noChangeArrowheads="1"/>
          </p:cNvSpPr>
          <p:nvPr/>
        </p:nvSpPr>
        <p:spPr bwMode="auto">
          <a:xfrm>
            <a:off x="4495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34" name="Oval 16"/>
          <p:cNvSpPr>
            <a:spLocks noChangeArrowheads="1"/>
          </p:cNvSpPr>
          <p:nvPr/>
        </p:nvSpPr>
        <p:spPr bwMode="auto">
          <a:xfrm>
            <a:off x="55626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35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Line 19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Oval 20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38" name="Oval 21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39" name="Oval 22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40" name="Oval 23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41" name="Oval 24"/>
          <p:cNvSpPr>
            <a:spLocks noChangeArrowheads="1"/>
          </p:cNvSpPr>
          <p:nvPr/>
        </p:nvSpPr>
        <p:spPr bwMode="auto">
          <a:xfrm>
            <a:off x="2590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42" name="Oval 25"/>
          <p:cNvSpPr>
            <a:spLocks noChangeArrowheads="1"/>
          </p:cNvSpPr>
          <p:nvPr/>
        </p:nvSpPr>
        <p:spPr bwMode="auto">
          <a:xfrm>
            <a:off x="4114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/>
          </a:p>
        </p:txBody>
      </p:sp>
      <p:sp>
        <p:nvSpPr>
          <p:cNvPr id="30743" name="Oval 26"/>
          <p:cNvSpPr>
            <a:spLocks noChangeArrowheads="1"/>
          </p:cNvSpPr>
          <p:nvPr/>
        </p:nvSpPr>
        <p:spPr bwMode="auto">
          <a:xfrm>
            <a:off x="48768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44" name="Oval 27"/>
          <p:cNvSpPr>
            <a:spLocks noChangeArrowheads="1"/>
          </p:cNvSpPr>
          <p:nvPr/>
        </p:nvSpPr>
        <p:spPr bwMode="auto">
          <a:xfrm>
            <a:off x="55626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45" name="Line 28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6" name="Line 30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7" name="Oval 31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48" name="Oval 32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49" name="Oval 33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50" name="Oval 34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51" name="Oval 35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2" name="Oval 36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3" name="Oval 37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4" name="Oval 38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55" name="Line 39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6" name="Line 40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7" name="Oval 41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58" name="Oval 42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59" name="Oval 43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60" name="Oval 44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761" name="Oval 45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62" name="Oval 46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63" name="Oval 47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64" name="Oval 48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65" name="Line 49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6" name="Text Box 51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30767" name="Text Box 52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30768" name="Text Box 53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30769" name="Text Box 54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30770" name="Text Box 55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30771" name="Line 56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2" name="Text Box 57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30773" name="Text Box 58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30774" name="Text Box 59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30775" name="Text Box 60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30776" name="Text Box 61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30777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(7)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17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31749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31802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03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804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31805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31750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52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53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54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55" name="Oval 13"/>
          <p:cNvSpPr>
            <a:spLocks noChangeArrowheads="1"/>
          </p:cNvSpPr>
          <p:nvPr/>
        </p:nvSpPr>
        <p:spPr bwMode="auto">
          <a:xfrm>
            <a:off x="2209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56" name="Oval 14"/>
          <p:cNvSpPr>
            <a:spLocks noChangeArrowheads="1"/>
          </p:cNvSpPr>
          <p:nvPr/>
        </p:nvSpPr>
        <p:spPr bwMode="auto">
          <a:xfrm>
            <a:off x="3352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57" name="Oval 15"/>
          <p:cNvSpPr>
            <a:spLocks noChangeArrowheads="1"/>
          </p:cNvSpPr>
          <p:nvPr/>
        </p:nvSpPr>
        <p:spPr bwMode="auto">
          <a:xfrm>
            <a:off x="4495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58" name="Oval 16"/>
          <p:cNvSpPr>
            <a:spLocks noChangeArrowheads="1"/>
          </p:cNvSpPr>
          <p:nvPr/>
        </p:nvSpPr>
        <p:spPr bwMode="auto">
          <a:xfrm>
            <a:off x="55626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59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Line 18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Oval 19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2" name="Oval 20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3" name="Oval 21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4" name="Oval 22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65" name="Oval 23"/>
          <p:cNvSpPr>
            <a:spLocks noChangeArrowheads="1"/>
          </p:cNvSpPr>
          <p:nvPr/>
        </p:nvSpPr>
        <p:spPr bwMode="auto">
          <a:xfrm>
            <a:off x="2971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6" name="Oval 24"/>
          <p:cNvSpPr>
            <a:spLocks noChangeArrowheads="1"/>
          </p:cNvSpPr>
          <p:nvPr/>
        </p:nvSpPr>
        <p:spPr bwMode="auto">
          <a:xfrm>
            <a:off x="37338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7" name="Oval 25"/>
          <p:cNvSpPr>
            <a:spLocks noChangeArrowheads="1"/>
          </p:cNvSpPr>
          <p:nvPr/>
        </p:nvSpPr>
        <p:spPr bwMode="auto">
          <a:xfrm>
            <a:off x="4495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8" name="Oval 26"/>
          <p:cNvSpPr>
            <a:spLocks noChangeArrowheads="1"/>
          </p:cNvSpPr>
          <p:nvPr/>
        </p:nvSpPr>
        <p:spPr bwMode="auto">
          <a:xfrm>
            <a:off x="59436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69" name="Line 27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Line 29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Oval 30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2" name="Oval 31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3" name="Oval 32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4" name="Oval 33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75" name="Oval 34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76" name="Oval 35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77" name="Oval 36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78" name="Oval 37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79" name="Line 38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0" name="Line 39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81" name="Oval 40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2" name="Oval 41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3" name="Oval 42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4" name="Oval 43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785" name="Oval 44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86" name="Oval 45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87" name="Oval 46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88" name="Oval 47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1789" name="Line 48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0" name="Text Box 50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31791" name="Text Box 51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31792" name="Text Box 52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31793" name="Text Box 53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31794" name="Text Box 54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31795" name="Line 55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96" name="Text Box 56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31797" name="Text Box 57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31798" name="Text Box 58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31799" name="Text Box 59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31800" name="Text Box 60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31801" name="Rectangle 61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(8)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1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1219200" y="762000"/>
            <a:ext cx="76358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5125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Instabilities (2)</a:t>
            </a:r>
          </a:p>
        </p:txBody>
      </p:sp>
      <p:sp>
        <p:nvSpPr>
          <p:cNvPr id="5126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914400" y="1295400"/>
            <a:ext cx="7772400" cy="4800600"/>
          </a:xfrm>
        </p:spPr>
        <p:txBody>
          <a:bodyPr/>
          <a:lstStyle/>
          <a:p>
            <a:pPr eaLnBrk="1" hangingPunct="1"/>
            <a:r>
              <a:rPr lang="en-US" sz="2400">
                <a:latin typeface="Comic Sans MS" charset="0"/>
              </a:rPr>
              <a:t>We cannot ignore interactions between the charged particles</a:t>
            </a:r>
          </a:p>
          <a:p>
            <a:pPr eaLnBrk="1" hangingPunct="1"/>
            <a:r>
              <a:rPr lang="en-US" sz="2400">
                <a:latin typeface="Comic Sans MS" charset="0"/>
              </a:rPr>
              <a:t>They interact with each other in two ways:</a:t>
            </a:r>
          </a:p>
          <a:p>
            <a:pPr lvl="1" eaLnBrk="1" hangingPunct="1"/>
            <a:endParaRPr lang="en-US" sz="2000">
              <a:latin typeface="Comic Sans MS" charset="0"/>
            </a:endParaRPr>
          </a:p>
          <a:p>
            <a:pPr lvl="1" eaLnBrk="1" hangingPunct="1"/>
            <a:endParaRPr lang="en-US" sz="2000">
              <a:latin typeface="Comic Sans MS" charset="0"/>
            </a:endParaRPr>
          </a:p>
          <a:p>
            <a:pPr lvl="1" eaLnBrk="1" hangingPunct="1"/>
            <a:endParaRPr lang="en-US" sz="2000">
              <a:latin typeface="Comic Sans MS" charset="0"/>
            </a:endParaRPr>
          </a:p>
          <a:p>
            <a:pPr lvl="1" eaLnBrk="1" hangingPunct="1"/>
            <a:r>
              <a:rPr lang="en-US" sz="2000">
                <a:latin typeface="Comic Sans MS" charset="0"/>
              </a:rPr>
              <a:t>Direct Coulomb interaction between particles</a:t>
            </a:r>
          </a:p>
          <a:p>
            <a:pPr lvl="1" eaLnBrk="1" hangingPunct="1"/>
            <a:endParaRPr lang="en-US" sz="2000">
              <a:latin typeface="Comic Sans MS" charset="0"/>
            </a:endParaRPr>
          </a:p>
          <a:p>
            <a:pPr lvl="1" eaLnBrk="1" hangingPunct="1"/>
            <a:endParaRPr lang="en-US" sz="2000">
              <a:latin typeface="Comic Sans MS" charset="0"/>
            </a:endParaRPr>
          </a:p>
          <a:p>
            <a:pPr lvl="1" eaLnBrk="1" hangingPunct="1"/>
            <a:endParaRPr lang="en-US" sz="2000">
              <a:latin typeface="Comic Sans MS" charset="0"/>
            </a:endParaRPr>
          </a:p>
          <a:p>
            <a:pPr lvl="1" eaLnBrk="1" hangingPunct="1"/>
            <a:r>
              <a:rPr lang="en-US" sz="2000">
                <a:latin typeface="Comic Sans MS" charset="0"/>
              </a:rPr>
              <a:t>Via the vacuum chamber</a:t>
            </a:r>
          </a:p>
          <a:p>
            <a:pPr eaLnBrk="1" hangingPunct="1"/>
            <a:endParaRPr lang="en-US" sz="2400">
              <a:latin typeface="Comic Sans MS" charset="0"/>
            </a:endParaRPr>
          </a:p>
        </p:txBody>
      </p:sp>
      <p:sp>
        <p:nvSpPr>
          <p:cNvPr id="5127" name="AutoShape 19"/>
          <p:cNvSpPr>
            <a:spLocks/>
          </p:cNvSpPr>
          <p:nvPr/>
        </p:nvSpPr>
        <p:spPr bwMode="auto">
          <a:xfrm>
            <a:off x="6400800" y="2598738"/>
            <a:ext cx="2459038" cy="906462"/>
          </a:xfrm>
          <a:prstGeom prst="borderCallout2">
            <a:avLst>
              <a:gd name="adj1" fmla="val 12611"/>
              <a:gd name="adj2" fmla="val -3097"/>
              <a:gd name="adj3" fmla="val 12611"/>
              <a:gd name="adj4" fmla="val -59782"/>
              <a:gd name="adj5" fmla="val 118389"/>
              <a:gd name="adj6" fmla="val -118657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800"/>
              <a:t>Space charge effects, intra beam scattering</a:t>
            </a:r>
          </a:p>
        </p:txBody>
      </p:sp>
      <p:sp>
        <p:nvSpPr>
          <p:cNvPr id="5128" name="AutoShape 20"/>
          <p:cNvSpPr>
            <a:spLocks/>
          </p:cNvSpPr>
          <p:nvPr/>
        </p:nvSpPr>
        <p:spPr bwMode="auto">
          <a:xfrm>
            <a:off x="5715000" y="4191000"/>
            <a:ext cx="2459038" cy="906463"/>
          </a:xfrm>
          <a:prstGeom prst="borderCallout2">
            <a:avLst>
              <a:gd name="adj1" fmla="val 12611"/>
              <a:gd name="adj2" fmla="val -3097"/>
              <a:gd name="adj3" fmla="val 12611"/>
              <a:gd name="adj4" fmla="val -57843"/>
              <a:gd name="adj5" fmla="val 103852"/>
              <a:gd name="adj6" fmla="val -114718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800"/>
              <a:t>Longitudinal and transverse beam instabilities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27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2772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32773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32826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27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28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32829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32774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76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77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78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79" name="Oval 13"/>
          <p:cNvSpPr>
            <a:spLocks noChangeArrowheads="1"/>
          </p:cNvSpPr>
          <p:nvPr/>
        </p:nvSpPr>
        <p:spPr bwMode="auto">
          <a:xfrm>
            <a:off x="2209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80" name="Oval 14"/>
          <p:cNvSpPr>
            <a:spLocks noChangeArrowheads="1"/>
          </p:cNvSpPr>
          <p:nvPr/>
        </p:nvSpPr>
        <p:spPr bwMode="auto">
          <a:xfrm>
            <a:off x="3352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81" name="Oval 15"/>
          <p:cNvSpPr>
            <a:spLocks noChangeArrowheads="1"/>
          </p:cNvSpPr>
          <p:nvPr/>
        </p:nvSpPr>
        <p:spPr bwMode="auto">
          <a:xfrm>
            <a:off x="4495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82" name="Oval 16"/>
          <p:cNvSpPr>
            <a:spLocks noChangeArrowheads="1"/>
          </p:cNvSpPr>
          <p:nvPr/>
        </p:nvSpPr>
        <p:spPr bwMode="auto">
          <a:xfrm>
            <a:off x="55626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83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Line 18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Oval 19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86" name="Oval 20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87" name="Oval 21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88" name="Oval 22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89" name="Oval 23"/>
          <p:cNvSpPr>
            <a:spLocks noChangeArrowheads="1"/>
          </p:cNvSpPr>
          <p:nvPr/>
        </p:nvSpPr>
        <p:spPr bwMode="auto">
          <a:xfrm>
            <a:off x="25908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90" name="Oval 24"/>
          <p:cNvSpPr>
            <a:spLocks noChangeArrowheads="1"/>
          </p:cNvSpPr>
          <p:nvPr/>
        </p:nvSpPr>
        <p:spPr bwMode="auto">
          <a:xfrm>
            <a:off x="3352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91" name="Oval 25"/>
          <p:cNvSpPr>
            <a:spLocks noChangeArrowheads="1"/>
          </p:cNvSpPr>
          <p:nvPr/>
        </p:nvSpPr>
        <p:spPr bwMode="auto">
          <a:xfrm>
            <a:off x="4876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92" name="Oval 26"/>
          <p:cNvSpPr>
            <a:spLocks noChangeArrowheads="1"/>
          </p:cNvSpPr>
          <p:nvPr/>
        </p:nvSpPr>
        <p:spPr bwMode="auto">
          <a:xfrm>
            <a:off x="63246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793" name="Line 27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Line 29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795" name="Oval 30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96" name="Oval 31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97" name="Oval 32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98" name="Oval 33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799" name="Oval 34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00" name="Oval 35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01" name="Oval 36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02" name="Oval 37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03" name="Line 38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04" name="Line 39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05" name="Oval 40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806" name="Oval 41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807" name="Oval 42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808" name="Oval 43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2809" name="Oval 44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10" name="Oval 45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11" name="Oval 46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12" name="Oval 47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2813" name="Line 48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14" name="Text Box 50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32815" name="Text Box 51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32816" name="Text Box 52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32817" name="Text Box 53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32818" name="Text Box 54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32819" name="Line 55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820" name="Text Box 56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32821" name="Text Box 57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32822" name="Text Box 58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32823" name="Text Box 59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32824" name="Text Box 60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32825" name="Rectangle 61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(9)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3796" name="Text Box 2"/>
          <p:cNvSpPr txBox="1">
            <a:spLocks noChangeArrowheads="1"/>
          </p:cNvSpPr>
          <p:nvPr/>
        </p:nvSpPr>
        <p:spPr bwMode="auto">
          <a:xfrm>
            <a:off x="1355725" y="955675"/>
            <a:ext cx="2603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</a:p>
        </p:txBody>
      </p:sp>
      <p:grpSp>
        <p:nvGrpSpPr>
          <p:cNvPr id="33797" name="Group 3"/>
          <p:cNvGrpSpPr>
            <a:grpSpLocks/>
          </p:cNvGrpSpPr>
          <p:nvPr/>
        </p:nvGrpSpPr>
        <p:grpSpPr bwMode="auto">
          <a:xfrm>
            <a:off x="1219200" y="1219200"/>
            <a:ext cx="742950" cy="804863"/>
            <a:chOff x="864" y="501"/>
            <a:chExt cx="468" cy="507"/>
          </a:xfrm>
        </p:grpSpPr>
        <p:sp>
          <p:nvSpPr>
            <p:cNvPr id="33850" name="Line 4"/>
            <p:cNvSpPr>
              <a:spLocks noChangeShapeType="1"/>
            </p:cNvSpPr>
            <p:nvPr/>
          </p:nvSpPr>
          <p:spPr bwMode="auto">
            <a:xfrm>
              <a:off x="864" y="528"/>
              <a:ext cx="0" cy="48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51" name="Line 5"/>
            <p:cNvSpPr>
              <a:spLocks noChangeShapeType="1"/>
            </p:cNvSpPr>
            <p:nvPr/>
          </p:nvSpPr>
          <p:spPr bwMode="auto">
            <a:xfrm>
              <a:off x="864" y="1008"/>
              <a:ext cx="43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852" name="Text Box 6"/>
            <p:cNvSpPr txBox="1">
              <a:spLocks noChangeArrowheads="1"/>
            </p:cNvSpPr>
            <p:nvPr/>
          </p:nvSpPr>
          <p:spPr bwMode="auto">
            <a:xfrm>
              <a:off x="902" y="501"/>
              <a:ext cx="302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∆</a:t>
              </a:r>
              <a:r>
                <a:rPr lang="en-US" sz="1800" b="1" dirty="0">
                  <a:latin typeface="Times New Roman" charset="0"/>
                </a:rPr>
                <a:t>E</a:t>
              </a:r>
            </a:p>
          </p:txBody>
        </p:sp>
        <p:sp>
          <p:nvSpPr>
            <p:cNvPr id="33853" name="Text Box 7"/>
            <p:cNvSpPr txBox="1">
              <a:spLocks noChangeArrowheads="1"/>
            </p:cNvSpPr>
            <p:nvPr/>
          </p:nvSpPr>
          <p:spPr bwMode="auto">
            <a:xfrm>
              <a:off x="864" y="768"/>
              <a:ext cx="46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phase</a:t>
              </a:r>
              <a:endParaRPr lang="en-US">
                <a:latin typeface="Times New Roman" charset="0"/>
              </a:endParaRPr>
            </a:p>
          </p:txBody>
        </p:sp>
      </p:grpSp>
      <p:sp>
        <p:nvSpPr>
          <p:cNvPr id="33798" name="Line 8"/>
          <p:cNvSpPr>
            <a:spLocks noChangeShapeType="1"/>
          </p:cNvSpPr>
          <p:nvPr/>
        </p:nvSpPr>
        <p:spPr bwMode="auto">
          <a:xfrm>
            <a:off x="1905000" y="198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Oval 9"/>
          <p:cNvSpPr>
            <a:spLocks noChangeArrowheads="1"/>
          </p:cNvSpPr>
          <p:nvPr/>
        </p:nvSpPr>
        <p:spPr bwMode="auto">
          <a:xfrm>
            <a:off x="2286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0" name="Oval 10"/>
          <p:cNvSpPr>
            <a:spLocks noChangeArrowheads="1"/>
          </p:cNvSpPr>
          <p:nvPr/>
        </p:nvSpPr>
        <p:spPr bwMode="auto">
          <a:xfrm>
            <a:off x="56388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1" name="Oval 11"/>
          <p:cNvSpPr>
            <a:spLocks noChangeArrowheads="1"/>
          </p:cNvSpPr>
          <p:nvPr/>
        </p:nvSpPr>
        <p:spPr bwMode="auto">
          <a:xfrm>
            <a:off x="4572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2" name="Oval 12"/>
          <p:cNvSpPr>
            <a:spLocks noChangeArrowheads="1"/>
          </p:cNvSpPr>
          <p:nvPr/>
        </p:nvSpPr>
        <p:spPr bwMode="auto">
          <a:xfrm>
            <a:off x="3429000" y="167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3" name="Oval 13"/>
          <p:cNvSpPr>
            <a:spLocks noChangeArrowheads="1"/>
          </p:cNvSpPr>
          <p:nvPr/>
        </p:nvSpPr>
        <p:spPr bwMode="auto">
          <a:xfrm>
            <a:off x="2209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04" name="Oval 14"/>
          <p:cNvSpPr>
            <a:spLocks noChangeArrowheads="1"/>
          </p:cNvSpPr>
          <p:nvPr/>
        </p:nvSpPr>
        <p:spPr bwMode="auto">
          <a:xfrm>
            <a:off x="3352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05" name="Oval 15"/>
          <p:cNvSpPr>
            <a:spLocks noChangeArrowheads="1"/>
          </p:cNvSpPr>
          <p:nvPr/>
        </p:nvSpPr>
        <p:spPr bwMode="auto">
          <a:xfrm>
            <a:off x="44958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06" name="Oval 16"/>
          <p:cNvSpPr>
            <a:spLocks noChangeArrowheads="1"/>
          </p:cNvSpPr>
          <p:nvPr/>
        </p:nvSpPr>
        <p:spPr bwMode="auto">
          <a:xfrm>
            <a:off x="5562600" y="190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07" name="Line 17"/>
          <p:cNvSpPr>
            <a:spLocks noChangeShapeType="1"/>
          </p:cNvSpPr>
          <p:nvPr/>
        </p:nvSpPr>
        <p:spPr bwMode="auto">
          <a:xfrm flipV="1">
            <a:off x="2133600" y="167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Line 18"/>
          <p:cNvSpPr>
            <a:spLocks noChangeShapeType="1"/>
          </p:cNvSpPr>
          <p:nvPr/>
        </p:nvSpPr>
        <p:spPr bwMode="auto">
          <a:xfrm>
            <a:off x="1905000" y="32004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Oval 19"/>
          <p:cNvSpPr>
            <a:spLocks noChangeArrowheads="1"/>
          </p:cNvSpPr>
          <p:nvPr/>
        </p:nvSpPr>
        <p:spPr bwMode="auto">
          <a:xfrm>
            <a:off x="2286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10" name="Oval 20"/>
          <p:cNvSpPr>
            <a:spLocks noChangeArrowheads="1"/>
          </p:cNvSpPr>
          <p:nvPr/>
        </p:nvSpPr>
        <p:spPr bwMode="auto">
          <a:xfrm>
            <a:off x="56388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11" name="Oval 21"/>
          <p:cNvSpPr>
            <a:spLocks noChangeArrowheads="1"/>
          </p:cNvSpPr>
          <p:nvPr/>
        </p:nvSpPr>
        <p:spPr bwMode="auto">
          <a:xfrm>
            <a:off x="4572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12" name="Oval 22"/>
          <p:cNvSpPr>
            <a:spLocks noChangeArrowheads="1"/>
          </p:cNvSpPr>
          <p:nvPr/>
        </p:nvSpPr>
        <p:spPr bwMode="auto">
          <a:xfrm>
            <a:off x="3429000" y="28956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13" name="Oval 23"/>
          <p:cNvSpPr>
            <a:spLocks noChangeArrowheads="1"/>
          </p:cNvSpPr>
          <p:nvPr/>
        </p:nvSpPr>
        <p:spPr bwMode="auto">
          <a:xfrm>
            <a:off x="2209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14" name="Oval 24"/>
          <p:cNvSpPr>
            <a:spLocks noChangeArrowheads="1"/>
          </p:cNvSpPr>
          <p:nvPr/>
        </p:nvSpPr>
        <p:spPr bwMode="auto">
          <a:xfrm>
            <a:off x="3733800" y="2819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15" name="Oval 25"/>
          <p:cNvSpPr>
            <a:spLocks noChangeArrowheads="1"/>
          </p:cNvSpPr>
          <p:nvPr/>
        </p:nvSpPr>
        <p:spPr bwMode="auto">
          <a:xfrm>
            <a:off x="5257800" y="3124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16" name="Oval 26"/>
          <p:cNvSpPr>
            <a:spLocks noChangeArrowheads="1"/>
          </p:cNvSpPr>
          <p:nvPr/>
        </p:nvSpPr>
        <p:spPr bwMode="auto">
          <a:xfrm>
            <a:off x="5943600" y="3505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17" name="Line 27"/>
          <p:cNvSpPr>
            <a:spLocks noChangeShapeType="1"/>
          </p:cNvSpPr>
          <p:nvPr/>
        </p:nvSpPr>
        <p:spPr bwMode="auto">
          <a:xfrm flipV="1">
            <a:off x="2133600" y="28956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Line 29"/>
          <p:cNvSpPr>
            <a:spLocks noChangeShapeType="1"/>
          </p:cNvSpPr>
          <p:nvPr/>
        </p:nvSpPr>
        <p:spPr bwMode="auto">
          <a:xfrm>
            <a:off x="1905000" y="44196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Oval 30"/>
          <p:cNvSpPr>
            <a:spLocks noChangeArrowheads="1"/>
          </p:cNvSpPr>
          <p:nvPr/>
        </p:nvSpPr>
        <p:spPr bwMode="auto">
          <a:xfrm>
            <a:off x="2286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20" name="Oval 31"/>
          <p:cNvSpPr>
            <a:spLocks noChangeArrowheads="1"/>
          </p:cNvSpPr>
          <p:nvPr/>
        </p:nvSpPr>
        <p:spPr bwMode="auto">
          <a:xfrm>
            <a:off x="56388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21" name="Oval 32"/>
          <p:cNvSpPr>
            <a:spLocks noChangeArrowheads="1"/>
          </p:cNvSpPr>
          <p:nvPr/>
        </p:nvSpPr>
        <p:spPr bwMode="auto">
          <a:xfrm>
            <a:off x="4572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22" name="Oval 33"/>
          <p:cNvSpPr>
            <a:spLocks noChangeArrowheads="1"/>
          </p:cNvSpPr>
          <p:nvPr/>
        </p:nvSpPr>
        <p:spPr bwMode="auto">
          <a:xfrm>
            <a:off x="3429000" y="41148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23" name="Oval 34"/>
          <p:cNvSpPr>
            <a:spLocks noChangeArrowheads="1"/>
          </p:cNvSpPr>
          <p:nvPr/>
        </p:nvSpPr>
        <p:spPr bwMode="auto">
          <a:xfrm>
            <a:off x="2209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24" name="Oval 35"/>
          <p:cNvSpPr>
            <a:spLocks noChangeArrowheads="1"/>
          </p:cNvSpPr>
          <p:nvPr/>
        </p:nvSpPr>
        <p:spPr bwMode="auto">
          <a:xfrm>
            <a:off x="4114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25" name="Oval 36"/>
          <p:cNvSpPr>
            <a:spLocks noChangeArrowheads="1"/>
          </p:cNvSpPr>
          <p:nvPr/>
        </p:nvSpPr>
        <p:spPr bwMode="auto">
          <a:xfrm>
            <a:off x="44958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26" name="Oval 37"/>
          <p:cNvSpPr>
            <a:spLocks noChangeArrowheads="1"/>
          </p:cNvSpPr>
          <p:nvPr/>
        </p:nvSpPr>
        <p:spPr bwMode="auto">
          <a:xfrm>
            <a:off x="6324600" y="4343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27" name="Line 38"/>
          <p:cNvSpPr>
            <a:spLocks noChangeShapeType="1"/>
          </p:cNvSpPr>
          <p:nvPr/>
        </p:nvSpPr>
        <p:spPr bwMode="auto">
          <a:xfrm flipV="1">
            <a:off x="2133600" y="41148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8" name="Line 39"/>
          <p:cNvSpPr>
            <a:spLocks noChangeShapeType="1"/>
          </p:cNvSpPr>
          <p:nvPr/>
        </p:nvSpPr>
        <p:spPr bwMode="auto">
          <a:xfrm>
            <a:off x="1981200" y="57912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29" name="Oval 40"/>
          <p:cNvSpPr>
            <a:spLocks noChangeArrowheads="1"/>
          </p:cNvSpPr>
          <p:nvPr/>
        </p:nvSpPr>
        <p:spPr bwMode="auto">
          <a:xfrm>
            <a:off x="2362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30" name="Oval 41"/>
          <p:cNvSpPr>
            <a:spLocks noChangeArrowheads="1"/>
          </p:cNvSpPr>
          <p:nvPr/>
        </p:nvSpPr>
        <p:spPr bwMode="auto">
          <a:xfrm>
            <a:off x="5715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31" name="Oval 42"/>
          <p:cNvSpPr>
            <a:spLocks noChangeArrowheads="1"/>
          </p:cNvSpPr>
          <p:nvPr/>
        </p:nvSpPr>
        <p:spPr bwMode="auto">
          <a:xfrm>
            <a:off x="4648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32" name="Oval 43"/>
          <p:cNvSpPr>
            <a:spLocks noChangeArrowheads="1"/>
          </p:cNvSpPr>
          <p:nvPr/>
        </p:nvSpPr>
        <p:spPr bwMode="auto">
          <a:xfrm>
            <a:off x="3505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33" name="Oval 44"/>
          <p:cNvSpPr>
            <a:spLocks noChangeArrowheads="1"/>
          </p:cNvSpPr>
          <p:nvPr/>
        </p:nvSpPr>
        <p:spPr bwMode="auto">
          <a:xfrm>
            <a:off x="2286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34" name="Oval 45"/>
          <p:cNvSpPr>
            <a:spLocks noChangeArrowheads="1"/>
          </p:cNvSpPr>
          <p:nvPr/>
        </p:nvSpPr>
        <p:spPr bwMode="auto">
          <a:xfrm>
            <a:off x="3810000" y="6096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35" name="Oval 46"/>
          <p:cNvSpPr>
            <a:spLocks noChangeArrowheads="1"/>
          </p:cNvSpPr>
          <p:nvPr/>
        </p:nvSpPr>
        <p:spPr bwMode="auto">
          <a:xfrm>
            <a:off x="533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36" name="Oval 47"/>
          <p:cNvSpPr>
            <a:spLocks noChangeArrowheads="1"/>
          </p:cNvSpPr>
          <p:nvPr/>
        </p:nvSpPr>
        <p:spPr bwMode="auto">
          <a:xfrm>
            <a:off x="6019800" y="54102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3837" name="Line 48"/>
          <p:cNvSpPr>
            <a:spLocks noChangeShapeType="1"/>
          </p:cNvSpPr>
          <p:nvPr/>
        </p:nvSpPr>
        <p:spPr bwMode="auto">
          <a:xfrm flipV="1">
            <a:off x="2209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38" name="Text Box 50"/>
          <p:cNvSpPr txBox="1">
            <a:spLocks noChangeArrowheads="1"/>
          </p:cNvSpPr>
          <p:nvPr/>
        </p:nvSpPr>
        <p:spPr bwMode="auto">
          <a:xfrm>
            <a:off x="6781800" y="175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n=0</a:t>
            </a:r>
            <a:endParaRPr lang="en-US">
              <a:latin typeface="Times New Roman" charset="0"/>
            </a:endParaRPr>
          </a:p>
        </p:txBody>
      </p:sp>
      <p:sp>
        <p:nvSpPr>
          <p:cNvPr id="33839" name="Text Box 51"/>
          <p:cNvSpPr txBox="1">
            <a:spLocks noChangeArrowheads="1"/>
          </p:cNvSpPr>
          <p:nvPr/>
        </p:nvSpPr>
        <p:spPr bwMode="auto">
          <a:xfrm>
            <a:off x="685800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n=3</a:t>
            </a:r>
            <a:endParaRPr lang="en-US">
              <a:latin typeface="Times New Roman" charset="0"/>
            </a:endParaRPr>
          </a:p>
        </p:txBody>
      </p:sp>
      <p:sp>
        <p:nvSpPr>
          <p:cNvPr id="33840" name="Text Box 52"/>
          <p:cNvSpPr txBox="1">
            <a:spLocks noChangeArrowheads="1"/>
          </p:cNvSpPr>
          <p:nvPr/>
        </p:nvSpPr>
        <p:spPr bwMode="auto">
          <a:xfrm>
            <a:off x="6781800" y="41910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33841" name="Text Box 53"/>
          <p:cNvSpPr txBox="1">
            <a:spLocks noChangeArrowheads="1"/>
          </p:cNvSpPr>
          <p:nvPr/>
        </p:nvSpPr>
        <p:spPr bwMode="auto">
          <a:xfrm>
            <a:off x="6781800" y="29718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n=1</a:t>
            </a:r>
            <a:endParaRPr lang="en-US">
              <a:latin typeface="Times New Roman" charset="0"/>
            </a:endParaRPr>
          </a:p>
        </p:txBody>
      </p:sp>
      <p:sp>
        <p:nvSpPr>
          <p:cNvPr id="33842" name="Text Box 54"/>
          <p:cNvSpPr txBox="1">
            <a:spLocks noChangeArrowheads="1"/>
          </p:cNvSpPr>
          <p:nvPr/>
        </p:nvSpPr>
        <p:spPr bwMode="auto">
          <a:xfrm>
            <a:off x="8001000" y="914400"/>
            <a:ext cx="53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</a:t>
            </a:r>
            <a:endParaRPr lang="en-US">
              <a:latin typeface="Times New Roman" charset="0"/>
            </a:endParaRPr>
          </a:p>
        </p:txBody>
      </p:sp>
      <p:sp>
        <p:nvSpPr>
          <p:cNvPr id="33843" name="Line 55"/>
          <p:cNvSpPr>
            <a:spLocks noChangeShapeType="1"/>
          </p:cNvSpPr>
          <p:nvPr/>
        </p:nvSpPr>
        <p:spPr bwMode="auto">
          <a:xfrm>
            <a:off x="8305800" y="1371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3844" name="Text Box 56"/>
          <p:cNvSpPr txBox="1">
            <a:spLocks noChangeArrowheads="1"/>
          </p:cNvSpPr>
          <p:nvPr/>
        </p:nvSpPr>
        <p:spPr bwMode="auto">
          <a:xfrm>
            <a:off x="8153400" y="1752600"/>
            <a:ext cx="336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0</a:t>
            </a:r>
            <a:endParaRPr lang="en-US">
              <a:latin typeface="Times New Roman" charset="0"/>
            </a:endParaRPr>
          </a:p>
        </p:txBody>
      </p:sp>
      <p:sp>
        <p:nvSpPr>
          <p:cNvPr id="33845" name="Text Box 57"/>
          <p:cNvSpPr txBox="1">
            <a:spLocks noChangeArrowheads="1"/>
          </p:cNvSpPr>
          <p:nvPr/>
        </p:nvSpPr>
        <p:spPr bwMode="auto">
          <a:xfrm>
            <a:off x="8137525" y="2930525"/>
            <a:ext cx="587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p/2</a:t>
            </a:r>
            <a:endParaRPr lang="en-US">
              <a:latin typeface="Times New Roman" charset="0"/>
            </a:endParaRPr>
          </a:p>
        </p:txBody>
      </p:sp>
      <p:sp>
        <p:nvSpPr>
          <p:cNvPr id="33846" name="Text Box 58"/>
          <p:cNvSpPr txBox="1">
            <a:spLocks noChangeArrowheads="1"/>
          </p:cNvSpPr>
          <p:nvPr/>
        </p:nvSpPr>
        <p:spPr bwMode="auto">
          <a:xfrm>
            <a:off x="8077200" y="5562600"/>
            <a:ext cx="73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3p/2</a:t>
            </a:r>
            <a:endParaRPr lang="en-US">
              <a:latin typeface="Times New Roman" charset="0"/>
            </a:endParaRPr>
          </a:p>
        </p:txBody>
      </p:sp>
      <p:sp>
        <p:nvSpPr>
          <p:cNvPr id="33847" name="Text Box 59"/>
          <p:cNvSpPr txBox="1">
            <a:spLocks noChangeArrowheads="1"/>
          </p:cNvSpPr>
          <p:nvPr/>
        </p:nvSpPr>
        <p:spPr bwMode="auto">
          <a:xfrm>
            <a:off x="8305800" y="4114800"/>
            <a:ext cx="352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p</a:t>
            </a:r>
            <a:endParaRPr lang="en-US">
              <a:latin typeface="Times New Roman" charset="0"/>
            </a:endParaRPr>
          </a:p>
        </p:txBody>
      </p:sp>
      <p:sp>
        <p:nvSpPr>
          <p:cNvPr id="33848" name="Text Box 60"/>
          <p:cNvSpPr txBox="1">
            <a:spLocks noChangeArrowheads="1"/>
          </p:cNvSpPr>
          <p:nvPr/>
        </p:nvSpPr>
        <p:spPr bwMode="auto">
          <a:xfrm>
            <a:off x="2270125" y="1143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33849" name="Rectangle 61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(10)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48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4823" name="Oval 7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24" name="Oval 8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2498725" y="2286000"/>
            <a:ext cx="40211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>
                <a:latin typeface="Times New Roman" charset="0"/>
              </a:rPr>
              <a:t>A             B             C            D</a:t>
            </a:r>
            <a:endParaRPr lang="en-US">
              <a:latin typeface="Times New Roman" charset="0"/>
            </a:endParaRPr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7" name="Line 11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914400" y="2590800"/>
            <a:ext cx="479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>
                <a:latin typeface="Times New Roman" charset="0"/>
              </a:rPr>
              <a:t>E</a:t>
            </a:r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1371600" y="3429000"/>
            <a:ext cx="742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latin typeface="Times New Roman" charset="0"/>
              </a:rPr>
              <a:t>phase</a:t>
            </a:r>
            <a:endParaRPr lang="en-US">
              <a:latin typeface="Times New Roman" charset="0"/>
            </a:endParaRPr>
          </a:p>
        </p:txBody>
      </p:sp>
      <p:sp>
        <p:nvSpPr>
          <p:cNvPr id="34830" name="Rectangle 15"/>
          <p:cNvSpPr>
            <a:spLocks noGrp="1" noChangeArrowheads="1"/>
          </p:cNvSpPr>
          <p:nvPr>
            <p:ph type="title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(11)</a:t>
            </a:r>
            <a:endParaRPr lang="en-US">
              <a:latin typeface="Comic Sans MS" charset="0"/>
            </a:endParaRPr>
          </a:p>
        </p:txBody>
      </p:sp>
      <p:sp>
        <p:nvSpPr>
          <p:cNvPr id="34831" name="Rectangle 16"/>
          <p:cNvSpPr>
            <a:spLocks noGrp="1" noChangeArrowheads="1"/>
          </p:cNvSpPr>
          <p:nvPr>
            <p:ph type="body" idx="1"/>
          </p:nvPr>
        </p:nvSpPr>
        <p:spPr>
          <a:xfrm>
            <a:off x="762000" y="1219200"/>
            <a:ext cx="7772400" cy="121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Comic Sans MS" charset="0"/>
              </a:rPr>
              <a:t>For simplicity assume we have a single cavity which resonates at the revolution frequency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Comic Sans MS" charset="0"/>
              </a:rPr>
              <a:t>With no coherent synchrotron oscillation we have:</a:t>
            </a:r>
          </a:p>
        </p:txBody>
      </p:sp>
      <p:sp>
        <p:nvSpPr>
          <p:cNvPr id="34832" name="Rectangle 17"/>
          <p:cNvSpPr>
            <a:spLocks noChangeArrowheads="1"/>
          </p:cNvSpPr>
          <p:nvPr/>
        </p:nvSpPr>
        <p:spPr bwMode="auto">
          <a:xfrm>
            <a:off x="838200" y="4495800"/>
            <a:ext cx="77724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/>
              <a:t>Lets have a look at the voltage induced in a cavity by each bunch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58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5844" name="Line 2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Oval 3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846" name="Oval 4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5847" name="Oval 5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848" name="Oval 6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5849" name="Text Box 7"/>
          <p:cNvSpPr txBox="1">
            <a:spLocks noChangeArrowheads="1"/>
          </p:cNvSpPr>
          <p:nvPr/>
        </p:nvSpPr>
        <p:spPr bwMode="auto">
          <a:xfrm>
            <a:off x="2498725" y="22907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35850" name="Line 8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9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Text Box 10"/>
          <p:cNvSpPr txBox="1">
            <a:spLocks noChangeArrowheads="1"/>
          </p:cNvSpPr>
          <p:nvPr/>
        </p:nvSpPr>
        <p:spPr bwMode="auto">
          <a:xfrm>
            <a:off x="914400" y="25987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35853" name="Text Box 11"/>
          <p:cNvSpPr txBox="1">
            <a:spLocks noChangeArrowheads="1"/>
          </p:cNvSpPr>
          <p:nvPr/>
        </p:nvSpPr>
        <p:spPr bwMode="auto">
          <a:xfrm>
            <a:off x="1371600" y="3432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5854" name="Line 12"/>
          <p:cNvSpPr>
            <a:spLocks noChangeShapeType="1"/>
          </p:cNvSpPr>
          <p:nvPr/>
        </p:nvSpPr>
        <p:spPr bwMode="auto">
          <a:xfrm>
            <a:off x="1098550" y="44958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5" name="Line 13"/>
          <p:cNvSpPr>
            <a:spLocks noChangeShapeType="1"/>
          </p:cNvSpPr>
          <p:nvPr/>
        </p:nvSpPr>
        <p:spPr bwMode="auto">
          <a:xfrm>
            <a:off x="1066800" y="52578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6" name="Text Box 14"/>
          <p:cNvSpPr txBox="1">
            <a:spLocks noChangeArrowheads="1"/>
          </p:cNvSpPr>
          <p:nvPr/>
        </p:nvSpPr>
        <p:spPr bwMode="auto">
          <a:xfrm>
            <a:off x="869950" y="39655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35857" name="Text Box 15"/>
          <p:cNvSpPr txBox="1">
            <a:spLocks noChangeArrowheads="1"/>
          </p:cNvSpPr>
          <p:nvPr/>
        </p:nvSpPr>
        <p:spPr bwMode="auto">
          <a:xfrm>
            <a:off x="1143000" y="5337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5858" name="Line 16"/>
          <p:cNvSpPr>
            <a:spLocks noChangeShapeType="1"/>
          </p:cNvSpPr>
          <p:nvPr/>
        </p:nvSpPr>
        <p:spPr bwMode="auto">
          <a:xfrm>
            <a:off x="2209800" y="5257800"/>
            <a:ext cx="480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9" name="Freeform 21"/>
          <p:cNvSpPr>
            <a:spLocks/>
          </p:cNvSpPr>
          <p:nvPr/>
        </p:nvSpPr>
        <p:spPr bwMode="auto">
          <a:xfrm rot="-10795789">
            <a:off x="1828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0" name="Freeform 25"/>
          <p:cNvSpPr>
            <a:spLocks/>
          </p:cNvSpPr>
          <p:nvPr/>
        </p:nvSpPr>
        <p:spPr bwMode="auto">
          <a:xfrm>
            <a:off x="4114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1" name="Line 30"/>
          <p:cNvSpPr>
            <a:spLocks noChangeShapeType="1"/>
          </p:cNvSpPr>
          <p:nvPr/>
        </p:nvSpPr>
        <p:spPr bwMode="auto">
          <a:xfrm>
            <a:off x="2895600" y="35814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62" name="Text Box 35"/>
          <p:cNvSpPr txBox="1">
            <a:spLocks noChangeArrowheads="1"/>
          </p:cNvSpPr>
          <p:nvPr/>
        </p:nvSpPr>
        <p:spPr bwMode="auto">
          <a:xfrm>
            <a:off x="990600" y="1295400"/>
            <a:ext cx="13414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Bunch A</a:t>
            </a:r>
          </a:p>
        </p:txBody>
      </p:sp>
      <p:sp>
        <p:nvSpPr>
          <p:cNvPr id="35863" name="Rectangle 69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(12)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68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6868" name="Line 2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Oval 3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870" name="Oval 4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6871" name="Oval 5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872" name="Oval 6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6873" name="Text Box 7"/>
          <p:cNvSpPr txBox="1">
            <a:spLocks noChangeArrowheads="1"/>
          </p:cNvSpPr>
          <p:nvPr/>
        </p:nvSpPr>
        <p:spPr bwMode="auto">
          <a:xfrm>
            <a:off x="2498725" y="22907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36874" name="Line 8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Line 9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Text Box 10"/>
          <p:cNvSpPr txBox="1">
            <a:spLocks noChangeArrowheads="1"/>
          </p:cNvSpPr>
          <p:nvPr/>
        </p:nvSpPr>
        <p:spPr bwMode="auto">
          <a:xfrm>
            <a:off x="914400" y="25987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36877" name="Text Box 11"/>
          <p:cNvSpPr txBox="1">
            <a:spLocks noChangeArrowheads="1"/>
          </p:cNvSpPr>
          <p:nvPr/>
        </p:nvSpPr>
        <p:spPr bwMode="auto">
          <a:xfrm>
            <a:off x="1371600" y="3432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6878" name="Line 12"/>
          <p:cNvSpPr>
            <a:spLocks noChangeShapeType="1"/>
          </p:cNvSpPr>
          <p:nvPr/>
        </p:nvSpPr>
        <p:spPr bwMode="auto">
          <a:xfrm>
            <a:off x="457200" y="47244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79" name="Line 13"/>
          <p:cNvSpPr>
            <a:spLocks noChangeShapeType="1"/>
          </p:cNvSpPr>
          <p:nvPr/>
        </p:nvSpPr>
        <p:spPr bwMode="auto">
          <a:xfrm>
            <a:off x="533400" y="5486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Text Box 14"/>
          <p:cNvSpPr txBox="1">
            <a:spLocks noChangeArrowheads="1"/>
          </p:cNvSpPr>
          <p:nvPr/>
        </p:nvSpPr>
        <p:spPr bwMode="auto">
          <a:xfrm>
            <a:off x="228600" y="41941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36881" name="Text Box 15"/>
          <p:cNvSpPr txBox="1">
            <a:spLocks noChangeArrowheads="1"/>
          </p:cNvSpPr>
          <p:nvPr/>
        </p:nvSpPr>
        <p:spPr bwMode="auto">
          <a:xfrm>
            <a:off x="457200" y="5641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6882" name="Line 16"/>
          <p:cNvSpPr>
            <a:spLocks noChangeShapeType="1"/>
          </p:cNvSpPr>
          <p:nvPr/>
        </p:nvSpPr>
        <p:spPr bwMode="auto">
          <a:xfrm>
            <a:off x="2209800" y="5257800"/>
            <a:ext cx="480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3" name="Freeform 20"/>
          <p:cNvSpPr>
            <a:spLocks/>
          </p:cNvSpPr>
          <p:nvPr/>
        </p:nvSpPr>
        <p:spPr bwMode="auto">
          <a:xfrm>
            <a:off x="5257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4" name="Freeform 21"/>
          <p:cNvSpPr>
            <a:spLocks/>
          </p:cNvSpPr>
          <p:nvPr/>
        </p:nvSpPr>
        <p:spPr bwMode="auto">
          <a:xfrm rot="-10795789">
            <a:off x="1828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5" name="Freeform 22"/>
          <p:cNvSpPr>
            <a:spLocks/>
          </p:cNvSpPr>
          <p:nvPr/>
        </p:nvSpPr>
        <p:spPr bwMode="auto">
          <a:xfrm rot="-10795789">
            <a:off x="2971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6" name="Freeform 25"/>
          <p:cNvSpPr>
            <a:spLocks/>
          </p:cNvSpPr>
          <p:nvPr/>
        </p:nvSpPr>
        <p:spPr bwMode="auto">
          <a:xfrm>
            <a:off x="4114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7" name="Freeform 26"/>
          <p:cNvSpPr>
            <a:spLocks/>
          </p:cNvSpPr>
          <p:nvPr/>
        </p:nvSpPr>
        <p:spPr bwMode="auto">
          <a:xfrm>
            <a:off x="685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8" name="Freeform 29"/>
          <p:cNvSpPr>
            <a:spLocks/>
          </p:cNvSpPr>
          <p:nvPr/>
        </p:nvSpPr>
        <p:spPr bwMode="auto">
          <a:xfrm rot="-10795789">
            <a:off x="6400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89" name="Line 30"/>
          <p:cNvSpPr>
            <a:spLocks noChangeShapeType="1"/>
          </p:cNvSpPr>
          <p:nvPr/>
        </p:nvSpPr>
        <p:spPr bwMode="auto">
          <a:xfrm>
            <a:off x="2895600" y="35814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0" name="Line 31"/>
          <p:cNvSpPr>
            <a:spLocks noChangeShapeType="1"/>
          </p:cNvSpPr>
          <p:nvPr/>
        </p:nvSpPr>
        <p:spPr bwMode="auto">
          <a:xfrm>
            <a:off x="4038600" y="3581400"/>
            <a:ext cx="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91" name="Text Box 35"/>
          <p:cNvSpPr txBox="1">
            <a:spLocks noChangeArrowheads="1"/>
          </p:cNvSpPr>
          <p:nvPr/>
        </p:nvSpPr>
        <p:spPr bwMode="auto">
          <a:xfrm>
            <a:off x="914400" y="1300163"/>
            <a:ext cx="1311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Bunch B</a:t>
            </a:r>
          </a:p>
        </p:txBody>
      </p:sp>
      <p:sp>
        <p:nvSpPr>
          <p:cNvPr id="36892" name="Rectangle 36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(13)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78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7892" name="Line 2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Oval 3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894" name="Oval 4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7895" name="Oval 5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896" name="Oval 6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897" name="Text Box 7"/>
          <p:cNvSpPr txBox="1">
            <a:spLocks noChangeArrowheads="1"/>
          </p:cNvSpPr>
          <p:nvPr/>
        </p:nvSpPr>
        <p:spPr bwMode="auto">
          <a:xfrm>
            <a:off x="2498725" y="22907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37898" name="Line 8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9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0"/>
          <p:cNvSpPr txBox="1">
            <a:spLocks noChangeArrowheads="1"/>
          </p:cNvSpPr>
          <p:nvPr/>
        </p:nvSpPr>
        <p:spPr bwMode="auto">
          <a:xfrm>
            <a:off x="914400" y="25987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37901" name="Text Box 11"/>
          <p:cNvSpPr txBox="1">
            <a:spLocks noChangeArrowheads="1"/>
          </p:cNvSpPr>
          <p:nvPr/>
        </p:nvSpPr>
        <p:spPr bwMode="auto">
          <a:xfrm>
            <a:off x="1371600" y="3432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7902" name="Line 12"/>
          <p:cNvSpPr>
            <a:spLocks noChangeShapeType="1"/>
          </p:cNvSpPr>
          <p:nvPr/>
        </p:nvSpPr>
        <p:spPr bwMode="auto">
          <a:xfrm>
            <a:off x="457200" y="47244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3" name="Line 13"/>
          <p:cNvSpPr>
            <a:spLocks noChangeShapeType="1"/>
          </p:cNvSpPr>
          <p:nvPr/>
        </p:nvSpPr>
        <p:spPr bwMode="auto">
          <a:xfrm>
            <a:off x="457200" y="5483225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Text Box 14"/>
          <p:cNvSpPr txBox="1">
            <a:spLocks noChangeArrowheads="1"/>
          </p:cNvSpPr>
          <p:nvPr/>
        </p:nvSpPr>
        <p:spPr bwMode="auto">
          <a:xfrm>
            <a:off x="228600" y="41941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37905" name="Text Box 15"/>
          <p:cNvSpPr txBox="1">
            <a:spLocks noChangeArrowheads="1"/>
          </p:cNvSpPr>
          <p:nvPr/>
        </p:nvSpPr>
        <p:spPr bwMode="auto">
          <a:xfrm>
            <a:off x="533400" y="5562600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7906" name="Line 16"/>
          <p:cNvSpPr>
            <a:spLocks noChangeShapeType="1"/>
          </p:cNvSpPr>
          <p:nvPr/>
        </p:nvSpPr>
        <p:spPr bwMode="auto">
          <a:xfrm>
            <a:off x="2209800" y="5257800"/>
            <a:ext cx="480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Freeform 20"/>
          <p:cNvSpPr>
            <a:spLocks/>
          </p:cNvSpPr>
          <p:nvPr/>
        </p:nvSpPr>
        <p:spPr bwMode="auto">
          <a:xfrm>
            <a:off x="5257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8" name="Freeform 21"/>
          <p:cNvSpPr>
            <a:spLocks/>
          </p:cNvSpPr>
          <p:nvPr/>
        </p:nvSpPr>
        <p:spPr bwMode="auto">
          <a:xfrm rot="-10795789">
            <a:off x="1828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9" name="Freeform 22"/>
          <p:cNvSpPr>
            <a:spLocks/>
          </p:cNvSpPr>
          <p:nvPr/>
        </p:nvSpPr>
        <p:spPr bwMode="auto">
          <a:xfrm rot="-10795789">
            <a:off x="2971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Freeform 23"/>
          <p:cNvSpPr>
            <a:spLocks/>
          </p:cNvSpPr>
          <p:nvPr/>
        </p:nvSpPr>
        <p:spPr bwMode="auto">
          <a:xfrm rot="-10795789">
            <a:off x="4114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1" name="Freeform 25"/>
          <p:cNvSpPr>
            <a:spLocks/>
          </p:cNvSpPr>
          <p:nvPr/>
        </p:nvSpPr>
        <p:spPr bwMode="auto">
          <a:xfrm>
            <a:off x="4114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2" name="Freeform 26"/>
          <p:cNvSpPr>
            <a:spLocks/>
          </p:cNvSpPr>
          <p:nvPr/>
        </p:nvSpPr>
        <p:spPr bwMode="auto">
          <a:xfrm>
            <a:off x="685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Freeform 27"/>
          <p:cNvSpPr>
            <a:spLocks/>
          </p:cNvSpPr>
          <p:nvPr/>
        </p:nvSpPr>
        <p:spPr bwMode="auto">
          <a:xfrm>
            <a:off x="1828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4" name="Freeform 28"/>
          <p:cNvSpPr>
            <a:spLocks/>
          </p:cNvSpPr>
          <p:nvPr/>
        </p:nvSpPr>
        <p:spPr bwMode="auto">
          <a:xfrm>
            <a:off x="6400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5" name="Freeform 29"/>
          <p:cNvSpPr>
            <a:spLocks/>
          </p:cNvSpPr>
          <p:nvPr/>
        </p:nvSpPr>
        <p:spPr bwMode="auto">
          <a:xfrm rot="-10795789">
            <a:off x="6400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Line 30"/>
          <p:cNvSpPr>
            <a:spLocks noChangeShapeType="1"/>
          </p:cNvSpPr>
          <p:nvPr/>
        </p:nvSpPr>
        <p:spPr bwMode="auto">
          <a:xfrm>
            <a:off x="2895600" y="35814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Line 31"/>
          <p:cNvSpPr>
            <a:spLocks noChangeShapeType="1"/>
          </p:cNvSpPr>
          <p:nvPr/>
        </p:nvSpPr>
        <p:spPr bwMode="auto">
          <a:xfrm>
            <a:off x="4038600" y="3581400"/>
            <a:ext cx="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8" name="Line 32"/>
          <p:cNvSpPr>
            <a:spLocks noChangeShapeType="1"/>
          </p:cNvSpPr>
          <p:nvPr/>
        </p:nvSpPr>
        <p:spPr bwMode="auto">
          <a:xfrm>
            <a:off x="5181600" y="35814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Text Box 35"/>
          <p:cNvSpPr txBox="1">
            <a:spLocks noChangeArrowheads="1"/>
          </p:cNvSpPr>
          <p:nvPr/>
        </p:nvSpPr>
        <p:spPr bwMode="auto">
          <a:xfrm>
            <a:off x="1066800" y="1300163"/>
            <a:ext cx="13033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Bunch C</a:t>
            </a:r>
          </a:p>
        </p:txBody>
      </p:sp>
      <p:sp>
        <p:nvSpPr>
          <p:cNvPr id="37920" name="Rectangle 36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(14)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8916" name="Line 2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Oval 3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Oval 4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8919" name="Oval 5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0" name="Oval 6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921" name="Text Box 7"/>
          <p:cNvSpPr txBox="1">
            <a:spLocks noChangeArrowheads="1"/>
          </p:cNvSpPr>
          <p:nvPr/>
        </p:nvSpPr>
        <p:spPr bwMode="auto">
          <a:xfrm>
            <a:off x="2498725" y="22907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38922" name="Line 8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3" name="Line 9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4" name="Text Box 10"/>
          <p:cNvSpPr txBox="1">
            <a:spLocks noChangeArrowheads="1"/>
          </p:cNvSpPr>
          <p:nvPr/>
        </p:nvSpPr>
        <p:spPr bwMode="auto">
          <a:xfrm>
            <a:off x="914400" y="25987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38925" name="Text Box 11"/>
          <p:cNvSpPr txBox="1">
            <a:spLocks noChangeArrowheads="1"/>
          </p:cNvSpPr>
          <p:nvPr/>
        </p:nvSpPr>
        <p:spPr bwMode="auto">
          <a:xfrm>
            <a:off x="1371600" y="3432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8926" name="Line 12"/>
          <p:cNvSpPr>
            <a:spLocks noChangeShapeType="1"/>
          </p:cNvSpPr>
          <p:nvPr/>
        </p:nvSpPr>
        <p:spPr bwMode="auto">
          <a:xfrm>
            <a:off x="457200" y="47244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7" name="Line 13"/>
          <p:cNvSpPr>
            <a:spLocks noChangeShapeType="1"/>
          </p:cNvSpPr>
          <p:nvPr/>
        </p:nvSpPr>
        <p:spPr bwMode="auto">
          <a:xfrm>
            <a:off x="381000" y="5715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28" name="Text Box 14"/>
          <p:cNvSpPr txBox="1">
            <a:spLocks noChangeArrowheads="1"/>
          </p:cNvSpPr>
          <p:nvPr/>
        </p:nvSpPr>
        <p:spPr bwMode="auto">
          <a:xfrm>
            <a:off x="228600" y="41941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38929" name="Text Box 15"/>
          <p:cNvSpPr txBox="1">
            <a:spLocks noChangeArrowheads="1"/>
          </p:cNvSpPr>
          <p:nvPr/>
        </p:nvSpPr>
        <p:spPr bwMode="auto">
          <a:xfrm>
            <a:off x="457200" y="57943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8930" name="Line 16"/>
          <p:cNvSpPr>
            <a:spLocks noChangeShapeType="1"/>
          </p:cNvSpPr>
          <p:nvPr/>
        </p:nvSpPr>
        <p:spPr bwMode="auto">
          <a:xfrm>
            <a:off x="2209800" y="5257800"/>
            <a:ext cx="480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8931" name="Group 17"/>
          <p:cNvGrpSpPr>
            <a:grpSpLocks/>
          </p:cNvGrpSpPr>
          <p:nvPr/>
        </p:nvGrpSpPr>
        <p:grpSpPr bwMode="auto">
          <a:xfrm>
            <a:off x="2971800" y="4419600"/>
            <a:ext cx="4572000" cy="1676400"/>
            <a:chOff x="1872" y="2784"/>
            <a:chExt cx="2880" cy="1056"/>
          </a:xfrm>
        </p:grpSpPr>
        <p:sp>
          <p:nvSpPr>
            <p:cNvPr id="38948" name="Freeform 18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49" name="Freeform 19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8932" name="Freeform 20"/>
          <p:cNvSpPr>
            <a:spLocks/>
          </p:cNvSpPr>
          <p:nvPr/>
        </p:nvSpPr>
        <p:spPr bwMode="auto">
          <a:xfrm>
            <a:off x="5257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 rot="-10795789">
            <a:off x="1828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 rot="-10795789">
            <a:off x="2971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5" name="Freeform 23"/>
          <p:cNvSpPr>
            <a:spLocks/>
          </p:cNvSpPr>
          <p:nvPr/>
        </p:nvSpPr>
        <p:spPr bwMode="auto">
          <a:xfrm rot="-10795789">
            <a:off x="4114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 rot="-10795789">
            <a:off x="762000" y="5181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7" name="Freeform 25"/>
          <p:cNvSpPr>
            <a:spLocks/>
          </p:cNvSpPr>
          <p:nvPr/>
        </p:nvSpPr>
        <p:spPr bwMode="auto">
          <a:xfrm>
            <a:off x="4114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8" name="Freeform 26"/>
          <p:cNvSpPr>
            <a:spLocks/>
          </p:cNvSpPr>
          <p:nvPr/>
        </p:nvSpPr>
        <p:spPr bwMode="auto">
          <a:xfrm>
            <a:off x="685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39" name="Freeform 27"/>
          <p:cNvSpPr>
            <a:spLocks/>
          </p:cNvSpPr>
          <p:nvPr/>
        </p:nvSpPr>
        <p:spPr bwMode="auto">
          <a:xfrm>
            <a:off x="1828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0" name="Freeform 28"/>
          <p:cNvSpPr>
            <a:spLocks/>
          </p:cNvSpPr>
          <p:nvPr/>
        </p:nvSpPr>
        <p:spPr bwMode="auto">
          <a:xfrm>
            <a:off x="6400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1" name="Freeform 29"/>
          <p:cNvSpPr>
            <a:spLocks/>
          </p:cNvSpPr>
          <p:nvPr/>
        </p:nvSpPr>
        <p:spPr bwMode="auto">
          <a:xfrm rot="-10795789">
            <a:off x="6400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2" name="Line 30"/>
          <p:cNvSpPr>
            <a:spLocks noChangeShapeType="1"/>
          </p:cNvSpPr>
          <p:nvPr/>
        </p:nvSpPr>
        <p:spPr bwMode="auto">
          <a:xfrm>
            <a:off x="2895600" y="35814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3" name="Line 31"/>
          <p:cNvSpPr>
            <a:spLocks noChangeShapeType="1"/>
          </p:cNvSpPr>
          <p:nvPr/>
        </p:nvSpPr>
        <p:spPr bwMode="auto">
          <a:xfrm>
            <a:off x="4038600" y="3581400"/>
            <a:ext cx="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4" name="Line 32"/>
          <p:cNvSpPr>
            <a:spLocks noChangeShapeType="1"/>
          </p:cNvSpPr>
          <p:nvPr/>
        </p:nvSpPr>
        <p:spPr bwMode="auto">
          <a:xfrm>
            <a:off x="5181600" y="35814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5" name="Line 33"/>
          <p:cNvSpPr>
            <a:spLocks noChangeShapeType="1"/>
          </p:cNvSpPr>
          <p:nvPr/>
        </p:nvSpPr>
        <p:spPr bwMode="auto">
          <a:xfrm>
            <a:off x="6248400" y="35814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8946" name="Text Box 35"/>
          <p:cNvSpPr txBox="1">
            <a:spLocks noChangeArrowheads="1"/>
          </p:cNvSpPr>
          <p:nvPr/>
        </p:nvSpPr>
        <p:spPr bwMode="auto">
          <a:xfrm>
            <a:off x="1066800" y="1376363"/>
            <a:ext cx="1339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Bunch D</a:t>
            </a:r>
          </a:p>
        </p:txBody>
      </p:sp>
      <p:sp>
        <p:nvSpPr>
          <p:cNvPr id="38947" name="Rectangle 36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(15)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399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1" name="Oval 9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942" name="Oval 10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39943" name="Oval 11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944" name="Oval 12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9945" name="Text Box 17"/>
          <p:cNvSpPr txBox="1">
            <a:spLocks noChangeArrowheads="1"/>
          </p:cNvSpPr>
          <p:nvPr/>
        </p:nvSpPr>
        <p:spPr bwMode="auto">
          <a:xfrm>
            <a:off x="2498725" y="22907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39946" name="Line 20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7" name="Line 21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48" name="Text Box 22"/>
          <p:cNvSpPr txBox="1">
            <a:spLocks noChangeArrowheads="1"/>
          </p:cNvSpPr>
          <p:nvPr/>
        </p:nvSpPr>
        <p:spPr bwMode="auto">
          <a:xfrm>
            <a:off x="914400" y="25987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39949" name="Text Box 23"/>
          <p:cNvSpPr txBox="1">
            <a:spLocks noChangeArrowheads="1"/>
          </p:cNvSpPr>
          <p:nvPr/>
        </p:nvSpPr>
        <p:spPr bwMode="auto">
          <a:xfrm>
            <a:off x="1371600" y="3432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9950" name="Line 25"/>
          <p:cNvSpPr>
            <a:spLocks noChangeShapeType="1"/>
          </p:cNvSpPr>
          <p:nvPr/>
        </p:nvSpPr>
        <p:spPr bwMode="auto">
          <a:xfrm>
            <a:off x="457200" y="47244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1" name="Line 26"/>
          <p:cNvSpPr>
            <a:spLocks noChangeShapeType="1"/>
          </p:cNvSpPr>
          <p:nvPr/>
        </p:nvSpPr>
        <p:spPr bwMode="auto">
          <a:xfrm>
            <a:off x="490538" y="55626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2" name="Text Box 27"/>
          <p:cNvSpPr txBox="1">
            <a:spLocks noChangeArrowheads="1"/>
          </p:cNvSpPr>
          <p:nvPr/>
        </p:nvSpPr>
        <p:spPr bwMode="auto">
          <a:xfrm>
            <a:off x="228600" y="41941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39953" name="Text Box 28"/>
          <p:cNvSpPr txBox="1">
            <a:spLocks noChangeArrowheads="1"/>
          </p:cNvSpPr>
          <p:nvPr/>
        </p:nvSpPr>
        <p:spPr bwMode="auto">
          <a:xfrm>
            <a:off x="566738" y="5641975"/>
            <a:ext cx="804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39954" name="Line 29"/>
          <p:cNvSpPr>
            <a:spLocks noChangeShapeType="1"/>
          </p:cNvSpPr>
          <p:nvPr/>
        </p:nvSpPr>
        <p:spPr bwMode="auto">
          <a:xfrm>
            <a:off x="2209800" y="5257800"/>
            <a:ext cx="480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9955" name="Group 39"/>
          <p:cNvGrpSpPr>
            <a:grpSpLocks/>
          </p:cNvGrpSpPr>
          <p:nvPr/>
        </p:nvGrpSpPr>
        <p:grpSpPr bwMode="auto">
          <a:xfrm>
            <a:off x="2971800" y="4419600"/>
            <a:ext cx="4572000" cy="1676400"/>
            <a:chOff x="1872" y="2784"/>
            <a:chExt cx="2880" cy="1056"/>
          </a:xfrm>
        </p:grpSpPr>
        <p:sp>
          <p:nvSpPr>
            <p:cNvPr id="39972" name="Freeform 37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73" name="Freeform 38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956" name="Freeform 41"/>
          <p:cNvSpPr>
            <a:spLocks/>
          </p:cNvSpPr>
          <p:nvPr/>
        </p:nvSpPr>
        <p:spPr bwMode="auto">
          <a:xfrm>
            <a:off x="5257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7" name="Freeform 42"/>
          <p:cNvSpPr>
            <a:spLocks/>
          </p:cNvSpPr>
          <p:nvPr/>
        </p:nvSpPr>
        <p:spPr bwMode="auto">
          <a:xfrm rot="-10795789">
            <a:off x="1828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8" name="Freeform 45"/>
          <p:cNvSpPr>
            <a:spLocks/>
          </p:cNvSpPr>
          <p:nvPr/>
        </p:nvSpPr>
        <p:spPr bwMode="auto">
          <a:xfrm rot="-10795789">
            <a:off x="2971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59" name="Freeform 48"/>
          <p:cNvSpPr>
            <a:spLocks/>
          </p:cNvSpPr>
          <p:nvPr/>
        </p:nvSpPr>
        <p:spPr bwMode="auto">
          <a:xfrm rot="-10795789">
            <a:off x="4114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0" name="Freeform 50"/>
          <p:cNvSpPr>
            <a:spLocks/>
          </p:cNvSpPr>
          <p:nvPr/>
        </p:nvSpPr>
        <p:spPr bwMode="auto">
          <a:xfrm rot="-10795789">
            <a:off x="762000" y="5181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1" name="Freeform 51"/>
          <p:cNvSpPr>
            <a:spLocks/>
          </p:cNvSpPr>
          <p:nvPr/>
        </p:nvSpPr>
        <p:spPr bwMode="auto">
          <a:xfrm>
            <a:off x="4114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2" name="Freeform 52"/>
          <p:cNvSpPr>
            <a:spLocks/>
          </p:cNvSpPr>
          <p:nvPr/>
        </p:nvSpPr>
        <p:spPr bwMode="auto">
          <a:xfrm>
            <a:off x="685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3" name="Freeform 53"/>
          <p:cNvSpPr>
            <a:spLocks/>
          </p:cNvSpPr>
          <p:nvPr/>
        </p:nvSpPr>
        <p:spPr bwMode="auto">
          <a:xfrm>
            <a:off x="1828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4" name="Freeform 54"/>
          <p:cNvSpPr>
            <a:spLocks/>
          </p:cNvSpPr>
          <p:nvPr/>
        </p:nvSpPr>
        <p:spPr bwMode="auto">
          <a:xfrm>
            <a:off x="6400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5" name="Freeform 55"/>
          <p:cNvSpPr>
            <a:spLocks/>
          </p:cNvSpPr>
          <p:nvPr/>
        </p:nvSpPr>
        <p:spPr bwMode="auto">
          <a:xfrm rot="-10795789">
            <a:off x="6400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6" name="Line 56"/>
          <p:cNvSpPr>
            <a:spLocks noChangeShapeType="1"/>
          </p:cNvSpPr>
          <p:nvPr/>
        </p:nvSpPr>
        <p:spPr bwMode="auto">
          <a:xfrm>
            <a:off x="2895600" y="35814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7" name="Line 57"/>
          <p:cNvSpPr>
            <a:spLocks noChangeShapeType="1"/>
          </p:cNvSpPr>
          <p:nvPr/>
        </p:nvSpPr>
        <p:spPr bwMode="auto">
          <a:xfrm>
            <a:off x="4038600" y="3581400"/>
            <a:ext cx="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8" name="Line 58"/>
          <p:cNvSpPr>
            <a:spLocks noChangeShapeType="1"/>
          </p:cNvSpPr>
          <p:nvPr/>
        </p:nvSpPr>
        <p:spPr bwMode="auto">
          <a:xfrm>
            <a:off x="5181600" y="35814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69" name="Line 59"/>
          <p:cNvSpPr>
            <a:spLocks noChangeShapeType="1"/>
          </p:cNvSpPr>
          <p:nvPr/>
        </p:nvSpPr>
        <p:spPr bwMode="auto">
          <a:xfrm>
            <a:off x="6248400" y="35814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70" name="Text Box 61"/>
          <p:cNvSpPr txBox="1">
            <a:spLocks noChangeArrowheads="1"/>
          </p:cNvSpPr>
          <p:nvPr/>
        </p:nvSpPr>
        <p:spPr bwMode="auto">
          <a:xfrm>
            <a:off x="4419600" y="1524000"/>
            <a:ext cx="4378325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A &amp; C induced voltages cancel</a:t>
            </a:r>
          </a:p>
        </p:txBody>
      </p:sp>
      <p:sp>
        <p:nvSpPr>
          <p:cNvPr id="39971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(16)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09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0964" name="Line 3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Oval 4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966" name="Oval 5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0967" name="Oval 6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968" name="Oval 7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0969" name="Text Box 8"/>
          <p:cNvSpPr txBox="1">
            <a:spLocks noChangeArrowheads="1"/>
          </p:cNvSpPr>
          <p:nvPr/>
        </p:nvSpPr>
        <p:spPr bwMode="auto">
          <a:xfrm>
            <a:off x="2498725" y="22907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0970" name="Line 9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1" name="Line 10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2" name="Text Box 11"/>
          <p:cNvSpPr txBox="1">
            <a:spLocks noChangeArrowheads="1"/>
          </p:cNvSpPr>
          <p:nvPr/>
        </p:nvSpPr>
        <p:spPr bwMode="auto">
          <a:xfrm>
            <a:off x="914400" y="25987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0973" name="Text Box 12"/>
          <p:cNvSpPr txBox="1">
            <a:spLocks noChangeArrowheads="1"/>
          </p:cNvSpPr>
          <p:nvPr/>
        </p:nvSpPr>
        <p:spPr bwMode="auto">
          <a:xfrm>
            <a:off x="1371600" y="3432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0974" name="Line 13"/>
          <p:cNvSpPr>
            <a:spLocks noChangeShapeType="1"/>
          </p:cNvSpPr>
          <p:nvPr/>
        </p:nvSpPr>
        <p:spPr bwMode="auto">
          <a:xfrm>
            <a:off x="457200" y="47244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5" name="Line 14"/>
          <p:cNvSpPr>
            <a:spLocks noChangeShapeType="1"/>
          </p:cNvSpPr>
          <p:nvPr/>
        </p:nvSpPr>
        <p:spPr bwMode="auto">
          <a:xfrm>
            <a:off x="457200" y="5486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76" name="Text Box 15"/>
          <p:cNvSpPr txBox="1">
            <a:spLocks noChangeArrowheads="1"/>
          </p:cNvSpPr>
          <p:nvPr/>
        </p:nvSpPr>
        <p:spPr bwMode="auto">
          <a:xfrm>
            <a:off x="228600" y="41941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0977" name="Text Box 16"/>
          <p:cNvSpPr txBox="1">
            <a:spLocks noChangeArrowheads="1"/>
          </p:cNvSpPr>
          <p:nvPr/>
        </p:nvSpPr>
        <p:spPr bwMode="auto">
          <a:xfrm>
            <a:off x="533400" y="55657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0978" name="Line 17"/>
          <p:cNvSpPr>
            <a:spLocks noChangeShapeType="1"/>
          </p:cNvSpPr>
          <p:nvPr/>
        </p:nvSpPr>
        <p:spPr bwMode="auto">
          <a:xfrm>
            <a:off x="2209800" y="5257800"/>
            <a:ext cx="480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0979" name="Group 18"/>
          <p:cNvGrpSpPr>
            <a:grpSpLocks/>
          </p:cNvGrpSpPr>
          <p:nvPr/>
        </p:nvGrpSpPr>
        <p:grpSpPr bwMode="auto">
          <a:xfrm>
            <a:off x="2971800" y="4419600"/>
            <a:ext cx="4572000" cy="1676400"/>
            <a:chOff x="1872" y="2784"/>
            <a:chExt cx="2880" cy="1056"/>
          </a:xfrm>
        </p:grpSpPr>
        <p:sp>
          <p:nvSpPr>
            <p:cNvPr id="40990" name="Freeform 19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91" name="Freeform 20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980" name="Freeform 21"/>
          <p:cNvSpPr>
            <a:spLocks/>
          </p:cNvSpPr>
          <p:nvPr/>
        </p:nvSpPr>
        <p:spPr bwMode="auto">
          <a:xfrm>
            <a:off x="5257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1" name="Freeform 23"/>
          <p:cNvSpPr>
            <a:spLocks/>
          </p:cNvSpPr>
          <p:nvPr/>
        </p:nvSpPr>
        <p:spPr bwMode="auto">
          <a:xfrm rot="-10795789">
            <a:off x="2971800" y="52578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2" name="Freeform 25"/>
          <p:cNvSpPr>
            <a:spLocks/>
          </p:cNvSpPr>
          <p:nvPr/>
        </p:nvSpPr>
        <p:spPr bwMode="auto">
          <a:xfrm rot="-10795789">
            <a:off x="762000" y="5181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3" name="Freeform 27"/>
          <p:cNvSpPr>
            <a:spLocks/>
          </p:cNvSpPr>
          <p:nvPr/>
        </p:nvSpPr>
        <p:spPr bwMode="auto">
          <a:xfrm>
            <a:off x="685800" y="4419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4" name="Line 31"/>
          <p:cNvSpPr>
            <a:spLocks noChangeShapeType="1"/>
          </p:cNvSpPr>
          <p:nvPr/>
        </p:nvSpPr>
        <p:spPr bwMode="auto">
          <a:xfrm>
            <a:off x="2895600" y="35814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5" name="Line 32"/>
          <p:cNvSpPr>
            <a:spLocks noChangeShapeType="1"/>
          </p:cNvSpPr>
          <p:nvPr/>
        </p:nvSpPr>
        <p:spPr bwMode="auto">
          <a:xfrm>
            <a:off x="4038600" y="3581400"/>
            <a:ext cx="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6" name="Line 33"/>
          <p:cNvSpPr>
            <a:spLocks noChangeShapeType="1"/>
          </p:cNvSpPr>
          <p:nvPr/>
        </p:nvSpPr>
        <p:spPr bwMode="auto">
          <a:xfrm>
            <a:off x="5181600" y="35814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7" name="Line 34"/>
          <p:cNvSpPr>
            <a:spLocks noChangeShapeType="1"/>
          </p:cNvSpPr>
          <p:nvPr/>
        </p:nvSpPr>
        <p:spPr bwMode="auto">
          <a:xfrm>
            <a:off x="6248400" y="35814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0988" name="Text Box 36"/>
          <p:cNvSpPr txBox="1">
            <a:spLocks noChangeArrowheads="1"/>
          </p:cNvSpPr>
          <p:nvPr/>
        </p:nvSpPr>
        <p:spPr bwMode="auto">
          <a:xfrm>
            <a:off x="4495800" y="1524000"/>
            <a:ext cx="4384675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B &amp; D induced voltages cancel</a:t>
            </a:r>
          </a:p>
        </p:txBody>
      </p:sp>
      <p:sp>
        <p:nvSpPr>
          <p:cNvPr id="40989" name="Rectangle 37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(17)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19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1988" name="Line 3"/>
          <p:cNvSpPr>
            <a:spLocks noChangeShapeType="1"/>
          </p:cNvSpPr>
          <p:nvPr/>
        </p:nvSpPr>
        <p:spPr bwMode="auto">
          <a:xfrm>
            <a:off x="2133600" y="33877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89" name="Oval 4"/>
          <p:cNvSpPr>
            <a:spLocks noChangeArrowheads="1"/>
          </p:cNvSpPr>
          <p:nvPr/>
        </p:nvSpPr>
        <p:spPr bwMode="auto">
          <a:xfrm>
            <a:off x="2819400" y="33528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0" name="Oval 5"/>
          <p:cNvSpPr>
            <a:spLocks noChangeArrowheads="1"/>
          </p:cNvSpPr>
          <p:nvPr/>
        </p:nvSpPr>
        <p:spPr bwMode="auto">
          <a:xfrm>
            <a:off x="3962400" y="3352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1991" name="Oval 6"/>
          <p:cNvSpPr>
            <a:spLocks noChangeArrowheads="1"/>
          </p:cNvSpPr>
          <p:nvPr/>
        </p:nvSpPr>
        <p:spPr bwMode="auto">
          <a:xfrm>
            <a:off x="5105400" y="33528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2" name="Oval 7"/>
          <p:cNvSpPr>
            <a:spLocks noChangeArrowheads="1"/>
          </p:cNvSpPr>
          <p:nvPr/>
        </p:nvSpPr>
        <p:spPr bwMode="auto">
          <a:xfrm>
            <a:off x="6172200" y="33528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1993" name="Text Box 8"/>
          <p:cNvSpPr txBox="1">
            <a:spLocks noChangeArrowheads="1"/>
          </p:cNvSpPr>
          <p:nvPr/>
        </p:nvSpPr>
        <p:spPr bwMode="auto">
          <a:xfrm>
            <a:off x="2498725" y="22907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1994" name="Line 9"/>
          <p:cNvSpPr>
            <a:spLocks noChangeShapeType="1"/>
          </p:cNvSpPr>
          <p:nvPr/>
        </p:nvSpPr>
        <p:spPr bwMode="auto">
          <a:xfrm>
            <a:off x="1371600" y="26336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5" name="Line 10"/>
          <p:cNvSpPr>
            <a:spLocks noChangeShapeType="1"/>
          </p:cNvSpPr>
          <p:nvPr/>
        </p:nvSpPr>
        <p:spPr bwMode="auto">
          <a:xfrm>
            <a:off x="1371600" y="33956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Text Box 11"/>
          <p:cNvSpPr txBox="1">
            <a:spLocks noChangeArrowheads="1"/>
          </p:cNvSpPr>
          <p:nvPr/>
        </p:nvSpPr>
        <p:spPr bwMode="auto">
          <a:xfrm>
            <a:off x="914400" y="25987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1997" name="Text Box 12"/>
          <p:cNvSpPr txBox="1">
            <a:spLocks noChangeArrowheads="1"/>
          </p:cNvSpPr>
          <p:nvPr/>
        </p:nvSpPr>
        <p:spPr bwMode="auto">
          <a:xfrm>
            <a:off x="1371600" y="34321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1998" name="Line 13"/>
          <p:cNvSpPr>
            <a:spLocks noChangeShapeType="1"/>
          </p:cNvSpPr>
          <p:nvPr/>
        </p:nvSpPr>
        <p:spPr bwMode="auto">
          <a:xfrm>
            <a:off x="457200" y="47244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9" name="Line 14"/>
          <p:cNvSpPr>
            <a:spLocks noChangeShapeType="1"/>
          </p:cNvSpPr>
          <p:nvPr/>
        </p:nvSpPr>
        <p:spPr bwMode="auto">
          <a:xfrm>
            <a:off x="490538" y="5486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0" name="Text Box 15"/>
          <p:cNvSpPr txBox="1">
            <a:spLocks noChangeArrowheads="1"/>
          </p:cNvSpPr>
          <p:nvPr/>
        </p:nvSpPr>
        <p:spPr bwMode="auto">
          <a:xfrm>
            <a:off x="228600" y="41941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2001" name="Text Box 16"/>
          <p:cNvSpPr txBox="1">
            <a:spLocks noChangeArrowheads="1"/>
          </p:cNvSpPr>
          <p:nvPr/>
        </p:nvSpPr>
        <p:spPr bwMode="auto">
          <a:xfrm>
            <a:off x="566738" y="5565775"/>
            <a:ext cx="8048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2002" name="Line 17"/>
          <p:cNvSpPr>
            <a:spLocks noChangeShapeType="1"/>
          </p:cNvSpPr>
          <p:nvPr/>
        </p:nvSpPr>
        <p:spPr bwMode="auto">
          <a:xfrm>
            <a:off x="2209800" y="5257800"/>
            <a:ext cx="4800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3" name="Line 25"/>
          <p:cNvSpPr>
            <a:spLocks noChangeShapeType="1"/>
          </p:cNvSpPr>
          <p:nvPr/>
        </p:nvSpPr>
        <p:spPr bwMode="auto">
          <a:xfrm>
            <a:off x="2895600" y="35814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4" name="Line 26"/>
          <p:cNvSpPr>
            <a:spLocks noChangeShapeType="1"/>
          </p:cNvSpPr>
          <p:nvPr/>
        </p:nvSpPr>
        <p:spPr bwMode="auto">
          <a:xfrm>
            <a:off x="4038600" y="3581400"/>
            <a:ext cx="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5" name="Line 27"/>
          <p:cNvSpPr>
            <a:spLocks noChangeShapeType="1"/>
          </p:cNvSpPr>
          <p:nvPr/>
        </p:nvSpPr>
        <p:spPr bwMode="auto">
          <a:xfrm>
            <a:off x="5181600" y="35814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6" name="Line 28"/>
          <p:cNvSpPr>
            <a:spLocks noChangeShapeType="1"/>
          </p:cNvSpPr>
          <p:nvPr/>
        </p:nvSpPr>
        <p:spPr bwMode="auto">
          <a:xfrm>
            <a:off x="6248400" y="35814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07" name="Text Box 29"/>
          <p:cNvSpPr txBox="1">
            <a:spLocks noChangeArrowheads="1"/>
          </p:cNvSpPr>
          <p:nvPr/>
        </p:nvSpPr>
        <p:spPr bwMode="auto">
          <a:xfrm>
            <a:off x="2971800" y="1447800"/>
            <a:ext cx="5915402" cy="46166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bg2"/>
                </a:solidFill>
              </a:rPr>
              <a:t>All voltages cancel </a:t>
            </a:r>
            <a:r>
              <a:rPr lang="en-US" dirty="0">
                <a:solidFill>
                  <a:schemeClr val="bg2"/>
                </a:solidFill>
                <a:sym typeface="Symbol" charset="0"/>
              </a:rPr>
              <a:t>⇒</a:t>
            </a:r>
            <a:r>
              <a:rPr lang="en-US" dirty="0">
                <a:solidFill>
                  <a:schemeClr val="bg2"/>
                </a:solidFill>
              </a:rPr>
              <a:t> no residual effect</a:t>
            </a:r>
          </a:p>
        </p:txBody>
      </p:sp>
      <p:sp>
        <p:nvSpPr>
          <p:cNvPr id="42008" name="Rectangle 30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(18)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Why do Instabilities arise?</a:t>
            </a:r>
          </a:p>
        </p:txBody>
      </p:sp>
      <p:sp>
        <p:nvSpPr>
          <p:cNvPr id="614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14400" y="1447800"/>
            <a:ext cx="7772400" cy="41148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sz="2400" dirty="0">
                <a:latin typeface="Comic Sans MS" charset="0"/>
              </a:rPr>
              <a:t>A circulating bunch induces electro magnetic fields in the vacuum chamber</a:t>
            </a:r>
          </a:p>
          <a:p>
            <a:pPr eaLnBrk="1" hangingPunct="1">
              <a:lnSpc>
                <a:spcPct val="125000"/>
              </a:lnSpc>
            </a:pPr>
            <a:r>
              <a:rPr lang="en-US" sz="2400" dirty="0">
                <a:latin typeface="Comic Sans MS" charset="0"/>
              </a:rPr>
              <a:t>These fields act back on the particles in the bunch</a:t>
            </a:r>
          </a:p>
          <a:p>
            <a:pPr eaLnBrk="1" hangingPunct="1">
              <a:lnSpc>
                <a:spcPct val="125000"/>
              </a:lnSpc>
            </a:pPr>
            <a:r>
              <a:rPr lang="en-US" sz="2400" dirty="0">
                <a:latin typeface="Comic Sans MS" charset="0"/>
              </a:rPr>
              <a:t>Small perturbations to the bunch motion, change the induced EM fields</a:t>
            </a:r>
          </a:p>
          <a:p>
            <a:pPr eaLnBrk="1" hangingPunct="1">
              <a:lnSpc>
                <a:spcPct val="125000"/>
              </a:lnSpc>
            </a:pPr>
            <a:r>
              <a:rPr lang="en-US" sz="2400" dirty="0">
                <a:latin typeface="Comic Sans MS" charset="0"/>
              </a:rPr>
              <a:t>If this change amplifies the perturbation then we have an </a:t>
            </a:r>
            <a:r>
              <a:rPr lang="en-US" sz="2400" b="1" u="sng" dirty="0">
                <a:solidFill>
                  <a:schemeClr val="bg2"/>
                </a:solidFill>
                <a:latin typeface="Comic Sans MS" charset="0"/>
              </a:rPr>
              <a:t>instability</a:t>
            </a:r>
          </a:p>
          <a:p>
            <a:pPr eaLnBrk="1" hangingPunct="1">
              <a:lnSpc>
                <a:spcPct val="125000"/>
              </a:lnSpc>
            </a:pPr>
            <a:endParaRPr lang="en-US" sz="2400" dirty="0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30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3012" name="Text Box 51"/>
          <p:cNvSpPr txBox="1">
            <a:spLocks noChangeArrowheads="1"/>
          </p:cNvSpPr>
          <p:nvPr/>
        </p:nvSpPr>
        <p:spPr bwMode="auto">
          <a:xfrm>
            <a:off x="914400" y="5562600"/>
            <a:ext cx="7799388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Lets Introduce an </a:t>
            </a:r>
            <a:r>
              <a:rPr lang="en-US" b="1">
                <a:solidFill>
                  <a:schemeClr val="bg2"/>
                </a:solidFill>
              </a:rPr>
              <a:t>n=1</a:t>
            </a:r>
            <a:r>
              <a:rPr lang="en-US">
                <a:solidFill>
                  <a:schemeClr val="bg2"/>
                </a:solidFill>
              </a:rPr>
              <a:t> mode coupled bunch oscillation</a:t>
            </a:r>
          </a:p>
        </p:txBody>
      </p:sp>
      <p:sp>
        <p:nvSpPr>
          <p:cNvPr id="43013" name="Text Box 52"/>
          <p:cNvSpPr txBox="1">
            <a:spLocks noChangeArrowheads="1"/>
          </p:cNvSpPr>
          <p:nvPr/>
        </p:nvSpPr>
        <p:spPr bwMode="auto">
          <a:xfrm>
            <a:off x="3794125" y="6137275"/>
            <a:ext cx="39798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B &amp; D induced voltages cancel</a:t>
            </a:r>
          </a:p>
        </p:txBody>
      </p:sp>
      <p:sp>
        <p:nvSpPr>
          <p:cNvPr id="43014" name="Line 2"/>
          <p:cNvSpPr>
            <a:spLocks noChangeShapeType="1"/>
          </p:cNvSpPr>
          <p:nvPr/>
        </p:nvSpPr>
        <p:spPr bwMode="auto">
          <a:xfrm>
            <a:off x="2971800" y="2209800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Oval 3"/>
          <p:cNvSpPr>
            <a:spLocks noChangeArrowheads="1"/>
          </p:cNvSpPr>
          <p:nvPr/>
        </p:nvSpPr>
        <p:spPr bwMode="auto">
          <a:xfrm>
            <a:off x="3276600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6" name="Oval 4"/>
          <p:cNvSpPr>
            <a:spLocks noChangeArrowheads="1"/>
          </p:cNvSpPr>
          <p:nvPr/>
        </p:nvSpPr>
        <p:spPr bwMode="auto">
          <a:xfrm>
            <a:off x="4800600" y="1828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3017" name="Oval 5"/>
          <p:cNvSpPr>
            <a:spLocks noChangeArrowheads="1"/>
          </p:cNvSpPr>
          <p:nvPr/>
        </p:nvSpPr>
        <p:spPr bwMode="auto">
          <a:xfrm>
            <a:off x="6324600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8" name="Oval 6"/>
          <p:cNvSpPr>
            <a:spLocks noChangeArrowheads="1"/>
          </p:cNvSpPr>
          <p:nvPr/>
        </p:nvSpPr>
        <p:spPr bwMode="auto">
          <a:xfrm>
            <a:off x="7010400" y="2438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3019" name="Text Box 7"/>
          <p:cNvSpPr txBox="1">
            <a:spLocks noChangeArrowheads="1"/>
          </p:cNvSpPr>
          <p:nvPr/>
        </p:nvSpPr>
        <p:spPr bwMode="auto">
          <a:xfrm>
            <a:off x="33369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3020" name="Line 8"/>
          <p:cNvSpPr>
            <a:spLocks noChangeShapeType="1"/>
          </p:cNvSpPr>
          <p:nvPr/>
        </p:nvSpPr>
        <p:spPr bwMode="auto">
          <a:xfrm>
            <a:off x="2209800" y="1425575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1" name="Line 9"/>
          <p:cNvSpPr>
            <a:spLocks noChangeShapeType="1"/>
          </p:cNvSpPr>
          <p:nvPr/>
        </p:nvSpPr>
        <p:spPr bwMode="auto">
          <a:xfrm>
            <a:off x="2209800" y="2187575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Text Box 10"/>
          <p:cNvSpPr txBox="1">
            <a:spLocks noChangeArrowheads="1"/>
          </p:cNvSpPr>
          <p:nvPr/>
        </p:nvSpPr>
        <p:spPr bwMode="auto">
          <a:xfrm>
            <a:off x="1752600" y="1390650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3023" name="Text Box 11"/>
          <p:cNvSpPr txBox="1">
            <a:spLocks noChangeArrowheads="1"/>
          </p:cNvSpPr>
          <p:nvPr/>
        </p:nvSpPr>
        <p:spPr bwMode="auto">
          <a:xfrm>
            <a:off x="2209800" y="2224088"/>
            <a:ext cx="804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3024" name="Line 12"/>
          <p:cNvSpPr>
            <a:spLocks noChangeShapeType="1"/>
          </p:cNvSpPr>
          <p:nvPr/>
        </p:nvSpPr>
        <p:spPr bwMode="auto">
          <a:xfrm>
            <a:off x="1295400" y="3429000"/>
            <a:ext cx="0" cy="1524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5" name="Line 13"/>
          <p:cNvSpPr>
            <a:spLocks noChangeShapeType="1"/>
          </p:cNvSpPr>
          <p:nvPr/>
        </p:nvSpPr>
        <p:spPr bwMode="auto">
          <a:xfrm>
            <a:off x="1981200" y="5105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26" name="Text Box 14"/>
          <p:cNvSpPr txBox="1">
            <a:spLocks noChangeArrowheads="1"/>
          </p:cNvSpPr>
          <p:nvPr/>
        </p:nvSpPr>
        <p:spPr bwMode="auto">
          <a:xfrm>
            <a:off x="1066800" y="28225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3027" name="Line 15"/>
          <p:cNvSpPr>
            <a:spLocks noChangeShapeType="1"/>
          </p:cNvSpPr>
          <p:nvPr/>
        </p:nvSpPr>
        <p:spPr bwMode="auto">
          <a:xfrm>
            <a:off x="1295400" y="4038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3028" name="Group 16"/>
          <p:cNvGrpSpPr>
            <a:grpSpLocks/>
          </p:cNvGrpSpPr>
          <p:nvPr/>
        </p:nvGrpSpPr>
        <p:grpSpPr bwMode="auto">
          <a:xfrm>
            <a:off x="1295400" y="3200400"/>
            <a:ext cx="4572000" cy="1676400"/>
            <a:chOff x="1872" y="2784"/>
            <a:chExt cx="2880" cy="1056"/>
          </a:xfrm>
        </p:grpSpPr>
        <p:sp>
          <p:nvSpPr>
            <p:cNvPr id="43049" name="Freeform 17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50" name="Freeform 18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3029" name="Freeform 20"/>
          <p:cNvSpPr>
            <a:spLocks/>
          </p:cNvSpPr>
          <p:nvPr/>
        </p:nvSpPr>
        <p:spPr bwMode="auto">
          <a:xfrm rot="-10795789">
            <a:off x="2057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0" name="Freeform 21"/>
          <p:cNvSpPr>
            <a:spLocks/>
          </p:cNvSpPr>
          <p:nvPr/>
        </p:nvSpPr>
        <p:spPr bwMode="auto">
          <a:xfrm rot="-10795789">
            <a:off x="1295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1" name="Freeform 22"/>
          <p:cNvSpPr>
            <a:spLocks/>
          </p:cNvSpPr>
          <p:nvPr/>
        </p:nvSpPr>
        <p:spPr bwMode="auto">
          <a:xfrm rot="-10795789">
            <a:off x="51816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2" name="Freeform 24"/>
          <p:cNvSpPr>
            <a:spLocks/>
          </p:cNvSpPr>
          <p:nvPr/>
        </p:nvSpPr>
        <p:spPr bwMode="auto">
          <a:xfrm>
            <a:off x="43434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3" name="Freeform 25"/>
          <p:cNvSpPr>
            <a:spLocks/>
          </p:cNvSpPr>
          <p:nvPr/>
        </p:nvSpPr>
        <p:spPr bwMode="auto">
          <a:xfrm>
            <a:off x="35814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4" name="Freeform 26"/>
          <p:cNvSpPr>
            <a:spLocks/>
          </p:cNvSpPr>
          <p:nvPr/>
        </p:nvSpPr>
        <p:spPr bwMode="auto">
          <a:xfrm>
            <a:off x="28956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5" name="Line 29"/>
          <p:cNvSpPr>
            <a:spLocks noChangeShapeType="1"/>
          </p:cNvSpPr>
          <p:nvPr/>
        </p:nvSpPr>
        <p:spPr bwMode="auto">
          <a:xfrm>
            <a:off x="3352800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6" name="Line 30"/>
          <p:cNvSpPr>
            <a:spLocks noChangeShapeType="1"/>
          </p:cNvSpPr>
          <p:nvPr/>
        </p:nvSpPr>
        <p:spPr bwMode="auto">
          <a:xfrm>
            <a:off x="4876800" y="2057400"/>
            <a:ext cx="0" cy="990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7" name="Line 31"/>
          <p:cNvSpPr>
            <a:spLocks noChangeShapeType="1"/>
          </p:cNvSpPr>
          <p:nvPr/>
        </p:nvSpPr>
        <p:spPr bwMode="auto">
          <a:xfrm>
            <a:off x="6400800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8" name="Line 32"/>
          <p:cNvSpPr>
            <a:spLocks noChangeShapeType="1"/>
          </p:cNvSpPr>
          <p:nvPr/>
        </p:nvSpPr>
        <p:spPr bwMode="auto">
          <a:xfrm>
            <a:off x="7086600" y="2667000"/>
            <a:ext cx="0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39" name="Text Box 33"/>
          <p:cNvSpPr txBox="1">
            <a:spLocks noChangeArrowheads="1"/>
          </p:cNvSpPr>
          <p:nvPr/>
        </p:nvSpPr>
        <p:spPr bwMode="auto">
          <a:xfrm>
            <a:off x="2057400" y="51847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3040" name="Oval 36"/>
          <p:cNvSpPr>
            <a:spLocks noChangeArrowheads="1"/>
          </p:cNvSpPr>
          <p:nvPr/>
        </p:nvSpPr>
        <p:spPr bwMode="auto">
          <a:xfrm>
            <a:off x="33528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041" name="Oval 37"/>
          <p:cNvSpPr>
            <a:spLocks noChangeArrowheads="1"/>
          </p:cNvSpPr>
          <p:nvPr/>
        </p:nvSpPr>
        <p:spPr bwMode="auto">
          <a:xfrm>
            <a:off x="67056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042" name="Oval 38"/>
          <p:cNvSpPr>
            <a:spLocks noChangeArrowheads="1"/>
          </p:cNvSpPr>
          <p:nvPr/>
        </p:nvSpPr>
        <p:spPr bwMode="auto">
          <a:xfrm>
            <a:off x="56388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043" name="Oval 39"/>
          <p:cNvSpPr>
            <a:spLocks noChangeArrowheads="1"/>
          </p:cNvSpPr>
          <p:nvPr/>
        </p:nvSpPr>
        <p:spPr bwMode="auto">
          <a:xfrm>
            <a:off x="44958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044" name="Line 44"/>
          <p:cNvSpPr>
            <a:spLocks noChangeShapeType="1"/>
          </p:cNvSpPr>
          <p:nvPr/>
        </p:nvSpPr>
        <p:spPr bwMode="auto">
          <a:xfrm flipV="1">
            <a:off x="32004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5" name="Freeform 53"/>
          <p:cNvSpPr>
            <a:spLocks/>
          </p:cNvSpPr>
          <p:nvPr/>
        </p:nvSpPr>
        <p:spPr bwMode="auto">
          <a:xfrm rot="-10795789">
            <a:off x="6629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6" name="Freeform 55"/>
          <p:cNvSpPr>
            <a:spLocks/>
          </p:cNvSpPr>
          <p:nvPr/>
        </p:nvSpPr>
        <p:spPr bwMode="auto">
          <a:xfrm rot="-10795789">
            <a:off x="5867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7" name="Freeform 57"/>
          <p:cNvSpPr>
            <a:spLocks/>
          </p:cNvSpPr>
          <p:nvPr/>
        </p:nvSpPr>
        <p:spPr bwMode="auto">
          <a:xfrm>
            <a:off x="58674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48" name="Rectangle 59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(19)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40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4036" name="Line 3"/>
          <p:cNvSpPr>
            <a:spLocks noChangeShapeType="1"/>
          </p:cNvSpPr>
          <p:nvPr/>
        </p:nvSpPr>
        <p:spPr bwMode="auto">
          <a:xfrm>
            <a:off x="2133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7" name="Oval 4"/>
          <p:cNvSpPr>
            <a:spLocks noChangeArrowheads="1"/>
          </p:cNvSpPr>
          <p:nvPr/>
        </p:nvSpPr>
        <p:spPr bwMode="auto">
          <a:xfrm>
            <a:off x="2438400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038" name="Oval 5"/>
          <p:cNvSpPr>
            <a:spLocks noChangeArrowheads="1"/>
          </p:cNvSpPr>
          <p:nvPr/>
        </p:nvSpPr>
        <p:spPr bwMode="auto">
          <a:xfrm>
            <a:off x="3962400" y="1828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4039" name="Oval 6"/>
          <p:cNvSpPr>
            <a:spLocks noChangeArrowheads="1"/>
          </p:cNvSpPr>
          <p:nvPr/>
        </p:nvSpPr>
        <p:spPr bwMode="auto">
          <a:xfrm>
            <a:off x="5486400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040" name="Oval 7"/>
          <p:cNvSpPr>
            <a:spLocks noChangeArrowheads="1"/>
          </p:cNvSpPr>
          <p:nvPr/>
        </p:nvSpPr>
        <p:spPr bwMode="auto">
          <a:xfrm>
            <a:off x="6172200" y="2438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4041" name="Text Box 8"/>
          <p:cNvSpPr txBox="1">
            <a:spLocks noChangeArrowheads="1"/>
          </p:cNvSpPr>
          <p:nvPr/>
        </p:nvSpPr>
        <p:spPr bwMode="auto">
          <a:xfrm>
            <a:off x="24987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4042" name="Line 9"/>
          <p:cNvSpPr>
            <a:spLocks noChangeShapeType="1"/>
          </p:cNvSpPr>
          <p:nvPr/>
        </p:nvSpPr>
        <p:spPr bwMode="auto">
          <a:xfrm>
            <a:off x="13716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3" name="Line 10"/>
          <p:cNvSpPr>
            <a:spLocks noChangeShapeType="1"/>
          </p:cNvSpPr>
          <p:nvPr/>
        </p:nvSpPr>
        <p:spPr bwMode="auto">
          <a:xfrm>
            <a:off x="13716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4" name="Text Box 11"/>
          <p:cNvSpPr txBox="1">
            <a:spLocks noChangeArrowheads="1"/>
          </p:cNvSpPr>
          <p:nvPr/>
        </p:nvSpPr>
        <p:spPr bwMode="auto">
          <a:xfrm>
            <a:off x="914400" y="13795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4045" name="Text Box 12"/>
          <p:cNvSpPr txBox="1">
            <a:spLocks noChangeArrowheads="1"/>
          </p:cNvSpPr>
          <p:nvPr/>
        </p:nvSpPr>
        <p:spPr bwMode="auto">
          <a:xfrm>
            <a:off x="13716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4046" name="Line 13"/>
          <p:cNvSpPr>
            <a:spLocks noChangeShapeType="1"/>
          </p:cNvSpPr>
          <p:nvPr/>
        </p:nvSpPr>
        <p:spPr bwMode="auto">
          <a:xfrm>
            <a:off x="1143000" y="3429000"/>
            <a:ext cx="0" cy="1295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7" name="Line 14"/>
          <p:cNvSpPr>
            <a:spLocks noChangeShapeType="1"/>
          </p:cNvSpPr>
          <p:nvPr/>
        </p:nvSpPr>
        <p:spPr bwMode="auto">
          <a:xfrm>
            <a:off x="1143000" y="5105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48" name="Text Box 15"/>
          <p:cNvSpPr txBox="1">
            <a:spLocks noChangeArrowheads="1"/>
          </p:cNvSpPr>
          <p:nvPr/>
        </p:nvSpPr>
        <p:spPr bwMode="auto">
          <a:xfrm>
            <a:off x="1066800" y="28225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4049" name="Line 16"/>
          <p:cNvSpPr>
            <a:spLocks noChangeShapeType="1"/>
          </p:cNvSpPr>
          <p:nvPr/>
        </p:nvSpPr>
        <p:spPr bwMode="auto">
          <a:xfrm>
            <a:off x="1143000" y="4038600"/>
            <a:ext cx="7239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0" name="Freeform 21"/>
          <p:cNvSpPr>
            <a:spLocks/>
          </p:cNvSpPr>
          <p:nvPr/>
        </p:nvSpPr>
        <p:spPr bwMode="auto">
          <a:xfrm rot="-10795789">
            <a:off x="1219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1" name="Freeform 23"/>
          <p:cNvSpPr>
            <a:spLocks/>
          </p:cNvSpPr>
          <p:nvPr/>
        </p:nvSpPr>
        <p:spPr bwMode="auto">
          <a:xfrm rot="-10795789">
            <a:off x="4343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2" name="Freeform 25"/>
          <p:cNvSpPr>
            <a:spLocks/>
          </p:cNvSpPr>
          <p:nvPr/>
        </p:nvSpPr>
        <p:spPr bwMode="auto">
          <a:xfrm>
            <a:off x="35052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3" name="Freeform 27"/>
          <p:cNvSpPr>
            <a:spLocks/>
          </p:cNvSpPr>
          <p:nvPr/>
        </p:nvSpPr>
        <p:spPr bwMode="auto">
          <a:xfrm>
            <a:off x="20574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4" name="Line 30"/>
          <p:cNvSpPr>
            <a:spLocks noChangeShapeType="1"/>
          </p:cNvSpPr>
          <p:nvPr/>
        </p:nvSpPr>
        <p:spPr bwMode="auto">
          <a:xfrm>
            <a:off x="2514600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5" name="Line 31"/>
          <p:cNvSpPr>
            <a:spLocks noChangeShapeType="1"/>
          </p:cNvSpPr>
          <p:nvPr/>
        </p:nvSpPr>
        <p:spPr bwMode="auto">
          <a:xfrm>
            <a:off x="4038600" y="2057400"/>
            <a:ext cx="0" cy="990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6" name="Line 32"/>
          <p:cNvSpPr>
            <a:spLocks noChangeShapeType="1"/>
          </p:cNvSpPr>
          <p:nvPr/>
        </p:nvSpPr>
        <p:spPr bwMode="auto">
          <a:xfrm>
            <a:off x="5562600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7" name="Line 33"/>
          <p:cNvSpPr>
            <a:spLocks noChangeShapeType="1"/>
          </p:cNvSpPr>
          <p:nvPr/>
        </p:nvSpPr>
        <p:spPr bwMode="auto">
          <a:xfrm>
            <a:off x="6248400" y="2667000"/>
            <a:ext cx="0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58" name="Text Box 34"/>
          <p:cNvSpPr txBox="1">
            <a:spLocks noChangeArrowheads="1"/>
          </p:cNvSpPr>
          <p:nvPr/>
        </p:nvSpPr>
        <p:spPr bwMode="auto">
          <a:xfrm>
            <a:off x="1219200" y="51847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4059" name="Line 35"/>
          <p:cNvSpPr>
            <a:spLocks noChangeShapeType="1"/>
          </p:cNvSpPr>
          <p:nvPr/>
        </p:nvSpPr>
        <p:spPr bwMode="auto">
          <a:xfrm>
            <a:off x="2133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0" name="Oval 36"/>
          <p:cNvSpPr>
            <a:spLocks noChangeArrowheads="1"/>
          </p:cNvSpPr>
          <p:nvPr/>
        </p:nvSpPr>
        <p:spPr bwMode="auto">
          <a:xfrm>
            <a:off x="25146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4061" name="Oval 37"/>
          <p:cNvSpPr>
            <a:spLocks noChangeArrowheads="1"/>
          </p:cNvSpPr>
          <p:nvPr/>
        </p:nvSpPr>
        <p:spPr bwMode="auto">
          <a:xfrm>
            <a:off x="58674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4062" name="Oval 38"/>
          <p:cNvSpPr>
            <a:spLocks noChangeArrowheads="1"/>
          </p:cNvSpPr>
          <p:nvPr/>
        </p:nvSpPr>
        <p:spPr bwMode="auto">
          <a:xfrm>
            <a:off x="48006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4063" name="Oval 39"/>
          <p:cNvSpPr>
            <a:spLocks noChangeArrowheads="1"/>
          </p:cNvSpPr>
          <p:nvPr/>
        </p:nvSpPr>
        <p:spPr bwMode="auto">
          <a:xfrm>
            <a:off x="36576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4064" name="Line 40"/>
          <p:cNvSpPr>
            <a:spLocks noChangeShapeType="1"/>
          </p:cNvSpPr>
          <p:nvPr/>
        </p:nvSpPr>
        <p:spPr bwMode="auto">
          <a:xfrm flipV="1">
            <a:off x="23622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5" name="Text Box 41"/>
          <p:cNvSpPr txBox="1">
            <a:spLocks noChangeArrowheads="1"/>
          </p:cNvSpPr>
          <p:nvPr/>
        </p:nvSpPr>
        <p:spPr bwMode="auto">
          <a:xfrm>
            <a:off x="3352800" y="5643563"/>
            <a:ext cx="5362575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A &amp; C induced voltages do not cancel</a:t>
            </a:r>
          </a:p>
        </p:txBody>
      </p:sp>
      <p:sp>
        <p:nvSpPr>
          <p:cNvPr id="44066" name="Freeform 42"/>
          <p:cNvSpPr>
            <a:spLocks/>
          </p:cNvSpPr>
          <p:nvPr/>
        </p:nvSpPr>
        <p:spPr bwMode="auto">
          <a:xfrm rot="-10795789">
            <a:off x="5791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67" name="Rectangle 44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(20)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505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5060" name="Line 2"/>
          <p:cNvSpPr>
            <a:spLocks noChangeShapeType="1"/>
          </p:cNvSpPr>
          <p:nvPr/>
        </p:nvSpPr>
        <p:spPr bwMode="auto">
          <a:xfrm>
            <a:off x="30480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1" name="Oval 3"/>
          <p:cNvSpPr>
            <a:spLocks noChangeArrowheads="1"/>
          </p:cNvSpPr>
          <p:nvPr/>
        </p:nvSpPr>
        <p:spPr bwMode="auto">
          <a:xfrm>
            <a:off x="3352800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062" name="Oval 4"/>
          <p:cNvSpPr>
            <a:spLocks noChangeArrowheads="1"/>
          </p:cNvSpPr>
          <p:nvPr/>
        </p:nvSpPr>
        <p:spPr bwMode="auto">
          <a:xfrm>
            <a:off x="4876800" y="1828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5063" name="Oval 5"/>
          <p:cNvSpPr>
            <a:spLocks noChangeArrowheads="1"/>
          </p:cNvSpPr>
          <p:nvPr/>
        </p:nvSpPr>
        <p:spPr bwMode="auto">
          <a:xfrm>
            <a:off x="6400800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064" name="Oval 6"/>
          <p:cNvSpPr>
            <a:spLocks noChangeArrowheads="1"/>
          </p:cNvSpPr>
          <p:nvPr/>
        </p:nvSpPr>
        <p:spPr bwMode="auto">
          <a:xfrm>
            <a:off x="7086600" y="2438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5065" name="Text Box 7"/>
          <p:cNvSpPr txBox="1">
            <a:spLocks noChangeArrowheads="1"/>
          </p:cNvSpPr>
          <p:nvPr/>
        </p:nvSpPr>
        <p:spPr bwMode="auto">
          <a:xfrm>
            <a:off x="34131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5066" name="Line 8"/>
          <p:cNvSpPr>
            <a:spLocks noChangeShapeType="1"/>
          </p:cNvSpPr>
          <p:nvPr/>
        </p:nvSpPr>
        <p:spPr bwMode="auto">
          <a:xfrm>
            <a:off x="22860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7" name="Line 9"/>
          <p:cNvSpPr>
            <a:spLocks noChangeShapeType="1"/>
          </p:cNvSpPr>
          <p:nvPr/>
        </p:nvSpPr>
        <p:spPr bwMode="auto">
          <a:xfrm>
            <a:off x="22860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8" name="Text Box 10"/>
          <p:cNvSpPr txBox="1">
            <a:spLocks noChangeArrowheads="1"/>
          </p:cNvSpPr>
          <p:nvPr/>
        </p:nvSpPr>
        <p:spPr bwMode="auto">
          <a:xfrm>
            <a:off x="1828800" y="13795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5069" name="Text Box 11"/>
          <p:cNvSpPr txBox="1">
            <a:spLocks noChangeArrowheads="1"/>
          </p:cNvSpPr>
          <p:nvPr/>
        </p:nvSpPr>
        <p:spPr bwMode="auto">
          <a:xfrm>
            <a:off x="22860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5070" name="Line 12"/>
          <p:cNvSpPr>
            <a:spLocks noChangeShapeType="1"/>
          </p:cNvSpPr>
          <p:nvPr/>
        </p:nvSpPr>
        <p:spPr bwMode="auto">
          <a:xfrm>
            <a:off x="13716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1" name="Line 13"/>
          <p:cNvSpPr>
            <a:spLocks noChangeShapeType="1"/>
          </p:cNvSpPr>
          <p:nvPr/>
        </p:nvSpPr>
        <p:spPr bwMode="auto">
          <a:xfrm>
            <a:off x="1371600" y="4572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2" name="Text Box 14"/>
          <p:cNvSpPr txBox="1">
            <a:spLocks noChangeArrowheads="1"/>
          </p:cNvSpPr>
          <p:nvPr/>
        </p:nvSpPr>
        <p:spPr bwMode="auto">
          <a:xfrm>
            <a:off x="1143000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5073" name="Line 15"/>
          <p:cNvSpPr>
            <a:spLocks noChangeShapeType="1"/>
          </p:cNvSpPr>
          <p:nvPr/>
        </p:nvSpPr>
        <p:spPr bwMode="auto">
          <a:xfrm>
            <a:off x="1371600" y="40386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4" name="Freeform 16"/>
          <p:cNvSpPr>
            <a:spLocks/>
          </p:cNvSpPr>
          <p:nvPr/>
        </p:nvSpPr>
        <p:spPr bwMode="auto">
          <a:xfrm rot="-10795789">
            <a:off x="2209800" y="3962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5" name="Freeform 17"/>
          <p:cNvSpPr>
            <a:spLocks/>
          </p:cNvSpPr>
          <p:nvPr/>
        </p:nvSpPr>
        <p:spPr bwMode="auto">
          <a:xfrm rot="-10795789">
            <a:off x="5105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6" name="Freeform 18"/>
          <p:cNvSpPr>
            <a:spLocks/>
          </p:cNvSpPr>
          <p:nvPr/>
        </p:nvSpPr>
        <p:spPr bwMode="auto">
          <a:xfrm>
            <a:off x="44196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7" name="Freeform 19"/>
          <p:cNvSpPr>
            <a:spLocks/>
          </p:cNvSpPr>
          <p:nvPr/>
        </p:nvSpPr>
        <p:spPr bwMode="auto">
          <a:xfrm>
            <a:off x="28194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8" name="Line 22"/>
          <p:cNvSpPr>
            <a:spLocks noChangeShapeType="1"/>
          </p:cNvSpPr>
          <p:nvPr/>
        </p:nvSpPr>
        <p:spPr bwMode="auto">
          <a:xfrm>
            <a:off x="3429000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79" name="Line 23"/>
          <p:cNvSpPr>
            <a:spLocks noChangeShapeType="1"/>
          </p:cNvSpPr>
          <p:nvPr/>
        </p:nvSpPr>
        <p:spPr bwMode="auto">
          <a:xfrm>
            <a:off x="4953000" y="2057400"/>
            <a:ext cx="0" cy="990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0" name="Line 24"/>
          <p:cNvSpPr>
            <a:spLocks noChangeShapeType="1"/>
          </p:cNvSpPr>
          <p:nvPr/>
        </p:nvSpPr>
        <p:spPr bwMode="auto">
          <a:xfrm>
            <a:off x="6477000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1" name="Line 25"/>
          <p:cNvSpPr>
            <a:spLocks noChangeShapeType="1"/>
          </p:cNvSpPr>
          <p:nvPr/>
        </p:nvSpPr>
        <p:spPr bwMode="auto">
          <a:xfrm>
            <a:off x="7162800" y="2667000"/>
            <a:ext cx="0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2" name="Text Box 26"/>
          <p:cNvSpPr txBox="1">
            <a:spLocks noChangeArrowheads="1"/>
          </p:cNvSpPr>
          <p:nvPr/>
        </p:nvSpPr>
        <p:spPr bwMode="auto">
          <a:xfrm>
            <a:off x="1447800" y="46513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5083" name="Line 27"/>
          <p:cNvSpPr>
            <a:spLocks noChangeShapeType="1"/>
          </p:cNvSpPr>
          <p:nvPr/>
        </p:nvSpPr>
        <p:spPr bwMode="auto">
          <a:xfrm>
            <a:off x="30480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4" name="Oval 28"/>
          <p:cNvSpPr>
            <a:spLocks noChangeArrowheads="1"/>
          </p:cNvSpPr>
          <p:nvPr/>
        </p:nvSpPr>
        <p:spPr bwMode="auto">
          <a:xfrm>
            <a:off x="34290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5" name="Oval 29"/>
          <p:cNvSpPr>
            <a:spLocks noChangeArrowheads="1"/>
          </p:cNvSpPr>
          <p:nvPr/>
        </p:nvSpPr>
        <p:spPr bwMode="auto">
          <a:xfrm>
            <a:off x="67818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6" name="Oval 30"/>
          <p:cNvSpPr>
            <a:spLocks noChangeArrowheads="1"/>
          </p:cNvSpPr>
          <p:nvPr/>
        </p:nvSpPr>
        <p:spPr bwMode="auto">
          <a:xfrm>
            <a:off x="57150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7" name="Oval 31"/>
          <p:cNvSpPr>
            <a:spLocks noChangeArrowheads="1"/>
          </p:cNvSpPr>
          <p:nvPr/>
        </p:nvSpPr>
        <p:spPr bwMode="auto">
          <a:xfrm>
            <a:off x="45720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5088" name="Line 32"/>
          <p:cNvSpPr>
            <a:spLocks noChangeShapeType="1"/>
          </p:cNvSpPr>
          <p:nvPr/>
        </p:nvSpPr>
        <p:spPr bwMode="auto">
          <a:xfrm flipV="1">
            <a:off x="32766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89" name="Freeform 33"/>
          <p:cNvSpPr>
            <a:spLocks/>
          </p:cNvSpPr>
          <p:nvPr/>
        </p:nvSpPr>
        <p:spPr bwMode="auto">
          <a:xfrm rot="-10795789">
            <a:off x="1447800" y="39624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0" name="Freeform 35"/>
          <p:cNvSpPr>
            <a:spLocks/>
          </p:cNvSpPr>
          <p:nvPr/>
        </p:nvSpPr>
        <p:spPr bwMode="auto">
          <a:xfrm>
            <a:off x="3657600" y="34290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1" name="Freeform 36"/>
          <p:cNvSpPr>
            <a:spLocks/>
          </p:cNvSpPr>
          <p:nvPr/>
        </p:nvSpPr>
        <p:spPr bwMode="auto">
          <a:xfrm rot="-10795789">
            <a:off x="5943600" y="40386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2" name="Freeform 37"/>
          <p:cNvSpPr>
            <a:spLocks/>
          </p:cNvSpPr>
          <p:nvPr/>
        </p:nvSpPr>
        <p:spPr bwMode="auto">
          <a:xfrm rot="-10795789">
            <a:off x="67056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3" name="Text Box 40"/>
          <p:cNvSpPr txBox="1">
            <a:spLocks noChangeArrowheads="1"/>
          </p:cNvSpPr>
          <p:nvPr/>
        </p:nvSpPr>
        <p:spPr bwMode="auto">
          <a:xfrm>
            <a:off x="4098925" y="5151438"/>
            <a:ext cx="3125788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This residual voltage</a:t>
            </a:r>
          </a:p>
        </p:txBody>
      </p:sp>
      <p:sp>
        <p:nvSpPr>
          <p:cNvPr id="45094" name="Line 42"/>
          <p:cNvSpPr>
            <a:spLocks noChangeShapeType="1"/>
          </p:cNvSpPr>
          <p:nvPr/>
        </p:nvSpPr>
        <p:spPr bwMode="auto">
          <a:xfrm flipV="1">
            <a:off x="5638800" y="4343400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95" name="Rectangle 44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(21)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 dirty="0"/>
          </a:p>
        </p:txBody>
      </p:sp>
      <p:sp>
        <p:nvSpPr>
          <p:cNvPr id="4608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6084" name="Line 2"/>
          <p:cNvSpPr>
            <a:spLocks noChangeShapeType="1"/>
          </p:cNvSpPr>
          <p:nvPr/>
        </p:nvSpPr>
        <p:spPr bwMode="auto">
          <a:xfrm>
            <a:off x="29718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Oval 3"/>
          <p:cNvSpPr>
            <a:spLocks noChangeArrowheads="1"/>
          </p:cNvSpPr>
          <p:nvPr/>
        </p:nvSpPr>
        <p:spPr bwMode="auto">
          <a:xfrm>
            <a:off x="3276600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86" name="Oval 4"/>
          <p:cNvSpPr>
            <a:spLocks noChangeArrowheads="1"/>
          </p:cNvSpPr>
          <p:nvPr/>
        </p:nvSpPr>
        <p:spPr bwMode="auto">
          <a:xfrm>
            <a:off x="4800600" y="18288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6087" name="Oval 5"/>
          <p:cNvSpPr>
            <a:spLocks noChangeArrowheads="1"/>
          </p:cNvSpPr>
          <p:nvPr/>
        </p:nvSpPr>
        <p:spPr bwMode="auto">
          <a:xfrm>
            <a:off x="6324600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88" name="Oval 6"/>
          <p:cNvSpPr>
            <a:spLocks noChangeArrowheads="1"/>
          </p:cNvSpPr>
          <p:nvPr/>
        </p:nvSpPr>
        <p:spPr bwMode="auto">
          <a:xfrm>
            <a:off x="7010400" y="24384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6089" name="Text Box 7"/>
          <p:cNvSpPr txBox="1">
            <a:spLocks noChangeArrowheads="1"/>
          </p:cNvSpPr>
          <p:nvPr/>
        </p:nvSpPr>
        <p:spPr bwMode="auto">
          <a:xfrm>
            <a:off x="3336925" y="1219200"/>
            <a:ext cx="4114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 D</a:t>
            </a:r>
            <a:endParaRPr lang="en-US"/>
          </a:p>
        </p:txBody>
      </p:sp>
      <p:sp>
        <p:nvSpPr>
          <p:cNvPr id="46090" name="Line 8"/>
          <p:cNvSpPr>
            <a:spLocks noChangeShapeType="1"/>
          </p:cNvSpPr>
          <p:nvPr/>
        </p:nvSpPr>
        <p:spPr bwMode="auto">
          <a:xfrm>
            <a:off x="22098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Line 9"/>
          <p:cNvSpPr>
            <a:spLocks noChangeShapeType="1"/>
          </p:cNvSpPr>
          <p:nvPr/>
        </p:nvSpPr>
        <p:spPr bwMode="auto">
          <a:xfrm>
            <a:off x="22098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Text Box 10"/>
          <p:cNvSpPr txBox="1">
            <a:spLocks noChangeArrowheads="1"/>
          </p:cNvSpPr>
          <p:nvPr/>
        </p:nvSpPr>
        <p:spPr bwMode="auto">
          <a:xfrm>
            <a:off x="1752600" y="1379538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6093" name="Text Box 11"/>
          <p:cNvSpPr txBox="1">
            <a:spLocks noChangeArrowheads="1"/>
          </p:cNvSpPr>
          <p:nvPr/>
        </p:nvSpPr>
        <p:spPr bwMode="auto">
          <a:xfrm>
            <a:off x="22098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6094" name="Line 12"/>
          <p:cNvSpPr>
            <a:spLocks noChangeShapeType="1"/>
          </p:cNvSpPr>
          <p:nvPr/>
        </p:nvSpPr>
        <p:spPr bwMode="auto">
          <a:xfrm>
            <a:off x="12954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5" name="Line 13"/>
          <p:cNvSpPr>
            <a:spLocks noChangeShapeType="1"/>
          </p:cNvSpPr>
          <p:nvPr/>
        </p:nvSpPr>
        <p:spPr bwMode="auto">
          <a:xfrm>
            <a:off x="1295400" y="4648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Text Box 14"/>
          <p:cNvSpPr txBox="1">
            <a:spLocks noChangeArrowheads="1"/>
          </p:cNvSpPr>
          <p:nvPr/>
        </p:nvSpPr>
        <p:spPr bwMode="auto">
          <a:xfrm>
            <a:off x="1066800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6097" name="Line 15"/>
          <p:cNvSpPr>
            <a:spLocks noChangeShapeType="1"/>
          </p:cNvSpPr>
          <p:nvPr/>
        </p:nvSpPr>
        <p:spPr bwMode="auto">
          <a:xfrm>
            <a:off x="1295400" y="4038600"/>
            <a:ext cx="7467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8" name="Line 22"/>
          <p:cNvSpPr>
            <a:spLocks noChangeShapeType="1"/>
          </p:cNvSpPr>
          <p:nvPr/>
        </p:nvSpPr>
        <p:spPr bwMode="auto">
          <a:xfrm>
            <a:off x="3352800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9" name="Line 23"/>
          <p:cNvSpPr>
            <a:spLocks noChangeShapeType="1"/>
          </p:cNvSpPr>
          <p:nvPr/>
        </p:nvSpPr>
        <p:spPr bwMode="auto">
          <a:xfrm>
            <a:off x="4876800" y="2057400"/>
            <a:ext cx="0" cy="990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0" name="Line 24"/>
          <p:cNvSpPr>
            <a:spLocks noChangeShapeType="1"/>
          </p:cNvSpPr>
          <p:nvPr/>
        </p:nvSpPr>
        <p:spPr bwMode="auto">
          <a:xfrm>
            <a:off x="6400800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1" name="Line 25"/>
          <p:cNvSpPr>
            <a:spLocks noChangeShapeType="1"/>
          </p:cNvSpPr>
          <p:nvPr/>
        </p:nvSpPr>
        <p:spPr bwMode="auto">
          <a:xfrm>
            <a:off x="7086600" y="2667000"/>
            <a:ext cx="0" cy="3810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2" name="Text Box 26"/>
          <p:cNvSpPr txBox="1">
            <a:spLocks noChangeArrowheads="1"/>
          </p:cNvSpPr>
          <p:nvPr/>
        </p:nvSpPr>
        <p:spPr bwMode="auto">
          <a:xfrm>
            <a:off x="1371600" y="47275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6103" name="Line 27"/>
          <p:cNvSpPr>
            <a:spLocks noChangeShapeType="1"/>
          </p:cNvSpPr>
          <p:nvPr/>
        </p:nvSpPr>
        <p:spPr bwMode="auto">
          <a:xfrm>
            <a:off x="29718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4" name="Oval 28"/>
          <p:cNvSpPr>
            <a:spLocks noChangeArrowheads="1"/>
          </p:cNvSpPr>
          <p:nvPr/>
        </p:nvSpPr>
        <p:spPr bwMode="auto">
          <a:xfrm>
            <a:off x="33528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6105" name="Oval 29"/>
          <p:cNvSpPr>
            <a:spLocks noChangeArrowheads="1"/>
          </p:cNvSpPr>
          <p:nvPr/>
        </p:nvSpPr>
        <p:spPr bwMode="auto">
          <a:xfrm>
            <a:off x="67056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6106" name="Oval 30"/>
          <p:cNvSpPr>
            <a:spLocks noChangeArrowheads="1"/>
          </p:cNvSpPr>
          <p:nvPr/>
        </p:nvSpPr>
        <p:spPr bwMode="auto">
          <a:xfrm>
            <a:off x="56388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6107" name="Oval 31"/>
          <p:cNvSpPr>
            <a:spLocks noChangeArrowheads="1"/>
          </p:cNvSpPr>
          <p:nvPr/>
        </p:nvSpPr>
        <p:spPr bwMode="auto">
          <a:xfrm>
            <a:off x="44958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6108" name="Line 32"/>
          <p:cNvSpPr>
            <a:spLocks noChangeShapeType="1"/>
          </p:cNvSpPr>
          <p:nvPr/>
        </p:nvSpPr>
        <p:spPr bwMode="auto">
          <a:xfrm flipV="1">
            <a:off x="32004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09" name="Freeform 33"/>
          <p:cNvSpPr>
            <a:spLocks/>
          </p:cNvSpPr>
          <p:nvPr/>
        </p:nvSpPr>
        <p:spPr bwMode="auto">
          <a:xfrm rot="-10795789">
            <a:off x="1447800" y="40386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0" name="Freeform 34"/>
          <p:cNvSpPr>
            <a:spLocks/>
          </p:cNvSpPr>
          <p:nvPr/>
        </p:nvSpPr>
        <p:spPr bwMode="auto">
          <a:xfrm>
            <a:off x="3733800" y="34290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Text Box 36"/>
          <p:cNvSpPr txBox="1">
            <a:spLocks noChangeArrowheads="1"/>
          </p:cNvSpPr>
          <p:nvPr/>
        </p:nvSpPr>
        <p:spPr bwMode="auto">
          <a:xfrm>
            <a:off x="2362200" y="5105400"/>
            <a:ext cx="5857875" cy="11874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This residual voltage will accelerate B</a:t>
            </a:r>
          </a:p>
          <a:p>
            <a:r>
              <a:rPr lang="en-US"/>
              <a:t>and decelerate D</a:t>
            </a:r>
            <a:r>
              <a:rPr lang="en-US">
                <a:solidFill>
                  <a:schemeClr val="bg2"/>
                </a:solidFill>
              </a:rPr>
              <a:t> </a:t>
            </a:r>
          </a:p>
          <a:p>
            <a:r>
              <a:rPr lang="en-US" b="1">
                <a:solidFill>
                  <a:schemeClr val="bg2"/>
                </a:solidFill>
              </a:rPr>
              <a:t>This increase the oscillation amplitude</a:t>
            </a:r>
          </a:p>
        </p:txBody>
      </p:sp>
      <p:sp>
        <p:nvSpPr>
          <p:cNvPr id="46112" name="Freeform 37"/>
          <p:cNvSpPr>
            <a:spLocks/>
          </p:cNvSpPr>
          <p:nvPr/>
        </p:nvSpPr>
        <p:spPr bwMode="auto">
          <a:xfrm rot="-10795789">
            <a:off x="6019800" y="40386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3" name="Line 38"/>
          <p:cNvSpPr>
            <a:spLocks noChangeShapeType="1"/>
          </p:cNvSpPr>
          <p:nvPr/>
        </p:nvSpPr>
        <p:spPr bwMode="auto">
          <a:xfrm flipV="1">
            <a:off x="5562600" y="4343400"/>
            <a:ext cx="762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Rectangle 40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(22)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7108" name="Text Box 51"/>
          <p:cNvSpPr txBox="1">
            <a:spLocks noChangeArrowheads="1"/>
          </p:cNvSpPr>
          <p:nvPr/>
        </p:nvSpPr>
        <p:spPr bwMode="auto">
          <a:xfrm>
            <a:off x="990600" y="5257800"/>
            <a:ext cx="31210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1/4 of a synchrotron</a:t>
            </a:r>
          </a:p>
          <a:p>
            <a:r>
              <a:rPr lang="en-US"/>
              <a:t> period later</a:t>
            </a:r>
          </a:p>
        </p:txBody>
      </p:sp>
      <p:sp>
        <p:nvSpPr>
          <p:cNvPr id="47109" name="Text Box 52"/>
          <p:cNvSpPr txBox="1">
            <a:spLocks noChangeArrowheads="1"/>
          </p:cNvSpPr>
          <p:nvPr/>
        </p:nvSpPr>
        <p:spPr bwMode="auto">
          <a:xfrm>
            <a:off x="3733800" y="5867400"/>
            <a:ext cx="4997450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A &amp; C induced voltages now cancel</a:t>
            </a:r>
          </a:p>
        </p:txBody>
      </p:sp>
      <p:sp>
        <p:nvSpPr>
          <p:cNvPr id="47110" name="Line 17"/>
          <p:cNvSpPr>
            <a:spLocks noChangeShapeType="1"/>
          </p:cNvSpPr>
          <p:nvPr/>
        </p:nvSpPr>
        <p:spPr bwMode="auto">
          <a:xfrm>
            <a:off x="31242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Oval 18"/>
          <p:cNvSpPr>
            <a:spLocks noChangeArrowheads="1"/>
          </p:cNvSpPr>
          <p:nvPr/>
        </p:nvSpPr>
        <p:spPr bwMode="auto">
          <a:xfrm>
            <a:off x="3810000" y="1752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7112" name="Oval 19"/>
          <p:cNvSpPr>
            <a:spLocks noChangeArrowheads="1"/>
          </p:cNvSpPr>
          <p:nvPr/>
        </p:nvSpPr>
        <p:spPr bwMode="auto">
          <a:xfrm>
            <a:off x="5334000" y="2133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7113" name="Oval 20"/>
          <p:cNvSpPr>
            <a:spLocks noChangeArrowheads="1"/>
          </p:cNvSpPr>
          <p:nvPr/>
        </p:nvSpPr>
        <p:spPr bwMode="auto">
          <a:xfrm>
            <a:off x="6096000" y="24384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7114" name="Oval 21"/>
          <p:cNvSpPr>
            <a:spLocks noChangeArrowheads="1"/>
          </p:cNvSpPr>
          <p:nvPr/>
        </p:nvSpPr>
        <p:spPr bwMode="auto">
          <a:xfrm>
            <a:off x="6781800" y="2133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7115" name="Text Box 22"/>
          <p:cNvSpPr txBox="1">
            <a:spLocks noChangeArrowheads="1"/>
          </p:cNvSpPr>
          <p:nvPr/>
        </p:nvSpPr>
        <p:spPr bwMode="auto">
          <a:xfrm>
            <a:off x="34893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7116" name="Line 23"/>
          <p:cNvSpPr>
            <a:spLocks noChangeShapeType="1"/>
          </p:cNvSpPr>
          <p:nvPr/>
        </p:nvSpPr>
        <p:spPr bwMode="auto">
          <a:xfrm>
            <a:off x="23622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7" name="Line 24"/>
          <p:cNvSpPr>
            <a:spLocks noChangeShapeType="1"/>
          </p:cNvSpPr>
          <p:nvPr/>
        </p:nvSpPr>
        <p:spPr bwMode="auto">
          <a:xfrm>
            <a:off x="23622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8" name="Text Box 25"/>
          <p:cNvSpPr txBox="1">
            <a:spLocks noChangeArrowheads="1"/>
          </p:cNvSpPr>
          <p:nvPr/>
        </p:nvSpPr>
        <p:spPr bwMode="auto">
          <a:xfrm>
            <a:off x="1905000" y="13795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7119" name="Text Box 26"/>
          <p:cNvSpPr txBox="1">
            <a:spLocks noChangeArrowheads="1"/>
          </p:cNvSpPr>
          <p:nvPr/>
        </p:nvSpPr>
        <p:spPr bwMode="auto">
          <a:xfrm>
            <a:off x="23622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7120" name="Line 27"/>
          <p:cNvSpPr>
            <a:spLocks noChangeShapeType="1"/>
          </p:cNvSpPr>
          <p:nvPr/>
        </p:nvSpPr>
        <p:spPr bwMode="auto">
          <a:xfrm>
            <a:off x="14478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1" name="Line 28"/>
          <p:cNvSpPr>
            <a:spLocks noChangeShapeType="1"/>
          </p:cNvSpPr>
          <p:nvPr/>
        </p:nvSpPr>
        <p:spPr bwMode="auto">
          <a:xfrm>
            <a:off x="1447800" y="4343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2" name="Text Box 29"/>
          <p:cNvSpPr txBox="1">
            <a:spLocks noChangeArrowheads="1"/>
          </p:cNvSpPr>
          <p:nvPr/>
        </p:nvSpPr>
        <p:spPr bwMode="auto">
          <a:xfrm>
            <a:off x="1219200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7123" name="Line 30"/>
          <p:cNvSpPr>
            <a:spLocks noChangeShapeType="1"/>
          </p:cNvSpPr>
          <p:nvPr/>
        </p:nvSpPr>
        <p:spPr bwMode="auto">
          <a:xfrm>
            <a:off x="1447800" y="40386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7124" name="Group 31"/>
          <p:cNvGrpSpPr>
            <a:grpSpLocks/>
          </p:cNvGrpSpPr>
          <p:nvPr/>
        </p:nvGrpSpPr>
        <p:grpSpPr bwMode="auto">
          <a:xfrm>
            <a:off x="1981200" y="3200400"/>
            <a:ext cx="4572000" cy="1676400"/>
            <a:chOff x="1872" y="2784"/>
            <a:chExt cx="2880" cy="1056"/>
          </a:xfrm>
        </p:grpSpPr>
        <p:sp>
          <p:nvSpPr>
            <p:cNvPr id="47145" name="Freeform 32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146" name="Freeform 33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7125" name="Freeform 34"/>
          <p:cNvSpPr>
            <a:spLocks/>
          </p:cNvSpPr>
          <p:nvPr/>
        </p:nvSpPr>
        <p:spPr bwMode="auto">
          <a:xfrm rot="-10795789">
            <a:off x="2743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6" name="Freeform 36"/>
          <p:cNvSpPr>
            <a:spLocks/>
          </p:cNvSpPr>
          <p:nvPr/>
        </p:nvSpPr>
        <p:spPr bwMode="auto">
          <a:xfrm rot="-10795789">
            <a:off x="5029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7" name="Freeform 37"/>
          <p:cNvSpPr>
            <a:spLocks/>
          </p:cNvSpPr>
          <p:nvPr/>
        </p:nvSpPr>
        <p:spPr bwMode="auto">
          <a:xfrm>
            <a:off x="50292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8" name="Freeform 38"/>
          <p:cNvSpPr>
            <a:spLocks/>
          </p:cNvSpPr>
          <p:nvPr/>
        </p:nvSpPr>
        <p:spPr bwMode="auto">
          <a:xfrm>
            <a:off x="3429000" y="3276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29" name="Freeform 39"/>
          <p:cNvSpPr>
            <a:spLocks/>
          </p:cNvSpPr>
          <p:nvPr/>
        </p:nvSpPr>
        <p:spPr bwMode="auto">
          <a:xfrm>
            <a:off x="27432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0" name="Line 40"/>
          <p:cNvSpPr>
            <a:spLocks noChangeShapeType="1"/>
          </p:cNvSpPr>
          <p:nvPr/>
        </p:nvSpPr>
        <p:spPr bwMode="auto">
          <a:xfrm>
            <a:off x="3886200" y="1981200"/>
            <a:ext cx="0" cy="1066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1" name="Line 41"/>
          <p:cNvSpPr>
            <a:spLocks noChangeShapeType="1"/>
          </p:cNvSpPr>
          <p:nvPr/>
        </p:nvSpPr>
        <p:spPr bwMode="auto">
          <a:xfrm>
            <a:off x="5410200" y="2438400"/>
            <a:ext cx="0" cy="609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2" name="Line 42"/>
          <p:cNvSpPr>
            <a:spLocks noChangeShapeType="1"/>
          </p:cNvSpPr>
          <p:nvPr/>
        </p:nvSpPr>
        <p:spPr bwMode="auto">
          <a:xfrm>
            <a:off x="6172200" y="2667000"/>
            <a:ext cx="0" cy="3810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3" name="Line 43"/>
          <p:cNvSpPr>
            <a:spLocks noChangeShapeType="1"/>
          </p:cNvSpPr>
          <p:nvPr/>
        </p:nvSpPr>
        <p:spPr bwMode="auto">
          <a:xfrm>
            <a:off x="6858000" y="23622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4" name="Text Box 44"/>
          <p:cNvSpPr txBox="1">
            <a:spLocks noChangeArrowheads="1"/>
          </p:cNvSpPr>
          <p:nvPr/>
        </p:nvSpPr>
        <p:spPr bwMode="auto">
          <a:xfrm>
            <a:off x="1524000" y="44227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7135" name="Line 45"/>
          <p:cNvSpPr>
            <a:spLocks noChangeShapeType="1"/>
          </p:cNvSpPr>
          <p:nvPr/>
        </p:nvSpPr>
        <p:spPr bwMode="auto">
          <a:xfrm>
            <a:off x="31242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36" name="Oval 46"/>
          <p:cNvSpPr>
            <a:spLocks noChangeArrowheads="1"/>
          </p:cNvSpPr>
          <p:nvPr/>
        </p:nvSpPr>
        <p:spPr bwMode="auto">
          <a:xfrm>
            <a:off x="3505200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7137" name="Oval 47"/>
          <p:cNvSpPr>
            <a:spLocks noChangeArrowheads="1"/>
          </p:cNvSpPr>
          <p:nvPr/>
        </p:nvSpPr>
        <p:spPr bwMode="auto">
          <a:xfrm>
            <a:off x="68580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7138" name="Oval 48"/>
          <p:cNvSpPr>
            <a:spLocks noChangeArrowheads="1"/>
          </p:cNvSpPr>
          <p:nvPr/>
        </p:nvSpPr>
        <p:spPr bwMode="auto">
          <a:xfrm>
            <a:off x="57912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7139" name="Oval 49"/>
          <p:cNvSpPr>
            <a:spLocks noChangeArrowheads="1"/>
          </p:cNvSpPr>
          <p:nvPr/>
        </p:nvSpPr>
        <p:spPr bwMode="auto">
          <a:xfrm>
            <a:off x="46482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7140" name="Line 50"/>
          <p:cNvSpPr>
            <a:spLocks noChangeShapeType="1"/>
          </p:cNvSpPr>
          <p:nvPr/>
        </p:nvSpPr>
        <p:spPr bwMode="auto">
          <a:xfrm flipV="1">
            <a:off x="33528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1" name="Freeform 53"/>
          <p:cNvSpPr>
            <a:spLocks/>
          </p:cNvSpPr>
          <p:nvPr/>
        </p:nvSpPr>
        <p:spPr bwMode="auto">
          <a:xfrm rot="-10795789">
            <a:off x="7239000" y="3962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2" name="Freeform 54"/>
          <p:cNvSpPr>
            <a:spLocks/>
          </p:cNvSpPr>
          <p:nvPr/>
        </p:nvSpPr>
        <p:spPr bwMode="auto">
          <a:xfrm rot="-10795789">
            <a:off x="56388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3" name="Freeform 55"/>
          <p:cNvSpPr>
            <a:spLocks/>
          </p:cNvSpPr>
          <p:nvPr/>
        </p:nvSpPr>
        <p:spPr bwMode="auto">
          <a:xfrm>
            <a:off x="65532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44" name="Rectangle 57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04800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(23)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813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8132" name="Text Box 36"/>
          <p:cNvSpPr txBox="1">
            <a:spLocks noChangeArrowheads="1"/>
          </p:cNvSpPr>
          <p:nvPr/>
        </p:nvSpPr>
        <p:spPr bwMode="auto">
          <a:xfrm>
            <a:off x="3505200" y="5567363"/>
            <a:ext cx="5368925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B &amp; D induced voltages do not cancel</a:t>
            </a:r>
          </a:p>
        </p:txBody>
      </p:sp>
      <p:sp>
        <p:nvSpPr>
          <p:cNvPr id="48133" name="Line 2"/>
          <p:cNvSpPr>
            <a:spLocks noChangeShapeType="1"/>
          </p:cNvSpPr>
          <p:nvPr/>
        </p:nvSpPr>
        <p:spPr bwMode="auto">
          <a:xfrm>
            <a:off x="30480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Oval 3"/>
          <p:cNvSpPr>
            <a:spLocks noChangeArrowheads="1"/>
          </p:cNvSpPr>
          <p:nvPr/>
        </p:nvSpPr>
        <p:spPr bwMode="auto">
          <a:xfrm>
            <a:off x="3733800" y="1752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135" name="Oval 4"/>
          <p:cNvSpPr>
            <a:spLocks noChangeArrowheads="1"/>
          </p:cNvSpPr>
          <p:nvPr/>
        </p:nvSpPr>
        <p:spPr bwMode="auto">
          <a:xfrm>
            <a:off x="5257800" y="21336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8136" name="Oval 5"/>
          <p:cNvSpPr>
            <a:spLocks noChangeArrowheads="1"/>
          </p:cNvSpPr>
          <p:nvPr/>
        </p:nvSpPr>
        <p:spPr bwMode="auto">
          <a:xfrm>
            <a:off x="6019800" y="24384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137" name="Oval 6"/>
          <p:cNvSpPr>
            <a:spLocks noChangeArrowheads="1"/>
          </p:cNvSpPr>
          <p:nvPr/>
        </p:nvSpPr>
        <p:spPr bwMode="auto">
          <a:xfrm>
            <a:off x="6705600" y="2133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8138" name="Text Box 7"/>
          <p:cNvSpPr txBox="1">
            <a:spLocks noChangeArrowheads="1"/>
          </p:cNvSpPr>
          <p:nvPr/>
        </p:nvSpPr>
        <p:spPr bwMode="auto">
          <a:xfrm>
            <a:off x="34131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8139" name="Line 8"/>
          <p:cNvSpPr>
            <a:spLocks noChangeShapeType="1"/>
          </p:cNvSpPr>
          <p:nvPr/>
        </p:nvSpPr>
        <p:spPr bwMode="auto">
          <a:xfrm>
            <a:off x="22860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40" name="Line 9"/>
          <p:cNvSpPr>
            <a:spLocks noChangeShapeType="1"/>
          </p:cNvSpPr>
          <p:nvPr/>
        </p:nvSpPr>
        <p:spPr bwMode="auto">
          <a:xfrm>
            <a:off x="22860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41" name="Text Box 10"/>
          <p:cNvSpPr txBox="1">
            <a:spLocks noChangeArrowheads="1"/>
          </p:cNvSpPr>
          <p:nvPr/>
        </p:nvSpPr>
        <p:spPr bwMode="auto">
          <a:xfrm>
            <a:off x="1828800" y="1379538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8142" name="Text Box 11"/>
          <p:cNvSpPr txBox="1">
            <a:spLocks noChangeArrowheads="1"/>
          </p:cNvSpPr>
          <p:nvPr/>
        </p:nvSpPr>
        <p:spPr bwMode="auto">
          <a:xfrm>
            <a:off x="22860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8143" name="Line 12"/>
          <p:cNvSpPr>
            <a:spLocks noChangeShapeType="1"/>
          </p:cNvSpPr>
          <p:nvPr/>
        </p:nvSpPr>
        <p:spPr bwMode="auto">
          <a:xfrm>
            <a:off x="13716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44" name="Line 13"/>
          <p:cNvSpPr>
            <a:spLocks noChangeShapeType="1"/>
          </p:cNvSpPr>
          <p:nvPr/>
        </p:nvSpPr>
        <p:spPr bwMode="auto">
          <a:xfrm>
            <a:off x="1295400" y="4343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45" name="Text Box 14"/>
          <p:cNvSpPr txBox="1">
            <a:spLocks noChangeArrowheads="1"/>
          </p:cNvSpPr>
          <p:nvPr/>
        </p:nvSpPr>
        <p:spPr bwMode="auto">
          <a:xfrm>
            <a:off x="1143000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8146" name="Line 15"/>
          <p:cNvSpPr>
            <a:spLocks noChangeShapeType="1"/>
          </p:cNvSpPr>
          <p:nvPr/>
        </p:nvSpPr>
        <p:spPr bwMode="auto">
          <a:xfrm>
            <a:off x="1371600" y="4038600"/>
            <a:ext cx="7543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8147" name="Group 16"/>
          <p:cNvGrpSpPr>
            <a:grpSpLocks/>
          </p:cNvGrpSpPr>
          <p:nvPr/>
        </p:nvGrpSpPr>
        <p:grpSpPr bwMode="auto">
          <a:xfrm>
            <a:off x="1905000" y="3200400"/>
            <a:ext cx="4572000" cy="1676400"/>
            <a:chOff x="1872" y="2784"/>
            <a:chExt cx="2880" cy="1056"/>
          </a:xfrm>
        </p:grpSpPr>
        <p:sp>
          <p:nvSpPr>
            <p:cNvPr id="48163" name="Freeform 17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64" name="Freeform 18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148" name="Freeform 22"/>
          <p:cNvSpPr>
            <a:spLocks/>
          </p:cNvSpPr>
          <p:nvPr/>
        </p:nvSpPr>
        <p:spPr bwMode="auto">
          <a:xfrm>
            <a:off x="3352800" y="3276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49" name="Line 24"/>
          <p:cNvSpPr>
            <a:spLocks noChangeShapeType="1"/>
          </p:cNvSpPr>
          <p:nvPr/>
        </p:nvSpPr>
        <p:spPr bwMode="auto">
          <a:xfrm>
            <a:off x="3810000" y="1981200"/>
            <a:ext cx="0" cy="1066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50" name="Line 25"/>
          <p:cNvSpPr>
            <a:spLocks noChangeShapeType="1"/>
          </p:cNvSpPr>
          <p:nvPr/>
        </p:nvSpPr>
        <p:spPr bwMode="auto">
          <a:xfrm>
            <a:off x="5334000" y="2438400"/>
            <a:ext cx="0" cy="6096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51" name="Line 26"/>
          <p:cNvSpPr>
            <a:spLocks noChangeShapeType="1"/>
          </p:cNvSpPr>
          <p:nvPr/>
        </p:nvSpPr>
        <p:spPr bwMode="auto">
          <a:xfrm>
            <a:off x="6096000" y="2667000"/>
            <a:ext cx="0" cy="3810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52" name="Line 27"/>
          <p:cNvSpPr>
            <a:spLocks noChangeShapeType="1"/>
          </p:cNvSpPr>
          <p:nvPr/>
        </p:nvSpPr>
        <p:spPr bwMode="auto">
          <a:xfrm>
            <a:off x="6781800" y="23622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53" name="Text Box 28"/>
          <p:cNvSpPr txBox="1">
            <a:spLocks noChangeArrowheads="1"/>
          </p:cNvSpPr>
          <p:nvPr/>
        </p:nvSpPr>
        <p:spPr bwMode="auto">
          <a:xfrm>
            <a:off x="1371600" y="44227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8154" name="Line 29"/>
          <p:cNvSpPr>
            <a:spLocks noChangeShapeType="1"/>
          </p:cNvSpPr>
          <p:nvPr/>
        </p:nvSpPr>
        <p:spPr bwMode="auto">
          <a:xfrm>
            <a:off x="30480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55" name="Oval 30"/>
          <p:cNvSpPr>
            <a:spLocks noChangeArrowheads="1"/>
          </p:cNvSpPr>
          <p:nvPr/>
        </p:nvSpPr>
        <p:spPr bwMode="auto">
          <a:xfrm>
            <a:off x="3429000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8156" name="Oval 31"/>
          <p:cNvSpPr>
            <a:spLocks noChangeArrowheads="1"/>
          </p:cNvSpPr>
          <p:nvPr/>
        </p:nvSpPr>
        <p:spPr bwMode="auto">
          <a:xfrm>
            <a:off x="67818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8157" name="Oval 32"/>
          <p:cNvSpPr>
            <a:spLocks noChangeArrowheads="1"/>
          </p:cNvSpPr>
          <p:nvPr/>
        </p:nvSpPr>
        <p:spPr bwMode="auto">
          <a:xfrm>
            <a:off x="57150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8158" name="Oval 33"/>
          <p:cNvSpPr>
            <a:spLocks noChangeArrowheads="1"/>
          </p:cNvSpPr>
          <p:nvPr/>
        </p:nvSpPr>
        <p:spPr bwMode="auto">
          <a:xfrm>
            <a:off x="45720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8159" name="Line 34"/>
          <p:cNvSpPr>
            <a:spLocks noChangeShapeType="1"/>
          </p:cNvSpPr>
          <p:nvPr/>
        </p:nvSpPr>
        <p:spPr bwMode="auto">
          <a:xfrm flipV="1">
            <a:off x="32766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60" name="Freeform 38"/>
          <p:cNvSpPr>
            <a:spLocks/>
          </p:cNvSpPr>
          <p:nvPr/>
        </p:nvSpPr>
        <p:spPr bwMode="auto">
          <a:xfrm rot="-10795789">
            <a:off x="55626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61" name="Freeform 39"/>
          <p:cNvSpPr>
            <a:spLocks/>
          </p:cNvSpPr>
          <p:nvPr/>
        </p:nvSpPr>
        <p:spPr bwMode="auto">
          <a:xfrm>
            <a:off x="64770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62" name="Rectangle 41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(24)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4915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49156" name="Text Box 38"/>
          <p:cNvSpPr txBox="1">
            <a:spLocks noChangeArrowheads="1"/>
          </p:cNvSpPr>
          <p:nvPr/>
        </p:nvSpPr>
        <p:spPr bwMode="auto">
          <a:xfrm>
            <a:off x="3794125" y="6137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49157" name="Line 2"/>
          <p:cNvSpPr>
            <a:spLocks noChangeShapeType="1"/>
          </p:cNvSpPr>
          <p:nvPr/>
        </p:nvSpPr>
        <p:spPr bwMode="auto">
          <a:xfrm>
            <a:off x="2895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58" name="Oval 3"/>
          <p:cNvSpPr>
            <a:spLocks noChangeArrowheads="1"/>
          </p:cNvSpPr>
          <p:nvPr/>
        </p:nvSpPr>
        <p:spPr bwMode="auto">
          <a:xfrm>
            <a:off x="3581400" y="1752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159" name="Oval 4"/>
          <p:cNvSpPr>
            <a:spLocks noChangeArrowheads="1"/>
          </p:cNvSpPr>
          <p:nvPr/>
        </p:nvSpPr>
        <p:spPr bwMode="auto">
          <a:xfrm>
            <a:off x="5105400" y="213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49160" name="Oval 5"/>
          <p:cNvSpPr>
            <a:spLocks noChangeArrowheads="1"/>
          </p:cNvSpPr>
          <p:nvPr/>
        </p:nvSpPr>
        <p:spPr bwMode="auto">
          <a:xfrm>
            <a:off x="5867400" y="24384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161" name="Oval 6"/>
          <p:cNvSpPr>
            <a:spLocks noChangeArrowheads="1"/>
          </p:cNvSpPr>
          <p:nvPr/>
        </p:nvSpPr>
        <p:spPr bwMode="auto">
          <a:xfrm>
            <a:off x="6553200" y="2133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49162" name="Text Box 7"/>
          <p:cNvSpPr txBox="1">
            <a:spLocks noChangeArrowheads="1"/>
          </p:cNvSpPr>
          <p:nvPr/>
        </p:nvSpPr>
        <p:spPr bwMode="auto">
          <a:xfrm>
            <a:off x="32607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49163" name="Line 8"/>
          <p:cNvSpPr>
            <a:spLocks noChangeShapeType="1"/>
          </p:cNvSpPr>
          <p:nvPr/>
        </p:nvSpPr>
        <p:spPr bwMode="auto">
          <a:xfrm>
            <a:off x="21336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4" name="Line 9"/>
          <p:cNvSpPr>
            <a:spLocks noChangeShapeType="1"/>
          </p:cNvSpPr>
          <p:nvPr/>
        </p:nvSpPr>
        <p:spPr bwMode="auto">
          <a:xfrm>
            <a:off x="21336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Text Box 10"/>
          <p:cNvSpPr txBox="1">
            <a:spLocks noChangeArrowheads="1"/>
          </p:cNvSpPr>
          <p:nvPr/>
        </p:nvSpPr>
        <p:spPr bwMode="auto">
          <a:xfrm>
            <a:off x="1676400" y="1379538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49166" name="Text Box 11"/>
          <p:cNvSpPr txBox="1">
            <a:spLocks noChangeArrowheads="1"/>
          </p:cNvSpPr>
          <p:nvPr/>
        </p:nvSpPr>
        <p:spPr bwMode="auto">
          <a:xfrm>
            <a:off x="21336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9167" name="Line 12"/>
          <p:cNvSpPr>
            <a:spLocks noChangeShapeType="1"/>
          </p:cNvSpPr>
          <p:nvPr/>
        </p:nvSpPr>
        <p:spPr bwMode="auto">
          <a:xfrm>
            <a:off x="12192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8" name="Line 13"/>
          <p:cNvSpPr>
            <a:spLocks noChangeShapeType="1"/>
          </p:cNvSpPr>
          <p:nvPr/>
        </p:nvSpPr>
        <p:spPr bwMode="auto">
          <a:xfrm>
            <a:off x="1219200" y="4267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69" name="Text Box 14"/>
          <p:cNvSpPr txBox="1">
            <a:spLocks noChangeArrowheads="1"/>
          </p:cNvSpPr>
          <p:nvPr/>
        </p:nvSpPr>
        <p:spPr bwMode="auto">
          <a:xfrm>
            <a:off x="990600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49170" name="Line 15"/>
          <p:cNvSpPr>
            <a:spLocks noChangeShapeType="1"/>
          </p:cNvSpPr>
          <p:nvPr/>
        </p:nvSpPr>
        <p:spPr bwMode="auto">
          <a:xfrm>
            <a:off x="1219200" y="4038600"/>
            <a:ext cx="769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9171" name="Group 16"/>
          <p:cNvGrpSpPr>
            <a:grpSpLocks/>
          </p:cNvGrpSpPr>
          <p:nvPr/>
        </p:nvGrpSpPr>
        <p:grpSpPr bwMode="auto">
          <a:xfrm>
            <a:off x="1752600" y="3200400"/>
            <a:ext cx="4572000" cy="1676400"/>
            <a:chOff x="1872" y="2784"/>
            <a:chExt cx="2880" cy="1056"/>
          </a:xfrm>
        </p:grpSpPr>
        <p:sp>
          <p:nvSpPr>
            <p:cNvPr id="49192" name="Freeform 17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93" name="Freeform 18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9172" name="Line 20"/>
          <p:cNvSpPr>
            <a:spLocks noChangeShapeType="1"/>
          </p:cNvSpPr>
          <p:nvPr/>
        </p:nvSpPr>
        <p:spPr bwMode="auto">
          <a:xfrm>
            <a:off x="3657600" y="1981200"/>
            <a:ext cx="0" cy="1066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3" name="Line 21"/>
          <p:cNvSpPr>
            <a:spLocks noChangeShapeType="1"/>
          </p:cNvSpPr>
          <p:nvPr/>
        </p:nvSpPr>
        <p:spPr bwMode="auto">
          <a:xfrm>
            <a:off x="5181600" y="2438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4" name="Line 22"/>
          <p:cNvSpPr>
            <a:spLocks noChangeShapeType="1"/>
          </p:cNvSpPr>
          <p:nvPr/>
        </p:nvSpPr>
        <p:spPr bwMode="auto">
          <a:xfrm>
            <a:off x="5943600" y="2667000"/>
            <a:ext cx="0" cy="3810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5" name="Line 23"/>
          <p:cNvSpPr>
            <a:spLocks noChangeShapeType="1"/>
          </p:cNvSpPr>
          <p:nvPr/>
        </p:nvSpPr>
        <p:spPr bwMode="auto">
          <a:xfrm>
            <a:off x="6629400" y="23622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6" name="Text Box 24"/>
          <p:cNvSpPr txBox="1">
            <a:spLocks noChangeArrowheads="1"/>
          </p:cNvSpPr>
          <p:nvPr/>
        </p:nvSpPr>
        <p:spPr bwMode="auto">
          <a:xfrm>
            <a:off x="1295400" y="43465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49177" name="Line 25"/>
          <p:cNvSpPr>
            <a:spLocks noChangeShapeType="1"/>
          </p:cNvSpPr>
          <p:nvPr/>
        </p:nvSpPr>
        <p:spPr bwMode="auto">
          <a:xfrm>
            <a:off x="2895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78" name="Oval 26"/>
          <p:cNvSpPr>
            <a:spLocks noChangeArrowheads="1"/>
          </p:cNvSpPr>
          <p:nvPr/>
        </p:nvSpPr>
        <p:spPr bwMode="auto">
          <a:xfrm>
            <a:off x="3276600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9179" name="Oval 27"/>
          <p:cNvSpPr>
            <a:spLocks noChangeArrowheads="1"/>
          </p:cNvSpPr>
          <p:nvPr/>
        </p:nvSpPr>
        <p:spPr bwMode="auto">
          <a:xfrm>
            <a:off x="66294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9180" name="Oval 28"/>
          <p:cNvSpPr>
            <a:spLocks noChangeArrowheads="1"/>
          </p:cNvSpPr>
          <p:nvPr/>
        </p:nvSpPr>
        <p:spPr bwMode="auto">
          <a:xfrm>
            <a:off x="55626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9181" name="Oval 29"/>
          <p:cNvSpPr>
            <a:spLocks noChangeArrowheads="1"/>
          </p:cNvSpPr>
          <p:nvPr/>
        </p:nvSpPr>
        <p:spPr bwMode="auto">
          <a:xfrm>
            <a:off x="44196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9182" name="Line 30"/>
          <p:cNvSpPr>
            <a:spLocks noChangeShapeType="1"/>
          </p:cNvSpPr>
          <p:nvPr/>
        </p:nvSpPr>
        <p:spPr bwMode="auto">
          <a:xfrm flipV="1">
            <a:off x="31242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3" name="Freeform 32"/>
          <p:cNvSpPr>
            <a:spLocks/>
          </p:cNvSpPr>
          <p:nvPr/>
        </p:nvSpPr>
        <p:spPr bwMode="auto">
          <a:xfrm>
            <a:off x="63246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4" name="Freeform 33"/>
          <p:cNvSpPr>
            <a:spLocks/>
          </p:cNvSpPr>
          <p:nvPr/>
        </p:nvSpPr>
        <p:spPr bwMode="auto">
          <a:xfrm>
            <a:off x="2438400" y="3352800"/>
            <a:ext cx="2286000" cy="6858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5" name="Freeform 34"/>
          <p:cNvSpPr>
            <a:spLocks/>
          </p:cNvSpPr>
          <p:nvPr/>
        </p:nvSpPr>
        <p:spPr bwMode="auto">
          <a:xfrm rot="-10795789">
            <a:off x="4724400" y="40386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6" name="Freeform 35"/>
          <p:cNvSpPr>
            <a:spLocks/>
          </p:cNvSpPr>
          <p:nvPr/>
        </p:nvSpPr>
        <p:spPr bwMode="auto">
          <a:xfrm>
            <a:off x="7010400" y="3352800"/>
            <a:ext cx="2286000" cy="6858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7" name="Freeform 36"/>
          <p:cNvSpPr>
            <a:spLocks/>
          </p:cNvSpPr>
          <p:nvPr/>
        </p:nvSpPr>
        <p:spPr bwMode="auto">
          <a:xfrm>
            <a:off x="3200400" y="3276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8" name="Freeform 37"/>
          <p:cNvSpPr>
            <a:spLocks/>
          </p:cNvSpPr>
          <p:nvPr/>
        </p:nvSpPr>
        <p:spPr bwMode="auto">
          <a:xfrm rot="-10795789">
            <a:off x="5410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89" name="Text Box 39"/>
          <p:cNvSpPr txBox="1">
            <a:spLocks noChangeArrowheads="1"/>
          </p:cNvSpPr>
          <p:nvPr/>
        </p:nvSpPr>
        <p:spPr bwMode="auto">
          <a:xfrm>
            <a:off x="3946525" y="5151438"/>
            <a:ext cx="3125788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This residual voltage</a:t>
            </a:r>
          </a:p>
        </p:txBody>
      </p:sp>
      <p:sp>
        <p:nvSpPr>
          <p:cNvPr id="49190" name="Line 40"/>
          <p:cNvSpPr>
            <a:spLocks noChangeShapeType="1"/>
          </p:cNvSpPr>
          <p:nvPr/>
        </p:nvSpPr>
        <p:spPr bwMode="auto">
          <a:xfrm flipV="1">
            <a:off x="5029200" y="44196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9191" name="Rectangle 4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(25)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017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0180" name="Line 2"/>
          <p:cNvSpPr>
            <a:spLocks noChangeShapeType="1"/>
          </p:cNvSpPr>
          <p:nvPr/>
        </p:nvSpPr>
        <p:spPr bwMode="auto">
          <a:xfrm>
            <a:off x="23622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81" name="Oval 3"/>
          <p:cNvSpPr>
            <a:spLocks noChangeArrowheads="1"/>
          </p:cNvSpPr>
          <p:nvPr/>
        </p:nvSpPr>
        <p:spPr bwMode="auto">
          <a:xfrm>
            <a:off x="3048000" y="1752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0182" name="Oval 4"/>
          <p:cNvSpPr>
            <a:spLocks noChangeArrowheads="1"/>
          </p:cNvSpPr>
          <p:nvPr/>
        </p:nvSpPr>
        <p:spPr bwMode="auto">
          <a:xfrm>
            <a:off x="4572000" y="21336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50183" name="Oval 5"/>
          <p:cNvSpPr>
            <a:spLocks noChangeArrowheads="1"/>
          </p:cNvSpPr>
          <p:nvPr/>
        </p:nvSpPr>
        <p:spPr bwMode="auto">
          <a:xfrm>
            <a:off x="5334000" y="24384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0184" name="Oval 6"/>
          <p:cNvSpPr>
            <a:spLocks noChangeArrowheads="1"/>
          </p:cNvSpPr>
          <p:nvPr/>
        </p:nvSpPr>
        <p:spPr bwMode="auto">
          <a:xfrm>
            <a:off x="6019800" y="2133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2727325" y="1071563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50186" name="Line 8"/>
          <p:cNvSpPr>
            <a:spLocks noChangeShapeType="1"/>
          </p:cNvSpPr>
          <p:nvPr/>
        </p:nvSpPr>
        <p:spPr bwMode="auto">
          <a:xfrm>
            <a:off x="16002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87" name="Line 9"/>
          <p:cNvSpPr>
            <a:spLocks noChangeShapeType="1"/>
          </p:cNvSpPr>
          <p:nvPr/>
        </p:nvSpPr>
        <p:spPr bwMode="auto">
          <a:xfrm>
            <a:off x="16002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88" name="Text Box 10"/>
          <p:cNvSpPr txBox="1">
            <a:spLocks noChangeArrowheads="1"/>
          </p:cNvSpPr>
          <p:nvPr/>
        </p:nvSpPr>
        <p:spPr bwMode="auto">
          <a:xfrm>
            <a:off x="1143000" y="1379538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50189" name="Text Box 11"/>
          <p:cNvSpPr txBox="1">
            <a:spLocks noChangeArrowheads="1"/>
          </p:cNvSpPr>
          <p:nvPr/>
        </p:nvSpPr>
        <p:spPr bwMode="auto">
          <a:xfrm>
            <a:off x="16002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0190" name="Line 12"/>
          <p:cNvSpPr>
            <a:spLocks noChangeShapeType="1"/>
          </p:cNvSpPr>
          <p:nvPr/>
        </p:nvSpPr>
        <p:spPr bwMode="auto">
          <a:xfrm>
            <a:off x="1600200" y="34290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1" name="Line 13"/>
          <p:cNvSpPr>
            <a:spLocks noChangeShapeType="1"/>
          </p:cNvSpPr>
          <p:nvPr/>
        </p:nvSpPr>
        <p:spPr bwMode="auto">
          <a:xfrm>
            <a:off x="1600200" y="4267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2" name="Text Box 14"/>
          <p:cNvSpPr txBox="1">
            <a:spLocks noChangeArrowheads="1"/>
          </p:cNvSpPr>
          <p:nvPr/>
        </p:nvSpPr>
        <p:spPr bwMode="auto">
          <a:xfrm>
            <a:off x="1371600" y="28987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50193" name="Line 15"/>
          <p:cNvSpPr>
            <a:spLocks noChangeShapeType="1"/>
          </p:cNvSpPr>
          <p:nvPr/>
        </p:nvSpPr>
        <p:spPr bwMode="auto">
          <a:xfrm>
            <a:off x="1600200" y="4038600"/>
            <a:ext cx="7315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4" name="Line 19"/>
          <p:cNvSpPr>
            <a:spLocks noChangeShapeType="1"/>
          </p:cNvSpPr>
          <p:nvPr/>
        </p:nvSpPr>
        <p:spPr bwMode="auto">
          <a:xfrm>
            <a:off x="3124200" y="1981200"/>
            <a:ext cx="0" cy="1066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5" name="Line 20"/>
          <p:cNvSpPr>
            <a:spLocks noChangeShapeType="1"/>
          </p:cNvSpPr>
          <p:nvPr/>
        </p:nvSpPr>
        <p:spPr bwMode="auto">
          <a:xfrm>
            <a:off x="4648200" y="2438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6" name="Line 21"/>
          <p:cNvSpPr>
            <a:spLocks noChangeShapeType="1"/>
          </p:cNvSpPr>
          <p:nvPr/>
        </p:nvSpPr>
        <p:spPr bwMode="auto">
          <a:xfrm>
            <a:off x="5410200" y="2667000"/>
            <a:ext cx="0" cy="3810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7" name="Line 22"/>
          <p:cNvSpPr>
            <a:spLocks noChangeShapeType="1"/>
          </p:cNvSpPr>
          <p:nvPr/>
        </p:nvSpPr>
        <p:spPr bwMode="auto">
          <a:xfrm>
            <a:off x="6096000" y="2362200"/>
            <a:ext cx="0" cy="685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198" name="Text Box 23"/>
          <p:cNvSpPr txBox="1">
            <a:spLocks noChangeArrowheads="1"/>
          </p:cNvSpPr>
          <p:nvPr/>
        </p:nvSpPr>
        <p:spPr bwMode="auto">
          <a:xfrm>
            <a:off x="1371600" y="43465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0199" name="Line 24"/>
          <p:cNvSpPr>
            <a:spLocks noChangeShapeType="1"/>
          </p:cNvSpPr>
          <p:nvPr/>
        </p:nvSpPr>
        <p:spPr bwMode="auto">
          <a:xfrm>
            <a:off x="23622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00" name="Oval 25"/>
          <p:cNvSpPr>
            <a:spLocks noChangeArrowheads="1"/>
          </p:cNvSpPr>
          <p:nvPr/>
        </p:nvSpPr>
        <p:spPr bwMode="auto">
          <a:xfrm>
            <a:off x="2743200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0201" name="Oval 26"/>
          <p:cNvSpPr>
            <a:spLocks noChangeArrowheads="1"/>
          </p:cNvSpPr>
          <p:nvPr/>
        </p:nvSpPr>
        <p:spPr bwMode="auto">
          <a:xfrm>
            <a:off x="60960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0202" name="Oval 27"/>
          <p:cNvSpPr>
            <a:spLocks noChangeArrowheads="1"/>
          </p:cNvSpPr>
          <p:nvPr/>
        </p:nvSpPr>
        <p:spPr bwMode="auto">
          <a:xfrm>
            <a:off x="50292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0203" name="Oval 28"/>
          <p:cNvSpPr>
            <a:spLocks noChangeArrowheads="1"/>
          </p:cNvSpPr>
          <p:nvPr/>
        </p:nvSpPr>
        <p:spPr bwMode="auto">
          <a:xfrm>
            <a:off x="38862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0204" name="Line 29"/>
          <p:cNvSpPr>
            <a:spLocks noChangeShapeType="1"/>
          </p:cNvSpPr>
          <p:nvPr/>
        </p:nvSpPr>
        <p:spPr bwMode="auto">
          <a:xfrm flipV="1">
            <a:off x="25908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05" name="Freeform 31"/>
          <p:cNvSpPr>
            <a:spLocks/>
          </p:cNvSpPr>
          <p:nvPr/>
        </p:nvSpPr>
        <p:spPr bwMode="auto">
          <a:xfrm>
            <a:off x="1905000" y="3352800"/>
            <a:ext cx="2286000" cy="6858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06" name="Freeform 32"/>
          <p:cNvSpPr>
            <a:spLocks/>
          </p:cNvSpPr>
          <p:nvPr/>
        </p:nvSpPr>
        <p:spPr bwMode="auto">
          <a:xfrm rot="-10795789">
            <a:off x="4191000" y="4038600"/>
            <a:ext cx="2286000" cy="6096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07" name="Freeform 33"/>
          <p:cNvSpPr>
            <a:spLocks/>
          </p:cNvSpPr>
          <p:nvPr/>
        </p:nvSpPr>
        <p:spPr bwMode="auto">
          <a:xfrm>
            <a:off x="6477000" y="3352800"/>
            <a:ext cx="2286000" cy="6858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08" name="Text Box 36"/>
          <p:cNvSpPr txBox="1">
            <a:spLocks noChangeArrowheads="1"/>
          </p:cNvSpPr>
          <p:nvPr/>
        </p:nvSpPr>
        <p:spPr bwMode="auto">
          <a:xfrm>
            <a:off x="2743200" y="5110163"/>
            <a:ext cx="6255239" cy="1200329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bg2"/>
                </a:solidFill>
              </a:rPr>
              <a:t>This residual voltage will accelerate A</a:t>
            </a:r>
          </a:p>
          <a:p>
            <a:r>
              <a:rPr lang="en-US" dirty="0">
                <a:solidFill>
                  <a:schemeClr val="bg2"/>
                </a:solidFill>
              </a:rPr>
              <a:t>and decelerate C</a:t>
            </a:r>
          </a:p>
          <a:p>
            <a:r>
              <a:rPr lang="en-US" dirty="0">
                <a:solidFill>
                  <a:schemeClr val="bg2"/>
                </a:solidFill>
              </a:rPr>
              <a:t>Again </a:t>
            </a:r>
            <a:r>
              <a:rPr lang="en-US" dirty="0">
                <a:solidFill>
                  <a:schemeClr val="bg2"/>
                </a:solidFill>
                <a:sym typeface="Symbol" charset="0"/>
              </a:rPr>
              <a:t>⇒</a:t>
            </a:r>
            <a:r>
              <a:rPr lang="en-US" dirty="0">
                <a:solidFill>
                  <a:schemeClr val="bg2"/>
                </a:solidFill>
              </a:rPr>
              <a:t> increase the oscillation amplitude</a:t>
            </a:r>
          </a:p>
        </p:txBody>
      </p:sp>
      <p:sp>
        <p:nvSpPr>
          <p:cNvPr id="50209" name="Line 37"/>
          <p:cNvSpPr>
            <a:spLocks noChangeShapeType="1"/>
          </p:cNvSpPr>
          <p:nvPr/>
        </p:nvSpPr>
        <p:spPr bwMode="auto">
          <a:xfrm flipV="1">
            <a:off x="4495800" y="4419600"/>
            <a:ext cx="1524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0210" name="Rectangle 40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(26)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120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(27)</a:t>
            </a:r>
            <a:endParaRPr lang="en-US">
              <a:latin typeface="Comic Sans MS" charset="0"/>
            </a:endParaRP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295400"/>
            <a:ext cx="7772400" cy="4800600"/>
          </a:xfrm>
        </p:spPr>
        <p:txBody>
          <a:bodyPr/>
          <a:lstStyle/>
          <a:p>
            <a:pPr eaLnBrk="1" hangingPunct="1"/>
            <a:r>
              <a:rPr lang="en-US" sz="2400">
                <a:latin typeface="Comic Sans MS" charset="0"/>
              </a:rPr>
              <a:t>Hence</a:t>
            </a:r>
            <a:r>
              <a:rPr lang="en-US" sz="2400">
                <a:latin typeface="Times New Roman" charset="0"/>
              </a:rPr>
              <a:t> </a:t>
            </a:r>
            <a:r>
              <a:rPr lang="en-US" sz="2400">
                <a:latin typeface="Comic Sans MS" charset="0"/>
              </a:rPr>
              <a:t>the </a:t>
            </a:r>
            <a:r>
              <a:rPr lang="en-US" sz="2400" b="1" u="sng">
                <a:solidFill>
                  <a:schemeClr val="bg2"/>
                </a:solidFill>
                <a:latin typeface="Comic Sans MS" charset="0"/>
              </a:rPr>
              <a:t>n=1</a:t>
            </a:r>
            <a:r>
              <a:rPr lang="en-US" sz="2400">
                <a:latin typeface="Comic Sans MS" charset="0"/>
              </a:rPr>
              <a:t> mode coupled bunch oscillation is unstable</a:t>
            </a:r>
          </a:p>
          <a:p>
            <a:pPr eaLnBrk="1" hangingPunct="1"/>
            <a:r>
              <a:rPr lang="en-US" sz="2400">
                <a:latin typeface="Comic Sans MS" charset="0"/>
              </a:rPr>
              <a:t>Not</a:t>
            </a:r>
            <a:r>
              <a:rPr lang="en-US" sz="2400">
                <a:latin typeface="Times New Roman" charset="0"/>
              </a:rPr>
              <a:t> </a:t>
            </a:r>
            <a:r>
              <a:rPr lang="en-US" sz="2400">
                <a:latin typeface="Comic Sans MS" charset="0"/>
              </a:rPr>
              <a:t>all modes are unstable look at </a:t>
            </a:r>
            <a:r>
              <a:rPr lang="en-US" sz="2400" b="1" u="sng">
                <a:solidFill>
                  <a:schemeClr val="bg2"/>
                </a:solidFill>
                <a:latin typeface="Comic Sans MS" charset="0"/>
              </a:rPr>
              <a:t>n=3</a:t>
            </a:r>
            <a:endParaRPr lang="en-US" sz="2400" u="sng">
              <a:solidFill>
                <a:schemeClr val="bg2"/>
              </a:solidFill>
              <a:latin typeface="Comic Sans MS" charset="0"/>
            </a:endParaRPr>
          </a:p>
          <a:p>
            <a:pPr eaLnBrk="1" hangingPunct="1"/>
            <a:endParaRPr lang="en-US" sz="2400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22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2228" name="Text Box 36"/>
          <p:cNvSpPr txBox="1">
            <a:spLocks noChangeArrowheads="1"/>
          </p:cNvSpPr>
          <p:nvPr/>
        </p:nvSpPr>
        <p:spPr bwMode="auto">
          <a:xfrm>
            <a:off x="381000" y="5181600"/>
            <a:ext cx="36925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Introduce an </a:t>
            </a:r>
            <a:r>
              <a:rPr lang="en-US" b="1"/>
              <a:t>n=3</a:t>
            </a:r>
            <a:r>
              <a:rPr lang="en-US"/>
              <a:t> mode </a:t>
            </a:r>
          </a:p>
          <a:p>
            <a:r>
              <a:rPr lang="en-US"/>
              <a:t>coupled bunch oscillation</a:t>
            </a:r>
          </a:p>
        </p:txBody>
      </p:sp>
      <p:sp>
        <p:nvSpPr>
          <p:cNvPr id="52229" name="Text Box 37"/>
          <p:cNvSpPr txBox="1">
            <a:spLocks noChangeArrowheads="1"/>
          </p:cNvSpPr>
          <p:nvPr/>
        </p:nvSpPr>
        <p:spPr bwMode="auto">
          <a:xfrm>
            <a:off x="4572000" y="5410200"/>
            <a:ext cx="4384675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B &amp; D induced voltages cancel</a:t>
            </a:r>
          </a:p>
        </p:txBody>
      </p:sp>
      <p:sp>
        <p:nvSpPr>
          <p:cNvPr id="52230" name="Line 2"/>
          <p:cNvSpPr>
            <a:spLocks noChangeShapeType="1"/>
          </p:cNvSpPr>
          <p:nvPr/>
        </p:nvSpPr>
        <p:spPr bwMode="auto">
          <a:xfrm>
            <a:off x="2895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1" name="Oval 3"/>
          <p:cNvSpPr>
            <a:spLocks noChangeArrowheads="1"/>
          </p:cNvSpPr>
          <p:nvPr/>
        </p:nvSpPr>
        <p:spPr bwMode="auto">
          <a:xfrm>
            <a:off x="3200400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2232" name="Oval 4"/>
          <p:cNvSpPr>
            <a:spLocks noChangeArrowheads="1"/>
          </p:cNvSpPr>
          <p:nvPr/>
        </p:nvSpPr>
        <p:spPr bwMode="auto">
          <a:xfrm>
            <a:off x="4724400" y="24384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52233" name="Oval 5"/>
          <p:cNvSpPr>
            <a:spLocks noChangeArrowheads="1"/>
          </p:cNvSpPr>
          <p:nvPr/>
        </p:nvSpPr>
        <p:spPr bwMode="auto">
          <a:xfrm>
            <a:off x="6248400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2234" name="Oval 6"/>
          <p:cNvSpPr>
            <a:spLocks noChangeArrowheads="1"/>
          </p:cNvSpPr>
          <p:nvPr/>
        </p:nvSpPr>
        <p:spPr bwMode="auto">
          <a:xfrm>
            <a:off x="6934200" y="1752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2235" name="Text Box 7"/>
          <p:cNvSpPr txBox="1">
            <a:spLocks noChangeArrowheads="1"/>
          </p:cNvSpPr>
          <p:nvPr/>
        </p:nvSpPr>
        <p:spPr bwMode="auto">
          <a:xfrm>
            <a:off x="32607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52236" name="Line 8"/>
          <p:cNvSpPr>
            <a:spLocks noChangeShapeType="1"/>
          </p:cNvSpPr>
          <p:nvPr/>
        </p:nvSpPr>
        <p:spPr bwMode="auto">
          <a:xfrm>
            <a:off x="21336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7" name="Line 9"/>
          <p:cNvSpPr>
            <a:spLocks noChangeShapeType="1"/>
          </p:cNvSpPr>
          <p:nvPr/>
        </p:nvSpPr>
        <p:spPr bwMode="auto">
          <a:xfrm>
            <a:off x="21336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8" name="Text Box 10"/>
          <p:cNvSpPr txBox="1">
            <a:spLocks noChangeArrowheads="1"/>
          </p:cNvSpPr>
          <p:nvPr/>
        </p:nvSpPr>
        <p:spPr bwMode="auto">
          <a:xfrm>
            <a:off x="1676400" y="1379538"/>
            <a:ext cx="470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52239" name="Text Box 11"/>
          <p:cNvSpPr txBox="1">
            <a:spLocks noChangeArrowheads="1"/>
          </p:cNvSpPr>
          <p:nvPr/>
        </p:nvSpPr>
        <p:spPr bwMode="auto">
          <a:xfrm>
            <a:off x="21336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2240" name="Line 12"/>
          <p:cNvSpPr>
            <a:spLocks noChangeShapeType="1"/>
          </p:cNvSpPr>
          <p:nvPr/>
        </p:nvSpPr>
        <p:spPr bwMode="auto">
          <a:xfrm>
            <a:off x="12192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Line 13"/>
          <p:cNvSpPr>
            <a:spLocks noChangeShapeType="1"/>
          </p:cNvSpPr>
          <p:nvPr/>
        </p:nvSpPr>
        <p:spPr bwMode="auto">
          <a:xfrm>
            <a:off x="1143000" y="45720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2" name="Text Box 14"/>
          <p:cNvSpPr txBox="1">
            <a:spLocks noChangeArrowheads="1"/>
          </p:cNvSpPr>
          <p:nvPr/>
        </p:nvSpPr>
        <p:spPr bwMode="auto">
          <a:xfrm>
            <a:off x="990600" y="28987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52243" name="Line 15"/>
          <p:cNvSpPr>
            <a:spLocks noChangeShapeType="1"/>
          </p:cNvSpPr>
          <p:nvPr/>
        </p:nvSpPr>
        <p:spPr bwMode="auto">
          <a:xfrm>
            <a:off x="1219200" y="4038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2244" name="Group 16"/>
          <p:cNvGrpSpPr>
            <a:grpSpLocks/>
          </p:cNvGrpSpPr>
          <p:nvPr/>
        </p:nvGrpSpPr>
        <p:grpSpPr bwMode="auto">
          <a:xfrm>
            <a:off x="1295400" y="3200400"/>
            <a:ext cx="4572000" cy="1676400"/>
            <a:chOff x="1872" y="2784"/>
            <a:chExt cx="2880" cy="1056"/>
          </a:xfrm>
        </p:grpSpPr>
        <p:sp>
          <p:nvSpPr>
            <p:cNvPr id="52266" name="Freeform 17"/>
            <p:cNvSpPr>
              <a:spLocks/>
            </p:cNvSpPr>
            <p:nvPr/>
          </p:nvSpPr>
          <p:spPr bwMode="auto">
            <a:xfrm>
              <a:off x="1872" y="2784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7" name="Freeform 18"/>
            <p:cNvSpPr>
              <a:spLocks/>
            </p:cNvSpPr>
            <p:nvPr/>
          </p:nvSpPr>
          <p:spPr bwMode="auto">
            <a:xfrm rot="-10795789">
              <a:off x="3312" y="3312"/>
              <a:ext cx="1440" cy="528"/>
            </a:xfrm>
            <a:custGeom>
              <a:avLst/>
              <a:gdLst>
                <a:gd name="T0" fmla="*/ 0 w 1488"/>
                <a:gd name="T1" fmla="*/ 528 h 528"/>
                <a:gd name="T2" fmla="*/ 573 w 1488"/>
                <a:gd name="T3" fmla="*/ 0 h 528"/>
                <a:gd name="T4" fmla="*/ 1183 w 1488"/>
                <a:gd name="T5" fmla="*/ 528 h 528"/>
                <a:gd name="T6" fmla="*/ 0 60000 65536"/>
                <a:gd name="T7" fmla="*/ 0 60000 65536"/>
                <a:gd name="T8" fmla="*/ 0 60000 65536"/>
                <a:gd name="T9" fmla="*/ 0 w 1488"/>
                <a:gd name="T10" fmla="*/ 0 h 528"/>
                <a:gd name="T11" fmla="*/ 1488 w 1488"/>
                <a:gd name="T12" fmla="*/ 528 h 52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8" h="528">
                  <a:moveTo>
                    <a:pt x="0" y="528"/>
                  </a:moveTo>
                  <a:cubicBezTo>
                    <a:pt x="236" y="264"/>
                    <a:pt x="472" y="0"/>
                    <a:pt x="720" y="0"/>
                  </a:cubicBezTo>
                  <a:cubicBezTo>
                    <a:pt x="968" y="0"/>
                    <a:pt x="1360" y="440"/>
                    <a:pt x="1488" y="528"/>
                  </a:cubicBezTo>
                </a:path>
              </a:pathLst>
            </a:custGeom>
            <a:noFill/>
            <a:ln w="28575">
              <a:solidFill>
                <a:srgbClr val="FF33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245" name="Freeform 19"/>
          <p:cNvSpPr>
            <a:spLocks/>
          </p:cNvSpPr>
          <p:nvPr/>
        </p:nvSpPr>
        <p:spPr bwMode="auto">
          <a:xfrm rot="-10795789">
            <a:off x="1981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6" name="Freeform 20"/>
          <p:cNvSpPr>
            <a:spLocks/>
          </p:cNvSpPr>
          <p:nvPr/>
        </p:nvSpPr>
        <p:spPr bwMode="auto">
          <a:xfrm rot="-10795789">
            <a:off x="1295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7" name="Freeform 21"/>
          <p:cNvSpPr>
            <a:spLocks/>
          </p:cNvSpPr>
          <p:nvPr/>
        </p:nvSpPr>
        <p:spPr bwMode="auto">
          <a:xfrm rot="-10795789">
            <a:off x="51816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8" name="Freeform 22"/>
          <p:cNvSpPr>
            <a:spLocks/>
          </p:cNvSpPr>
          <p:nvPr/>
        </p:nvSpPr>
        <p:spPr bwMode="auto">
          <a:xfrm>
            <a:off x="42672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9" name="Freeform 23"/>
          <p:cNvSpPr>
            <a:spLocks/>
          </p:cNvSpPr>
          <p:nvPr/>
        </p:nvSpPr>
        <p:spPr bwMode="auto">
          <a:xfrm>
            <a:off x="35814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0" name="Freeform 24"/>
          <p:cNvSpPr>
            <a:spLocks/>
          </p:cNvSpPr>
          <p:nvPr/>
        </p:nvSpPr>
        <p:spPr bwMode="auto">
          <a:xfrm>
            <a:off x="28956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1" name="Line 25"/>
          <p:cNvSpPr>
            <a:spLocks noChangeShapeType="1"/>
          </p:cNvSpPr>
          <p:nvPr/>
        </p:nvSpPr>
        <p:spPr bwMode="auto">
          <a:xfrm>
            <a:off x="3276600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2" name="Line 26"/>
          <p:cNvSpPr>
            <a:spLocks noChangeShapeType="1"/>
          </p:cNvSpPr>
          <p:nvPr/>
        </p:nvSpPr>
        <p:spPr bwMode="auto">
          <a:xfrm>
            <a:off x="4800600" y="2667000"/>
            <a:ext cx="0" cy="3810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3" name="Line 27"/>
          <p:cNvSpPr>
            <a:spLocks noChangeShapeType="1"/>
          </p:cNvSpPr>
          <p:nvPr/>
        </p:nvSpPr>
        <p:spPr bwMode="auto">
          <a:xfrm>
            <a:off x="6324600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4" name="Line 28"/>
          <p:cNvSpPr>
            <a:spLocks noChangeShapeType="1"/>
          </p:cNvSpPr>
          <p:nvPr/>
        </p:nvSpPr>
        <p:spPr bwMode="auto">
          <a:xfrm>
            <a:off x="7010400" y="1981200"/>
            <a:ext cx="0" cy="1066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5" name="Text Box 29"/>
          <p:cNvSpPr txBox="1">
            <a:spLocks noChangeArrowheads="1"/>
          </p:cNvSpPr>
          <p:nvPr/>
        </p:nvSpPr>
        <p:spPr bwMode="auto">
          <a:xfrm>
            <a:off x="1219200" y="46513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2256" name="Line 30"/>
          <p:cNvSpPr>
            <a:spLocks noChangeShapeType="1"/>
          </p:cNvSpPr>
          <p:nvPr/>
        </p:nvSpPr>
        <p:spPr bwMode="auto">
          <a:xfrm>
            <a:off x="2895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57" name="Oval 31"/>
          <p:cNvSpPr>
            <a:spLocks noChangeArrowheads="1"/>
          </p:cNvSpPr>
          <p:nvPr/>
        </p:nvSpPr>
        <p:spPr bwMode="auto">
          <a:xfrm>
            <a:off x="32766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2258" name="Oval 32"/>
          <p:cNvSpPr>
            <a:spLocks noChangeArrowheads="1"/>
          </p:cNvSpPr>
          <p:nvPr/>
        </p:nvSpPr>
        <p:spPr bwMode="auto">
          <a:xfrm>
            <a:off x="66294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2259" name="Oval 33"/>
          <p:cNvSpPr>
            <a:spLocks noChangeArrowheads="1"/>
          </p:cNvSpPr>
          <p:nvPr/>
        </p:nvSpPr>
        <p:spPr bwMode="auto">
          <a:xfrm>
            <a:off x="55626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2260" name="Oval 34"/>
          <p:cNvSpPr>
            <a:spLocks noChangeArrowheads="1"/>
          </p:cNvSpPr>
          <p:nvPr/>
        </p:nvSpPr>
        <p:spPr bwMode="auto">
          <a:xfrm>
            <a:off x="4419600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2261" name="Line 35"/>
          <p:cNvSpPr>
            <a:spLocks noChangeShapeType="1"/>
          </p:cNvSpPr>
          <p:nvPr/>
        </p:nvSpPr>
        <p:spPr bwMode="auto">
          <a:xfrm flipV="1">
            <a:off x="31242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62" name="Freeform 38"/>
          <p:cNvSpPr>
            <a:spLocks/>
          </p:cNvSpPr>
          <p:nvPr/>
        </p:nvSpPr>
        <p:spPr bwMode="auto">
          <a:xfrm rot="-10795789">
            <a:off x="6553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63" name="Freeform 39"/>
          <p:cNvSpPr>
            <a:spLocks/>
          </p:cNvSpPr>
          <p:nvPr/>
        </p:nvSpPr>
        <p:spPr bwMode="auto">
          <a:xfrm rot="-10795789">
            <a:off x="5867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64" name="Freeform 40"/>
          <p:cNvSpPr>
            <a:spLocks/>
          </p:cNvSpPr>
          <p:nvPr/>
        </p:nvSpPr>
        <p:spPr bwMode="auto">
          <a:xfrm>
            <a:off x="5791200" y="3276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65" name="Rectangle 4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(28)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688" y="279291"/>
            <a:ext cx="8596312" cy="646331"/>
          </a:xfrm>
        </p:spPr>
        <p:txBody>
          <a:bodyPr/>
          <a:lstStyle/>
          <a:p>
            <a:r>
              <a:rPr lang="en-US" sz="3600" dirty="0"/>
              <a:t>Measuring </a:t>
            </a:r>
            <a:r>
              <a:rPr lang="en-US" sz="3600"/>
              <a:t>Longitudinal Instabilities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644" y="5599089"/>
            <a:ext cx="7772400" cy="457200"/>
          </a:xfrm>
        </p:spPr>
        <p:txBody>
          <a:bodyPr/>
          <a:lstStyle/>
          <a:p>
            <a:r>
              <a:rPr lang="en-US" sz="2400"/>
              <a:t>The induced image current is the same size but has the opposite sign to the bunch current.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CH"/>
              <a:t>R. Steerenberg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AXEL - 2023</a:t>
            </a:r>
            <a:endParaRPr lang="en-US"/>
          </a:p>
        </p:txBody>
      </p:sp>
      <p:grpSp>
        <p:nvGrpSpPr>
          <p:cNvPr id="6" name="Group 50"/>
          <p:cNvGrpSpPr>
            <a:grpSpLocks/>
          </p:cNvGrpSpPr>
          <p:nvPr/>
        </p:nvGrpSpPr>
        <p:grpSpPr bwMode="auto">
          <a:xfrm>
            <a:off x="836585" y="2452687"/>
            <a:ext cx="4500563" cy="2998788"/>
            <a:chOff x="1152" y="1392"/>
            <a:chExt cx="2835" cy="1889"/>
          </a:xfrm>
        </p:grpSpPr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1536" y="2160"/>
              <a:ext cx="672" cy="240"/>
            </a:xfrm>
            <a:prstGeom prst="ellipse">
              <a:avLst/>
            </a:prstGeom>
            <a:gradFill rotWithShape="0">
              <a:gsLst>
                <a:gs pos="0">
                  <a:srgbClr val="5E5E76"/>
                </a:gs>
                <a:gs pos="100000">
                  <a:srgbClr val="CCCCF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CC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" name="Line 11"/>
            <p:cNvSpPr>
              <a:spLocks noChangeShapeType="1"/>
            </p:cNvSpPr>
            <p:nvPr/>
          </p:nvSpPr>
          <p:spPr bwMode="auto">
            <a:xfrm>
              <a:off x="2256" y="2304"/>
              <a:ext cx="76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1536" y="1584"/>
              <a:ext cx="624" cy="344"/>
            </a:xfrm>
            <a:custGeom>
              <a:avLst/>
              <a:gdLst>
                <a:gd name="T0" fmla="*/ 0 w 624"/>
                <a:gd name="T1" fmla="*/ 336 h 344"/>
                <a:gd name="T2" fmla="*/ 144 w 624"/>
                <a:gd name="T3" fmla="*/ 288 h 344"/>
                <a:gd name="T4" fmla="*/ 336 w 624"/>
                <a:gd name="T5" fmla="*/ 0 h 344"/>
                <a:gd name="T6" fmla="*/ 528 w 624"/>
                <a:gd name="T7" fmla="*/ 288 h 344"/>
                <a:gd name="T8" fmla="*/ 624 w 624"/>
                <a:gd name="T9" fmla="*/ 336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344"/>
                <a:gd name="T17" fmla="*/ 624 w 624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344">
                  <a:moveTo>
                    <a:pt x="0" y="336"/>
                  </a:moveTo>
                  <a:cubicBezTo>
                    <a:pt x="44" y="340"/>
                    <a:pt x="88" y="344"/>
                    <a:pt x="144" y="288"/>
                  </a:cubicBezTo>
                  <a:cubicBezTo>
                    <a:pt x="200" y="232"/>
                    <a:pt x="272" y="0"/>
                    <a:pt x="336" y="0"/>
                  </a:cubicBezTo>
                  <a:cubicBezTo>
                    <a:pt x="400" y="0"/>
                    <a:pt x="480" y="232"/>
                    <a:pt x="528" y="288"/>
                  </a:cubicBezTo>
                  <a:cubicBezTo>
                    <a:pt x="576" y="344"/>
                    <a:pt x="600" y="340"/>
                    <a:pt x="624" y="336"/>
                  </a:cubicBezTo>
                </a:path>
              </a:pathLst>
            </a:custGeom>
            <a:solidFill>
              <a:srgbClr val="CCCCFF"/>
            </a:solidFill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2064" y="168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+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1" name="Text Box 15"/>
            <p:cNvSpPr txBox="1">
              <a:spLocks noChangeArrowheads="1"/>
            </p:cNvSpPr>
            <p:nvPr/>
          </p:nvSpPr>
          <p:spPr bwMode="auto">
            <a:xfrm>
              <a:off x="1536" y="1680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+</a:t>
              </a:r>
              <a:endParaRPr lang="en-US">
                <a:latin typeface="Times New Roman" charset="0"/>
              </a:endParaRPr>
            </a:p>
          </p:txBody>
        </p:sp>
        <p:grpSp>
          <p:nvGrpSpPr>
            <p:cNvPr id="12" name="Group 11"/>
            <p:cNvGrpSpPr>
              <a:grpSpLocks/>
            </p:cNvGrpSpPr>
            <p:nvPr/>
          </p:nvGrpSpPr>
          <p:grpSpPr bwMode="auto">
            <a:xfrm>
              <a:off x="1632" y="1392"/>
              <a:ext cx="525" cy="356"/>
              <a:chOff x="1632" y="1536"/>
              <a:chExt cx="525" cy="356"/>
            </a:xfrm>
          </p:grpSpPr>
          <p:sp>
            <p:nvSpPr>
              <p:cNvPr id="34" name="Text Box 12"/>
              <p:cNvSpPr txBox="1">
                <a:spLocks noChangeArrowheads="1"/>
              </p:cNvSpPr>
              <p:nvPr/>
            </p:nvSpPr>
            <p:spPr bwMode="auto">
              <a:xfrm>
                <a:off x="1968" y="1680"/>
                <a:ext cx="18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600" b="1">
                    <a:latin typeface="Times New Roman" charset="0"/>
                  </a:rPr>
                  <a:t>+</a:t>
                </a:r>
                <a:endParaRPr lang="en-US">
                  <a:latin typeface="Times New Roman" charset="0"/>
                </a:endParaRPr>
              </a:p>
            </p:txBody>
          </p:sp>
          <p:sp>
            <p:nvSpPr>
              <p:cNvPr id="35" name="Text Box 14"/>
              <p:cNvSpPr txBox="1">
                <a:spLocks noChangeArrowheads="1"/>
              </p:cNvSpPr>
              <p:nvPr/>
            </p:nvSpPr>
            <p:spPr bwMode="auto">
              <a:xfrm>
                <a:off x="1632" y="1680"/>
                <a:ext cx="18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600" b="1">
                    <a:latin typeface="Times New Roman" charset="0"/>
                  </a:rPr>
                  <a:t>+</a:t>
                </a:r>
                <a:endParaRPr lang="en-US">
                  <a:latin typeface="Times New Roman" charset="0"/>
                </a:endParaRPr>
              </a:p>
            </p:txBody>
          </p:sp>
          <p:sp>
            <p:nvSpPr>
              <p:cNvPr id="36" name="Text Box 16"/>
              <p:cNvSpPr txBox="1">
                <a:spLocks noChangeArrowheads="1"/>
              </p:cNvSpPr>
              <p:nvPr/>
            </p:nvSpPr>
            <p:spPr bwMode="auto">
              <a:xfrm>
                <a:off x="1776" y="1536"/>
                <a:ext cx="189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r>
                  <a:rPr lang="en-US" sz="1600" b="1">
                    <a:latin typeface="Times New Roman" charset="0"/>
                  </a:rPr>
                  <a:t>+</a:t>
                </a:r>
                <a:endParaRPr lang="en-US">
                  <a:latin typeface="Times New Roman" charset="0"/>
                </a:endParaRPr>
              </a:p>
            </p:txBody>
          </p:sp>
        </p:grpSp>
        <p:sp>
          <p:nvSpPr>
            <p:cNvPr id="13" name="Freeform 24"/>
            <p:cNvSpPr>
              <a:spLocks/>
            </p:cNvSpPr>
            <p:nvPr/>
          </p:nvSpPr>
          <p:spPr bwMode="auto">
            <a:xfrm rot="10783906">
              <a:off x="1581" y="2688"/>
              <a:ext cx="624" cy="344"/>
            </a:xfrm>
            <a:custGeom>
              <a:avLst/>
              <a:gdLst>
                <a:gd name="T0" fmla="*/ 0 w 624"/>
                <a:gd name="T1" fmla="*/ 336 h 344"/>
                <a:gd name="T2" fmla="*/ 144 w 624"/>
                <a:gd name="T3" fmla="*/ 288 h 344"/>
                <a:gd name="T4" fmla="*/ 336 w 624"/>
                <a:gd name="T5" fmla="*/ 0 h 344"/>
                <a:gd name="T6" fmla="*/ 528 w 624"/>
                <a:gd name="T7" fmla="*/ 288 h 344"/>
                <a:gd name="T8" fmla="*/ 624 w 624"/>
                <a:gd name="T9" fmla="*/ 336 h 3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4"/>
                <a:gd name="T16" fmla="*/ 0 h 344"/>
                <a:gd name="T17" fmla="*/ 624 w 624"/>
                <a:gd name="T18" fmla="*/ 344 h 3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4" h="344">
                  <a:moveTo>
                    <a:pt x="0" y="336"/>
                  </a:moveTo>
                  <a:cubicBezTo>
                    <a:pt x="44" y="340"/>
                    <a:pt x="88" y="344"/>
                    <a:pt x="144" y="288"/>
                  </a:cubicBezTo>
                  <a:cubicBezTo>
                    <a:pt x="200" y="232"/>
                    <a:pt x="272" y="0"/>
                    <a:pt x="336" y="0"/>
                  </a:cubicBezTo>
                  <a:cubicBezTo>
                    <a:pt x="400" y="0"/>
                    <a:pt x="480" y="232"/>
                    <a:pt x="528" y="288"/>
                  </a:cubicBezTo>
                  <a:cubicBezTo>
                    <a:pt x="576" y="344"/>
                    <a:pt x="600" y="340"/>
                    <a:pt x="624" y="336"/>
                  </a:cubicBezTo>
                </a:path>
              </a:pathLst>
            </a:custGeom>
            <a:solidFill>
              <a:srgbClr val="CCCCFF"/>
            </a:solidFill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Text Box 25"/>
            <p:cNvSpPr txBox="1">
              <a:spLocks noChangeArrowheads="1"/>
            </p:cNvSpPr>
            <p:nvPr/>
          </p:nvSpPr>
          <p:spPr bwMode="auto">
            <a:xfrm rot="10783906">
              <a:off x="1488" y="2737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+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5" name="Text Box 26"/>
            <p:cNvSpPr txBox="1">
              <a:spLocks noChangeArrowheads="1"/>
            </p:cNvSpPr>
            <p:nvPr/>
          </p:nvSpPr>
          <p:spPr bwMode="auto">
            <a:xfrm rot="10783906">
              <a:off x="2015" y="2723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+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6" name="Text Box 28"/>
            <p:cNvSpPr txBox="1">
              <a:spLocks noChangeArrowheads="1"/>
            </p:cNvSpPr>
            <p:nvPr/>
          </p:nvSpPr>
          <p:spPr bwMode="auto">
            <a:xfrm rot="10783906">
              <a:off x="1583" y="2868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+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7" name="Text Box 29"/>
            <p:cNvSpPr txBox="1">
              <a:spLocks noChangeArrowheads="1"/>
            </p:cNvSpPr>
            <p:nvPr/>
          </p:nvSpPr>
          <p:spPr bwMode="auto">
            <a:xfrm rot="10783906">
              <a:off x="1919" y="2867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+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8" name="Text Box 30"/>
            <p:cNvSpPr txBox="1">
              <a:spLocks noChangeArrowheads="1"/>
            </p:cNvSpPr>
            <p:nvPr/>
          </p:nvSpPr>
          <p:spPr bwMode="auto">
            <a:xfrm rot="10783906">
              <a:off x="1776" y="3011"/>
              <a:ext cx="189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600" b="1">
                  <a:latin typeface="Times New Roman" charset="0"/>
                </a:rPr>
                <a:t>+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1968" y="196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-</a:t>
              </a:r>
            </a:p>
          </p:txBody>
        </p:sp>
        <p:sp>
          <p:nvSpPr>
            <p:cNvPr id="20" name="Text Box 32"/>
            <p:cNvSpPr txBox="1">
              <a:spLocks noChangeArrowheads="1"/>
            </p:cNvSpPr>
            <p:nvPr/>
          </p:nvSpPr>
          <p:spPr bwMode="auto">
            <a:xfrm>
              <a:off x="1776" y="1920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-</a:t>
              </a:r>
            </a:p>
          </p:txBody>
        </p:sp>
        <p:sp>
          <p:nvSpPr>
            <p:cNvPr id="21" name="Text Box 33"/>
            <p:cNvSpPr txBox="1">
              <a:spLocks noChangeArrowheads="1"/>
            </p:cNvSpPr>
            <p:nvPr/>
          </p:nvSpPr>
          <p:spPr bwMode="auto">
            <a:xfrm>
              <a:off x="1776" y="2304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-</a:t>
              </a:r>
            </a:p>
          </p:txBody>
        </p:sp>
        <p:sp>
          <p:nvSpPr>
            <p:cNvPr id="22" name="Text Box 34"/>
            <p:cNvSpPr txBox="1">
              <a:spLocks noChangeArrowheads="1"/>
            </p:cNvSpPr>
            <p:nvPr/>
          </p:nvSpPr>
          <p:spPr bwMode="auto">
            <a:xfrm>
              <a:off x="2016" y="225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-</a:t>
              </a:r>
            </a:p>
          </p:txBody>
        </p:sp>
        <p:sp>
          <p:nvSpPr>
            <p:cNvPr id="23" name="Text Box 35"/>
            <p:cNvSpPr txBox="1">
              <a:spLocks noChangeArrowheads="1"/>
            </p:cNvSpPr>
            <p:nvPr/>
          </p:nvSpPr>
          <p:spPr bwMode="auto">
            <a:xfrm>
              <a:off x="1584" y="2256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-</a:t>
              </a:r>
            </a:p>
          </p:txBody>
        </p:sp>
        <p:sp>
          <p:nvSpPr>
            <p:cNvPr id="24" name="Text Box 36"/>
            <p:cNvSpPr txBox="1">
              <a:spLocks noChangeArrowheads="1"/>
            </p:cNvSpPr>
            <p:nvPr/>
          </p:nvSpPr>
          <p:spPr bwMode="auto">
            <a:xfrm>
              <a:off x="1584" y="1968"/>
              <a:ext cx="18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>
                  <a:latin typeface="Times New Roman" charset="0"/>
                </a:rPr>
                <a:t>-</a:t>
              </a:r>
            </a:p>
          </p:txBody>
        </p:sp>
        <p:sp>
          <p:nvSpPr>
            <p:cNvPr id="25" name="Text Box 37"/>
            <p:cNvSpPr txBox="1">
              <a:spLocks noChangeArrowheads="1"/>
            </p:cNvSpPr>
            <p:nvPr/>
          </p:nvSpPr>
          <p:spPr bwMode="auto">
            <a:xfrm>
              <a:off x="1632" y="2160"/>
              <a:ext cx="50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bunch</a:t>
              </a:r>
              <a:endParaRPr lang="en-US">
                <a:latin typeface="Times New Roman" charset="0"/>
              </a:endParaRPr>
            </a:p>
          </p:txBody>
        </p:sp>
        <p:sp>
          <p:nvSpPr>
            <p:cNvPr id="26" name="Text Box 39"/>
            <p:cNvSpPr txBox="1">
              <a:spLocks noChangeArrowheads="1"/>
            </p:cNvSpPr>
            <p:nvPr/>
          </p:nvSpPr>
          <p:spPr bwMode="auto">
            <a:xfrm>
              <a:off x="2456" y="2398"/>
              <a:ext cx="1184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</a:rPr>
                <a:t>vacuum chamber</a:t>
              </a:r>
              <a:endParaRPr lang="en-US" dirty="0">
                <a:latin typeface="Times New Roman" charset="0"/>
              </a:endParaRPr>
            </a:p>
          </p:txBody>
        </p:sp>
        <p:sp>
          <p:nvSpPr>
            <p:cNvPr id="27" name="Line 40"/>
            <p:cNvSpPr>
              <a:spLocks noChangeShapeType="1"/>
            </p:cNvSpPr>
            <p:nvPr/>
          </p:nvSpPr>
          <p:spPr bwMode="auto">
            <a:xfrm flipV="1">
              <a:off x="3335" y="2001"/>
              <a:ext cx="198" cy="4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Line 41"/>
            <p:cNvSpPr>
              <a:spLocks noChangeShapeType="1"/>
            </p:cNvSpPr>
            <p:nvPr/>
          </p:nvSpPr>
          <p:spPr bwMode="auto">
            <a:xfrm>
              <a:off x="2208" y="1680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Line 42"/>
            <p:cNvSpPr>
              <a:spLocks noChangeShapeType="1"/>
            </p:cNvSpPr>
            <p:nvPr/>
          </p:nvSpPr>
          <p:spPr bwMode="auto">
            <a:xfrm>
              <a:off x="2304" y="2977"/>
              <a:ext cx="52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Text Box 43"/>
            <p:cNvSpPr txBox="1">
              <a:spLocks noChangeArrowheads="1"/>
            </p:cNvSpPr>
            <p:nvPr/>
          </p:nvSpPr>
          <p:spPr bwMode="auto">
            <a:xfrm>
              <a:off x="2377" y="3050"/>
              <a:ext cx="105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latin typeface="Times New Roman" charset="0"/>
                </a:rPr>
                <a:t>induced charge</a:t>
              </a:r>
            </a:p>
          </p:txBody>
        </p:sp>
        <p:sp>
          <p:nvSpPr>
            <p:cNvPr id="31" name="Line 44"/>
            <p:cNvSpPr>
              <a:spLocks noChangeShapeType="1"/>
            </p:cNvSpPr>
            <p:nvPr/>
          </p:nvSpPr>
          <p:spPr bwMode="auto">
            <a:xfrm flipH="1" flipV="1">
              <a:off x="2064" y="2977"/>
              <a:ext cx="384" cy="2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Line 4"/>
            <p:cNvSpPr>
              <a:spLocks noChangeShapeType="1"/>
            </p:cNvSpPr>
            <p:nvPr/>
          </p:nvSpPr>
          <p:spPr bwMode="auto">
            <a:xfrm flipV="1">
              <a:off x="1152" y="1916"/>
              <a:ext cx="2835" cy="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Line 5"/>
            <p:cNvSpPr>
              <a:spLocks noChangeShapeType="1"/>
            </p:cNvSpPr>
            <p:nvPr/>
          </p:nvSpPr>
          <p:spPr bwMode="auto">
            <a:xfrm flipV="1">
              <a:off x="1200" y="2682"/>
              <a:ext cx="2787" cy="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37329" y="1966615"/>
            <a:ext cx="4590463" cy="3624991"/>
            <a:chOff x="4418522" y="1718810"/>
            <a:chExt cx="4590463" cy="3624991"/>
          </a:xfrm>
        </p:grpSpPr>
        <p:grpSp>
          <p:nvGrpSpPr>
            <p:cNvPr id="39" name="Group 38"/>
            <p:cNvGrpSpPr/>
            <p:nvPr/>
          </p:nvGrpSpPr>
          <p:grpSpPr>
            <a:xfrm>
              <a:off x="4418522" y="1718810"/>
              <a:ext cx="4590463" cy="3624991"/>
              <a:chOff x="4418522" y="1718810"/>
              <a:chExt cx="4590463" cy="3624991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4593377" y="1718810"/>
                <a:ext cx="4415608" cy="3624991"/>
                <a:chOff x="4593377" y="1718810"/>
                <a:chExt cx="4415608" cy="3624991"/>
              </a:xfrm>
            </p:grpSpPr>
            <p:grpSp>
              <p:nvGrpSpPr>
                <p:cNvPr id="49" name="Group 48"/>
                <p:cNvGrpSpPr/>
                <p:nvPr/>
              </p:nvGrpSpPr>
              <p:grpSpPr>
                <a:xfrm>
                  <a:off x="4593377" y="1718810"/>
                  <a:ext cx="4415608" cy="3624991"/>
                  <a:chOff x="4593377" y="1718810"/>
                  <a:chExt cx="4415608" cy="3624991"/>
                </a:xfrm>
              </p:grpSpPr>
              <p:sp>
                <p:nvSpPr>
                  <p:cNvPr id="51" name="Line 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87135" y="3068960"/>
                    <a:ext cx="144016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52" name="Line 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787135" y="4284095"/>
                    <a:ext cx="1440160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pic>
                <p:nvPicPr>
                  <p:cNvPr id="53" name="Picture 52"/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6642230" y="1718810"/>
                    <a:ext cx="2366755" cy="1277048"/>
                  </a:xfrm>
                  <a:prstGeom prst="rect">
                    <a:avLst/>
                  </a:prstGeom>
                </p:spPr>
              </p:pic>
              <p:cxnSp>
                <p:nvCxnSpPr>
                  <p:cNvPr id="54" name="Elbow Connector 53"/>
                  <p:cNvCxnSpPr/>
                  <p:nvPr/>
                </p:nvCxnSpPr>
                <p:spPr>
                  <a:xfrm>
                    <a:off x="4747815" y="4285026"/>
                    <a:ext cx="443700" cy="353690"/>
                  </a:xfrm>
                  <a:prstGeom prst="bentConnector3">
                    <a:avLst>
                      <a:gd name="adj1" fmla="val 1341"/>
                    </a:avLst>
                  </a:prstGeom>
                  <a:ln>
                    <a:solidFill>
                      <a:srgbClr val="0070C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Elbow Connector 54"/>
                  <p:cNvCxnSpPr/>
                  <p:nvPr/>
                </p:nvCxnSpPr>
                <p:spPr>
                  <a:xfrm rot="10800000" flipV="1">
                    <a:off x="5787136" y="4290445"/>
                    <a:ext cx="546410" cy="353690"/>
                  </a:xfrm>
                  <a:prstGeom prst="bentConnector3">
                    <a:avLst>
                      <a:gd name="adj1" fmla="val -3458"/>
                    </a:avLst>
                  </a:prstGeom>
                  <a:ln>
                    <a:solidFill>
                      <a:srgbClr val="0070C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6" name="Rectangle 55"/>
                  <p:cNvSpPr/>
                  <p:nvPr/>
                </p:nvSpPr>
                <p:spPr>
                  <a:xfrm>
                    <a:off x="5202070" y="4554125"/>
                    <a:ext cx="675075" cy="180020"/>
                  </a:xfrm>
                  <a:prstGeom prst="rect">
                    <a:avLst/>
                  </a:prstGeom>
                  <a:solidFill>
                    <a:schemeClr val="tx2"/>
                  </a:solidFill>
                  <a:ln>
                    <a:solidFill>
                      <a:schemeClr val="tx2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7" name="Freeform 9"/>
                  <p:cNvSpPr>
                    <a:spLocks/>
                  </p:cNvSpPr>
                  <p:nvPr/>
                </p:nvSpPr>
                <p:spPr bwMode="auto">
                  <a:xfrm>
                    <a:off x="6867255" y="2033845"/>
                    <a:ext cx="765575" cy="456090"/>
                  </a:xfrm>
                  <a:custGeom>
                    <a:avLst/>
                    <a:gdLst>
                      <a:gd name="T0" fmla="*/ 0 w 624"/>
                      <a:gd name="T1" fmla="*/ 336 h 344"/>
                      <a:gd name="T2" fmla="*/ 144 w 624"/>
                      <a:gd name="T3" fmla="*/ 288 h 344"/>
                      <a:gd name="T4" fmla="*/ 336 w 624"/>
                      <a:gd name="T5" fmla="*/ 0 h 344"/>
                      <a:gd name="T6" fmla="*/ 528 w 624"/>
                      <a:gd name="T7" fmla="*/ 288 h 344"/>
                      <a:gd name="T8" fmla="*/ 624 w 624"/>
                      <a:gd name="T9" fmla="*/ 336 h 344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  <a:gd name="T15" fmla="*/ 0 w 624"/>
                      <a:gd name="T16" fmla="*/ 0 h 344"/>
                      <a:gd name="T17" fmla="*/ 624 w 624"/>
                      <a:gd name="T18" fmla="*/ 344 h 344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T15" t="T16" r="T17" b="T18"/>
                    <a:pathLst>
                      <a:path w="624" h="344">
                        <a:moveTo>
                          <a:pt x="0" y="336"/>
                        </a:moveTo>
                        <a:cubicBezTo>
                          <a:pt x="44" y="340"/>
                          <a:pt x="88" y="344"/>
                          <a:pt x="144" y="288"/>
                        </a:cubicBezTo>
                        <a:cubicBezTo>
                          <a:pt x="200" y="232"/>
                          <a:pt x="272" y="0"/>
                          <a:pt x="336" y="0"/>
                        </a:cubicBezTo>
                        <a:cubicBezTo>
                          <a:pt x="400" y="0"/>
                          <a:pt x="480" y="232"/>
                          <a:pt x="528" y="288"/>
                        </a:cubicBezTo>
                        <a:cubicBezTo>
                          <a:pt x="576" y="344"/>
                          <a:pt x="600" y="340"/>
                          <a:pt x="624" y="336"/>
                        </a:cubicBezTo>
                      </a:path>
                    </a:pathLst>
                  </a:custGeom>
                  <a:noFill/>
                  <a:ln w="28575">
                    <a:solidFill>
                      <a:srgbClr val="FF0000"/>
                    </a:solidFill>
                    <a:round/>
                    <a:headEnd/>
                    <a:tailEnd/>
                  </a:ln>
                  <a:effectLst>
                    <a:glow rad="25400">
                      <a:schemeClr val="accent2">
                        <a:alpha val="75000"/>
                      </a:schemeClr>
                    </a:glow>
                  </a:effectLst>
                </p:spPr>
                <p:txBody>
                  <a:bodyPr wrap="none" anchor="ctr"/>
                  <a:lstStyle/>
                  <a:p>
                    <a:endParaRPr lang="en-US">
                      <a:solidFill>
                        <a:srgbClr val="FF0000"/>
                      </a:solidFill>
                    </a:endParaRPr>
                  </a:p>
                </p:txBody>
              </p:sp>
              <p:sp>
                <p:nvSpPr>
                  <p:cNvPr id="58" name="Freeform 57"/>
                  <p:cNvSpPr/>
                  <p:nvPr/>
                </p:nvSpPr>
                <p:spPr>
                  <a:xfrm>
                    <a:off x="4593377" y="2814715"/>
                    <a:ext cx="3725123" cy="2529086"/>
                  </a:xfrm>
                  <a:custGeom>
                    <a:avLst/>
                    <a:gdLst>
                      <a:gd name="connsiteX0" fmla="*/ 156423 w 3725123"/>
                      <a:gd name="connsiteY0" fmla="*/ 1816100 h 2529086"/>
                      <a:gd name="connsiteX1" fmla="*/ 156423 w 3725123"/>
                      <a:gd name="connsiteY1" fmla="*/ 2425700 h 2529086"/>
                      <a:gd name="connsiteX2" fmla="*/ 1782023 w 3725123"/>
                      <a:gd name="connsiteY2" fmla="*/ 2463800 h 2529086"/>
                      <a:gd name="connsiteX3" fmla="*/ 3217123 w 3725123"/>
                      <a:gd name="connsiteY3" fmla="*/ 1765300 h 2529086"/>
                      <a:gd name="connsiteX4" fmla="*/ 3725123 w 3725123"/>
                      <a:gd name="connsiteY4" fmla="*/ 0 h 2529086"/>
                      <a:gd name="connsiteX5" fmla="*/ 3725123 w 3725123"/>
                      <a:gd name="connsiteY5" fmla="*/ 0 h 2529086"/>
                      <a:gd name="connsiteX6" fmla="*/ 3725123 w 3725123"/>
                      <a:gd name="connsiteY6" fmla="*/ 0 h 2529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3725123" h="2529086">
                        <a:moveTo>
                          <a:pt x="156423" y="1816100"/>
                        </a:moveTo>
                        <a:cubicBezTo>
                          <a:pt x="20956" y="2066925"/>
                          <a:pt x="-114510" y="2317750"/>
                          <a:pt x="156423" y="2425700"/>
                        </a:cubicBezTo>
                        <a:cubicBezTo>
                          <a:pt x="427356" y="2533650"/>
                          <a:pt x="1271906" y="2573867"/>
                          <a:pt x="1782023" y="2463800"/>
                        </a:cubicBezTo>
                        <a:cubicBezTo>
                          <a:pt x="2292140" y="2353733"/>
                          <a:pt x="2893273" y="2175933"/>
                          <a:pt x="3217123" y="1765300"/>
                        </a:cubicBezTo>
                        <a:cubicBezTo>
                          <a:pt x="3540973" y="1354667"/>
                          <a:pt x="3725123" y="0"/>
                          <a:pt x="3725123" y="0"/>
                        </a:cubicBezTo>
                        <a:lnTo>
                          <a:pt x="3725123" y="0"/>
                        </a:lnTo>
                        <a:lnTo>
                          <a:pt x="3725123" y="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9" name="Freeform 58"/>
                  <p:cNvSpPr/>
                  <p:nvPr/>
                </p:nvSpPr>
                <p:spPr>
                  <a:xfrm>
                    <a:off x="6342490" y="2789315"/>
                    <a:ext cx="1739900" cy="2095620"/>
                  </a:xfrm>
                  <a:custGeom>
                    <a:avLst/>
                    <a:gdLst>
                      <a:gd name="connsiteX0" fmla="*/ 0 w 1739900"/>
                      <a:gd name="connsiteY0" fmla="*/ 1841500 h 2095620"/>
                      <a:gd name="connsiteX1" fmla="*/ 228600 w 1739900"/>
                      <a:gd name="connsiteY1" fmla="*/ 2095500 h 2095620"/>
                      <a:gd name="connsiteX2" fmla="*/ 939800 w 1739900"/>
                      <a:gd name="connsiteY2" fmla="*/ 1866900 h 2095620"/>
                      <a:gd name="connsiteX3" fmla="*/ 1358900 w 1739900"/>
                      <a:gd name="connsiteY3" fmla="*/ 1346200 h 2095620"/>
                      <a:gd name="connsiteX4" fmla="*/ 1739900 w 1739900"/>
                      <a:gd name="connsiteY4" fmla="*/ 0 h 2095620"/>
                      <a:gd name="connsiteX5" fmla="*/ 1739900 w 1739900"/>
                      <a:gd name="connsiteY5" fmla="*/ 0 h 2095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39900" h="2095620">
                        <a:moveTo>
                          <a:pt x="0" y="1841500"/>
                        </a:moveTo>
                        <a:cubicBezTo>
                          <a:pt x="35983" y="1966383"/>
                          <a:pt x="71967" y="2091267"/>
                          <a:pt x="228600" y="2095500"/>
                        </a:cubicBezTo>
                        <a:cubicBezTo>
                          <a:pt x="385233" y="2099733"/>
                          <a:pt x="751417" y="1991783"/>
                          <a:pt x="939800" y="1866900"/>
                        </a:cubicBezTo>
                        <a:cubicBezTo>
                          <a:pt x="1128183" y="1742017"/>
                          <a:pt x="1225550" y="1657350"/>
                          <a:pt x="1358900" y="1346200"/>
                        </a:cubicBezTo>
                        <a:cubicBezTo>
                          <a:pt x="1492250" y="1035050"/>
                          <a:pt x="1739900" y="0"/>
                          <a:pt x="1739900" y="0"/>
                        </a:cubicBezTo>
                        <a:lnTo>
                          <a:pt x="1739900" y="0"/>
                        </a:lnTo>
                      </a:path>
                    </a:pathLst>
                  </a:custGeom>
                  <a:ln>
                    <a:solidFill>
                      <a:srgbClr val="0070C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50" name="Text Box 39"/>
                <p:cNvSpPr txBox="1">
                  <a:spLocks noChangeArrowheads="1"/>
                </p:cNvSpPr>
                <p:nvPr/>
              </p:nvSpPr>
              <p:spPr bwMode="auto">
                <a:xfrm>
                  <a:off x="5088222" y="4644135"/>
                  <a:ext cx="923938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r>
                    <a:rPr lang="en-US" sz="1800" b="1" dirty="0">
                      <a:latin typeface="Times New Roman" charset="0"/>
                    </a:rPr>
                    <a:t>resistor</a:t>
                  </a:r>
                  <a:endParaRPr lang="en-US" dirty="0">
                    <a:latin typeface="Times New Roman" charset="0"/>
                  </a:endParaRPr>
                </a:p>
              </p:txBody>
            </p:sp>
          </p:grpSp>
          <p:sp>
            <p:nvSpPr>
              <p:cNvPr id="48" name="TextBox 47"/>
              <p:cNvSpPr txBox="1"/>
              <p:nvPr/>
            </p:nvSpPr>
            <p:spPr>
              <a:xfrm>
                <a:off x="4418522" y="1948991"/>
                <a:ext cx="206623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latin typeface="Comic Sans MS"/>
                    <a:cs typeface="Comic Sans MS"/>
                  </a:rPr>
                  <a:t>Wall Current Monitor (WCM)</a:t>
                </a:r>
              </a:p>
            </p:txBody>
          </p:sp>
        </p:grpSp>
        <p:sp>
          <p:nvSpPr>
            <p:cNvPr id="40" name="Line 9"/>
            <p:cNvSpPr>
              <a:spLocks noChangeShapeType="1"/>
            </p:cNvSpPr>
            <p:nvPr/>
          </p:nvSpPr>
          <p:spPr bwMode="auto">
            <a:xfrm>
              <a:off x="5112060" y="2888940"/>
              <a:ext cx="8550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Line 8"/>
            <p:cNvSpPr>
              <a:spLocks noChangeShapeType="1"/>
            </p:cNvSpPr>
            <p:nvPr/>
          </p:nvSpPr>
          <p:spPr bwMode="auto">
            <a:xfrm flipV="1">
              <a:off x="5112060" y="2888940"/>
              <a:ext cx="0" cy="1800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 flipV="1">
              <a:off x="5967155" y="2888940"/>
              <a:ext cx="0" cy="1800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>
              <a:off x="5112060" y="4464115"/>
              <a:ext cx="8550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Line 8"/>
            <p:cNvSpPr>
              <a:spLocks noChangeShapeType="1"/>
            </p:cNvSpPr>
            <p:nvPr/>
          </p:nvSpPr>
          <p:spPr bwMode="auto">
            <a:xfrm flipV="1">
              <a:off x="5112060" y="4284095"/>
              <a:ext cx="0" cy="1800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 flipV="1">
              <a:off x="5967155" y="4284095"/>
              <a:ext cx="0" cy="1800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28"/>
            <p:cNvSpPr>
              <a:spLocks/>
            </p:cNvSpPr>
            <p:nvPr/>
          </p:nvSpPr>
          <p:spPr bwMode="auto">
            <a:xfrm>
              <a:off x="6147175" y="3248979"/>
              <a:ext cx="1341438" cy="675075"/>
            </a:xfrm>
            <a:prstGeom prst="borderCallout2">
              <a:avLst>
                <a:gd name="adj1" fmla="val 22797"/>
                <a:gd name="adj2" fmla="val -4899"/>
                <a:gd name="adj3" fmla="val 22797"/>
                <a:gd name="adj4" fmla="val -20874"/>
                <a:gd name="adj5" fmla="val -45699"/>
                <a:gd name="adj6" fmla="val -45939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sz="1800" b="0" dirty="0">
                  <a:latin typeface="Comic Sans MS"/>
                  <a:cs typeface="Comic Sans MS"/>
                </a:rPr>
                <a:t>Insulator</a:t>
              </a:r>
            </a:p>
            <a:p>
              <a:pPr algn="ctr"/>
              <a:r>
                <a:rPr lang="en-US" sz="1800" b="0" dirty="0">
                  <a:latin typeface="Comic Sans MS"/>
                  <a:cs typeface="Comic Sans MS"/>
                </a:rPr>
                <a:t>(ceramic</a:t>
              </a:r>
              <a:r>
                <a:rPr lang="en-US" sz="1800" b="0" dirty="0"/>
                <a:t>)</a:t>
              </a:r>
            </a:p>
          </p:txBody>
        </p:sp>
      </p:grpSp>
      <p:sp>
        <p:nvSpPr>
          <p:cNvPr id="60" name="Content Placeholder 2"/>
          <p:cNvSpPr txBox="1">
            <a:spLocks/>
          </p:cNvSpPr>
          <p:nvPr/>
        </p:nvSpPr>
        <p:spPr bwMode="auto">
          <a:xfrm>
            <a:off x="935532" y="1279014"/>
            <a:ext cx="8415935" cy="85509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3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4"/>
              </a:buBlip>
              <a:defRPr sz="2800"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Blip>
                <a:blip r:embed="rId5"/>
              </a:buBlip>
              <a:defRPr sz="24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/>
              <a:t>A circulating bunch creates an image current in vacuum chamber.</a:t>
            </a:r>
            <a:endParaRPr lang="en-US" kern="0" dirty="0"/>
          </a:p>
        </p:txBody>
      </p:sp>
      <p:sp>
        <p:nvSpPr>
          <p:cNvPr id="37" name="Slide Number Placeholder 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06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32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3252" name="Line 2"/>
          <p:cNvSpPr>
            <a:spLocks noChangeShapeType="1"/>
          </p:cNvSpPr>
          <p:nvPr/>
        </p:nvSpPr>
        <p:spPr bwMode="auto">
          <a:xfrm>
            <a:off x="2378075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3" name="Oval 3"/>
          <p:cNvSpPr>
            <a:spLocks noChangeArrowheads="1"/>
          </p:cNvSpPr>
          <p:nvPr/>
        </p:nvSpPr>
        <p:spPr bwMode="auto">
          <a:xfrm>
            <a:off x="2682875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254" name="Oval 4"/>
          <p:cNvSpPr>
            <a:spLocks noChangeArrowheads="1"/>
          </p:cNvSpPr>
          <p:nvPr/>
        </p:nvSpPr>
        <p:spPr bwMode="auto">
          <a:xfrm>
            <a:off x="4206875" y="2438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53255" name="Oval 5"/>
          <p:cNvSpPr>
            <a:spLocks noChangeArrowheads="1"/>
          </p:cNvSpPr>
          <p:nvPr/>
        </p:nvSpPr>
        <p:spPr bwMode="auto">
          <a:xfrm>
            <a:off x="5730875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256" name="Oval 6"/>
          <p:cNvSpPr>
            <a:spLocks noChangeArrowheads="1"/>
          </p:cNvSpPr>
          <p:nvPr/>
        </p:nvSpPr>
        <p:spPr bwMode="auto">
          <a:xfrm>
            <a:off x="6416675" y="1752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3257" name="Text Box 7"/>
          <p:cNvSpPr txBox="1">
            <a:spLocks noChangeArrowheads="1"/>
          </p:cNvSpPr>
          <p:nvPr/>
        </p:nvSpPr>
        <p:spPr bwMode="auto">
          <a:xfrm>
            <a:off x="2743200" y="1219200"/>
            <a:ext cx="3997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53258" name="Line 8"/>
          <p:cNvSpPr>
            <a:spLocks noChangeShapeType="1"/>
          </p:cNvSpPr>
          <p:nvPr/>
        </p:nvSpPr>
        <p:spPr bwMode="auto">
          <a:xfrm>
            <a:off x="1616075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59" name="Line 9"/>
          <p:cNvSpPr>
            <a:spLocks noChangeShapeType="1"/>
          </p:cNvSpPr>
          <p:nvPr/>
        </p:nvSpPr>
        <p:spPr bwMode="auto">
          <a:xfrm>
            <a:off x="1616075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0" name="Text Box 10"/>
          <p:cNvSpPr txBox="1">
            <a:spLocks noChangeArrowheads="1"/>
          </p:cNvSpPr>
          <p:nvPr/>
        </p:nvSpPr>
        <p:spPr bwMode="auto">
          <a:xfrm>
            <a:off x="1158875" y="1379538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53261" name="Text Box 11"/>
          <p:cNvSpPr txBox="1">
            <a:spLocks noChangeArrowheads="1"/>
          </p:cNvSpPr>
          <p:nvPr/>
        </p:nvSpPr>
        <p:spPr bwMode="auto">
          <a:xfrm>
            <a:off x="1616075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3262" name="Line 12"/>
          <p:cNvSpPr>
            <a:spLocks noChangeShapeType="1"/>
          </p:cNvSpPr>
          <p:nvPr/>
        </p:nvSpPr>
        <p:spPr bwMode="auto">
          <a:xfrm>
            <a:off x="1463675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3" name="Line 13"/>
          <p:cNvSpPr>
            <a:spLocks noChangeShapeType="1"/>
          </p:cNvSpPr>
          <p:nvPr/>
        </p:nvSpPr>
        <p:spPr bwMode="auto">
          <a:xfrm>
            <a:off x="1466850" y="4648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4" name="Text Box 14"/>
          <p:cNvSpPr txBox="1">
            <a:spLocks noChangeArrowheads="1"/>
          </p:cNvSpPr>
          <p:nvPr/>
        </p:nvSpPr>
        <p:spPr bwMode="auto">
          <a:xfrm>
            <a:off x="1235075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53265" name="Freeform 19"/>
          <p:cNvSpPr>
            <a:spLocks/>
          </p:cNvSpPr>
          <p:nvPr/>
        </p:nvSpPr>
        <p:spPr bwMode="auto">
          <a:xfrm rot="-10795789">
            <a:off x="15240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6" name="Freeform 21"/>
          <p:cNvSpPr>
            <a:spLocks/>
          </p:cNvSpPr>
          <p:nvPr/>
        </p:nvSpPr>
        <p:spPr bwMode="auto">
          <a:xfrm rot="-10795789">
            <a:off x="46482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7" name="Freeform 22"/>
          <p:cNvSpPr>
            <a:spLocks/>
          </p:cNvSpPr>
          <p:nvPr/>
        </p:nvSpPr>
        <p:spPr bwMode="auto">
          <a:xfrm>
            <a:off x="38100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8" name="Freeform 24"/>
          <p:cNvSpPr>
            <a:spLocks/>
          </p:cNvSpPr>
          <p:nvPr/>
        </p:nvSpPr>
        <p:spPr bwMode="auto">
          <a:xfrm>
            <a:off x="23622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69" name="Line 25"/>
          <p:cNvSpPr>
            <a:spLocks noChangeShapeType="1"/>
          </p:cNvSpPr>
          <p:nvPr/>
        </p:nvSpPr>
        <p:spPr bwMode="auto">
          <a:xfrm>
            <a:off x="2759075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0" name="Line 26"/>
          <p:cNvSpPr>
            <a:spLocks noChangeShapeType="1"/>
          </p:cNvSpPr>
          <p:nvPr/>
        </p:nvSpPr>
        <p:spPr bwMode="auto">
          <a:xfrm>
            <a:off x="4283075" y="266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1" name="Line 27"/>
          <p:cNvSpPr>
            <a:spLocks noChangeShapeType="1"/>
          </p:cNvSpPr>
          <p:nvPr/>
        </p:nvSpPr>
        <p:spPr bwMode="auto">
          <a:xfrm>
            <a:off x="5807075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2" name="Line 28"/>
          <p:cNvSpPr>
            <a:spLocks noChangeShapeType="1"/>
          </p:cNvSpPr>
          <p:nvPr/>
        </p:nvSpPr>
        <p:spPr bwMode="auto">
          <a:xfrm>
            <a:off x="6492875" y="1981200"/>
            <a:ext cx="0" cy="1066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3" name="Text Box 29"/>
          <p:cNvSpPr txBox="1">
            <a:spLocks noChangeArrowheads="1"/>
          </p:cNvSpPr>
          <p:nvPr/>
        </p:nvSpPr>
        <p:spPr bwMode="auto">
          <a:xfrm>
            <a:off x="1543050" y="47275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3274" name="Line 30"/>
          <p:cNvSpPr>
            <a:spLocks noChangeShapeType="1"/>
          </p:cNvSpPr>
          <p:nvPr/>
        </p:nvSpPr>
        <p:spPr bwMode="auto">
          <a:xfrm>
            <a:off x="2378075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75" name="Oval 31"/>
          <p:cNvSpPr>
            <a:spLocks noChangeArrowheads="1"/>
          </p:cNvSpPr>
          <p:nvPr/>
        </p:nvSpPr>
        <p:spPr bwMode="auto">
          <a:xfrm>
            <a:off x="2759075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276" name="Oval 32"/>
          <p:cNvSpPr>
            <a:spLocks noChangeArrowheads="1"/>
          </p:cNvSpPr>
          <p:nvPr/>
        </p:nvSpPr>
        <p:spPr bwMode="auto">
          <a:xfrm>
            <a:off x="6111875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277" name="Oval 33"/>
          <p:cNvSpPr>
            <a:spLocks noChangeArrowheads="1"/>
          </p:cNvSpPr>
          <p:nvPr/>
        </p:nvSpPr>
        <p:spPr bwMode="auto">
          <a:xfrm>
            <a:off x="5045075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278" name="Oval 34"/>
          <p:cNvSpPr>
            <a:spLocks noChangeArrowheads="1"/>
          </p:cNvSpPr>
          <p:nvPr/>
        </p:nvSpPr>
        <p:spPr bwMode="auto">
          <a:xfrm>
            <a:off x="3902075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3279" name="Line 35"/>
          <p:cNvSpPr>
            <a:spLocks noChangeShapeType="1"/>
          </p:cNvSpPr>
          <p:nvPr/>
        </p:nvSpPr>
        <p:spPr bwMode="auto">
          <a:xfrm flipV="1">
            <a:off x="2606675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0" name="Text Box 36"/>
          <p:cNvSpPr txBox="1">
            <a:spLocks noChangeArrowheads="1"/>
          </p:cNvSpPr>
          <p:nvPr/>
        </p:nvSpPr>
        <p:spPr bwMode="auto">
          <a:xfrm>
            <a:off x="2971800" y="5486400"/>
            <a:ext cx="5362575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A &amp; C induced voltages do not cancel</a:t>
            </a:r>
          </a:p>
        </p:txBody>
      </p:sp>
      <p:sp>
        <p:nvSpPr>
          <p:cNvPr id="53281" name="Freeform 37"/>
          <p:cNvSpPr>
            <a:spLocks/>
          </p:cNvSpPr>
          <p:nvPr/>
        </p:nvSpPr>
        <p:spPr bwMode="auto">
          <a:xfrm rot="-10795789">
            <a:off x="60960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2" name="Line 44"/>
          <p:cNvSpPr>
            <a:spLocks noChangeShapeType="1"/>
          </p:cNvSpPr>
          <p:nvPr/>
        </p:nvSpPr>
        <p:spPr bwMode="auto">
          <a:xfrm>
            <a:off x="1463675" y="4038600"/>
            <a:ext cx="7239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3283" name="Rectangle 45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(29)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42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4276" name="Line 66"/>
          <p:cNvSpPr>
            <a:spLocks noChangeShapeType="1"/>
          </p:cNvSpPr>
          <p:nvPr/>
        </p:nvSpPr>
        <p:spPr bwMode="auto">
          <a:xfrm>
            <a:off x="2133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77" name="Oval 67"/>
          <p:cNvSpPr>
            <a:spLocks noChangeArrowheads="1"/>
          </p:cNvSpPr>
          <p:nvPr/>
        </p:nvSpPr>
        <p:spPr bwMode="auto">
          <a:xfrm>
            <a:off x="2438400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278" name="Oval 68"/>
          <p:cNvSpPr>
            <a:spLocks noChangeArrowheads="1"/>
          </p:cNvSpPr>
          <p:nvPr/>
        </p:nvSpPr>
        <p:spPr bwMode="auto">
          <a:xfrm>
            <a:off x="3962400" y="2438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54279" name="Oval 69"/>
          <p:cNvSpPr>
            <a:spLocks noChangeArrowheads="1"/>
          </p:cNvSpPr>
          <p:nvPr/>
        </p:nvSpPr>
        <p:spPr bwMode="auto">
          <a:xfrm>
            <a:off x="5486400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280" name="Oval 70"/>
          <p:cNvSpPr>
            <a:spLocks noChangeArrowheads="1"/>
          </p:cNvSpPr>
          <p:nvPr/>
        </p:nvSpPr>
        <p:spPr bwMode="auto">
          <a:xfrm>
            <a:off x="6172200" y="1752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4281" name="Text Box 71"/>
          <p:cNvSpPr txBox="1">
            <a:spLocks noChangeArrowheads="1"/>
          </p:cNvSpPr>
          <p:nvPr/>
        </p:nvSpPr>
        <p:spPr bwMode="auto">
          <a:xfrm>
            <a:off x="24987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54282" name="Line 72"/>
          <p:cNvSpPr>
            <a:spLocks noChangeShapeType="1"/>
          </p:cNvSpPr>
          <p:nvPr/>
        </p:nvSpPr>
        <p:spPr bwMode="auto">
          <a:xfrm>
            <a:off x="13716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3" name="Line 73"/>
          <p:cNvSpPr>
            <a:spLocks noChangeShapeType="1"/>
          </p:cNvSpPr>
          <p:nvPr/>
        </p:nvSpPr>
        <p:spPr bwMode="auto">
          <a:xfrm>
            <a:off x="13716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4" name="Text Box 74"/>
          <p:cNvSpPr txBox="1">
            <a:spLocks noChangeArrowheads="1"/>
          </p:cNvSpPr>
          <p:nvPr/>
        </p:nvSpPr>
        <p:spPr bwMode="auto">
          <a:xfrm>
            <a:off x="838200" y="1295400"/>
            <a:ext cx="466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54285" name="Text Box 75"/>
          <p:cNvSpPr txBox="1">
            <a:spLocks noChangeArrowheads="1"/>
          </p:cNvSpPr>
          <p:nvPr/>
        </p:nvSpPr>
        <p:spPr bwMode="auto">
          <a:xfrm>
            <a:off x="13716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4286" name="Line 76"/>
          <p:cNvSpPr>
            <a:spLocks noChangeShapeType="1"/>
          </p:cNvSpPr>
          <p:nvPr/>
        </p:nvSpPr>
        <p:spPr bwMode="auto">
          <a:xfrm>
            <a:off x="12954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7" name="Line 77"/>
          <p:cNvSpPr>
            <a:spLocks noChangeShapeType="1"/>
          </p:cNvSpPr>
          <p:nvPr/>
        </p:nvSpPr>
        <p:spPr bwMode="auto">
          <a:xfrm>
            <a:off x="1371600" y="48768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88" name="Text Box 78"/>
          <p:cNvSpPr txBox="1">
            <a:spLocks noChangeArrowheads="1"/>
          </p:cNvSpPr>
          <p:nvPr/>
        </p:nvSpPr>
        <p:spPr bwMode="auto">
          <a:xfrm>
            <a:off x="1066800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54289" name="Freeform 79"/>
          <p:cNvSpPr>
            <a:spLocks/>
          </p:cNvSpPr>
          <p:nvPr/>
        </p:nvSpPr>
        <p:spPr bwMode="auto">
          <a:xfrm rot="-10795789">
            <a:off x="1295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0" name="Freeform 80"/>
          <p:cNvSpPr>
            <a:spLocks/>
          </p:cNvSpPr>
          <p:nvPr/>
        </p:nvSpPr>
        <p:spPr bwMode="auto">
          <a:xfrm rot="-10795789">
            <a:off x="44196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1" name="Freeform 81"/>
          <p:cNvSpPr>
            <a:spLocks/>
          </p:cNvSpPr>
          <p:nvPr/>
        </p:nvSpPr>
        <p:spPr bwMode="auto">
          <a:xfrm>
            <a:off x="35814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2" name="Freeform 82"/>
          <p:cNvSpPr>
            <a:spLocks/>
          </p:cNvSpPr>
          <p:nvPr/>
        </p:nvSpPr>
        <p:spPr bwMode="auto">
          <a:xfrm>
            <a:off x="2133600" y="32004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3" name="Line 83"/>
          <p:cNvSpPr>
            <a:spLocks noChangeShapeType="1"/>
          </p:cNvSpPr>
          <p:nvPr/>
        </p:nvSpPr>
        <p:spPr bwMode="auto">
          <a:xfrm>
            <a:off x="2514600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4" name="Line 84"/>
          <p:cNvSpPr>
            <a:spLocks noChangeShapeType="1"/>
          </p:cNvSpPr>
          <p:nvPr/>
        </p:nvSpPr>
        <p:spPr bwMode="auto">
          <a:xfrm>
            <a:off x="4038600" y="266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5" name="Line 85"/>
          <p:cNvSpPr>
            <a:spLocks noChangeShapeType="1"/>
          </p:cNvSpPr>
          <p:nvPr/>
        </p:nvSpPr>
        <p:spPr bwMode="auto">
          <a:xfrm>
            <a:off x="5562600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6" name="Line 86"/>
          <p:cNvSpPr>
            <a:spLocks noChangeShapeType="1"/>
          </p:cNvSpPr>
          <p:nvPr/>
        </p:nvSpPr>
        <p:spPr bwMode="auto">
          <a:xfrm>
            <a:off x="6248400" y="1981200"/>
            <a:ext cx="0" cy="1066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7" name="Text Box 87"/>
          <p:cNvSpPr txBox="1">
            <a:spLocks noChangeArrowheads="1"/>
          </p:cNvSpPr>
          <p:nvPr/>
        </p:nvSpPr>
        <p:spPr bwMode="auto">
          <a:xfrm>
            <a:off x="1447800" y="50323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4298" name="Line 88"/>
          <p:cNvSpPr>
            <a:spLocks noChangeShapeType="1"/>
          </p:cNvSpPr>
          <p:nvPr/>
        </p:nvSpPr>
        <p:spPr bwMode="auto">
          <a:xfrm>
            <a:off x="2133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299" name="Oval 89"/>
          <p:cNvSpPr>
            <a:spLocks noChangeArrowheads="1"/>
          </p:cNvSpPr>
          <p:nvPr/>
        </p:nvSpPr>
        <p:spPr bwMode="auto">
          <a:xfrm>
            <a:off x="25146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300" name="Oval 90"/>
          <p:cNvSpPr>
            <a:spLocks noChangeArrowheads="1"/>
          </p:cNvSpPr>
          <p:nvPr/>
        </p:nvSpPr>
        <p:spPr bwMode="auto">
          <a:xfrm>
            <a:off x="58674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301" name="Oval 91"/>
          <p:cNvSpPr>
            <a:spLocks noChangeArrowheads="1"/>
          </p:cNvSpPr>
          <p:nvPr/>
        </p:nvSpPr>
        <p:spPr bwMode="auto">
          <a:xfrm>
            <a:off x="48006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302" name="Oval 92"/>
          <p:cNvSpPr>
            <a:spLocks noChangeArrowheads="1"/>
          </p:cNvSpPr>
          <p:nvPr/>
        </p:nvSpPr>
        <p:spPr bwMode="auto">
          <a:xfrm>
            <a:off x="3657600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4303" name="Line 93"/>
          <p:cNvSpPr>
            <a:spLocks noChangeShapeType="1"/>
          </p:cNvSpPr>
          <p:nvPr/>
        </p:nvSpPr>
        <p:spPr bwMode="auto">
          <a:xfrm flipV="1">
            <a:off x="23622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04" name="Freeform 94"/>
          <p:cNvSpPr>
            <a:spLocks/>
          </p:cNvSpPr>
          <p:nvPr/>
        </p:nvSpPr>
        <p:spPr bwMode="auto">
          <a:xfrm rot="-10795789">
            <a:off x="5867400" y="4038600"/>
            <a:ext cx="2286000" cy="8382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05" name="Line 95"/>
          <p:cNvSpPr>
            <a:spLocks noChangeShapeType="1"/>
          </p:cNvSpPr>
          <p:nvPr/>
        </p:nvSpPr>
        <p:spPr bwMode="auto">
          <a:xfrm>
            <a:off x="1295400" y="4038600"/>
            <a:ext cx="70866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06" name="Freeform 96"/>
          <p:cNvSpPr>
            <a:spLocks/>
          </p:cNvSpPr>
          <p:nvPr/>
        </p:nvSpPr>
        <p:spPr bwMode="auto">
          <a:xfrm>
            <a:off x="2895600" y="3505200"/>
            <a:ext cx="2286000" cy="5334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07" name="Freeform 97"/>
          <p:cNvSpPr>
            <a:spLocks/>
          </p:cNvSpPr>
          <p:nvPr/>
        </p:nvSpPr>
        <p:spPr bwMode="auto">
          <a:xfrm rot="-10795789">
            <a:off x="5181600" y="4038600"/>
            <a:ext cx="2286000" cy="5334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08" name="Text Box 101"/>
          <p:cNvSpPr txBox="1">
            <a:spLocks noChangeArrowheads="1"/>
          </p:cNvSpPr>
          <p:nvPr/>
        </p:nvSpPr>
        <p:spPr bwMode="auto">
          <a:xfrm>
            <a:off x="3184525" y="5151438"/>
            <a:ext cx="3125788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This residual voltage</a:t>
            </a:r>
          </a:p>
        </p:txBody>
      </p:sp>
      <p:sp>
        <p:nvSpPr>
          <p:cNvPr id="54309" name="Line 102"/>
          <p:cNvSpPr>
            <a:spLocks noChangeShapeType="1"/>
          </p:cNvSpPr>
          <p:nvPr/>
        </p:nvSpPr>
        <p:spPr bwMode="auto">
          <a:xfrm flipV="1">
            <a:off x="4267200" y="3810000"/>
            <a:ext cx="3048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4310" name="Rectangle 103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(30)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529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5300" name="Line 2"/>
          <p:cNvSpPr>
            <a:spLocks noChangeShapeType="1"/>
          </p:cNvSpPr>
          <p:nvPr/>
        </p:nvSpPr>
        <p:spPr bwMode="auto">
          <a:xfrm>
            <a:off x="2133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1" name="Oval 3"/>
          <p:cNvSpPr>
            <a:spLocks noChangeArrowheads="1"/>
          </p:cNvSpPr>
          <p:nvPr/>
        </p:nvSpPr>
        <p:spPr bwMode="auto">
          <a:xfrm>
            <a:off x="2438400" y="2133600"/>
            <a:ext cx="152400" cy="152400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5302" name="Oval 4"/>
          <p:cNvSpPr>
            <a:spLocks noChangeArrowheads="1"/>
          </p:cNvSpPr>
          <p:nvPr/>
        </p:nvSpPr>
        <p:spPr bwMode="auto">
          <a:xfrm>
            <a:off x="3962400" y="2438400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fr-FR">
              <a:solidFill>
                <a:schemeClr val="tx2"/>
              </a:solidFill>
              <a:latin typeface="Times New Roman" charset="0"/>
            </a:endParaRPr>
          </a:p>
        </p:txBody>
      </p:sp>
      <p:sp>
        <p:nvSpPr>
          <p:cNvPr id="55303" name="Oval 5"/>
          <p:cNvSpPr>
            <a:spLocks noChangeArrowheads="1"/>
          </p:cNvSpPr>
          <p:nvPr/>
        </p:nvSpPr>
        <p:spPr bwMode="auto">
          <a:xfrm>
            <a:off x="5486400" y="2133600"/>
            <a:ext cx="152400" cy="152400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5304" name="Oval 6"/>
          <p:cNvSpPr>
            <a:spLocks noChangeArrowheads="1"/>
          </p:cNvSpPr>
          <p:nvPr/>
        </p:nvSpPr>
        <p:spPr bwMode="auto">
          <a:xfrm>
            <a:off x="6172200" y="1752600"/>
            <a:ext cx="152400" cy="1524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5305" name="Text Box 7"/>
          <p:cNvSpPr txBox="1">
            <a:spLocks noChangeArrowheads="1"/>
          </p:cNvSpPr>
          <p:nvPr/>
        </p:nvSpPr>
        <p:spPr bwMode="auto">
          <a:xfrm>
            <a:off x="2498725" y="1219200"/>
            <a:ext cx="3983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latin typeface="Times New Roman" charset="0"/>
              </a:rPr>
              <a:t> </a:t>
            </a:r>
            <a:r>
              <a:rPr lang="en-US" b="1"/>
              <a:t>A        B       C       D</a:t>
            </a:r>
            <a:endParaRPr lang="en-US"/>
          </a:p>
        </p:txBody>
      </p:sp>
      <p:sp>
        <p:nvSpPr>
          <p:cNvPr id="55306" name="Line 8"/>
          <p:cNvSpPr>
            <a:spLocks noChangeShapeType="1"/>
          </p:cNvSpPr>
          <p:nvPr/>
        </p:nvSpPr>
        <p:spPr bwMode="auto">
          <a:xfrm>
            <a:off x="1371600" y="1414463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7" name="Line 9"/>
          <p:cNvSpPr>
            <a:spLocks noChangeShapeType="1"/>
          </p:cNvSpPr>
          <p:nvPr/>
        </p:nvSpPr>
        <p:spPr bwMode="auto">
          <a:xfrm>
            <a:off x="1371600" y="2176463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08" name="Text Box 10"/>
          <p:cNvSpPr txBox="1">
            <a:spLocks noChangeArrowheads="1"/>
          </p:cNvSpPr>
          <p:nvPr/>
        </p:nvSpPr>
        <p:spPr bwMode="auto">
          <a:xfrm>
            <a:off x="1143000" y="1074738"/>
            <a:ext cx="466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55309" name="Text Box 11"/>
          <p:cNvSpPr txBox="1">
            <a:spLocks noChangeArrowheads="1"/>
          </p:cNvSpPr>
          <p:nvPr/>
        </p:nvSpPr>
        <p:spPr bwMode="auto">
          <a:xfrm>
            <a:off x="1371600" y="22129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5310" name="Line 12"/>
          <p:cNvSpPr>
            <a:spLocks noChangeShapeType="1"/>
          </p:cNvSpPr>
          <p:nvPr/>
        </p:nvSpPr>
        <p:spPr bwMode="auto">
          <a:xfrm>
            <a:off x="1295400" y="3505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1" name="Line 13"/>
          <p:cNvSpPr>
            <a:spLocks noChangeShapeType="1"/>
          </p:cNvSpPr>
          <p:nvPr/>
        </p:nvSpPr>
        <p:spPr bwMode="auto">
          <a:xfrm>
            <a:off x="1295400" y="43434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2" name="Text Box 14"/>
          <p:cNvSpPr txBox="1">
            <a:spLocks noChangeArrowheads="1"/>
          </p:cNvSpPr>
          <p:nvPr/>
        </p:nvSpPr>
        <p:spPr bwMode="auto">
          <a:xfrm>
            <a:off x="1066800" y="2974975"/>
            <a:ext cx="10017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sym typeface="Symbol" charset="0"/>
              </a:rPr>
              <a:t>V</a:t>
            </a:r>
          </a:p>
          <a:p>
            <a:r>
              <a:rPr lang="en-US" sz="1800" b="1">
                <a:sym typeface="Symbol" charset="0"/>
              </a:rPr>
              <a:t>induced</a:t>
            </a:r>
            <a:endParaRPr lang="en-US" sz="1800" b="1"/>
          </a:p>
        </p:txBody>
      </p:sp>
      <p:sp>
        <p:nvSpPr>
          <p:cNvPr id="55313" name="Line 19"/>
          <p:cNvSpPr>
            <a:spLocks noChangeShapeType="1"/>
          </p:cNvSpPr>
          <p:nvPr/>
        </p:nvSpPr>
        <p:spPr bwMode="auto">
          <a:xfrm>
            <a:off x="2514600" y="2362200"/>
            <a:ext cx="0" cy="685800"/>
          </a:xfrm>
          <a:prstGeom prst="line">
            <a:avLst/>
          </a:prstGeom>
          <a:noFill/>
          <a:ln w="952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4" name="Line 20"/>
          <p:cNvSpPr>
            <a:spLocks noChangeShapeType="1"/>
          </p:cNvSpPr>
          <p:nvPr/>
        </p:nvSpPr>
        <p:spPr bwMode="auto">
          <a:xfrm>
            <a:off x="4038600" y="2667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5" name="Line 21"/>
          <p:cNvSpPr>
            <a:spLocks noChangeShapeType="1"/>
          </p:cNvSpPr>
          <p:nvPr/>
        </p:nvSpPr>
        <p:spPr bwMode="auto">
          <a:xfrm>
            <a:off x="5562600" y="2362200"/>
            <a:ext cx="0" cy="68580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6" name="Line 22"/>
          <p:cNvSpPr>
            <a:spLocks noChangeShapeType="1"/>
          </p:cNvSpPr>
          <p:nvPr/>
        </p:nvSpPr>
        <p:spPr bwMode="auto">
          <a:xfrm>
            <a:off x="6248400" y="1981200"/>
            <a:ext cx="0" cy="10668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7" name="Text Box 23"/>
          <p:cNvSpPr txBox="1">
            <a:spLocks noChangeArrowheads="1"/>
          </p:cNvSpPr>
          <p:nvPr/>
        </p:nvSpPr>
        <p:spPr bwMode="auto">
          <a:xfrm>
            <a:off x="1371600" y="4422775"/>
            <a:ext cx="804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sp>
        <p:nvSpPr>
          <p:cNvPr id="55318" name="Line 24"/>
          <p:cNvSpPr>
            <a:spLocks noChangeShapeType="1"/>
          </p:cNvSpPr>
          <p:nvPr/>
        </p:nvSpPr>
        <p:spPr bwMode="auto">
          <a:xfrm>
            <a:off x="2133600" y="2168525"/>
            <a:ext cx="487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19" name="Oval 25"/>
          <p:cNvSpPr>
            <a:spLocks noChangeArrowheads="1"/>
          </p:cNvSpPr>
          <p:nvPr/>
        </p:nvSpPr>
        <p:spPr bwMode="auto">
          <a:xfrm>
            <a:off x="2514600" y="1863725"/>
            <a:ext cx="762000" cy="685800"/>
          </a:xfrm>
          <a:prstGeom prst="ellipse">
            <a:avLst/>
          </a:prstGeom>
          <a:noFill/>
          <a:ln w="38100" cap="rnd">
            <a:solidFill>
              <a:srgbClr val="0033CC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5320" name="Oval 26"/>
          <p:cNvSpPr>
            <a:spLocks noChangeArrowheads="1"/>
          </p:cNvSpPr>
          <p:nvPr/>
        </p:nvSpPr>
        <p:spPr bwMode="auto">
          <a:xfrm>
            <a:off x="58674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tx2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5321" name="Oval 27"/>
          <p:cNvSpPr>
            <a:spLocks noChangeArrowheads="1"/>
          </p:cNvSpPr>
          <p:nvPr/>
        </p:nvSpPr>
        <p:spPr bwMode="auto">
          <a:xfrm>
            <a:off x="4800600" y="1828800"/>
            <a:ext cx="762000" cy="685800"/>
          </a:xfrm>
          <a:prstGeom prst="ellipse">
            <a:avLst/>
          </a:prstGeom>
          <a:noFill/>
          <a:ln w="38100" cap="rnd">
            <a:solidFill>
              <a:schemeClr val="fol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5322" name="Oval 28"/>
          <p:cNvSpPr>
            <a:spLocks noChangeArrowheads="1"/>
          </p:cNvSpPr>
          <p:nvPr/>
        </p:nvSpPr>
        <p:spPr bwMode="auto">
          <a:xfrm>
            <a:off x="3657600" y="1828800"/>
            <a:ext cx="762000" cy="685800"/>
          </a:xfrm>
          <a:prstGeom prst="ellipse">
            <a:avLst/>
          </a:prstGeom>
          <a:noFill/>
          <a:ln w="38100" cap="rnd">
            <a:solidFill>
              <a:srgbClr val="FF0000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55323" name="Line 29"/>
          <p:cNvSpPr>
            <a:spLocks noChangeShapeType="1"/>
          </p:cNvSpPr>
          <p:nvPr/>
        </p:nvSpPr>
        <p:spPr bwMode="auto">
          <a:xfrm flipV="1">
            <a:off x="2362200" y="1863725"/>
            <a:ext cx="228600" cy="22860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4" name="Line 31"/>
          <p:cNvSpPr>
            <a:spLocks noChangeShapeType="1"/>
          </p:cNvSpPr>
          <p:nvPr/>
        </p:nvSpPr>
        <p:spPr bwMode="auto">
          <a:xfrm>
            <a:off x="1295400" y="4038600"/>
            <a:ext cx="6629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5" name="Freeform 32"/>
          <p:cNvSpPr>
            <a:spLocks/>
          </p:cNvSpPr>
          <p:nvPr/>
        </p:nvSpPr>
        <p:spPr bwMode="auto">
          <a:xfrm>
            <a:off x="2895600" y="3505200"/>
            <a:ext cx="2286000" cy="5334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6" name="Freeform 33"/>
          <p:cNvSpPr>
            <a:spLocks/>
          </p:cNvSpPr>
          <p:nvPr/>
        </p:nvSpPr>
        <p:spPr bwMode="auto">
          <a:xfrm rot="-10795789">
            <a:off x="5181600" y="4038600"/>
            <a:ext cx="2286000" cy="533400"/>
          </a:xfrm>
          <a:custGeom>
            <a:avLst/>
            <a:gdLst>
              <a:gd name="T0" fmla="*/ 0 w 1488"/>
              <a:gd name="T1" fmla="*/ 2147483647 h 528"/>
              <a:gd name="T2" fmla="*/ 2147483647 w 1488"/>
              <a:gd name="T3" fmla="*/ 0 h 528"/>
              <a:gd name="T4" fmla="*/ 2147483647 w 1488"/>
              <a:gd name="T5" fmla="*/ 2147483647 h 528"/>
              <a:gd name="T6" fmla="*/ 0 60000 65536"/>
              <a:gd name="T7" fmla="*/ 0 60000 65536"/>
              <a:gd name="T8" fmla="*/ 0 60000 65536"/>
              <a:gd name="T9" fmla="*/ 0 w 1488"/>
              <a:gd name="T10" fmla="*/ 0 h 528"/>
              <a:gd name="T11" fmla="*/ 1488 w 1488"/>
              <a:gd name="T12" fmla="*/ 528 h 52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88" h="528">
                <a:moveTo>
                  <a:pt x="0" y="528"/>
                </a:moveTo>
                <a:cubicBezTo>
                  <a:pt x="236" y="264"/>
                  <a:pt x="472" y="0"/>
                  <a:pt x="720" y="0"/>
                </a:cubicBezTo>
                <a:cubicBezTo>
                  <a:pt x="968" y="0"/>
                  <a:pt x="1360" y="440"/>
                  <a:pt x="1488" y="528"/>
                </a:cubicBezTo>
              </a:path>
            </a:pathLst>
          </a:custGeom>
          <a:noFill/>
          <a:ln w="2857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7" name="Text Box 34"/>
          <p:cNvSpPr txBox="1">
            <a:spLocks noChangeArrowheads="1"/>
          </p:cNvSpPr>
          <p:nvPr/>
        </p:nvSpPr>
        <p:spPr bwMode="auto">
          <a:xfrm>
            <a:off x="914400" y="5151438"/>
            <a:ext cx="8229600" cy="830997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>
                <a:solidFill>
                  <a:schemeClr val="bg2"/>
                </a:solidFill>
              </a:rPr>
              <a:t>This residual voltage will accelerate B and decelerate D</a:t>
            </a:r>
          </a:p>
          <a:p>
            <a:r>
              <a:rPr lang="en-US" dirty="0">
                <a:solidFill>
                  <a:schemeClr val="bg2"/>
                </a:solidFill>
                <a:sym typeface="Symbol" charset="0"/>
              </a:rPr>
              <a:t>⇒</a:t>
            </a:r>
            <a:r>
              <a:rPr lang="en-US" dirty="0">
                <a:solidFill>
                  <a:schemeClr val="bg2"/>
                </a:solidFill>
              </a:rPr>
              <a:t>decrease the oscillation amplitude</a:t>
            </a:r>
          </a:p>
        </p:txBody>
      </p:sp>
      <p:sp>
        <p:nvSpPr>
          <p:cNvPr id="55328" name="Line 35"/>
          <p:cNvSpPr>
            <a:spLocks noChangeShapeType="1"/>
          </p:cNvSpPr>
          <p:nvPr/>
        </p:nvSpPr>
        <p:spPr bwMode="auto">
          <a:xfrm flipV="1">
            <a:off x="4267200" y="3810000"/>
            <a:ext cx="3048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5329" name="Rectangle 36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Multi-bunch instabilities (31)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6323" name="Footer Placeholder 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56324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4325"/>
            <a:ext cx="8596312" cy="579438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(1)</a:t>
            </a:r>
          </a:p>
        </p:txBody>
      </p:sp>
      <p:grpSp>
        <p:nvGrpSpPr>
          <p:cNvPr id="56325" name="Group 21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56338" name="Freeform 21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9" name="Freeform 21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6326" name="Group 21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56336" name="Freeform 21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7" name="Freeform 21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6327" name="Group 21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56334" name="Freeform 21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5" name="Freeform 22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6328" name="Group 22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56332" name="Freeform 22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333" name="Freeform 22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6329" name="Text Box 226"/>
          <p:cNvSpPr txBox="1">
            <a:spLocks noChangeArrowheads="1"/>
          </p:cNvSpPr>
          <p:nvPr/>
        </p:nvSpPr>
        <p:spPr bwMode="auto">
          <a:xfrm>
            <a:off x="7010400" y="2743200"/>
            <a:ext cx="1828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/>
              <a:t>Turn </a:t>
            </a:r>
            <a:r>
              <a:rPr lang="ja-JP" altLang="en-US"/>
              <a:t>“</a:t>
            </a:r>
            <a:r>
              <a:rPr lang="en-US"/>
              <a:t>1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56330" name="Text Box 227"/>
          <p:cNvSpPr txBox="1">
            <a:spLocks noChangeArrowheads="1"/>
          </p:cNvSpPr>
          <p:nvPr/>
        </p:nvSpPr>
        <p:spPr bwMode="auto">
          <a:xfrm>
            <a:off x="2117725" y="3932238"/>
            <a:ext cx="36655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ja-JP" altLang="en-US"/>
              <a:t>“</a:t>
            </a:r>
            <a:r>
              <a:rPr lang="en-US"/>
              <a:t>Mountain range display</a:t>
            </a:r>
            <a:r>
              <a:rPr lang="ja-JP" altLang="en-US"/>
              <a:t>”</a:t>
            </a:r>
            <a:endParaRPr lang="en-US"/>
          </a:p>
        </p:txBody>
      </p:sp>
      <p:sp>
        <p:nvSpPr>
          <p:cNvPr id="56331" name="Text Box 228"/>
          <p:cNvSpPr txBox="1">
            <a:spLocks noChangeArrowheads="1"/>
          </p:cNvSpPr>
          <p:nvPr/>
        </p:nvSpPr>
        <p:spPr bwMode="auto">
          <a:xfrm>
            <a:off x="1812925" y="46132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D45AE-F5E0-674F-AD2A-01C459B11485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73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57348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57372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73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349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57370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71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350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57368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9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351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57366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7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352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57364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5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353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57362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3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354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57360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61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7355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57358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359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7356" name="Text Box 38"/>
          <p:cNvSpPr txBox="1">
            <a:spLocks noChangeArrowheads="1"/>
          </p:cNvSpPr>
          <p:nvPr/>
        </p:nvSpPr>
        <p:spPr bwMode="auto">
          <a:xfrm>
            <a:off x="2117725" y="4160838"/>
            <a:ext cx="5588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Add snapshot images some turns later</a:t>
            </a:r>
          </a:p>
        </p:txBody>
      </p:sp>
      <p:sp>
        <p:nvSpPr>
          <p:cNvPr id="57357" name="Rectangle 39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(2)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83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58372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58407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408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73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58405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406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74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58403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404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75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58401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402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76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58399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400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77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58397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98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78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58395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96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79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58393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94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80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58391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92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81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58389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90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82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58387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88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383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58385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386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8384" name="Rectangle 50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(3)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5939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59396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59443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4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397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59441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2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398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59439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40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399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59437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8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0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59435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6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1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59433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4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2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59431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2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3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59429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30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4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59427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8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5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59425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6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6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59423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4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7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59421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2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8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59419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20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09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59417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18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10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59415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16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9411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59413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414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9412" name="Rectangle 6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(4)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041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0420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0479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80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1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0477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8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2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0475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6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3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0473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4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4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0471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2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5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0469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70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6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0467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8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7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0465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6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8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0463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4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29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0461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2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0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0459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60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1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0457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58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2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0455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56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3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0453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54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4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0451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52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5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0449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50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6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0447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8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7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0445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6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8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0443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4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0439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0441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442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0440" name="Rectangle 75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(5)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144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1444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1516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7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45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1514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5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46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1512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3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47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1510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11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48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1508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9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49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1506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7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0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1504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5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1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1502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3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2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1500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501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3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1498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99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4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1496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97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5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1494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95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6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1492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93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7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1490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91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8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1488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89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59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1486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87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60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1484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85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61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1482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83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62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1480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81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63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1478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479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464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1466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1476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7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467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1474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5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468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1472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3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469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1470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471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1465" name="Rectangle 87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(6)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246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2468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2552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53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69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2550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51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0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2548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49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1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2546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47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2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2544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45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3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2542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43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4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2540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41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5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2538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39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6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2536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37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7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2534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35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8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2532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33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79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2530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31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0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2528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29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1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2526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27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2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2524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25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3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2522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23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4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2520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21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5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2518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19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6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2516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17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7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2514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15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88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2502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2512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13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2503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2510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11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2504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2508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9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2505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2506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07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2489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2500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501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90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2498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9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91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2496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7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492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2494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495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493" name="Rectangle 99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(7)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1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8196" name="Rectangle 27"/>
          <p:cNvSpPr>
            <a:spLocks noChangeArrowheads="1"/>
          </p:cNvSpPr>
          <p:nvPr/>
        </p:nvSpPr>
        <p:spPr bwMode="auto">
          <a:xfrm>
            <a:off x="3429000" y="5105400"/>
            <a:ext cx="1905000" cy="533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8197" name="Group 26"/>
          <p:cNvGrpSpPr>
            <a:grpSpLocks/>
          </p:cNvGrpSpPr>
          <p:nvPr/>
        </p:nvGrpSpPr>
        <p:grpSpPr bwMode="auto">
          <a:xfrm>
            <a:off x="2667000" y="3048000"/>
            <a:ext cx="3810000" cy="838200"/>
            <a:chOff x="1680" y="1824"/>
            <a:chExt cx="2400" cy="528"/>
          </a:xfrm>
        </p:grpSpPr>
        <p:sp>
          <p:nvSpPr>
            <p:cNvPr id="8215" name="Rectangle 25"/>
            <p:cNvSpPr>
              <a:spLocks noChangeArrowheads="1"/>
            </p:cNvSpPr>
            <p:nvPr/>
          </p:nvSpPr>
          <p:spPr bwMode="auto">
            <a:xfrm>
              <a:off x="1680" y="1824"/>
              <a:ext cx="2400" cy="528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graphicFrame>
          <p:nvGraphicFramePr>
            <p:cNvPr id="8216" name="Object 4"/>
            <p:cNvGraphicFramePr>
              <a:graphicFrameLocks noChangeAspect="1"/>
            </p:cNvGraphicFramePr>
            <p:nvPr/>
          </p:nvGraphicFramePr>
          <p:xfrm>
            <a:off x="1736" y="1872"/>
            <a:ext cx="2338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3" imgW="2705100" imgH="482600" progId="Equation.3">
                    <p:embed/>
                  </p:oleObj>
                </mc:Choice>
                <mc:Fallback>
                  <p:oleObj name="Equation" r:id="rId3" imgW="2705100" imgH="482600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36" y="1872"/>
                          <a:ext cx="2338" cy="4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3508375" y="5191125"/>
          <a:ext cx="1752600" cy="371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29810" imgH="241195" progId="Equation.3">
                  <p:embed/>
                </p:oleObj>
              </mc:Choice>
              <mc:Fallback>
                <p:oleObj name="Equation" r:id="rId5" imgW="1129810" imgH="241195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75" y="5191125"/>
                        <a:ext cx="1752600" cy="371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2670175" y="4384675"/>
            <a:ext cx="46672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2517775" y="4576763"/>
            <a:ext cx="4518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Resistive, inductive, capacitive</a:t>
            </a:r>
          </a:p>
        </p:txBody>
      </p:sp>
      <p:sp>
        <p:nvSpPr>
          <p:cNvPr id="8201" name="Text Box 10"/>
          <p:cNvSpPr txBox="1">
            <a:spLocks noChangeArrowheads="1"/>
          </p:cNvSpPr>
          <p:nvPr/>
        </p:nvSpPr>
        <p:spPr bwMode="auto">
          <a:xfrm>
            <a:off x="3898900" y="5919788"/>
            <a:ext cx="3648075" cy="39687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/>
              <a:t>Real &amp; Imaginary components</a:t>
            </a:r>
          </a:p>
        </p:txBody>
      </p:sp>
      <p:sp>
        <p:nvSpPr>
          <p:cNvPr id="8202" name="Line 11"/>
          <p:cNvSpPr>
            <a:spLocks noChangeShapeType="1"/>
          </p:cNvSpPr>
          <p:nvPr/>
        </p:nvSpPr>
        <p:spPr bwMode="auto">
          <a:xfrm flipH="1" flipV="1">
            <a:off x="4346575" y="5680075"/>
            <a:ext cx="952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12"/>
          <p:cNvSpPr>
            <a:spLocks noChangeShapeType="1"/>
          </p:cNvSpPr>
          <p:nvPr/>
        </p:nvSpPr>
        <p:spPr bwMode="auto">
          <a:xfrm flipH="1" flipV="1">
            <a:off x="5108575" y="5603875"/>
            <a:ext cx="16192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Line 13"/>
          <p:cNvSpPr>
            <a:spLocks noChangeShapeType="1"/>
          </p:cNvSpPr>
          <p:nvPr/>
        </p:nvSpPr>
        <p:spPr bwMode="auto">
          <a:xfrm>
            <a:off x="2136775" y="54102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Line 14"/>
          <p:cNvSpPr>
            <a:spLocks noChangeShapeType="1"/>
          </p:cNvSpPr>
          <p:nvPr/>
        </p:nvSpPr>
        <p:spPr bwMode="auto">
          <a:xfrm flipH="1" flipV="1">
            <a:off x="2133600" y="44196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6" name="Text Box 15"/>
          <p:cNvSpPr txBox="1">
            <a:spLocks noChangeArrowheads="1"/>
          </p:cNvSpPr>
          <p:nvPr/>
        </p:nvSpPr>
        <p:spPr bwMode="auto">
          <a:xfrm>
            <a:off x="1524000" y="3973513"/>
            <a:ext cx="71224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/>
              <a:t>Impedance &amp; current </a:t>
            </a:r>
            <a:r>
              <a:rPr lang="en-US" dirty="0">
                <a:sym typeface="Symbol" charset="0"/>
              </a:rPr>
              <a:t>⇒ voltage ⇒ electric field</a:t>
            </a:r>
          </a:p>
        </p:txBody>
      </p:sp>
      <p:sp>
        <p:nvSpPr>
          <p:cNvPr id="8207" name="Line 16"/>
          <p:cNvSpPr>
            <a:spLocks noChangeShapeType="1"/>
          </p:cNvSpPr>
          <p:nvPr/>
        </p:nvSpPr>
        <p:spPr bwMode="auto">
          <a:xfrm flipV="1">
            <a:off x="2743200" y="3733800"/>
            <a:ext cx="330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8" name="Line 17"/>
          <p:cNvSpPr>
            <a:spLocks noChangeShapeType="1"/>
          </p:cNvSpPr>
          <p:nvPr/>
        </p:nvSpPr>
        <p:spPr bwMode="auto">
          <a:xfrm flipV="1">
            <a:off x="3886200" y="3657600"/>
            <a:ext cx="3175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9" name="Line 18"/>
          <p:cNvSpPr>
            <a:spLocks noChangeShapeType="1"/>
          </p:cNvSpPr>
          <p:nvPr/>
        </p:nvSpPr>
        <p:spPr bwMode="auto">
          <a:xfrm>
            <a:off x="6184900" y="3657600"/>
            <a:ext cx="5207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0" name="Text Box 19"/>
          <p:cNvSpPr txBox="1">
            <a:spLocks noChangeArrowheads="1"/>
          </p:cNvSpPr>
          <p:nvPr/>
        </p:nvSpPr>
        <p:spPr bwMode="auto">
          <a:xfrm>
            <a:off x="698500" y="5486400"/>
            <a:ext cx="2438400" cy="70167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/>
              <a:t>Strong frequency dependence</a:t>
            </a:r>
          </a:p>
        </p:txBody>
      </p:sp>
      <p:sp>
        <p:nvSpPr>
          <p:cNvPr id="8211" name="Line 21"/>
          <p:cNvSpPr>
            <a:spLocks noChangeShapeType="1"/>
          </p:cNvSpPr>
          <p:nvPr/>
        </p:nvSpPr>
        <p:spPr bwMode="auto">
          <a:xfrm flipV="1">
            <a:off x="1524000" y="3505200"/>
            <a:ext cx="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2" name="Line 22"/>
          <p:cNvSpPr>
            <a:spLocks noChangeShapeType="1"/>
          </p:cNvSpPr>
          <p:nvPr/>
        </p:nvSpPr>
        <p:spPr bwMode="auto">
          <a:xfrm>
            <a:off x="1536700" y="3505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13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Impedance and Wall current (1)</a:t>
            </a:r>
          </a:p>
        </p:txBody>
      </p:sp>
      <p:sp>
        <p:nvSpPr>
          <p:cNvPr id="8214" name="Rectangle 24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305800" cy="182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Comic Sans MS" charset="0"/>
              </a:rPr>
              <a:t>The vacuum chamber presents an impedance to this induced wall current (changes of shape, material etc.)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Comic Sans MS" charset="0"/>
              </a:rPr>
              <a:t>The image current combined with this impedance induces a voltage, which in turn affects the charged particles in the bunch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349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3492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3588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89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493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3586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87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494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3584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85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495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3582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83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496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3580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81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497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3578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79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498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3576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77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499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3574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75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0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3572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73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1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3570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71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2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3568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69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3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3566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67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4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3564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65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5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3562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63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6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3560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61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7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3558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59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8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3556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57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09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3554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55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0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3552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53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1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3550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51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2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3538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3548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9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39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3546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7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40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3544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5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541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3542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43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3513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3536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37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4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3534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35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5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3532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33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6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3530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31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7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63528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29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8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63526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27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19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63524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25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3520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63522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523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3521" name="Rectangle 111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(8)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451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4516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4624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25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17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4622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23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18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4620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21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19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4618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19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0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4616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17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1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4614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15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2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4612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13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3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4610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11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4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4608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9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5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4606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7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6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4604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5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7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4602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3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8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4600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1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29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4598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9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0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4596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7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1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4594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5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2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4592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3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3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4590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1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4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4588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89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5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4586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87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6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4574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4584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5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575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4582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3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576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4580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81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577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4578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79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4537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4572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73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8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4570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71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39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4568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69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0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4566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67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1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64564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65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2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64562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63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3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64560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61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4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64558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59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5" name="Group 99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64556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57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6" name="Group 102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64554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55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7" name="Group 105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64552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53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4548" name="Group 108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64550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51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4549" name="Rectangle 123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(9)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553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5540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5660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61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1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5658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59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2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5656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57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3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5654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55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4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5652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53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5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5650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51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6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5648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49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7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5646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47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8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5644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45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49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5642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43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0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5640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41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1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5638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39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2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5636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37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3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5634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35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4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5632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33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5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5630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31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6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5628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29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7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5626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27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8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5624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25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59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5622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23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0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5610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5620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621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611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5618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619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612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5616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617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5613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5614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615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5561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5608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09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2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5606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07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3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5604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05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4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5602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03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5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65600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601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6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65598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99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7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65596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97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8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65594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95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69" name="Group 99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65592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93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70" name="Group 102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65590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91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71" name="Group 105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65588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89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72" name="Group 108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65586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87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73" name="Group 111"/>
          <p:cNvGrpSpPr>
            <a:grpSpLocks/>
          </p:cNvGrpSpPr>
          <p:nvPr/>
        </p:nvGrpSpPr>
        <p:grpSpPr bwMode="auto">
          <a:xfrm>
            <a:off x="1828800" y="3505200"/>
            <a:ext cx="936625" cy="1192213"/>
            <a:chOff x="2915" y="1514"/>
            <a:chExt cx="1166" cy="1183"/>
          </a:xfrm>
        </p:grpSpPr>
        <p:sp>
          <p:nvSpPr>
            <p:cNvPr id="65584" name="Freeform 1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85" name="Freeform 1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74" name="Group 114"/>
          <p:cNvGrpSpPr>
            <a:grpSpLocks/>
          </p:cNvGrpSpPr>
          <p:nvPr/>
        </p:nvGrpSpPr>
        <p:grpSpPr bwMode="auto">
          <a:xfrm>
            <a:off x="5867400" y="3505200"/>
            <a:ext cx="936625" cy="1192213"/>
            <a:chOff x="2915" y="1514"/>
            <a:chExt cx="1166" cy="1183"/>
          </a:xfrm>
        </p:grpSpPr>
        <p:sp>
          <p:nvSpPr>
            <p:cNvPr id="65582" name="Freeform 1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83" name="Freeform 1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75" name="Group 117"/>
          <p:cNvGrpSpPr>
            <a:grpSpLocks/>
          </p:cNvGrpSpPr>
          <p:nvPr/>
        </p:nvGrpSpPr>
        <p:grpSpPr bwMode="auto">
          <a:xfrm>
            <a:off x="4648200" y="3505200"/>
            <a:ext cx="936625" cy="1192213"/>
            <a:chOff x="2915" y="1514"/>
            <a:chExt cx="1166" cy="1183"/>
          </a:xfrm>
        </p:grpSpPr>
        <p:sp>
          <p:nvSpPr>
            <p:cNvPr id="65580" name="Freeform 1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81" name="Freeform 1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5576" name="Group 120"/>
          <p:cNvGrpSpPr>
            <a:grpSpLocks/>
          </p:cNvGrpSpPr>
          <p:nvPr/>
        </p:nvGrpSpPr>
        <p:grpSpPr bwMode="auto">
          <a:xfrm>
            <a:off x="3048000" y="3505200"/>
            <a:ext cx="936625" cy="1192213"/>
            <a:chOff x="2915" y="1514"/>
            <a:chExt cx="1166" cy="1183"/>
          </a:xfrm>
        </p:grpSpPr>
        <p:sp>
          <p:nvSpPr>
            <p:cNvPr id="65578" name="Freeform 1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9" name="Freeform 1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5577" name="Rectangle 136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(10)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656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6564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6697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98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65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6695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96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66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6693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94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67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6691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92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68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6689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90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69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6687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88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0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6685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86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1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6683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84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2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6681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82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3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6679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80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4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6677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78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5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6675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76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6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6673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74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7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6671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72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8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6669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70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79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6667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68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0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6665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66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1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6663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64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2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6661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62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3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6659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60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4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6647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6657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58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648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6655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56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649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6653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54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650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6651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52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6585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6645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46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6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6643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44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7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6641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42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8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6639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40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89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66637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38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0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66635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36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1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66633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34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2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66631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32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3" name="Group 99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66629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30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4" name="Group 102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66627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28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5" name="Group 105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66625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26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6" name="Group 108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66623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24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7" name="Group 111"/>
          <p:cNvGrpSpPr>
            <a:grpSpLocks/>
          </p:cNvGrpSpPr>
          <p:nvPr/>
        </p:nvGrpSpPr>
        <p:grpSpPr bwMode="auto">
          <a:xfrm>
            <a:off x="1828800" y="3505200"/>
            <a:ext cx="936625" cy="1192213"/>
            <a:chOff x="2915" y="1514"/>
            <a:chExt cx="1166" cy="1183"/>
          </a:xfrm>
        </p:grpSpPr>
        <p:sp>
          <p:nvSpPr>
            <p:cNvPr id="66621" name="Freeform 1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22" name="Freeform 1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8" name="Group 114"/>
          <p:cNvGrpSpPr>
            <a:grpSpLocks/>
          </p:cNvGrpSpPr>
          <p:nvPr/>
        </p:nvGrpSpPr>
        <p:grpSpPr bwMode="auto">
          <a:xfrm>
            <a:off x="5867400" y="3505200"/>
            <a:ext cx="936625" cy="1192213"/>
            <a:chOff x="2915" y="1514"/>
            <a:chExt cx="1166" cy="1183"/>
          </a:xfrm>
        </p:grpSpPr>
        <p:sp>
          <p:nvSpPr>
            <p:cNvPr id="66619" name="Freeform 1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20" name="Freeform 1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599" name="Group 117"/>
          <p:cNvGrpSpPr>
            <a:grpSpLocks/>
          </p:cNvGrpSpPr>
          <p:nvPr/>
        </p:nvGrpSpPr>
        <p:grpSpPr bwMode="auto">
          <a:xfrm>
            <a:off x="4648200" y="3505200"/>
            <a:ext cx="936625" cy="1192213"/>
            <a:chOff x="2915" y="1514"/>
            <a:chExt cx="1166" cy="1183"/>
          </a:xfrm>
        </p:grpSpPr>
        <p:sp>
          <p:nvSpPr>
            <p:cNvPr id="66617" name="Freeform 1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18" name="Freeform 1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600" name="Group 120"/>
          <p:cNvGrpSpPr>
            <a:grpSpLocks/>
          </p:cNvGrpSpPr>
          <p:nvPr/>
        </p:nvGrpSpPr>
        <p:grpSpPr bwMode="auto">
          <a:xfrm>
            <a:off x="3048000" y="3505200"/>
            <a:ext cx="936625" cy="1192213"/>
            <a:chOff x="2915" y="1514"/>
            <a:chExt cx="1166" cy="1183"/>
          </a:xfrm>
        </p:grpSpPr>
        <p:sp>
          <p:nvSpPr>
            <p:cNvPr id="66615" name="Freeform 1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616" name="Freeform 1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6601" name="Group 123"/>
          <p:cNvGrpSpPr>
            <a:grpSpLocks/>
          </p:cNvGrpSpPr>
          <p:nvPr/>
        </p:nvGrpSpPr>
        <p:grpSpPr bwMode="auto">
          <a:xfrm>
            <a:off x="1752600" y="3657600"/>
            <a:ext cx="5127625" cy="1192213"/>
            <a:chOff x="1200" y="1440"/>
            <a:chExt cx="3230" cy="751"/>
          </a:xfrm>
        </p:grpSpPr>
        <p:grpSp>
          <p:nvGrpSpPr>
            <p:cNvPr id="66603" name="Group 124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6613" name="Freeform 125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14" name="Freeform 126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604" name="Group 127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6611" name="Freeform 128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12" name="Freeform 129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605" name="Group 130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6609" name="Freeform 131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10" name="Freeform 132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6606" name="Group 133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6607" name="Freeform 13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08" name="Freeform 13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6602" name="Rectangle 148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(11)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758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7588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7733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34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89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7731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32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0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7729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30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1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7727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28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2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7725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26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3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7723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24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4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7721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22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5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7719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20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6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7717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18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7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7715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16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8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7713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14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599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7711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12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0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7709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10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1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7707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08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2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7705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06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3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7703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04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4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7701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02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5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7699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700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6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7697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98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7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7695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96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08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7683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7693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94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84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7691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92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85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7689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90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86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7687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88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7609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7681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2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0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7679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80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1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7677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78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2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7675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76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3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67673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74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4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67671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72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5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67669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70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6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67667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68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7" name="Group 99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67665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66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8" name="Group 102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67663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64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19" name="Group 105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67661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62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0" name="Group 108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67659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60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1" name="Group 111"/>
          <p:cNvGrpSpPr>
            <a:grpSpLocks/>
          </p:cNvGrpSpPr>
          <p:nvPr/>
        </p:nvGrpSpPr>
        <p:grpSpPr bwMode="auto">
          <a:xfrm>
            <a:off x="1828800" y="3505200"/>
            <a:ext cx="936625" cy="1192213"/>
            <a:chOff x="2915" y="1514"/>
            <a:chExt cx="1166" cy="1183"/>
          </a:xfrm>
        </p:grpSpPr>
        <p:sp>
          <p:nvSpPr>
            <p:cNvPr id="67657" name="Freeform 1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58" name="Freeform 1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2" name="Group 114"/>
          <p:cNvGrpSpPr>
            <a:grpSpLocks/>
          </p:cNvGrpSpPr>
          <p:nvPr/>
        </p:nvGrpSpPr>
        <p:grpSpPr bwMode="auto">
          <a:xfrm>
            <a:off x="5867400" y="3505200"/>
            <a:ext cx="936625" cy="1192213"/>
            <a:chOff x="2915" y="1514"/>
            <a:chExt cx="1166" cy="1183"/>
          </a:xfrm>
        </p:grpSpPr>
        <p:sp>
          <p:nvSpPr>
            <p:cNvPr id="67655" name="Freeform 1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56" name="Freeform 1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3" name="Group 117"/>
          <p:cNvGrpSpPr>
            <a:grpSpLocks/>
          </p:cNvGrpSpPr>
          <p:nvPr/>
        </p:nvGrpSpPr>
        <p:grpSpPr bwMode="auto">
          <a:xfrm>
            <a:off x="4648200" y="3505200"/>
            <a:ext cx="936625" cy="1192213"/>
            <a:chOff x="2915" y="1514"/>
            <a:chExt cx="1166" cy="1183"/>
          </a:xfrm>
        </p:grpSpPr>
        <p:sp>
          <p:nvSpPr>
            <p:cNvPr id="67653" name="Freeform 1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54" name="Freeform 1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4" name="Group 120"/>
          <p:cNvGrpSpPr>
            <a:grpSpLocks/>
          </p:cNvGrpSpPr>
          <p:nvPr/>
        </p:nvGrpSpPr>
        <p:grpSpPr bwMode="auto">
          <a:xfrm>
            <a:off x="3048000" y="3505200"/>
            <a:ext cx="936625" cy="1192213"/>
            <a:chOff x="2915" y="1514"/>
            <a:chExt cx="1166" cy="1183"/>
          </a:xfrm>
        </p:grpSpPr>
        <p:sp>
          <p:nvSpPr>
            <p:cNvPr id="67651" name="Freeform 1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52" name="Freeform 1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5" name="Group 123"/>
          <p:cNvGrpSpPr>
            <a:grpSpLocks/>
          </p:cNvGrpSpPr>
          <p:nvPr/>
        </p:nvGrpSpPr>
        <p:grpSpPr bwMode="auto">
          <a:xfrm>
            <a:off x="1752600" y="3657600"/>
            <a:ext cx="5127625" cy="1192213"/>
            <a:chOff x="1200" y="1440"/>
            <a:chExt cx="3230" cy="751"/>
          </a:xfrm>
        </p:grpSpPr>
        <p:grpSp>
          <p:nvGrpSpPr>
            <p:cNvPr id="67639" name="Group 124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7649" name="Freeform 125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50" name="Freeform 126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40" name="Group 127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7647" name="Freeform 128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48" name="Freeform 129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41" name="Group 130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7645" name="Freeform 131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46" name="Freeform 132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7642" name="Group 133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7643" name="Freeform 13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44" name="Freeform 13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7626" name="Group 136"/>
          <p:cNvGrpSpPr>
            <a:grpSpLocks/>
          </p:cNvGrpSpPr>
          <p:nvPr/>
        </p:nvGrpSpPr>
        <p:grpSpPr bwMode="auto">
          <a:xfrm>
            <a:off x="1676400" y="3810000"/>
            <a:ext cx="936625" cy="1192213"/>
            <a:chOff x="2915" y="1514"/>
            <a:chExt cx="1166" cy="1183"/>
          </a:xfrm>
        </p:grpSpPr>
        <p:sp>
          <p:nvSpPr>
            <p:cNvPr id="67637" name="Freeform 13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38" name="Freeform 13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7" name="Group 139"/>
          <p:cNvGrpSpPr>
            <a:grpSpLocks/>
          </p:cNvGrpSpPr>
          <p:nvPr/>
        </p:nvGrpSpPr>
        <p:grpSpPr bwMode="auto">
          <a:xfrm>
            <a:off x="6019800" y="3810000"/>
            <a:ext cx="936625" cy="1192213"/>
            <a:chOff x="2915" y="1514"/>
            <a:chExt cx="1166" cy="1183"/>
          </a:xfrm>
        </p:grpSpPr>
        <p:sp>
          <p:nvSpPr>
            <p:cNvPr id="67635" name="Freeform 14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36" name="Freeform 14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8" name="Group 142"/>
          <p:cNvGrpSpPr>
            <a:grpSpLocks/>
          </p:cNvGrpSpPr>
          <p:nvPr/>
        </p:nvGrpSpPr>
        <p:grpSpPr bwMode="auto">
          <a:xfrm>
            <a:off x="4495800" y="3810000"/>
            <a:ext cx="936625" cy="1192213"/>
            <a:chOff x="2915" y="1514"/>
            <a:chExt cx="1166" cy="1183"/>
          </a:xfrm>
        </p:grpSpPr>
        <p:sp>
          <p:nvSpPr>
            <p:cNvPr id="67633" name="Freeform 14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34" name="Freeform 14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629" name="Group 145"/>
          <p:cNvGrpSpPr>
            <a:grpSpLocks/>
          </p:cNvGrpSpPr>
          <p:nvPr/>
        </p:nvGrpSpPr>
        <p:grpSpPr bwMode="auto">
          <a:xfrm>
            <a:off x="3200400" y="3810000"/>
            <a:ext cx="936625" cy="1192213"/>
            <a:chOff x="2915" y="1514"/>
            <a:chExt cx="1166" cy="1183"/>
          </a:xfrm>
        </p:grpSpPr>
        <p:sp>
          <p:nvSpPr>
            <p:cNvPr id="67631" name="Freeform 14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632" name="Freeform 14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7630" name="Rectangle 160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(12)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861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8612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8769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70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13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8767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68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14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8765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66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15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8763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64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16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8761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62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17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8759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60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18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8757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58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19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8755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56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0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8753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54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1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8751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52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2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8749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50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3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8747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48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4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8745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46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5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8743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44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6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8741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42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7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8739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40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8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8737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38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29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8735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36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0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8733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34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1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8731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32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2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8719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8729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730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720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8727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728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721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8725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726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722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8723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724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8633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8717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18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4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8715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16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5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8713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14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6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8711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12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7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68709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10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8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68707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08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39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68705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06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0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68703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04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1" name="Group 99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68701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02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2" name="Group 102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68699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700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3" name="Group 105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68697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98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4" name="Group 108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68695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96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5" name="Group 111"/>
          <p:cNvGrpSpPr>
            <a:grpSpLocks/>
          </p:cNvGrpSpPr>
          <p:nvPr/>
        </p:nvGrpSpPr>
        <p:grpSpPr bwMode="auto">
          <a:xfrm>
            <a:off x="1828800" y="3505200"/>
            <a:ext cx="936625" cy="1192213"/>
            <a:chOff x="2915" y="1514"/>
            <a:chExt cx="1166" cy="1183"/>
          </a:xfrm>
        </p:grpSpPr>
        <p:sp>
          <p:nvSpPr>
            <p:cNvPr id="68693" name="Freeform 1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94" name="Freeform 1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6" name="Group 114"/>
          <p:cNvGrpSpPr>
            <a:grpSpLocks/>
          </p:cNvGrpSpPr>
          <p:nvPr/>
        </p:nvGrpSpPr>
        <p:grpSpPr bwMode="auto">
          <a:xfrm>
            <a:off x="5867400" y="3505200"/>
            <a:ext cx="936625" cy="1192213"/>
            <a:chOff x="2915" y="1514"/>
            <a:chExt cx="1166" cy="1183"/>
          </a:xfrm>
        </p:grpSpPr>
        <p:sp>
          <p:nvSpPr>
            <p:cNvPr id="68691" name="Freeform 1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92" name="Freeform 1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7" name="Group 117"/>
          <p:cNvGrpSpPr>
            <a:grpSpLocks/>
          </p:cNvGrpSpPr>
          <p:nvPr/>
        </p:nvGrpSpPr>
        <p:grpSpPr bwMode="auto">
          <a:xfrm>
            <a:off x="4648200" y="3505200"/>
            <a:ext cx="936625" cy="1192213"/>
            <a:chOff x="2915" y="1514"/>
            <a:chExt cx="1166" cy="1183"/>
          </a:xfrm>
        </p:grpSpPr>
        <p:sp>
          <p:nvSpPr>
            <p:cNvPr id="68689" name="Freeform 1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90" name="Freeform 1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8" name="Group 120"/>
          <p:cNvGrpSpPr>
            <a:grpSpLocks/>
          </p:cNvGrpSpPr>
          <p:nvPr/>
        </p:nvGrpSpPr>
        <p:grpSpPr bwMode="auto">
          <a:xfrm>
            <a:off x="3048000" y="3505200"/>
            <a:ext cx="936625" cy="1192213"/>
            <a:chOff x="2915" y="1514"/>
            <a:chExt cx="1166" cy="1183"/>
          </a:xfrm>
        </p:grpSpPr>
        <p:sp>
          <p:nvSpPr>
            <p:cNvPr id="68687" name="Freeform 1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88" name="Freeform 1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49" name="Group 123"/>
          <p:cNvGrpSpPr>
            <a:grpSpLocks/>
          </p:cNvGrpSpPr>
          <p:nvPr/>
        </p:nvGrpSpPr>
        <p:grpSpPr bwMode="auto">
          <a:xfrm>
            <a:off x="1752600" y="3657600"/>
            <a:ext cx="5127625" cy="1192213"/>
            <a:chOff x="1200" y="1440"/>
            <a:chExt cx="3230" cy="751"/>
          </a:xfrm>
        </p:grpSpPr>
        <p:grpSp>
          <p:nvGrpSpPr>
            <p:cNvPr id="68675" name="Group 124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8685" name="Freeform 125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86" name="Freeform 126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676" name="Group 127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8683" name="Freeform 128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84" name="Freeform 129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677" name="Group 130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8681" name="Freeform 131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82" name="Freeform 132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8678" name="Group 133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8679" name="Freeform 13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80" name="Freeform 13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8650" name="Group 136"/>
          <p:cNvGrpSpPr>
            <a:grpSpLocks/>
          </p:cNvGrpSpPr>
          <p:nvPr/>
        </p:nvGrpSpPr>
        <p:grpSpPr bwMode="auto">
          <a:xfrm>
            <a:off x="1676400" y="3810000"/>
            <a:ext cx="936625" cy="1192213"/>
            <a:chOff x="2915" y="1514"/>
            <a:chExt cx="1166" cy="1183"/>
          </a:xfrm>
        </p:grpSpPr>
        <p:sp>
          <p:nvSpPr>
            <p:cNvPr id="68673" name="Freeform 13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74" name="Freeform 13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51" name="Group 139"/>
          <p:cNvGrpSpPr>
            <a:grpSpLocks/>
          </p:cNvGrpSpPr>
          <p:nvPr/>
        </p:nvGrpSpPr>
        <p:grpSpPr bwMode="auto">
          <a:xfrm>
            <a:off x="6019800" y="3810000"/>
            <a:ext cx="936625" cy="1192213"/>
            <a:chOff x="2915" y="1514"/>
            <a:chExt cx="1166" cy="1183"/>
          </a:xfrm>
        </p:grpSpPr>
        <p:sp>
          <p:nvSpPr>
            <p:cNvPr id="68671" name="Freeform 14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72" name="Freeform 14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52" name="Group 142"/>
          <p:cNvGrpSpPr>
            <a:grpSpLocks/>
          </p:cNvGrpSpPr>
          <p:nvPr/>
        </p:nvGrpSpPr>
        <p:grpSpPr bwMode="auto">
          <a:xfrm>
            <a:off x="4495800" y="3810000"/>
            <a:ext cx="936625" cy="1192213"/>
            <a:chOff x="2915" y="1514"/>
            <a:chExt cx="1166" cy="1183"/>
          </a:xfrm>
        </p:grpSpPr>
        <p:sp>
          <p:nvSpPr>
            <p:cNvPr id="68669" name="Freeform 14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70" name="Freeform 14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53" name="Group 145"/>
          <p:cNvGrpSpPr>
            <a:grpSpLocks/>
          </p:cNvGrpSpPr>
          <p:nvPr/>
        </p:nvGrpSpPr>
        <p:grpSpPr bwMode="auto">
          <a:xfrm>
            <a:off x="3200400" y="3810000"/>
            <a:ext cx="936625" cy="1192213"/>
            <a:chOff x="2915" y="1514"/>
            <a:chExt cx="1166" cy="1183"/>
          </a:xfrm>
        </p:grpSpPr>
        <p:sp>
          <p:nvSpPr>
            <p:cNvPr id="68667" name="Freeform 14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68" name="Freeform 14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54" name="Group 148"/>
          <p:cNvGrpSpPr>
            <a:grpSpLocks/>
          </p:cNvGrpSpPr>
          <p:nvPr/>
        </p:nvGrpSpPr>
        <p:grpSpPr bwMode="auto">
          <a:xfrm>
            <a:off x="1600200" y="3962400"/>
            <a:ext cx="936625" cy="1192213"/>
            <a:chOff x="2915" y="1514"/>
            <a:chExt cx="1166" cy="1183"/>
          </a:xfrm>
        </p:grpSpPr>
        <p:sp>
          <p:nvSpPr>
            <p:cNvPr id="68665" name="Freeform 14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66" name="Freeform 15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55" name="Group 151"/>
          <p:cNvGrpSpPr>
            <a:grpSpLocks/>
          </p:cNvGrpSpPr>
          <p:nvPr/>
        </p:nvGrpSpPr>
        <p:grpSpPr bwMode="auto">
          <a:xfrm>
            <a:off x="6096000" y="3962400"/>
            <a:ext cx="936625" cy="1192213"/>
            <a:chOff x="2915" y="1514"/>
            <a:chExt cx="1166" cy="1183"/>
          </a:xfrm>
        </p:grpSpPr>
        <p:sp>
          <p:nvSpPr>
            <p:cNvPr id="68663" name="Freeform 15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64" name="Freeform 15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56" name="Group 154"/>
          <p:cNvGrpSpPr>
            <a:grpSpLocks/>
          </p:cNvGrpSpPr>
          <p:nvPr/>
        </p:nvGrpSpPr>
        <p:grpSpPr bwMode="auto">
          <a:xfrm>
            <a:off x="4419600" y="3962400"/>
            <a:ext cx="936625" cy="1192213"/>
            <a:chOff x="2915" y="1514"/>
            <a:chExt cx="1166" cy="1183"/>
          </a:xfrm>
        </p:grpSpPr>
        <p:sp>
          <p:nvSpPr>
            <p:cNvPr id="68661" name="Freeform 15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62" name="Freeform 15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8657" name="Group 157"/>
          <p:cNvGrpSpPr>
            <a:grpSpLocks/>
          </p:cNvGrpSpPr>
          <p:nvPr/>
        </p:nvGrpSpPr>
        <p:grpSpPr bwMode="auto">
          <a:xfrm>
            <a:off x="3276600" y="3962400"/>
            <a:ext cx="936625" cy="1192213"/>
            <a:chOff x="2915" y="1514"/>
            <a:chExt cx="1166" cy="1183"/>
          </a:xfrm>
        </p:grpSpPr>
        <p:sp>
          <p:nvSpPr>
            <p:cNvPr id="68659" name="Freeform 15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60" name="Freeform 15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8658" name="Rectangle 172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(13)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6963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69636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69805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06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37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69803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04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38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69801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02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39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69799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800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0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69797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98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1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69795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96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2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69793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94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3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69791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92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4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69789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90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5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69787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88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6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69785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86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7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69783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84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8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69781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82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49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69779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80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0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69777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78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1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69775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76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2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69773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74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3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69771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72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4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69769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70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5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69767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68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6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69755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9765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66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756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9763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64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757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9761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62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758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9759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60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9657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69753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54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8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69751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52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59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69749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50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0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69747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8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1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69745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6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2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69743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4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3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69741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2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4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69739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40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5" name="Group 99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69737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8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6" name="Group 102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69735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6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7" name="Group 105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69733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4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8" name="Group 108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69731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2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69" name="Group 111"/>
          <p:cNvGrpSpPr>
            <a:grpSpLocks/>
          </p:cNvGrpSpPr>
          <p:nvPr/>
        </p:nvGrpSpPr>
        <p:grpSpPr bwMode="auto">
          <a:xfrm>
            <a:off x="1828800" y="3505200"/>
            <a:ext cx="936625" cy="1192213"/>
            <a:chOff x="2915" y="1514"/>
            <a:chExt cx="1166" cy="1183"/>
          </a:xfrm>
        </p:grpSpPr>
        <p:sp>
          <p:nvSpPr>
            <p:cNvPr id="69729" name="Freeform 1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30" name="Freeform 1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0" name="Group 114"/>
          <p:cNvGrpSpPr>
            <a:grpSpLocks/>
          </p:cNvGrpSpPr>
          <p:nvPr/>
        </p:nvGrpSpPr>
        <p:grpSpPr bwMode="auto">
          <a:xfrm>
            <a:off x="5867400" y="3505200"/>
            <a:ext cx="936625" cy="1192213"/>
            <a:chOff x="2915" y="1514"/>
            <a:chExt cx="1166" cy="1183"/>
          </a:xfrm>
        </p:grpSpPr>
        <p:sp>
          <p:nvSpPr>
            <p:cNvPr id="69727" name="Freeform 1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8" name="Freeform 1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1" name="Group 117"/>
          <p:cNvGrpSpPr>
            <a:grpSpLocks/>
          </p:cNvGrpSpPr>
          <p:nvPr/>
        </p:nvGrpSpPr>
        <p:grpSpPr bwMode="auto">
          <a:xfrm>
            <a:off x="4648200" y="3505200"/>
            <a:ext cx="936625" cy="1192213"/>
            <a:chOff x="2915" y="1514"/>
            <a:chExt cx="1166" cy="1183"/>
          </a:xfrm>
        </p:grpSpPr>
        <p:sp>
          <p:nvSpPr>
            <p:cNvPr id="69725" name="Freeform 1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6" name="Freeform 1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2" name="Group 120"/>
          <p:cNvGrpSpPr>
            <a:grpSpLocks/>
          </p:cNvGrpSpPr>
          <p:nvPr/>
        </p:nvGrpSpPr>
        <p:grpSpPr bwMode="auto">
          <a:xfrm>
            <a:off x="3048000" y="3505200"/>
            <a:ext cx="936625" cy="1192213"/>
            <a:chOff x="2915" y="1514"/>
            <a:chExt cx="1166" cy="1183"/>
          </a:xfrm>
        </p:grpSpPr>
        <p:sp>
          <p:nvSpPr>
            <p:cNvPr id="69723" name="Freeform 1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24" name="Freeform 1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3" name="Group 123"/>
          <p:cNvGrpSpPr>
            <a:grpSpLocks/>
          </p:cNvGrpSpPr>
          <p:nvPr/>
        </p:nvGrpSpPr>
        <p:grpSpPr bwMode="auto">
          <a:xfrm>
            <a:off x="1752600" y="3657600"/>
            <a:ext cx="5127625" cy="1192213"/>
            <a:chOff x="1200" y="1440"/>
            <a:chExt cx="3230" cy="751"/>
          </a:xfrm>
        </p:grpSpPr>
        <p:grpSp>
          <p:nvGrpSpPr>
            <p:cNvPr id="69711" name="Group 124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69721" name="Freeform 125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22" name="Freeform 126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712" name="Group 127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69719" name="Freeform 128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20" name="Freeform 129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713" name="Group 130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69717" name="Freeform 131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8" name="Freeform 132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9714" name="Group 133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69715" name="Freeform 13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16" name="Freeform 13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9674" name="Group 136"/>
          <p:cNvGrpSpPr>
            <a:grpSpLocks/>
          </p:cNvGrpSpPr>
          <p:nvPr/>
        </p:nvGrpSpPr>
        <p:grpSpPr bwMode="auto">
          <a:xfrm>
            <a:off x="1676400" y="3810000"/>
            <a:ext cx="936625" cy="1192213"/>
            <a:chOff x="2915" y="1514"/>
            <a:chExt cx="1166" cy="1183"/>
          </a:xfrm>
        </p:grpSpPr>
        <p:sp>
          <p:nvSpPr>
            <p:cNvPr id="69709" name="Freeform 13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10" name="Freeform 13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5" name="Group 139"/>
          <p:cNvGrpSpPr>
            <a:grpSpLocks/>
          </p:cNvGrpSpPr>
          <p:nvPr/>
        </p:nvGrpSpPr>
        <p:grpSpPr bwMode="auto">
          <a:xfrm>
            <a:off x="6019800" y="3810000"/>
            <a:ext cx="936625" cy="1192213"/>
            <a:chOff x="2915" y="1514"/>
            <a:chExt cx="1166" cy="1183"/>
          </a:xfrm>
        </p:grpSpPr>
        <p:sp>
          <p:nvSpPr>
            <p:cNvPr id="69707" name="Freeform 14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8" name="Freeform 14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6" name="Group 142"/>
          <p:cNvGrpSpPr>
            <a:grpSpLocks/>
          </p:cNvGrpSpPr>
          <p:nvPr/>
        </p:nvGrpSpPr>
        <p:grpSpPr bwMode="auto">
          <a:xfrm>
            <a:off x="4495800" y="3810000"/>
            <a:ext cx="936625" cy="1192213"/>
            <a:chOff x="2915" y="1514"/>
            <a:chExt cx="1166" cy="1183"/>
          </a:xfrm>
        </p:grpSpPr>
        <p:sp>
          <p:nvSpPr>
            <p:cNvPr id="69705" name="Freeform 14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6" name="Freeform 14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7" name="Group 145"/>
          <p:cNvGrpSpPr>
            <a:grpSpLocks/>
          </p:cNvGrpSpPr>
          <p:nvPr/>
        </p:nvGrpSpPr>
        <p:grpSpPr bwMode="auto">
          <a:xfrm>
            <a:off x="3200400" y="3810000"/>
            <a:ext cx="936625" cy="1192213"/>
            <a:chOff x="2915" y="1514"/>
            <a:chExt cx="1166" cy="1183"/>
          </a:xfrm>
        </p:grpSpPr>
        <p:sp>
          <p:nvSpPr>
            <p:cNvPr id="69703" name="Freeform 14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4" name="Freeform 14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8" name="Group 148"/>
          <p:cNvGrpSpPr>
            <a:grpSpLocks/>
          </p:cNvGrpSpPr>
          <p:nvPr/>
        </p:nvGrpSpPr>
        <p:grpSpPr bwMode="auto">
          <a:xfrm>
            <a:off x="1600200" y="3962400"/>
            <a:ext cx="936625" cy="1192213"/>
            <a:chOff x="2915" y="1514"/>
            <a:chExt cx="1166" cy="1183"/>
          </a:xfrm>
        </p:grpSpPr>
        <p:sp>
          <p:nvSpPr>
            <p:cNvPr id="69701" name="Freeform 14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2" name="Freeform 15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79" name="Group 151"/>
          <p:cNvGrpSpPr>
            <a:grpSpLocks/>
          </p:cNvGrpSpPr>
          <p:nvPr/>
        </p:nvGrpSpPr>
        <p:grpSpPr bwMode="auto">
          <a:xfrm>
            <a:off x="6096000" y="3962400"/>
            <a:ext cx="936625" cy="1192213"/>
            <a:chOff x="2915" y="1514"/>
            <a:chExt cx="1166" cy="1183"/>
          </a:xfrm>
        </p:grpSpPr>
        <p:sp>
          <p:nvSpPr>
            <p:cNvPr id="69699" name="Freeform 15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700" name="Freeform 15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80" name="Group 154"/>
          <p:cNvGrpSpPr>
            <a:grpSpLocks/>
          </p:cNvGrpSpPr>
          <p:nvPr/>
        </p:nvGrpSpPr>
        <p:grpSpPr bwMode="auto">
          <a:xfrm>
            <a:off x="4419600" y="3962400"/>
            <a:ext cx="936625" cy="1192213"/>
            <a:chOff x="2915" y="1514"/>
            <a:chExt cx="1166" cy="1183"/>
          </a:xfrm>
        </p:grpSpPr>
        <p:sp>
          <p:nvSpPr>
            <p:cNvPr id="69697" name="Freeform 15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98" name="Freeform 15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81" name="Group 157"/>
          <p:cNvGrpSpPr>
            <a:grpSpLocks/>
          </p:cNvGrpSpPr>
          <p:nvPr/>
        </p:nvGrpSpPr>
        <p:grpSpPr bwMode="auto">
          <a:xfrm>
            <a:off x="3276600" y="3962400"/>
            <a:ext cx="936625" cy="1192213"/>
            <a:chOff x="2915" y="1514"/>
            <a:chExt cx="1166" cy="1183"/>
          </a:xfrm>
        </p:grpSpPr>
        <p:sp>
          <p:nvSpPr>
            <p:cNvPr id="69695" name="Freeform 15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96" name="Freeform 15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82" name="Group 160"/>
          <p:cNvGrpSpPr>
            <a:grpSpLocks/>
          </p:cNvGrpSpPr>
          <p:nvPr/>
        </p:nvGrpSpPr>
        <p:grpSpPr bwMode="auto">
          <a:xfrm>
            <a:off x="1524000" y="4114800"/>
            <a:ext cx="936625" cy="1192213"/>
            <a:chOff x="2915" y="1514"/>
            <a:chExt cx="1166" cy="1183"/>
          </a:xfrm>
        </p:grpSpPr>
        <p:sp>
          <p:nvSpPr>
            <p:cNvPr id="69693" name="Freeform 16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94" name="Freeform 16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83" name="Group 163"/>
          <p:cNvGrpSpPr>
            <a:grpSpLocks/>
          </p:cNvGrpSpPr>
          <p:nvPr/>
        </p:nvGrpSpPr>
        <p:grpSpPr bwMode="auto">
          <a:xfrm>
            <a:off x="6172200" y="4114800"/>
            <a:ext cx="936625" cy="1192213"/>
            <a:chOff x="2915" y="1514"/>
            <a:chExt cx="1166" cy="1183"/>
          </a:xfrm>
        </p:grpSpPr>
        <p:sp>
          <p:nvSpPr>
            <p:cNvPr id="69691" name="Freeform 16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92" name="Freeform 16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84" name="Group 166"/>
          <p:cNvGrpSpPr>
            <a:grpSpLocks/>
          </p:cNvGrpSpPr>
          <p:nvPr/>
        </p:nvGrpSpPr>
        <p:grpSpPr bwMode="auto">
          <a:xfrm>
            <a:off x="4343400" y="4114800"/>
            <a:ext cx="936625" cy="1192213"/>
            <a:chOff x="2915" y="1514"/>
            <a:chExt cx="1166" cy="1183"/>
          </a:xfrm>
        </p:grpSpPr>
        <p:sp>
          <p:nvSpPr>
            <p:cNvPr id="69689" name="Freeform 16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90" name="Freeform 16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685" name="Group 169"/>
          <p:cNvGrpSpPr>
            <a:grpSpLocks/>
          </p:cNvGrpSpPr>
          <p:nvPr/>
        </p:nvGrpSpPr>
        <p:grpSpPr bwMode="auto">
          <a:xfrm>
            <a:off x="3352800" y="4114800"/>
            <a:ext cx="936625" cy="1192213"/>
            <a:chOff x="2915" y="1514"/>
            <a:chExt cx="1166" cy="1183"/>
          </a:xfrm>
        </p:grpSpPr>
        <p:sp>
          <p:nvSpPr>
            <p:cNvPr id="69687" name="Freeform 17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688" name="Freeform 17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9686" name="Rectangle 184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(14)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0659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70660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70841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42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1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70839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40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2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70837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38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3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70835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36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4" name="Group 15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70833" name="Freeform 1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34" name="Freeform 1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5" name="Group 18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70831" name="Freeform 1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32" name="Freeform 2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6" name="Group 21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70829" name="Freeform 2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30" name="Freeform 2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7" name="Group 24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70827" name="Freeform 2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28" name="Freeform 2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8" name="Group 28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70825" name="Freeform 2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26" name="Freeform 3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69" name="Group 31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70823" name="Freeform 3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24" name="Freeform 3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0" name="Group 34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70821" name="Freeform 3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22" name="Freeform 3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1" name="Group 37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70819" name="Freeform 3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20" name="Freeform 3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2" name="Group 41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70817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18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3" name="Group 44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70815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16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4" name="Group 47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70813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14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5" name="Group 50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70811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12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6" name="Group 54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70809" name="Freeform 5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10" name="Freeform 5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7" name="Group 57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70807" name="Freeform 5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08" name="Freeform 5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8" name="Group 60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70805" name="Freeform 6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06" name="Freeform 6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79" name="Group 63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70803" name="Freeform 6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804" name="Freeform 6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0" name="Group 66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70791" name="Group 67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70801" name="Freeform 68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802" name="Freeform 69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792" name="Group 70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70799" name="Freeform 71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800" name="Freeform 72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793" name="Group 73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70797" name="Freeform 7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98" name="Freeform 7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794" name="Group 76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70795" name="Freeform 7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96" name="Freeform 7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0681" name="Group 80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70789" name="Freeform 8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90" name="Freeform 8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2" name="Group 83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70787" name="Freeform 8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88" name="Freeform 8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3" name="Group 86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70785" name="Freeform 8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86" name="Freeform 8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4" name="Group 89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70783" name="Freeform 9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84" name="Freeform 9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5" name="Group 93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70781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82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6" name="Group 96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70779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80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7" name="Group 99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70777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78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8" name="Group 102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70775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76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89" name="Group 106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70773" name="Freeform 10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74" name="Freeform 10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0" name="Group 109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70771" name="Freeform 11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72" name="Freeform 11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1" name="Group 112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70769" name="Freeform 11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70" name="Freeform 11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2" name="Group 115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70767" name="Freeform 11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68" name="Freeform 11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3" name="Group 119"/>
          <p:cNvGrpSpPr>
            <a:grpSpLocks/>
          </p:cNvGrpSpPr>
          <p:nvPr/>
        </p:nvGrpSpPr>
        <p:grpSpPr bwMode="auto">
          <a:xfrm>
            <a:off x="1828800" y="3505200"/>
            <a:ext cx="936625" cy="1192213"/>
            <a:chOff x="2915" y="1514"/>
            <a:chExt cx="1166" cy="1183"/>
          </a:xfrm>
        </p:grpSpPr>
        <p:sp>
          <p:nvSpPr>
            <p:cNvPr id="70765" name="Freeform 12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66" name="Freeform 12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4" name="Group 122"/>
          <p:cNvGrpSpPr>
            <a:grpSpLocks/>
          </p:cNvGrpSpPr>
          <p:nvPr/>
        </p:nvGrpSpPr>
        <p:grpSpPr bwMode="auto">
          <a:xfrm>
            <a:off x="5867400" y="3505200"/>
            <a:ext cx="936625" cy="1192213"/>
            <a:chOff x="2915" y="1514"/>
            <a:chExt cx="1166" cy="1183"/>
          </a:xfrm>
        </p:grpSpPr>
        <p:sp>
          <p:nvSpPr>
            <p:cNvPr id="70763" name="Freeform 12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64" name="Freeform 12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5" name="Group 125"/>
          <p:cNvGrpSpPr>
            <a:grpSpLocks/>
          </p:cNvGrpSpPr>
          <p:nvPr/>
        </p:nvGrpSpPr>
        <p:grpSpPr bwMode="auto">
          <a:xfrm>
            <a:off x="4648200" y="3505200"/>
            <a:ext cx="936625" cy="1192213"/>
            <a:chOff x="2915" y="1514"/>
            <a:chExt cx="1166" cy="1183"/>
          </a:xfrm>
        </p:grpSpPr>
        <p:sp>
          <p:nvSpPr>
            <p:cNvPr id="70761" name="Freeform 12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62" name="Freeform 12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6" name="Group 128"/>
          <p:cNvGrpSpPr>
            <a:grpSpLocks/>
          </p:cNvGrpSpPr>
          <p:nvPr/>
        </p:nvGrpSpPr>
        <p:grpSpPr bwMode="auto">
          <a:xfrm>
            <a:off x="3048000" y="3505200"/>
            <a:ext cx="936625" cy="1192213"/>
            <a:chOff x="2915" y="1514"/>
            <a:chExt cx="1166" cy="1183"/>
          </a:xfrm>
        </p:grpSpPr>
        <p:sp>
          <p:nvSpPr>
            <p:cNvPr id="70759" name="Freeform 12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60" name="Freeform 13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7" name="Group 131"/>
          <p:cNvGrpSpPr>
            <a:grpSpLocks/>
          </p:cNvGrpSpPr>
          <p:nvPr/>
        </p:nvGrpSpPr>
        <p:grpSpPr bwMode="auto">
          <a:xfrm>
            <a:off x="1752600" y="3657600"/>
            <a:ext cx="5127625" cy="1192213"/>
            <a:chOff x="1200" y="1440"/>
            <a:chExt cx="3230" cy="751"/>
          </a:xfrm>
        </p:grpSpPr>
        <p:grpSp>
          <p:nvGrpSpPr>
            <p:cNvPr id="70747" name="Group 132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70757" name="Freeform 13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8" name="Freeform 13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748" name="Group 135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70755" name="Freeform 136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6" name="Freeform 137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749" name="Group 138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70753" name="Freeform 139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4" name="Freeform 140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750" name="Group 141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70751" name="Freeform 142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52" name="Freeform 143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0698" name="Group 145"/>
          <p:cNvGrpSpPr>
            <a:grpSpLocks/>
          </p:cNvGrpSpPr>
          <p:nvPr/>
        </p:nvGrpSpPr>
        <p:grpSpPr bwMode="auto">
          <a:xfrm>
            <a:off x="1676400" y="3810000"/>
            <a:ext cx="936625" cy="1192213"/>
            <a:chOff x="2915" y="1514"/>
            <a:chExt cx="1166" cy="1183"/>
          </a:xfrm>
        </p:grpSpPr>
        <p:sp>
          <p:nvSpPr>
            <p:cNvPr id="70745" name="Freeform 14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46" name="Freeform 14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699" name="Group 148"/>
          <p:cNvGrpSpPr>
            <a:grpSpLocks/>
          </p:cNvGrpSpPr>
          <p:nvPr/>
        </p:nvGrpSpPr>
        <p:grpSpPr bwMode="auto">
          <a:xfrm>
            <a:off x="6019800" y="3810000"/>
            <a:ext cx="936625" cy="1192213"/>
            <a:chOff x="2915" y="1514"/>
            <a:chExt cx="1166" cy="1183"/>
          </a:xfrm>
        </p:grpSpPr>
        <p:sp>
          <p:nvSpPr>
            <p:cNvPr id="70743" name="Freeform 14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44" name="Freeform 15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0" name="Group 151"/>
          <p:cNvGrpSpPr>
            <a:grpSpLocks/>
          </p:cNvGrpSpPr>
          <p:nvPr/>
        </p:nvGrpSpPr>
        <p:grpSpPr bwMode="auto">
          <a:xfrm>
            <a:off x="4495800" y="3810000"/>
            <a:ext cx="936625" cy="1192213"/>
            <a:chOff x="2915" y="1514"/>
            <a:chExt cx="1166" cy="1183"/>
          </a:xfrm>
        </p:grpSpPr>
        <p:sp>
          <p:nvSpPr>
            <p:cNvPr id="70741" name="Freeform 15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42" name="Freeform 15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1" name="Group 154"/>
          <p:cNvGrpSpPr>
            <a:grpSpLocks/>
          </p:cNvGrpSpPr>
          <p:nvPr/>
        </p:nvGrpSpPr>
        <p:grpSpPr bwMode="auto">
          <a:xfrm>
            <a:off x="3200400" y="3810000"/>
            <a:ext cx="936625" cy="1192213"/>
            <a:chOff x="2915" y="1514"/>
            <a:chExt cx="1166" cy="1183"/>
          </a:xfrm>
        </p:grpSpPr>
        <p:sp>
          <p:nvSpPr>
            <p:cNvPr id="70739" name="Freeform 15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40" name="Freeform 15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2" name="Group 158"/>
          <p:cNvGrpSpPr>
            <a:grpSpLocks/>
          </p:cNvGrpSpPr>
          <p:nvPr/>
        </p:nvGrpSpPr>
        <p:grpSpPr bwMode="auto">
          <a:xfrm>
            <a:off x="1600200" y="3962400"/>
            <a:ext cx="936625" cy="1192213"/>
            <a:chOff x="2915" y="1514"/>
            <a:chExt cx="1166" cy="1183"/>
          </a:xfrm>
        </p:grpSpPr>
        <p:sp>
          <p:nvSpPr>
            <p:cNvPr id="70737" name="Freeform 15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38" name="Freeform 16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3" name="Group 161"/>
          <p:cNvGrpSpPr>
            <a:grpSpLocks/>
          </p:cNvGrpSpPr>
          <p:nvPr/>
        </p:nvGrpSpPr>
        <p:grpSpPr bwMode="auto">
          <a:xfrm>
            <a:off x="6096000" y="3962400"/>
            <a:ext cx="936625" cy="1192213"/>
            <a:chOff x="2915" y="1514"/>
            <a:chExt cx="1166" cy="1183"/>
          </a:xfrm>
        </p:grpSpPr>
        <p:sp>
          <p:nvSpPr>
            <p:cNvPr id="70735" name="Freeform 16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36" name="Freeform 16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4" name="Group 164"/>
          <p:cNvGrpSpPr>
            <a:grpSpLocks/>
          </p:cNvGrpSpPr>
          <p:nvPr/>
        </p:nvGrpSpPr>
        <p:grpSpPr bwMode="auto">
          <a:xfrm>
            <a:off x="4419600" y="3962400"/>
            <a:ext cx="936625" cy="1192213"/>
            <a:chOff x="2915" y="1514"/>
            <a:chExt cx="1166" cy="1183"/>
          </a:xfrm>
        </p:grpSpPr>
        <p:sp>
          <p:nvSpPr>
            <p:cNvPr id="70733" name="Freeform 16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34" name="Freeform 16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5" name="Group 167"/>
          <p:cNvGrpSpPr>
            <a:grpSpLocks/>
          </p:cNvGrpSpPr>
          <p:nvPr/>
        </p:nvGrpSpPr>
        <p:grpSpPr bwMode="auto">
          <a:xfrm>
            <a:off x="3276600" y="3962400"/>
            <a:ext cx="936625" cy="1192213"/>
            <a:chOff x="2915" y="1514"/>
            <a:chExt cx="1166" cy="1183"/>
          </a:xfrm>
        </p:grpSpPr>
        <p:sp>
          <p:nvSpPr>
            <p:cNvPr id="70731" name="Freeform 16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32" name="Freeform 16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6" name="Group 171"/>
          <p:cNvGrpSpPr>
            <a:grpSpLocks/>
          </p:cNvGrpSpPr>
          <p:nvPr/>
        </p:nvGrpSpPr>
        <p:grpSpPr bwMode="auto">
          <a:xfrm>
            <a:off x="1524000" y="4114800"/>
            <a:ext cx="936625" cy="1192213"/>
            <a:chOff x="2915" y="1514"/>
            <a:chExt cx="1166" cy="1183"/>
          </a:xfrm>
        </p:grpSpPr>
        <p:sp>
          <p:nvSpPr>
            <p:cNvPr id="70729" name="Freeform 17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30" name="Freeform 17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7" name="Group 174"/>
          <p:cNvGrpSpPr>
            <a:grpSpLocks/>
          </p:cNvGrpSpPr>
          <p:nvPr/>
        </p:nvGrpSpPr>
        <p:grpSpPr bwMode="auto">
          <a:xfrm>
            <a:off x="6172200" y="4114800"/>
            <a:ext cx="936625" cy="1192213"/>
            <a:chOff x="2915" y="1514"/>
            <a:chExt cx="1166" cy="1183"/>
          </a:xfrm>
        </p:grpSpPr>
        <p:sp>
          <p:nvSpPr>
            <p:cNvPr id="70727" name="Freeform 17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28" name="Freeform 17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8" name="Group 177"/>
          <p:cNvGrpSpPr>
            <a:grpSpLocks/>
          </p:cNvGrpSpPr>
          <p:nvPr/>
        </p:nvGrpSpPr>
        <p:grpSpPr bwMode="auto">
          <a:xfrm>
            <a:off x="4343400" y="4114800"/>
            <a:ext cx="936625" cy="1192213"/>
            <a:chOff x="2915" y="1514"/>
            <a:chExt cx="1166" cy="1183"/>
          </a:xfrm>
        </p:grpSpPr>
        <p:sp>
          <p:nvSpPr>
            <p:cNvPr id="70725" name="Freeform 17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26" name="Freeform 17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09" name="Group 180"/>
          <p:cNvGrpSpPr>
            <a:grpSpLocks/>
          </p:cNvGrpSpPr>
          <p:nvPr/>
        </p:nvGrpSpPr>
        <p:grpSpPr bwMode="auto">
          <a:xfrm>
            <a:off x="3352800" y="4114800"/>
            <a:ext cx="936625" cy="1192213"/>
            <a:chOff x="2915" y="1514"/>
            <a:chExt cx="1166" cy="1183"/>
          </a:xfrm>
        </p:grpSpPr>
        <p:sp>
          <p:nvSpPr>
            <p:cNvPr id="70723" name="Freeform 18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24" name="Freeform 18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10" name="Group 184"/>
          <p:cNvGrpSpPr>
            <a:grpSpLocks/>
          </p:cNvGrpSpPr>
          <p:nvPr/>
        </p:nvGrpSpPr>
        <p:grpSpPr bwMode="auto">
          <a:xfrm>
            <a:off x="1600200" y="4267200"/>
            <a:ext cx="936625" cy="1192213"/>
            <a:chOff x="2915" y="1514"/>
            <a:chExt cx="1166" cy="1183"/>
          </a:xfrm>
        </p:grpSpPr>
        <p:sp>
          <p:nvSpPr>
            <p:cNvPr id="70721" name="Freeform 1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22" name="Freeform 1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11" name="Group 187"/>
          <p:cNvGrpSpPr>
            <a:grpSpLocks/>
          </p:cNvGrpSpPr>
          <p:nvPr/>
        </p:nvGrpSpPr>
        <p:grpSpPr bwMode="auto">
          <a:xfrm>
            <a:off x="6096000" y="4267200"/>
            <a:ext cx="936625" cy="1192213"/>
            <a:chOff x="2915" y="1514"/>
            <a:chExt cx="1166" cy="1183"/>
          </a:xfrm>
        </p:grpSpPr>
        <p:sp>
          <p:nvSpPr>
            <p:cNvPr id="70719" name="Freeform 1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20" name="Freeform 1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12" name="Group 190"/>
          <p:cNvGrpSpPr>
            <a:grpSpLocks/>
          </p:cNvGrpSpPr>
          <p:nvPr/>
        </p:nvGrpSpPr>
        <p:grpSpPr bwMode="auto">
          <a:xfrm>
            <a:off x="4419600" y="4267200"/>
            <a:ext cx="936625" cy="1192213"/>
            <a:chOff x="2915" y="1514"/>
            <a:chExt cx="1166" cy="1183"/>
          </a:xfrm>
        </p:grpSpPr>
        <p:sp>
          <p:nvSpPr>
            <p:cNvPr id="70717" name="Freeform 1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18" name="Freeform 1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713" name="Group 193"/>
          <p:cNvGrpSpPr>
            <a:grpSpLocks/>
          </p:cNvGrpSpPr>
          <p:nvPr/>
        </p:nvGrpSpPr>
        <p:grpSpPr bwMode="auto">
          <a:xfrm>
            <a:off x="3276600" y="4267200"/>
            <a:ext cx="936625" cy="1192213"/>
            <a:chOff x="2915" y="1514"/>
            <a:chExt cx="1166" cy="1183"/>
          </a:xfrm>
        </p:grpSpPr>
        <p:sp>
          <p:nvSpPr>
            <p:cNvPr id="70715" name="Freeform 1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716" name="Freeform 1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0714" name="Rectangle 210"/>
          <p:cNvSpPr>
            <a:spLocks noGrp="1" noChangeArrowheads="1"/>
          </p:cNvSpPr>
          <p:nvPr>
            <p:ph type="title" idx="4294967295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(15)</a:t>
            </a:r>
            <a:endParaRPr lang="en-US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168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71684" name="Group 2"/>
          <p:cNvGrpSpPr>
            <a:grpSpLocks/>
          </p:cNvGrpSpPr>
          <p:nvPr/>
        </p:nvGrpSpPr>
        <p:grpSpPr bwMode="auto">
          <a:xfrm>
            <a:off x="1752600" y="2133600"/>
            <a:ext cx="936625" cy="1192213"/>
            <a:chOff x="2915" y="1514"/>
            <a:chExt cx="1166" cy="1183"/>
          </a:xfrm>
        </p:grpSpPr>
        <p:sp>
          <p:nvSpPr>
            <p:cNvPr id="71878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9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85" name="Group 5"/>
          <p:cNvGrpSpPr>
            <a:grpSpLocks/>
          </p:cNvGrpSpPr>
          <p:nvPr/>
        </p:nvGrpSpPr>
        <p:grpSpPr bwMode="auto">
          <a:xfrm>
            <a:off x="5943600" y="2133600"/>
            <a:ext cx="936625" cy="1192213"/>
            <a:chOff x="2915" y="1514"/>
            <a:chExt cx="1166" cy="1183"/>
          </a:xfrm>
        </p:grpSpPr>
        <p:sp>
          <p:nvSpPr>
            <p:cNvPr id="71876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7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86" name="Group 8"/>
          <p:cNvGrpSpPr>
            <a:grpSpLocks/>
          </p:cNvGrpSpPr>
          <p:nvPr/>
        </p:nvGrpSpPr>
        <p:grpSpPr bwMode="auto">
          <a:xfrm>
            <a:off x="4572000" y="2133600"/>
            <a:ext cx="936625" cy="1192213"/>
            <a:chOff x="2915" y="1514"/>
            <a:chExt cx="1166" cy="1183"/>
          </a:xfrm>
        </p:grpSpPr>
        <p:sp>
          <p:nvSpPr>
            <p:cNvPr id="71874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5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87" name="Group 11"/>
          <p:cNvGrpSpPr>
            <a:grpSpLocks/>
          </p:cNvGrpSpPr>
          <p:nvPr/>
        </p:nvGrpSpPr>
        <p:grpSpPr bwMode="auto">
          <a:xfrm>
            <a:off x="3124200" y="2133600"/>
            <a:ext cx="936625" cy="1192213"/>
            <a:chOff x="2915" y="1514"/>
            <a:chExt cx="1166" cy="1183"/>
          </a:xfrm>
        </p:grpSpPr>
        <p:sp>
          <p:nvSpPr>
            <p:cNvPr id="71872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3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88" name="Group 14"/>
          <p:cNvGrpSpPr>
            <a:grpSpLocks/>
          </p:cNvGrpSpPr>
          <p:nvPr/>
        </p:nvGrpSpPr>
        <p:grpSpPr bwMode="auto">
          <a:xfrm>
            <a:off x="1676400" y="2286000"/>
            <a:ext cx="936625" cy="1192213"/>
            <a:chOff x="2915" y="1514"/>
            <a:chExt cx="1166" cy="1183"/>
          </a:xfrm>
        </p:grpSpPr>
        <p:sp>
          <p:nvSpPr>
            <p:cNvPr id="71870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71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89" name="Group 17"/>
          <p:cNvGrpSpPr>
            <a:grpSpLocks/>
          </p:cNvGrpSpPr>
          <p:nvPr/>
        </p:nvGrpSpPr>
        <p:grpSpPr bwMode="auto">
          <a:xfrm>
            <a:off x="6019800" y="2286000"/>
            <a:ext cx="936625" cy="1192213"/>
            <a:chOff x="2915" y="1514"/>
            <a:chExt cx="1166" cy="1183"/>
          </a:xfrm>
        </p:grpSpPr>
        <p:sp>
          <p:nvSpPr>
            <p:cNvPr id="71868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9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0" name="Group 20"/>
          <p:cNvGrpSpPr>
            <a:grpSpLocks/>
          </p:cNvGrpSpPr>
          <p:nvPr/>
        </p:nvGrpSpPr>
        <p:grpSpPr bwMode="auto">
          <a:xfrm>
            <a:off x="4495800" y="2286000"/>
            <a:ext cx="936625" cy="1192213"/>
            <a:chOff x="2915" y="1514"/>
            <a:chExt cx="1166" cy="1183"/>
          </a:xfrm>
        </p:grpSpPr>
        <p:sp>
          <p:nvSpPr>
            <p:cNvPr id="71866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7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1" name="Group 23"/>
          <p:cNvGrpSpPr>
            <a:grpSpLocks/>
          </p:cNvGrpSpPr>
          <p:nvPr/>
        </p:nvGrpSpPr>
        <p:grpSpPr bwMode="auto">
          <a:xfrm>
            <a:off x="3200400" y="2286000"/>
            <a:ext cx="936625" cy="1192213"/>
            <a:chOff x="2915" y="1514"/>
            <a:chExt cx="1166" cy="1183"/>
          </a:xfrm>
        </p:grpSpPr>
        <p:sp>
          <p:nvSpPr>
            <p:cNvPr id="71864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5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2" name="Group 26"/>
          <p:cNvGrpSpPr>
            <a:grpSpLocks/>
          </p:cNvGrpSpPr>
          <p:nvPr/>
        </p:nvGrpSpPr>
        <p:grpSpPr bwMode="auto">
          <a:xfrm>
            <a:off x="1600200" y="2438400"/>
            <a:ext cx="936625" cy="1192213"/>
            <a:chOff x="2915" y="1514"/>
            <a:chExt cx="1166" cy="1183"/>
          </a:xfrm>
        </p:grpSpPr>
        <p:sp>
          <p:nvSpPr>
            <p:cNvPr id="71862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3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3" name="Group 29"/>
          <p:cNvGrpSpPr>
            <a:grpSpLocks/>
          </p:cNvGrpSpPr>
          <p:nvPr/>
        </p:nvGrpSpPr>
        <p:grpSpPr bwMode="auto">
          <a:xfrm>
            <a:off x="6096000" y="2438400"/>
            <a:ext cx="936625" cy="1192213"/>
            <a:chOff x="2915" y="1514"/>
            <a:chExt cx="1166" cy="1183"/>
          </a:xfrm>
        </p:grpSpPr>
        <p:sp>
          <p:nvSpPr>
            <p:cNvPr id="71860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61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4" name="Group 32"/>
          <p:cNvGrpSpPr>
            <a:grpSpLocks/>
          </p:cNvGrpSpPr>
          <p:nvPr/>
        </p:nvGrpSpPr>
        <p:grpSpPr bwMode="auto">
          <a:xfrm>
            <a:off x="4419600" y="2438400"/>
            <a:ext cx="936625" cy="1192213"/>
            <a:chOff x="2915" y="1514"/>
            <a:chExt cx="1166" cy="1183"/>
          </a:xfrm>
        </p:grpSpPr>
        <p:sp>
          <p:nvSpPr>
            <p:cNvPr id="71858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9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5" name="Group 35"/>
          <p:cNvGrpSpPr>
            <a:grpSpLocks/>
          </p:cNvGrpSpPr>
          <p:nvPr/>
        </p:nvGrpSpPr>
        <p:grpSpPr bwMode="auto">
          <a:xfrm>
            <a:off x="3276600" y="2438400"/>
            <a:ext cx="936625" cy="1192213"/>
            <a:chOff x="2915" y="1514"/>
            <a:chExt cx="1166" cy="1183"/>
          </a:xfrm>
        </p:grpSpPr>
        <p:sp>
          <p:nvSpPr>
            <p:cNvPr id="71856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7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6" name="Group 38"/>
          <p:cNvGrpSpPr>
            <a:grpSpLocks/>
          </p:cNvGrpSpPr>
          <p:nvPr/>
        </p:nvGrpSpPr>
        <p:grpSpPr bwMode="auto">
          <a:xfrm>
            <a:off x="1600200" y="2590800"/>
            <a:ext cx="936625" cy="1192213"/>
            <a:chOff x="2915" y="1514"/>
            <a:chExt cx="1166" cy="1183"/>
          </a:xfrm>
        </p:grpSpPr>
        <p:sp>
          <p:nvSpPr>
            <p:cNvPr id="71854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5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7" name="Group 41"/>
          <p:cNvGrpSpPr>
            <a:grpSpLocks/>
          </p:cNvGrpSpPr>
          <p:nvPr/>
        </p:nvGrpSpPr>
        <p:grpSpPr bwMode="auto">
          <a:xfrm>
            <a:off x="6096000" y="2590800"/>
            <a:ext cx="936625" cy="1192213"/>
            <a:chOff x="2915" y="1514"/>
            <a:chExt cx="1166" cy="1183"/>
          </a:xfrm>
        </p:grpSpPr>
        <p:sp>
          <p:nvSpPr>
            <p:cNvPr id="71852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3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8" name="Group 44"/>
          <p:cNvGrpSpPr>
            <a:grpSpLocks/>
          </p:cNvGrpSpPr>
          <p:nvPr/>
        </p:nvGrpSpPr>
        <p:grpSpPr bwMode="auto">
          <a:xfrm>
            <a:off x="4419600" y="2590800"/>
            <a:ext cx="936625" cy="1192213"/>
            <a:chOff x="2915" y="1514"/>
            <a:chExt cx="1166" cy="1183"/>
          </a:xfrm>
        </p:grpSpPr>
        <p:sp>
          <p:nvSpPr>
            <p:cNvPr id="71850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51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699" name="Group 47"/>
          <p:cNvGrpSpPr>
            <a:grpSpLocks/>
          </p:cNvGrpSpPr>
          <p:nvPr/>
        </p:nvGrpSpPr>
        <p:grpSpPr bwMode="auto">
          <a:xfrm>
            <a:off x="3276600" y="2590800"/>
            <a:ext cx="936625" cy="1192213"/>
            <a:chOff x="2915" y="1514"/>
            <a:chExt cx="1166" cy="1183"/>
          </a:xfrm>
        </p:grpSpPr>
        <p:sp>
          <p:nvSpPr>
            <p:cNvPr id="71848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9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0" name="Group 50"/>
          <p:cNvGrpSpPr>
            <a:grpSpLocks/>
          </p:cNvGrpSpPr>
          <p:nvPr/>
        </p:nvGrpSpPr>
        <p:grpSpPr bwMode="auto">
          <a:xfrm>
            <a:off x="1676400" y="2743200"/>
            <a:ext cx="936625" cy="1192213"/>
            <a:chOff x="2915" y="1514"/>
            <a:chExt cx="1166" cy="1183"/>
          </a:xfrm>
        </p:grpSpPr>
        <p:sp>
          <p:nvSpPr>
            <p:cNvPr id="71846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7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1" name="Group 53"/>
          <p:cNvGrpSpPr>
            <a:grpSpLocks/>
          </p:cNvGrpSpPr>
          <p:nvPr/>
        </p:nvGrpSpPr>
        <p:grpSpPr bwMode="auto">
          <a:xfrm>
            <a:off x="6019800" y="2743200"/>
            <a:ext cx="936625" cy="1192213"/>
            <a:chOff x="2915" y="1514"/>
            <a:chExt cx="1166" cy="1183"/>
          </a:xfrm>
        </p:grpSpPr>
        <p:sp>
          <p:nvSpPr>
            <p:cNvPr id="71844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5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2" name="Group 56"/>
          <p:cNvGrpSpPr>
            <a:grpSpLocks/>
          </p:cNvGrpSpPr>
          <p:nvPr/>
        </p:nvGrpSpPr>
        <p:grpSpPr bwMode="auto">
          <a:xfrm>
            <a:off x="4495800" y="2743200"/>
            <a:ext cx="936625" cy="1192213"/>
            <a:chOff x="2915" y="1514"/>
            <a:chExt cx="1166" cy="1183"/>
          </a:xfrm>
        </p:grpSpPr>
        <p:sp>
          <p:nvSpPr>
            <p:cNvPr id="71842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3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3" name="Group 59"/>
          <p:cNvGrpSpPr>
            <a:grpSpLocks/>
          </p:cNvGrpSpPr>
          <p:nvPr/>
        </p:nvGrpSpPr>
        <p:grpSpPr bwMode="auto">
          <a:xfrm>
            <a:off x="3200400" y="2743200"/>
            <a:ext cx="936625" cy="1192213"/>
            <a:chOff x="2915" y="1514"/>
            <a:chExt cx="1166" cy="1183"/>
          </a:xfrm>
        </p:grpSpPr>
        <p:sp>
          <p:nvSpPr>
            <p:cNvPr id="71840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41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4" name="Group 62"/>
          <p:cNvGrpSpPr>
            <a:grpSpLocks/>
          </p:cNvGrpSpPr>
          <p:nvPr/>
        </p:nvGrpSpPr>
        <p:grpSpPr bwMode="auto">
          <a:xfrm>
            <a:off x="1752600" y="2895600"/>
            <a:ext cx="5127625" cy="1192213"/>
            <a:chOff x="1200" y="1440"/>
            <a:chExt cx="3230" cy="751"/>
          </a:xfrm>
        </p:grpSpPr>
        <p:grpSp>
          <p:nvGrpSpPr>
            <p:cNvPr id="71828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71838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39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829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71836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37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830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71834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35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831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71832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833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1705" name="Group 75"/>
          <p:cNvGrpSpPr>
            <a:grpSpLocks/>
          </p:cNvGrpSpPr>
          <p:nvPr/>
        </p:nvGrpSpPr>
        <p:grpSpPr bwMode="auto">
          <a:xfrm>
            <a:off x="1828800" y="3048000"/>
            <a:ext cx="936625" cy="1192213"/>
            <a:chOff x="2915" y="1514"/>
            <a:chExt cx="1166" cy="1183"/>
          </a:xfrm>
        </p:grpSpPr>
        <p:sp>
          <p:nvSpPr>
            <p:cNvPr id="71826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7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6" name="Group 78"/>
          <p:cNvGrpSpPr>
            <a:grpSpLocks/>
          </p:cNvGrpSpPr>
          <p:nvPr/>
        </p:nvGrpSpPr>
        <p:grpSpPr bwMode="auto">
          <a:xfrm>
            <a:off x="5867400" y="3048000"/>
            <a:ext cx="936625" cy="1192213"/>
            <a:chOff x="2915" y="1514"/>
            <a:chExt cx="1166" cy="1183"/>
          </a:xfrm>
        </p:grpSpPr>
        <p:sp>
          <p:nvSpPr>
            <p:cNvPr id="71824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5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7" name="Group 81"/>
          <p:cNvGrpSpPr>
            <a:grpSpLocks/>
          </p:cNvGrpSpPr>
          <p:nvPr/>
        </p:nvGrpSpPr>
        <p:grpSpPr bwMode="auto">
          <a:xfrm>
            <a:off x="4648200" y="3048000"/>
            <a:ext cx="936625" cy="1192213"/>
            <a:chOff x="2915" y="1514"/>
            <a:chExt cx="1166" cy="1183"/>
          </a:xfrm>
        </p:grpSpPr>
        <p:sp>
          <p:nvSpPr>
            <p:cNvPr id="71822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3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8" name="Group 84"/>
          <p:cNvGrpSpPr>
            <a:grpSpLocks/>
          </p:cNvGrpSpPr>
          <p:nvPr/>
        </p:nvGrpSpPr>
        <p:grpSpPr bwMode="auto">
          <a:xfrm>
            <a:off x="3048000" y="3048000"/>
            <a:ext cx="936625" cy="1192213"/>
            <a:chOff x="2915" y="1514"/>
            <a:chExt cx="1166" cy="1183"/>
          </a:xfrm>
        </p:grpSpPr>
        <p:sp>
          <p:nvSpPr>
            <p:cNvPr id="71820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21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09" name="Group 87"/>
          <p:cNvGrpSpPr>
            <a:grpSpLocks/>
          </p:cNvGrpSpPr>
          <p:nvPr/>
        </p:nvGrpSpPr>
        <p:grpSpPr bwMode="auto">
          <a:xfrm>
            <a:off x="1905000" y="3200400"/>
            <a:ext cx="936625" cy="1192213"/>
            <a:chOff x="2915" y="1514"/>
            <a:chExt cx="1166" cy="1183"/>
          </a:xfrm>
        </p:grpSpPr>
        <p:sp>
          <p:nvSpPr>
            <p:cNvPr id="71818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9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0" name="Group 90"/>
          <p:cNvGrpSpPr>
            <a:grpSpLocks/>
          </p:cNvGrpSpPr>
          <p:nvPr/>
        </p:nvGrpSpPr>
        <p:grpSpPr bwMode="auto">
          <a:xfrm>
            <a:off x="5791200" y="3200400"/>
            <a:ext cx="936625" cy="1192213"/>
            <a:chOff x="2915" y="1514"/>
            <a:chExt cx="1166" cy="1183"/>
          </a:xfrm>
        </p:grpSpPr>
        <p:sp>
          <p:nvSpPr>
            <p:cNvPr id="71816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7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1" name="Group 93"/>
          <p:cNvGrpSpPr>
            <a:grpSpLocks/>
          </p:cNvGrpSpPr>
          <p:nvPr/>
        </p:nvGrpSpPr>
        <p:grpSpPr bwMode="auto">
          <a:xfrm>
            <a:off x="4724400" y="3200400"/>
            <a:ext cx="936625" cy="1192213"/>
            <a:chOff x="2915" y="1514"/>
            <a:chExt cx="1166" cy="1183"/>
          </a:xfrm>
        </p:grpSpPr>
        <p:sp>
          <p:nvSpPr>
            <p:cNvPr id="71814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5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2" name="Group 96"/>
          <p:cNvGrpSpPr>
            <a:grpSpLocks/>
          </p:cNvGrpSpPr>
          <p:nvPr/>
        </p:nvGrpSpPr>
        <p:grpSpPr bwMode="auto">
          <a:xfrm>
            <a:off x="2971800" y="3200400"/>
            <a:ext cx="936625" cy="1192213"/>
            <a:chOff x="2915" y="1514"/>
            <a:chExt cx="1166" cy="1183"/>
          </a:xfrm>
        </p:grpSpPr>
        <p:sp>
          <p:nvSpPr>
            <p:cNvPr id="71812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3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3" name="Group 99"/>
          <p:cNvGrpSpPr>
            <a:grpSpLocks/>
          </p:cNvGrpSpPr>
          <p:nvPr/>
        </p:nvGrpSpPr>
        <p:grpSpPr bwMode="auto">
          <a:xfrm>
            <a:off x="1905000" y="3352800"/>
            <a:ext cx="936625" cy="1192213"/>
            <a:chOff x="2915" y="1514"/>
            <a:chExt cx="1166" cy="1183"/>
          </a:xfrm>
        </p:grpSpPr>
        <p:sp>
          <p:nvSpPr>
            <p:cNvPr id="71810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11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4" name="Group 102"/>
          <p:cNvGrpSpPr>
            <a:grpSpLocks/>
          </p:cNvGrpSpPr>
          <p:nvPr/>
        </p:nvGrpSpPr>
        <p:grpSpPr bwMode="auto">
          <a:xfrm>
            <a:off x="5791200" y="3352800"/>
            <a:ext cx="936625" cy="1192213"/>
            <a:chOff x="2915" y="1514"/>
            <a:chExt cx="1166" cy="1183"/>
          </a:xfrm>
        </p:grpSpPr>
        <p:sp>
          <p:nvSpPr>
            <p:cNvPr id="71808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9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5" name="Group 105"/>
          <p:cNvGrpSpPr>
            <a:grpSpLocks/>
          </p:cNvGrpSpPr>
          <p:nvPr/>
        </p:nvGrpSpPr>
        <p:grpSpPr bwMode="auto">
          <a:xfrm>
            <a:off x="4724400" y="3352800"/>
            <a:ext cx="936625" cy="1192213"/>
            <a:chOff x="2915" y="1514"/>
            <a:chExt cx="1166" cy="1183"/>
          </a:xfrm>
        </p:grpSpPr>
        <p:sp>
          <p:nvSpPr>
            <p:cNvPr id="71806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7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6" name="Group 108"/>
          <p:cNvGrpSpPr>
            <a:grpSpLocks/>
          </p:cNvGrpSpPr>
          <p:nvPr/>
        </p:nvGrpSpPr>
        <p:grpSpPr bwMode="auto">
          <a:xfrm>
            <a:off x="2971800" y="3352800"/>
            <a:ext cx="936625" cy="1192213"/>
            <a:chOff x="2915" y="1514"/>
            <a:chExt cx="1166" cy="1183"/>
          </a:xfrm>
        </p:grpSpPr>
        <p:sp>
          <p:nvSpPr>
            <p:cNvPr id="71804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5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7" name="Group 111"/>
          <p:cNvGrpSpPr>
            <a:grpSpLocks/>
          </p:cNvGrpSpPr>
          <p:nvPr/>
        </p:nvGrpSpPr>
        <p:grpSpPr bwMode="auto">
          <a:xfrm>
            <a:off x="1828800" y="3505200"/>
            <a:ext cx="936625" cy="1192213"/>
            <a:chOff x="2915" y="1514"/>
            <a:chExt cx="1166" cy="1183"/>
          </a:xfrm>
        </p:grpSpPr>
        <p:sp>
          <p:nvSpPr>
            <p:cNvPr id="71802" name="Freeform 1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3" name="Freeform 1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8" name="Group 114"/>
          <p:cNvGrpSpPr>
            <a:grpSpLocks/>
          </p:cNvGrpSpPr>
          <p:nvPr/>
        </p:nvGrpSpPr>
        <p:grpSpPr bwMode="auto">
          <a:xfrm>
            <a:off x="5867400" y="3505200"/>
            <a:ext cx="936625" cy="1192213"/>
            <a:chOff x="2915" y="1514"/>
            <a:chExt cx="1166" cy="1183"/>
          </a:xfrm>
        </p:grpSpPr>
        <p:sp>
          <p:nvSpPr>
            <p:cNvPr id="71800" name="Freeform 1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1" name="Freeform 1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19" name="Group 117"/>
          <p:cNvGrpSpPr>
            <a:grpSpLocks/>
          </p:cNvGrpSpPr>
          <p:nvPr/>
        </p:nvGrpSpPr>
        <p:grpSpPr bwMode="auto">
          <a:xfrm>
            <a:off x="4648200" y="3505200"/>
            <a:ext cx="936625" cy="1192213"/>
            <a:chOff x="2915" y="1514"/>
            <a:chExt cx="1166" cy="1183"/>
          </a:xfrm>
        </p:grpSpPr>
        <p:sp>
          <p:nvSpPr>
            <p:cNvPr id="71798" name="Freeform 1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9" name="Freeform 1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0" name="Group 120"/>
          <p:cNvGrpSpPr>
            <a:grpSpLocks/>
          </p:cNvGrpSpPr>
          <p:nvPr/>
        </p:nvGrpSpPr>
        <p:grpSpPr bwMode="auto">
          <a:xfrm>
            <a:off x="3048000" y="3505200"/>
            <a:ext cx="936625" cy="1192213"/>
            <a:chOff x="2915" y="1514"/>
            <a:chExt cx="1166" cy="1183"/>
          </a:xfrm>
        </p:grpSpPr>
        <p:sp>
          <p:nvSpPr>
            <p:cNvPr id="71796" name="Freeform 1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7" name="Freeform 1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1" name="Group 123"/>
          <p:cNvGrpSpPr>
            <a:grpSpLocks/>
          </p:cNvGrpSpPr>
          <p:nvPr/>
        </p:nvGrpSpPr>
        <p:grpSpPr bwMode="auto">
          <a:xfrm>
            <a:off x="1752600" y="3657600"/>
            <a:ext cx="5127625" cy="1192213"/>
            <a:chOff x="1200" y="1440"/>
            <a:chExt cx="3230" cy="751"/>
          </a:xfrm>
        </p:grpSpPr>
        <p:grpSp>
          <p:nvGrpSpPr>
            <p:cNvPr id="71784" name="Group 124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71794" name="Freeform 125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95" name="Freeform 126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85" name="Group 127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71792" name="Freeform 128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93" name="Freeform 129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86" name="Group 130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71790" name="Freeform 131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91" name="Freeform 132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87" name="Group 133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71788" name="Freeform 13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89" name="Freeform 13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1722" name="Group 136"/>
          <p:cNvGrpSpPr>
            <a:grpSpLocks/>
          </p:cNvGrpSpPr>
          <p:nvPr/>
        </p:nvGrpSpPr>
        <p:grpSpPr bwMode="auto">
          <a:xfrm>
            <a:off x="1676400" y="3810000"/>
            <a:ext cx="936625" cy="1192213"/>
            <a:chOff x="2915" y="1514"/>
            <a:chExt cx="1166" cy="1183"/>
          </a:xfrm>
        </p:grpSpPr>
        <p:sp>
          <p:nvSpPr>
            <p:cNvPr id="71782" name="Freeform 13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3" name="Freeform 13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3" name="Group 139"/>
          <p:cNvGrpSpPr>
            <a:grpSpLocks/>
          </p:cNvGrpSpPr>
          <p:nvPr/>
        </p:nvGrpSpPr>
        <p:grpSpPr bwMode="auto">
          <a:xfrm>
            <a:off x="6019800" y="3810000"/>
            <a:ext cx="936625" cy="1192213"/>
            <a:chOff x="2915" y="1514"/>
            <a:chExt cx="1166" cy="1183"/>
          </a:xfrm>
        </p:grpSpPr>
        <p:sp>
          <p:nvSpPr>
            <p:cNvPr id="71780" name="Freeform 14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1" name="Freeform 14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4" name="Group 142"/>
          <p:cNvGrpSpPr>
            <a:grpSpLocks/>
          </p:cNvGrpSpPr>
          <p:nvPr/>
        </p:nvGrpSpPr>
        <p:grpSpPr bwMode="auto">
          <a:xfrm>
            <a:off x="4495800" y="3810000"/>
            <a:ext cx="936625" cy="1192213"/>
            <a:chOff x="2915" y="1514"/>
            <a:chExt cx="1166" cy="1183"/>
          </a:xfrm>
        </p:grpSpPr>
        <p:sp>
          <p:nvSpPr>
            <p:cNvPr id="71778" name="Freeform 14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9" name="Freeform 14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5" name="Group 145"/>
          <p:cNvGrpSpPr>
            <a:grpSpLocks/>
          </p:cNvGrpSpPr>
          <p:nvPr/>
        </p:nvGrpSpPr>
        <p:grpSpPr bwMode="auto">
          <a:xfrm>
            <a:off x="3200400" y="3810000"/>
            <a:ext cx="936625" cy="1192213"/>
            <a:chOff x="2915" y="1514"/>
            <a:chExt cx="1166" cy="1183"/>
          </a:xfrm>
        </p:grpSpPr>
        <p:sp>
          <p:nvSpPr>
            <p:cNvPr id="71776" name="Freeform 14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7" name="Freeform 14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6" name="Group 148"/>
          <p:cNvGrpSpPr>
            <a:grpSpLocks/>
          </p:cNvGrpSpPr>
          <p:nvPr/>
        </p:nvGrpSpPr>
        <p:grpSpPr bwMode="auto">
          <a:xfrm>
            <a:off x="1600200" y="3962400"/>
            <a:ext cx="936625" cy="1192213"/>
            <a:chOff x="2915" y="1514"/>
            <a:chExt cx="1166" cy="1183"/>
          </a:xfrm>
        </p:grpSpPr>
        <p:sp>
          <p:nvSpPr>
            <p:cNvPr id="71774" name="Freeform 14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5" name="Freeform 15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7" name="Group 151"/>
          <p:cNvGrpSpPr>
            <a:grpSpLocks/>
          </p:cNvGrpSpPr>
          <p:nvPr/>
        </p:nvGrpSpPr>
        <p:grpSpPr bwMode="auto">
          <a:xfrm>
            <a:off x="6096000" y="3962400"/>
            <a:ext cx="936625" cy="1192213"/>
            <a:chOff x="2915" y="1514"/>
            <a:chExt cx="1166" cy="1183"/>
          </a:xfrm>
        </p:grpSpPr>
        <p:sp>
          <p:nvSpPr>
            <p:cNvPr id="71772" name="Freeform 15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3" name="Freeform 15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8" name="Group 154"/>
          <p:cNvGrpSpPr>
            <a:grpSpLocks/>
          </p:cNvGrpSpPr>
          <p:nvPr/>
        </p:nvGrpSpPr>
        <p:grpSpPr bwMode="auto">
          <a:xfrm>
            <a:off x="4419600" y="3962400"/>
            <a:ext cx="936625" cy="1192213"/>
            <a:chOff x="2915" y="1514"/>
            <a:chExt cx="1166" cy="1183"/>
          </a:xfrm>
        </p:grpSpPr>
        <p:sp>
          <p:nvSpPr>
            <p:cNvPr id="71770" name="Freeform 15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1" name="Freeform 15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29" name="Group 157"/>
          <p:cNvGrpSpPr>
            <a:grpSpLocks/>
          </p:cNvGrpSpPr>
          <p:nvPr/>
        </p:nvGrpSpPr>
        <p:grpSpPr bwMode="auto">
          <a:xfrm>
            <a:off x="3276600" y="3962400"/>
            <a:ext cx="936625" cy="1192213"/>
            <a:chOff x="2915" y="1514"/>
            <a:chExt cx="1166" cy="1183"/>
          </a:xfrm>
        </p:grpSpPr>
        <p:sp>
          <p:nvSpPr>
            <p:cNvPr id="71768" name="Freeform 15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69" name="Freeform 15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0" name="Group 160"/>
          <p:cNvGrpSpPr>
            <a:grpSpLocks/>
          </p:cNvGrpSpPr>
          <p:nvPr/>
        </p:nvGrpSpPr>
        <p:grpSpPr bwMode="auto">
          <a:xfrm>
            <a:off x="1524000" y="4114800"/>
            <a:ext cx="936625" cy="1192213"/>
            <a:chOff x="2915" y="1514"/>
            <a:chExt cx="1166" cy="1183"/>
          </a:xfrm>
        </p:grpSpPr>
        <p:sp>
          <p:nvSpPr>
            <p:cNvPr id="71766" name="Freeform 16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67" name="Freeform 16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1" name="Group 163"/>
          <p:cNvGrpSpPr>
            <a:grpSpLocks/>
          </p:cNvGrpSpPr>
          <p:nvPr/>
        </p:nvGrpSpPr>
        <p:grpSpPr bwMode="auto">
          <a:xfrm>
            <a:off x="6172200" y="4114800"/>
            <a:ext cx="936625" cy="1192213"/>
            <a:chOff x="2915" y="1514"/>
            <a:chExt cx="1166" cy="1183"/>
          </a:xfrm>
        </p:grpSpPr>
        <p:sp>
          <p:nvSpPr>
            <p:cNvPr id="71764" name="Freeform 16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65" name="Freeform 16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2" name="Group 166"/>
          <p:cNvGrpSpPr>
            <a:grpSpLocks/>
          </p:cNvGrpSpPr>
          <p:nvPr/>
        </p:nvGrpSpPr>
        <p:grpSpPr bwMode="auto">
          <a:xfrm>
            <a:off x="4343400" y="4114800"/>
            <a:ext cx="936625" cy="1192213"/>
            <a:chOff x="2915" y="1514"/>
            <a:chExt cx="1166" cy="1183"/>
          </a:xfrm>
        </p:grpSpPr>
        <p:sp>
          <p:nvSpPr>
            <p:cNvPr id="71762" name="Freeform 16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63" name="Freeform 16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3" name="Group 169"/>
          <p:cNvGrpSpPr>
            <a:grpSpLocks/>
          </p:cNvGrpSpPr>
          <p:nvPr/>
        </p:nvGrpSpPr>
        <p:grpSpPr bwMode="auto">
          <a:xfrm>
            <a:off x="3352800" y="4114800"/>
            <a:ext cx="936625" cy="1192213"/>
            <a:chOff x="2915" y="1514"/>
            <a:chExt cx="1166" cy="1183"/>
          </a:xfrm>
        </p:grpSpPr>
        <p:sp>
          <p:nvSpPr>
            <p:cNvPr id="71760" name="Freeform 17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61" name="Freeform 17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4" name="Group 172"/>
          <p:cNvGrpSpPr>
            <a:grpSpLocks/>
          </p:cNvGrpSpPr>
          <p:nvPr/>
        </p:nvGrpSpPr>
        <p:grpSpPr bwMode="auto">
          <a:xfrm>
            <a:off x="1600200" y="4267200"/>
            <a:ext cx="936625" cy="1192213"/>
            <a:chOff x="2915" y="1514"/>
            <a:chExt cx="1166" cy="1183"/>
          </a:xfrm>
        </p:grpSpPr>
        <p:sp>
          <p:nvSpPr>
            <p:cNvPr id="71758" name="Freeform 17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59" name="Freeform 17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5" name="Group 175"/>
          <p:cNvGrpSpPr>
            <a:grpSpLocks/>
          </p:cNvGrpSpPr>
          <p:nvPr/>
        </p:nvGrpSpPr>
        <p:grpSpPr bwMode="auto">
          <a:xfrm>
            <a:off x="6096000" y="4267200"/>
            <a:ext cx="936625" cy="1192213"/>
            <a:chOff x="2915" y="1514"/>
            <a:chExt cx="1166" cy="1183"/>
          </a:xfrm>
        </p:grpSpPr>
        <p:sp>
          <p:nvSpPr>
            <p:cNvPr id="71756" name="Freeform 1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57" name="Freeform 1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6" name="Group 178"/>
          <p:cNvGrpSpPr>
            <a:grpSpLocks/>
          </p:cNvGrpSpPr>
          <p:nvPr/>
        </p:nvGrpSpPr>
        <p:grpSpPr bwMode="auto">
          <a:xfrm>
            <a:off x="4419600" y="4267200"/>
            <a:ext cx="936625" cy="1192213"/>
            <a:chOff x="2915" y="1514"/>
            <a:chExt cx="1166" cy="1183"/>
          </a:xfrm>
        </p:grpSpPr>
        <p:sp>
          <p:nvSpPr>
            <p:cNvPr id="71754" name="Freeform 1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55" name="Freeform 1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7" name="Group 181"/>
          <p:cNvGrpSpPr>
            <a:grpSpLocks/>
          </p:cNvGrpSpPr>
          <p:nvPr/>
        </p:nvGrpSpPr>
        <p:grpSpPr bwMode="auto">
          <a:xfrm>
            <a:off x="3276600" y="4267200"/>
            <a:ext cx="936625" cy="1192213"/>
            <a:chOff x="2915" y="1514"/>
            <a:chExt cx="1166" cy="1183"/>
          </a:xfrm>
        </p:grpSpPr>
        <p:sp>
          <p:nvSpPr>
            <p:cNvPr id="71752" name="Freeform 1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53" name="Freeform 1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8" name="Group 184"/>
          <p:cNvGrpSpPr>
            <a:grpSpLocks/>
          </p:cNvGrpSpPr>
          <p:nvPr/>
        </p:nvGrpSpPr>
        <p:grpSpPr bwMode="auto">
          <a:xfrm>
            <a:off x="1676400" y="4419600"/>
            <a:ext cx="936625" cy="1192213"/>
            <a:chOff x="2915" y="1514"/>
            <a:chExt cx="1166" cy="1183"/>
          </a:xfrm>
        </p:grpSpPr>
        <p:sp>
          <p:nvSpPr>
            <p:cNvPr id="71750" name="Freeform 1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51" name="Freeform 1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39" name="Group 187"/>
          <p:cNvGrpSpPr>
            <a:grpSpLocks/>
          </p:cNvGrpSpPr>
          <p:nvPr/>
        </p:nvGrpSpPr>
        <p:grpSpPr bwMode="auto">
          <a:xfrm>
            <a:off x="6019800" y="4419600"/>
            <a:ext cx="936625" cy="1192213"/>
            <a:chOff x="2915" y="1514"/>
            <a:chExt cx="1166" cy="1183"/>
          </a:xfrm>
        </p:grpSpPr>
        <p:sp>
          <p:nvSpPr>
            <p:cNvPr id="71748" name="Freeform 1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49" name="Freeform 1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40" name="Group 190"/>
          <p:cNvGrpSpPr>
            <a:grpSpLocks/>
          </p:cNvGrpSpPr>
          <p:nvPr/>
        </p:nvGrpSpPr>
        <p:grpSpPr bwMode="auto">
          <a:xfrm>
            <a:off x="4495800" y="4419600"/>
            <a:ext cx="936625" cy="1192213"/>
            <a:chOff x="2915" y="1514"/>
            <a:chExt cx="1166" cy="1183"/>
          </a:xfrm>
        </p:grpSpPr>
        <p:sp>
          <p:nvSpPr>
            <p:cNvPr id="71746" name="Freeform 1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47" name="Freeform 1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741" name="Group 193"/>
          <p:cNvGrpSpPr>
            <a:grpSpLocks/>
          </p:cNvGrpSpPr>
          <p:nvPr/>
        </p:nvGrpSpPr>
        <p:grpSpPr bwMode="auto">
          <a:xfrm>
            <a:off x="3200400" y="4419600"/>
            <a:ext cx="936625" cy="1192213"/>
            <a:chOff x="2915" y="1514"/>
            <a:chExt cx="1166" cy="1183"/>
          </a:xfrm>
        </p:grpSpPr>
        <p:sp>
          <p:nvSpPr>
            <p:cNvPr id="71744" name="Freeform 1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45" name="Freeform 1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742" name="Rectangle 197"/>
          <p:cNvSpPr>
            <a:spLocks noGrp="1" noChangeArrowheads="1"/>
          </p:cNvSpPr>
          <p:nvPr>
            <p:ph type="title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(16)</a:t>
            </a:r>
            <a:endParaRPr lang="en-US">
              <a:latin typeface="Comic Sans MS" charset="0"/>
            </a:endParaRPr>
          </a:p>
        </p:txBody>
      </p:sp>
      <p:sp>
        <p:nvSpPr>
          <p:cNvPr id="71743" name="Rectangle 198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72400" cy="83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>
                <a:latin typeface="Comic Sans MS" charset="0"/>
              </a:rPr>
              <a:t>What mode is this ?</a:t>
            </a:r>
          </a:p>
          <a:p>
            <a:pPr eaLnBrk="1" hangingPunct="1">
              <a:lnSpc>
                <a:spcPct val="90000"/>
              </a:lnSpc>
            </a:pPr>
            <a:r>
              <a:rPr lang="en-US" sz="2400">
                <a:latin typeface="Comic Sans MS" charset="0"/>
              </a:rPr>
              <a:t>What is the synchrotron period?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270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grpSp>
        <p:nvGrpSpPr>
          <p:cNvPr id="72708" name="Group 2"/>
          <p:cNvGrpSpPr>
            <a:grpSpLocks/>
          </p:cNvGrpSpPr>
          <p:nvPr/>
        </p:nvGrpSpPr>
        <p:grpSpPr bwMode="auto">
          <a:xfrm>
            <a:off x="1489075" y="1703388"/>
            <a:ext cx="936625" cy="1192212"/>
            <a:chOff x="2915" y="1514"/>
            <a:chExt cx="1166" cy="1183"/>
          </a:xfrm>
        </p:grpSpPr>
        <p:sp>
          <p:nvSpPr>
            <p:cNvPr id="72928" name="Freeform 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29" name="Freeform 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09" name="Group 5"/>
          <p:cNvGrpSpPr>
            <a:grpSpLocks/>
          </p:cNvGrpSpPr>
          <p:nvPr/>
        </p:nvGrpSpPr>
        <p:grpSpPr bwMode="auto">
          <a:xfrm>
            <a:off x="5680075" y="1703388"/>
            <a:ext cx="936625" cy="1192212"/>
            <a:chOff x="2915" y="1514"/>
            <a:chExt cx="1166" cy="1183"/>
          </a:xfrm>
        </p:grpSpPr>
        <p:sp>
          <p:nvSpPr>
            <p:cNvPr id="72926" name="Freeform 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27" name="Freeform 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0" name="Group 8"/>
          <p:cNvGrpSpPr>
            <a:grpSpLocks/>
          </p:cNvGrpSpPr>
          <p:nvPr/>
        </p:nvGrpSpPr>
        <p:grpSpPr bwMode="auto">
          <a:xfrm>
            <a:off x="4308475" y="1703388"/>
            <a:ext cx="936625" cy="1192212"/>
            <a:chOff x="2915" y="1514"/>
            <a:chExt cx="1166" cy="1183"/>
          </a:xfrm>
        </p:grpSpPr>
        <p:sp>
          <p:nvSpPr>
            <p:cNvPr id="72924" name="Freeform 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25" name="Freeform 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1" name="Group 11"/>
          <p:cNvGrpSpPr>
            <a:grpSpLocks/>
          </p:cNvGrpSpPr>
          <p:nvPr/>
        </p:nvGrpSpPr>
        <p:grpSpPr bwMode="auto">
          <a:xfrm>
            <a:off x="2860675" y="1703388"/>
            <a:ext cx="936625" cy="1192212"/>
            <a:chOff x="2915" y="1514"/>
            <a:chExt cx="1166" cy="1183"/>
          </a:xfrm>
        </p:grpSpPr>
        <p:sp>
          <p:nvSpPr>
            <p:cNvPr id="72922" name="Freeform 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23" name="Freeform 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2" name="Group 14"/>
          <p:cNvGrpSpPr>
            <a:grpSpLocks/>
          </p:cNvGrpSpPr>
          <p:nvPr/>
        </p:nvGrpSpPr>
        <p:grpSpPr bwMode="auto">
          <a:xfrm>
            <a:off x="1412875" y="1855788"/>
            <a:ext cx="936625" cy="1192212"/>
            <a:chOff x="2915" y="1514"/>
            <a:chExt cx="1166" cy="1183"/>
          </a:xfrm>
        </p:grpSpPr>
        <p:sp>
          <p:nvSpPr>
            <p:cNvPr id="72920" name="Freeform 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21" name="Freeform 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3" name="Group 17"/>
          <p:cNvGrpSpPr>
            <a:grpSpLocks/>
          </p:cNvGrpSpPr>
          <p:nvPr/>
        </p:nvGrpSpPr>
        <p:grpSpPr bwMode="auto">
          <a:xfrm>
            <a:off x="5756275" y="1855788"/>
            <a:ext cx="936625" cy="1192212"/>
            <a:chOff x="2915" y="1514"/>
            <a:chExt cx="1166" cy="1183"/>
          </a:xfrm>
        </p:grpSpPr>
        <p:sp>
          <p:nvSpPr>
            <p:cNvPr id="72918" name="Freeform 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19" name="Freeform 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4" name="Group 20"/>
          <p:cNvGrpSpPr>
            <a:grpSpLocks/>
          </p:cNvGrpSpPr>
          <p:nvPr/>
        </p:nvGrpSpPr>
        <p:grpSpPr bwMode="auto">
          <a:xfrm>
            <a:off x="4232275" y="1855788"/>
            <a:ext cx="936625" cy="1192212"/>
            <a:chOff x="2915" y="1514"/>
            <a:chExt cx="1166" cy="1183"/>
          </a:xfrm>
        </p:grpSpPr>
        <p:sp>
          <p:nvSpPr>
            <p:cNvPr id="72916" name="Freeform 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17" name="Freeform 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5" name="Group 23"/>
          <p:cNvGrpSpPr>
            <a:grpSpLocks/>
          </p:cNvGrpSpPr>
          <p:nvPr/>
        </p:nvGrpSpPr>
        <p:grpSpPr bwMode="auto">
          <a:xfrm>
            <a:off x="2936875" y="1855788"/>
            <a:ext cx="936625" cy="1192212"/>
            <a:chOff x="2915" y="1514"/>
            <a:chExt cx="1166" cy="1183"/>
          </a:xfrm>
        </p:grpSpPr>
        <p:sp>
          <p:nvSpPr>
            <p:cNvPr id="72914" name="Freeform 2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15" name="Freeform 2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6" name="Group 26"/>
          <p:cNvGrpSpPr>
            <a:grpSpLocks/>
          </p:cNvGrpSpPr>
          <p:nvPr/>
        </p:nvGrpSpPr>
        <p:grpSpPr bwMode="auto">
          <a:xfrm>
            <a:off x="1336675" y="2008188"/>
            <a:ext cx="936625" cy="1192212"/>
            <a:chOff x="2915" y="1514"/>
            <a:chExt cx="1166" cy="1183"/>
          </a:xfrm>
        </p:grpSpPr>
        <p:sp>
          <p:nvSpPr>
            <p:cNvPr id="72912" name="Freeform 2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13" name="Freeform 2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7" name="Group 29"/>
          <p:cNvGrpSpPr>
            <a:grpSpLocks/>
          </p:cNvGrpSpPr>
          <p:nvPr/>
        </p:nvGrpSpPr>
        <p:grpSpPr bwMode="auto">
          <a:xfrm>
            <a:off x="5832475" y="2008188"/>
            <a:ext cx="936625" cy="1192212"/>
            <a:chOff x="2915" y="1514"/>
            <a:chExt cx="1166" cy="1183"/>
          </a:xfrm>
        </p:grpSpPr>
        <p:sp>
          <p:nvSpPr>
            <p:cNvPr id="72910" name="Freeform 3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11" name="Freeform 3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8" name="Group 32"/>
          <p:cNvGrpSpPr>
            <a:grpSpLocks/>
          </p:cNvGrpSpPr>
          <p:nvPr/>
        </p:nvGrpSpPr>
        <p:grpSpPr bwMode="auto">
          <a:xfrm>
            <a:off x="4156075" y="2008188"/>
            <a:ext cx="936625" cy="1192212"/>
            <a:chOff x="2915" y="1514"/>
            <a:chExt cx="1166" cy="1183"/>
          </a:xfrm>
        </p:grpSpPr>
        <p:sp>
          <p:nvSpPr>
            <p:cNvPr id="72908" name="Freeform 3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09" name="Freeform 3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19" name="Group 35"/>
          <p:cNvGrpSpPr>
            <a:grpSpLocks/>
          </p:cNvGrpSpPr>
          <p:nvPr/>
        </p:nvGrpSpPr>
        <p:grpSpPr bwMode="auto">
          <a:xfrm>
            <a:off x="3013075" y="2008188"/>
            <a:ext cx="936625" cy="1192212"/>
            <a:chOff x="2915" y="1514"/>
            <a:chExt cx="1166" cy="1183"/>
          </a:xfrm>
        </p:grpSpPr>
        <p:sp>
          <p:nvSpPr>
            <p:cNvPr id="72906" name="Freeform 3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07" name="Freeform 3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0" name="Group 38"/>
          <p:cNvGrpSpPr>
            <a:grpSpLocks/>
          </p:cNvGrpSpPr>
          <p:nvPr/>
        </p:nvGrpSpPr>
        <p:grpSpPr bwMode="auto">
          <a:xfrm>
            <a:off x="1336675" y="2160588"/>
            <a:ext cx="936625" cy="1192212"/>
            <a:chOff x="2915" y="1514"/>
            <a:chExt cx="1166" cy="1183"/>
          </a:xfrm>
        </p:grpSpPr>
        <p:sp>
          <p:nvSpPr>
            <p:cNvPr id="72904" name="Freeform 3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05" name="Freeform 4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1" name="Group 41"/>
          <p:cNvGrpSpPr>
            <a:grpSpLocks/>
          </p:cNvGrpSpPr>
          <p:nvPr/>
        </p:nvGrpSpPr>
        <p:grpSpPr bwMode="auto">
          <a:xfrm>
            <a:off x="5832475" y="2160588"/>
            <a:ext cx="936625" cy="1192212"/>
            <a:chOff x="2915" y="1514"/>
            <a:chExt cx="1166" cy="1183"/>
          </a:xfrm>
        </p:grpSpPr>
        <p:sp>
          <p:nvSpPr>
            <p:cNvPr id="72902" name="Freeform 4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03" name="Freeform 4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2" name="Group 44"/>
          <p:cNvGrpSpPr>
            <a:grpSpLocks/>
          </p:cNvGrpSpPr>
          <p:nvPr/>
        </p:nvGrpSpPr>
        <p:grpSpPr bwMode="auto">
          <a:xfrm>
            <a:off x="4156075" y="2160588"/>
            <a:ext cx="936625" cy="1192212"/>
            <a:chOff x="2915" y="1514"/>
            <a:chExt cx="1166" cy="1183"/>
          </a:xfrm>
        </p:grpSpPr>
        <p:sp>
          <p:nvSpPr>
            <p:cNvPr id="72900" name="Freeform 4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901" name="Freeform 4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3" name="Group 47"/>
          <p:cNvGrpSpPr>
            <a:grpSpLocks/>
          </p:cNvGrpSpPr>
          <p:nvPr/>
        </p:nvGrpSpPr>
        <p:grpSpPr bwMode="auto">
          <a:xfrm>
            <a:off x="3013075" y="2160588"/>
            <a:ext cx="936625" cy="1192212"/>
            <a:chOff x="2915" y="1514"/>
            <a:chExt cx="1166" cy="1183"/>
          </a:xfrm>
        </p:grpSpPr>
        <p:sp>
          <p:nvSpPr>
            <p:cNvPr id="72898" name="Freeform 4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99" name="Freeform 4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4" name="Group 50"/>
          <p:cNvGrpSpPr>
            <a:grpSpLocks/>
          </p:cNvGrpSpPr>
          <p:nvPr/>
        </p:nvGrpSpPr>
        <p:grpSpPr bwMode="auto">
          <a:xfrm>
            <a:off x="1412875" y="2312988"/>
            <a:ext cx="936625" cy="1192212"/>
            <a:chOff x="2915" y="1514"/>
            <a:chExt cx="1166" cy="1183"/>
          </a:xfrm>
        </p:grpSpPr>
        <p:sp>
          <p:nvSpPr>
            <p:cNvPr id="72896" name="Freeform 5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97" name="Freeform 5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5" name="Group 53"/>
          <p:cNvGrpSpPr>
            <a:grpSpLocks/>
          </p:cNvGrpSpPr>
          <p:nvPr/>
        </p:nvGrpSpPr>
        <p:grpSpPr bwMode="auto">
          <a:xfrm>
            <a:off x="5756275" y="2312988"/>
            <a:ext cx="936625" cy="1192212"/>
            <a:chOff x="2915" y="1514"/>
            <a:chExt cx="1166" cy="1183"/>
          </a:xfrm>
        </p:grpSpPr>
        <p:sp>
          <p:nvSpPr>
            <p:cNvPr id="72894" name="Freeform 5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95" name="Freeform 5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6" name="Group 56"/>
          <p:cNvGrpSpPr>
            <a:grpSpLocks/>
          </p:cNvGrpSpPr>
          <p:nvPr/>
        </p:nvGrpSpPr>
        <p:grpSpPr bwMode="auto">
          <a:xfrm>
            <a:off x="4232275" y="2312988"/>
            <a:ext cx="936625" cy="1192212"/>
            <a:chOff x="2915" y="1514"/>
            <a:chExt cx="1166" cy="1183"/>
          </a:xfrm>
        </p:grpSpPr>
        <p:sp>
          <p:nvSpPr>
            <p:cNvPr id="72892" name="Freeform 5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93" name="Freeform 5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7" name="Group 59"/>
          <p:cNvGrpSpPr>
            <a:grpSpLocks/>
          </p:cNvGrpSpPr>
          <p:nvPr/>
        </p:nvGrpSpPr>
        <p:grpSpPr bwMode="auto">
          <a:xfrm>
            <a:off x="2936875" y="2312988"/>
            <a:ext cx="936625" cy="1192212"/>
            <a:chOff x="2915" y="1514"/>
            <a:chExt cx="1166" cy="1183"/>
          </a:xfrm>
        </p:grpSpPr>
        <p:sp>
          <p:nvSpPr>
            <p:cNvPr id="72890" name="Freeform 6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91" name="Freeform 6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28" name="Group 62"/>
          <p:cNvGrpSpPr>
            <a:grpSpLocks/>
          </p:cNvGrpSpPr>
          <p:nvPr/>
        </p:nvGrpSpPr>
        <p:grpSpPr bwMode="auto">
          <a:xfrm>
            <a:off x="1489075" y="2465388"/>
            <a:ext cx="5127625" cy="1192212"/>
            <a:chOff x="1200" y="1440"/>
            <a:chExt cx="3230" cy="751"/>
          </a:xfrm>
        </p:grpSpPr>
        <p:grpSp>
          <p:nvGrpSpPr>
            <p:cNvPr id="72878" name="Group 63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72888" name="Freeform 6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89" name="Freeform 6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2879" name="Group 66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72886" name="Freeform 67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87" name="Freeform 68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2880" name="Group 69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72884" name="Freeform 70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85" name="Freeform 71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2881" name="Group 72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72882" name="Freeform 73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83" name="Freeform 74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2729" name="Group 75"/>
          <p:cNvGrpSpPr>
            <a:grpSpLocks/>
          </p:cNvGrpSpPr>
          <p:nvPr/>
        </p:nvGrpSpPr>
        <p:grpSpPr bwMode="auto">
          <a:xfrm>
            <a:off x="1565275" y="2617788"/>
            <a:ext cx="936625" cy="1192212"/>
            <a:chOff x="2915" y="1514"/>
            <a:chExt cx="1166" cy="1183"/>
          </a:xfrm>
        </p:grpSpPr>
        <p:sp>
          <p:nvSpPr>
            <p:cNvPr id="72876" name="Freeform 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77" name="Freeform 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0" name="Group 78"/>
          <p:cNvGrpSpPr>
            <a:grpSpLocks/>
          </p:cNvGrpSpPr>
          <p:nvPr/>
        </p:nvGrpSpPr>
        <p:grpSpPr bwMode="auto">
          <a:xfrm>
            <a:off x="5603875" y="2617788"/>
            <a:ext cx="936625" cy="1192212"/>
            <a:chOff x="2915" y="1514"/>
            <a:chExt cx="1166" cy="1183"/>
          </a:xfrm>
        </p:grpSpPr>
        <p:sp>
          <p:nvSpPr>
            <p:cNvPr id="72874" name="Freeform 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75" name="Freeform 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1" name="Group 81"/>
          <p:cNvGrpSpPr>
            <a:grpSpLocks/>
          </p:cNvGrpSpPr>
          <p:nvPr/>
        </p:nvGrpSpPr>
        <p:grpSpPr bwMode="auto">
          <a:xfrm>
            <a:off x="4384675" y="2617788"/>
            <a:ext cx="936625" cy="1192212"/>
            <a:chOff x="2915" y="1514"/>
            <a:chExt cx="1166" cy="1183"/>
          </a:xfrm>
        </p:grpSpPr>
        <p:sp>
          <p:nvSpPr>
            <p:cNvPr id="72872" name="Freeform 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73" name="Freeform 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2" name="Group 84"/>
          <p:cNvGrpSpPr>
            <a:grpSpLocks/>
          </p:cNvGrpSpPr>
          <p:nvPr/>
        </p:nvGrpSpPr>
        <p:grpSpPr bwMode="auto">
          <a:xfrm>
            <a:off x="2784475" y="2617788"/>
            <a:ext cx="936625" cy="1192212"/>
            <a:chOff x="2915" y="1514"/>
            <a:chExt cx="1166" cy="1183"/>
          </a:xfrm>
        </p:grpSpPr>
        <p:sp>
          <p:nvSpPr>
            <p:cNvPr id="72870" name="Freeform 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71" name="Freeform 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3" name="Group 87"/>
          <p:cNvGrpSpPr>
            <a:grpSpLocks/>
          </p:cNvGrpSpPr>
          <p:nvPr/>
        </p:nvGrpSpPr>
        <p:grpSpPr bwMode="auto">
          <a:xfrm>
            <a:off x="1641475" y="2770188"/>
            <a:ext cx="936625" cy="1192212"/>
            <a:chOff x="2915" y="1514"/>
            <a:chExt cx="1166" cy="1183"/>
          </a:xfrm>
        </p:grpSpPr>
        <p:sp>
          <p:nvSpPr>
            <p:cNvPr id="72868" name="Freeform 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69" name="Freeform 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4" name="Group 90"/>
          <p:cNvGrpSpPr>
            <a:grpSpLocks/>
          </p:cNvGrpSpPr>
          <p:nvPr/>
        </p:nvGrpSpPr>
        <p:grpSpPr bwMode="auto">
          <a:xfrm>
            <a:off x="5527675" y="2770188"/>
            <a:ext cx="936625" cy="1192212"/>
            <a:chOff x="2915" y="1514"/>
            <a:chExt cx="1166" cy="1183"/>
          </a:xfrm>
        </p:grpSpPr>
        <p:sp>
          <p:nvSpPr>
            <p:cNvPr id="72866" name="Freeform 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67" name="Freeform 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5" name="Group 93"/>
          <p:cNvGrpSpPr>
            <a:grpSpLocks/>
          </p:cNvGrpSpPr>
          <p:nvPr/>
        </p:nvGrpSpPr>
        <p:grpSpPr bwMode="auto">
          <a:xfrm>
            <a:off x="4460875" y="2770188"/>
            <a:ext cx="936625" cy="1192212"/>
            <a:chOff x="2915" y="1514"/>
            <a:chExt cx="1166" cy="1183"/>
          </a:xfrm>
        </p:grpSpPr>
        <p:sp>
          <p:nvSpPr>
            <p:cNvPr id="72864" name="Freeform 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65" name="Freeform 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6" name="Group 96"/>
          <p:cNvGrpSpPr>
            <a:grpSpLocks/>
          </p:cNvGrpSpPr>
          <p:nvPr/>
        </p:nvGrpSpPr>
        <p:grpSpPr bwMode="auto">
          <a:xfrm>
            <a:off x="2708275" y="2770188"/>
            <a:ext cx="936625" cy="1192212"/>
            <a:chOff x="2915" y="1514"/>
            <a:chExt cx="1166" cy="1183"/>
          </a:xfrm>
        </p:grpSpPr>
        <p:sp>
          <p:nvSpPr>
            <p:cNvPr id="72862" name="Freeform 9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63" name="Freeform 9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7" name="Group 99"/>
          <p:cNvGrpSpPr>
            <a:grpSpLocks/>
          </p:cNvGrpSpPr>
          <p:nvPr/>
        </p:nvGrpSpPr>
        <p:grpSpPr bwMode="auto">
          <a:xfrm>
            <a:off x="1641475" y="2922588"/>
            <a:ext cx="936625" cy="1192212"/>
            <a:chOff x="2915" y="1514"/>
            <a:chExt cx="1166" cy="1183"/>
          </a:xfrm>
        </p:grpSpPr>
        <p:sp>
          <p:nvSpPr>
            <p:cNvPr id="72860" name="Freeform 10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61" name="Freeform 10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8" name="Group 102"/>
          <p:cNvGrpSpPr>
            <a:grpSpLocks/>
          </p:cNvGrpSpPr>
          <p:nvPr/>
        </p:nvGrpSpPr>
        <p:grpSpPr bwMode="auto">
          <a:xfrm>
            <a:off x="5527675" y="2922588"/>
            <a:ext cx="936625" cy="1192212"/>
            <a:chOff x="2915" y="1514"/>
            <a:chExt cx="1166" cy="1183"/>
          </a:xfrm>
        </p:grpSpPr>
        <p:sp>
          <p:nvSpPr>
            <p:cNvPr id="72858" name="Freeform 10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59" name="Freeform 10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39" name="Group 105"/>
          <p:cNvGrpSpPr>
            <a:grpSpLocks/>
          </p:cNvGrpSpPr>
          <p:nvPr/>
        </p:nvGrpSpPr>
        <p:grpSpPr bwMode="auto">
          <a:xfrm>
            <a:off x="4460875" y="2922588"/>
            <a:ext cx="936625" cy="1192212"/>
            <a:chOff x="2915" y="1514"/>
            <a:chExt cx="1166" cy="1183"/>
          </a:xfrm>
        </p:grpSpPr>
        <p:sp>
          <p:nvSpPr>
            <p:cNvPr id="72856" name="Freeform 10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57" name="Freeform 10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0" name="Group 108"/>
          <p:cNvGrpSpPr>
            <a:grpSpLocks/>
          </p:cNvGrpSpPr>
          <p:nvPr/>
        </p:nvGrpSpPr>
        <p:grpSpPr bwMode="auto">
          <a:xfrm>
            <a:off x="2708275" y="2922588"/>
            <a:ext cx="936625" cy="1192212"/>
            <a:chOff x="2915" y="1514"/>
            <a:chExt cx="1166" cy="1183"/>
          </a:xfrm>
        </p:grpSpPr>
        <p:sp>
          <p:nvSpPr>
            <p:cNvPr id="72854" name="Freeform 10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55" name="Freeform 11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1" name="Group 111"/>
          <p:cNvGrpSpPr>
            <a:grpSpLocks/>
          </p:cNvGrpSpPr>
          <p:nvPr/>
        </p:nvGrpSpPr>
        <p:grpSpPr bwMode="auto">
          <a:xfrm>
            <a:off x="1565275" y="3074988"/>
            <a:ext cx="936625" cy="1192212"/>
            <a:chOff x="2915" y="1514"/>
            <a:chExt cx="1166" cy="1183"/>
          </a:xfrm>
        </p:grpSpPr>
        <p:sp>
          <p:nvSpPr>
            <p:cNvPr id="72852" name="Freeform 11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53" name="Freeform 11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2" name="Group 114"/>
          <p:cNvGrpSpPr>
            <a:grpSpLocks/>
          </p:cNvGrpSpPr>
          <p:nvPr/>
        </p:nvGrpSpPr>
        <p:grpSpPr bwMode="auto">
          <a:xfrm>
            <a:off x="5603875" y="3074988"/>
            <a:ext cx="936625" cy="1192212"/>
            <a:chOff x="2915" y="1514"/>
            <a:chExt cx="1166" cy="1183"/>
          </a:xfrm>
        </p:grpSpPr>
        <p:sp>
          <p:nvSpPr>
            <p:cNvPr id="72850" name="Freeform 11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51" name="Freeform 11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3" name="Group 117"/>
          <p:cNvGrpSpPr>
            <a:grpSpLocks/>
          </p:cNvGrpSpPr>
          <p:nvPr/>
        </p:nvGrpSpPr>
        <p:grpSpPr bwMode="auto">
          <a:xfrm>
            <a:off x="4384675" y="3074988"/>
            <a:ext cx="936625" cy="1192212"/>
            <a:chOff x="2915" y="1514"/>
            <a:chExt cx="1166" cy="1183"/>
          </a:xfrm>
        </p:grpSpPr>
        <p:sp>
          <p:nvSpPr>
            <p:cNvPr id="72848" name="Freeform 11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49" name="Freeform 11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4" name="Group 120"/>
          <p:cNvGrpSpPr>
            <a:grpSpLocks/>
          </p:cNvGrpSpPr>
          <p:nvPr/>
        </p:nvGrpSpPr>
        <p:grpSpPr bwMode="auto">
          <a:xfrm>
            <a:off x="2784475" y="3074988"/>
            <a:ext cx="936625" cy="1192212"/>
            <a:chOff x="2915" y="1514"/>
            <a:chExt cx="1166" cy="1183"/>
          </a:xfrm>
        </p:grpSpPr>
        <p:sp>
          <p:nvSpPr>
            <p:cNvPr id="72846" name="Freeform 12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47" name="Freeform 12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5" name="Group 123"/>
          <p:cNvGrpSpPr>
            <a:grpSpLocks/>
          </p:cNvGrpSpPr>
          <p:nvPr/>
        </p:nvGrpSpPr>
        <p:grpSpPr bwMode="auto">
          <a:xfrm>
            <a:off x="1489075" y="3227388"/>
            <a:ext cx="5127625" cy="1192212"/>
            <a:chOff x="1200" y="1440"/>
            <a:chExt cx="3230" cy="751"/>
          </a:xfrm>
        </p:grpSpPr>
        <p:grpSp>
          <p:nvGrpSpPr>
            <p:cNvPr id="72834" name="Group 124"/>
            <p:cNvGrpSpPr>
              <a:grpSpLocks/>
            </p:cNvGrpSpPr>
            <p:nvPr/>
          </p:nvGrpSpPr>
          <p:grpSpPr bwMode="auto">
            <a:xfrm>
              <a:off x="1200" y="1440"/>
              <a:ext cx="590" cy="751"/>
              <a:chOff x="2915" y="1514"/>
              <a:chExt cx="1166" cy="1183"/>
            </a:xfrm>
          </p:grpSpPr>
          <p:sp>
            <p:nvSpPr>
              <p:cNvPr id="72844" name="Freeform 125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45" name="Freeform 126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2835" name="Group 127"/>
            <p:cNvGrpSpPr>
              <a:grpSpLocks/>
            </p:cNvGrpSpPr>
            <p:nvPr/>
          </p:nvGrpSpPr>
          <p:grpSpPr bwMode="auto">
            <a:xfrm>
              <a:off x="3840" y="1440"/>
              <a:ext cx="590" cy="751"/>
              <a:chOff x="2915" y="1514"/>
              <a:chExt cx="1166" cy="1183"/>
            </a:xfrm>
          </p:grpSpPr>
          <p:sp>
            <p:nvSpPr>
              <p:cNvPr id="72842" name="Freeform 128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43" name="Freeform 129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2836" name="Group 130"/>
            <p:cNvGrpSpPr>
              <a:grpSpLocks/>
            </p:cNvGrpSpPr>
            <p:nvPr/>
          </p:nvGrpSpPr>
          <p:grpSpPr bwMode="auto">
            <a:xfrm>
              <a:off x="2976" y="1440"/>
              <a:ext cx="590" cy="751"/>
              <a:chOff x="2915" y="1514"/>
              <a:chExt cx="1166" cy="1183"/>
            </a:xfrm>
          </p:grpSpPr>
          <p:sp>
            <p:nvSpPr>
              <p:cNvPr id="72840" name="Freeform 131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41" name="Freeform 132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2837" name="Group 133"/>
            <p:cNvGrpSpPr>
              <a:grpSpLocks/>
            </p:cNvGrpSpPr>
            <p:nvPr/>
          </p:nvGrpSpPr>
          <p:grpSpPr bwMode="auto">
            <a:xfrm>
              <a:off x="2064" y="1440"/>
              <a:ext cx="590" cy="751"/>
              <a:chOff x="2915" y="1514"/>
              <a:chExt cx="1166" cy="1183"/>
            </a:xfrm>
          </p:grpSpPr>
          <p:sp>
            <p:nvSpPr>
              <p:cNvPr id="72838" name="Freeform 134"/>
              <p:cNvSpPr>
                <a:spLocks/>
              </p:cNvSpPr>
              <p:nvPr/>
            </p:nvSpPr>
            <p:spPr bwMode="auto">
              <a:xfrm>
                <a:off x="2915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839" name="Freeform 135"/>
              <p:cNvSpPr>
                <a:spLocks/>
              </p:cNvSpPr>
              <p:nvPr/>
            </p:nvSpPr>
            <p:spPr bwMode="auto">
              <a:xfrm flipH="1">
                <a:off x="3498" y="1514"/>
                <a:ext cx="583" cy="1183"/>
              </a:xfrm>
              <a:custGeom>
                <a:avLst/>
                <a:gdLst>
                  <a:gd name="T0" fmla="*/ 0 w 720"/>
                  <a:gd name="T1" fmla="*/ 299 h 1488"/>
                  <a:gd name="T2" fmla="*/ 44 w 720"/>
                  <a:gd name="T3" fmla="*/ 250 h 1488"/>
                  <a:gd name="T4" fmla="*/ 121 w 720"/>
                  <a:gd name="T5" fmla="*/ 48 h 1488"/>
                  <a:gd name="T6" fmla="*/ 164 w 720"/>
                  <a:gd name="T7" fmla="*/ 0 h 148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20"/>
                  <a:gd name="T13" fmla="*/ 0 h 1488"/>
                  <a:gd name="T14" fmla="*/ 720 w 720"/>
                  <a:gd name="T15" fmla="*/ 1488 h 148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20" h="1488">
                    <a:moveTo>
                      <a:pt x="0" y="1488"/>
                    </a:moveTo>
                    <a:cubicBezTo>
                      <a:pt x="52" y="1472"/>
                      <a:pt x="104" y="1456"/>
                      <a:pt x="192" y="1248"/>
                    </a:cubicBezTo>
                    <a:cubicBezTo>
                      <a:pt x="280" y="1040"/>
                      <a:pt x="440" y="448"/>
                      <a:pt x="528" y="240"/>
                    </a:cubicBezTo>
                    <a:cubicBezTo>
                      <a:pt x="616" y="32"/>
                      <a:pt x="668" y="16"/>
                      <a:pt x="720" y="0"/>
                    </a:cubicBezTo>
                  </a:path>
                </a:pathLst>
              </a:custGeom>
              <a:noFill/>
              <a:ln w="38100">
                <a:solidFill>
                  <a:schemeClr val="hlink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2746" name="Group 136"/>
          <p:cNvGrpSpPr>
            <a:grpSpLocks/>
          </p:cNvGrpSpPr>
          <p:nvPr/>
        </p:nvGrpSpPr>
        <p:grpSpPr bwMode="auto">
          <a:xfrm>
            <a:off x="1412875" y="3379788"/>
            <a:ext cx="936625" cy="1192212"/>
            <a:chOff x="2915" y="1514"/>
            <a:chExt cx="1166" cy="1183"/>
          </a:xfrm>
        </p:grpSpPr>
        <p:sp>
          <p:nvSpPr>
            <p:cNvPr id="72832" name="Freeform 13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33" name="Freeform 13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7" name="Group 139"/>
          <p:cNvGrpSpPr>
            <a:grpSpLocks/>
          </p:cNvGrpSpPr>
          <p:nvPr/>
        </p:nvGrpSpPr>
        <p:grpSpPr bwMode="auto">
          <a:xfrm>
            <a:off x="5756275" y="3379788"/>
            <a:ext cx="936625" cy="1192212"/>
            <a:chOff x="2915" y="1514"/>
            <a:chExt cx="1166" cy="1183"/>
          </a:xfrm>
        </p:grpSpPr>
        <p:sp>
          <p:nvSpPr>
            <p:cNvPr id="72830" name="Freeform 14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31" name="Freeform 14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8" name="Group 142"/>
          <p:cNvGrpSpPr>
            <a:grpSpLocks/>
          </p:cNvGrpSpPr>
          <p:nvPr/>
        </p:nvGrpSpPr>
        <p:grpSpPr bwMode="auto">
          <a:xfrm>
            <a:off x="4232275" y="3379788"/>
            <a:ext cx="936625" cy="1192212"/>
            <a:chOff x="2915" y="1514"/>
            <a:chExt cx="1166" cy="1183"/>
          </a:xfrm>
        </p:grpSpPr>
        <p:sp>
          <p:nvSpPr>
            <p:cNvPr id="72828" name="Freeform 14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9" name="Freeform 14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49" name="Group 145"/>
          <p:cNvGrpSpPr>
            <a:grpSpLocks/>
          </p:cNvGrpSpPr>
          <p:nvPr/>
        </p:nvGrpSpPr>
        <p:grpSpPr bwMode="auto">
          <a:xfrm>
            <a:off x="2936875" y="3379788"/>
            <a:ext cx="936625" cy="1192212"/>
            <a:chOff x="2915" y="1514"/>
            <a:chExt cx="1166" cy="1183"/>
          </a:xfrm>
        </p:grpSpPr>
        <p:sp>
          <p:nvSpPr>
            <p:cNvPr id="72826" name="Freeform 14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7" name="Freeform 14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0" name="Group 148"/>
          <p:cNvGrpSpPr>
            <a:grpSpLocks/>
          </p:cNvGrpSpPr>
          <p:nvPr/>
        </p:nvGrpSpPr>
        <p:grpSpPr bwMode="auto">
          <a:xfrm>
            <a:off x="1336675" y="3532188"/>
            <a:ext cx="936625" cy="1192212"/>
            <a:chOff x="2915" y="1514"/>
            <a:chExt cx="1166" cy="1183"/>
          </a:xfrm>
        </p:grpSpPr>
        <p:sp>
          <p:nvSpPr>
            <p:cNvPr id="72824" name="Freeform 14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5" name="Freeform 15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1" name="Group 151"/>
          <p:cNvGrpSpPr>
            <a:grpSpLocks/>
          </p:cNvGrpSpPr>
          <p:nvPr/>
        </p:nvGrpSpPr>
        <p:grpSpPr bwMode="auto">
          <a:xfrm>
            <a:off x="5832475" y="3532188"/>
            <a:ext cx="936625" cy="1192212"/>
            <a:chOff x="2915" y="1514"/>
            <a:chExt cx="1166" cy="1183"/>
          </a:xfrm>
        </p:grpSpPr>
        <p:sp>
          <p:nvSpPr>
            <p:cNvPr id="72822" name="Freeform 15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3" name="Freeform 15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2" name="Group 154"/>
          <p:cNvGrpSpPr>
            <a:grpSpLocks/>
          </p:cNvGrpSpPr>
          <p:nvPr/>
        </p:nvGrpSpPr>
        <p:grpSpPr bwMode="auto">
          <a:xfrm>
            <a:off x="4156075" y="3532188"/>
            <a:ext cx="936625" cy="1192212"/>
            <a:chOff x="2915" y="1514"/>
            <a:chExt cx="1166" cy="1183"/>
          </a:xfrm>
        </p:grpSpPr>
        <p:sp>
          <p:nvSpPr>
            <p:cNvPr id="72820" name="Freeform 15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21" name="Freeform 15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3" name="Group 157"/>
          <p:cNvGrpSpPr>
            <a:grpSpLocks/>
          </p:cNvGrpSpPr>
          <p:nvPr/>
        </p:nvGrpSpPr>
        <p:grpSpPr bwMode="auto">
          <a:xfrm>
            <a:off x="3013075" y="3532188"/>
            <a:ext cx="936625" cy="1192212"/>
            <a:chOff x="2915" y="1514"/>
            <a:chExt cx="1166" cy="1183"/>
          </a:xfrm>
        </p:grpSpPr>
        <p:sp>
          <p:nvSpPr>
            <p:cNvPr id="72818" name="Freeform 15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9" name="Freeform 15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4" name="Group 160"/>
          <p:cNvGrpSpPr>
            <a:grpSpLocks/>
          </p:cNvGrpSpPr>
          <p:nvPr/>
        </p:nvGrpSpPr>
        <p:grpSpPr bwMode="auto">
          <a:xfrm>
            <a:off x="1260475" y="3684588"/>
            <a:ext cx="936625" cy="1192212"/>
            <a:chOff x="2915" y="1514"/>
            <a:chExt cx="1166" cy="1183"/>
          </a:xfrm>
        </p:grpSpPr>
        <p:sp>
          <p:nvSpPr>
            <p:cNvPr id="72816" name="Freeform 16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7" name="Freeform 16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5" name="Group 163"/>
          <p:cNvGrpSpPr>
            <a:grpSpLocks/>
          </p:cNvGrpSpPr>
          <p:nvPr/>
        </p:nvGrpSpPr>
        <p:grpSpPr bwMode="auto">
          <a:xfrm>
            <a:off x="5908675" y="3684588"/>
            <a:ext cx="936625" cy="1192212"/>
            <a:chOff x="2915" y="1514"/>
            <a:chExt cx="1166" cy="1183"/>
          </a:xfrm>
        </p:grpSpPr>
        <p:sp>
          <p:nvSpPr>
            <p:cNvPr id="72814" name="Freeform 16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5" name="Freeform 16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6" name="Group 166"/>
          <p:cNvGrpSpPr>
            <a:grpSpLocks/>
          </p:cNvGrpSpPr>
          <p:nvPr/>
        </p:nvGrpSpPr>
        <p:grpSpPr bwMode="auto">
          <a:xfrm>
            <a:off x="4079875" y="3684588"/>
            <a:ext cx="936625" cy="1192212"/>
            <a:chOff x="2915" y="1514"/>
            <a:chExt cx="1166" cy="1183"/>
          </a:xfrm>
        </p:grpSpPr>
        <p:sp>
          <p:nvSpPr>
            <p:cNvPr id="72812" name="Freeform 167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3" name="Freeform 168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7" name="Group 169"/>
          <p:cNvGrpSpPr>
            <a:grpSpLocks/>
          </p:cNvGrpSpPr>
          <p:nvPr/>
        </p:nvGrpSpPr>
        <p:grpSpPr bwMode="auto">
          <a:xfrm>
            <a:off x="3089275" y="3684588"/>
            <a:ext cx="936625" cy="1192212"/>
            <a:chOff x="2915" y="1514"/>
            <a:chExt cx="1166" cy="1183"/>
          </a:xfrm>
        </p:grpSpPr>
        <p:sp>
          <p:nvSpPr>
            <p:cNvPr id="72810" name="Freeform 170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11" name="Freeform 171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8" name="Group 172"/>
          <p:cNvGrpSpPr>
            <a:grpSpLocks/>
          </p:cNvGrpSpPr>
          <p:nvPr/>
        </p:nvGrpSpPr>
        <p:grpSpPr bwMode="auto">
          <a:xfrm>
            <a:off x="1336675" y="3836988"/>
            <a:ext cx="936625" cy="1192212"/>
            <a:chOff x="2915" y="1514"/>
            <a:chExt cx="1166" cy="1183"/>
          </a:xfrm>
        </p:grpSpPr>
        <p:sp>
          <p:nvSpPr>
            <p:cNvPr id="72808" name="Freeform 173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9" name="Freeform 174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59" name="Group 175"/>
          <p:cNvGrpSpPr>
            <a:grpSpLocks/>
          </p:cNvGrpSpPr>
          <p:nvPr/>
        </p:nvGrpSpPr>
        <p:grpSpPr bwMode="auto">
          <a:xfrm>
            <a:off x="5832475" y="3836988"/>
            <a:ext cx="936625" cy="1192212"/>
            <a:chOff x="2915" y="1514"/>
            <a:chExt cx="1166" cy="1183"/>
          </a:xfrm>
        </p:grpSpPr>
        <p:sp>
          <p:nvSpPr>
            <p:cNvPr id="72806" name="Freeform 176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7" name="Freeform 177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60" name="Group 178"/>
          <p:cNvGrpSpPr>
            <a:grpSpLocks/>
          </p:cNvGrpSpPr>
          <p:nvPr/>
        </p:nvGrpSpPr>
        <p:grpSpPr bwMode="auto">
          <a:xfrm>
            <a:off x="4156075" y="3836988"/>
            <a:ext cx="936625" cy="1192212"/>
            <a:chOff x="2915" y="1514"/>
            <a:chExt cx="1166" cy="1183"/>
          </a:xfrm>
        </p:grpSpPr>
        <p:sp>
          <p:nvSpPr>
            <p:cNvPr id="72804" name="Freeform 179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5" name="Freeform 180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61" name="Group 181"/>
          <p:cNvGrpSpPr>
            <a:grpSpLocks/>
          </p:cNvGrpSpPr>
          <p:nvPr/>
        </p:nvGrpSpPr>
        <p:grpSpPr bwMode="auto">
          <a:xfrm>
            <a:off x="3013075" y="3836988"/>
            <a:ext cx="936625" cy="1192212"/>
            <a:chOff x="2915" y="1514"/>
            <a:chExt cx="1166" cy="1183"/>
          </a:xfrm>
        </p:grpSpPr>
        <p:sp>
          <p:nvSpPr>
            <p:cNvPr id="72802" name="Freeform 182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3" name="Freeform 183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62" name="Group 184"/>
          <p:cNvGrpSpPr>
            <a:grpSpLocks/>
          </p:cNvGrpSpPr>
          <p:nvPr/>
        </p:nvGrpSpPr>
        <p:grpSpPr bwMode="auto">
          <a:xfrm>
            <a:off x="1412875" y="3989388"/>
            <a:ext cx="936625" cy="1192212"/>
            <a:chOff x="2915" y="1514"/>
            <a:chExt cx="1166" cy="1183"/>
          </a:xfrm>
        </p:grpSpPr>
        <p:sp>
          <p:nvSpPr>
            <p:cNvPr id="72800" name="Freeform 185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801" name="Freeform 186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63" name="Group 187"/>
          <p:cNvGrpSpPr>
            <a:grpSpLocks/>
          </p:cNvGrpSpPr>
          <p:nvPr/>
        </p:nvGrpSpPr>
        <p:grpSpPr bwMode="auto">
          <a:xfrm>
            <a:off x="5756275" y="3989388"/>
            <a:ext cx="936625" cy="1192212"/>
            <a:chOff x="2915" y="1514"/>
            <a:chExt cx="1166" cy="1183"/>
          </a:xfrm>
        </p:grpSpPr>
        <p:sp>
          <p:nvSpPr>
            <p:cNvPr id="72798" name="Freeform 188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99" name="Freeform 189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64" name="Group 190"/>
          <p:cNvGrpSpPr>
            <a:grpSpLocks/>
          </p:cNvGrpSpPr>
          <p:nvPr/>
        </p:nvGrpSpPr>
        <p:grpSpPr bwMode="auto">
          <a:xfrm>
            <a:off x="4232275" y="3989388"/>
            <a:ext cx="936625" cy="1192212"/>
            <a:chOff x="2915" y="1514"/>
            <a:chExt cx="1166" cy="1183"/>
          </a:xfrm>
        </p:grpSpPr>
        <p:sp>
          <p:nvSpPr>
            <p:cNvPr id="72796" name="Freeform 191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97" name="Freeform 192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2765" name="Group 193"/>
          <p:cNvGrpSpPr>
            <a:grpSpLocks/>
          </p:cNvGrpSpPr>
          <p:nvPr/>
        </p:nvGrpSpPr>
        <p:grpSpPr bwMode="auto">
          <a:xfrm>
            <a:off x="2936875" y="3989388"/>
            <a:ext cx="936625" cy="1192212"/>
            <a:chOff x="2915" y="1514"/>
            <a:chExt cx="1166" cy="1183"/>
          </a:xfrm>
        </p:grpSpPr>
        <p:sp>
          <p:nvSpPr>
            <p:cNvPr id="72794" name="Freeform 194"/>
            <p:cNvSpPr>
              <a:spLocks/>
            </p:cNvSpPr>
            <p:nvPr/>
          </p:nvSpPr>
          <p:spPr bwMode="auto">
            <a:xfrm>
              <a:off x="2915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795" name="Freeform 195"/>
            <p:cNvSpPr>
              <a:spLocks/>
            </p:cNvSpPr>
            <p:nvPr/>
          </p:nvSpPr>
          <p:spPr bwMode="auto">
            <a:xfrm flipH="1">
              <a:off x="3498" y="1514"/>
              <a:ext cx="583" cy="1183"/>
            </a:xfrm>
            <a:custGeom>
              <a:avLst/>
              <a:gdLst>
                <a:gd name="T0" fmla="*/ 0 w 720"/>
                <a:gd name="T1" fmla="*/ 299 h 1488"/>
                <a:gd name="T2" fmla="*/ 44 w 720"/>
                <a:gd name="T3" fmla="*/ 250 h 1488"/>
                <a:gd name="T4" fmla="*/ 121 w 720"/>
                <a:gd name="T5" fmla="*/ 48 h 1488"/>
                <a:gd name="T6" fmla="*/ 164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2766" name="Line 197"/>
          <p:cNvSpPr>
            <a:spLocks noChangeShapeType="1"/>
          </p:cNvSpPr>
          <p:nvPr/>
        </p:nvSpPr>
        <p:spPr bwMode="auto">
          <a:xfrm flipH="1">
            <a:off x="6289675" y="1703388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67" name="Line 198"/>
          <p:cNvSpPr>
            <a:spLocks noChangeShapeType="1"/>
          </p:cNvSpPr>
          <p:nvPr/>
        </p:nvSpPr>
        <p:spPr bwMode="auto">
          <a:xfrm flipH="1">
            <a:off x="6365875" y="3455988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68" name="Line 199"/>
          <p:cNvSpPr>
            <a:spLocks noChangeShapeType="1"/>
          </p:cNvSpPr>
          <p:nvPr/>
        </p:nvSpPr>
        <p:spPr bwMode="auto">
          <a:xfrm>
            <a:off x="7432675" y="1855788"/>
            <a:ext cx="0" cy="15240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69" name="Text Box 200"/>
          <p:cNvSpPr txBox="1">
            <a:spLocks noChangeArrowheads="1"/>
          </p:cNvSpPr>
          <p:nvPr/>
        </p:nvSpPr>
        <p:spPr bwMode="auto">
          <a:xfrm>
            <a:off x="4918075" y="1169988"/>
            <a:ext cx="3616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One Synchrotron period</a:t>
            </a:r>
          </a:p>
        </p:txBody>
      </p:sp>
      <p:sp>
        <p:nvSpPr>
          <p:cNvPr id="72770" name="Line 201"/>
          <p:cNvSpPr>
            <a:spLocks noChangeShapeType="1"/>
          </p:cNvSpPr>
          <p:nvPr/>
        </p:nvSpPr>
        <p:spPr bwMode="auto">
          <a:xfrm flipH="1">
            <a:off x="8001000" y="16002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71" name="Line 202"/>
          <p:cNvSpPr>
            <a:spLocks noChangeShapeType="1"/>
          </p:cNvSpPr>
          <p:nvPr/>
        </p:nvSpPr>
        <p:spPr bwMode="auto">
          <a:xfrm flipH="1">
            <a:off x="7467600" y="2590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72" name="Rectangle 203"/>
          <p:cNvSpPr>
            <a:spLocks noGrp="1" noChangeArrowheads="1"/>
          </p:cNvSpPr>
          <p:nvPr>
            <p:ph type="title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Multi-bunch instabilities on a </a:t>
            </a:r>
            <a:r>
              <a:rPr lang="ja-JP" altLang="en-US" sz="3200">
                <a:latin typeface="Comic Sans MS" charset="0"/>
              </a:rPr>
              <a:t>‘</a:t>
            </a:r>
            <a:r>
              <a:rPr lang="en-US" sz="3200">
                <a:latin typeface="Comic Sans MS" charset="0"/>
              </a:rPr>
              <a:t>scope (17)</a:t>
            </a:r>
            <a:endParaRPr lang="en-US">
              <a:latin typeface="Comic Sans MS" charset="0"/>
            </a:endParaRPr>
          </a:p>
        </p:txBody>
      </p:sp>
      <p:sp>
        <p:nvSpPr>
          <p:cNvPr id="72773" name="Rectangle 204"/>
          <p:cNvSpPr>
            <a:spLocks noGrp="1" noChangeArrowheads="1"/>
          </p:cNvSpPr>
          <p:nvPr>
            <p:ph type="body" idx="1"/>
          </p:nvPr>
        </p:nvSpPr>
        <p:spPr>
          <a:xfrm>
            <a:off x="803275" y="1169988"/>
            <a:ext cx="3581400" cy="457200"/>
          </a:xfrm>
        </p:spPr>
        <p:txBody>
          <a:bodyPr/>
          <a:lstStyle/>
          <a:p>
            <a:pPr eaLnBrk="1" hangingPunct="1"/>
            <a:r>
              <a:rPr lang="en-US" sz="2400">
                <a:latin typeface="Comic Sans MS" charset="0"/>
              </a:rPr>
              <a:t>This is Mode n = 2</a:t>
            </a:r>
          </a:p>
        </p:txBody>
      </p:sp>
      <p:sp>
        <p:nvSpPr>
          <p:cNvPr id="72774" name="Line 29"/>
          <p:cNvSpPr>
            <a:spLocks noChangeShapeType="1"/>
          </p:cNvSpPr>
          <p:nvPr/>
        </p:nvSpPr>
        <p:spPr bwMode="auto">
          <a:xfrm>
            <a:off x="1295400" y="5791200"/>
            <a:ext cx="5562600" cy="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75" name="Oval 30"/>
          <p:cNvSpPr>
            <a:spLocks noChangeArrowheads="1"/>
          </p:cNvSpPr>
          <p:nvPr/>
        </p:nvSpPr>
        <p:spPr bwMode="auto">
          <a:xfrm>
            <a:off x="16002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2776" name="Oval 31"/>
          <p:cNvSpPr>
            <a:spLocks noChangeArrowheads="1"/>
          </p:cNvSpPr>
          <p:nvPr/>
        </p:nvSpPr>
        <p:spPr bwMode="auto">
          <a:xfrm>
            <a:off x="58674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2777" name="Oval 32"/>
          <p:cNvSpPr>
            <a:spLocks noChangeArrowheads="1"/>
          </p:cNvSpPr>
          <p:nvPr/>
        </p:nvSpPr>
        <p:spPr bwMode="auto">
          <a:xfrm>
            <a:off x="44196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2778" name="Oval 33"/>
          <p:cNvSpPr>
            <a:spLocks noChangeArrowheads="1"/>
          </p:cNvSpPr>
          <p:nvPr/>
        </p:nvSpPr>
        <p:spPr bwMode="auto">
          <a:xfrm>
            <a:off x="3048000" y="5486400"/>
            <a:ext cx="762000" cy="685800"/>
          </a:xfrm>
          <a:prstGeom prst="ellipse">
            <a:avLst/>
          </a:prstGeom>
          <a:noFill/>
          <a:ln w="38100" cap="rnd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72779" name="Oval 34"/>
          <p:cNvSpPr>
            <a:spLocks noChangeArrowheads="1"/>
          </p:cNvSpPr>
          <p:nvPr/>
        </p:nvSpPr>
        <p:spPr bwMode="auto">
          <a:xfrm>
            <a:off x="15240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2780" name="Oval 35"/>
          <p:cNvSpPr>
            <a:spLocks noChangeArrowheads="1"/>
          </p:cNvSpPr>
          <p:nvPr/>
        </p:nvSpPr>
        <p:spPr bwMode="auto">
          <a:xfrm>
            <a:off x="37338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2781" name="Oval 36"/>
          <p:cNvSpPr>
            <a:spLocks noChangeArrowheads="1"/>
          </p:cNvSpPr>
          <p:nvPr/>
        </p:nvSpPr>
        <p:spPr bwMode="auto">
          <a:xfrm>
            <a:off x="43434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2782" name="Oval 37"/>
          <p:cNvSpPr>
            <a:spLocks noChangeArrowheads="1"/>
          </p:cNvSpPr>
          <p:nvPr/>
        </p:nvSpPr>
        <p:spPr bwMode="auto">
          <a:xfrm>
            <a:off x="6553200" y="5715000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2783" name="Line 38"/>
          <p:cNvSpPr>
            <a:spLocks noChangeShapeType="1"/>
          </p:cNvSpPr>
          <p:nvPr/>
        </p:nvSpPr>
        <p:spPr bwMode="auto">
          <a:xfrm flipV="1">
            <a:off x="1447800" y="5486400"/>
            <a:ext cx="228600" cy="2286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84" name="Text Box 52"/>
          <p:cNvSpPr txBox="1">
            <a:spLocks noChangeArrowheads="1"/>
          </p:cNvSpPr>
          <p:nvPr/>
        </p:nvSpPr>
        <p:spPr bwMode="auto">
          <a:xfrm>
            <a:off x="7245350" y="5562600"/>
            <a:ext cx="679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</a:rPr>
              <a:t>n=2</a:t>
            </a:r>
            <a:endParaRPr lang="en-US">
              <a:latin typeface="Times New Roman" charset="0"/>
            </a:endParaRPr>
          </a:p>
        </p:txBody>
      </p:sp>
      <p:sp>
        <p:nvSpPr>
          <p:cNvPr id="72785" name="Text Box 54"/>
          <p:cNvSpPr txBox="1">
            <a:spLocks noChangeArrowheads="1"/>
          </p:cNvSpPr>
          <p:nvPr/>
        </p:nvSpPr>
        <p:spPr bwMode="auto">
          <a:xfrm>
            <a:off x="7239000" y="5943600"/>
            <a:ext cx="1143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Symbol" charset="0"/>
              </a:rPr>
              <a:t>Df = p</a:t>
            </a:r>
            <a:endParaRPr lang="en-US">
              <a:latin typeface="Times New Roman" charset="0"/>
            </a:endParaRPr>
          </a:p>
        </p:txBody>
      </p:sp>
      <p:sp>
        <p:nvSpPr>
          <p:cNvPr id="72786" name="Line 8"/>
          <p:cNvSpPr>
            <a:spLocks noChangeShapeType="1"/>
          </p:cNvSpPr>
          <p:nvPr/>
        </p:nvSpPr>
        <p:spPr bwMode="auto">
          <a:xfrm>
            <a:off x="457200" y="5029200"/>
            <a:ext cx="0" cy="762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87" name="Line 9"/>
          <p:cNvSpPr>
            <a:spLocks noChangeShapeType="1"/>
          </p:cNvSpPr>
          <p:nvPr/>
        </p:nvSpPr>
        <p:spPr bwMode="auto">
          <a:xfrm>
            <a:off x="457200" y="5791200"/>
            <a:ext cx="685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788" name="Text Box 10"/>
          <p:cNvSpPr txBox="1">
            <a:spLocks noChangeArrowheads="1"/>
          </p:cNvSpPr>
          <p:nvPr/>
        </p:nvSpPr>
        <p:spPr bwMode="auto">
          <a:xfrm>
            <a:off x="228600" y="4689475"/>
            <a:ext cx="466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 dirty="0">
                <a:latin typeface="Times New Roman" charset="0"/>
                <a:sym typeface="Symbol" charset="0"/>
              </a:rPr>
              <a:t>∆</a:t>
            </a:r>
            <a:r>
              <a:rPr lang="en-US" sz="1800" b="1" dirty="0"/>
              <a:t>E</a:t>
            </a:r>
          </a:p>
        </p:txBody>
      </p:sp>
      <p:sp>
        <p:nvSpPr>
          <p:cNvPr id="72789" name="Text Box 11"/>
          <p:cNvSpPr txBox="1">
            <a:spLocks noChangeArrowheads="1"/>
          </p:cNvSpPr>
          <p:nvPr/>
        </p:nvSpPr>
        <p:spPr bwMode="auto">
          <a:xfrm>
            <a:off x="457200" y="5827713"/>
            <a:ext cx="8048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phase</a:t>
            </a:r>
            <a:endParaRPr lang="en-US"/>
          </a:p>
        </p:txBody>
      </p:sp>
      <p:cxnSp>
        <p:nvCxnSpPr>
          <p:cNvPr id="72790" name="Straight Connector 224"/>
          <p:cNvCxnSpPr>
            <a:cxnSpLocks noChangeShapeType="1"/>
          </p:cNvCxnSpPr>
          <p:nvPr/>
        </p:nvCxnSpPr>
        <p:spPr bwMode="auto">
          <a:xfrm rot="16200000" flipV="1">
            <a:off x="-381000" y="3886200"/>
            <a:ext cx="4648200" cy="76200"/>
          </a:xfrm>
          <a:prstGeom prst="line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2791" name="Straight Connector 225"/>
          <p:cNvCxnSpPr>
            <a:cxnSpLocks noChangeShapeType="1"/>
          </p:cNvCxnSpPr>
          <p:nvPr/>
        </p:nvCxnSpPr>
        <p:spPr bwMode="auto">
          <a:xfrm rot="16200000" flipV="1">
            <a:off x="1066800" y="3886200"/>
            <a:ext cx="4648200" cy="76200"/>
          </a:xfrm>
          <a:prstGeom prst="line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2792" name="Straight Connector 226"/>
          <p:cNvCxnSpPr>
            <a:cxnSpLocks noChangeShapeType="1"/>
          </p:cNvCxnSpPr>
          <p:nvPr/>
        </p:nvCxnSpPr>
        <p:spPr bwMode="auto">
          <a:xfrm rot="16200000" flipV="1">
            <a:off x="2438400" y="3886200"/>
            <a:ext cx="4648200" cy="76200"/>
          </a:xfrm>
          <a:prstGeom prst="line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72793" name="Straight Connector 227"/>
          <p:cNvCxnSpPr>
            <a:cxnSpLocks noChangeShapeType="1"/>
          </p:cNvCxnSpPr>
          <p:nvPr/>
        </p:nvCxnSpPr>
        <p:spPr bwMode="auto">
          <a:xfrm rot="16200000" flipV="1">
            <a:off x="3886200" y="3886200"/>
            <a:ext cx="4648200" cy="76200"/>
          </a:xfrm>
          <a:prstGeom prst="line">
            <a:avLst/>
          </a:prstGeom>
          <a:noFill/>
          <a:ln w="9525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9220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Impedance and Wall current (2)</a:t>
            </a:r>
          </a:p>
        </p:txBody>
      </p:sp>
      <p:sp>
        <p:nvSpPr>
          <p:cNvPr id="9221" name="Rectangle 22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305800" cy="2514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Any change of cross section or material leads to a finite impedance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We can describe the vacuum chamber as a series of cavities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u="sng" dirty="0">
                <a:solidFill>
                  <a:schemeClr val="bg2"/>
                </a:solidFill>
                <a:latin typeface="Comic Sans MS" charset="0"/>
              </a:rPr>
              <a:t>Narrow band</a:t>
            </a:r>
            <a:r>
              <a:rPr lang="en-US" sz="2000" dirty="0">
                <a:latin typeface="Comic Sans MS" charset="0"/>
              </a:rPr>
              <a:t> - High Q resonators - RF Cavities tuned to   some harmonic of the revolution frequency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u="sng" dirty="0">
                <a:solidFill>
                  <a:schemeClr val="bg2"/>
                </a:solidFill>
                <a:latin typeface="Comic Sans MS" charset="0"/>
              </a:rPr>
              <a:t>Broad band</a:t>
            </a:r>
            <a:r>
              <a:rPr lang="en-US" sz="2000" dirty="0">
                <a:latin typeface="Comic Sans MS" charset="0"/>
              </a:rPr>
              <a:t> - Low Q resonators - rest of the machine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For any cavity two frequencies are important: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dirty="0">
                <a:latin typeface="Times New Roman" charset="0"/>
                <a:sym typeface="Symbol" charset="0"/>
              </a:rPr>
              <a:t>𝜔 </a:t>
            </a:r>
            <a:r>
              <a:rPr lang="en-US" sz="2000" dirty="0">
                <a:latin typeface="Comic Sans MS" charset="0"/>
                <a:sym typeface="Symbol" charset="0"/>
              </a:rPr>
              <a:t>= Excitation frequency (bunch frequency)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dirty="0">
                <a:latin typeface="Times New Roman" charset="0"/>
                <a:sym typeface="Symbol" charset="0"/>
              </a:rPr>
              <a:t>𝜔</a:t>
            </a:r>
            <a:r>
              <a:rPr lang="en-US" sz="2000" b="1" baseline="-25000" dirty="0">
                <a:latin typeface="Times New Roman" charset="0"/>
                <a:sym typeface="Symbol" charset="0"/>
              </a:rPr>
              <a:t>R</a:t>
            </a:r>
            <a:r>
              <a:rPr lang="en-US" sz="2000" dirty="0">
                <a:latin typeface="Comic Sans MS" charset="0"/>
                <a:sym typeface="Symbol" charset="0"/>
              </a:rPr>
              <a:t>=</a:t>
            </a:r>
            <a:r>
              <a:rPr lang="en-US" sz="2000" baseline="-25000" dirty="0">
                <a:latin typeface="Comic Sans MS" charset="0"/>
                <a:sym typeface="Symbol" charset="0"/>
              </a:rPr>
              <a:t> </a:t>
            </a:r>
            <a:r>
              <a:rPr lang="en-US" sz="2000" dirty="0">
                <a:latin typeface="Comic Sans MS" charset="0"/>
                <a:sym typeface="Symbol" charset="0"/>
              </a:rPr>
              <a:t>Resonant frequency of the cavity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If </a:t>
            </a:r>
            <a:r>
              <a:rPr lang="en-US" sz="2400" b="1" dirty="0">
                <a:latin typeface="Comic Sans MS" charset="0"/>
              </a:rPr>
              <a:t>h</a:t>
            </a:r>
            <a:r>
              <a:rPr lang="en-US" sz="2400" b="1" dirty="0">
                <a:latin typeface="Times New Roman" charset="0"/>
                <a:sym typeface="Symbol" charset="0"/>
              </a:rPr>
              <a:t>𝜔 ≈ 𝜔</a:t>
            </a:r>
            <a:r>
              <a:rPr lang="en-US" sz="2400" b="1" baseline="-25000" dirty="0">
                <a:latin typeface="Times New Roman" charset="0"/>
                <a:sym typeface="Symbol" charset="0"/>
              </a:rPr>
              <a:t>R</a:t>
            </a:r>
            <a:r>
              <a:rPr lang="en-US" sz="2400" baseline="-25000" dirty="0">
                <a:latin typeface="Times New Roman" charset="0"/>
                <a:sym typeface="Symbol" charset="0"/>
              </a:rPr>
              <a:t> </a:t>
            </a:r>
            <a:r>
              <a:rPr lang="en-US" sz="2400" dirty="0">
                <a:latin typeface="Comic Sans MS" charset="0"/>
                <a:sym typeface="Symbol" charset="0"/>
              </a:rPr>
              <a:t>then the induced voltage will be large and will build up with repeated passages of the bunch</a:t>
            </a:r>
            <a:r>
              <a:rPr lang="en-US" sz="2400" b="1" dirty="0">
                <a:latin typeface="Comic Sans MS" charset="0"/>
                <a:sym typeface="Symbol" charset="0"/>
              </a:rPr>
              <a:t> 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sz="2400" dirty="0">
              <a:latin typeface="Comic Sans MS" charset="0"/>
            </a:endParaRPr>
          </a:p>
        </p:txBody>
      </p:sp>
      <p:sp>
        <p:nvSpPr>
          <p:cNvPr id="9222" name="AutoShape 23"/>
          <p:cNvSpPr>
            <a:spLocks/>
          </p:cNvSpPr>
          <p:nvPr/>
        </p:nvSpPr>
        <p:spPr bwMode="auto">
          <a:xfrm>
            <a:off x="3429000" y="5562600"/>
            <a:ext cx="1112838" cy="609600"/>
          </a:xfrm>
          <a:prstGeom prst="borderCallout2">
            <a:avLst>
              <a:gd name="adj1" fmla="val 18750"/>
              <a:gd name="adj2" fmla="val -6847"/>
              <a:gd name="adj3" fmla="val 18750"/>
              <a:gd name="adj4" fmla="val -77889"/>
              <a:gd name="adj5" fmla="val -88542"/>
              <a:gd name="adj6" fmla="val -152069"/>
            </a:avLst>
          </a:prstGeom>
          <a:solidFill>
            <a:srgbClr val="CCCCFF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800"/>
              <a:t>h is an integer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Possible cures for single bunch modes</a:t>
            </a:r>
          </a:p>
        </p:txBody>
      </p:sp>
      <p:sp>
        <p:nvSpPr>
          <p:cNvPr id="7373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7772400" cy="38862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sz="800">
              <a:latin typeface="Comic Sans MS" charset="0"/>
            </a:endParaRPr>
          </a:p>
          <a:p>
            <a:pPr eaLnBrk="1" hangingPunct="1"/>
            <a:r>
              <a:rPr lang="en-US" sz="2400">
                <a:latin typeface="Comic Sans MS" charset="0"/>
              </a:rPr>
              <a:t>Tune the RF cavities correctly in order to avoid the Robinson Instability</a:t>
            </a:r>
          </a:p>
          <a:p>
            <a:pPr eaLnBrk="1" hangingPunct="1"/>
            <a:r>
              <a:rPr lang="en-US" sz="2400">
                <a:latin typeface="Comic Sans MS" charset="0"/>
              </a:rPr>
              <a:t>Have a phase lock system, this is a feedback on phase difference between RF and bunch</a:t>
            </a:r>
          </a:p>
          <a:p>
            <a:pPr eaLnBrk="1" hangingPunct="1"/>
            <a:r>
              <a:rPr lang="en-US" sz="2400">
                <a:latin typeface="Comic Sans MS" charset="0"/>
              </a:rPr>
              <a:t>Have correct Longitudinal matching</a:t>
            </a:r>
          </a:p>
          <a:p>
            <a:pPr eaLnBrk="1" hangingPunct="1"/>
            <a:r>
              <a:rPr lang="en-US" sz="2400">
                <a:latin typeface="Comic Sans MS" charset="0"/>
              </a:rPr>
              <a:t>Radiation damping (Leptons)</a:t>
            </a:r>
          </a:p>
          <a:p>
            <a:pPr eaLnBrk="1" hangingPunct="1"/>
            <a:r>
              <a:rPr lang="en-US" sz="2400">
                <a:latin typeface="Comic Sans MS" charset="0"/>
              </a:rPr>
              <a:t>Damp higher order resonant modes in cavities</a:t>
            </a:r>
          </a:p>
          <a:p>
            <a:pPr eaLnBrk="1" hangingPunct="1"/>
            <a:r>
              <a:rPr lang="en-US" sz="2400">
                <a:latin typeface="Comic Sans MS" charset="0"/>
              </a:rPr>
              <a:t>Reduce machine impedance as much as possible</a:t>
            </a:r>
          </a:p>
          <a:p>
            <a:pPr eaLnBrk="1" hangingPunct="1"/>
            <a:endParaRPr lang="en-US" sz="2400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47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4756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312738"/>
            <a:ext cx="8596312" cy="579437"/>
          </a:xfrm>
        </p:spPr>
        <p:txBody>
          <a:bodyPr/>
          <a:lstStyle/>
          <a:p>
            <a:pPr eaLnBrk="1" hangingPunct="1"/>
            <a:r>
              <a:rPr lang="en-US" sz="3200">
                <a:latin typeface="Comic Sans MS" charset="0"/>
              </a:rPr>
              <a:t>Possible cures for multi-bunch modes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066800" y="1371600"/>
            <a:ext cx="7772400" cy="22860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Comic Sans MS" charset="0"/>
              </a:rPr>
              <a:t>Reduce machine impedance as far as possible</a:t>
            </a:r>
          </a:p>
          <a:p>
            <a:pPr eaLnBrk="1" hangingPunct="1"/>
            <a:r>
              <a:rPr lang="en-US" sz="2400" dirty="0">
                <a:latin typeface="Comic Sans MS" charset="0"/>
              </a:rPr>
              <a:t>Feedback systems - correct bunch phase errors with high frequency RF system</a:t>
            </a:r>
          </a:p>
          <a:p>
            <a:pPr eaLnBrk="1" hangingPunct="1"/>
            <a:r>
              <a:rPr lang="en-US" sz="2400" dirty="0">
                <a:latin typeface="Comic Sans MS" charset="0"/>
              </a:rPr>
              <a:t>Radiation damping</a:t>
            </a:r>
          </a:p>
          <a:p>
            <a:pPr eaLnBrk="1" hangingPunct="1"/>
            <a:r>
              <a:rPr lang="en-US" sz="2400" dirty="0">
                <a:latin typeface="Comic Sans MS" charset="0"/>
              </a:rPr>
              <a:t>Damp higher order resonant modes in cavities </a:t>
            </a:r>
          </a:p>
          <a:p>
            <a:pPr eaLnBrk="1" hangingPunct="1"/>
            <a:endParaRPr lang="en-US" sz="2400" dirty="0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577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>
          <a:xfrm>
            <a:off x="547688" y="280988"/>
            <a:ext cx="8596312" cy="641350"/>
          </a:xfrm>
        </p:spPr>
        <p:txBody>
          <a:bodyPr/>
          <a:lstStyle/>
          <a:p>
            <a:pPr eaLnBrk="1" hangingPunct="1"/>
            <a:r>
              <a:rPr lang="en-US" sz="3600">
                <a:latin typeface="Comic Sans MS" charset="0"/>
              </a:rPr>
              <a:t>Bunch lengthening (1)</a:t>
            </a:r>
          </a:p>
        </p:txBody>
      </p:sp>
      <p:sp>
        <p:nvSpPr>
          <p:cNvPr id="7578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8229600" cy="4800600"/>
          </a:xfrm>
        </p:spPr>
        <p:txBody>
          <a:bodyPr/>
          <a:lstStyle/>
          <a:p>
            <a:pPr eaLnBrk="1" hangingPunct="1"/>
            <a:r>
              <a:rPr lang="en-US" sz="2400">
                <a:latin typeface="Comic Sans MS" charset="0"/>
              </a:rPr>
              <a:t>Now we controlled all longitudinal instabilities, but …..</a:t>
            </a:r>
          </a:p>
          <a:p>
            <a:pPr eaLnBrk="1" hangingPunct="1"/>
            <a:r>
              <a:rPr lang="en-US" sz="2400">
                <a:latin typeface="Comic Sans MS" charset="0"/>
              </a:rPr>
              <a:t>It seems that we are unable to increase peak bunch current above a certain level</a:t>
            </a:r>
          </a:p>
          <a:p>
            <a:pPr eaLnBrk="1" hangingPunct="1"/>
            <a:r>
              <a:rPr lang="en-US" sz="2400">
                <a:latin typeface="Comic Sans MS" charset="0"/>
              </a:rPr>
              <a:t>The bunch gets longer as we add more particles.</a:t>
            </a:r>
          </a:p>
          <a:p>
            <a:pPr eaLnBrk="1" hangingPunct="1"/>
            <a:endParaRPr lang="en-US" sz="2400">
              <a:latin typeface="Comic Sans MS" charset="0"/>
            </a:endParaRPr>
          </a:p>
          <a:p>
            <a:pPr eaLnBrk="1" hangingPunct="1"/>
            <a:r>
              <a:rPr lang="en-US" sz="2400">
                <a:latin typeface="Comic Sans MS" charset="0"/>
              </a:rPr>
              <a:t>Why..? </a:t>
            </a:r>
          </a:p>
          <a:p>
            <a:pPr eaLnBrk="1" hangingPunct="1"/>
            <a:r>
              <a:rPr lang="en-US" sz="2400">
                <a:latin typeface="Comic Sans MS" charset="0"/>
              </a:rPr>
              <a:t>What happens….? </a:t>
            </a:r>
          </a:p>
          <a:p>
            <a:pPr eaLnBrk="1" hangingPunct="1"/>
            <a:endParaRPr lang="en-US" sz="2400">
              <a:latin typeface="Comic Sans MS" charset="0"/>
            </a:endParaRPr>
          </a:p>
          <a:p>
            <a:pPr eaLnBrk="1" hangingPunct="1"/>
            <a:r>
              <a:rPr lang="en-US" sz="2400">
                <a:latin typeface="Comic Sans MS" charset="0"/>
              </a:rPr>
              <a:t>Lets look at the behaviour of a cavity resonator as we change the driving frequency.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680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6804" name="Text Box 10"/>
          <p:cNvSpPr txBox="1">
            <a:spLocks noChangeArrowheads="1"/>
          </p:cNvSpPr>
          <p:nvPr/>
        </p:nvSpPr>
        <p:spPr bwMode="auto">
          <a:xfrm>
            <a:off x="838200" y="1219200"/>
            <a:ext cx="8305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/>
              <a:t>The </a:t>
            </a:r>
            <a:r>
              <a:rPr lang="en-US" sz="2000" b="1"/>
              <a:t>phase</a:t>
            </a:r>
            <a:r>
              <a:rPr lang="en-US" sz="2000"/>
              <a:t> of the response of a resonator depends on the difference between the </a:t>
            </a:r>
            <a:r>
              <a:rPr lang="en-US" sz="2000" b="1">
                <a:solidFill>
                  <a:schemeClr val="bg2"/>
                </a:solidFill>
              </a:rPr>
              <a:t>driving</a:t>
            </a:r>
            <a:r>
              <a:rPr lang="en-US" sz="2000"/>
              <a:t> and the </a:t>
            </a:r>
            <a:r>
              <a:rPr lang="en-US" sz="2000" b="1">
                <a:solidFill>
                  <a:schemeClr val="bg2"/>
                </a:solidFill>
              </a:rPr>
              <a:t>resonant</a:t>
            </a:r>
            <a:r>
              <a:rPr lang="en-US" sz="2000"/>
              <a:t> frequencies</a:t>
            </a:r>
            <a:r>
              <a:rPr lang="en-US" sz="2000" baseline="-25000">
                <a:sym typeface="Symbol" charset="0"/>
              </a:rPr>
              <a:t> </a:t>
            </a:r>
          </a:p>
        </p:txBody>
      </p:sp>
      <p:sp>
        <p:nvSpPr>
          <p:cNvPr id="76805" name="Text Box 14"/>
          <p:cNvSpPr txBox="1">
            <a:spLocks noChangeArrowheads="1"/>
          </p:cNvSpPr>
          <p:nvPr/>
        </p:nvSpPr>
        <p:spPr bwMode="auto">
          <a:xfrm>
            <a:off x="4495800" y="1981200"/>
            <a:ext cx="7191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>
                <a:latin typeface="Times New Roman" charset="0"/>
                <a:sym typeface="Symbol" charset="0"/>
              </a:rPr>
              <a:t>h𝜔</a:t>
            </a:r>
            <a:endParaRPr lang="en-US" b="1" dirty="0">
              <a:latin typeface="Times New Roman" charset="0"/>
              <a:sym typeface="Symbol" charset="0"/>
            </a:endParaRPr>
          </a:p>
        </p:txBody>
      </p:sp>
      <p:sp>
        <p:nvSpPr>
          <p:cNvPr id="76806" name="Line 15"/>
          <p:cNvSpPr>
            <a:spLocks noChangeShapeType="1"/>
          </p:cNvSpPr>
          <p:nvPr/>
        </p:nvSpPr>
        <p:spPr bwMode="auto">
          <a:xfrm flipH="1" flipV="1">
            <a:off x="4343400" y="1981200"/>
            <a:ext cx="152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7" name="Text Box 16"/>
          <p:cNvSpPr txBox="1">
            <a:spLocks noChangeArrowheads="1"/>
          </p:cNvSpPr>
          <p:nvPr/>
        </p:nvSpPr>
        <p:spPr bwMode="auto">
          <a:xfrm>
            <a:off x="6705600" y="2057400"/>
            <a:ext cx="55496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Times New Roman" charset="0"/>
                <a:sym typeface="Symbol" charset="0"/>
              </a:rPr>
              <a:t>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  <a:endParaRPr lang="en-US" b="1" dirty="0">
              <a:latin typeface="Times New Roman" charset="0"/>
              <a:sym typeface="Symbol" charset="0"/>
            </a:endParaRPr>
          </a:p>
        </p:txBody>
      </p:sp>
      <p:sp>
        <p:nvSpPr>
          <p:cNvPr id="76808" name="Line 17"/>
          <p:cNvSpPr>
            <a:spLocks noChangeShapeType="1"/>
          </p:cNvSpPr>
          <p:nvPr/>
        </p:nvSpPr>
        <p:spPr bwMode="auto">
          <a:xfrm flipH="1" flipV="1">
            <a:off x="6248400" y="1905000"/>
            <a:ext cx="457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09" name="Text Box 28"/>
          <p:cNvSpPr txBox="1">
            <a:spLocks noChangeArrowheads="1"/>
          </p:cNvSpPr>
          <p:nvPr/>
        </p:nvSpPr>
        <p:spPr bwMode="auto">
          <a:xfrm>
            <a:off x="1143000" y="5943600"/>
            <a:ext cx="3022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Response leads excitation</a:t>
            </a:r>
            <a:endParaRPr lang="en-US"/>
          </a:p>
        </p:txBody>
      </p:sp>
      <p:sp>
        <p:nvSpPr>
          <p:cNvPr id="76810" name="Line 3"/>
          <p:cNvSpPr>
            <a:spLocks noChangeShapeType="1"/>
          </p:cNvSpPr>
          <p:nvPr/>
        </p:nvSpPr>
        <p:spPr bwMode="auto">
          <a:xfrm>
            <a:off x="1219200" y="4495800"/>
            <a:ext cx="3886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1" name="Line 4"/>
          <p:cNvSpPr>
            <a:spLocks noChangeShapeType="1"/>
          </p:cNvSpPr>
          <p:nvPr/>
        </p:nvSpPr>
        <p:spPr bwMode="auto">
          <a:xfrm flipH="1" flipV="1">
            <a:off x="1219200" y="2514600"/>
            <a:ext cx="0" cy="3810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2" name="Freeform 8"/>
          <p:cNvSpPr>
            <a:spLocks/>
          </p:cNvSpPr>
          <p:nvPr/>
        </p:nvSpPr>
        <p:spPr bwMode="auto">
          <a:xfrm flipV="1">
            <a:off x="3124200" y="4495800"/>
            <a:ext cx="1905000" cy="1905000"/>
          </a:xfrm>
          <a:custGeom>
            <a:avLst/>
            <a:gdLst>
              <a:gd name="T0" fmla="*/ 0 w 1200"/>
              <a:gd name="T1" fmla="*/ 2147483647 h 1152"/>
              <a:gd name="T2" fmla="*/ 2147483647 w 1200"/>
              <a:gd name="T3" fmla="*/ 2147483647 h 1152"/>
              <a:gd name="T4" fmla="*/ 2147483647 w 1200"/>
              <a:gd name="T5" fmla="*/ 0 h 1152"/>
              <a:gd name="T6" fmla="*/ 0 60000 65536"/>
              <a:gd name="T7" fmla="*/ 0 60000 65536"/>
              <a:gd name="T8" fmla="*/ 0 60000 65536"/>
              <a:gd name="T9" fmla="*/ 0 w 1200"/>
              <a:gd name="T10" fmla="*/ 0 h 1152"/>
              <a:gd name="T11" fmla="*/ 1200 w 1200"/>
              <a:gd name="T12" fmla="*/ 1152 h 1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0" h="1152">
                <a:moveTo>
                  <a:pt x="0" y="1152"/>
                </a:moveTo>
                <a:cubicBezTo>
                  <a:pt x="212" y="768"/>
                  <a:pt x="424" y="384"/>
                  <a:pt x="624" y="192"/>
                </a:cubicBezTo>
                <a:cubicBezTo>
                  <a:pt x="824" y="0"/>
                  <a:pt x="1012" y="0"/>
                  <a:pt x="1200" y="0"/>
                </a:cubicBezTo>
              </a:path>
            </a:pathLst>
          </a:cu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3" name="Freeform 9"/>
          <p:cNvSpPr>
            <a:spLocks/>
          </p:cNvSpPr>
          <p:nvPr/>
        </p:nvSpPr>
        <p:spPr bwMode="auto">
          <a:xfrm rot="10931478" flipV="1">
            <a:off x="1295400" y="2743200"/>
            <a:ext cx="1905000" cy="1752600"/>
          </a:xfrm>
          <a:custGeom>
            <a:avLst/>
            <a:gdLst>
              <a:gd name="T0" fmla="*/ 0 w 1200"/>
              <a:gd name="T1" fmla="*/ 2147483647 h 1152"/>
              <a:gd name="T2" fmla="*/ 2147483647 w 1200"/>
              <a:gd name="T3" fmla="*/ 2147483647 h 1152"/>
              <a:gd name="T4" fmla="*/ 2147483647 w 1200"/>
              <a:gd name="T5" fmla="*/ 0 h 1152"/>
              <a:gd name="T6" fmla="*/ 0 60000 65536"/>
              <a:gd name="T7" fmla="*/ 0 60000 65536"/>
              <a:gd name="T8" fmla="*/ 0 60000 65536"/>
              <a:gd name="T9" fmla="*/ 0 w 1200"/>
              <a:gd name="T10" fmla="*/ 0 h 1152"/>
              <a:gd name="T11" fmla="*/ 1200 w 1200"/>
              <a:gd name="T12" fmla="*/ 1152 h 1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00" h="1152">
                <a:moveTo>
                  <a:pt x="0" y="1152"/>
                </a:moveTo>
                <a:cubicBezTo>
                  <a:pt x="212" y="768"/>
                  <a:pt x="424" y="384"/>
                  <a:pt x="624" y="192"/>
                </a:cubicBezTo>
                <a:cubicBezTo>
                  <a:pt x="824" y="0"/>
                  <a:pt x="1012" y="0"/>
                  <a:pt x="1200" y="0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4" name="Text Box 12"/>
          <p:cNvSpPr txBox="1">
            <a:spLocks noChangeArrowheads="1"/>
          </p:cNvSpPr>
          <p:nvPr/>
        </p:nvSpPr>
        <p:spPr bwMode="auto">
          <a:xfrm>
            <a:off x="4800600" y="4572000"/>
            <a:ext cx="5790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Times New Roman" charset="0"/>
                <a:sym typeface="Symbol" charset="0"/>
              </a:rPr>
              <a:t>h𝜔</a:t>
            </a:r>
          </a:p>
        </p:txBody>
      </p:sp>
      <p:sp>
        <p:nvSpPr>
          <p:cNvPr id="76815" name="Text Box 18"/>
          <p:cNvSpPr txBox="1">
            <a:spLocks noChangeArrowheads="1"/>
          </p:cNvSpPr>
          <p:nvPr/>
        </p:nvSpPr>
        <p:spPr bwMode="auto">
          <a:xfrm>
            <a:off x="914400" y="2438400"/>
            <a:ext cx="40908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Times New Roman" charset="0"/>
                <a:sym typeface="Symbol" charset="0"/>
              </a:rPr>
              <a:t>𝛷</a:t>
            </a:r>
            <a:endParaRPr lang="en-US" dirty="0">
              <a:latin typeface="Times New Roman" charset="0"/>
            </a:endParaRPr>
          </a:p>
        </p:txBody>
      </p:sp>
      <p:sp>
        <p:nvSpPr>
          <p:cNvPr id="76816" name="Line 20"/>
          <p:cNvSpPr>
            <a:spLocks noChangeShapeType="1"/>
          </p:cNvSpPr>
          <p:nvPr/>
        </p:nvSpPr>
        <p:spPr bwMode="auto">
          <a:xfrm flipH="1">
            <a:off x="2743200" y="4572000"/>
            <a:ext cx="38100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7" name="Text Box 21"/>
          <p:cNvSpPr txBox="1">
            <a:spLocks noChangeArrowheads="1"/>
          </p:cNvSpPr>
          <p:nvPr/>
        </p:nvSpPr>
        <p:spPr bwMode="auto">
          <a:xfrm>
            <a:off x="1879600" y="5410200"/>
            <a:ext cx="1124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Times New Roman" charset="0"/>
                <a:sym typeface="Symbol" charset="0"/>
              </a:rPr>
              <a:t>h𝜔=𝜔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</a:p>
        </p:txBody>
      </p:sp>
      <p:sp>
        <p:nvSpPr>
          <p:cNvPr id="76818" name="Text Box 22"/>
          <p:cNvSpPr txBox="1">
            <a:spLocks noChangeArrowheads="1"/>
          </p:cNvSpPr>
          <p:nvPr/>
        </p:nvSpPr>
        <p:spPr bwMode="auto">
          <a:xfrm>
            <a:off x="1219200" y="3124200"/>
            <a:ext cx="11240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Times New Roman" charset="0"/>
                <a:sym typeface="Symbol" charset="0"/>
              </a:rPr>
              <a:t>h𝜔&lt;𝜔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</a:p>
        </p:txBody>
      </p:sp>
      <p:sp>
        <p:nvSpPr>
          <p:cNvPr id="76819" name="Text Box 23"/>
          <p:cNvSpPr txBox="1">
            <a:spLocks noChangeArrowheads="1"/>
          </p:cNvSpPr>
          <p:nvPr/>
        </p:nvSpPr>
        <p:spPr bwMode="auto">
          <a:xfrm>
            <a:off x="4114800" y="5562600"/>
            <a:ext cx="1168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b="1" dirty="0">
                <a:latin typeface="Times New Roman" charset="0"/>
                <a:sym typeface="Symbol" charset="0"/>
              </a:rPr>
              <a:t>h𝜔&gt;𝜔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</a:p>
        </p:txBody>
      </p:sp>
      <p:sp>
        <p:nvSpPr>
          <p:cNvPr id="76820" name="Text Box 29"/>
          <p:cNvSpPr txBox="1">
            <a:spLocks noChangeArrowheads="1"/>
          </p:cNvSpPr>
          <p:nvPr/>
        </p:nvSpPr>
        <p:spPr bwMode="auto">
          <a:xfrm>
            <a:off x="1219200" y="2365375"/>
            <a:ext cx="36909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Response lags behind excitation</a:t>
            </a:r>
            <a:endParaRPr lang="en-US"/>
          </a:p>
        </p:txBody>
      </p:sp>
      <p:sp>
        <p:nvSpPr>
          <p:cNvPr id="76821" name="Line 35"/>
          <p:cNvSpPr>
            <a:spLocks noChangeShapeType="1"/>
          </p:cNvSpPr>
          <p:nvPr/>
        </p:nvSpPr>
        <p:spPr bwMode="auto">
          <a:xfrm flipV="1">
            <a:off x="5695950" y="5943600"/>
            <a:ext cx="2667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2" name="Line 36"/>
          <p:cNvSpPr>
            <a:spLocks noChangeShapeType="1"/>
          </p:cNvSpPr>
          <p:nvPr/>
        </p:nvSpPr>
        <p:spPr bwMode="auto">
          <a:xfrm flipV="1">
            <a:off x="6991350" y="34290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3" name="Line 37"/>
          <p:cNvSpPr>
            <a:spLocks noChangeShapeType="1"/>
          </p:cNvSpPr>
          <p:nvPr/>
        </p:nvSpPr>
        <p:spPr bwMode="auto">
          <a:xfrm flipV="1">
            <a:off x="6534150" y="3505200"/>
            <a:ext cx="0" cy="251460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4" name="Freeform 38"/>
          <p:cNvSpPr>
            <a:spLocks/>
          </p:cNvSpPr>
          <p:nvPr/>
        </p:nvSpPr>
        <p:spPr bwMode="auto">
          <a:xfrm>
            <a:off x="5848350" y="3581400"/>
            <a:ext cx="1143000" cy="2362200"/>
          </a:xfrm>
          <a:custGeom>
            <a:avLst/>
            <a:gdLst>
              <a:gd name="T0" fmla="*/ 0 w 720"/>
              <a:gd name="T1" fmla="*/ 2147483647 h 1488"/>
              <a:gd name="T2" fmla="*/ 2147483647 w 720"/>
              <a:gd name="T3" fmla="*/ 2147483647 h 1488"/>
              <a:gd name="T4" fmla="*/ 2147483647 w 720"/>
              <a:gd name="T5" fmla="*/ 2147483647 h 1488"/>
              <a:gd name="T6" fmla="*/ 2147483647 w 720"/>
              <a:gd name="T7" fmla="*/ 0 h 1488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488"/>
              <a:gd name="T14" fmla="*/ 720 w 720"/>
              <a:gd name="T15" fmla="*/ 1488 h 1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488">
                <a:moveTo>
                  <a:pt x="0" y="1488"/>
                </a:moveTo>
                <a:cubicBezTo>
                  <a:pt x="52" y="1472"/>
                  <a:pt x="104" y="1456"/>
                  <a:pt x="192" y="1248"/>
                </a:cubicBezTo>
                <a:cubicBezTo>
                  <a:pt x="280" y="1040"/>
                  <a:pt x="440" y="448"/>
                  <a:pt x="528" y="240"/>
                </a:cubicBezTo>
                <a:cubicBezTo>
                  <a:pt x="616" y="32"/>
                  <a:pt x="668" y="16"/>
                  <a:pt x="720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5" name="Freeform 39"/>
          <p:cNvSpPr>
            <a:spLocks/>
          </p:cNvSpPr>
          <p:nvPr/>
        </p:nvSpPr>
        <p:spPr bwMode="auto">
          <a:xfrm flipH="1">
            <a:off x="6991350" y="3581400"/>
            <a:ext cx="1143000" cy="2362200"/>
          </a:xfrm>
          <a:custGeom>
            <a:avLst/>
            <a:gdLst>
              <a:gd name="T0" fmla="*/ 0 w 720"/>
              <a:gd name="T1" fmla="*/ 2147483647 h 1488"/>
              <a:gd name="T2" fmla="*/ 2147483647 w 720"/>
              <a:gd name="T3" fmla="*/ 2147483647 h 1488"/>
              <a:gd name="T4" fmla="*/ 2147483647 w 720"/>
              <a:gd name="T5" fmla="*/ 2147483647 h 1488"/>
              <a:gd name="T6" fmla="*/ 2147483647 w 720"/>
              <a:gd name="T7" fmla="*/ 0 h 1488"/>
              <a:gd name="T8" fmla="*/ 0 60000 65536"/>
              <a:gd name="T9" fmla="*/ 0 60000 65536"/>
              <a:gd name="T10" fmla="*/ 0 60000 65536"/>
              <a:gd name="T11" fmla="*/ 0 60000 65536"/>
              <a:gd name="T12" fmla="*/ 0 w 720"/>
              <a:gd name="T13" fmla="*/ 0 h 1488"/>
              <a:gd name="T14" fmla="*/ 720 w 720"/>
              <a:gd name="T15" fmla="*/ 1488 h 14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20" h="1488">
                <a:moveTo>
                  <a:pt x="0" y="1488"/>
                </a:moveTo>
                <a:cubicBezTo>
                  <a:pt x="52" y="1472"/>
                  <a:pt x="104" y="1456"/>
                  <a:pt x="192" y="1248"/>
                </a:cubicBezTo>
                <a:cubicBezTo>
                  <a:pt x="280" y="1040"/>
                  <a:pt x="440" y="448"/>
                  <a:pt x="528" y="240"/>
                </a:cubicBezTo>
                <a:cubicBezTo>
                  <a:pt x="616" y="32"/>
                  <a:pt x="668" y="16"/>
                  <a:pt x="720" y="0"/>
                </a:cubicBezTo>
              </a:path>
            </a:pathLst>
          </a:cu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6" name="Text Box 40"/>
          <p:cNvSpPr txBox="1">
            <a:spLocks noChangeArrowheads="1"/>
          </p:cNvSpPr>
          <p:nvPr/>
        </p:nvSpPr>
        <p:spPr bwMode="auto">
          <a:xfrm>
            <a:off x="7543800" y="3508375"/>
            <a:ext cx="13033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Cavity </a:t>
            </a:r>
          </a:p>
          <a:p>
            <a:r>
              <a:rPr lang="en-US" sz="1800" b="1"/>
              <a:t>impedance</a:t>
            </a:r>
            <a:endParaRPr lang="en-US"/>
          </a:p>
        </p:txBody>
      </p:sp>
      <p:sp>
        <p:nvSpPr>
          <p:cNvPr id="76827" name="Line 41"/>
          <p:cNvSpPr>
            <a:spLocks noChangeShapeType="1"/>
          </p:cNvSpPr>
          <p:nvPr/>
        </p:nvSpPr>
        <p:spPr bwMode="auto">
          <a:xfrm flipH="1">
            <a:off x="7620000" y="4114800"/>
            <a:ext cx="38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8" name="Text Box 42"/>
          <p:cNvSpPr txBox="1">
            <a:spLocks noChangeArrowheads="1"/>
          </p:cNvSpPr>
          <p:nvPr/>
        </p:nvSpPr>
        <p:spPr bwMode="auto">
          <a:xfrm>
            <a:off x="5756275" y="2895600"/>
            <a:ext cx="838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latin typeface="Times New Roman" charset="0"/>
              </a:rPr>
              <a:t>Real Z</a:t>
            </a:r>
            <a:endParaRPr lang="en-US">
              <a:latin typeface="Times New Roman" charset="0"/>
            </a:endParaRPr>
          </a:p>
        </p:txBody>
      </p:sp>
      <p:sp>
        <p:nvSpPr>
          <p:cNvPr id="76829" name="Text Box 43"/>
          <p:cNvSpPr txBox="1">
            <a:spLocks noChangeArrowheads="1"/>
          </p:cNvSpPr>
          <p:nvPr/>
        </p:nvSpPr>
        <p:spPr bwMode="auto">
          <a:xfrm>
            <a:off x="7600950" y="6022975"/>
            <a:ext cx="12906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Frequency</a:t>
            </a:r>
            <a:endParaRPr lang="en-US"/>
          </a:p>
        </p:txBody>
      </p:sp>
      <p:sp>
        <p:nvSpPr>
          <p:cNvPr id="76830" name="Text Box 44"/>
          <p:cNvSpPr txBox="1">
            <a:spLocks noChangeArrowheads="1"/>
          </p:cNvSpPr>
          <p:nvPr/>
        </p:nvSpPr>
        <p:spPr bwMode="auto">
          <a:xfrm>
            <a:off x="6762750" y="5867400"/>
            <a:ext cx="501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>
                <a:latin typeface="Times New Roman" charset="0"/>
                <a:sym typeface="Symbol" charset="0"/>
              </a:rPr>
              <a:t></a:t>
            </a:r>
            <a:r>
              <a:rPr lang="en-US" sz="1800" b="1" baseline="-25000">
                <a:latin typeface="Times New Roman" charset="0"/>
                <a:sym typeface="Symbol" charset="0"/>
              </a:rPr>
              <a:t>R</a:t>
            </a:r>
            <a:r>
              <a:rPr lang="en-US" b="1" baseline="-25000">
                <a:latin typeface="Times New Roman" charset="0"/>
                <a:sym typeface="Symbol" charset="0"/>
              </a:rPr>
              <a:t> </a:t>
            </a:r>
            <a:endParaRPr lang="en-US" b="1">
              <a:latin typeface="Times New Roman" charset="0"/>
              <a:sym typeface="Symbol" charset="0"/>
            </a:endParaRPr>
          </a:p>
        </p:txBody>
      </p:sp>
      <p:sp>
        <p:nvSpPr>
          <p:cNvPr id="76831" name="Line 48"/>
          <p:cNvSpPr>
            <a:spLocks noChangeShapeType="1"/>
          </p:cNvSpPr>
          <p:nvPr/>
        </p:nvSpPr>
        <p:spPr bwMode="auto">
          <a:xfrm flipV="1">
            <a:off x="5695950" y="4152900"/>
            <a:ext cx="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2" name="Line 49"/>
          <p:cNvSpPr>
            <a:spLocks noChangeShapeType="1"/>
          </p:cNvSpPr>
          <p:nvPr/>
        </p:nvSpPr>
        <p:spPr bwMode="auto">
          <a:xfrm flipV="1">
            <a:off x="5695950" y="3086100"/>
            <a:ext cx="0" cy="1104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3" name="Line 67"/>
          <p:cNvSpPr>
            <a:spLocks noChangeShapeType="1"/>
          </p:cNvSpPr>
          <p:nvPr/>
        </p:nvSpPr>
        <p:spPr bwMode="auto">
          <a:xfrm flipV="1">
            <a:off x="7372350" y="3505200"/>
            <a:ext cx="0" cy="2514600"/>
          </a:xfrm>
          <a:prstGeom prst="line">
            <a:avLst/>
          </a:prstGeom>
          <a:noFill/>
          <a:ln w="9525">
            <a:solidFill>
              <a:schemeClr val="bg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4" name="Line 69"/>
          <p:cNvSpPr>
            <a:spLocks noChangeShapeType="1"/>
          </p:cNvSpPr>
          <p:nvPr/>
        </p:nvSpPr>
        <p:spPr bwMode="auto">
          <a:xfrm>
            <a:off x="2286000" y="3505200"/>
            <a:ext cx="4191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5" name="Line 70"/>
          <p:cNvSpPr>
            <a:spLocks noChangeShapeType="1"/>
          </p:cNvSpPr>
          <p:nvPr/>
        </p:nvSpPr>
        <p:spPr bwMode="auto">
          <a:xfrm flipV="1">
            <a:off x="2743200" y="4953000"/>
            <a:ext cx="419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6" name="Line 71"/>
          <p:cNvSpPr>
            <a:spLocks noChangeShapeType="1"/>
          </p:cNvSpPr>
          <p:nvPr/>
        </p:nvSpPr>
        <p:spPr bwMode="auto">
          <a:xfrm flipV="1">
            <a:off x="5181600" y="5181600"/>
            <a:ext cx="2133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37" name="Rectangle 7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(2)</a:t>
            </a:r>
          </a:p>
        </p:txBody>
      </p:sp>
      <p:sp>
        <p:nvSpPr>
          <p:cNvPr id="76838" name="Text Box 73"/>
          <p:cNvSpPr txBox="1">
            <a:spLocks noChangeArrowheads="1"/>
          </p:cNvSpPr>
          <p:nvPr/>
        </p:nvSpPr>
        <p:spPr bwMode="auto">
          <a:xfrm>
            <a:off x="1330325" y="4648200"/>
            <a:ext cx="1336675" cy="641350"/>
          </a:xfrm>
          <a:prstGeom prst="rect">
            <a:avLst/>
          </a:pr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Capacitive </a:t>
            </a:r>
          </a:p>
          <a:p>
            <a:pPr algn="ctr" eaLnBrk="1" hangingPunct="1"/>
            <a:r>
              <a:rPr lang="en-US" sz="1800"/>
              <a:t>impedance</a:t>
            </a:r>
          </a:p>
        </p:txBody>
      </p:sp>
      <p:sp>
        <p:nvSpPr>
          <p:cNvPr id="76839" name="Text Box 74"/>
          <p:cNvSpPr txBox="1">
            <a:spLocks noChangeArrowheads="1"/>
          </p:cNvSpPr>
          <p:nvPr/>
        </p:nvSpPr>
        <p:spPr bwMode="auto">
          <a:xfrm>
            <a:off x="1379538" y="3733800"/>
            <a:ext cx="1287462" cy="641350"/>
          </a:xfrm>
          <a:prstGeom prst="rect">
            <a:avLst/>
          </a:pr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Inductive </a:t>
            </a:r>
          </a:p>
          <a:p>
            <a:pPr algn="ctr" eaLnBrk="1" hangingPunct="1"/>
            <a:r>
              <a:rPr lang="en-US" sz="1800"/>
              <a:t>impedance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782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7828" name="Text Box 13"/>
          <p:cNvSpPr txBox="1">
            <a:spLocks noChangeArrowheads="1"/>
          </p:cNvSpPr>
          <p:nvPr/>
        </p:nvSpPr>
        <p:spPr bwMode="auto">
          <a:xfrm>
            <a:off x="914400" y="1219200"/>
            <a:ext cx="5537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/>
              <a:t>Cavity driven on resonance </a:t>
            </a:r>
          </a:p>
          <a:p>
            <a:r>
              <a:rPr lang="en-US" b="1" dirty="0"/>
              <a:t>	h</a:t>
            </a:r>
            <a:r>
              <a:rPr lang="en-US" b="1" dirty="0">
                <a:latin typeface="Times New Roman" charset="0"/>
                <a:sym typeface="Symbol" charset="0"/>
              </a:rPr>
              <a:t>𝜔= 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  <a:r>
              <a:rPr lang="en-US" dirty="0">
                <a:latin typeface="Times New Roman" charset="0"/>
              </a:rPr>
              <a:t> </a:t>
            </a:r>
            <a:r>
              <a:rPr lang="en-US" dirty="0">
                <a:latin typeface="Times New Roman" charset="0"/>
                <a:sym typeface="Symbol" charset="0"/>
              </a:rPr>
              <a:t>⇒ </a:t>
            </a:r>
            <a:r>
              <a:rPr lang="en-US" b="1" dirty="0"/>
              <a:t>resistive impedance</a:t>
            </a:r>
            <a:endParaRPr lang="en-US" dirty="0"/>
          </a:p>
        </p:txBody>
      </p:sp>
      <p:grpSp>
        <p:nvGrpSpPr>
          <p:cNvPr id="77829" name="Group 36"/>
          <p:cNvGrpSpPr>
            <a:grpSpLocks/>
          </p:cNvGrpSpPr>
          <p:nvPr/>
        </p:nvGrpSpPr>
        <p:grpSpPr bwMode="auto">
          <a:xfrm>
            <a:off x="1524000" y="2209800"/>
            <a:ext cx="5334000" cy="3113088"/>
            <a:chOff x="960" y="1104"/>
            <a:chExt cx="3360" cy="1961"/>
          </a:xfrm>
        </p:grpSpPr>
        <p:sp>
          <p:nvSpPr>
            <p:cNvPr id="77832" name="Line 21"/>
            <p:cNvSpPr>
              <a:spLocks noChangeShapeType="1"/>
            </p:cNvSpPr>
            <p:nvPr/>
          </p:nvSpPr>
          <p:spPr bwMode="auto">
            <a:xfrm>
              <a:off x="960" y="2016"/>
              <a:ext cx="336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3" name="Line 22"/>
            <p:cNvSpPr>
              <a:spLocks noChangeShapeType="1"/>
            </p:cNvSpPr>
            <p:nvPr/>
          </p:nvSpPr>
          <p:spPr bwMode="auto">
            <a:xfrm flipV="1">
              <a:off x="960" y="1344"/>
              <a:ext cx="0" cy="1392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4" name="Freeform 23"/>
            <p:cNvSpPr>
              <a:spLocks/>
            </p:cNvSpPr>
            <p:nvPr/>
          </p:nvSpPr>
          <p:spPr bwMode="auto">
            <a:xfrm>
              <a:off x="960" y="1344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5" name="Freeform 24"/>
            <p:cNvSpPr>
              <a:spLocks/>
            </p:cNvSpPr>
            <p:nvPr/>
          </p:nvSpPr>
          <p:spPr bwMode="auto">
            <a:xfrm rot="-10738063">
              <a:off x="2400" y="2016"/>
              <a:ext cx="1440" cy="672"/>
            </a:xfrm>
            <a:custGeom>
              <a:avLst/>
              <a:gdLst>
                <a:gd name="T0" fmla="*/ 0 w 1440"/>
                <a:gd name="T1" fmla="*/ 672 h 672"/>
                <a:gd name="T2" fmla="*/ 720 w 1440"/>
                <a:gd name="T3" fmla="*/ 0 h 672"/>
                <a:gd name="T4" fmla="*/ 1440 w 1440"/>
                <a:gd name="T5" fmla="*/ 672 h 672"/>
                <a:gd name="T6" fmla="*/ 0 60000 65536"/>
                <a:gd name="T7" fmla="*/ 0 60000 65536"/>
                <a:gd name="T8" fmla="*/ 0 60000 65536"/>
                <a:gd name="T9" fmla="*/ 0 w 1440"/>
                <a:gd name="T10" fmla="*/ 0 h 672"/>
                <a:gd name="T11" fmla="*/ 1440 w 1440"/>
                <a:gd name="T12" fmla="*/ 672 h 67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40" h="672">
                  <a:moveTo>
                    <a:pt x="0" y="672"/>
                  </a:moveTo>
                  <a:cubicBezTo>
                    <a:pt x="240" y="336"/>
                    <a:pt x="480" y="0"/>
                    <a:pt x="720" y="0"/>
                  </a:cubicBezTo>
                  <a:cubicBezTo>
                    <a:pt x="960" y="0"/>
                    <a:pt x="1200" y="336"/>
                    <a:pt x="1440" y="672"/>
                  </a:cubicBez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36" name="Text Box 26"/>
            <p:cNvSpPr txBox="1">
              <a:spLocks noChangeArrowheads="1"/>
            </p:cNvSpPr>
            <p:nvPr/>
          </p:nvSpPr>
          <p:spPr bwMode="auto">
            <a:xfrm>
              <a:off x="960" y="1104"/>
              <a:ext cx="23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latin typeface="Times New Roman" charset="0"/>
                </a:rPr>
                <a:t>V</a:t>
              </a:r>
            </a:p>
          </p:txBody>
        </p:sp>
        <p:sp>
          <p:nvSpPr>
            <p:cNvPr id="77837" name="Text Box 30"/>
            <p:cNvSpPr txBox="1">
              <a:spLocks noChangeArrowheads="1"/>
            </p:cNvSpPr>
            <p:nvPr/>
          </p:nvSpPr>
          <p:spPr bwMode="auto">
            <a:xfrm>
              <a:off x="4128" y="2064"/>
              <a:ext cx="16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2000" b="1">
                  <a:latin typeface="Times New Roman" charset="0"/>
                </a:rPr>
                <a:t>t</a:t>
              </a:r>
            </a:p>
          </p:txBody>
        </p:sp>
        <p:sp>
          <p:nvSpPr>
            <p:cNvPr id="77838" name="Oval 31"/>
            <p:cNvSpPr>
              <a:spLocks noChangeArrowheads="1"/>
            </p:cNvSpPr>
            <p:nvPr/>
          </p:nvSpPr>
          <p:spPr bwMode="auto">
            <a:xfrm>
              <a:off x="2832" y="1872"/>
              <a:ext cx="528" cy="24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77839" name="Text Box 32"/>
            <p:cNvSpPr txBox="1">
              <a:spLocks noChangeArrowheads="1"/>
            </p:cNvSpPr>
            <p:nvPr/>
          </p:nvSpPr>
          <p:spPr bwMode="auto">
            <a:xfrm>
              <a:off x="3648" y="1394"/>
              <a:ext cx="5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/>
                <a:t>bunch</a:t>
              </a:r>
              <a:endParaRPr lang="en-US"/>
            </a:p>
          </p:txBody>
        </p:sp>
        <p:sp>
          <p:nvSpPr>
            <p:cNvPr id="77840" name="Line 33"/>
            <p:cNvSpPr>
              <a:spLocks noChangeShapeType="1"/>
            </p:cNvSpPr>
            <p:nvPr/>
          </p:nvSpPr>
          <p:spPr bwMode="auto">
            <a:xfrm flipH="1">
              <a:off x="3360" y="1584"/>
              <a:ext cx="2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841" name="Text Box 34"/>
            <p:cNvSpPr txBox="1">
              <a:spLocks noChangeArrowheads="1"/>
            </p:cNvSpPr>
            <p:nvPr/>
          </p:nvSpPr>
          <p:spPr bwMode="auto">
            <a:xfrm>
              <a:off x="1296" y="2834"/>
              <a:ext cx="122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/>
                <a:t>Induced voltage</a:t>
              </a:r>
              <a:endParaRPr lang="en-US"/>
            </a:p>
          </p:txBody>
        </p:sp>
        <p:sp>
          <p:nvSpPr>
            <p:cNvPr id="77842" name="Line 35"/>
            <p:cNvSpPr>
              <a:spLocks noChangeShapeType="1"/>
            </p:cNvSpPr>
            <p:nvPr/>
          </p:nvSpPr>
          <p:spPr bwMode="auto">
            <a:xfrm flipV="1">
              <a:off x="1632" y="2160"/>
              <a:ext cx="816" cy="6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7830" name="Text Box 37"/>
          <p:cNvSpPr txBox="1">
            <a:spLocks noChangeArrowheads="1"/>
          </p:cNvSpPr>
          <p:nvPr/>
        </p:nvSpPr>
        <p:spPr bwMode="auto">
          <a:xfrm>
            <a:off x="1431925" y="1336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77831" name="Rectangle 38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(3)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885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8852" name="Text Box 2"/>
          <p:cNvSpPr txBox="1">
            <a:spLocks noChangeArrowheads="1"/>
          </p:cNvSpPr>
          <p:nvPr/>
        </p:nvSpPr>
        <p:spPr bwMode="auto">
          <a:xfrm>
            <a:off x="990600" y="1219200"/>
            <a:ext cx="65532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/>
              <a:t>Cavity driven above resonance </a:t>
            </a:r>
          </a:p>
          <a:p>
            <a:r>
              <a:rPr lang="en-US" b="1" dirty="0"/>
              <a:t>	h</a:t>
            </a:r>
            <a:r>
              <a:rPr lang="en-US" b="1" dirty="0">
                <a:latin typeface="Times New Roman" charset="0"/>
                <a:sym typeface="Symbol" charset="0"/>
              </a:rPr>
              <a:t>𝜔&gt; 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  <a:r>
              <a:rPr lang="en-US" dirty="0">
                <a:latin typeface="Times New Roman" charset="0"/>
              </a:rPr>
              <a:t> </a:t>
            </a:r>
            <a:r>
              <a:rPr lang="en-US" dirty="0">
                <a:latin typeface="Times New Roman" charset="0"/>
                <a:sym typeface="Symbol" charset="0"/>
              </a:rPr>
              <a:t>⇒ </a:t>
            </a:r>
            <a:r>
              <a:rPr lang="en-US" b="1" dirty="0"/>
              <a:t>capacitive impedance</a:t>
            </a:r>
            <a:endParaRPr lang="en-US" dirty="0"/>
          </a:p>
        </p:txBody>
      </p:sp>
      <p:sp>
        <p:nvSpPr>
          <p:cNvPr id="78853" name="Line 4"/>
          <p:cNvSpPr>
            <a:spLocks noChangeShapeType="1"/>
          </p:cNvSpPr>
          <p:nvPr/>
        </p:nvSpPr>
        <p:spPr bwMode="auto">
          <a:xfrm>
            <a:off x="1524000" y="3657600"/>
            <a:ext cx="5334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4" name="Line 5"/>
          <p:cNvSpPr>
            <a:spLocks noChangeShapeType="1"/>
          </p:cNvSpPr>
          <p:nvPr/>
        </p:nvSpPr>
        <p:spPr bwMode="auto">
          <a:xfrm flipV="1">
            <a:off x="1524000" y="2590800"/>
            <a:ext cx="0" cy="2209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5" name="Freeform 6"/>
          <p:cNvSpPr>
            <a:spLocks/>
          </p:cNvSpPr>
          <p:nvPr/>
        </p:nvSpPr>
        <p:spPr bwMode="auto">
          <a:xfrm>
            <a:off x="1828800" y="2590800"/>
            <a:ext cx="2286000" cy="10668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6" name="Freeform 7"/>
          <p:cNvSpPr>
            <a:spLocks/>
          </p:cNvSpPr>
          <p:nvPr/>
        </p:nvSpPr>
        <p:spPr bwMode="auto">
          <a:xfrm rot="-10738063">
            <a:off x="4114800" y="3657600"/>
            <a:ext cx="2286000" cy="10668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57" name="Text Box 8"/>
          <p:cNvSpPr txBox="1">
            <a:spLocks noChangeArrowheads="1"/>
          </p:cNvSpPr>
          <p:nvPr/>
        </p:nvSpPr>
        <p:spPr bwMode="auto">
          <a:xfrm>
            <a:off x="1524000" y="2209800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V</a:t>
            </a:r>
          </a:p>
        </p:txBody>
      </p:sp>
      <p:sp>
        <p:nvSpPr>
          <p:cNvPr id="78858" name="Text Box 9"/>
          <p:cNvSpPr txBox="1">
            <a:spLocks noChangeArrowheads="1"/>
          </p:cNvSpPr>
          <p:nvPr/>
        </p:nvSpPr>
        <p:spPr bwMode="auto">
          <a:xfrm>
            <a:off x="6553200" y="3733800"/>
            <a:ext cx="268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t</a:t>
            </a:r>
          </a:p>
        </p:txBody>
      </p:sp>
      <p:sp>
        <p:nvSpPr>
          <p:cNvPr id="78859" name="Oval 10"/>
          <p:cNvSpPr>
            <a:spLocks noChangeArrowheads="1"/>
          </p:cNvSpPr>
          <p:nvPr/>
        </p:nvSpPr>
        <p:spPr bwMode="auto">
          <a:xfrm>
            <a:off x="4495800" y="3429000"/>
            <a:ext cx="8382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8860" name="Text Box 11"/>
          <p:cNvSpPr txBox="1">
            <a:spLocks noChangeArrowheads="1"/>
          </p:cNvSpPr>
          <p:nvPr/>
        </p:nvSpPr>
        <p:spPr bwMode="auto">
          <a:xfrm>
            <a:off x="5791200" y="2670175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bunch</a:t>
            </a:r>
            <a:endParaRPr lang="en-US"/>
          </a:p>
        </p:txBody>
      </p:sp>
      <p:sp>
        <p:nvSpPr>
          <p:cNvPr id="78861" name="Line 12"/>
          <p:cNvSpPr>
            <a:spLocks noChangeShapeType="1"/>
          </p:cNvSpPr>
          <p:nvPr/>
        </p:nvSpPr>
        <p:spPr bwMode="auto">
          <a:xfrm flipH="1">
            <a:off x="5334000" y="29718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2" name="Text Box 13"/>
          <p:cNvSpPr txBox="1">
            <a:spLocks noChangeArrowheads="1"/>
          </p:cNvSpPr>
          <p:nvPr/>
        </p:nvSpPr>
        <p:spPr bwMode="auto">
          <a:xfrm>
            <a:off x="2057400" y="4956175"/>
            <a:ext cx="1939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Induced voltage</a:t>
            </a:r>
            <a:endParaRPr lang="en-US"/>
          </a:p>
        </p:txBody>
      </p:sp>
      <p:sp>
        <p:nvSpPr>
          <p:cNvPr id="78863" name="Line 14"/>
          <p:cNvSpPr>
            <a:spLocks noChangeShapeType="1"/>
          </p:cNvSpPr>
          <p:nvPr/>
        </p:nvSpPr>
        <p:spPr bwMode="auto">
          <a:xfrm flipV="1">
            <a:off x="2971800" y="3886200"/>
            <a:ext cx="1295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8864" name="Text Box 15"/>
          <p:cNvSpPr txBox="1">
            <a:spLocks noChangeArrowheads="1"/>
          </p:cNvSpPr>
          <p:nvPr/>
        </p:nvSpPr>
        <p:spPr bwMode="auto">
          <a:xfrm>
            <a:off x="1431925" y="1336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78865" name="Rectangle 1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(4)</a:t>
            </a:r>
          </a:p>
        </p:txBody>
      </p:sp>
      <p:sp>
        <p:nvSpPr>
          <p:cNvPr id="78866" name="Text Box 17"/>
          <p:cNvSpPr txBox="1">
            <a:spLocks noChangeArrowheads="1"/>
          </p:cNvSpPr>
          <p:nvPr/>
        </p:nvSpPr>
        <p:spPr bwMode="auto">
          <a:xfrm>
            <a:off x="3200400" y="5410200"/>
            <a:ext cx="3022600" cy="366713"/>
          </a:xfrm>
          <a:prstGeom prst="rect">
            <a:avLst/>
          </a:pr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Response leads excitation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798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79876" name="Text Box 2"/>
          <p:cNvSpPr txBox="1">
            <a:spLocks noChangeArrowheads="1"/>
          </p:cNvSpPr>
          <p:nvPr/>
        </p:nvSpPr>
        <p:spPr bwMode="auto">
          <a:xfrm>
            <a:off x="914400" y="1306513"/>
            <a:ext cx="558165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dirty="0"/>
              <a:t>Cavity driven below resonance </a:t>
            </a:r>
          </a:p>
          <a:p>
            <a:r>
              <a:rPr lang="en-US" b="1" dirty="0"/>
              <a:t>	h</a:t>
            </a:r>
            <a:r>
              <a:rPr lang="en-US" b="1" dirty="0">
                <a:latin typeface="Times New Roman" charset="0"/>
                <a:sym typeface="Symbol" charset="0"/>
              </a:rPr>
              <a:t>𝜔&lt; 𝜔</a:t>
            </a:r>
            <a:r>
              <a:rPr lang="en-US" b="1" baseline="-25000" dirty="0">
                <a:latin typeface="Times New Roman" charset="0"/>
                <a:sym typeface="Symbol" charset="0"/>
              </a:rPr>
              <a:t>R</a:t>
            </a:r>
            <a:r>
              <a:rPr lang="en-US" dirty="0">
                <a:latin typeface="Times New Roman" charset="0"/>
              </a:rPr>
              <a:t> </a:t>
            </a:r>
            <a:r>
              <a:rPr lang="en-US" dirty="0">
                <a:latin typeface="Times New Roman" charset="0"/>
                <a:sym typeface="Symbol" charset="0"/>
              </a:rPr>
              <a:t>⇒ </a:t>
            </a:r>
            <a:r>
              <a:rPr lang="en-US" b="1" dirty="0"/>
              <a:t>inductive impedance</a:t>
            </a:r>
            <a:endParaRPr lang="en-US" dirty="0"/>
          </a:p>
        </p:txBody>
      </p:sp>
      <p:sp>
        <p:nvSpPr>
          <p:cNvPr id="79877" name="Line 4"/>
          <p:cNvSpPr>
            <a:spLocks noChangeShapeType="1"/>
          </p:cNvSpPr>
          <p:nvPr/>
        </p:nvSpPr>
        <p:spPr bwMode="auto">
          <a:xfrm>
            <a:off x="1524000" y="3657600"/>
            <a:ext cx="5334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78" name="Line 5"/>
          <p:cNvSpPr>
            <a:spLocks noChangeShapeType="1"/>
          </p:cNvSpPr>
          <p:nvPr/>
        </p:nvSpPr>
        <p:spPr bwMode="auto">
          <a:xfrm flipV="1">
            <a:off x="1524000" y="2590800"/>
            <a:ext cx="0" cy="2209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79" name="Freeform 6"/>
          <p:cNvSpPr>
            <a:spLocks/>
          </p:cNvSpPr>
          <p:nvPr/>
        </p:nvSpPr>
        <p:spPr bwMode="auto">
          <a:xfrm>
            <a:off x="1219200" y="2590800"/>
            <a:ext cx="2286000" cy="10668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0" name="Freeform 7"/>
          <p:cNvSpPr>
            <a:spLocks/>
          </p:cNvSpPr>
          <p:nvPr/>
        </p:nvSpPr>
        <p:spPr bwMode="auto">
          <a:xfrm rot="-10738063">
            <a:off x="3505200" y="3657600"/>
            <a:ext cx="2286000" cy="10668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1" name="Text Box 8"/>
          <p:cNvSpPr txBox="1">
            <a:spLocks noChangeArrowheads="1"/>
          </p:cNvSpPr>
          <p:nvPr/>
        </p:nvSpPr>
        <p:spPr bwMode="auto">
          <a:xfrm>
            <a:off x="1524000" y="2209800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V</a:t>
            </a:r>
          </a:p>
        </p:txBody>
      </p:sp>
      <p:sp>
        <p:nvSpPr>
          <p:cNvPr id="79882" name="Text Box 9"/>
          <p:cNvSpPr txBox="1">
            <a:spLocks noChangeArrowheads="1"/>
          </p:cNvSpPr>
          <p:nvPr/>
        </p:nvSpPr>
        <p:spPr bwMode="auto">
          <a:xfrm>
            <a:off x="6553200" y="3733800"/>
            <a:ext cx="268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t</a:t>
            </a:r>
          </a:p>
        </p:txBody>
      </p:sp>
      <p:sp>
        <p:nvSpPr>
          <p:cNvPr id="79883" name="Oval 10"/>
          <p:cNvSpPr>
            <a:spLocks noChangeArrowheads="1"/>
          </p:cNvSpPr>
          <p:nvPr/>
        </p:nvSpPr>
        <p:spPr bwMode="auto">
          <a:xfrm>
            <a:off x="4495800" y="3429000"/>
            <a:ext cx="838200" cy="381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9884" name="Text Box 11"/>
          <p:cNvSpPr txBox="1">
            <a:spLocks noChangeArrowheads="1"/>
          </p:cNvSpPr>
          <p:nvPr/>
        </p:nvSpPr>
        <p:spPr bwMode="auto">
          <a:xfrm>
            <a:off x="5791200" y="2670175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bunch</a:t>
            </a:r>
            <a:endParaRPr lang="en-US"/>
          </a:p>
        </p:txBody>
      </p:sp>
      <p:sp>
        <p:nvSpPr>
          <p:cNvPr id="79885" name="Line 12"/>
          <p:cNvSpPr>
            <a:spLocks noChangeShapeType="1"/>
          </p:cNvSpPr>
          <p:nvPr/>
        </p:nvSpPr>
        <p:spPr bwMode="auto">
          <a:xfrm flipH="1">
            <a:off x="5334000" y="29718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6" name="Text Box 13"/>
          <p:cNvSpPr txBox="1">
            <a:spLocks noChangeArrowheads="1"/>
          </p:cNvSpPr>
          <p:nvPr/>
        </p:nvSpPr>
        <p:spPr bwMode="auto">
          <a:xfrm>
            <a:off x="2057400" y="4956175"/>
            <a:ext cx="1939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Induced voltage</a:t>
            </a:r>
            <a:endParaRPr lang="en-US"/>
          </a:p>
        </p:txBody>
      </p:sp>
      <p:sp>
        <p:nvSpPr>
          <p:cNvPr id="79887" name="Line 14"/>
          <p:cNvSpPr>
            <a:spLocks noChangeShapeType="1"/>
          </p:cNvSpPr>
          <p:nvPr/>
        </p:nvSpPr>
        <p:spPr bwMode="auto">
          <a:xfrm flipV="1">
            <a:off x="2590800" y="3962400"/>
            <a:ext cx="1066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9888" name="Text Box 15"/>
          <p:cNvSpPr txBox="1">
            <a:spLocks noChangeArrowheads="1"/>
          </p:cNvSpPr>
          <p:nvPr/>
        </p:nvSpPr>
        <p:spPr bwMode="auto">
          <a:xfrm>
            <a:off x="1431925" y="1336675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endParaRPr lang="fr-FR">
              <a:latin typeface="Times New Roman" charset="0"/>
            </a:endParaRPr>
          </a:p>
        </p:txBody>
      </p:sp>
      <p:sp>
        <p:nvSpPr>
          <p:cNvPr id="79889" name="Rectangle 1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(5)</a:t>
            </a:r>
          </a:p>
        </p:txBody>
      </p:sp>
      <p:sp>
        <p:nvSpPr>
          <p:cNvPr id="79890" name="Text Box 17"/>
          <p:cNvSpPr txBox="1">
            <a:spLocks noChangeArrowheads="1"/>
          </p:cNvSpPr>
          <p:nvPr/>
        </p:nvSpPr>
        <p:spPr bwMode="auto">
          <a:xfrm>
            <a:off x="3124200" y="5410200"/>
            <a:ext cx="3690938" cy="366713"/>
          </a:xfrm>
          <a:prstGeom prst="rect">
            <a:avLst/>
          </a:prstGeom>
          <a:solidFill>
            <a:schemeClr val="hlink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Response lags behind excitation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089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8090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(6)</a:t>
            </a:r>
          </a:p>
        </p:txBody>
      </p:sp>
      <p:sp>
        <p:nvSpPr>
          <p:cNvPr id="8090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400" dirty="0">
                <a:latin typeface="Comic Sans MS" charset="0"/>
              </a:rPr>
              <a:t>In general the Broad Band impedance of the machine, vacuum pipe </a:t>
            </a:r>
            <a:r>
              <a:rPr lang="en-US" sz="2400" dirty="0" err="1">
                <a:latin typeface="Comic Sans MS" charset="0"/>
              </a:rPr>
              <a:t>etc</a:t>
            </a:r>
            <a:r>
              <a:rPr lang="en-US" sz="2400" dirty="0">
                <a:latin typeface="Comic Sans MS" charset="0"/>
              </a:rPr>
              <a:t> (other than the cavities) is </a:t>
            </a:r>
            <a:r>
              <a:rPr lang="en-US" sz="2400" b="1" u="sng" dirty="0">
                <a:solidFill>
                  <a:schemeClr val="bg2"/>
                </a:solidFill>
                <a:latin typeface="Comic Sans MS" charset="0"/>
              </a:rPr>
              <a:t>inductive</a:t>
            </a:r>
          </a:p>
          <a:p>
            <a:pPr eaLnBrk="1" hangingPunct="1">
              <a:lnSpc>
                <a:spcPct val="125000"/>
              </a:lnSpc>
            </a:pPr>
            <a:endParaRPr lang="en-US" sz="2400" b="1" dirty="0">
              <a:latin typeface="Comic Sans MS" charset="0"/>
            </a:endParaRPr>
          </a:p>
          <a:p>
            <a:pPr eaLnBrk="1" hangingPunct="1"/>
            <a:r>
              <a:rPr lang="en-US" sz="2400" dirty="0">
                <a:latin typeface="Comic Sans MS" charset="0"/>
              </a:rPr>
              <a:t>The bellows etc. represent very high frequency resonators, which resonate mostly at frequencies above the bunch spectrum</a:t>
            </a:r>
          </a:p>
          <a:p>
            <a:pPr eaLnBrk="1" hangingPunct="1">
              <a:lnSpc>
                <a:spcPct val="125000"/>
              </a:lnSpc>
            </a:pPr>
            <a:endParaRPr lang="en-US" sz="2400" dirty="0">
              <a:latin typeface="Comic Sans MS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192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81924" name="Line 3"/>
          <p:cNvSpPr>
            <a:spLocks noChangeShapeType="1"/>
          </p:cNvSpPr>
          <p:nvPr/>
        </p:nvSpPr>
        <p:spPr bwMode="auto">
          <a:xfrm>
            <a:off x="1524000" y="4267200"/>
            <a:ext cx="5334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5" name="Line 4"/>
          <p:cNvSpPr>
            <a:spLocks noChangeShapeType="1"/>
          </p:cNvSpPr>
          <p:nvPr/>
        </p:nvSpPr>
        <p:spPr bwMode="auto">
          <a:xfrm flipV="1">
            <a:off x="1524000" y="3200400"/>
            <a:ext cx="0" cy="2209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26" name="Text Box 7"/>
          <p:cNvSpPr txBox="1">
            <a:spLocks noChangeArrowheads="1"/>
          </p:cNvSpPr>
          <p:nvPr/>
        </p:nvSpPr>
        <p:spPr bwMode="auto">
          <a:xfrm>
            <a:off x="1524000" y="2819400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V</a:t>
            </a:r>
          </a:p>
        </p:txBody>
      </p:sp>
      <p:sp>
        <p:nvSpPr>
          <p:cNvPr id="81927" name="Text Box 8"/>
          <p:cNvSpPr txBox="1">
            <a:spLocks noChangeArrowheads="1"/>
          </p:cNvSpPr>
          <p:nvPr/>
        </p:nvSpPr>
        <p:spPr bwMode="auto">
          <a:xfrm>
            <a:off x="6553200" y="4343400"/>
            <a:ext cx="268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t</a:t>
            </a:r>
          </a:p>
        </p:txBody>
      </p:sp>
      <p:sp>
        <p:nvSpPr>
          <p:cNvPr id="81928" name="Oval 9"/>
          <p:cNvSpPr>
            <a:spLocks noChangeArrowheads="1"/>
          </p:cNvSpPr>
          <p:nvPr/>
        </p:nvSpPr>
        <p:spPr bwMode="auto">
          <a:xfrm>
            <a:off x="4648200" y="3886200"/>
            <a:ext cx="6096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1929" name="Text Box 10"/>
          <p:cNvSpPr txBox="1">
            <a:spLocks noChangeArrowheads="1"/>
          </p:cNvSpPr>
          <p:nvPr/>
        </p:nvSpPr>
        <p:spPr bwMode="auto">
          <a:xfrm>
            <a:off x="5791200" y="3279775"/>
            <a:ext cx="806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bunch</a:t>
            </a:r>
            <a:endParaRPr lang="en-US"/>
          </a:p>
        </p:txBody>
      </p:sp>
      <p:sp>
        <p:nvSpPr>
          <p:cNvPr id="81930" name="Line 11"/>
          <p:cNvSpPr>
            <a:spLocks noChangeShapeType="1"/>
          </p:cNvSpPr>
          <p:nvPr/>
        </p:nvSpPr>
        <p:spPr bwMode="auto">
          <a:xfrm flipH="1">
            <a:off x="5334000" y="35814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1" name="Text Box 12"/>
          <p:cNvSpPr txBox="1">
            <a:spLocks noChangeArrowheads="1"/>
          </p:cNvSpPr>
          <p:nvPr/>
        </p:nvSpPr>
        <p:spPr bwMode="auto">
          <a:xfrm>
            <a:off x="1600200" y="5486400"/>
            <a:ext cx="1939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1800" b="1"/>
              <a:t>Induced voltage</a:t>
            </a:r>
            <a:endParaRPr lang="en-US"/>
          </a:p>
        </p:txBody>
      </p:sp>
      <p:sp>
        <p:nvSpPr>
          <p:cNvPr id="81932" name="Line 13"/>
          <p:cNvSpPr>
            <a:spLocks noChangeShapeType="1"/>
          </p:cNvSpPr>
          <p:nvPr/>
        </p:nvSpPr>
        <p:spPr bwMode="auto">
          <a:xfrm flipV="1">
            <a:off x="2590800" y="4724400"/>
            <a:ext cx="9144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3" name="Text Box 15"/>
          <p:cNvSpPr txBox="1">
            <a:spLocks noChangeArrowheads="1"/>
          </p:cNvSpPr>
          <p:nvPr/>
        </p:nvSpPr>
        <p:spPr bwMode="auto">
          <a:xfrm>
            <a:off x="4578350" y="5181600"/>
            <a:ext cx="3956050" cy="82232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Add this to the RF voltage</a:t>
            </a:r>
          </a:p>
          <a:p>
            <a:r>
              <a:rPr lang="en-US">
                <a:solidFill>
                  <a:schemeClr val="bg2"/>
                </a:solidFill>
              </a:rPr>
              <a:t>(above transition)</a:t>
            </a:r>
          </a:p>
        </p:txBody>
      </p:sp>
      <p:sp>
        <p:nvSpPr>
          <p:cNvPr id="81934" name="Line 16"/>
          <p:cNvSpPr>
            <a:spLocks noChangeShapeType="1"/>
          </p:cNvSpPr>
          <p:nvPr/>
        </p:nvSpPr>
        <p:spPr bwMode="auto">
          <a:xfrm flipH="1" flipV="1">
            <a:off x="5105400" y="4927600"/>
            <a:ext cx="228600" cy="33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5" name="Freeform 17"/>
          <p:cNvSpPr>
            <a:spLocks/>
          </p:cNvSpPr>
          <p:nvPr/>
        </p:nvSpPr>
        <p:spPr bwMode="auto">
          <a:xfrm>
            <a:off x="1143000" y="3352800"/>
            <a:ext cx="2079625" cy="984250"/>
          </a:xfrm>
          <a:custGeom>
            <a:avLst/>
            <a:gdLst>
              <a:gd name="T0" fmla="*/ 0 w 1310"/>
              <a:gd name="T1" fmla="*/ 2147483647 h 620"/>
              <a:gd name="T2" fmla="*/ 2147483647 w 1310"/>
              <a:gd name="T3" fmla="*/ 2147483647 h 620"/>
              <a:gd name="T4" fmla="*/ 2147483647 w 1310"/>
              <a:gd name="T5" fmla="*/ 2147483647 h 620"/>
              <a:gd name="T6" fmla="*/ 0 60000 65536"/>
              <a:gd name="T7" fmla="*/ 0 60000 65536"/>
              <a:gd name="T8" fmla="*/ 0 60000 65536"/>
              <a:gd name="T9" fmla="*/ 0 w 1310"/>
              <a:gd name="T10" fmla="*/ 0 h 620"/>
              <a:gd name="T11" fmla="*/ 1310 w 1310"/>
              <a:gd name="T12" fmla="*/ 620 h 6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10" h="620">
                <a:moveTo>
                  <a:pt x="0" y="251"/>
                </a:moveTo>
                <a:cubicBezTo>
                  <a:pt x="96" y="219"/>
                  <a:pt x="360" y="0"/>
                  <a:pt x="578" y="61"/>
                </a:cubicBezTo>
                <a:cubicBezTo>
                  <a:pt x="796" y="122"/>
                  <a:pt x="1158" y="504"/>
                  <a:pt x="1310" y="620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6" name="Freeform 18"/>
          <p:cNvSpPr>
            <a:spLocks/>
          </p:cNvSpPr>
          <p:nvPr/>
        </p:nvSpPr>
        <p:spPr bwMode="auto">
          <a:xfrm rot="-10738063">
            <a:off x="3124200" y="4267200"/>
            <a:ext cx="2741613" cy="8382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37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(7)</a:t>
            </a:r>
          </a:p>
        </p:txBody>
      </p:sp>
      <p:sp>
        <p:nvSpPr>
          <p:cNvPr id="81938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838200" y="1371600"/>
            <a:ext cx="7772400" cy="1066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>
                <a:latin typeface="Comic Sans MS" charset="0"/>
              </a:rPr>
              <a:t>Since the Broad Band impedance of the machine is predominantly </a:t>
            </a:r>
            <a:r>
              <a:rPr lang="en-US" sz="2400" b="1" u="sng">
                <a:solidFill>
                  <a:schemeClr val="bg2"/>
                </a:solidFill>
                <a:latin typeface="Comic Sans MS" charset="0"/>
              </a:rPr>
              <a:t>inductive</a:t>
            </a:r>
            <a:r>
              <a:rPr lang="en-US" sz="2400">
                <a:latin typeface="Comic Sans MS" charset="0"/>
              </a:rPr>
              <a:t> , the</a:t>
            </a:r>
            <a:r>
              <a:rPr lang="en-US" sz="2400" b="1">
                <a:latin typeface="Comic Sans MS" charset="0"/>
              </a:rPr>
              <a:t> </a:t>
            </a:r>
            <a:r>
              <a:rPr lang="en-US" sz="2400" b="1">
                <a:solidFill>
                  <a:schemeClr val="bg2"/>
                </a:solidFill>
                <a:latin typeface="Comic Sans MS" charset="0"/>
              </a:rPr>
              <a:t>response lags behind excitation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294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82948" name="Line 2"/>
          <p:cNvSpPr>
            <a:spLocks noChangeShapeType="1"/>
          </p:cNvSpPr>
          <p:nvPr/>
        </p:nvSpPr>
        <p:spPr bwMode="auto">
          <a:xfrm>
            <a:off x="1524000" y="3657600"/>
            <a:ext cx="5334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49" name="Line 3"/>
          <p:cNvSpPr>
            <a:spLocks noChangeShapeType="1"/>
          </p:cNvSpPr>
          <p:nvPr/>
        </p:nvSpPr>
        <p:spPr bwMode="auto">
          <a:xfrm flipV="1">
            <a:off x="1524000" y="2590800"/>
            <a:ext cx="0" cy="2209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524000" y="2209800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V</a:t>
            </a:r>
          </a:p>
        </p:txBody>
      </p:sp>
      <p:sp>
        <p:nvSpPr>
          <p:cNvPr id="82951" name="Text Box 7"/>
          <p:cNvSpPr txBox="1">
            <a:spLocks noChangeArrowheads="1"/>
          </p:cNvSpPr>
          <p:nvPr/>
        </p:nvSpPr>
        <p:spPr bwMode="auto">
          <a:xfrm>
            <a:off x="6553200" y="3733800"/>
            <a:ext cx="268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t</a:t>
            </a:r>
          </a:p>
        </p:txBody>
      </p:sp>
      <p:sp>
        <p:nvSpPr>
          <p:cNvPr id="82952" name="Freeform 21"/>
          <p:cNvSpPr>
            <a:spLocks/>
          </p:cNvSpPr>
          <p:nvPr/>
        </p:nvSpPr>
        <p:spPr bwMode="auto">
          <a:xfrm rot="-10738063">
            <a:off x="457200" y="3352800"/>
            <a:ext cx="2286000" cy="27432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3" name="Text Box 38"/>
          <p:cNvSpPr txBox="1">
            <a:spLocks noChangeArrowheads="1"/>
          </p:cNvSpPr>
          <p:nvPr/>
        </p:nvSpPr>
        <p:spPr bwMode="auto">
          <a:xfrm>
            <a:off x="5165725" y="1341438"/>
            <a:ext cx="16716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/>
              <a:t>RF voltage</a:t>
            </a:r>
          </a:p>
        </p:txBody>
      </p:sp>
      <p:sp>
        <p:nvSpPr>
          <p:cNvPr id="82954" name="Line 39"/>
          <p:cNvSpPr>
            <a:spLocks noChangeShapeType="1"/>
          </p:cNvSpPr>
          <p:nvPr/>
        </p:nvSpPr>
        <p:spPr bwMode="auto">
          <a:xfrm flipH="1">
            <a:off x="4800600" y="1828800"/>
            <a:ext cx="838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5" name="Freeform 45"/>
          <p:cNvSpPr>
            <a:spLocks/>
          </p:cNvSpPr>
          <p:nvPr/>
        </p:nvSpPr>
        <p:spPr bwMode="auto">
          <a:xfrm rot="-10738063">
            <a:off x="3124200" y="3657600"/>
            <a:ext cx="2741613" cy="8382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6" name="Freeform 46"/>
          <p:cNvSpPr>
            <a:spLocks/>
          </p:cNvSpPr>
          <p:nvPr/>
        </p:nvSpPr>
        <p:spPr bwMode="auto">
          <a:xfrm>
            <a:off x="1143000" y="2743200"/>
            <a:ext cx="2079625" cy="984250"/>
          </a:xfrm>
          <a:custGeom>
            <a:avLst/>
            <a:gdLst>
              <a:gd name="T0" fmla="*/ 0 w 1310"/>
              <a:gd name="T1" fmla="*/ 2147483647 h 620"/>
              <a:gd name="T2" fmla="*/ 2147483647 w 1310"/>
              <a:gd name="T3" fmla="*/ 2147483647 h 620"/>
              <a:gd name="T4" fmla="*/ 2147483647 w 1310"/>
              <a:gd name="T5" fmla="*/ 2147483647 h 620"/>
              <a:gd name="T6" fmla="*/ 0 60000 65536"/>
              <a:gd name="T7" fmla="*/ 0 60000 65536"/>
              <a:gd name="T8" fmla="*/ 0 60000 65536"/>
              <a:gd name="T9" fmla="*/ 0 w 1310"/>
              <a:gd name="T10" fmla="*/ 0 h 620"/>
              <a:gd name="T11" fmla="*/ 1310 w 1310"/>
              <a:gd name="T12" fmla="*/ 620 h 62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10" h="620">
                <a:moveTo>
                  <a:pt x="0" y="251"/>
                </a:moveTo>
                <a:cubicBezTo>
                  <a:pt x="96" y="219"/>
                  <a:pt x="360" y="0"/>
                  <a:pt x="578" y="61"/>
                </a:cubicBezTo>
                <a:cubicBezTo>
                  <a:pt x="796" y="122"/>
                  <a:pt x="1158" y="504"/>
                  <a:pt x="1310" y="620"/>
                </a:cubicBezTo>
              </a:path>
            </a:pathLst>
          </a:cu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7" name="Text Box 47"/>
          <p:cNvSpPr txBox="1">
            <a:spLocks noChangeArrowheads="1"/>
          </p:cNvSpPr>
          <p:nvPr/>
        </p:nvSpPr>
        <p:spPr bwMode="auto">
          <a:xfrm>
            <a:off x="2498725" y="4765675"/>
            <a:ext cx="2530475" cy="118745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chemeClr val="bg2"/>
                </a:solidFill>
              </a:rPr>
              <a:t>Tends to reduce apparent RF voltage</a:t>
            </a:r>
          </a:p>
        </p:txBody>
      </p:sp>
      <p:sp>
        <p:nvSpPr>
          <p:cNvPr id="82958" name="Line 48"/>
          <p:cNvSpPr>
            <a:spLocks noChangeShapeType="1"/>
          </p:cNvSpPr>
          <p:nvPr/>
        </p:nvSpPr>
        <p:spPr bwMode="auto">
          <a:xfrm flipV="1">
            <a:off x="3200400" y="41910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59" name="Oval 49"/>
          <p:cNvSpPr>
            <a:spLocks noChangeArrowheads="1"/>
          </p:cNvSpPr>
          <p:nvPr/>
        </p:nvSpPr>
        <p:spPr bwMode="auto">
          <a:xfrm>
            <a:off x="4572000" y="3276600"/>
            <a:ext cx="6096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2960" name="Freeform 50"/>
          <p:cNvSpPr>
            <a:spLocks/>
          </p:cNvSpPr>
          <p:nvPr/>
        </p:nvSpPr>
        <p:spPr bwMode="auto">
          <a:xfrm>
            <a:off x="2667000" y="1143000"/>
            <a:ext cx="2286000" cy="25908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61" name="Freeform 51"/>
          <p:cNvSpPr>
            <a:spLocks/>
          </p:cNvSpPr>
          <p:nvPr/>
        </p:nvSpPr>
        <p:spPr bwMode="auto">
          <a:xfrm rot="-10738063">
            <a:off x="4876800" y="3581400"/>
            <a:ext cx="2286000" cy="27432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2962" name="Rectangle 5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(8)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0243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024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47688" y="296863"/>
            <a:ext cx="8596312" cy="609600"/>
          </a:xfrm>
        </p:spPr>
        <p:txBody>
          <a:bodyPr/>
          <a:lstStyle/>
          <a:p>
            <a:pPr eaLnBrk="1" hangingPunct="1"/>
            <a:r>
              <a:rPr lang="en-US" sz="3400">
                <a:latin typeface="Comic Sans MS" charset="0"/>
              </a:rPr>
              <a:t>Single bunch Longitudinal Instabilities (1)</a:t>
            </a:r>
            <a:endParaRPr lang="en-US">
              <a:latin typeface="Comic Sans MS" charset="0"/>
            </a:endParaRPr>
          </a:p>
        </p:txBody>
      </p:sp>
      <p:sp>
        <p:nvSpPr>
          <p:cNvPr id="10245" name="Rectangle 1051"/>
          <p:cNvSpPr>
            <a:spLocks noGrp="1" noChangeArrowheads="1"/>
          </p:cNvSpPr>
          <p:nvPr>
            <p:ph type="body" idx="1"/>
          </p:nvPr>
        </p:nvSpPr>
        <p:spPr>
          <a:xfrm>
            <a:off x="762000" y="1143000"/>
            <a:ext cx="8001000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Lets consider: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latin typeface="Comic Sans MS" charset="0"/>
              </a:rPr>
              <a:t>A single bunch with a revolution frequency = </a:t>
            </a:r>
            <a:r>
              <a:rPr lang="en-US" sz="2000" b="1" dirty="0">
                <a:latin typeface="Comic Sans MS" charset="0"/>
                <a:sym typeface="Symbol" charset="0"/>
              </a:rPr>
              <a:t>𝜔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latin typeface="Comic Sans MS" charset="0"/>
                <a:sym typeface="Symbol" charset="0"/>
              </a:rPr>
              <a:t>That this bunch is not centered in the long. Phase Space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latin typeface="Comic Sans MS" charset="0"/>
                <a:sym typeface="Symbol" charset="0"/>
              </a:rPr>
              <a:t>A single high-Q cavity which resonates at </a:t>
            </a:r>
            <a:r>
              <a:rPr lang="en-US" sz="2000" b="1" dirty="0">
                <a:latin typeface="Comic Sans MS" charset="0"/>
                <a:sym typeface="Symbol" charset="0"/>
              </a:rPr>
              <a:t>𝜔</a:t>
            </a:r>
            <a:r>
              <a:rPr lang="en-US" sz="2000" b="1" baseline="-25000" dirty="0">
                <a:latin typeface="Comic Sans MS" charset="0"/>
                <a:sym typeface="Symbol" charset="0"/>
              </a:rPr>
              <a:t>R</a:t>
            </a:r>
            <a:r>
              <a:rPr lang="en-US" sz="2000" dirty="0">
                <a:latin typeface="Comic Sans MS" charset="0"/>
              </a:rPr>
              <a:t> (</a:t>
            </a:r>
            <a:r>
              <a:rPr lang="en-US" sz="2000" b="1" dirty="0">
                <a:latin typeface="Comic Sans MS" charset="0"/>
                <a:sym typeface="Symbol" charset="0"/>
              </a:rPr>
              <a:t>𝜔</a:t>
            </a:r>
            <a:r>
              <a:rPr lang="en-US" sz="2000" b="1" baseline="-25000" dirty="0">
                <a:latin typeface="Comic Sans MS" charset="0"/>
                <a:sym typeface="Symbol" charset="0"/>
              </a:rPr>
              <a:t>R </a:t>
            </a:r>
            <a:r>
              <a:rPr lang="en-US" sz="2000" b="1" dirty="0">
                <a:latin typeface="Comic Sans MS" charset="0"/>
                <a:sym typeface="Symbol" charset="0"/>
              </a:rPr>
              <a:t>≈ </a:t>
            </a:r>
            <a:r>
              <a:rPr lang="en-US" sz="2000" dirty="0">
                <a:latin typeface="Comic Sans MS" charset="0"/>
              </a:rPr>
              <a:t>h</a:t>
            </a:r>
            <a:r>
              <a:rPr lang="en-US" sz="2000" b="1" dirty="0">
                <a:latin typeface="Comic Sans MS" charset="0"/>
                <a:sym typeface="Symbol" charset="0"/>
              </a:rPr>
              <a:t>𝜔)</a:t>
            </a:r>
          </a:p>
          <a:p>
            <a:pPr lvl="1" eaLnBrk="1" hangingPunct="1">
              <a:lnSpc>
                <a:spcPct val="90000"/>
              </a:lnSpc>
            </a:pPr>
            <a:endParaRPr lang="en-US" sz="2000" b="1" dirty="0">
              <a:latin typeface="Comic Sans MS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Comic Sans MS" charset="0"/>
            </a:endParaRPr>
          </a:p>
        </p:txBody>
      </p:sp>
      <p:grpSp>
        <p:nvGrpSpPr>
          <p:cNvPr id="10246" name="Group 1053"/>
          <p:cNvGrpSpPr>
            <a:grpSpLocks/>
          </p:cNvGrpSpPr>
          <p:nvPr/>
        </p:nvGrpSpPr>
        <p:grpSpPr bwMode="auto">
          <a:xfrm>
            <a:off x="533400" y="2667000"/>
            <a:ext cx="7169150" cy="3814763"/>
            <a:chOff x="336" y="1632"/>
            <a:chExt cx="4516" cy="2403"/>
          </a:xfrm>
        </p:grpSpPr>
        <p:sp>
          <p:nvSpPr>
            <p:cNvPr id="10247" name="Text Box 1042"/>
            <p:cNvSpPr txBox="1">
              <a:spLocks noChangeArrowheads="1"/>
            </p:cNvSpPr>
            <p:nvPr/>
          </p:nvSpPr>
          <p:spPr bwMode="auto">
            <a:xfrm>
              <a:off x="2688" y="3744"/>
              <a:ext cx="323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>
                  <a:latin typeface="Times New Roman" charset="0"/>
                  <a:sym typeface="Symbol" charset="0"/>
                </a:rPr>
                <a:t>𝜔</a:t>
              </a:r>
              <a:r>
                <a:rPr lang="en-US" sz="1800" b="1" baseline="-25000" dirty="0">
                  <a:latin typeface="Times New Roman" charset="0"/>
                  <a:sym typeface="Symbol" charset="0"/>
                </a:rPr>
                <a:t>R</a:t>
              </a:r>
              <a:r>
                <a:rPr lang="en-US" b="1" baseline="-25000" dirty="0">
                  <a:latin typeface="Times New Roman" charset="0"/>
                  <a:sym typeface="Symbol" charset="0"/>
                </a:rPr>
                <a:t> </a:t>
              </a:r>
              <a:endParaRPr lang="en-US" b="1" dirty="0">
                <a:latin typeface="Times New Roman" charset="0"/>
                <a:sym typeface="Symbol" charset="0"/>
              </a:endParaRPr>
            </a:p>
          </p:txBody>
        </p:sp>
        <p:sp>
          <p:nvSpPr>
            <p:cNvPr id="10248" name="Text Box 1044"/>
            <p:cNvSpPr txBox="1">
              <a:spLocks noChangeArrowheads="1"/>
            </p:cNvSpPr>
            <p:nvPr/>
          </p:nvSpPr>
          <p:spPr bwMode="auto">
            <a:xfrm>
              <a:off x="2592" y="1632"/>
              <a:ext cx="2030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/>
                <a:t>Higher impedance </a:t>
              </a:r>
              <a:r>
                <a:rPr lang="en-US" sz="1800" b="1" dirty="0">
                  <a:sym typeface="Symbol" charset="0"/>
                </a:rPr>
                <a:t>⇒</a:t>
              </a:r>
              <a:r>
                <a:rPr lang="en-US" sz="1800" b="1" dirty="0"/>
                <a:t> more </a:t>
              </a:r>
            </a:p>
            <a:p>
              <a:r>
                <a:rPr lang="en-US" sz="1800" b="1" dirty="0"/>
                <a:t>energy lost in cavity</a:t>
              </a:r>
              <a:endParaRPr lang="en-US" dirty="0"/>
            </a:p>
          </p:txBody>
        </p:sp>
        <p:sp>
          <p:nvSpPr>
            <p:cNvPr id="10249" name="Text Box 1046"/>
            <p:cNvSpPr txBox="1">
              <a:spLocks noChangeArrowheads="1"/>
            </p:cNvSpPr>
            <p:nvPr/>
          </p:nvSpPr>
          <p:spPr bwMode="auto">
            <a:xfrm>
              <a:off x="336" y="2256"/>
              <a:ext cx="1968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 dirty="0"/>
                <a:t>Lower impedance </a:t>
              </a:r>
              <a:r>
                <a:rPr lang="en-US" sz="1800" b="1" dirty="0">
                  <a:sym typeface="Symbol" charset="0"/>
                </a:rPr>
                <a:t>⇒</a:t>
              </a:r>
              <a:r>
                <a:rPr lang="en-US" sz="1800" b="1" dirty="0"/>
                <a:t> less energy lost in cavity</a:t>
              </a:r>
              <a:endParaRPr lang="en-US" dirty="0"/>
            </a:p>
          </p:txBody>
        </p:sp>
        <p:sp>
          <p:nvSpPr>
            <p:cNvPr id="10250" name="Line 1031"/>
            <p:cNvSpPr>
              <a:spLocks noChangeShapeType="1"/>
            </p:cNvSpPr>
            <p:nvPr/>
          </p:nvSpPr>
          <p:spPr bwMode="auto">
            <a:xfrm>
              <a:off x="1488" y="3768"/>
              <a:ext cx="24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1" name="Line 1032"/>
            <p:cNvSpPr>
              <a:spLocks noChangeShapeType="1"/>
            </p:cNvSpPr>
            <p:nvPr/>
          </p:nvSpPr>
          <p:spPr bwMode="auto">
            <a:xfrm flipV="1">
              <a:off x="2832" y="2184"/>
              <a:ext cx="0" cy="15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2" name="Line 1033"/>
            <p:cNvSpPr>
              <a:spLocks noChangeShapeType="1"/>
            </p:cNvSpPr>
            <p:nvPr/>
          </p:nvSpPr>
          <p:spPr bwMode="auto">
            <a:xfrm flipV="1">
              <a:off x="2448" y="2184"/>
              <a:ext cx="0" cy="158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3" name="Freeform 1035"/>
            <p:cNvSpPr>
              <a:spLocks/>
            </p:cNvSpPr>
            <p:nvPr/>
          </p:nvSpPr>
          <p:spPr bwMode="auto">
            <a:xfrm>
              <a:off x="2112" y="2280"/>
              <a:ext cx="720" cy="1488"/>
            </a:xfrm>
            <a:custGeom>
              <a:avLst/>
              <a:gdLst>
                <a:gd name="T0" fmla="*/ 0 w 720"/>
                <a:gd name="T1" fmla="*/ 1488 h 1488"/>
                <a:gd name="T2" fmla="*/ 192 w 720"/>
                <a:gd name="T3" fmla="*/ 1248 h 1488"/>
                <a:gd name="T4" fmla="*/ 528 w 720"/>
                <a:gd name="T5" fmla="*/ 240 h 1488"/>
                <a:gd name="T6" fmla="*/ 720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4" name="Freeform 1036"/>
            <p:cNvSpPr>
              <a:spLocks/>
            </p:cNvSpPr>
            <p:nvPr/>
          </p:nvSpPr>
          <p:spPr bwMode="auto">
            <a:xfrm flipH="1">
              <a:off x="2832" y="2280"/>
              <a:ext cx="720" cy="1488"/>
            </a:xfrm>
            <a:custGeom>
              <a:avLst/>
              <a:gdLst>
                <a:gd name="T0" fmla="*/ 0 w 720"/>
                <a:gd name="T1" fmla="*/ 1488 h 1488"/>
                <a:gd name="T2" fmla="*/ 192 w 720"/>
                <a:gd name="T3" fmla="*/ 1248 h 1488"/>
                <a:gd name="T4" fmla="*/ 528 w 720"/>
                <a:gd name="T5" fmla="*/ 240 h 1488"/>
                <a:gd name="T6" fmla="*/ 720 w 720"/>
                <a:gd name="T7" fmla="*/ 0 h 14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20"/>
                <a:gd name="T13" fmla="*/ 0 h 1488"/>
                <a:gd name="T14" fmla="*/ 720 w 720"/>
                <a:gd name="T15" fmla="*/ 1488 h 14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20" h="1488">
                  <a:moveTo>
                    <a:pt x="0" y="1488"/>
                  </a:moveTo>
                  <a:cubicBezTo>
                    <a:pt x="52" y="1472"/>
                    <a:pt x="104" y="1456"/>
                    <a:pt x="192" y="1248"/>
                  </a:cubicBezTo>
                  <a:cubicBezTo>
                    <a:pt x="280" y="1040"/>
                    <a:pt x="440" y="448"/>
                    <a:pt x="528" y="240"/>
                  </a:cubicBezTo>
                  <a:cubicBezTo>
                    <a:pt x="616" y="32"/>
                    <a:pt x="668" y="16"/>
                    <a:pt x="720" y="0"/>
                  </a:cubicBezTo>
                </a:path>
              </a:pathLst>
            </a:custGeom>
            <a:noFill/>
            <a:ln w="38100">
              <a:solidFill>
                <a:schemeClr val="hlink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5" name="Text Box 1037"/>
            <p:cNvSpPr txBox="1">
              <a:spLocks noChangeArrowheads="1"/>
            </p:cNvSpPr>
            <p:nvPr/>
          </p:nvSpPr>
          <p:spPr bwMode="auto">
            <a:xfrm>
              <a:off x="3542" y="2162"/>
              <a:ext cx="131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/>
                <a:t>Cavity impedance</a:t>
              </a:r>
              <a:endParaRPr lang="en-US"/>
            </a:p>
          </p:txBody>
        </p:sp>
        <p:sp>
          <p:nvSpPr>
            <p:cNvPr id="10256" name="Line 1038"/>
            <p:cNvSpPr>
              <a:spLocks noChangeShapeType="1"/>
            </p:cNvSpPr>
            <p:nvPr/>
          </p:nvSpPr>
          <p:spPr bwMode="auto">
            <a:xfrm flipH="1">
              <a:off x="3168" y="2328"/>
              <a:ext cx="384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57" name="Text Box 1039"/>
            <p:cNvSpPr txBox="1">
              <a:spLocks noChangeArrowheads="1"/>
            </p:cNvSpPr>
            <p:nvPr/>
          </p:nvSpPr>
          <p:spPr bwMode="auto">
            <a:xfrm>
              <a:off x="1526" y="1826"/>
              <a:ext cx="57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/>
                <a:t>Real Z</a:t>
              </a:r>
              <a:endParaRPr lang="en-US"/>
            </a:p>
          </p:txBody>
        </p:sp>
        <p:sp>
          <p:nvSpPr>
            <p:cNvPr id="10258" name="Text Box 1040"/>
            <p:cNvSpPr txBox="1">
              <a:spLocks noChangeArrowheads="1"/>
            </p:cNvSpPr>
            <p:nvPr/>
          </p:nvSpPr>
          <p:spPr bwMode="auto">
            <a:xfrm>
              <a:off x="3312" y="3801"/>
              <a:ext cx="81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b="1"/>
                <a:t>Frequency</a:t>
              </a:r>
              <a:endParaRPr lang="en-US"/>
            </a:p>
          </p:txBody>
        </p:sp>
        <p:sp>
          <p:nvSpPr>
            <p:cNvPr id="10259" name="Text Box 1043"/>
            <p:cNvSpPr txBox="1">
              <a:spLocks noChangeArrowheads="1"/>
            </p:cNvSpPr>
            <p:nvPr/>
          </p:nvSpPr>
          <p:spPr bwMode="auto">
            <a:xfrm>
              <a:off x="2304" y="3792"/>
              <a:ext cx="30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r>
                <a:rPr lang="en-US" sz="1800" dirty="0"/>
                <a:t>h</a:t>
              </a:r>
              <a:r>
                <a:rPr lang="en-US" sz="1800" b="1" dirty="0">
                  <a:latin typeface="Times New Roman" charset="0"/>
                  <a:sym typeface="Symbol" charset="0"/>
                </a:rPr>
                <a:t>𝜔</a:t>
              </a:r>
              <a:endParaRPr lang="en-US" b="1" dirty="0">
                <a:latin typeface="Times New Roman" charset="0"/>
                <a:sym typeface="Symbol" charset="0"/>
              </a:endParaRPr>
            </a:p>
          </p:txBody>
        </p:sp>
        <p:sp>
          <p:nvSpPr>
            <p:cNvPr id="10260" name="Line 1045"/>
            <p:cNvSpPr>
              <a:spLocks noChangeShapeType="1"/>
            </p:cNvSpPr>
            <p:nvPr/>
          </p:nvSpPr>
          <p:spPr bwMode="auto">
            <a:xfrm flipH="1">
              <a:off x="2592" y="1992"/>
              <a:ext cx="48" cy="5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1" name="Line 1047"/>
            <p:cNvSpPr>
              <a:spLocks noChangeShapeType="1"/>
            </p:cNvSpPr>
            <p:nvPr/>
          </p:nvSpPr>
          <p:spPr bwMode="auto">
            <a:xfrm>
              <a:off x="1584" y="2616"/>
              <a:ext cx="672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2" name="Line 1048"/>
            <p:cNvSpPr>
              <a:spLocks noChangeShapeType="1"/>
            </p:cNvSpPr>
            <p:nvPr/>
          </p:nvSpPr>
          <p:spPr bwMode="auto">
            <a:xfrm flipV="1">
              <a:off x="1488" y="2616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Line 1049"/>
            <p:cNvSpPr>
              <a:spLocks noChangeShapeType="1"/>
            </p:cNvSpPr>
            <p:nvPr/>
          </p:nvSpPr>
          <p:spPr bwMode="auto">
            <a:xfrm flipV="1">
              <a:off x="1488" y="1944"/>
              <a:ext cx="0" cy="33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397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83972" name="Line 2"/>
          <p:cNvSpPr>
            <a:spLocks noChangeShapeType="1"/>
          </p:cNvSpPr>
          <p:nvPr/>
        </p:nvSpPr>
        <p:spPr bwMode="auto">
          <a:xfrm>
            <a:off x="1524000" y="3657600"/>
            <a:ext cx="53340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3" name="Line 3"/>
          <p:cNvSpPr>
            <a:spLocks noChangeShapeType="1"/>
          </p:cNvSpPr>
          <p:nvPr/>
        </p:nvSpPr>
        <p:spPr bwMode="auto">
          <a:xfrm flipV="1">
            <a:off x="1524000" y="2590800"/>
            <a:ext cx="0" cy="220980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4" name="Text Box 4"/>
          <p:cNvSpPr txBox="1">
            <a:spLocks noChangeArrowheads="1"/>
          </p:cNvSpPr>
          <p:nvPr/>
        </p:nvSpPr>
        <p:spPr bwMode="auto">
          <a:xfrm>
            <a:off x="1524000" y="2209800"/>
            <a:ext cx="368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V</a:t>
            </a:r>
          </a:p>
        </p:txBody>
      </p:sp>
      <p:sp>
        <p:nvSpPr>
          <p:cNvPr id="83975" name="Text Box 5"/>
          <p:cNvSpPr txBox="1">
            <a:spLocks noChangeArrowheads="1"/>
          </p:cNvSpPr>
          <p:nvPr/>
        </p:nvSpPr>
        <p:spPr bwMode="auto">
          <a:xfrm>
            <a:off x="6553200" y="3733800"/>
            <a:ext cx="268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 sz="2000" b="1">
                <a:latin typeface="Times New Roman" charset="0"/>
              </a:rPr>
              <a:t>t</a:t>
            </a:r>
          </a:p>
        </p:txBody>
      </p:sp>
      <p:sp>
        <p:nvSpPr>
          <p:cNvPr id="83976" name="Freeform 6"/>
          <p:cNvSpPr>
            <a:spLocks/>
          </p:cNvSpPr>
          <p:nvPr/>
        </p:nvSpPr>
        <p:spPr bwMode="auto">
          <a:xfrm rot="-10738063">
            <a:off x="457200" y="3429000"/>
            <a:ext cx="2286000" cy="2743200"/>
          </a:xfrm>
          <a:custGeom>
            <a:avLst/>
            <a:gdLst>
              <a:gd name="T0" fmla="*/ 0 w 1440"/>
              <a:gd name="T1" fmla="*/ 2147483647 h 672"/>
              <a:gd name="T2" fmla="*/ 2147483647 w 1440"/>
              <a:gd name="T3" fmla="*/ 0 h 672"/>
              <a:gd name="T4" fmla="*/ 2147483647 w 1440"/>
              <a:gd name="T5" fmla="*/ 2147483647 h 672"/>
              <a:gd name="T6" fmla="*/ 0 60000 65536"/>
              <a:gd name="T7" fmla="*/ 0 60000 65536"/>
              <a:gd name="T8" fmla="*/ 0 60000 65536"/>
              <a:gd name="T9" fmla="*/ 0 w 1440"/>
              <a:gd name="T10" fmla="*/ 0 h 672"/>
              <a:gd name="T11" fmla="*/ 1440 w 1440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440" h="672">
                <a:moveTo>
                  <a:pt x="0" y="672"/>
                </a:moveTo>
                <a:cubicBezTo>
                  <a:pt x="240" y="336"/>
                  <a:pt x="480" y="0"/>
                  <a:pt x="720" y="0"/>
                </a:cubicBezTo>
                <a:cubicBezTo>
                  <a:pt x="960" y="0"/>
                  <a:pt x="1200" y="336"/>
                  <a:pt x="1440" y="672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7" name="Line 7"/>
          <p:cNvSpPr>
            <a:spLocks noChangeShapeType="1"/>
          </p:cNvSpPr>
          <p:nvPr/>
        </p:nvSpPr>
        <p:spPr bwMode="auto">
          <a:xfrm flipH="1">
            <a:off x="5105400" y="2743200"/>
            <a:ext cx="6096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8" name="Freeform 8"/>
          <p:cNvSpPr>
            <a:spLocks/>
          </p:cNvSpPr>
          <p:nvPr/>
        </p:nvSpPr>
        <p:spPr bwMode="auto">
          <a:xfrm>
            <a:off x="2667000" y="854075"/>
            <a:ext cx="1689100" cy="2879725"/>
          </a:xfrm>
          <a:custGeom>
            <a:avLst/>
            <a:gdLst>
              <a:gd name="T0" fmla="*/ 0 w 1064"/>
              <a:gd name="T1" fmla="*/ 2147483647 h 1814"/>
              <a:gd name="T2" fmla="*/ 2147483647 w 1064"/>
              <a:gd name="T3" fmla="*/ 2147483647 h 1814"/>
              <a:gd name="T4" fmla="*/ 2147483647 w 1064"/>
              <a:gd name="T5" fmla="*/ 2147483647 h 1814"/>
              <a:gd name="T6" fmla="*/ 0 60000 65536"/>
              <a:gd name="T7" fmla="*/ 0 60000 65536"/>
              <a:gd name="T8" fmla="*/ 0 60000 65536"/>
              <a:gd name="T9" fmla="*/ 0 w 1064"/>
              <a:gd name="T10" fmla="*/ 0 h 1814"/>
              <a:gd name="T11" fmla="*/ 1064 w 1064"/>
              <a:gd name="T12" fmla="*/ 1814 h 18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64" h="1814">
                <a:moveTo>
                  <a:pt x="0" y="1814"/>
                </a:moveTo>
                <a:cubicBezTo>
                  <a:pt x="103" y="1544"/>
                  <a:pt x="441" y="388"/>
                  <a:pt x="618" y="194"/>
                </a:cubicBezTo>
                <a:cubicBezTo>
                  <a:pt x="795" y="0"/>
                  <a:pt x="971" y="553"/>
                  <a:pt x="1064" y="647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79" name="Freeform 9"/>
          <p:cNvSpPr>
            <a:spLocks/>
          </p:cNvSpPr>
          <p:nvPr/>
        </p:nvSpPr>
        <p:spPr bwMode="auto">
          <a:xfrm>
            <a:off x="5402263" y="3602038"/>
            <a:ext cx="1784350" cy="3013075"/>
          </a:xfrm>
          <a:custGeom>
            <a:avLst/>
            <a:gdLst>
              <a:gd name="T0" fmla="*/ 2147483647 w 1124"/>
              <a:gd name="T1" fmla="*/ 0 h 1898"/>
              <a:gd name="T2" fmla="*/ 2147483647 w 1124"/>
              <a:gd name="T3" fmla="*/ 2147483647 h 1898"/>
              <a:gd name="T4" fmla="*/ 0 w 1124"/>
              <a:gd name="T5" fmla="*/ 2147483647 h 1898"/>
              <a:gd name="T6" fmla="*/ 0 60000 65536"/>
              <a:gd name="T7" fmla="*/ 0 60000 65536"/>
              <a:gd name="T8" fmla="*/ 0 60000 65536"/>
              <a:gd name="T9" fmla="*/ 0 w 1124"/>
              <a:gd name="T10" fmla="*/ 0 h 1898"/>
              <a:gd name="T11" fmla="*/ 1124 w 1124"/>
              <a:gd name="T12" fmla="*/ 1898 h 18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24" h="1898">
                <a:moveTo>
                  <a:pt x="1124" y="0"/>
                </a:moveTo>
                <a:cubicBezTo>
                  <a:pt x="1009" y="284"/>
                  <a:pt x="618" y="1512"/>
                  <a:pt x="431" y="1705"/>
                </a:cubicBezTo>
                <a:cubicBezTo>
                  <a:pt x="244" y="1898"/>
                  <a:pt x="90" y="1271"/>
                  <a:pt x="0" y="1156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0" name="Line 10"/>
          <p:cNvSpPr>
            <a:spLocks noChangeShapeType="1"/>
          </p:cNvSpPr>
          <p:nvPr/>
        </p:nvSpPr>
        <p:spPr bwMode="auto">
          <a:xfrm>
            <a:off x="4343400" y="1828800"/>
            <a:ext cx="0" cy="1295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1" name="Line 11"/>
          <p:cNvSpPr>
            <a:spLocks noChangeShapeType="1"/>
          </p:cNvSpPr>
          <p:nvPr/>
        </p:nvSpPr>
        <p:spPr bwMode="auto">
          <a:xfrm flipV="1">
            <a:off x="5410200" y="4038600"/>
            <a:ext cx="0" cy="14478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2" name="Oval 12"/>
          <p:cNvSpPr>
            <a:spLocks noChangeArrowheads="1"/>
          </p:cNvSpPr>
          <p:nvPr/>
        </p:nvSpPr>
        <p:spPr bwMode="auto">
          <a:xfrm>
            <a:off x="4343400" y="3429000"/>
            <a:ext cx="1219200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83983" name="Line 13"/>
          <p:cNvSpPr>
            <a:spLocks noChangeShapeType="1"/>
          </p:cNvSpPr>
          <p:nvPr/>
        </p:nvSpPr>
        <p:spPr bwMode="auto">
          <a:xfrm>
            <a:off x="4343400" y="3124200"/>
            <a:ext cx="1066800" cy="914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3984" name="Text Box 14"/>
          <p:cNvSpPr txBox="1">
            <a:spLocks noChangeArrowheads="1"/>
          </p:cNvSpPr>
          <p:nvPr/>
        </p:nvSpPr>
        <p:spPr bwMode="auto">
          <a:xfrm>
            <a:off x="5638800" y="2743200"/>
            <a:ext cx="2757488" cy="457200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r>
              <a:rPr lang="en-US">
                <a:solidFill>
                  <a:schemeClr val="bg2"/>
                </a:solidFill>
              </a:rPr>
              <a:t>Lengthened bunch</a:t>
            </a:r>
          </a:p>
        </p:txBody>
      </p:sp>
      <p:sp>
        <p:nvSpPr>
          <p:cNvPr id="83985" name="Rectangle 15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Bunch lengthening (10)</a:t>
            </a:r>
          </a:p>
        </p:txBody>
      </p:sp>
      <p:sp>
        <p:nvSpPr>
          <p:cNvPr id="83986" name="Text Box 16"/>
          <p:cNvSpPr txBox="1">
            <a:spLocks noChangeArrowheads="1"/>
          </p:cNvSpPr>
          <p:nvPr/>
        </p:nvSpPr>
        <p:spPr bwMode="auto">
          <a:xfrm>
            <a:off x="4876800" y="1219200"/>
            <a:ext cx="3962400" cy="1552575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chemeClr val="bg2"/>
                </a:solidFill>
              </a:rPr>
              <a:t>Final RF voltage modifies the bunch shape</a:t>
            </a:r>
          </a:p>
          <a:p>
            <a:pPr algn="ctr"/>
            <a:r>
              <a:rPr lang="en-US">
                <a:solidFill>
                  <a:schemeClr val="bg2"/>
                </a:solidFill>
              </a:rPr>
              <a:t>Reduces RF voltage seen by the bunch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33844B-D331-DC49-93D0-5B601A666D7B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8499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Comic Sans MS" charset="0"/>
              </a:rPr>
              <a:t>Questions….,Remarks…?</a:t>
            </a:r>
          </a:p>
        </p:txBody>
      </p:sp>
      <p:graphicFrame>
        <p:nvGraphicFramePr>
          <p:cNvPr id="84997" name="Object 2"/>
          <p:cNvGraphicFramePr>
            <a:graphicFrameLocks noChangeAspect="1"/>
          </p:cNvGraphicFramePr>
          <p:nvPr/>
        </p:nvGraphicFramePr>
        <p:xfrm>
          <a:off x="3697288" y="4516438"/>
          <a:ext cx="2144712" cy="180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lip" r:id="rId3" imgW="1428571" imgH="1200000" progId="MS_ClipArt_Gallery.5">
                  <p:embed/>
                </p:oleObj>
              </mc:Choice>
              <mc:Fallback>
                <p:oleObj name="Clip" r:id="rId3" imgW="1428571" imgH="1200000" progId="MS_ClipArt_Gallery.5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7288" y="4516438"/>
                        <a:ext cx="2144712" cy="180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6116" name="AutoShape 4"/>
          <p:cNvSpPr>
            <a:spLocks noChangeArrowheads="1"/>
          </p:cNvSpPr>
          <p:nvPr/>
        </p:nvSpPr>
        <p:spPr bwMode="auto">
          <a:xfrm>
            <a:off x="830263" y="1677988"/>
            <a:ext cx="3036887" cy="1103312"/>
          </a:xfrm>
          <a:prstGeom prst="cloudCallout">
            <a:avLst>
              <a:gd name="adj1" fmla="val 63694"/>
              <a:gd name="adj2" fmla="val 196185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accent2"/>
                </a:solidFill>
                <a:latin typeface="Times New Roman" charset="0"/>
              </a:rPr>
              <a:t>Single bunch instabilities</a:t>
            </a:r>
            <a:endParaRPr lang="en-US" sz="2000" b="1" i="1">
              <a:solidFill>
                <a:schemeClr val="accent2"/>
              </a:solidFill>
            </a:endParaRPr>
          </a:p>
        </p:txBody>
      </p:sp>
      <p:sp>
        <p:nvSpPr>
          <p:cNvPr id="346117" name="AutoShape 5"/>
          <p:cNvSpPr>
            <a:spLocks noChangeArrowheads="1"/>
          </p:cNvSpPr>
          <p:nvPr/>
        </p:nvSpPr>
        <p:spPr bwMode="auto">
          <a:xfrm>
            <a:off x="3111500" y="1447800"/>
            <a:ext cx="4438650" cy="1316038"/>
          </a:xfrm>
          <a:prstGeom prst="cloudCallout">
            <a:avLst>
              <a:gd name="adj1" fmla="val -23139"/>
              <a:gd name="adj2" fmla="val 174968"/>
            </a:avLst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bg2"/>
                </a:solidFill>
              </a:rPr>
              <a:t>Multi bunch instabilities</a:t>
            </a:r>
          </a:p>
        </p:txBody>
      </p:sp>
      <p:sp>
        <p:nvSpPr>
          <p:cNvPr id="346118" name="AutoShape 6"/>
          <p:cNvSpPr>
            <a:spLocks noChangeArrowheads="1"/>
          </p:cNvSpPr>
          <p:nvPr/>
        </p:nvSpPr>
        <p:spPr bwMode="auto">
          <a:xfrm>
            <a:off x="5797550" y="2724150"/>
            <a:ext cx="3062288" cy="1316038"/>
          </a:xfrm>
          <a:prstGeom prst="cloudCallout">
            <a:avLst>
              <a:gd name="adj1" fmla="val -99250"/>
              <a:gd name="adj2" fmla="val 78347"/>
            </a:avLst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accent2"/>
                </a:solidFill>
              </a:rPr>
              <a:t>Bunch lengthening</a:t>
            </a:r>
          </a:p>
        </p:txBody>
      </p:sp>
      <p:sp>
        <p:nvSpPr>
          <p:cNvPr id="346119" name="AutoShape 7"/>
          <p:cNvSpPr>
            <a:spLocks noChangeArrowheads="1"/>
          </p:cNvSpPr>
          <p:nvPr/>
        </p:nvSpPr>
        <p:spPr bwMode="auto">
          <a:xfrm>
            <a:off x="4760913" y="2301875"/>
            <a:ext cx="2827337" cy="892175"/>
          </a:xfrm>
          <a:prstGeom prst="cloudCallout">
            <a:avLst>
              <a:gd name="adj1" fmla="val -66454"/>
              <a:gd name="adj2" fmla="val 187009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000" b="1" i="1">
                <a:solidFill>
                  <a:schemeClr val="accent2"/>
                </a:solidFill>
                <a:latin typeface="Times New Roman" charset="0"/>
              </a:rPr>
              <a:t>Cures for instabilities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6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46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6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6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6" grpId="0" animBg="1" autoUpdateAnimBg="0"/>
      <p:bldP spid="346117" grpId="0" animBg="1" autoUpdateAnimBg="0"/>
      <p:bldP spid="346118" grpId="0" animBg="1" autoUpdateAnimBg="0"/>
      <p:bldP spid="346119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400"/>
              <a:t>R. Steerenberg</a:t>
            </a:r>
            <a:endParaRPr lang="en-US" sz="1400"/>
          </a:p>
        </p:txBody>
      </p:sp>
      <p:sp>
        <p:nvSpPr>
          <p:cNvPr id="11267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400"/>
              <a:t>AXEL - 2023</a:t>
            </a:r>
            <a:endParaRPr lang="en-US" sz="1400"/>
          </a:p>
        </p:txBody>
      </p:sp>
      <p:sp>
        <p:nvSpPr>
          <p:cNvPr id="11268" name="Rectangle 30"/>
          <p:cNvSpPr>
            <a:spLocks noGrp="1" noChangeArrowheads="1"/>
          </p:cNvSpPr>
          <p:nvPr>
            <p:ph type="title"/>
          </p:nvPr>
        </p:nvSpPr>
        <p:spPr>
          <a:xfrm>
            <a:off x="547688" y="296863"/>
            <a:ext cx="8596312" cy="609600"/>
          </a:xfrm>
        </p:spPr>
        <p:txBody>
          <a:bodyPr/>
          <a:lstStyle/>
          <a:p>
            <a:pPr eaLnBrk="1" hangingPunct="1"/>
            <a:r>
              <a:rPr lang="en-US" sz="3400">
                <a:latin typeface="Comic Sans MS" charset="0"/>
              </a:rPr>
              <a:t>Single bunch Longitudinal Instabilities (2)</a:t>
            </a:r>
            <a:endParaRPr lang="en-US">
              <a:latin typeface="Comic Sans MS" charset="0"/>
            </a:endParaRPr>
          </a:p>
        </p:txBody>
      </p:sp>
      <p:sp>
        <p:nvSpPr>
          <p:cNvPr id="11269" name="Rectangle 31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077200" cy="480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Lets start a coherent synchrotron oscillation   (above transition)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The bunch will </a:t>
            </a:r>
            <a:r>
              <a:rPr lang="en-US" sz="2400" b="1" u="sng" dirty="0">
                <a:solidFill>
                  <a:schemeClr val="bg2"/>
                </a:solidFill>
                <a:latin typeface="Comic Sans MS" charset="0"/>
              </a:rPr>
              <a:t>gain</a:t>
            </a:r>
            <a:r>
              <a:rPr lang="en-US" sz="2400" dirty="0">
                <a:latin typeface="Comic Sans MS" charset="0"/>
              </a:rPr>
              <a:t> and </a:t>
            </a:r>
            <a:r>
              <a:rPr lang="en-US" sz="2400" b="1" u="sng" dirty="0">
                <a:solidFill>
                  <a:schemeClr val="bg2"/>
                </a:solidFill>
                <a:latin typeface="Comic Sans MS" charset="0"/>
              </a:rPr>
              <a:t>loose</a:t>
            </a:r>
            <a:r>
              <a:rPr lang="en-US" sz="2400" dirty="0">
                <a:latin typeface="Comic Sans MS" charset="0"/>
              </a:rPr>
              <a:t> energy/momentum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Comic Sans MS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There will be a </a:t>
            </a:r>
            <a:r>
              <a:rPr lang="en-US" sz="2400" b="1" u="sng" dirty="0">
                <a:solidFill>
                  <a:schemeClr val="bg2"/>
                </a:solidFill>
                <a:latin typeface="Comic Sans MS" charset="0"/>
              </a:rPr>
              <a:t>decrease</a:t>
            </a:r>
            <a:r>
              <a:rPr lang="en-US" sz="2400" dirty="0">
                <a:latin typeface="Comic Sans MS" charset="0"/>
              </a:rPr>
              <a:t> and </a:t>
            </a:r>
            <a:r>
              <a:rPr lang="en-US" sz="2400" b="1" u="sng" dirty="0">
                <a:solidFill>
                  <a:schemeClr val="bg2"/>
                </a:solidFill>
                <a:latin typeface="Comic Sans MS" charset="0"/>
              </a:rPr>
              <a:t>increase</a:t>
            </a:r>
            <a:r>
              <a:rPr lang="en-US" sz="2400" dirty="0">
                <a:latin typeface="Comic Sans MS" charset="0"/>
              </a:rPr>
              <a:t> in revolution frequency</a:t>
            </a:r>
            <a:endParaRPr lang="en-US" sz="2400" b="1" u="sng" dirty="0">
              <a:solidFill>
                <a:schemeClr val="bg2"/>
              </a:solidFill>
              <a:latin typeface="Comic Sans MS" charset="0"/>
            </a:endParaRP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Comic Sans MS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Therefore the bunch will see changing cavity impedance</a:t>
            </a:r>
          </a:p>
          <a:p>
            <a:pPr eaLnBrk="1" hangingPunct="1">
              <a:lnSpc>
                <a:spcPct val="90000"/>
              </a:lnSpc>
            </a:pPr>
            <a:endParaRPr lang="en-US" sz="2400" dirty="0">
              <a:latin typeface="Comic Sans MS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>
                <a:latin typeface="Comic Sans MS" charset="0"/>
              </a:rPr>
              <a:t>Lets consider two cases: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latin typeface="Comic Sans MS" charset="0"/>
              </a:rPr>
              <a:t>First case, consider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>
                <a:latin typeface="Times New Roman" charset="0"/>
                <a:sym typeface="Symbol" charset="0"/>
              </a:rPr>
              <a:t>𝜔</a:t>
            </a:r>
            <a:r>
              <a:rPr lang="en-US" sz="2000" baseline="-25000" dirty="0">
                <a:latin typeface="Times New Roman" charset="0"/>
                <a:sym typeface="Symbol" charset="0"/>
              </a:rPr>
              <a:t>R </a:t>
            </a:r>
            <a:r>
              <a:rPr lang="en-US" sz="2000" dirty="0">
                <a:latin typeface="Comic Sans MS" charset="0"/>
                <a:sym typeface="Symbol" charset="0"/>
              </a:rPr>
              <a:t>&gt;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>
                <a:latin typeface="Comic Sans MS" charset="0"/>
              </a:rPr>
              <a:t>h</a:t>
            </a:r>
            <a:r>
              <a:rPr lang="en-US" sz="2000" dirty="0">
                <a:latin typeface="Times New Roman" charset="0"/>
                <a:sym typeface="Symbol" charset="0"/>
              </a:rPr>
              <a:t>𝜔</a:t>
            </a:r>
            <a:r>
              <a:rPr lang="en-US" sz="2000" dirty="0">
                <a:latin typeface="Times New Roman" charset="0"/>
              </a:rPr>
              <a:t>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latin typeface="Comic Sans MS" charset="0"/>
              </a:rPr>
              <a:t>Second case, consider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>
                <a:latin typeface="Times New Roman" charset="0"/>
                <a:sym typeface="Symbol" charset="0"/>
              </a:rPr>
              <a:t>𝜔</a:t>
            </a:r>
            <a:r>
              <a:rPr lang="en-US" sz="2000" baseline="-25000" dirty="0">
                <a:latin typeface="Times New Roman" charset="0"/>
                <a:sym typeface="Symbol" charset="0"/>
              </a:rPr>
              <a:t>R </a:t>
            </a:r>
            <a:r>
              <a:rPr lang="en-US" sz="2000" dirty="0">
                <a:latin typeface="Comic Sans MS" charset="0"/>
                <a:sym typeface="Symbol" charset="0"/>
              </a:rPr>
              <a:t>&lt;</a:t>
            </a:r>
            <a:r>
              <a:rPr lang="en-US" sz="2000" dirty="0">
                <a:latin typeface="Times New Roman" charset="0"/>
              </a:rPr>
              <a:t> </a:t>
            </a:r>
            <a:r>
              <a:rPr lang="en-US" sz="2000" dirty="0">
                <a:latin typeface="Comic Sans MS" charset="0"/>
              </a:rPr>
              <a:t>h</a:t>
            </a:r>
            <a:r>
              <a:rPr lang="en-US" sz="2000" dirty="0">
                <a:latin typeface="Times New Roman" charset="0"/>
                <a:sym typeface="Symbol" charset="0"/>
              </a:rPr>
              <a:t>𝜔</a:t>
            </a:r>
            <a:r>
              <a:rPr lang="en-US" sz="2000" dirty="0">
                <a:latin typeface="Times New Roman" charset="0"/>
              </a:rPr>
              <a:t> </a:t>
            </a:r>
            <a:endParaRPr lang="en-US" sz="1800" dirty="0">
              <a:latin typeface="Comic Sans MS" charset="0"/>
            </a:endParaRPr>
          </a:p>
        </p:txBody>
      </p:sp>
      <p:sp>
        <p:nvSpPr>
          <p:cNvPr id="11270" name="Line 32"/>
          <p:cNvSpPr>
            <a:spLocks noChangeShapeType="1"/>
          </p:cNvSpPr>
          <p:nvPr/>
        </p:nvSpPr>
        <p:spPr bwMode="auto">
          <a:xfrm>
            <a:off x="3657600" y="2362200"/>
            <a:ext cx="304800" cy="457200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1271" name="Line 33"/>
          <p:cNvSpPr>
            <a:spLocks noChangeShapeType="1"/>
          </p:cNvSpPr>
          <p:nvPr/>
        </p:nvSpPr>
        <p:spPr bwMode="auto">
          <a:xfrm>
            <a:off x="5105400" y="2362200"/>
            <a:ext cx="533400" cy="457200"/>
          </a:xfrm>
          <a:prstGeom prst="line">
            <a:avLst/>
          </a:prstGeom>
          <a:noFill/>
          <a:ln w="31750">
            <a:solidFill>
              <a:schemeClr val="bg2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C0431-9326-A14C-BDF8-26613565A91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_PS_tunnel_template">
  <a:themeElements>
    <a:clrScheme name="PowerPoint_PS_tunnel_template 1">
      <a:dk1>
        <a:srgbClr val="000000"/>
      </a:dk1>
      <a:lt1>
        <a:srgbClr val="FFFFFF"/>
      </a:lt1>
      <a:dk2>
        <a:srgbClr val="000000"/>
      </a:dk2>
      <a:lt2>
        <a:srgbClr val="892D5B"/>
      </a:lt2>
      <a:accent1>
        <a:srgbClr val="CC9B10"/>
      </a:accent1>
      <a:accent2>
        <a:srgbClr val="C6CB65"/>
      </a:accent2>
      <a:accent3>
        <a:srgbClr val="FFFFFF"/>
      </a:accent3>
      <a:accent4>
        <a:srgbClr val="000000"/>
      </a:accent4>
      <a:accent5>
        <a:srgbClr val="E2CBAA"/>
      </a:accent5>
      <a:accent6>
        <a:srgbClr val="B3B85B"/>
      </a:accent6>
      <a:hlink>
        <a:srgbClr val="9F83BD"/>
      </a:hlink>
      <a:folHlink>
        <a:srgbClr val="F8CB0A"/>
      </a:folHlink>
    </a:clrScheme>
    <a:fontScheme name="PowerPoint_PS_tunnel_templat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PowerPoint_PS_tunnel_template 1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C6CB65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B3B85B"/>
        </a:accent6>
        <a:hlink>
          <a:srgbClr val="9F83BD"/>
        </a:hlink>
        <a:folHlink>
          <a:srgbClr val="F8CB0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2">
        <a:dk1>
          <a:srgbClr val="000000"/>
        </a:dk1>
        <a:lt1>
          <a:srgbClr val="FFFFFF"/>
        </a:lt1>
        <a:dk2>
          <a:srgbClr val="000000"/>
        </a:dk2>
        <a:lt2>
          <a:srgbClr val="892D5B"/>
        </a:lt2>
        <a:accent1>
          <a:srgbClr val="CC9B10"/>
        </a:accent1>
        <a:accent2>
          <a:srgbClr val="808000"/>
        </a:accent2>
        <a:accent3>
          <a:srgbClr val="FFFFFF"/>
        </a:accent3>
        <a:accent4>
          <a:srgbClr val="000000"/>
        </a:accent4>
        <a:accent5>
          <a:srgbClr val="E2CBAA"/>
        </a:accent5>
        <a:accent6>
          <a:srgbClr val="737300"/>
        </a:accent6>
        <a:hlink>
          <a:srgbClr val="CDCD2B"/>
        </a:hlink>
        <a:folHlink>
          <a:srgbClr val="ECAE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_PS_tunnel_template 3">
        <a:dk1>
          <a:srgbClr val="000000"/>
        </a:dk1>
        <a:lt1>
          <a:srgbClr val="FFFFFF"/>
        </a:lt1>
        <a:dk2>
          <a:srgbClr val="333333"/>
        </a:dk2>
        <a:lt2>
          <a:srgbClr val="333333"/>
        </a:lt2>
        <a:accent1>
          <a:srgbClr val="DDDDDD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EAEAE"/>
        </a:accent6>
        <a:hlink>
          <a:srgbClr val="777777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552DADE-DE27-4483-9616-26B5D9322B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80ECAF-6CBF-4A52-987B-711107C26F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J:\templates\PowerPoint_PS_tunnel_template.pot</Template>
  <TotalTime>1620</TotalTime>
  <Words>3100</Words>
  <Application>Microsoft Macintosh PowerPoint</Application>
  <PresentationFormat>On-screen Show (4:3)</PresentationFormat>
  <Paragraphs>959</Paragraphs>
  <Slides>81</Slides>
  <Notes>63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81</vt:i4>
      </vt:variant>
    </vt:vector>
  </HeadingPairs>
  <TitlesOfParts>
    <vt:vector size="89" baseType="lpstr">
      <vt:lpstr>Arial</vt:lpstr>
      <vt:lpstr>Comic Sans MS</vt:lpstr>
      <vt:lpstr>Symbol</vt:lpstr>
      <vt:lpstr>Times New Roman</vt:lpstr>
      <vt:lpstr>Wingdings</vt:lpstr>
      <vt:lpstr>PowerPoint_PS_tunnel_template</vt:lpstr>
      <vt:lpstr>Equation</vt:lpstr>
      <vt:lpstr>Clip</vt:lpstr>
      <vt:lpstr>AXEL-2023 Introduction to Particle Accelerators</vt:lpstr>
      <vt:lpstr>Instabilities (1)</vt:lpstr>
      <vt:lpstr>Instabilities (2)</vt:lpstr>
      <vt:lpstr>Why do Instabilities arise?</vt:lpstr>
      <vt:lpstr>Measuring Longitudinal Instabilities</vt:lpstr>
      <vt:lpstr>Impedance and Wall current (1)</vt:lpstr>
      <vt:lpstr>Impedance and Wall current (2)</vt:lpstr>
      <vt:lpstr>Single bunch Longitudinal Instabilities (1)</vt:lpstr>
      <vt:lpstr>Single bunch Longitudinal Instabilities (2)</vt:lpstr>
      <vt:lpstr>Single bunch Longitudinal Instabilities (3)</vt:lpstr>
      <vt:lpstr>Single bunch Longitudinal Instabilities (3)</vt:lpstr>
      <vt:lpstr>Robinson Instability (1)</vt:lpstr>
      <vt:lpstr>Robinson Instability (2)</vt:lpstr>
      <vt:lpstr>Robinson Instability (3)</vt:lpstr>
      <vt:lpstr>Robinson Instability (4)</vt:lpstr>
      <vt:lpstr>Robinson Instability (5)</vt:lpstr>
      <vt:lpstr>Higher order modes m=2 ….. (1)</vt:lpstr>
      <vt:lpstr>Higher order modes m=2 ….. (2)</vt:lpstr>
      <vt:lpstr>Higher order modes m=2 ….. (3)</vt:lpstr>
      <vt:lpstr>Higher order modes m=2 ….. (4)</vt:lpstr>
      <vt:lpstr>Higher order modes m=2 ….. (5)</vt:lpstr>
      <vt:lpstr>Multi-bunch instabilities (1)</vt:lpstr>
      <vt:lpstr>Multi-bunch instabilities (2)</vt:lpstr>
      <vt:lpstr>Multi-bunch instabilities (3)</vt:lpstr>
      <vt:lpstr>Multi-bunch instabilities (4)</vt:lpstr>
      <vt:lpstr>Multi-bunch instabilities (5)</vt:lpstr>
      <vt:lpstr>Multi-bunch instabilities (6)</vt:lpstr>
      <vt:lpstr>Multi-bunch instabilities (7)</vt:lpstr>
      <vt:lpstr>Multi-bunch instabilities (8)</vt:lpstr>
      <vt:lpstr>Multi-bunch instabilities (9)</vt:lpstr>
      <vt:lpstr>Multi-bunch instabilities (10)</vt:lpstr>
      <vt:lpstr>Multi-bunch instabilities (11)</vt:lpstr>
      <vt:lpstr>Multi-bunch instabilities (12)</vt:lpstr>
      <vt:lpstr>Multi-bunch instabilities (13)</vt:lpstr>
      <vt:lpstr>Multi-bunch instabilities (14)</vt:lpstr>
      <vt:lpstr>Multi-bunch instabilities (15)</vt:lpstr>
      <vt:lpstr>Multi-bunch instabilities (16)</vt:lpstr>
      <vt:lpstr>Multi-bunch instabilities (17)</vt:lpstr>
      <vt:lpstr>Multi-bunch instabilities (18)</vt:lpstr>
      <vt:lpstr>Multi-bunch instabilities (19)</vt:lpstr>
      <vt:lpstr>Multi-bunch instabilities (20)</vt:lpstr>
      <vt:lpstr>Multi-bunch instabilities (21)</vt:lpstr>
      <vt:lpstr>Multi-bunch instabilities (22)</vt:lpstr>
      <vt:lpstr>Multi-bunch instabilities (23)</vt:lpstr>
      <vt:lpstr>Multi-bunch instabilities (24)</vt:lpstr>
      <vt:lpstr>Multi-bunch instabilities (25)</vt:lpstr>
      <vt:lpstr>Multi-bunch instabilities (26)</vt:lpstr>
      <vt:lpstr>Multi-bunch instabilities (27)</vt:lpstr>
      <vt:lpstr>Multi-bunch instabilities (28)</vt:lpstr>
      <vt:lpstr>Multi-bunch instabilities (29)</vt:lpstr>
      <vt:lpstr>Multi-bunch instabilities (30)</vt:lpstr>
      <vt:lpstr>Multi-bunch instabilities (31)</vt:lpstr>
      <vt:lpstr>Multi-bunch instabilities on a ‘scope (1)</vt:lpstr>
      <vt:lpstr>Multi-bunch instabilities on a ‘scope (2)</vt:lpstr>
      <vt:lpstr>Multi-bunch instabilities on a ‘scope (3)</vt:lpstr>
      <vt:lpstr>Multi-bunch instabilities on a ‘scope (4)</vt:lpstr>
      <vt:lpstr>Multi-bunch instabilities on a ‘scope (5)</vt:lpstr>
      <vt:lpstr>Multi-bunch instabilities on a ‘scope (6)</vt:lpstr>
      <vt:lpstr>Multi-bunch instabilities on a ‘scope (7)</vt:lpstr>
      <vt:lpstr>Multi-bunch instabilities on a ‘scope (8)</vt:lpstr>
      <vt:lpstr>Multi-bunch instabilities on a ‘scope (9)</vt:lpstr>
      <vt:lpstr>Multi-bunch instabilities on a ‘scope (10)</vt:lpstr>
      <vt:lpstr>Multi-bunch instabilities on a ‘scope (11)</vt:lpstr>
      <vt:lpstr>Multi-bunch instabilities on a ‘scope (12)</vt:lpstr>
      <vt:lpstr>Multi-bunch instabilities on a ‘scope (13)</vt:lpstr>
      <vt:lpstr>Multi-bunch instabilities on a ‘scope (14)</vt:lpstr>
      <vt:lpstr>Multi-bunch instabilities on a ‘scope (15)</vt:lpstr>
      <vt:lpstr>Multi-bunch instabilities on a ‘scope (16)</vt:lpstr>
      <vt:lpstr>Multi-bunch instabilities on a ‘scope (17)</vt:lpstr>
      <vt:lpstr>Possible cures for single bunch modes</vt:lpstr>
      <vt:lpstr>Possible cures for multi-bunch modes</vt:lpstr>
      <vt:lpstr>Bunch lengthening (1)</vt:lpstr>
      <vt:lpstr>Bunch lengthening (2)</vt:lpstr>
      <vt:lpstr>Bunch lengthening (3)</vt:lpstr>
      <vt:lpstr>Bunch lengthening (4)</vt:lpstr>
      <vt:lpstr>Bunch lengthening (5)</vt:lpstr>
      <vt:lpstr>Bunch lengthening (6)</vt:lpstr>
      <vt:lpstr>Bunch lengthening (7)</vt:lpstr>
      <vt:lpstr>Bunch lengthening (8)</vt:lpstr>
      <vt:lpstr>Bunch lengthening (10)</vt:lpstr>
      <vt:lpstr>Questions….,Remarks…?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Accelerators</dc:title>
  <dc:subject>Longitudinal Instabilities</dc:subject>
  <dc:creator>Rende Steerenberg</dc:creator>
  <cp:lastModifiedBy>Rende Steerenberg</cp:lastModifiedBy>
  <cp:revision>99</cp:revision>
  <cp:lastPrinted>2000-01-26T12:20:02Z</cp:lastPrinted>
  <dcterms:created xsi:type="dcterms:W3CDTF">1998-12-17T08:24:22Z</dcterms:created>
  <dcterms:modified xsi:type="dcterms:W3CDTF">2023-11-28T07:35:15Z</dcterms:modified>
</cp:coreProperties>
</file>