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.xml" ContentType="application/vnd.openxmlformats-officedocument.presentationml.tags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4"/>
  </p:notesMasterIdLst>
  <p:sldIdLst>
    <p:sldId id="256" r:id="rId2"/>
    <p:sldId id="1170" r:id="rId3"/>
    <p:sldId id="1199" r:id="rId4"/>
    <p:sldId id="1203" r:id="rId5"/>
    <p:sldId id="1177" r:id="rId6"/>
    <p:sldId id="1204" r:id="rId7"/>
    <p:sldId id="702" r:id="rId8"/>
    <p:sldId id="397" r:id="rId9"/>
    <p:sldId id="314" r:id="rId10"/>
    <p:sldId id="315" r:id="rId11"/>
    <p:sldId id="1191" r:id="rId12"/>
    <p:sldId id="360" r:id="rId13"/>
    <p:sldId id="312" r:id="rId14"/>
    <p:sldId id="1192" r:id="rId15"/>
    <p:sldId id="1148" r:id="rId16"/>
    <p:sldId id="1149" r:id="rId17"/>
    <p:sldId id="1193" r:id="rId18"/>
    <p:sldId id="1194" r:id="rId19"/>
    <p:sldId id="1195" r:id="rId20"/>
    <p:sldId id="260" r:id="rId21"/>
    <p:sldId id="1059" r:id="rId22"/>
    <p:sldId id="1049" r:id="rId23"/>
    <p:sldId id="1050" r:id="rId24"/>
    <p:sldId id="1051" r:id="rId25"/>
    <p:sldId id="1063" r:id="rId26"/>
    <p:sldId id="1066" r:id="rId27"/>
    <p:sldId id="1067" r:id="rId28"/>
    <p:sldId id="1062" r:id="rId29"/>
    <p:sldId id="1071" r:id="rId30"/>
    <p:sldId id="1068" r:id="rId31"/>
    <p:sldId id="1161" r:id="rId32"/>
    <p:sldId id="1174" r:id="rId33"/>
    <p:sldId id="1058" r:id="rId34"/>
    <p:sldId id="1060" r:id="rId35"/>
    <p:sldId id="1157" r:id="rId36"/>
    <p:sldId id="1061" r:id="rId37"/>
    <p:sldId id="1202" r:id="rId38"/>
    <p:sldId id="1187" r:id="rId39"/>
    <p:sldId id="1189" r:id="rId40"/>
    <p:sldId id="1188" r:id="rId41"/>
    <p:sldId id="1182" r:id="rId42"/>
    <p:sldId id="1183" r:id="rId43"/>
    <p:sldId id="1184" r:id="rId44"/>
    <p:sldId id="1121" r:id="rId45"/>
    <p:sldId id="408" r:id="rId46"/>
    <p:sldId id="1190" r:id="rId47"/>
    <p:sldId id="1196" r:id="rId48"/>
    <p:sldId id="1069" r:id="rId49"/>
    <p:sldId id="1070" r:id="rId50"/>
    <p:sldId id="1165" r:id="rId51"/>
    <p:sldId id="1200" r:id="rId52"/>
    <p:sldId id="1201" r:id="rId53"/>
    <p:sldId id="1122" r:id="rId54"/>
    <p:sldId id="1197" r:id="rId55"/>
    <p:sldId id="1180" r:id="rId56"/>
    <p:sldId id="1175" r:id="rId57"/>
    <p:sldId id="1166" r:id="rId58"/>
    <p:sldId id="1179" r:id="rId59"/>
    <p:sldId id="1073" r:id="rId60"/>
    <p:sldId id="1097" r:id="rId61"/>
    <p:sldId id="834" r:id="rId62"/>
    <p:sldId id="848" r:id="rId63"/>
    <p:sldId id="846" r:id="rId64"/>
    <p:sldId id="836" r:id="rId65"/>
    <p:sldId id="849" r:id="rId66"/>
    <p:sldId id="420" r:id="rId67"/>
    <p:sldId id="1151" r:id="rId68"/>
    <p:sldId id="1176" r:id="rId69"/>
    <p:sldId id="1198" r:id="rId70"/>
    <p:sldId id="1057" r:id="rId71"/>
    <p:sldId id="1114" r:id="rId72"/>
    <p:sldId id="1178" r:id="rId7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44EC"/>
    <a:srgbClr val="CD0002"/>
    <a:srgbClr val="D5EDFF"/>
    <a:srgbClr val="A3F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77"/>
    <p:restoredTop sz="82422"/>
  </p:normalViewPr>
  <p:slideViewPr>
    <p:cSldViewPr snapToGrid="0">
      <p:cViewPr varScale="1">
        <p:scale>
          <a:sx n="70" d="100"/>
          <a:sy n="70" d="100"/>
        </p:scale>
        <p:origin x="192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06T07:20:31.8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24575,'15'0'0,"2"0"0,2 2 0,4 4 0,-2 1 0,-3 3 0,-1 0 0,-3-2 0,0 1 0,-1-3 0,-1 3 0,2 3 0,0 2 0,3 5 0,2 1 0,1 2 0,3 0 0,-1 3 0,1 4 0,0 1 0,0 2 0,0 0 0,-2-1 0,-2 0 0,-1 1 0,-3-3 0,1 2 0,-1-2 0,0-1 0,1 1 0,-2 1 0,-2 2 0,3 2 0,-1 5 0,2 0 0,-1 4 0,-1 2 0,1 0 0,-2 2 0,3 0 0,0 2 0,-1 0 0,-3 0 0,-2-2 0,-2-3 0,1-5 0,1-1 0,1 2 0,2 1 0,2 2 0,-1-2 0,0-1 0,-2-1 0,0 0 0,0 2 0,1 2 0,1 0 0,2 1 0,0 2 0,3 1 0,-2 2 0,2 4 0,3 0 0,-3-2 0,3-2 0,-3-5 0,0-1 0,0 0 0,-2-3 0,0 0 0,-2-5 0,0-1 0,-2-4 0,-1 1 0,3 0 0,1 2 0,2 7 0,3 2 0,1 5 0,6 3 0,1 0 0,5 2 0,5 1 0,1 1 0,4-3 0,3-6 0,-3-8 0,2-6 0,0-4 0,2-2 0,8-3 0,4-4 0,4-4 0,2-3 0,0-3 0,-3 0 0,-1-2 0,0-3 0,1 0 0,7-2 0,4 2 0,8 4 0,7 0 0,5 2 0,2-3 0,-1 1 0,-3 0 0,-5-3 0,-5 2 0,-9-3 0,-3 1 0,-3-1 0,3-3 0,11 0 0,9 0 0,-39 0 0,1 0 0,3 0 0,2 0 0,0 0 0,0 0 0,0-1 0,0-1 0,-2-1 0,0-1 0,-2-1 0,-1-1 0,-1-1 0,0-1 0,2-1 0,1-1 0,0 1 0,2-1 0,2-1 0,2-1 0,4-1 0,1-1 0,2 1 0,0-1 0,3-3 0,0-1 0,-1 1 0,0-1 0,1-1 0,-1-1 0,0 0 0,1-2 0,-2 2 0,0 1 0,-1 1 0,1 1 0,-1 1 0,0 1 0,0 2 0,-1 0 0,2 1 0,-1 0 0,0-2 0,1 1 0,0 0 0,1-1 0,0 0 0,0 0 0,-1-1 0,0 0 0,-2-2 0,-1 0 0,-2 0 0,-1 0 0,-2-2 0,-1 0 0,-3-1 0,-2 0 0,-3 0 0,-3 1 0,40-22 0,-12 5 0,-5 2 0,-8 1 0,-3 1 0,-5 1 0,-6 1 0,-6 3 0,-14 6 0,-5 3 0,-2-4 0,-1-2 0,2-4 0,-4 3 0,-4 5 0,-6 3 0,-1 3 0,-1 2 0,2-2 0,2-3 0,0-1 0,-1 2 0,-2 5 0,-3 8 0,-2 6 0,-5 5 0,0 1 0,-1-4 0,0-8 0,3-9 0,0-10 0,2-5 0,1-2 0,0 13 0,0 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06T07:20:35.79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1807 24575,'0'-26'0,"6"-11"0,8-13 0,10-14 0,10-10 0,7-4 0,-15 34 0,2 1 0,27-36 0,0 9 0,1 11 0,-4 14 0,6-3 0,-2 7 0,0-1 0,15-6 0,5-3 0,-35 22 0,1 0 0,33-24 0,-15 10 0,-5 4 0,-9 8 0,0 2 0,4-1 0,2-1 0,7-4 0,7-5 0,3 0 0,4 0 0,-2 1 0,-8 5 0,-6 4 0,-4-1 0,-3 6 0,-4 0 0,-3 2 0,-8 7 0,-6 2 0,-5 4 0,-1 2 0,1-2 0,2-1 0,0 0 0,-1 1 0,-2-2 0,3 1 0,0-2 0,3-1 0,0 0 0,-4 3 0,-3 3 0,-12 3 0,-8 2 0,-8 0 0,-6 3 0,-15 0 0,-11 0 0,-8 0 0,-11 0 0,0-2 0,-11-4 0,-1 0 0,7-3 0,12 2 0,20 1 0,7 1 0,5 2 0,2 0 0,-6 3 0,-6 0 0,1 0 0,7 0 0,8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06T07:20:37.74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203 0 24575,'0'28'0,"-5"21"0,-8 31 0,2-28 0,-2 3 0,-3 5 0,0 0 0,-2-1 0,0-2 0,1-6 0,1-4 0,-9 22 0,6-23 0,11-26 0,3-9 0,3-9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EABD0-DFFA-5C4E-93C3-963853D91229}" type="datetimeFigureOut">
              <a:rPr lang="en-US" smtClean="0"/>
              <a:t>6/6/24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0C725-D163-7841-BC73-C3371B042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09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7056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saw the middle plot in S. Dolan’s lecture.  I’m showing it at three angles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0C725-D163-7841-BC73-C3371B04222D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46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556653-A9C3-B242-BE36-CF7E98C888F5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109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you look at the Technical design report, you will NOT see the techniques </a:t>
            </a:r>
            <a:r>
              <a:rPr lang="en-US" dirty="0" err="1"/>
              <a:t>MINERvA</a:t>
            </a:r>
            <a:r>
              <a:rPr lang="en-US" dirty="0"/>
              <a:t> used to make its most impactful results!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0C725-D163-7841-BC73-C3371B04222D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843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4F7027-5B5E-4542-B45F-71F67ECCD803}" type="slidenum">
              <a:rPr lang="en-US"/>
              <a:pPr/>
              <a:t>11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485775" y="687388"/>
            <a:ext cx="6076950" cy="3419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0275" y="4333875"/>
            <a:ext cx="5178425" cy="41798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991" tIns="45995" rIns="91991" bIns="45995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172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0C725-D163-7841-BC73-C3371B04222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598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0C725-D163-7841-BC73-C3371B04222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078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0C725-D163-7841-BC73-C3371B04222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106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0C725-D163-7841-BC73-C3371B04222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673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0C725-D163-7841-BC73-C3371B04222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9797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saw the middle plot in S. Dolan’s lecture.  I’m showing it at three angles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30C725-D163-7841-BC73-C3371B04222D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125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E2097-46B0-2405-4AD7-EB51856FD1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7C84A-0BD5-93C2-F035-5C96FFE1C3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139857-DC4A-2726-DA96-C2C3397B2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6AC38C-30F2-0302-0233-253801485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850D03-2AFA-E81C-F4F4-6DCC4DFB2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4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451BC-D335-EE35-A484-48D504655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99A08F-FC58-70EB-3BA5-C0FB018686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F6F259-19D8-2CB4-48F3-786148727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BE068A-E7F9-E632-6437-2D85313E0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11689-0D9D-67CC-6154-7746EEE1C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09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0F6522-5B74-00BF-DF08-676ED9B092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956F17-5531-D31D-9532-4E49DEA1E0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1697E5-BC85-6B72-A0D4-503A3A567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B819A-28C2-64B6-7362-E07AE6FFB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30796A-C1FF-967A-BBDB-690CBA1E1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391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70933" y="6515100"/>
            <a:ext cx="2844800" cy="1143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7 June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15733" y="6515100"/>
            <a:ext cx="7315200" cy="1143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Cross Section Measurements (Detectors)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68000" y="6496050"/>
            <a:ext cx="982133" cy="247650"/>
          </a:xfrm>
        </p:spPr>
        <p:txBody>
          <a:bodyPr/>
          <a:lstStyle>
            <a:lvl1pPr>
              <a:defRPr/>
            </a:lvl1pPr>
          </a:lstStyle>
          <a:p>
            <a:fld id="{97EF6D8E-83A6-41F1-B820-B0955C37F9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230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5C074-8C12-7CA8-DE0B-663F8F9B6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B7206-016E-E79F-ABEE-1FF7E62E38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B3C4EC-91BF-577D-CE6D-A87CA1BAF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9F14F4-90EC-71F0-A8A4-91F535029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6914A-1C10-F1A0-6B4E-27F3BC11A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02193" y="6356350"/>
            <a:ext cx="535379" cy="365125"/>
          </a:xfrm>
        </p:spPr>
        <p:txBody>
          <a:bodyPr/>
          <a:lstStyle/>
          <a:p>
            <a:fld id="{9444129A-CFA0-8645-9980-7F93E7696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735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494B-D9BF-7696-AF4A-010AF86A8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3E66CA-CDA5-E5F1-5FFB-5B3995483E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B65FF-F1DF-DC1E-A965-4AA0BE6BF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E9D3B0-DA57-F5E0-D086-06E4AD243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68E94A-DD2F-5DCF-F9FB-48220A41B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829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434FC-6219-8333-3276-22A993763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F3D35E-A856-A678-32ED-20BB107248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0B9B6E-53B4-B799-F321-9411624CDC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F2D72F-B05F-8DFA-62D3-053D7F3BD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6B8468-DCE6-EA2A-C97E-4129420B2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7ED9A7-1704-23BF-1770-A0EB5B103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894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BDF6B-A2CA-CA7D-AADD-7B4C1DBC5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60E09B-D0A0-04BA-566F-4B61A3761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3EDA8A-F929-7CC6-4EC0-6BD474AA61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99953E-7FFF-6D7D-2F1F-5F75C3287D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35DEDD-B1D2-EED8-BF77-C3E7A0DEA5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692A72-F699-13E3-2A24-B9AE6E759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193775-61FA-E382-2567-B367F39BE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411454-28D7-A6E4-2C57-6A482F413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503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0BC0B-195F-0593-7592-5BEAB41B6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B2488F-CD40-24E0-9422-1A380CDE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0969EA-004C-77C5-A320-816F497E1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F64AF5-63D1-954E-036C-52A05130F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39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BBA658-81FA-97C5-C3D2-2DCDB6CB5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361370-53F8-E7AF-F28D-8C7B02FEB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3099BB-DD0B-ACDE-D91C-72904926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58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155AF-C009-C135-680B-D65DF9CFF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10818-C8FB-E9A8-8DDE-BA1120842D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26B1F-1CD5-2BD5-AFBD-02B0943942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B0FCA3-DED7-DF47-7400-30B6ACC0A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B82B9E-743F-610C-2DF4-7CBFE81E3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27FCD9-FA75-204F-AE45-F0107A71D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607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E99F8-BECA-7B07-B1F0-2488AB036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AC7EE5-75E2-6DAE-5CC2-4CFAA925F5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BA1BCD-C7B0-67F6-B1CD-B6301F0B5E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E53B5F-09BF-C3A4-6A1A-734D8C99C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0299D3-A8AC-93CE-0E9C-FAFBC3C14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248006-D12C-8444-B1C6-8EC765B23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831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314AA0-9553-6656-EC00-6F70A4FA3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1C5397-91D6-E4DD-0F41-5FCE17678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28C24E-BFF7-FF51-1233-81E9794F5D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BBEC8D-A4C3-5FBB-6699-A2DE054CAD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CC8E9-E53E-C0B5-6B9A-020D7796C9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14067" y="6356350"/>
            <a:ext cx="4522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4129A-CFA0-8645-9980-7F93E76962A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Logo_York_University.svg.png">
            <a:extLst>
              <a:ext uri="{FF2B5EF4-FFF2-40B4-BE49-F238E27FC236}">
                <a16:creationId xmlns:a16="http://schemas.microsoft.com/office/drawing/2014/main" id="{B327356A-BF26-3457-CEC3-BF7D50CCC01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1618" y="6355102"/>
            <a:ext cx="1146557" cy="4127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B7E5B0-2ED3-6B9D-4008-BBB7F17ACBC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4631" y="6399512"/>
            <a:ext cx="1516987" cy="32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932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31.jpeg"/><Relationship Id="rId7" Type="http://schemas.openxmlformats.org/officeDocument/2006/relationships/image" Target="../media/image11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2.xml"/><Relationship Id="rId5" Type="http://schemas.openxmlformats.org/officeDocument/2006/relationships/image" Target="../media/image117.png"/><Relationship Id="rId4" Type="http://schemas.openxmlformats.org/officeDocument/2006/relationships/customXml" Target="../ink/ink1.xml"/><Relationship Id="rId9" Type="http://schemas.openxmlformats.org/officeDocument/2006/relationships/image" Target="../media/image1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1.png"/><Relationship Id="rId4" Type="http://schemas.openxmlformats.org/officeDocument/2006/relationships/image" Target="../media/image14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2" Type="http://schemas.openxmlformats.org/officeDocument/2006/relationships/image" Target="../media/image4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9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9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9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750.png"/><Relationship Id="rId4" Type="http://schemas.openxmlformats.org/officeDocument/2006/relationships/image" Target="../media/image5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190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8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100.svg"/><Relationship Id="rId7" Type="http://schemas.openxmlformats.org/officeDocument/2006/relationships/image" Target="../media/image104.sv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5" Type="http://schemas.openxmlformats.org/officeDocument/2006/relationships/image" Target="../media/image102.svg"/><Relationship Id="rId10" Type="http://schemas.openxmlformats.org/officeDocument/2006/relationships/image" Target="../media/image98.png"/><Relationship Id="rId4" Type="http://schemas.openxmlformats.org/officeDocument/2006/relationships/image" Target="../media/image101.png"/><Relationship Id="rId9" Type="http://schemas.openxmlformats.org/officeDocument/2006/relationships/image" Target="../media/image106.sv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1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0.png"/><Relationship Id="rId3" Type="http://schemas.openxmlformats.org/officeDocument/2006/relationships/image" Target="../media/image109.png"/><Relationship Id="rId7" Type="http://schemas.openxmlformats.org/officeDocument/2006/relationships/image" Target="../media/image1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12.svg"/><Relationship Id="rId5" Type="http://schemas.openxmlformats.org/officeDocument/2006/relationships/image" Target="../media/image111.png"/><Relationship Id="rId4" Type="http://schemas.openxmlformats.org/officeDocument/2006/relationships/image" Target="../media/image110.svg"/><Relationship Id="rId9" Type="http://schemas.openxmlformats.org/officeDocument/2006/relationships/hyperlink" Target="https://www.nature.com/articles/s41586-022-05478-3" TargetMode="Externa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0.png"/><Relationship Id="rId3" Type="http://schemas.openxmlformats.org/officeDocument/2006/relationships/image" Target="../media/image121.svg"/><Relationship Id="rId7" Type="http://schemas.openxmlformats.org/officeDocument/2006/relationships/image" Target="../media/image780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1.png"/><Relationship Id="rId5" Type="http://schemas.openxmlformats.org/officeDocument/2006/relationships/image" Target="../media/image123.emf"/><Relationship Id="rId4" Type="http://schemas.openxmlformats.org/officeDocument/2006/relationships/image" Target="../media/image122.emf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1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7.jpg"/><Relationship Id="rId4" Type="http://schemas.openxmlformats.org/officeDocument/2006/relationships/image" Target="../media/image126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B04E5-A136-EC78-B61C-815E399786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Cross Section Measurements (Detectors)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E4330D-E8BC-7130-E29E-7C14D7C2B3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967489"/>
          </a:xfrm>
        </p:spPr>
        <p:txBody>
          <a:bodyPr>
            <a:normAutofit/>
          </a:bodyPr>
          <a:lstStyle/>
          <a:p>
            <a:r>
              <a:rPr lang="en-US" dirty="0"/>
              <a:t>Deborah Harris</a:t>
            </a:r>
          </a:p>
          <a:p>
            <a:r>
              <a:rPr lang="en-US" dirty="0"/>
              <a:t>York/Fermilab </a:t>
            </a:r>
          </a:p>
          <a:p>
            <a:r>
              <a:rPr lang="en-US" dirty="0"/>
              <a:t>June 7, 2024</a:t>
            </a:r>
          </a:p>
          <a:p>
            <a:r>
              <a:rPr lang="en-US" dirty="0" err="1"/>
              <a:t>NuSTEC</a:t>
            </a:r>
            <a:r>
              <a:rPr lang="en-US" dirty="0"/>
              <a:t> 2024 Summer School</a:t>
            </a:r>
          </a:p>
        </p:txBody>
      </p:sp>
    </p:spTree>
    <p:extLst>
      <p:ext uri="{BB962C8B-B14F-4D97-AF65-F5344CB8AC3E}">
        <p14:creationId xmlns:p14="http://schemas.microsoft.com/office/powerpoint/2010/main" val="39940798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4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4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F0C62-05B6-4907-8198-6AC1E2766D87}" type="slidenum">
              <a:rPr lang="en-US"/>
              <a:pPr/>
              <a:t>10</a:t>
            </a:fld>
            <a:endParaRPr lang="en-US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35200" y="304800"/>
            <a:ext cx="7772400" cy="762000"/>
          </a:xfrm>
        </p:spPr>
        <p:txBody>
          <a:bodyPr/>
          <a:lstStyle/>
          <a:p>
            <a:r>
              <a:rPr lang="en-US" dirty="0"/>
              <a:t>Sampling calorimeters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682" y="1357630"/>
            <a:ext cx="4466804" cy="504507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High Z materials: 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mean smaller showers,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more compact detector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Finer transverse segmentation needed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Low Z materials: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more mass/X</a:t>
            </a:r>
            <a:r>
              <a:rPr lang="en-US" sz="2800" baseline="-25000" dirty="0"/>
              <a:t>0 </a:t>
            </a:r>
            <a:r>
              <a:rPr lang="en-US" sz="2800" dirty="0"/>
              <a:t>(more mass per instrumented plane)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Coarser transverse segmentation</a:t>
            </a:r>
          </a:p>
          <a:p>
            <a:pPr lvl="1">
              <a:lnSpc>
                <a:spcPct val="90000"/>
              </a:lnSpc>
            </a:pPr>
            <a:r>
              <a:rPr lang="en-US" sz="2800" dirty="0"/>
              <a:t>“big” events (harsh fiducial cuts for containment)</a:t>
            </a:r>
          </a:p>
        </p:txBody>
      </p:sp>
      <p:pic>
        <p:nvPicPr>
          <p:cNvPr id="73732" name="Picture 4" descr="sampl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1097224"/>
            <a:ext cx="6532970" cy="232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3921" name="Group 1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1161526"/>
              </p:ext>
            </p:extLst>
          </p:nvPr>
        </p:nvGraphicFramePr>
        <p:xfrm>
          <a:off x="4895634" y="4000500"/>
          <a:ext cx="6515531" cy="2157984"/>
        </p:xfrm>
        <a:graphic>
          <a:graphicData uri="http://schemas.openxmlformats.org/drawingml/2006/table">
            <a:tbl>
              <a:tblPr/>
              <a:tblGrid>
                <a:gridCol w="14578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12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17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50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95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  <a:cs typeface="Arial" panose="020B0604020202020204" pitchFamily="34" charset="0"/>
                        </a:rPr>
                        <a:t>l</a:t>
                      </a:r>
                      <a:r>
                        <a:rPr kumimoji="0" lang="en-US" sz="18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</a:t>
                      </a:r>
                      <a:endParaRPr kumimoji="0" lang="en-US" sz="18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Sampling (X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kumimoji="0" lang="en-US" sz="1800" b="0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(g/cm</a:t>
                      </a:r>
                      <a:r>
                        <a:rPr kumimoji="0" lang="en-US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L.Argon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 (ICARUS)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 (MINOS)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Scintillator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 (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  <a:cs typeface="Arial" panose="020B0604020202020204" pitchFamily="34" charset="0"/>
                        </a:rPr>
                        <a:t>n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.2 (OPERA)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9D2E-0D95-4E99-865B-C0247D596333}" type="slidenum">
              <a:rPr lang="en-US"/>
              <a:pPr/>
              <a:t>11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27200" y="285750"/>
            <a:ext cx="8178800" cy="495300"/>
          </a:xfrm>
        </p:spPr>
        <p:txBody>
          <a:bodyPr>
            <a:normAutofit fontScale="90000"/>
          </a:bodyPr>
          <a:lstStyle/>
          <a:p>
            <a:r>
              <a:rPr lang="en-US" altLang="en-US" sz="3200"/>
              <a:t>Steel/Scintillator Detector (MINOS)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467599" y="1733549"/>
            <a:ext cx="4182533" cy="406034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8m octagon steel &amp; scintillator calorimeter</a:t>
            </a:r>
          </a:p>
          <a:p>
            <a:pPr lvl="1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Sampling every 2.54 cm</a:t>
            </a:r>
          </a:p>
          <a:p>
            <a:pPr lvl="1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4cm wide strips of scintillator</a:t>
            </a:r>
          </a:p>
          <a:p>
            <a:pPr lvl="1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5.4 </a:t>
            </a:r>
            <a:r>
              <a:rPr lang="en-US" altLang="en-US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kton</a:t>
            </a: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total mass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486 planes of scintillator</a:t>
            </a:r>
          </a:p>
          <a:p>
            <a:pPr lvl="1"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95,000 strips</a:t>
            </a:r>
            <a:endParaRPr lang="en-US" alt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4" name="Picture 6" descr="DCP_49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933" y="907657"/>
            <a:ext cx="7177816" cy="5404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3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3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544C-5947-4BCD-97AE-E6BDD224FC32}" type="slidenum">
              <a:rPr lang="en-US"/>
              <a:pPr/>
              <a:t>12</a:t>
            </a:fld>
            <a:endParaRPr lang="en-US"/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52400"/>
            <a:ext cx="7772400" cy="1143000"/>
          </a:xfrm>
        </p:spPr>
        <p:txBody>
          <a:bodyPr/>
          <a:lstStyle/>
          <a:p>
            <a:r>
              <a:rPr lang="en-US" dirty="0"/>
              <a:t>MINOS Event Topologies</a:t>
            </a:r>
          </a:p>
        </p:txBody>
      </p:sp>
      <p:sp>
        <p:nvSpPr>
          <p:cNvPr id="133124" name="Rectangle 4"/>
          <p:cNvSpPr>
            <a:spLocks noRot="1" noChangeArrowheads="1"/>
          </p:cNvSpPr>
          <p:nvPr/>
        </p:nvSpPr>
        <p:spPr bwMode="auto">
          <a:xfrm>
            <a:off x="1990726" y="4638676"/>
            <a:ext cx="2665413" cy="7921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>
                    <a:alpha val="3000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/>
              <a:t>Long muon track + hadronic activity at vertex</a:t>
            </a:r>
          </a:p>
        </p:txBody>
      </p:sp>
      <p:pic>
        <p:nvPicPr>
          <p:cNvPr id="133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8904" y="1628776"/>
            <a:ext cx="3544795" cy="369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pic>
        <p:nvPicPr>
          <p:cNvPr id="133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627" y="1612900"/>
            <a:ext cx="3534803" cy="369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pic>
        <p:nvPicPr>
          <p:cNvPr id="133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8462" y="1628775"/>
            <a:ext cx="3532805" cy="3678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grpSp>
        <p:nvGrpSpPr>
          <p:cNvPr id="133128" name="Group 8"/>
          <p:cNvGrpSpPr>
            <a:grpSpLocks/>
          </p:cNvGrpSpPr>
          <p:nvPr/>
        </p:nvGrpSpPr>
        <p:grpSpPr bwMode="auto">
          <a:xfrm>
            <a:off x="1176209" y="932432"/>
            <a:ext cx="1928622" cy="709611"/>
            <a:chOff x="387" y="1098"/>
            <a:chExt cx="1216" cy="447"/>
          </a:xfrm>
        </p:grpSpPr>
        <p:sp>
          <p:nvSpPr>
            <p:cNvPr id="133129" name="AutoShape 9"/>
            <p:cNvSpPr>
              <a:spLocks noChangeArrowheads="1"/>
            </p:cNvSpPr>
            <p:nvPr/>
          </p:nvSpPr>
          <p:spPr bwMode="auto">
            <a:xfrm>
              <a:off x="387" y="1098"/>
              <a:ext cx="408" cy="447"/>
            </a:xfrm>
            <a:prstGeom prst="roundRect">
              <a:avLst>
                <a:gd name="adj" fmla="val 282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hangingPunct="0">
                <a:buClr>
                  <a:srgbClr val="000000"/>
                </a:buClr>
                <a:buSzPct val="100000"/>
                <a:buFont typeface="Symbol" pitchFamily="18" charset="2"/>
                <a:buNone/>
              </a:pPr>
              <a:r>
                <a:rPr lang="en-GB" sz="4000">
                  <a:solidFill>
                    <a:srgbClr val="000000"/>
                  </a:solidFill>
                  <a:latin typeface="Symbol" pitchFamily="18" charset="2"/>
                </a:rPr>
                <a:t></a:t>
              </a:r>
              <a:r>
                <a:rPr lang="en-GB" sz="4000" baseline="-25000">
                  <a:solidFill>
                    <a:srgbClr val="000000"/>
                  </a:solidFill>
                  <a:latin typeface="Symbol" pitchFamily="18" charset="2"/>
                </a:rPr>
                <a:t></a:t>
              </a:r>
            </a:p>
          </p:txBody>
        </p:sp>
        <p:sp>
          <p:nvSpPr>
            <p:cNvPr id="133130" name="AutoShape 10"/>
            <p:cNvSpPr>
              <a:spLocks noChangeArrowheads="1"/>
            </p:cNvSpPr>
            <p:nvPr/>
          </p:nvSpPr>
          <p:spPr bwMode="auto">
            <a:xfrm>
              <a:off x="686" y="1183"/>
              <a:ext cx="917" cy="331"/>
            </a:xfrm>
            <a:prstGeom prst="roundRect">
              <a:avLst>
                <a:gd name="adj" fmla="val 361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hangingPunct="0">
                <a:buClr>
                  <a:srgbClr val="000000"/>
                </a:buClr>
                <a:buSzPct val="100000"/>
                <a:tabLst>
                  <a:tab pos="723900" algn="l"/>
                  <a:tab pos="1447800" algn="l"/>
                </a:tabLst>
              </a:pPr>
              <a:r>
                <a:rPr lang="en-GB" sz="2800" dirty="0">
                  <a:solidFill>
                    <a:srgbClr val="000000"/>
                  </a:solidFill>
                </a:rPr>
                <a:t>CC Event</a:t>
              </a:r>
            </a:p>
          </p:txBody>
        </p:sp>
      </p:grpSp>
      <p:sp>
        <p:nvSpPr>
          <p:cNvPr id="133131" name="AutoShape 11"/>
          <p:cNvSpPr>
            <a:spLocks noChangeArrowheads="1"/>
          </p:cNvSpPr>
          <p:nvPr/>
        </p:nvSpPr>
        <p:spPr bwMode="auto">
          <a:xfrm>
            <a:off x="5270153" y="1068555"/>
            <a:ext cx="1495387" cy="525401"/>
          </a:xfrm>
          <a:prstGeom prst="roundRect">
            <a:avLst>
              <a:gd name="adj" fmla="val 36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 hangingPunct="0">
              <a:buClr>
                <a:srgbClr val="000000"/>
              </a:buClr>
              <a:buSzPct val="100000"/>
              <a:tabLst>
                <a:tab pos="723900" algn="l"/>
                <a:tab pos="1447800" algn="l"/>
              </a:tabLst>
            </a:pPr>
            <a:r>
              <a:rPr lang="en-GB" sz="2800">
                <a:solidFill>
                  <a:srgbClr val="000000"/>
                </a:solidFill>
              </a:rPr>
              <a:t>NC Event</a:t>
            </a:r>
          </a:p>
        </p:txBody>
      </p:sp>
      <p:grpSp>
        <p:nvGrpSpPr>
          <p:cNvPr id="133132" name="Group 12"/>
          <p:cNvGrpSpPr>
            <a:grpSpLocks/>
          </p:cNvGrpSpPr>
          <p:nvPr/>
        </p:nvGrpSpPr>
        <p:grpSpPr bwMode="auto">
          <a:xfrm>
            <a:off x="8844405" y="932432"/>
            <a:ext cx="1928622" cy="709611"/>
            <a:chOff x="4724" y="1098"/>
            <a:chExt cx="1216" cy="447"/>
          </a:xfrm>
        </p:grpSpPr>
        <p:sp>
          <p:nvSpPr>
            <p:cNvPr id="133133" name="AutoShape 13"/>
            <p:cNvSpPr>
              <a:spLocks noChangeArrowheads="1"/>
            </p:cNvSpPr>
            <p:nvPr/>
          </p:nvSpPr>
          <p:spPr bwMode="auto">
            <a:xfrm>
              <a:off x="4724" y="1098"/>
              <a:ext cx="373" cy="447"/>
            </a:xfrm>
            <a:prstGeom prst="roundRect">
              <a:avLst>
                <a:gd name="adj" fmla="val 301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hangingPunct="0">
                <a:buClr>
                  <a:srgbClr val="000000"/>
                </a:buClr>
                <a:buSzPct val="100000"/>
                <a:buFont typeface="Symbol" pitchFamily="18" charset="2"/>
                <a:buNone/>
              </a:pPr>
              <a:r>
                <a:rPr lang="en-GB" sz="4000">
                  <a:solidFill>
                    <a:srgbClr val="000000"/>
                  </a:solidFill>
                  <a:latin typeface="Symbol" pitchFamily="18" charset="2"/>
                </a:rPr>
                <a:t></a:t>
              </a:r>
              <a:r>
                <a:rPr lang="en-GB" sz="2800" baseline="-25000">
                  <a:solidFill>
                    <a:srgbClr val="000000"/>
                  </a:solidFill>
                  <a:latin typeface="Verdana" pitchFamily="34" charset="0"/>
                </a:rPr>
                <a:t>e</a:t>
              </a:r>
            </a:p>
          </p:txBody>
        </p:sp>
        <p:sp>
          <p:nvSpPr>
            <p:cNvPr id="133134" name="AutoShape 14"/>
            <p:cNvSpPr>
              <a:spLocks noChangeArrowheads="1"/>
            </p:cNvSpPr>
            <p:nvPr/>
          </p:nvSpPr>
          <p:spPr bwMode="auto">
            <a:xfrm>
              <a:off x="5023" y="1173"/>
              <a:ext cx="917" cy="331"/>
            </a:xfrm>
            <a:prstGeom prst="roundRect">
              <a:avLst>
                <a:gd name="adj" fmla="val 361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hangingPunct="0">
                <a:buClr>
                  <a:srgbClr val="000000"/>
                </a:buClr>
                <a:buSzPct val="100000"/>
                <a:tabLst>
                  <a:tab pos="723900" algn="l"/>
                  <a:tab pos="1447800" algn="l"/>
                </a:tabLst>
              </a:pPr>
              <a:r>
                <a:rPr lang="en-GB" sz="2800">
                  <a:solidFill>
                    <a:srgbClr val="000000"/>
                  </a:solidFill>
                </a:rPr>
                <a:t>CC Event</a:t>
              </a:r>
            </a:p>
          </p:txBody>
        </p:sp>
      </p:grpSp>
      <p:grpSp>
        <p:nvGrpSpPr>
          <p:cNvPr id="133135" name="Group 15"/>
          <p:cNvGrpSpPr>
            <a:grpSpLocks/>
          </p:cNvGrpSpPr>
          <p:nvPr/>
        </p:nvGrpSpPr>
        <p:grpSpPr bwMode="auto">
          <a:xfrm>
            <a:off x="4135439" y="1628775"/>
            <a:ext cx="395287" cy="234950"/>
            <a:chOff x="1762" y="1469"/>
            <a:chExt cx="249" cy="148"/>
          </a:xfrm>
        </p:grpSpPr>
        <p:sp>
          <p:nvSpPr>
            <p:cNvPr id="133136" name="AutoShape 16"/>
            <p:cNvSpPr>
              <a:spLocks noChangeArrowheads="1"/>
            </p:cNvSpPr>
            <p:nvPr/>
          </p:nvSpPr>
          <p:spPr bwMode="auto">
            <a:xfrm>
              <a:off x="1762" y="1469"/>
              <a:ext cx="249" cy="148"/>
            </a:xfrm>
            <a:prstGeom prst="roundRect">
              <a:avLst>
                <a:gd name="adj" fmla="val 671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137" name="Text Box 17"/>
            <p:cNvSpPr txBox="1">
              <a:spLocks noChangeArrowheads="1"/>
            </p:cNvSpPr>
            <p:nvPr/>
          </p:nvSpPr>
          <p:spPr bwMode="auto">
            <a:xfrm>
              <a:off x="1762" y="1469"/>
              <a:ext cx="24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0" rIns="0" bIns="0">
              <a:spAutoFit/>
            </a:bodyPr>
            <a:lstStyle/>
            <a:p>
              <a:pPr hangingPunct="0">
                <a:spcBef>
                  <a:spcPts val="875"/>
                </a:spcBef>
                <a:buClr>
                  <a:srgbClr val="000000"/>
                </a:buClr>
                <a:buSzPct val="100000"/>
              </a:pPr>
              <a:r>
                <a:rPr lang="en-GB" sz="1400" b="1">
                  <a:solidFill>
                    <a:srgbClr val="000000"/>
                  </a:solidFill>
                  <a:latin typeface="Verdana" pitchFamily="34" charset="0"/>
                </a:rPr>
                <a:t>UZ</a:t>
              </a:r>
            </a:p>
          </p:txBody>
        </p:sp>
      </p:grpSp>
      <p:grpSp>
        <p:nvGrpSpPr>
          <p:cNvPr id="133138" name="Group 18"/>
          <p:cNvGrpSpPr>
            <a:grpSpLocks/>
          </p:cNvGrpSpPr>
          <p:nvPr/>
        </p:nvGrpSpPr>
        <p:grpSpPr bwMode="auto">
          <a:xfrm>
            <a:off x="4135439" y="2805113"/>
            <a:ext cx="395287" cy="234950"/>
            <a:chOff x="1762" y="2210"/>
            <a:chExt cx="249" cy="148"/>
          </a:xfrm>
        </p:grpSpPr>
        <p:sp>
          <p:nvSpPr>
            <p:cNvPr id="133139" name="AutoShape 19"/>
            <p:cNvSpPr>
              <a:spLocks noChangeArrowheads="1"/>
            </p:cNvSpPr>
            <p:nvPr/>
          </p:nvSpPr>
          <p:spPr bwMode="auto">
            <a:xfrm>
              <a:off x="1762" y="2210"/>
              <a:ext cx="249" cy="148"/>
            </a:xfrm>
            <a:prstGeom prst="roundRect">
              <a:avLst>
                <a:gd name="adj" fmla="val 671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140" name="Text Box 20"/>
            <p:cNvSpPr txBox="1">
              <a:spLocks noChangeArrowheads="1"/>
            </p:cNvSpPr>
            <p:nvPr/>
          </p:nvSpPr>
          <p:spPr bwMode="auto">
            <a:xfrm>
              <a:off x="1762" y="2210"/>
              <a:ext cx="249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0" rIns="0" bIns="0">
              <a:spAutoFit/>
            </a:bodyPr>
            <a:lstStyle/>
            <a:p>
              <a:pPr hangingPunct="0">
                <a:spcBef>
                  <a:spcPts val="875"/>
                </a:spcBef>
                <a:buClr>
                  <a:srgbClr val="000000"/>
                </a:buClr>
                <a:buSzPct val="100000"/>
              </a:pPr>
              <a:r>
                <a:rPr lang="en-GB" sz="1400" b="1">
                  <a:solidFill>
                    <a:srgbClr val="000000"/>
                  </a:solidFill>
                  <a:latin typeface="Verdana" pitchFamily="34" charset="0"/>
                </a:rPr>
                <a:t>VZ</a:t>
              </a:r>
            </a:p>
          </p:txBody>
        </p:sp>
      </p:grpSp>
      <p:sp>
        <p:nvSpPr>
          <p:cNvPr id="133141" name="Line 21"/>
          <p:cNvSpPr>
            <a:spLocks noChangeShapeType="1"/>
          </p:cNvSpPr>
          <p:nvPr/>
        </p:nvSpPr>
        <p:spPr bwMode="auto">
          <a:xfrm flipH="1">
            <a:off x="961385" y="4193732"/>
            <a:ext cx="905182" cy="1953"/>
          </a:xfrm>
          <a:prstGeom prst="line">
            <a:avLst/>
          </a:prstGeom>
          <a:noFill/>
          <a:ln w="2844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42" name="Line 22"/>
          <p:cNvSpPr>
            <a:spLocks noChangeShapeType="1"/>
          </p:cNvSpPr>
          <p:nvPr/>
        </p:nvSpPr>
        <p:spPr bwMode="auto">
          <a:xfrm>
            <a:off x="2477536" y="4184207"/>
            <a:ext cx="516156" cy="9525"/>
          </a:xfrm>
          <a:prstGeom prst="line">
            <a:avLst/>
          </a:prstGeom>
          <a:noFill/>
          <a:ln w="2844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43" name="Text Box 23"/>
          <p:cNvSpPr txBox="1">
            <a:spLocks noChangeArrowheads="1"/>
          </p:cNvSpPr>
          <p:nvPr/>
        </p:nvSpPr>
        <p:spPr bwMode="auto">
          <a:xfrm>
            <a:off x="1758113" y="4014342"/>
            <a:ext cx="991104" cy="30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hangingPunct="0">
              <a:spcBef>
                <a:spcPts val="875"/>
              </a:spcBef>
              <a:buClr>
                <a:srgbClr val="FFFF00"/>
              </a:buClr>
              <a:buSzPct val="100000"/>
            </a:pPr>
            <a:r>
              <a:rPr lang="en-GB" sz="1400" b="1">
                <a:solidFill>
                  <a:srgbClr val="FFFF00"/>
                </a:solidFill>
                <a:latin typeface="Arial" charset="0"/>
              </a:rPr>
              <a:t>3.5m</a:t>
            </a:r>
          </a:p>
        </p:txBody>
      </p:sp>
      <p:sp>
        <p:nvSpPr>
          <p:cNvPr id="133144" name="Line 24"/>
          <p:cNvSpPr>
            <a:spLocks noChangeShapeType="1"/>
          </p:cNvSpPr>
          <p:nvPr/>
        </p:nvSpPr>
        <p:spPr bwMode="auto">
          <a:xfrm flipH="1">
            <a:off x="4907549" y="3354288"/>
            <a:ext cx="899187" cy="1953"/>
          </a:xfrm>
          <a:prstGeom prst="line">
            <a:avLst/>
          </a:prstGeom>
          <a:noFill/>
          <a:ln w="2844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45" name="Line 25"/>
          <p:cNvSpPr>
            <a:spLocks noChangeShapeType="1"/>
          </p:cNvSpPr>
          <p:nvPr/>
        </p:nvSpPr>
        <p:spPr bwMode="auto">
          <a:xfrm>
            <a:off x="6428461" y="3344763"/>
            <a:ext cx="1107403" cy="9525"/>
          </a:xfrm>
          <a:prstGeom prst="line">
            <a:avLst/>
          </a:prstGeom>
          <a:noFill/>
          <a:ln w="2844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46" name="Text Box 26"/>
          <p:cNvSpPr txBox="1">
            <a:spLocks noChangeArrowheads="1"/>
          </p:cNvSpPr>
          <p:nvPr/>
        </p:nvSpPr>
        <p:spPr bwMode="auto">
          <a:xfrm>
            <a:off x="5685993" y="3184423"/>
            <a:ext cx="989105" cy="30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hangingPunct="0">
              <a:spcBef>
                <a:spcPts val="875"/>
              </a:spcBef>
              <a:buClr>
                <a:srgbClr val="FFFF00"/>
              </a:buClr>
              <a:buSzPct val="100000"/>
            </a:pPr>
            <a:r>
              <a:rPr lang="en-GB" sz="1400" b="1">
                <a:solidFill>
                  <a:srgbClr val="FFFF00"/>
                </a:solidFill>
                <a:latin typeface="Arial" charset="0"/>
              </a:rPr>
              <a:t>1.8m</a:t>
            </a:r>
          </a:p>
        </p:txBody>
      </p:sp>
      <p:sp>
        <p:nvSpPr>
          <p:cNvPr id="133147" name="Line 27"/>
          <p:cNvSpPr>
            <a:spLocks noChangeShapeType="1"/>
          </p:cNvSpPr>
          <p:nvPr/>
        </p:nvSpPr>
        <p:spPr bwMode="auto">
          <a:xfrm flipH="1">
            <a:off x="8756644" y="3399259"/>
            <a:ext cx="901184" cy="1953"/>
          </a:xfrm>
          <a:prstGeom prst="line">
            <a:avLst/>
          </a:prstGeom>
          <a:noFill/>
          <a:ln w="2844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48" name="Line 28"/>
          <p:cNvSpPr>
            <a:spLocks noChangeShapeType="1"/>
          </p:cNvSpPr>
          <p:nvPr/>
        </p:nvSpPr>
        <p:spPr bwMode="auto">
          <a:xfrm>
            <a:off x="10200507" y="3408310"/>
            <a:ext cx="587510" cy="5700"/>
          </a:xfrm>
          <a:prstGeom prst="line">
            <a:avLst/>
          </a:prstGeom>
          <a:noFill/>
          <a:ln w="2844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49" name="Text Box 29"/>
          <p:cNvSpPr txBox="1">
            <a:spLocks noChangeArrowheads="1"/>
          </p:cNvSpPr>
          <p:nvPr/>
        </p:nvSpPr>
        <p:spPr bwMode="auto">
          <a:xfrm>
            <a:off x="9669997" y="3229394"/>
            <a:ext cx="636013" cy="30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7239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hangingPunct="0">
              <a:spcBef>
                <a:spcPts val="875"/>
              </a:spcBef>
              <a:buClr>
                <a:srgbClr val="FFFF00"/>
              </a:buClr>
              <a:buSzPct val="100000"/>
            </a:pPr>
            <a:r>
              <a:rPr lang="en-GB" sz="1400" b="1" dirty="0">
                <a:solidFill>
                  <a:srgbClr val="FFFF00"/>
                </a:solidFill>
                <a:latin typeface="Arial" charset="0"/>
              </a:rPr>
              <a:t>2.3m</a:t>
            </a:r>
          </a:p>
        </p:txBody>
      </p:sp>
      <p:sp>
        <p:nvSpPr>
          <p:cNvPr id="133150" name="Rectangle 30"/>
          <p:cNvSpPr>
            <a:spLocks noRot="1" noChangeArrowheads="1"/>
          </p:cNvSpPr>
          <p:nvPr/>
        </p:nvSpPr>
        <p:spPr bwMode="auto">
          <a:xfrm>
            <a:off x="4870451" y="4638676"/>
            <a:ext cx="2665413" cy="7921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>
                    <a:alpha val="3000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/>
              <a:t>Short showering event, often diffuse</a:t>
            </a:r>
          </a:p>
        </p:txBody>
      </p:sp>
      <p:sp>
        <p:nvSpPr>
          <p:cNvPr id="133151" name="Rectangle 31"/>
          <p:cNvSpPr>
            <a:spLocks noRot="1" noChangeArrowheads="1"/>
          </p:cNvSpPr>
          <p:nvPr/>
        </p:nvSpPr>
        <p:spPr bwMode="auto">
          <a:xfrm>
            <a:off x="7751763" y="4638676"/>
            <a:ext cx="2665412" cy="7921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>
                    <a:alpha val="3000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/>
              <a:t>Short event with typical EM shower profile</a:t>
            </a:r>
          </a:p>
        </p:txBody>
      </p:sp>
      <p:sp>
        <p:nvSpPr>
          <p:cNvPr id="133152" name="Rectangle 32"/>
          <p:cNvSpPr>
            <a:spLocks noRot="1" noChangeArrowheads="1"/>
          </p:cNvSpPr>
          <p:nvPr/>
        </p:nvSpPr>
        <p:spPr bwMode="auto">
          <a:xfrm>
            <a:off x="1758746" y="5457825"/>
            <a:ext cx="8424863" cy="1081087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>
                    <a:alpha val="3000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400" dirty="0" err="1">
                <a:solidFill>
                  <a:srgbClr val="000099"/>
                </a:solidFill>
              </a:rPr>
              <a:t>E</a:t>
            </a:r>
            <a:r>
              <a:rPr lang="en-US" sz="2400" baseline="-25000" dirty="0" err="1">
                <a:solidFill>
                  <a:srgbClr val="000099"/>
                </a:solidFill>
                <a:latin typeface="Symbol" pitchFamily="18" charset="2"/>
              </a:rPr>
              <a:t>n</a:t>
            </a:r>
            <a:r>
              <a:rPr lang="en-US" sz="2400" dirty="0">
                <a:solidFill>
                  <a:srgbClr val="000099"/>
                </a:solidFill>
              </a:rPr>
              <a:t> = </a:t>
            </a:r>
            <a:r>
              <a:rPr lang="en-US" sz="2400" dirty="0" err="1">
                <a:solidFill>
                  <a:srgbClr val="000099"/>
                </a:solidFill>
              </a:rPr>
              <a:t>E</a:t>
            </a:r>
            <a:r>
              <a:rPr lang="en-US" sz="2400" baseline="-25000" dirty="0" err="1">
                <a:solidFill>
                  <a:srgbClr val="000099"/>
                </a:solidFill>
              </a:rPr>
              <a:t>shower</a:t>
            </a:r>
            <a:r>
              <a:rPr lang="en-US" sz="2400" dirty="0">
                <a:solidFill>
                  <a:srgbClr val="000099"/>
                </a:solidFill>
              </a:rPr>
              <a:t> + P</a:t>
            </a:r>
            <a:r>
              <a:rPr lang="en-US" sz="2400" baseline="-25000" dirty="0">
                <a:solidFill>
                  <a:srgbClr val="000099"/>
                </a:solidFill>
                <a:latin typeface="Symbol" pitchFamily="18" charset="2"/>
              </a:rPr>
              <a:t>m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endParaRPr lang="en-US" sz="1000" baseline="-25000" dirty="0">
              <a:solidFill>
                <a:srgbClr val="000099"/>
              </a:solidFill>
              <a:latin typeface="Symbol" pitchFamily="18" charset="2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/>
              <a:t>		Shower energy resolution: 	55%/</a:t>
            </a:r>
            <a:r>
              <a:rPr lang="en-US" dirty="0">
                <a:cs typeface="Arial" charset="0"/>
              </a:rPr>
              <a:t>√E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 dirty="0">
                <a:cs typeface="Arial" charset="0"/>
              </a:rPr>
              <a:t>		Muon momentum resolution: 	6% range; 13% curvature</a:t>
            </a:r>
          </a:p>
        </p:txBody>
      </p:sp>
      <p:sp>
        <p:nvSpPr>
          <p:cNvPr id="133153" name="Text Box 33"/>
          <p:cNvSpPr txBox="1">
            <a:spLocks noChangeArrowheads="1"/>
          </p:cNvSpPr>
          <p:nvPr/>
        </p:nvSpPr>
        <p:spPr bwMode="auto">
          <a:xfrm rot="16200000">
            <a:off x="-1443553" y="4035542"/>
            <a:ext cx="35475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Courtesy Chris Smith, FNAL Seminar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6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6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28F4C-CF3B-4B3F-A09A-32297064E980}" type="slidenum">
              <a:rPr lang="en-US"/>
              <a:pPr/>
              <a:t>13</a:t>
            </a:fld>
            <a:endParaRPr lang="en-US"/>
          </a:p>
        </p:txBody>
      </p:sp>
      <p:graphicFrame>
        <p:nvGraphicFramePr>
          <p:cNvPr id="69827" name="Group 195"/>
          <p:cNvGraphicFramePr>
            <a:graphicFrameLocks noGrp="1"/>
          </p:cNvGraphicFramePr>
          <p:nvPr/>
        </p:nvGraphicFramePr>
        <p:xfrm>
          <a:off x="575142" y="1295400"/>
          <a:ext cx="11027051" cy="4389120"/>
        </p:xfrm>
        <a:graphic>
          <a:graphicData uri="http://schemas.openxmlformats.org/drawingml/2006/table">
            <a:tbl>
              <a:tblPr/>
              <a:tblGrid>
                <a:gridCol w="2995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97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29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29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29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13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4204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77201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Detector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Technology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Largest Mass to Date (kton)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Event by Event Identification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+/-?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Ideal n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Energy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3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</a:rPr>
                        <a:t>n</a:t>
                      </a:r>
                      <a:r>
                        <a:rPr kumimoji="0" lang="en-US" sz="28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</a:rPr>
                        <a:t>n</a:t>
                      </a:r>
                      <a:r>
                        <a:rPr kumimoji="0" lang="en-US" sz="28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2" charset="2"/>
                        </a:rPr>
                        <a:t>n</a:t>
                      </a:r>
                      <a:r>
                        <a:rPr kumimoji="0" lang="en-US" sz="28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</a:t>
                      </a:r>
                      <a:endParaRPr kumimoji="0" lang="en-US" sz="28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7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LAR TPC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 2" pitchFamily="18" charset="2"/>
                        </a:rPr>
                        <a:t></a:t>
                      </a: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 2" pitchFamily="18" charset="2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Not yet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huge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8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Water Cerenkov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 2" pitchFamily="18" charset="2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 2" pitchFamily="18" charset="2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&lt;2GeV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8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Emulsion/</a:t>
                      </a:r>
                      <a:r>
                        <a:rPr kumimoji="0" lang="en-US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Pb</a:t>
                      </a: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/Fe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 2" pitchFamily="18" charset="2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 2" pitchFamily="18" charset="2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 2" pitchFamily="18" charset="2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&gt;.5GeV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8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Scintillator++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 2" pitchFamily="18" charset="2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 2" pitchFamily="18" charset="2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huge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98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Steel/Scint.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sym typeface="Wingdings 2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 2" pitchFamily="18" charset="2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Wingdings 2" pitchFamily="18" charset="2"/>
                        </a:rPr>
                        <a:t>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&gt;.5GeV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9822" name="Rectangle 190"/>
          <p:cNvSpPr>
            <a:spLocks noGrp="1" noChangeArrowheads="1"/>
          </p:cNvSpPr>
          <p:nvPr>
            <p:ph type="title"/>
          </p:nvPr>
        </p:nvSpPr>
        <p:spPr>
          <a:xfrm>
            <a:off x="2424659" y="52070"/>
            <a:ext cx="7772400" cy="1143000"/>
          </a:xfrm>
        </p:spPr>
        <p:txBody>
          <a:bodyPr/>
          <a:lstStyle/>
          <a:p>
            <a:r>
              <a:rPr lang="en-US" dirty="0"/>
              <a:t>(Oscillation) Detector Summary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FEF79-F33E-4057-393A-2F0FC8DF5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 Section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C4D7AA-45FC-EB92-CE56-190EBBAADB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the lengths of the muon tracks we saw earlier</a:t>
            </a:r>
          </a:p>
          <a:p>
            <a:r>
              <a:rPr lang="en-US" dirty="0"/>
              <a:t>Given the intense beams close to where neutrinos are produced</a:t>
            </a:r>
          </a:p>
          <a:p>
            <a:r>
              <a:rPr lang="en-US" dirty="0"/>
              <a:t>Will need to combine detector strategies to fit into allowed real estate for Near Detector Halls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E992CE-8DBB-F8C2-EDC4-C1B2B6AEC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A7377C-9758-3A32-4499-E13F2DDF9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0B91A-37A5-38C1-3B27-B7B4464D0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0626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C4069D-9C8D-2A66-1F70-85B2102ECC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8680" y="2175910"/>
            <a:ext cx="2827647" cy="2113294"/>
          </a:xfrm>
          <a:prstGeom prst="rect">
            <a:avLst/>
          </a:prstGeom>
          <a:ln w="19050">
            <a:noFill/>
          </a:ln>
        </p:spPr>
      </p:pic>
      <p:pic>
        <p:nvPicPr>
          <p:cNvPr id="4" name="Picture 2" descr="https://minerva.fnal.gov/wp-content/uploads/2016/01/how-it-works-01-md.jpg">
            <a:extLst>
              <a:ext uri="{FF2B5EF4-FFF2-40B4-BE49-F238E27FC236}">
                <a16:creationId xmlns:a16="http://schemas.microsoft.com/office/drawing/2014/main" id="{3E6CB332-3188-8208-E6B1-A6C25183C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6319" y="4643265"/>
            <a:ext cx="3387392" cy="2078210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The MicroBooNE detector. The wire planes and PMT&amp;#39;s (not shown) are... |  Download Scientific Diagram">
            <a:extLst>
              <a:ext uri="{FF2B5EF4-FFF2-40B4-BE49-F238E27FC236}">
                <a16:creationId xmlns:a16="http://schemas.microsoft.com/office/drawing/2014/main" id="{A705EBCA-8B23-BDE7-339D-F81B752C03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5860" y="1830566"/>
            <a:ext cx="2391373" cy="2121594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399744-5B61-72E2-7A24-E15313C7F1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6510" y="3318337"/>
            <a:ext cx="3942065" cy="2511611"/>
          </a:xfrm>
          <a:prstGeom prst="rect">
            <a:avLst/>
          </a:prstGeom>
          <a:ln w="19050">
            <a:noFill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CEB6A0B-BA32-2A02-EFB8-E099251457E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Experiments current releasing results</a:t>
            </a:r>
            <a:br>
              <a:rPr lang="en-US" dirty="0"/>
            </a:br>
            <a:r>
              <a:rPr lang="en-US" dirty="0"/>
              <a:t>(in 0.5-20GeV region)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691C40-0C8F-52B3-AB72-938B1BAD2D3F}"/>
              </a:ext>
            </a:extLst>
          </p:cNvPr>
          <p:cNvSpPr txBox="1"/>
          <p:nvPr/>
        </p:nvSpPr>
        <p:spPr>
          <a:xfrm>
            <a:off x="6907481" y="2317801"/>
            <a:ext cx="298947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MicroBooNE</a:t>
            </a:r>
            <a:r>
              <a:rPr lang="en-US" sz="2800" dirty="0"/>
              <a:t>:</a:t>
            </a:r>
          </a:p>
          <a:p>
            <a:r>
              <a:rPr lang="en-US" sz="2800" dirty="0"/>
              <a:t>Liquid Argon TPC</a:t>
            </a:r>
          </a:p>
          <a:p>
            <a:r>
              <a:rPr lang="en-US" sz="2800" dirty="0"/>
              <a:t>Booster and </a:t>
            </a:r>
            <a:r>
              <a:rPr lang="en-US" sz="2800" dirty="0" err="1"/>
              <a:t>NuMI</a:t>
            </a: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/>
              <a:t>(off axis) beamline!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8C61AC-5E11-F948-0AC5-4BD1AA378F4F}"/>
              </a:ext>
            </a:extLst>
          </p:cNvPr>
          <p:cNvSpPr txBox="1"/>
          <p:nvPr/>
        </p:nvSpPr>
        <p:spPr>
          <a:xfrm>
            <a:off x="2793765" y="2317801"/>
            <a:ext cx="18519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T2K Near Detector:</a:t>
            </a:r>
          </a:p>
          <a:p>
            <a:r>
              <a:rPr lang="en-US" sz="2400" dirty="0"/>
              <a:t>CH, H</a:t>
            </a:r>
            <a:r>
              <a:rPr lang="en-US" sz="2400" baseline="-25000" dirty="0"/>
              <a:t>2</a:t>
            </a:r>
            <a:r>
              <a:rPr lang="en-US" sz="2400" dirty="0"/>
              <a:t>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6E0F57-12A6-A190-2DF2-0BD17B14A047}"/>
              </a:ext>
            </a:extLst>
          </p:cNvPr>
          <p:cNvSpPr txBox="1"/>
          <p:nvPr/>
        </p:nvSpPr>
        <p:spPr>
          <a:xfrm>
            <a:off x="9896954" y="5525353"/>
            <a:ext cx="21693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err="1"/>
              <a:t>NOvA</a:t>
            </a:r>
            <a:r>
              <a:rPr lang="en-US" sz="2400" dirty="0"/>
              <a:t> Near Detector: CH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1211B5-93A7-8CFD-C000-50B2EF97DD70}"/>
              </a:ext>
            </a:extLst>
          </p:cNvPr>
          <p:cNvSpPr txBox="1"/>
          <p:nvPr/>
        </p:nvSpPr>
        <p:spPr>
          <a:xfrm>
            <a:off x="4616608" y="4087489"/>
            <a:ext cx="29894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MINERvA</a:t>
            </a:r>
            <a:r>
              <a:rPr lang="en-US" sz="2400" dirty="0"/>
              <a:t>: </a:t>
            </a:r>
          </a:p>
          <a:p>
            <a:r>
              <a:rPr lang="en-US" sz="2400" dirty="0"/>
              <a:t>He, CH, C, H</a:t>
            </a:r>
            <a:r>
              <a:rPr lang="en-US" sz="2400" baseline="-25000" dirty="0"/>
              <a:t>2</a:t>
            </a:r>
            <a:r>
              <a:rPr lang="en-US" sz="2400" dirty="0"/>
              <a:t>O, Fe, Pb</a:t>
            </a:r>
          </a:p>
        </p:txBody>
      </p:sp>
      <p:pic>
        <p:nvPicPr>
          <p:cNvPr id="15" name="Picture 14" descr="A machine with a metal frame&#10;&#10;Description automatically generated with medium confidence">
            <a:extLst>
              <a:ext uri="{FF2B5EF4-FFF2-40B4-BE49-F238E27FC236}">
                <a16:creationId xmlns:a16="http://schemas.microsoft.com/office/drawing/2014/main" id="{39395645-02F2-2EF6-357F-F5C36397D105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098" y="4670059"/>
            <a:ext cx="2741469" cy="207821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E5E3613-FBF8-0541-8560-78319691D2E7}"/>
              </a:ext>
            </a:extLst>
          </p:cNvPr>
          <p:cNvSpPr txBox="1"/>
          <p:nvPr/>
        </p:nvSpPr>
        <p:spPr>
          <a:xfrm>
            <a:off x="2583918" y="3734761"/>
            <a:ext cx="1851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NINJA:</a:t>
            </a:r>
          </a:p>
          <a:p>
            <a:r>
              <a:rPr lang="en-US" sz="2400" dirty="0"/>
              <a:t>CH, H</a:t>
            </a:r>
            <a:r>
              <a:rPr lang="en-US" sz="2400" baseline="-25000" dirty="0"/>
              <a:t>2</a:t>
            </a:r>
            <a:r>
              <a:rPr lang="en-US" sz="2400" dirty="0"/>
              <a:t>O, Fe</a:t>
            </a:r>
          </a:p>
        </p:txBody>
      </p:sp>
    </p:spTree>
    <p:extLst>
      <p:ext uri="{BB962C8B-B14F-4D97-AF65-F5344CB8AC3E}">
        <p14:creationId xmlns:p14="http://schemas.microsoft.com/office/powerpoint/2010/main" val="1887071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25399-223C-8107-DD4F-8BD1DC8D1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9626"/>
            <a:ext cx="10515600" cy="1325563"/>
          </a:xfrm>
        </p:spPr>
        <p:txBody>
          <a:bodyPr/>
          <a:lstStyle/>
          <a:p>
            <a:r>
              <a:rPr lang="en-US" dirty="0"/>
              <a:t>Modern Cross Section Experiments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45BCBE-B21E-4C9B-979E-174DFAAB8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94ABA7-2251-3D2C-E6F0-34ACCC4E6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4750D9-512B-D35E-CB0D-E14893797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1E0415A-5E0F-1312-A6B2-10991940A59F}"/>
              </a:ext>
            </a:extLst>
          </p:cNvPr>
          <p:cNvGraphicFramePr>
            <a:graphicFrameLocks noGrp="1"/>
          </p:cNvGraphicFramePr>
          <p:nvPr/>
        </p:nvGraphicFramePr>
        <p:xfrm>
          <a:off x="524388" y="1219740"/>
          <a:ext cx="11143224" cy="5460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204">
                  <a:extLst>
                    <a:ext uri="{9D8B030D-6E8A-4147-A177-3AD203B41FA5}">
                      <a16:colId xmlns:a16="http://schemas.microsoft.com/office/drawing/2014/main" val="2108709025"/>
                    </a:ext>
                  </a:extLst>
                </a:gridCol>
                <a:gridCol w="1857204">
                  <a:extLst>
                    <a:ext uri="{9D8B030D-6E8A-4147-A177-3AD203B41FA5}">
                      <a16:colId xmlns:a16="http://schemas.microsoft.com/office/drawing/2014/main" val="2579151657"/>
                    </a:ext>
                  </a:extLst>
                </a:gridCol>
                <a:gridCol w="1857204">
                  <a:extLst>
                    <a:ext uri="{9D8B030D-6E8A-4147-A177-3AD203B41FA5}">
                      <a16:colId xmlns:a16="http://schemas.microsoft.com/office/drawing/2014/main" val="1795199610"/>
                    </a:ext>
                  </a:extLst>
                </a:gridCol>
                <a:gridCol w="1857204">
                  <a:extLst>
                    <a:ext uri="{9D8B030D-6E8A-4147-A177-3AD203B41FA5}">
                      <a16:colId xmlns:a16="http://schemas.microsoft.com/office/drawing/2014/main" val="2304448183"/>
                    </a:ext>
                  </a:extLst>
                </a:gridCol>
                <a:gridCol w="1857204">
                  <a:extLst>
                    <a:ext uri="{9D8B030D-6E8A-4147-A177-3AD203B41FA5}">
                      <a16:colId xmlns:a16="http://schemas.microsoft.com/office/drawing/2014/main" val="221403550"/>
                    </a:ext>
                  </a:extLst>
                </a:gridCol>
                <a:gridCol w="1857204">
                  <a:extLst>
                    <a:ext uri="{9D8B030D-6E8A-4147-A177-3AD203B41FA5}">
                      <a16:colId xmlns:a16="http://schemas.microsoft.com/office/drawing/2014/main" val="3471566875"/>
                    </a:ext>
                  </a:extLst>
                </a:gridCol>
              </a:tblGrid>
              <a:tr h="496401">
                <a:tc>
                  <a:txBody>
                    <a:bodyPr/>
                    <a:lstStyle/>
                    <a:p>
                      <a:r>
                        <a:rPr lang="en-US" dirty="0"/>
                        <a:t>Experiment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Beam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Target Nucleus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 field?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Granularity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0657202"/>
                  </a:ext>
                </a:extLst>
              </a:tr>
              <a:tr h="496401">
                <a:tc>
                  <a:txBody>
                    <a:bodyPr/>
                    <a:lstStyle/>
                    <a:p>
                      <a:r>
                        <a:rPr lang="en-US" dirty="0"/>
                        <a:t>COHERENT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25MeV, broad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/>
                        <a:t>CsI</a:t>
                      </a:r>
                      <a:r>
                        <a:rPr lang="en-US" sz="1800" dirty="0"/>
                        <a:t>, </a:t>
                      </a:r>
                      <a:r>
                        <a:rPr lang="en-US" sz="1800" dirty="0" err="1"/>
                        <a:t>Ar</a:t>
                      </a:r>
                      <a:r>
                        <a:rPr lang="en-US" sz="1800" dirty="0"/>
                        <a:t>, 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various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Data-taking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223316"/>
                  </a:ext>
                </a:extLst>
              </a:tr>
              <a:tr h="496401">
                <a:tc>
                  <a:txBody>
                    <a:bodyPr/>
                    <a:lstStyle/>
                    <a:p>
                      <a:r>
                        <a:rPr lang="en-US" dirty="0" err="1"/>
                        <a:t>MINERvA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3.5GeV and 6GeV, broad 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He, CH, C, H</a:t>
                      </a:r>
                      <a:r>
                        <a:rPr lang="en-US" sz="1800" baseline="-25000" dirty="0"/>
                        <a:t>2</a:t>
                      </a:r>
                      <a:r>
                        <a:rPr lang="en-US" sz="1800" dirty="0"/>
                        <a:t>O, Fe, 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For muons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1.6cm x3.3 cm triangles (</a:t>
                      </a:r>
                      <a:r>
                        <a:rPr lang="en-US" dirty="0" err="1"/>
                        <a:t>scint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Last data: 2019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Still analyzing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035701"/>
                  </a:ext>
                </a:extLst>
              </a:tr>
              <a:tr h="496401">
                <a:tc>
                  <a:txBody>
                    <a:bodyPr/>
                    <a:lstStyle/>
                    <a:p>
                      <a:r>
                        <a:rPr lang="en-US" dirty="0"/>
                        <a:t>T2K (</a:t>
                      </a:r>
                      <a:r>
                        <a:rPr lang="en-US" dirty="0" err="1"/>
                        <a:t>Wagasci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600MeV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CH, H</a:t>
                      </a:r>
                      <a:r>
                        <a:rPr lang="en-US" baseline="-25000" dirty="0"/>
                        <a:t>2</a:t>
                      </a:r>
                      <a:r>
                        <a:rPr lang="en-US" dirty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~few cm triangles</a:t>
                      </a:r>
                    </a:p>
                    <a:p>
                      <a:r>
                        <a:rPr lang="en-US" dirty="0"/>
                        <a:t>+ Gas TPC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Data-taking in 2023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1467866"/>
                  </a:ext>
                </a:extLst>
              </a:tr>
              <a:tr h="496401">
                <a:tc>
                  <a:txBody>
                    <a:bodyPr/>
                    <a:lstStyle/>
                    <a:p>
                      <a:r>
                        <a:rPr lang="en-US" dirty="0" err="1"/>
                        <a:t>NOvA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4cmx6cm (</a:t>
                      </a:r>
                      <a:r>
                        <a:rPr lang="en-US" dirty="0" err="1"/>
                        <a:t>scint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Data-taking in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589926"/>
                  </a:ext>
                </a:extLst>
              </a:tr>
              <a:tr h="496401">
                <a:tc>
                  <a:txBody>
                    <a:bodyPr/>
                    <a:lstStyle/>
                    <a:p>
                      <a:r>
                        <a:rPr lang="en-US" dirty="0"/>
                        <a:t>NINJA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700MeV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Pb, H</a:t>
                      </a:r>
                      <a:r>
                        <a:rPr lang="en-US" baseline="-25000" dirty="0"/>
                        <a:t>2</a:t>
                      </a:r>
                      <a:r>
                        <a:rPr lang="en-US" dirty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For muons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Emulsion!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590904"/>
                  </a:ext>
                </a:extLst>
              </a:tr>
              <a:tr h="496401">
                <a:tc>
                  <a:txBody>
                    <a:bodyPr/>
                    <a:lstStyle/>
                    <a:p>
                      <a:r>
                        <a:rPr lang="en-US" dirty="0" err="1"/>
                        <a:t>MicroBooNE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600MeV (BNB) and 2GeV (</a:t>
                      </a:r>
                      <a:r>
                        <a:rPr lang="en-US" dirty="0" err="1"/>
                        <a:t>NuMI</a:t>
                      </a:r>
                      <a:r>
                        <a:rPr lang="en-US" dirty="0"/>
                        <a:t>) 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Ar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3mm wire pitch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Data-taking ended in 2022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Still analyzing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9859430"/>
                  </a:ext>
                </a:extLst>
              </a:tr>
              <a:tr h="496401">
                <a:tc>
                  <a:txBody>
                    <a:bodyPr/>
                    <a:lstStyle/>
                    <a:p>
                      <a:r>
                        <a:rPr lang="en-US" dirty="0"/>
                        <a:t>ICARUS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3mm wire pitch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Data-taking in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9593728"/>
                  </a:ext>
                </a:extLst>
              </a:tr>
              <a:tr h="496401">
                <a:tc>
                  <a:txBody>
                    <a:bodyPr/>
                    <a:lstStyle/>
                    <a:p>
                      <a:r>
                        <a:rPr lang="en-US" dirty="0"/>
                        <a:t>SBND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600MeV (BNB)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3mm wire pitch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Data-taking soon!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763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11909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2DEE5-9A32-57DF-F40E-0670E5C75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 panose="020B0604020202020204" pitchFamily="34" charset="0"/>
              </a:rPr>
              <a:t>T2K Near Detector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130B85-D7F9-3407-58F7-AA86D0410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13FCEF-6920-D6BF-117D-67F89393B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89BD34-2EE8-1FC1-AB2A-EF861A423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2AA5F2-ECF2-71C1-958A-04A19D1FAC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2466" y="1427590"/>
            <a:ext cx="6587388" cy="49287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C2710D2-EE5F-240C-54B5-E36E2E0B3D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7038" y="2516416"/>
            <a:ext cx="5754959" cy="33219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27136F9-2485-9091-DFBD-257A8E480B30}"/>
                  </a:ext>
                </a:extLst>
              </p:cNvPr>
              <p:cNvSpPr txBox="1"/>
              <p:nvPr/>
            </p:nvSpPr>
            <p:spPr>
              <a:xfrm>
                <a:off x="9261519" y="410781"/>
                <a:ext cx="2578674" cy="1692771"/>
              </a:xfrm>
              <a:prstGeom prst="rect">
                <a:avLst/>
              </a:prstGeom>
              <a:ln>
                <a:solidFill>
                  <a:srgbClr val="00C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 defTabSz="2952323"/>
                <a:r>
                  <a:rPr lang="en-GB" sz="16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Fine-Grained Detectors (FGD 1 &amp; 2)</a:t>
                </a:r>
                <a:r>
                  <a:rPr lang="en-GB" sz="16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pPr algn="ctr" defTabSz="2952323"/>
                <a:endParaRPr lang="en-GB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 defTabSz="2952323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CH scintillator tracker</a:t>
                </a:r>
              </a:p>
              <a:p>
                <a:pPr marL="285750" indent="-285750" defTabSz="2952323">
                  <a:buFont typeface="Arial" panose="020B0604020202020204" pitchFamily="34" charset="0"/>
                  <a:buChar char="•"/>
                </a:pPr>
                <a:endParaRPr lang="en-GB" sz="7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 defTabSz="2952323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Target for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en-GB" sz="1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 defTabSz="2952323">
                  <a:buFont typeface="Arial" panose="020B0604020202020204" pitchFamily="34" charset="0"/>
                  <a:buChar char="•"/>
                </a:pPr>
                <a:endParaRPr lang="en-GB" sz="7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 defTabSz="2952323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FGD2 contains water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27136F9-2485-9091-DFBD-257A8E480B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1519" y="410781"/>
                <a:ext cx="2578674" cy="1692771"/>
              </a:xfrm>
              <a:prstGeom prst="rect">
                <a:avLst/>
              </a:prstGeom>
              <a:blipFill>
                <a:blip r:embed="rId4"/>
                <a:stretch>
                  <a:fillRect l="-488" t="-735" r="-488" b="-2941"/>
                </a:stretch>
              </a:blipFill>
              <a:ln>
                <a:solidFill>
                  <a:srgbClr val="00C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321BFCCB-07DE-DE11-B3B9-1ED3D8ACA328}"/>
              </a:ext>
            </a:extLst>
          </p:cNvPr>
          <p:cNvSpPr txBox="1"/>
          <p:nvPr/>
        </p:nvSpPr>
        <p:spPr>
          <a:xfrm>
            <a:off x="6196451" y="363064"/>
            <a:ext cx="2842617" cy="1938992"/>
          </a:xfrm>
          <a:prstGeom prst="rect">
            <a:avLst/>
          </a:prstGeom>
          <a:ln>
            <a:solidFill>
              <a:srgbClr val="CA6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2952323"/>
            <a:r>
              <a:rPr lang="en-GB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Projection Chambers (TPC)</a:t>
            </a:r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 defTabSz="2952323"/>
            <a:endParaRPr lang="en-GB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2952323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Excellent tracking</a:t>
            </a:r>
          </a:p>
          <a:p>
            <a:pPr marL="285750" indent="-285750" defTabSz="2952323">
              <a:buFont typeface="Arial" panose="020B0604020202020204" pitchFamily="34" charset="0"/>
              <a:buChar char="•"/>
            </a:pPr>
            <a:endParaRPr lang="en-GB" sz="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2952323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High-resolution charged-particle momenta</a:t>
            </a:r>
          </a:p>
          <a:p>
            <a:pPr marL="285750" indent="-285750" defTabSz="2952323">
              <a:buFont typeface="Arial" panose="020B0604020202020204" pitchFamily="34" charset="0"/>
              <a:buChar char="•"/>
            </a:pPr>
            <a:endParaRPr lang="en-GB" sz="7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2952323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Accurate particle ID</a:t>
            </a:r>
          </a:p>
        </p:txBody>
      </p:sp>
    </p:spTree>
    <p:extLst>
      <p:ext uri="{BB962C8B-B14F-4D97-AF65-F5344CB8AC3E}">
        <p14:creationId xmlns:p14="http://schemas.microsoft.com/office/powerpoint/2010/main" val="27257860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5D407-7886-76A2-E38C-7A725C8FA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 to original T2K Near Detector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DF842C-5F13-759D-72E4-A5D745694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EC2B1A-9AF8-0145-BFC3-F0B714986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1596D-6635-57A1-690A-5F5894479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9F9371-2DBA-BB7E-D8DE-AFF25EB6AE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399" y="1568954"/>
            <a:ext cx="6264667" cy="4397670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7C579375-FD26-4CE5-B5CD-D063E47D8C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226" y="2080414"/>
            <a:ext cx="4621967" cy="3552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9BCAB64A-83D9-F327-B74A-425D1FCCB9A3}"/>
                  </a:ext>
                </a:extLst>
              </p14:cNvPr>
              <p14:cNvContentPartPr/>
              <p14:nvPr/>
            </p14:nvContentPartPr>
            <p14:xfrm>
              <a:off x="3316249" y="4921896"/>
              <a:ext cx="2900520" cy="1170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9BCAB64A-83D9-F327-B74A-425D1FCCB9A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07249" y="4912896"/>
                <a:ext cx="2918160" cy="118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53C6C006-D8CB-525E-59E1-FC3418A3A5FE}"/>
              </a:ext>
            </a:extLst>
          </p:cNvPr>
          <p:cNvGrpSpPr/>
          <p:nvPr/>
        </p:nvGrpSpPr>
        <p:grpSpPr>
          <a:xfrm>
            <a:off x="6216409" y="4931616"/>
            <a:ext cx="803160" cy="650880"/>
            <a:chOff x="6216409" y="4931616"/>
            <a:chExt cx="803160" cy="650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1C7DFFC1-FB77-94E8-FADD-46B0C20BEBFA}"/>
                    </a:ext>
                  </a:extLst>
                </p14:cNvPr>
                <p14:cNvContentPartPr/>
                <p14:nvPr/>
              </p14:nvContentPartPr>
              <p14:xfrm>
                <a:off x="6216409" y="4931616"/>
                <a:ext cx="803160" cy="65088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1C7DFFC1-FB77-94E8-FADD-46B0C20BEBFA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207769" y="4922976"/>
                  <a:ext cx="820800" cy="66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2D5ED517-9AA6-A0F8-CA56-90338EA3E259}"/>
                    </a:ext>
                  </a:extLst>
                </p14:cNvPr>
                <p14:cNvContentPartPr/>
                <p14:nvPr/>
              </p14:nvContentPartPr>
              <p14:xfrm>
                <a:off x="6930289" y="5003616"/>
                <a:ext cx="73080" cy="26892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2D5ED517-9AA6-A0F8-CA56-90338EA3E259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921649" y="4994616"/>
                  <a:ext cx="90720" cy="2865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0828847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9DCCC-061E-DCCD-BB0B-770FFCD27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MINERvA</a:t>
            </a:r>
            <a:r>
              <a:rPr lang="en-US" dirty="0"/>
              <a:t> Detector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26F9C5-2A08-363B-75B9-0BA52D96E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1A8776-61F6-2593-875D-88A9BB621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E781-21C2-74EB-D945-B8FF7EB70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57346B-AE1F-F9A9-9AAC-D57F2A7260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946" b="14934"/>
          <a:stretch/>
        </p:blipFill>
        <p:spPr>
          <a:xfrm>
            <a:off x="565616" y="1327772"/>
            <a:ext cx="6031567" cy="3488628"/>
          </a:xfrm>
          <a:prstGeom prst="rect">
            <a:avLst/>
          </a:prstGeom>
        </p:spPr>
      </p:pic>
      <p:sp>
        <p:nvSpPr>
          <p:cNvPr id="7" name="Content Placeholder 11">
            <a:extLst>
              <a:ext uri="{FF2B5EF4-FFF2-40B4-BE49-F238E27FC236}">
                <a16:creationId xmlns:a16="http://schemas.microsoft.com/office/drawing/2014/main" id="{88C06A0E-B1C3-4E12-5F96-44F34967369F}"/>
              </a:ext>
            </a:extLst>
          </p:cNvPr>
          <p:cNvSpPr txBox="1">
            <a:spLocks/>
          </p:cNvSpPr>
          <p:nvPr/>
        </p:nvSpPr>
        <p:spPr>
          <a:xfrm>
            <a:off x="201477" y="5034750"/>
            <a:ext cx="11789045" cy="132556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Core of detector was an active scintillator strip target, surrounded by calorimetry.</a:t>
            </a:r>
          </a:p>
          <a:p>
            <a:r>
              <a:rPr lang="en-US" dirty="0"/>
              <a:t>Passive targets interspersed with scintillator upstream.</a:t>
            </a:r>
          </a:p>
          <a:p>
            <a:r>
              <a:rPr lang="en-US" dirty="0"/>
              <a:t>Detector is mostly in trash cans now, but some has been recycled for DUNE tests.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B9FF3D-4B5A-F448-6292-FF1F93F32233}"/>
              </a:ext>
            </a:extLst>
          </p:cNvPr>
          <p:cNvSpPr txBox="1"/>
          <p:nvPr/>
        </p:nvSpPr>
        <p:spPr>
          <a:xfrm>
            <a:off x="7837647" y="2091540"/>
            <a:ext cx="37764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1" dirty="0" err="1">
                <a:effectLst/>
                <a:latin typeface="-apple-system"/>
              </a:rPr>
              <a:t>Nucl.Instrum.Meth.A</a:t>
            </a:r>
            <a:r>
              <a:rPr lang="en-US" b="0" i="0" dirty="0">
                <a:effectLst/>
                <a:latin typeface="-apple-system"/>
              </a:rPr>
              <a:t> 743 (2014) 130 and beam test </a:t>
            </a:r>
            <a:r>
              <a:rPr lang="en-US" i="1" dirty="0" err="1"/>
              <a:t>Nucl.Instrum.Meth.A</a:t>
            </a:r>
            <a:r>
              <a:rPr lang="en-US" dirty="0"/>
              <a:t> 789 (2015) 28</a:t>
            </a:r>
          </a:p>
        </p:txBody>
      </p:sp>
      <p:pic>
        <p:nvPicPr>
          <p:cNvPr id="9" name="Image 7">
            <a:extLst>
              <a:ext uri="{FF2B5EF4-FFF2-40B4-BE49-F238E27FC236}">
                <a16:creationId xmlns:a16="http://schemas.microsoft.com/office/drawing/2014/main" id="{1A148202-BE0A-DEC3-9286-BB5D682978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6822" y="216245"/>
            <a:ext cx="3297126" cy="187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14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95F56-CEF1-DB01-FFF6-31006DE15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from Yesterday, Plan for today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3273A2-C29A-1A89-B66B-F80E41AC8FC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4568" y="1555479"/>
                <a:ext cx="11237625" cy="5165995"/>
              </a:xfrm>
            </p:spPr>
            <p:txBody>
              <a:bodyPr>
                <a:normAutofit/>
              </a:bodyPr>
              <a:lstStyle/>
              <a:p>
                <a:r>
                  <a:rPr lang="en-US" sz="3200" dirty="0"/>
                  <a:t>Particle Propagation through Materials</a:t>
                </a:r>
              </a:p>
              <a:p>
                <a:r>
                  <a:rPr lang="en-US" sz="3200" dirty="0"/>
                  <a:t>Examples of detector technologies</a:t>
                </a:r>
              </a:p>
              <a:p>
                <a:r>
                  <a:rPr lang="en-US" sz="3200" dirty="0"/>
                  <a:t>Today’s lecture:</a:t>
                </a:r>
              </a:p>
              <a:p>
                <a:pPr lvl="1"/>
                <a:r>
                  <a:rPr lang="en-US" sz="2800" dirty="0"/>
                  <a:t>Segmented Active/Passive Detectors (leftover)</a:t>
                </a:r>
              </a:p>
              <a:p>
                <a:pPr lvl="1"/>
                <a:r>
                  <a:rPr lang="en-US" sz="2800" dirty="0"/>
                  <a:t>Hybrid Detectors (T2K’s ND280, </a:t>
                </a:r>
                <a:r>
                  <a:rPr lang="en-US" sz="2800" dirty="0" err="1"/>
                  <a:t>MINERvA</a:t>
                </a:r>
                <a:r>
                  <a:rPr lang="en-US" sz="2800" dirty="0"/>
                  <a:t>)</a:t>
                </a:r>
              </a:p>
              <a:p>
                <a:pPr lvl="1"/>
                <a:r>
                  <a:rPr lang="en-US" sz="2800" dirty="0"/>
                  <a:t>Estimating Backgrounds, constraining with data</a:t>
                </a:r>
              </a:p>
              <a:p>
                <a:pPr lvl="1"/>
                <a:r>
                  <a:rPr lang="en-US" sz="2800" dirty="0"/>
                  <a:t>Estimating Efficiency, checking with data </a:t>
                </a:r>
              </a:p>
              <a:p>
                <a:pPr lvl="1"/>
                <a:r>
                  <a:rPr lang="en-US" sz="2800" dirty="0"/>
                  <a:t>The challenge of migrating from measurement to truth</a:t>
                </a:r>
              </a:p>
              <a:p>
                <a:pPr lvl="1"/>
                <a:r>
                  <a:rPr lang="en-US" sz="2800" dirty="0"/>
                  <a:t>From Inclusive to Exclusive Cross sections</a:t>
                </a:r>
              </a:p>
              <a:p>
                <a:pPr lvl="1"/>
                <a:r>
                  <a:rPr lang="en-US" sz="2800" dirty="0"/>
                  <a:t>If time allows:  how to measure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</m:acc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sz="2800" dirty="0"/>
                  <a:t>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3273A2-C29A-1A89-B66B-F80E41AC8F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4568" y="1555479"/>
                <a:ext cx="11237625" cy="5165995"/>
              </a:xfrm>
              <a:blipFill>
                <a:blip r:embed="rId2"/>
                <a:stretch>
                  <a:fillRect l="-1242" t="-24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54E592-7E24-BC90-8600-D7B10A195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28C495-6BD1-2EFD-E32A-A7293476F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B46F6-9A24-18A1-45E1-C89C161FA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383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0D884-53A8-B18E-E1E0-32B4989ED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measure a Cross 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35F44-8D98-9CC4-D452-0F211DB43A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2141"/>
            <a:ext cx="10515600" cy="583746"/>
          </a:xfrm>
        </p:spPr>
        <p:txBody>
          <a:bodyPr/>
          <a:lstStyle/>
          <a:p>
            <a:r>
              <a:rPr lang="en-US" dirty="0"/>
              <a:t>Golden Rule in Cross Section Measurements: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623EAA0-0F1D-D15D-A2CC-017B6129D1C4}"/>
                  </a:ext>
                </a:extLst>
              </p:cNvPr>
              <p:cNvSpPr txBox="1"/>
              <p:nvPr/>
            </p:nvSpPr>
            <p:spPr>
              <a:xfrm>
                <a:off x="3404225" y="1884306"/>
                <a:ext cx="6897979" cy="6650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0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4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sz="4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sz="40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40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sz="4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sz="4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40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sz="4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sz="4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sz="40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  <m:d>
                        <m:dPr>
                          <m:ctrlPr>
                            <a:rPr lang="en-GB" sz="4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US" sz="40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</m:oMath>
                  </m:oMathPara>
                </a14:m>
                <a:endParaRPr lang="en-GB" sz="4000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623EAA0-0F1D-D15D-A2CC-017B6129D1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4225" y="1884306"/>
                <a:ext cx="6897979" cy="665054"/>
              </a:xfrm>
              <a:prstGeom prst="rect">
                <a:avLst/>
              </a:prstGeom>
              <a:blipFill>
                <a:blip r:embed="rId3"/>
                <a:stretch>
                  <a:fillRect l="-1101" r="-917" b="-188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2934173-85F2-66A8-BB4B-3E1418343725}"/>
              </a:ext>
            </a:extLst>
          </p:cNvPr>
          <p:cNvSpPr txBox="1">
            <a:spLocks/>
          </p:cNvSpPr>
          <p:nvPr/>
        </p:nvSpPr>
        <p:spPr>
          <a:xfrm>
            <a:off x="838200" y="3101353"/>
            <a:ext cx="10917989" cy="1033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More generally, consider an observable </a:t>
            </a:r>
            <a:r>
              <a:rPr lang="en-US" i="1" dirty="0"/>
              <a:t>x</a:t>
            </a:r>
            <a:r>
              <a:rPr lang="en-US" dirty="0"/>
              <a:t> that describes the interaction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B59BEEA-AC80-0C73-19EA-2BA67C8BE473}"/>
                  </a:ext>
                </a:extLst>
              </p:cNvPr>
              <p:cNvSpPr txBox="1"/>
              <p:nvPr/>
            </p:nvSpPr>
            <p:spPr>
              <a:xfrm>
                <a:off x="637005" y="3846797"/>
                <a:ext cx="10917989" cy="14528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600" b="0" i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  <m:d>
                        <m:dPr>
                          <m:ctrlPr>
                            <a:rPr lang="en-GB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3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𝑡𝑟𝑢𝑒</m:t>
                              </m:r>
                            </m:sub>
                          </m:sSub>
                        </m:e>
                      </m:d>
                      <m:r>
                        <a:rPr lang="en-GB" sz="3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sz="36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  <m:d>
                                <m:dPr>
                                  <m:ctrlPr>
                                    <a:rPr lang="en-GB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3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en-GB" sz="36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36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GB" sz="360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𝜈</m:t>
                                          </m:r>
                                        </m:sub>
                                      </m:sSub>
                                      <m:r>
                                        <a:rPr lang="en-US" sz="3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3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3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𝑡𝑟𝑢𝑒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r>
                                <a:rPr lang="en-US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𝑡𝑟𝑢𝑒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sSub>
                        <m:sSubPr>
                          <m:ctrlPr>
                            <a:rPr lang="en-GB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36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sz="3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  <m:d>
                        <m:dPr>
                          <m:ctrlPr>
                            <a:rPr lang="en-GB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𝑡𝑟𝑢𝑒</m:t>
                                  </m:r>
                                </m:sub>
                              </m:sSub>
                              <m:r>
                                <a:rPr lang="en-US" sz="3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US" sz="36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US" sz="3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lang="en-US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𝑡𝑟𝑢𝑒</m:t>
                          </m:r>
                        </m:sub>
                      </m:sSub>
                    </m:oMath>
                  </m:oMathPara>
                </a14:m>
                <a:endParaRPr lang="en-GB" sz="3600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B59BEEA-AC80-0C73-19EA-2BA67C8BE4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005" y="3846797"/>
                <a:ext cx="10917989" cy="1452898"/>
              </a:xfrm>
              <a:prstGeom prst="rect">
                <a:avLst/>
              </a:prstGeom>
              <a:blipFill>
                <a:blip r:embed="rId4"/>
                <a:stretch>
                  <a:fillRect l="-348" t="-153448" b="-2120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DC0DAEA8-3ECA-F6FE-633E-7095442D4BC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5299695"/>
                <a:ext cx="10515600" cy="11931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And no detector is perfect, so what we really measure is as a function of 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N</m:t>
                    </m:r>
                    <m:d>
                      <m:dPr>
                        <m:ctrlPr>
                          <a:rPr lang="en-GB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𝑚𝑒𝑎𝑠𝑢𝑟𝑒𝑑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”</m:t>
                    </m:r>
                  </m:oMath>
                </a14:m>
                <a:r>
                  <a:rPr lang="en-US" dirty="0"/>
                  <a:t> , so there’s an additional step </a:t>
                </a:r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DC0DAEA8-3ECA-F6FE-633E-7095442D4B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299695"/>
                <a:ext cx="10515600" cy="1193180"/>
              </a:xfrm>
              <a:prstGeom prst="rect">
                <a:avLst/>
              </a:prstGeom>
              <a:blipFill>
                <a:blip r:embed="rId5"/>
                <a:stretch>
                  <a:fillRect l="-1086" t="-9474" r="-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AD7D46B-7159-211A-6649-6A180F80C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B45AFD3-02BA-EB99-61FF-C7A81790D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9DE6054-F818-9E9D-4DD0-66C89FA54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1211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D3F00-D426-30AD-11F9-9B4F8AE21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word about units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D9BF89-D5E4-7538-64DD-DD9D77C8F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82455"/>
            <a:ext cx="10515600" cy="3231405"/>
          </a:xfrm>
        </p:spPr>
        <p:txBody>
          <a:bodyPr>
            <a:normAutofit/>
          </a:bodyPr>
          <a:lstStyle/>
          <a:p>
            <a:r>
              <a:rPr lang="en-US" dirty="0"/>
              <a:t>What are the units of the different components?</a:t>
            </a:r>
          </a:p>
          <a:p>
            <a:pPr lvl="1"/>
            <a:r>
              <a:rPr lang="en-US" dirty="0"/>
              <a:t>N:  number of events, unitless</a:t>
            </a:r>
          </a:p>
          <a:p>
            <a:pPr lvl="1"/>
            <a:r>
              <a:rPr lang="en-US" dirty="0"/>
              <a:t> </a:t>
            </a:r>
            <a:r>
              <a:rPr lang="en-US" dirty="0">
                <a:latin typeface="Symbol" pitchFamily="2" charset="2"/>
              </a:rPr>
              <a:t>s</a:t>
            </a:r>
            <a:r>
              <a:rPr lang="en-US" dirty="0"/>
              <a:t>:  cross section, area per target (for neutrinos, usually x10</a:t>
            </a:r>
            <a:r>
              <a:rPr lang="en-US" baseline="30000" dirty="0"/>
              <a:t>-38</a:t>
            </a:r>
            <a:r>
              <a:rPr lang="en-US" dirty="0"/>
              <a:t> cm</a:t>
            </a:r>
            <a:r>
              <a:rPr lang="en-US" baseline="30000" dirty="0"/>
              <a:t>2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 </a:t>
            </a:r>
            <a:r>
              <a:rPr lang="en-US" dirty="0">
                <a:latin typeface="Symbol" pitchFamily="2" charset="2"/>
              </a:rPr>
              <a:t>F</a:t>
            </a:r>
            <a:r>
              <a:rPr lang="en-US" dirty="0"/>
              <a:t>:  flux, Neutrinos per unit area (for near detector location, cm</a:t>
            </a:r>
            <a:r>
              <a:rPr lang="en-US" baseline="30000" dirty="0"/>
              <a:t>-2</a:t>
            </a:r>
            <a:r>
              <a:rPr lang="en-US" dirty="0"/>
              <a:t>) </a:t>
            </a:r>
          </a:p>
          <a:p>
            <a:pPr lvl="2"/>
            <a:r>
              <a:rPr lang="en-US" sz="2400" dirty="0"/>
              <a:t>example:  </a:t>
            </a:r>
            <a:r>
              <a:rPr lang="en-US" sz="2400" dirty="0" err="1"/>
              <a:t>NOvA</a:t>
            </a:r>
            <a:r>
              <a:rPr lang="en-US" sz="2400" dirty="0"/>
              <a:t> reports*:  </a:t>
            </a:r>
            <a:r>
              <a:rPr lang="el-GR" sz="2400" dirty="0">
                <a:solidFill>
                  <a:srgbClr val="211E1E"/>
                </a:solidFill>
                <a:effectLst/>
                <a:latin typeface="AdvTTbdb21c9e"/>
              </a:rPr>
              <a:t>87</a:t>
            </a:r>
            <a:r>
              <a:rPr lang="el-GR" sz="2400" dirty="0">
                <a:solidFill>
                  <a:srgbClr val="211E1E"/>
                </a:solidFill>
                <a:effectLst/>
                <a:latin typeface="AdvOTdd3b7348.I+03"/>
              </a:rPr>
              <a:t>ν</a:t>
            </a:r>
            <a:r>
              <a:rPr lang="el-GR" sz="2400" baseline="-25000" dirty="0">
                <a:solidFill>
                  <a:srgbClr val="211E1E"/>
                </a:solidFill>
                <a:effectLst/>
                <a:latin typeface="AdvOTdd3b7348.I+03"/>
              </a:rPr>
              <a:t>μ</a:t>
            </a:r>
            <a:r>
              <a:rPr lang="en-US" sz="2400" dirty="0">
                <a:solidFill>
                  <a:srgbClr val="211E1E"/>
                </a:solidFill>
                <a:effectLst/>
                <a:latin typeface="AdvOT483a8203"/>
              </a:rPr>
              <a:t>/cm</a:t>
            </a:r>
            <a:r>
              <a:rPr lang="en-US" sz="2400" baseline="30000" dirty="0">
                <a:solidFill>
                  <a:srgbClr val="211E1E"/>
                </a:solidFill>
                <a:effectLst/>
                <a:latin typeface="AdvTTbdb21c9e"/>
              </a:rPr>
              <a:t>2</a:t>
            </a:r>
            <a:r>
              <a:rPr lang="en-US" sz="2400" dirty="0">
                <a:solidFill>
                  <a:srgbClr val="211E1E"/>
                </a:solidFill>
                <a:effectLst/>
                <a:latin typeface="AdvTTbdb21c9e"/>
              </a:rPr>
              <a:t>/10</a:t>
            </a:r>
            <a:r>
              <a:rPr lang="en-US" sz="2400" baseline="30000" dirty="0">
                <a:solidFill>
                  <a:srgbClr val="211E1E"/>
                </a:solidFill>
                <a:effectLst/>
                <a:latin typeface="AdvTTbdb21c9e"/>
              </a:rPr>
              <a:t>10</a:t>
            </a:r>
            <a:r>
              <a:rPr lang="en-US" sz="2400" dirty="0">
                <a:solidFill>
                  <a:srgbClr val="211E1E"/>
                </a:solidFill>
                <a:effectLst/>
                <a:latin typeface="AdvTTbdb21c9e"/>
              </a:rPr>
              <a:t> </a:t>
            </a:r>
            <a:r>
              <a:rPr lang="en-US" sz="2400" dirty="0">
                <a:solidFill>
                  <a:srgbClr val="211E1E"/>
                </a:solidFill>
                <a:effectLst/>
                <a:latin typeface="AdvOT483a8203"/>
              </a:rPr>
              <a:t>POT or for 10</a:t>
            </a:r>
            <a:r>
              <a:rPr lang="en-US" sz="2400" baseline="30000" dirty="0">
                <a:solidFill>
                  <a:srgbClr val="211E1E"/>
                </a:solidFill>
                <a:effectLst/>
                <a:latin typeface="AdvOT483a8203"/>
              </a:rPr>
              <a:t>20</a:t>
            </a:r>
            <a:r>
              <a:rPr lang="en-US" sz="2400" dirty="0">
                <a:solidFill>
                  <a:srgbClr val="211E1E"/>
                </a:solidFill>
                <a:effectLst/>
                <a:latin typeface="AdvOT483a8203"/>
              </a:rPr>
              <a:t> POT, 10</a:t>
            </a:r>
            <a:r>
              <a:rPr lang="en-US" sz="2400" baseline="30000" dirty="0">
                <a:solidFill>
                  <a:srgbClr val="211E1E"/>
                </a:solidFill>
                <a:effectLst/>
                <a:latin typeface="AdvOT483a8203"/>
              </a:rPr>
              <a:t>12</a:t>
            </a:r>
            <a:r>
              <a:rPr lang="en-US" sz="2400" dirty="0">
                <a:solidFill>
                  <a:srgbClr val="211E1E"/>
                </a:solidFill>
                <a:effectLst/>
                <a:latin typeface="AdvOT483a8203"/>
              </a:rPr>
              <a:t> </a:t>
            </a:r>
            <a:r>
              <a:rPr lang="en-US" sz="2400" dirty="0">
                <a:solidFill>
                  <a:srgbClr val="211E1E"/>
                </a:solidFill>
                <a:effectLst/>
                <a:latin typeface="Symbol" pitchFamily="2" charset="2"/>
              </a:rPr>
              <a:t>n</a:t>
            </a:r>
            <a:r>
              <a:rPr lang="en-US" sz="2400" dirty="0">
                <a:solidFill>
                  <a:srgbClr val="211E1E"/>
                </a:solidFill>
                <a:effectLst/>
                <a:latin typeface="AdvOT483a8203"/>
              </a:rPr>
              <a:t>/cm</a:t>
            </a:r>
            <a:r>
              <a:rPr lang="en-US" sz="2400" baseline="30000" dirty="0">
                <a:solidFill>
                  <a:srgbClr val="211E1E"/>
                </a:solidFill>
                <a:effectLst/>
                <a:latin typeface="AdvOT483a8203"/>
              </a:rPr>
              <a:t>2</a:t>
            </a:r>
            <a:endParaRPr lang="en-US" baseline="30000" dirty="0"/>
          </a:p>
          <a:p>
            <a:pPr lvl="1"/>
            <a:r>
              <a:rPr lang="en-US" dirty="0"/>
              <a:t> </a:t>
            </a:r>
            <a:r>
              <a:rPr lang="en-US" dirty="0">
                <a:latin typeface="Symbol" pitchFamily="2" charset="2"/>
              </a:rPr>
              <a:t>e</a:t>
            </a:r>
            <a:r>
              <a:rPr lang="en-US" dirty="0"/>
              <a:t>:  efficiency, unitless</a:t>
            </a:r>
          </a:p>
          <a:p>
            <a:pPr lvl="1"/>
            <a:r>
              <a:rPr lang="en-US" dirty="0"/>
              <a:t> M:  ”mass” must be “number of targets” :  recall this is 6.023x10</a:t>
            </a:r>
            <a:r>
              <a:rPr lang="en-US" baseline="30000" dirty="0"/>
              <a:t>23</a:t>
            </a:r>
            <a:r>
              <a:rPr lang="en-US" dirty="0"/>
              <a:t> if your detector weighed 1 gram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9F4C0E-F62F-EB75-E880-FBDA7F81A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290EA-A559-8254-172A-26F924C79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2B2F56-4DA3-2808-8643-62EED8881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21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07A1947-5DD5-09DC-CF91-48EE98B53D85}"/>
                  </a:ext>
                </a:extLst>
              </p:cNvPr>
              <p:cNvSpPr txBox="1"/>
              <p:nvPr/>
            </p:nvSpPr>
            <p:spPr>
              <a:xfrm>
                <a:off x="2647010" y="1796842"/>
                <a:ext cx="6897979" cy="6650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0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4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sz="4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sz="40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40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sz="4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sz="4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40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sz="4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sz="4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sz="40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  <m:d>
                        <m:dPr>
                          <m:ctrlPr>
                            <a:rPr lang="en-GB" sz="4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4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US" sz="40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𝑀</m:t>
                      </m:r>
                    </m:oMath>
                  </m:oMathPara>
                </a14:m>
                <a:endParaRPr lang="en-GB" sz="4000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07A1947-5DD5-09DC-CF91-48EE98B53D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7010" y="1796842"/>
                <a:ext cx="6897979" cy="665054"/>
              </a:xfrm>
              <a:prstGeom prst="rect">
                <a:avLst/>
              </a:prstGeom>
              <a:blipFill>
                <a:blip r:embed="rId2"/>
                <a:stretch>
                  <a:fillRect l="-1287" r="-1103" b="-207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2CE73418-C7AD-50DB-2C46-3A888B33B43D}"/>
              </a:ext>
            </a:extLst>
          </p:cNvPr>
          <p:cNvSpPr txBox="1"/>
          <p:nvPr/>
        </p:nvSpPr>
        <p:spPr>
          <a:xfrm rot="16200000">
            <a:off x="10079476" y="4413491"/>
            <a:ext cx="35808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1" dirty="0">
                <a:effectLst/>
                <a:latin typeface="-apple-system"/>
              </a:rPr>
              <a:t>*</a:t>
            </a:r>
            <a:r>
              <a:rPr lang="en-US" b="0" i="1" dirty="0" err="1">
                <a:effectLst/>
                <a:latin typeface="-apple-system"/>
              </a:rPr>
              <a:t>Phys.Rev.D</a:t>
            </a:r>
            <a:r>
              <a:rPr lang="en-US" b="0" i="0" dirty="0">
                <a:effectLst/>
                <a:latin typeface="-apple-system"/>
              </a:rPr>
              <a:t> 107 (2023) 11, 112008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5335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4F0F8-482F-62DD-7547-84F061DB3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measure a cross section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7A4C2EC-60FB-6808-AD5D-A3C6B9F442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798820"/>
                <a:ext cx="10515600" cy="1049311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/>
                  <a:t>From the equation: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40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N</m:t>
                    </m:r>
                    <m:d>
                      <m:dPr>
                        <m:ctrlPr>
                          <a:rPr lang="en-GB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4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4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𝑡𝑟𝑢𝑒</m:t>
                            </m:r>
                          </m:sub>
                        </m:sSub>
                      </m:e>
                    </m:d>
                    <m:r>
                      <a:rPr lang="en-GB" sz="4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4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  <m:d>
                          <m:dPr>
                            <m:ctrlPr>
                              <a:rPr lang="en-GB" sz="4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4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GB" sz="4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4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GB" sz="4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sub>
                                </m:sSub>
                                <m:r>
                                  <a:rPr lang="en-US" sz="400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400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400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𝑡𝑟𝑢𝑒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sz="4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4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4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𝑡𝑟𝑢𝑒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GB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4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GB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d>
                      <m:dPr>
                        <m:ctrlPr>
                          <a:rPr lang="en-GB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4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4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4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</m:e>
                    </m:d>
                    <m:r>
                      <a:rPr lang="en-GB" sz="4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d>
                      <m:dPr>
                        <m:ctrlPr>
                          <a:rPr lang="en-GB" sz="4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4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4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4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4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𝑡𝑟𝑢𝑒</m:t>
                                </m:r>
                              </m:sub>
                            </m:sSub>
                            <m:r>
                              <a:rPr lang="en-US" sz="4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4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4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</m:e>
                    </m:d>
                    <m:r>
                      <a:rPr lang="en-US" sz="4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4000" dirty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7A4C2EC-60FB-6808-AD5D-A3C6B9F442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798820"/>
                <a:ext cx="10515600" cy="1049311"/>
              </a:xfrm>
              <a:blipFill>
                <a:blip r:embed="rId3"/>
                <a:stretch>
                  <a:fillRect l="-724" t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FC72724-468F-DC9E-B7C2-1902077C2F12}"/>
                  </a:ext>
                </a:extLst>
              </p:cNvPr>
              <p:cNvSpPr txBox="1"/>
              <p:nvPr/>
            </p:nvSpPr>
            <p:spPr>
              <a:xfrm>
                <a:off x="688750" y="2956461"/>
                <a:ext cx="10814499" cy="144821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6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N</m:t>
                    </m:r>
                    <m:d>
                      <m:dPr>
                        <m:ctrlPr>
                          <a:rPr lang="en-GB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3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36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𝑚𝑒𝑎𝑠𝑢𝑟𝑒𝑑</m:t>
                            </m:r>
                          </m:sub>
                        </m:sSub>
                      </m:e>
                    </m:d>
                    <m:r>
                      <a:rPr lang="en-US" sz="36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GB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3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  <m:d>
                          <m:dPr>
                            <m:ctrlPr>
                              <a:rPr lang="en-US" sz="3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3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3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𝑚𝑒𝑎𝑠𝑢𝑟𝑒𝑑</m:t>
                                </m:r>
                              </m:sub>
                            </m:sSub>
                            <m:r>
                              <a:rPr lang="en-US" sz="36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3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36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𝑡𝑟𝑢𝑒</m:t>
                                </m:r>
                              </m:sub>
                            </m:sSub>
                          </m:e>
                        </m:d>
                        <m:f>
                          <m:fPr>
                            <m:ctrlPr>
                              <a:rPr lang="en-GB" sz="3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GB" sz="3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  <m:d>
                              <m:dPr>
                                <m:ctrlPr>
                                  <a:rPr lang="en-GB" sz="3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36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GB" sz="36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36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GB" sz="36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sub>
                                    </m:sSub>
                                    <m:r>
                                      <a:rPr lang="en-US" sz="36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36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36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𝑡𝑟𝑢𝑒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r>
                              <a:rPr lang="en-US" sz="3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sz="3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3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𝑡𝑟𝑢𝑒</m:t>
                                </m:r>
                              </m:sub>
                            </m:sSub>
                          </m:den>
                        </m:f>
                      </m:e>
                    </m:nary>
                    <m:r>
                      <a:rPr lang="en-US" sz="36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36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GB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                                        </m:t>
                        </m:r>
                        <m:r>
                          <m:rPr>
                            <m:sty m:val="p"/>
                          </m:rPr>
                          <a:rPr lang="en-GB" sz="36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GB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d>
                      <m:dPr>
                        <m:ctrlPr>
                          <a:rPr lang="en-GB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3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3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3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</m:e>
                    </m:d>
                    <m:r>
                      <a:rPr lang="en-GB" sz="3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d>
                      <m:dPr>
                        <m:ctrlPr>
                          <a:rPr lang="en-GB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3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3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3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𝑡𝑟𝑢𝑒</m:t>
                                </m:r>
                              </m:sub>
                            </m:sSub>
                            <m:r>
                              <a:rPr lang="en-US" sz="36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3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3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</m:e>
                    </m:d>
                    <m:r>
                      <a:rPr lang="en-US" sz="36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36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3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sSub>
                      <m:sSubPr>
                        <m:ctrlPr>
                          <a:rPr lang="en-US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3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𝑡𝑟𝑢𝑒</m:t>
                        </m:r>
                      </m:sub>
                    </m:sSub>
                  </m:oMath>
                </a14:m>
                <a:endParaRPr lang="en-GB" sz="3600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FC72724-468F-DC9E-B7C2-1902077C2F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750" y="2956461"/>
                <a:ext cx="10814499" cy="1448217"/>
              </a:xfrm>
              <a:prstGeom prst="rect">
                <a:avLst/>
              </a:prstGeom>
              <a:blipFill>
                <a:blip r:embed="rId4"/>
                <a:stretch>
                  <a:fillRect l="-2113" t="-69828" b="-663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431F0D4D-0FE9-4E9A-F861-D929F4439706}"/>
              </a:ext>
            </a:extLst>
          </p:cNvPr>
          <p:cNvSpPr txBox="1"/>
          <p:nvPr/>
        </p:nvSpPr>
        <p:spPr>
          <a:xfrm>
            <a:off x="838200" y="4841905"/>
            <a:ext cx="93660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U written this way is a “smearing” step that translates </a:t>
            </a:r>
          </a:p>
          <a:p>
            <a:r>
              <a:rPr lang="en-US" sz="3200" dirty="0"/>
              <a:t>from the true quantity to a reconstructed quantity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82D6A34-CA68-A77E-BBE6-6209F259A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ED83B78-5CF1-1841-1875-33BA1E34B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CA1A9D3-B787-7D6A-54B6-E7D7A7998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6138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F0A098E-5132-497E-A585-5A72EF33610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Solving for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F0A098E-5132-497E-A585-5A72EF3361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13" t="-64762" b="-10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1DA465-3A8A-C42E-90A9-F0378CD7E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751" y="3540659"/>
            <a:ext cx="10515600" cy="116804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And in real life, there are backgrounds:  not every event you select is going to be the signal process you are looking for!</a:t>
            </a:r>
          </a:p>
          <a:p>
            <a:r>
              <a:rPr lang="en-US" dirty="0"/>
              <a:t>Integrate over the entire flux to find: 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032BE-44B0-AE70-0415-6478D5E53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6C16E3-EA08-630E-24A7-63B02E5AB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6A96F-5547-70F8-320D-027FE767A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23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D71AA6F-28A3-18E2-27FF-485BE3050D9E}"/>
                  </a:ext>
                </a:extLst>
              </p:cNvPr>
              <p:cNvSpPr txBox="1"/>
              <p:nvPr/>
            </p:nvSpPr>
            <p:spPr>
              <a:xfrm>
                <a:off x="688751" y="2046326"/>
                <a:ext cx="10802210" cy="17581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36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GB" sz="3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3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sz="3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sub>
                                  </m:sSub>
                                  <m: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𝑡𝑟𝑢𝑒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𝑡𝑟𝑢𝑒</m:t>
                              </m:r>
                            </m:sub>
                          </m:sSub>
                        </m:den>
                      </m:f>
                      <m:r>
                        <a:rPr lang="en-US" sz="3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6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36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  <m:d>
                            <m:dPr>
                              <m:ctrlP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𝑚𝑒𝑎𝑠𝑢𝑟𝑒𝑑</m:t>
                                  </m:r>
                                </m:sub>
                              </m:sSub>
                            </m:e>
                          </m:d>
                          <m:r>
                            <m:rPr>
                              <m:nor/>
                            </m:rPr>
                            <a:rPr lang="en-US" sz="3600" b="0" dirty="0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3600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p>
                              <m:r>
                                <a:rPr lang="en-US" sz="3600" b="0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𝑚𝑒𝑎𝑠𝑢𝑟𝑒𝑑</m:t>
                                  </m:r>
                                </m:sub>
                              </m:sSub>
                              <m: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3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𝑡𝑟𝑢𝑒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36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</m:sSub>
                            </m:e>
                          </m:d>
                          <m:r>
                            <a:rPr lang="en-GB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  <m:d>
                            <m:dPr>
                              <m:ctrlP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sz="3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3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𝑡𝑟𝑢𝑒</m:t>
                                      </m:r>
                                    </m:sub>
                                  </m:sSub>
                                  <m: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den>
                      </m:f>
                    </m:oMath>
                  </m:oMathPara>
                </a14:m>
                <a:endParaRPr lang="en-US" sz="3600" b="0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endParaRPr lang="en-GB" sz="3600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D71AA6F-28A3-18E2-27FF-485BE3050D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751" y="2046326"/>
                <a:ext cx="10802210" cy="1758110"/>
              </a:xfrm>
              <a:prstGeom prst="rect">
                <a:avLst/>
              </a:prstGeom>
              <a:blipFill>
                <a:blip r:embed="rId3"/>
                <a:stretch>
                  <a:fillRect t="-6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D6377CC-901E-FD4C-84E9-B16A38CE10A3}"/>
                  </a:ext>
                </a:extLst>
              </p:cNvPr>
              <p:cNvSpPr txBox="1"/>
              <p:nvPr/>
            </p:nvSpPr>
            <p:spPr>
              <a:xfrm>
                <a:off x="426720" y="4846316"/>
                <a:ext cx="11567160" cy="131170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36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𝑡𝑟𝑢𝑒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𝑡𝑟𝑢𝑒</m:t>
                              </m:r>
                            </m:sub>
                          </m:sSub>
                        </m:den>
                      </m:f>
                      <m:r>
                        <a:rPr lang="en-US" sz="3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6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3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36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d>
                                <m:dPr>
                                  <m:ctrlPr>
                                    <a:rPr lang="en-GB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3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3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𝑚𝑒𝑎𝑠𝑢𝑟𝑒𝑑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3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36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6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p>
                              <m:r>
                                <a:rPr lang="en-US" sz="3600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𝑚𝑒𝑎𝑠𝑢𝑟𝑒𝑑</m:t>
                                  </m:r>
                                </m:sub>
                              </m:sSub>
                              <m: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3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𝑡𝑟𝑢𝑒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sz="3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US" sz="3600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3600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  <m:sub>
                                  <m:r>
                                    <a:rPr lang="en-US" sz="3600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sub>
                              </m:sSub>
                            </m:e>
                          </m:nary>
                          <m:r>
                            <a:rPr lang="en-GB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  <m:d>
                            <m:dPr>
                              <m:ctrlP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𝑡𝑟𝑢𝑒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36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en-US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𝑡𝑟𝑢𝑒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3600" b="0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D6377CC-901E-FD4C-84E9-B16A38CE10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20" y="4846316"/>
                <a:ext cx="11567160" cy="1311706"/>
              </a:xfrm>
              <a:prstGeom prst="rect">
                <a:avLst/>
              </a:prstGeom>
              <a:blipFill>
                <a:blip r:embed="rId4"/>
                <a:stretch>
                  <a:fillRect t="-38462" b="-1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23126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0FE31-37B4-B24A-126C-19AE551D0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Cross Sections:  Simplify notation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7E65C08-A05A-493D-79D7-6B57F98C53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2179403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 Remove subscript from true variables, but t=bin of </a:t>
                </a:r>
                <a:r>
                  <a:rPr lang="en-US" dirty="0" err="1"/>
                  <a:t>x</a:t>
                </a:r>
                <a:r>
                  <a:rPr lang="en-US" baseline="-25000" dirty="0" err="1"/>
                  <a:t>true</a:t>
                </a:r>
                <a:r>
                  <a:rPr lang="en-US" dirty="0"/>
                  <a:t>, m=measured</a:t>
                </a:r>
              </a:p>
              <a:p>
                <a:r>
                  <a:rPr lang="en-US" dirty="0"/>
                  <a:t>We’ll write phi but it really means “integrating over the flux” </a:t>
                </a:r>
              </a:p>
              <a:p>
                <a:r>
                  <a:rPr lang="en-US" dirty="0"/>
                  <a:t>Switch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en-US" sz="28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en-US" dirty="0"/>
                  <a:t> again just for simplicity, sometimes called “unfolding”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7E65C08-A05A-493D-79D7-6B57F98C53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2179403"/>
              </a:xfrm>
              <a:blipFill>
                <a:blip r:embed="rId2"/>
                <a:stretch>
                  <a:fillRect l="-1086" t="-4624" r="-7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A613B-B0BA-7679-8513-F676A8468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36BEB0-2B96-5380-2D60-85D768DBC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D69371-C499-BA03-F4C7-D4973D976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24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B3EE06A-587B-F967-5F9B-6694F7F3A503}"/>
                  </a:ext>
                </a:extLst>
              </p:cNvPr>
              <p:cNvSpPr txBox="1"/>
              <p:nvPr/>
            </p:nvSpPr>
            <p:spPr>
              <a:xfrm>
                <a:off x="96685" y="3765073"/>
                <a:ext cx="11567160" cy="11687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36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3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r>
                        <a:rPr lang="en-US" sz="3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6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3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36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d>
                                <m:dPr>
                                  <m:ctrlPr>
                                    <a:rPr lang="en-GB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3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3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3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sz="3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sz="3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US" sz="3600" b="0" dirty="0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3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𝑚𝑡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36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en-GB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  <m:d>
                            <m:dPr>
                              <m:ctrlP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36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3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sz="3600" b="0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B3EE06A-587B-F967-5F9B-6694F7F3A5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685" y="3765073"/>
                <a:ext cx="11567160" cy="1168718"/>
              </a:xfrm>
              <a:prstGeom prst="rect">
                <a:avLst/>
              </a:prstGeom>
              <a:blipFill>
                <a:blip r:embed="rId3"/>
                <a:stretch>
                  <a:fillRect t="-12903" b="-75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0C9CE8A-7CA2-E302-34AF-506D8E3D3E0B}"/>
              </a:ext>
            </a:extLst>
          </p:cNvPr>
          <p:cNvSpPr txBox="1">
            <a:spLocks/>
          </p:cNvSpPr>
          <p:nvPr/>
        </p:nvSpPr>
        <p:spPr>
          <a:xfrm>
            <a:off x="622464" y="5079603"/>
            <a:ext cx="11515107" cy="1130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 Deconstruct this piece by piece, from the easiest to the most complicated: </a:t>
            </a:r>
          </a:p>
        </p:txBody>
      </p:sp>
    </p:spTree>
    <p:extLst>
      <p:ext uri="{BB962C8B-B14F-4D97-AF65-F5344CB8AC3E}">
        <p14:creationId xmlns:p14="http://schemas.microsoft.com/office/powerpoint/2010/main" val="7298730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70DB83C-873E-0BAC-9C7A-0C1DA307063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4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GB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r>
                        <a:rPr lang="en-US" sz="4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4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44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d>
                                <m:dPr>
                                  <m:ctrlPr>
                                    <a:rPr lang="en-GB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4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sz="4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44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4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sz="4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US" sz="4400" b="0" dirty="0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4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4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GB" sz="4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en-GB" sz="4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  <m:d>
                            <m:dPr>
                              <m:ctrlPr>
                                <a:rPr lang="en-GB" sz="4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4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4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4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4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4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70DB83C-873E-0BAC-9C7A-0C1DA30706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3333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9EF6B45-A791-A863-FD6C-089316CF003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43527" y="1825624"/>
                <a:ext cx="10515600" cy="4463858"/>
              </a:xfrm>
            </p:spPr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:  These are the backgrounds that are </a:t>
                </a:r>
                <a:br>
                  <a:rPr lang="en-US" dirty="0"/>
                </a:br>
                <a:r>
                  <a:rPr lang="en-US" dirty="0"/>
                  <a:t>still in the event sample </a:t>
                </a:r>
                <a:br>
                  <a:rPr lang="en-US" dirty="0"/>
                </a:br>
                <a:r>
                  <a:rPr lang="en-US" dirty="0"/>
                  <a:t>even after you make all your cuts. 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B</m:t>
                    </m:r>
                    <m:d>
                      <m:dPr>
                        <m:ctrlPr>
                          <a:rPr lang="en-GB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d>
                    <m:r>
                      <a:rPr lang="en-GB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GB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GB" sz="28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𝑚𝑡</m:t>
                                </m:r>
                              </m:sup>
                            </m:sSup>
                          </m:e>
                          <m:sup>
                            <m:r>
                              <a:rPr lang="en-US" sz="28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f>
                          <m:fPr>
                            <m:ctrlPr>
                              <a:rPr lang="en-GB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GB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𝑡𝑟𝑢𝑒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𝑡𝑟𝑢𝑒</m:t>
                                </m:r>
                              </m:sub>
                            </m:sSub>
                          </m:den>
                        </m:f>
                        <m:sSub>
                          <m:sSubPr>
                            <m:ctrlPr>
                              <a:rPr lang="en-GB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Φ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d>
                          <m:dPr>
                            <m:ctrlPr>
                              <a:rPr lang="en-GB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en-GB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d>
                          <m:dPr>
                            <m:ctrlPr>
                              <a:rPr lang="en-GB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𝑡𝑟𝑢𝑒</m:t>
                                    </m:r>
                                  </m:sub>
                                </m:sSub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</m:e>
                        </m:d>
                      </m:e>
                    </m:nary>
                  </m:oMath>
                </a14:m>
                <a:endParaRPr lang="en-US" dirty="0"/>
              </a:p>
              <a:p>
                <a:r>
                  <a:rPr lang="en-US" dirty="0"/>
                  <a:t>You could predict what this background is </a:t>
                </a:r>
                <a:br>
                  <a:rPr lang="en-US" dirty="0"/>
                </a:br>
                <a:r>
                  <a:rPr lang="en-US" dirty="0"/>
                  <a:t>from your simulation, but that prediction </a:t>
                </a:r>
                <a:br>
                  <a:rPr lang="en-US" dirty="0"/>
                </a:br>
                <a:r>
                  <a:rPr lang="en-US" dirty="0"/>
                  <a:t>may have a large uncertainty! </a:t>
                </a:r>
              </a:p>
              <a:p>
                <a:pPr lvl="1"/>
                <a:r>
                  <a:rPr lang="en-US" dirty="0"/>
                  <a:t>Background Process Cross Section uncertainties	</a:t>
                </a:r>
                <a:br>
                  <a:rPr lang="en-US" dirty="0"/>
                </a:br>
                <a:r>
                  <a:rPr lang="en-US" dirty="0"/>
                  <a:t>(have to sum over all processes!)</a:t>
                </a:r>
              </a:p>
              <a:p>
                <a:pPr lvl="1"/>
                <a:r>
                  <a:rPr lang="en-US" dirty="0"/>
                  <a:t>Flux uncertainties (have to Sum over all fluxes!)</a:t>
                </a:r>
              </a:p>
              <a:p>
                <a:pPr lvl="1"/>
                <a:r>
                  <a:rPr lang="en-US" dirty="0"/>
                  <a:t>Have to smear back:  is that smearing matrix the same for all backgrounds?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9EF6B45-A791-A863-FD6C-089316CF00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3527" y="1825624"/>
                <a:ext cx="10515600" cy="4463858"/>
              </a:xfrm>
              <a:blipFill>
                <a:blip r:embed="rId3"/>
                <a:stretch>
                  <a:fillRect l="-965" t="-3116" b="-11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CE9A5-8DF5-1ACF-882E-C2944C5BD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BE210-1BE7-C430-1D4A-B022B6ACB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BB1A0-FA4F-5E16-ABED-3BCCBEFD6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2EB26E-3376-2177-C0F7-F0B64997132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3104" y="3729985"/>
            <a:ext cx="2772132" cy="19404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5CAC4F-7F74-2D2C-5E33-71FFDEF583D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0536" y="1580866"/>
            <a:ext cx="3073107" cy="17275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DF0307F-AEA4-FA08-4613-EFFBD68E7D85}"/>
              </a:ext>
            </a:extLst>
          </p:cNvPr>
          <p:cNvSpPr txBox="1"/>
          <p:nvPr/>
        </p:nvSpPr>
        <p:spPr>
          <a:xfrm>
            <a:off x="10058694" y="3360653"/>
            <a:ext cx="73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Signal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3403F0-96F8-FCEE-2D1F-957F9C19EF3F}"/>
              </a:ext>
            </a:extLst>
          </p:cNvPr>
          <p:cNvSpPr txBox="1"/>
          <p:nvPr/>
        </p:nvSpPr>
        <p:spPr>
          <a:xfrm>
            <a:off x="10461137" y="5539785"/>
            <a:ext cx="1298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32826984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graph of a graph with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460D7B8C-3AE0-29E3-1A50-485B8C2984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1643" y="2683072"/>
            <a:ext cx="3842237" cy="30960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A46188-BF30-9707-F421-D49497DEE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data to predict B(</a:t>
            </a:r>
            <a:r>
              <a:rPr lang="en-US" dirty="0" err="1"/>
              <a:t>x</a:t>
            </a:r>
            <a:r>
              <a:rPr lang="en-US" baseline="-25000" dirty="0" err="1"/>
              <a:t>m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21EF4-F928-0ED1-64A4-6E8BACFAE3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80" y="1566674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Quasi-elastic neutrino scattering should </a:t>
            </a:r>
            <a:br>
              <a:rPr lang="en-US" dirty="0"/>
            </a:br>
            <a:r>
              <a:rPr lang="en-US" dirty="0"/>
              <a:t>have an easily-identifiable signature: </a:t>
            </a:r>
            <a:br>
              <a:rPr lang="en-US" dirty="0"/>
            </a:br>
            <a:r>
              <a:rPr lang="en-US" dirty="0"/>
              <a:t>one muon and one proton</a:t>
            </a:r>
          </a:p>
          <a:p>
            <a:r>
              <a:rPr lang="en-US" dirty="0"/>
              <a:t>Example from </a:t>
            </a:r>
            <a:r>
              <a:rPr lang="en-US" dirty="0" err="1"/>
              <a:t>MINERvA</a:t>
            </a:r>
            <a:r>
              <a:rPr lang="en-US" dirty="0"/>
              <a:t>:  </a:t>
            </a:r>
            <a:br>
              <a:rPr lang="en-US" dirty="0"/>
            </a:br>
            <a:r>
              <a:rPr lang="en-US" dirty="0"/>
              <a:t>if you only require a </a:t>
            </a:r>
            <a:br>
              <a:rPr lang="en-US" dirty="0"/>
            </a:br>
            <a:r>
              <a:rPr lang="en-US" dirty="0"/>
              <a:t>muon (p&gt;1.5GeV/c) </a:t>
            </a:r>
          </a:p>
          <a:p>
            <a:r>
              <a:rPr lang="en-US" dirty="0"/>
              <a:t>and NO other </a:t>
            </a:r>
            <a:br>
              <a:rPr lang="en-US" dirty="0"/>
            </a:br>
            <a:r>
              <a:rPr lang="en-US" dirty="0"/>
              <a:t>energy deposits far </a:t>
            </a:r>
            <a:br>
              <a:rPr lang="en-US" dirty="0"/>
            </a:br>
            <a:r>
              <a:rPr lang="en-US" dirty="0"/>
              <a:t>from the nucleus, </a:t>
            </a:r>
            <a:br>
              <a:rPr lang="en-US" dirty="0"/>
            </a:br>
            <a:r>
              <a:rPr lang="en-US" dirty="0"/>
              <a:t>no Michel electron, </a:t>
            </a:r>
            <a:br>
              <a:rPr lang="en-US" dirty="0"/>
            </a:br>
            <a:r>
              <a:rPr lang="en-US" dirty="0"/>
              <a:t>here are the backgrounds: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6EE56E-58B6-08DC-DD57-0C0D798E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149FC7-CB05-45E4-3002-98777623B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063D33-5891-C66F-0FD3-276FD553B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5BE028-2225-801B-987E-B7019AD5AE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5442" y="957106"/>
            <a:ext cx="2184395" cy="15576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13AC423-0F14-4355-BF70-0E51D7509A14}"/>
              </a:ext>
            </a:extLst>
          </p:cNvPr>
          <p:cNvSpPr txBox="1"/>
          <p:nvPr/>
        </p:nvSpPr>
        <p:spPr>
          <a:xfrm>
            <a:off x="7239000" y="5897325"/>
            <a:ext cx="37112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1" dirty="0" err="1">
                <a:effectLst/>
                <a:latin typeface="-apple-system"/>
              </a:rPr>
              <a:t>Phys.Rev.Lett</a:t>
            </a:r>
            <a:r>
              <a:rPr lang="en-US" b="0" i="1" dirty="0">
                <a:effectLst/>
                <a:latin typeface="-apple-system"/>
              </a:rPr>
              <a:t>.</a:t>
            </a:r>
            <a:r>
              <a:rPr lang="en-US" b="0" i="0" dirty="0">
                <a:effectLst/>
                <a:latin typeface="-apple-system"/>
              </a:rPr>
              <a:t> 130 (2023) 16, 161801</a:t>
            </a:r>
            <a:endParaRPr lang="en-US" dirty="0"/>
          </a:p>
        </p:txBody>
      </p:sp>
      <p:pic>
        <p:nvPicPr>
          <p:cNvPr id="16" name="Picture 15" descr="A graph of 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669DE8F6-9D20-2DAF-B731-6E634FAE60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8515" y="2694451"/>
            <a:ext cx="3902075" cy="314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1839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2D88C-8743-6843-2AAE-187AEEB00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Data to predict B(</a:t>
            </a:r>
            <a:r>
              <a:rPr lang="en-US" dirty="0" err="1"/>
              <a:t>x</a:t>
            </a:r>
            <a:r>
              <a:rPr lang="en-US" baseline="-25000" dirty="0" err="1"/>
              <a:t>m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AFC80-0017-B7ED-D996-F2B8974168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260" y="1706456"/>
            <a:ext cx="6431280" cy="491532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Remember:  the CCQE process is probably the best known neutrino-nucleus process, how could you trust your simulation to tell  you the background levels? </a:t>
            </a:r>
          </a:p>
          <a:p>
            <a:r>
              <a:rPr lang="en-US" dirty="0"/>
              <a:t>Solution:  Use the data itself, but try to isolate each background by looking at the events you REMOVED from the signal process</a:t>
            </a:r>
          </a:p>
          <a:p>
            <a:r>
              <a:rPr lang="en-US" dirty="0"/>
              <a:t>How to find events with </a:t>
            </a:r>
            <a:r>
              <a:rPr lang="en-US" dirty="0">
                <a:latin typeface="Symbol" pitchFamily="2" charset="2"/>
              </a:rPr>
              <a:t>p</a:t>
            </a:r>
            <a:r>
              <a:rPr lang="en-US" baseline="30000" dirty="0"/>
              <a:t>+</a:t>
            </a:r>
            <a:r>
              <a:rPr lang="en-US" dirty="0"/>
              <a:t>? </a:t>
            </a:r>
          </a:p>
          <a:p>
            <a:r>
              <a:rPr lang="en-US" dirty="0"/>
              <a:t>How to find events with </a:t>
            </a:r>
            <a:r>
              <a:rPr lang="en-US" dirty="0">
                <a:latin typeface="Symbol" pitchFamily="2" charset="2"/>
              </a:rPr>
              <a:t>p</a:t>
            </a:r>
            <a:r>
              <a:rPr lang="en-US" baseline="30000" dirty="0"/>
              <a:t>0</a:t>
            </a:r>
            <a:r>
              <a:rPr lang="en-US" dirty="0"/>
              <a:t>?</a:t>
            </a:r>
          </a:p>
          <a:p>
            <a:r>
              <a:rPr lang="en-US" dirty="0"/>
              <a:t>Remember, red is signal:  can’t always find event samples that have all one background, or no signal events in them…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BB664-C5E6-63AB-023D-15AFC3515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DE876-9EA8-8343-FDD3-ABF0DF0EA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7BCA4-247E-0BA6-F0C9-366111AF3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27</a:t>
            </a:fld>
            <a:endParaRPr lang="en-US"/>
          </a:p>
        </p:txBody>
      </p:sp>
      <p:pic>
        <p:nvPicPr>
          <p:cNvPr id="8" name="Picture 7" descr="A graph of a nuclear reaction&#10;&#10;Description automatically generated with medium confidence">
            <a:extLst>
              <a:ext uri="{FF2B5EF4-FFF2-40B4-BE49-F238E27FC236}">
                <a16:creationId xmlns:a16="http://schemas.microsoft.com/office/drawing/2014/main" id="{733E4349-A88C-0D43-D679-BD68783B74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2052" y="346416"/>
            <a:ext cx="3571748" cy="2878127"/>
          </a:xfrm>
          <a:prstGeom prst="rect">
            <a:avLst/>
          </a:prstGeom>
        </p:spPr>
      </p:pic>
      <p:pic>
        <p:nvPicPr>
          <p:cNvPr id="10" name="Picture 9" descr="A graph of a graph&#10;&#10;Description automatically generated">
            <a:extLst>
              <a:ext uri="{FF2B5EF4-FFF2-40B4-BE49-F238E27FC236}">
                <a16:creationId xmlns:a16="http://schemas.microsoft.com/office/drawing/2014/main" id="{E522B090-1502-2BA9-6233-75D3AE567C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2052" y="3351383"/>
            <a:ext cx="3571748" cy="287812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8EF35CF-9C68-A5E8-FDFF-50C4501C4189}"/>
              </a:ext>
            </a:extLst>
          </p:cNvPr>
          <p:cNvSpPr txBox="1"/>
          <p:nvPr/>
        </p:nvSpPr>
        <p:spPr>
          <a:xfrm>
            <a:off x="5236641" y="6108264"/>
            <a:ext cx="37112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1" dirty="0" err="1">
                <a:effectLst/>
                <a:latin typeface="-apple-system"/>
              </a:rPr>
              <a:t>Phys.Rev.Lett</a:t>
            </a:r>
            <a:r>
              <a:rPr lang="en-US" sz="1400" b="0" i="1" dirty="0">
                <a:effectLst/>
                <a:latin typeface="-apple-system"/>
              </a:rPr>
              <a:t>.</a:t>
            </a:r>
            <a:r>
              <a:rPr lang="en-US" sz="1400" b="0" i="0" dirty="0">
                <a:effectLst/>
                <a:latin typeface="-apple-system"/>
              </a:rPr>
              <a:t> 130 (2023) 16, 161801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988905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70DB83C-873E-0BAC-9C7A-0C1DA307063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4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GB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r>
                        <a:rPr lang="en-US" sz="4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4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44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d>
                                <m:dPr>
                                  <m:ctrlPr>
                                    <a:rPr lang="en-GB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US" sz="4400" b="0" dirty="0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4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4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𝑚𝑡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4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4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GB" sz="4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en-GB" sz="4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  <m:d>
                            <m:dPr>
                              <m:ctrlPr>
                                <a:rPr lang="en-GB" sz="4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4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4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4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4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4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70DB83C-873E-0BAC-9C7A-0C1DA30706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3333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9EF6B45-A791-A863-FD6C-089316CF003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50944" y="1909804"/>
                <a:ext cx="7800575" cy="4530725"/>
              </a:xfrm>
            </p:spPr>
            <p:txBody>
              <a:bodyPr>
                <a:normAutofit fontScale="92500" lnSpcReduction="2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𝑚𝑡</m:t>
                        </m:r>
                      </m:sub>
                    </m:sSub>
                  </m:oMath>
                </a14:m>
                <a:r>
                  <a:rPr lang="en-US" dirty="0"/>
                  <a:t>:  This is the ”</a:t>
                </a:r>
                <a:r>
                  <a:rPr lang="en-US" dirty="0" err="1"/>
                  <a:t>unsmearing</a:t>
                </a:r>
                <a:r>
                  <a:rPr lang="en-US" dirty="0"/>
                  <a:t> matrix” that takes you from the measured variable to the true variable</a:t>
                </a:r>
              </a:p>
              <a:p>
                <a:r>
                  <a:rPr lang="en-US" dirty="0"/>
                  <a:t>We want to know, if an event is observed in bin m, </a:t>
                </a:r>
                <a:r>
                  <a:rPr lang="en-US" dirty="0">
                    <a:solidFill>
                      <a:srgbClr val="D16207"/>
                    </a:solidFill>
                  </a:rPr>
                  <a:t>what bin did it really happen in</a:t>
                </a:r>
                <a:r>
                  <a:rPr lang="en-US" dirty="0"/>
                  <a:t>?</a:t>
                </a:r>
              </a:p>
              <a:p>
                <a:r>
                  <a:rPr lang="en-US" dirty="0"/>
                  <a:t>In other words, what’s the probability that an event </a:t>
                </a:r>
                <a:r>
                  <a:rPr lang="en-US" dirty="0">
                    <a:solidFill>
                      <a:srgbClr val="D16207"/>
                    </a:solidFill>
                  </a:rPr>
                  <a:t>observed in bin m (measured) </a:t>
                </a:r>
                <a:r>
                  <a:rPr lang="en-US" dirty="0"/>
                  <a:t>actually </a:t>
                </a:r>
                <a:r>
                  <a:rPr lang="en-US" dirty="0">
                    <a:solidFill>
                      <a:srgbClr val="D16207"/>
                    </a:solidFill>
                  </a:rPr>
                  <a:t>occurred in bin t (true)</a:t>
                </a:r>
                <a:r>
                  <a:rPr lang="en-US" dirty="0"/>
                  <a:t>?</a:t>
                </a:r>
              </a:p>
              <a:p>
                <a:r>
                  <a:rPr lang="en-US" dirty="0"/>
                  <a:t>We can use our Monte Carlo to form a </a:t>
                </a:r>
                <a:r>
                  <a:rPr lang="en-US" dirty="0">
                    <a:solidFill>
                      <a:srgbClr val="D16207"/>
                    </a:solidFill>
                  </a:rPr>
                  <a:t>migration matrix</a:t>
                </a:r>
                <a:r>
                  <a:rPr lang="en-US" dirty="0"/>
                  <a:t> indicating what fraction of events generated in each true bin α were observed in each reconstructed bin j</a:t>
                </a:r>
              </a:p>
              <a:p>
                <a:r>
                  <a:rPr lang="en-US" dirty="0"/>
                  <a:t>If the detector has good resolution, the matrix should be </a:t>
                </a:r>
                <a:r>
                  <a:rPr lang="en-US" dirty="0">
                    <a:solidFill>
                      <a:srgbClr val="D16207"/>
                    </a:solidFill>
                  </a:rPr>
                  <a:t>close to diagonal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9EF6B45-A791-A863-FD6C-089316CF00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0944" y="1909804"/>
                <a:ext cx="7800575" cy="4530725"/>
              </a:xfrm>
              <a:blipFill>
                <a:blip r:embed="rId3"/>
                <a:stretch>
                  <a:fillRect l="-1138" t="-3631" r="-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CE9A5-8DF5-1ACF-882E-C2944C5BD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BE210-1BE7-C430-1D4A-B022B6ACB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BB1A0-FA4F-5E16-ABED-3BCCBEFD6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28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E33BAE-45B2-6447-F21B-42AAD9CC5C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0919" y="1690688"/>
            <a:ext cx="2540789" cy="21146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01372B-EB2C-01D3-7DFB-A33D13D7BF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5028" y="3973497"/>
            <a:ext cx="2592572" cy="21207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82038B-1E3A-3C44-D101-A83BE81303C1}"/>
              </a:ext>
            </a:extLst>
          </p:cNvPr>
          <p:cNvSpPr txBox="1"/>
          <p:nvPr/>
        </p:nvSpPr>
        <p:spPr>
          <a:xfrm>
            <a:off x="8984674" y="1755916"/>
            <a:ext cx="20947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True distribution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907421-C107-C27E-9E03-325CD1A4ABD1}"/>
              </a:ext>
            </a:extLst>
          </p:cNvPr>
          <p:cNvSpPr/>
          <p:nvPr/>
        </p:nvSpPr>
        <p:spPr>
          <a:xfrm>
            <a:off x="8883172" y="3991944"/>
            <a:ext cx="21962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Reconstructed (smeared) </a:t>
            </a:r>
          </a:p>
          <a:p>
            <a:r>
              <a:rPr lang="en-US" sz="1400" dirty="0"/>
              <a:t>distribution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80C596-420C-7788-7C75-7A4779116F39}"/>
              </a:ext>
            </a:extLst>
          </p:cNvPr>
          <p:cNvSpPr txBox="1"/>
          <p:nvPr/>
        </p:nvSpPr>
        <p:spPr>
          <a:xfrm>
            <a:off x="2347517" y="6383973"/>
            <a:ext cx="2199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Graphics courtesy C. Patrick</a:t>
            </a:r>
          </a:p>
        </p:txBody>
      </p:sp>
    </p:spTree>
    <p:extLst>
      <p:ext uri="{BB962C8B-B14F-4D97-AF65-F5344CB8AC3E}">
        <p14:creationId xmlns:p14="http://schemas.microsoft.com/office/powerpoint/2010/main" val="5507563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54DB509-A117-2127-869F-41506F4060F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26627" y="154947"/>
                <a:ext cx="10515600" cy="1325563"/>
              </a:xfrm>
            </p:spPr>
            <p:txBody>
              <a:bodyPr>
                <a:normAutofit fontScale="9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4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GB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r>
                        <a:rPr lang="en-US" sz="4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4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44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d>
                                <m:dPr>
                                  <m:ctrlPr>
                                    <a:rPr lang="en-GB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US" sz="4400" b="0" dirty="0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4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4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𝑚𝑡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4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4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GB" sz="4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en-GB" sz="4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  <m:d>
                            <m:dPr>
                              <m:ctrlPr>
                                <a:rPr lang="en-GB" sz="4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4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4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4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4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4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54DB509-A117-2127-869F-41506F4060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26627" y="154947"/>
                <a:ext cx="10515600" cy="1325563"/>
              </a:xfrm>
              <a:blipFill>
                <a:blip r:embed="rId2"/>
                <a:stretch>
                  <a:fillRect l="-844" t="-13333" b="-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6EAD1-079C-53EF-3EF0-B6DC180BA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4860" y="4424045"/>
            <a:ext cx="10515600" cy="1847215"/>
          </a:xfrm>
        </p:spPr>
        <p:txBody>
          <a:bodyPr/>
          <a:lstStyle/>
          <a:p>
            <a:r>
              <a:rPr lang="en-US" dirty="0"/>
              <a:t>To get the </a:t>
            </a:r>
            <a:r>
              <a:rPr lang="en-US" dirty="0" err="1"/>
              <a:t>unsmearing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matrix </a:t>
            </a:r>
            <a:r>
              <a:rPr lang="en-US" dirty="0" err="1"/>
              <a:t>U</a:t>
            </a:r>
            <a:r>
              <a:rPr lang="en-US" baseline="-25000" dirty="0" err="1"/>
              <a:t>tm</a:t>
            </a:r>
            <a:r>
              <a:rPr lang="el-GR" dirty="0"/>
              <a:t>,  </a:t>
            </a:r>
            <a:r>
              <a:rPr lang="en-US" dirty="0"/>
              <a:t>you have to invert the migration matrix</a:t>
            </a:r>
          </a:p>
          <a:p>
            <a:r>
              <a:rPr lang="en-US" dirty="0"/>
              <a:t>…in theory. In practice, it often gives poor results and we often need to use a more sophisticated method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306D7-AB06-26AE-F6C8-0312B3D26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399595-4736-788D-9B7F-4FD6350AC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69626-1213-B555-AA5E-7D1DDB019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29</a:t>
            </a:fld>
            <a:endParaRPr lang="en-US"/>
          </a:p>
        </p:txBody>
      </p:sp>
      <p:pic>
        <p:nvPicPr>
          <p:cNvPr id="7" name="Picture 6" descr="UnsmearingBayesian_qsq_central_0_0_standard_minerva_false_4_plot2.png">
            <a:extLst>
              <a:ext uri="{FF2B5EF4-FFF2-40B4-BE49-F238E27FC236}">
                <a16:creationId xmlns:a16="http://schemas.microsoft.com/office/drawing/2014/main" id="{A4F2EA20-C31C-6A78-2DED-4065B0B90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5367" y="1417000"/>
            <a:ext cx="4236479" cy="3280095"/>
          </a:xfrm>
          <a:prstGeom prst="rect">
            <a:avLst/>
          </a:prstGeom>
        </p:spPr>
      </p:pic>
      <p:sp>
        <p:nvSpPr>
          <p:cNvPr id="8" name="Line Callout 1 7">
            <a:extLst>
              <a:ext uri="{FF2B5EF4-FFF2-40B4-BE49-F238E27FC236}">
                <a16:creationId xmlns:a16="http://schemas.microsoft.com/office/drawing/2014/main" id="{CE950C1C-77E4-421C-616C-3C319F6E9621}"/>
              </a:ext>
            </a:extLst>
          </p:cNvPr>
          <p:cNvSpPr/>
          <p:nvPr/>
        </p:nvSpPr>
        <p:spPr>
          <a:xfrm>
            <a:off x="3668394" y="2621828"/>
            <a:ext cx="1930028" cy="646393"/>
          </a:xfrm>
          <a:prstGeom prst="borderCallout1">
            <a:avLst>
              <a:gd name="adj1" fmla="val 48575"/>
              <a:gd name="adj2" fmla="val 108776"/>
              <a:gd name="adj3" fmla="val 48611"/>
              <a:gd name="adj4" fmla="val 133015"/>
            </a:avLst>
          </a:prstGeom>
          <a:ln w="28575" cmpd="sng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Each row adds up to 100%</a:t>
            </a:r>
          </a:p>
        </p:txBody>
      </p:sp>
      <p:sp>
        <p:nvSpPr>
          <p:cNvPr id="9" name="Line Callout 2 8">
            <a:extLst>
              <a:ext uri="{FF2B5EF4-FFF2-40B4-BE49-F238E27FC236}">
                <a16:creationId xmlns:a16="http://schemas.microsoft.com/office/drawing/2014/main" id="{87AE9143-5E9E-FA11-C967-9FDF80A78030}"/>
              </a:ext>
            </a:extLst>
          </p:cNvPr>
          <p:cNvSpPr/>
          <p:nvPr/>
        </p:nvSpPr>
        <p:spPr>
          <a:xfrm>
            <a:off x="10143797" y="1417000"/>
            <a:ext cx="1885959" cy="2157412"/>
          </a:xfrm>
          <a:prstGeom prst="borderCallout2">
            <a:avLst>
              <a:gd name="adj1" fmla="val 1509"/>
              <a:gd name="adj2" fmla="val -10713"/>
              <a:gd name="adj3" fmla="val 1772"/>
              <a:gd name="adj4" fmla="val -46885"/>
              <a:gd name="adj5" fmla="val 22232"/>
              <a:gd name="adj6" fmla="val -75397"/>
            </a:avLst>
          </a:prstGeom>
          <a:ln w="28575" cmpd="sng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Diagonal corresponds to events reconstructed in the right bin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A45ECD-0075-FCA7-DC74-D22B62581D6A}"/>
              </a:ext>
            </a:extLst>
          </p:cNvPr>
          <p:cNvSpPr txBox="1"/>
          <p:nvPr/>
        </p:nvSpPr>
        <p:spPr>
          <a:xfrm>
            <a:off x="1118046" y="3266161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“Migration Matrix”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628712-7347-E200-E778-88944B34C7F4}"/>
              </a:ext>
            </a:extLst>
          </p:cNvPr>
          <p:cNvSpPr txBox="1"/>
          <p:nvPr/>
        </p:nvSpPr>
        <p:spPr>
          <a:xfrm>
            <a:off x="2347517" y="6383973"/>
            <a:ext cx="2199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Graphics courtesy C. Patrick</a:t>
            </a:r>
          </a:p>
        </p:txBody>
      </p:sp>
    </p:spTree>
    <p:extLst>
      <p:ext uri="{BB962C8B-B14F-4D97-AF65-F5344CB8AC3E}">
        <p14:creationId xmlns:p14="http://schemas.microsoft.com/office/powerpoint/2010/main" val="3780539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7C2ED-128E-4DD4-C8EF-0B4232DB8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 question #1: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61139-4319-4EDF-97AA-32113AFD6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71872" cy="4351338"/>
          </a:xfrm>
        </p:spPr>
        <p:txBody>
          <a:bodyPr/>
          <a:lstStyle/>
          <a:p>
            <a:r>
              <a:rPr lang="en-US" dirty="0"/>
              <a:t>How far does a proton with 100MeV Kinetic Energy go in </a:t>
            </a:r>
          </a:p>
          <a:p>
            <a:pPr lvl="1"/>
            <a:r>
              <a:rPr lang="en-US" dirty="0"/>
              <a:t>Plastic Scintillator (could consider C alone)</a:t>
            </a:r>
          </a:p>
          <a:p>
            <a:pPr lvl="1"/>
            <a:r>
              <a:rPr lang="en-US" dirty="0"/>
              <a:t>Iron</a:t>
            </a:r>
          </a:p>
          <a:p>
            <a:pPr lvl="1"/>
            <a:r>
              <a:rPr lang="en-US" dirty="0"/>
              <a:t>Argon </a:t>
            </a:r>
          </a:p>
          <a:p>
            <a:r>
              <a:rPr lang="en-US" dirty="0"/>
              <a:t>How far does a muon with 2000 MeV Kinetic Energy go in </a:t>
            </a:r>
          </a:p>
          <a:p>
            <a:pPr lvl="1"/>
            <a:r>
              <a:rPr lang="en-US" dirty="0"/>
              <a:t>Plastic Scintillator</a:t>
            </a:r>
          </a:p>
          <a:p>
            <a:pPr lvl="1"/>
            <a:r>
              <a:rPr lang="en-US" dirty="0"/>
              <a:t>Iron</a:t>
            </a:r>
          </a:p>
          <a:p>
            <a:pPr lvl="1"/>
            <a:r>
              <a:rPr lang="en-US" dirty="0"/>
              <a:t>Argon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0EEF9-66DB-168C-676C-7EA9D1D4E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619C9-A495-2D7E-9CC5-79A7E13A3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E313A-2F92-B27F-9193-5CE6C9658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4816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248A41C-1229-4BFE-54EF-F31E61A1BAA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T2K:  Letting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4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𝑚𝑡</m:t>
                        </m:r>
                      </m:sub>
                    </m:sSub>
                  </m:oMath>
                </a14:m>
                <a:r>
                  <a:rPr lang="en-US" dirty="0"/>
                  <a:t> vary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248A41C-1229-4BFE-54EF-F31E61A1BA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7BA0F-0F18-ED5D-3D8D-91EF86B8CA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680" y="1770062"/>
            <a:ext cx="10515600" cy="4351338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dirty="0"/>
              <a:t>T2K: </a:t>
            </a:r>
            <a:r>
              <a:rPr lang="en-US" b="0" i="0" dirty="0">
                <a:effectLst/>
                <a:latin typeface="-apple-system"/>
              </a:rPr>
              <a:t> Showing 3 out of 5 samples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latin typeface="-apple-system"/>
              </a:rPr>
              <a:t>“CC0</a:t>
            </a:r>
            <a:r>
              <a:rPr lang="en-US" dirty="0">
                <a:latin typeface="Symbol" pitchFamily="2" charset="2"/>
              </a:rPr>
              <a:t>p</a:t>
            </a:r>
            <a:r>
              <a:rPr lang="en-US" dirty="0">
                <a:latin typeface="-apple-system"/>
              </a:rPr>
              <a:t>” Analysis for </a:t>
            </a:r>
            <a:r>
              <a:rPr lang="en-US" dirty="0">
                <a:latin typeface="Symbol" pitchFamily="2" charset="2"/>
              </a:rPr>
              <a:t>n</a:t>
            </a:r>
            <a:r>
              <a:rPr lang="en-US" baseline="-25000" dirty="0">
                <a:latin typeface="Symbol" pitchFamily="2" charset="2"/>
              </a:rPr>
              <a:t>m</a:t>
            </a:r>
            <a:r>
              <a:rPr lang="en-US" dirty="0">
                <a:latin typeface="-apple-system"/>
              </a:rPr>
              <a:t>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dirty="0">
                <a:latin typeface="-apple-system"/>
              </a:rPr>
              <a:t>Try to get as many 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>
                <a:latin typeface="-apple-system"/>
              </a:rPr>
              <a:t> as possible!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C52D7-54CA-5128-3063-BD4D250B4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7DDE86-3FDC-31D7-20E1-67E8EC0AF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B2731-4935-F02D-4DC4-2566E8871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30</a:t>
            </a:fld>
            <a:endParaRPr lang="en-US"/>
          </a:p>
        </p:txBody>
      </p:sp>
      <p:pic>
        <p:nvPicPr>
          <p:cNvPr id="8" name="Picture 7" descr="A diagram of a sample&#10;&#10;Description automatically generated">
            <a:extLst>
              <a:ext uri="{FF2B5EF4-FFF2-40B4-BE49-F238E27FC236}">
                <a16:creationId xmlns:a16="http://schemas.microsoft.com/office/drawing/2014/main" id="{CB7D31BE-3449-322D-E874-6F14984D97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5752" y="1462526"/>
            <a:ext cx="6130508" cy="17970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B15D563-FD4C-3FF7-3462-C22B0DBFEC14}"/>
              </a:ext>
            </a:extLst>
          </p:cNvPr>
          <p:cNvSpPr txBox="1"/>
          <p:nvPr/>
        </p:nvSpPr>
        <p:spPr>
          <a:xfrm>
            <a:off x="1927860" y="607933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1" dirty="0" err="1">
                <a:effectLst/>
                <a:latin typeface="-apple-system"/>
              </a:rPr>
              <a:t>Phys.Rev.D</a:t>
            </a:r>
            <a:r>
              <a:rPr lang="en-US" b="0" i="0" dirty="0">
                <a:effectLst/>
                <a:latin typeface="-apple-system"/>
              </a:rPr>
              <a:t> 101 (2020) 11, 112001</a:t>
            </a:r>
          </a:p>
        </p:txBody>
      </p:sp>
      <p:pic>
        <p:nvPicPr>
          <p:cNvPr id="12" name="Picture 11" descr="A graph of different colored bars&#10;&#10;Description automatically generated">
            <a:extLst>
              <a:ext uri="{FF2B5EF4-FFF2-40B4-BE49-F238E27FC236}">
                <a16:creationId xmlns:a16="http://schemas.microsoft.com/office/drawing/2014/main" id="{8FE9243D-6439-2705-4E0F-09CB379314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6380" y="3396736"/>
            <a:ext cx="3545560" cy="2753833"/>
          </a:xfrm>
          <a:prstGeom prst="rect">
            <a:avLst/>
          </a:prstGeom>
        </p:spPr>
      </p:pic>
      <p:pic>
        <p:nvPicPr>
          <p:cNvPr id="14" name="Picture 13" descr="A graph of different colored squares&#10;&#10;Description automatically generated">
            <a:extLst>
              <a:ext uri="{FF2B5EF4-FFF2-40B4-BE49-F238E27FC236}">
                <a16:creationId xmlns:a16="http://schemas.microsoft.com/office/drawing/2014/main" id="{16309896-1839-4BE7-2FA2-013D5B03FD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8350" y="3325498"/>
            <a:ext cx="3545560" cy="2753833"/>
          </a:xfrm>
          <a:prstGeom prst="rect">
            <a:avLst/>
          </a:prstGeom>
        </p:spPr>
      </p:pic>
      <p:pic>
        <p:nvPicPr>
          <p:cNvPr id="16" name="Picture 15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1EE7301E-D6AB-AC01-3023-46550C054C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000" y="3235805"/>
            <a:ext cx="3545560" cy="275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794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28FF928-EE74-7C93-5643-02524AB4216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T2K:  Letting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4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𝑚𝑡</m:t>
                        </m:r>
                      </m:sub>
                    </m:sSub>
                  </m:oMath>
                </a14:m>
                <a:r>
                  <a:rPr lang="en-US" dirty="0"/>
                  <a:t> vary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28FF928-EE74-7C93-5643-02524AB421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C40DD9-7BCB-3AC6-14C1-9D19FFF8A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250" y="1502309"/>
            <a:ext cx="5126635" cy="4351338"/>
          </a:xfrm>
        </p:spPr>
        <p:txBody>
          <a:bodyPr>
            <a:normAutofit/>
          </a:bodyPr>
          <a:lstStyle/>
          <a:p>
            <a:r>
              <a:rPr lang="en-US" sz="2000" dirty="0"/>
              <a:t>In order to incorporate systematic uncertainties on cross section model, T2K parameterizes the uncertainties and then lets them float in a fit that incorporates not only the signal region but also two control samples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785E68-EFA4-6F69-171F-3AB28A4B1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2F8117-1371-FE1B-8F82-3CD5B3962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A3B50F-1E52-276F-F2D8-4486A8A88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31</a:t>
            </a:fld>
            <a:endParaRPr lang="en-US"/>
          </a:p>
        </p:txBody>
      </p:sp>
      <p:pic>
        <p:nvPicPr>
          <p:cNvPr id="8" name="Picture 7" descr="A graph of a number of colored squares&#10;&#10;Description automatically generated with medium confidence">
            <a:extLst>
              <a:ext uri="{FF2B5EF4-FFF2-40B4-BE49-F238E27FC236}">
                <a16:creationId xmlns:a16="http://schemas.microsoft.com/office/drawing/2014/main" id="{560B13E9-0E8F-44D5-BCC9-AEF03C236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8887" y="1430502"/>
            <a:ext cx="3448851" cy="2547248"/>
          </a:xfrm>
          <a:prstGeom prst="rect">
            <a:avLst/>
          </a:prstGeom>
        </p:spPr>
      </p:pic>
      <p:pic>
        <p:nvPicPr>
          <p:cNvPr id="10" name="Picture 9" descr="A graph of different colored squares&#10;&#10;Description automatically generated">
            <a:extLst>
              <a:ext uri="{FF2B5EF4-FFF2-40B4-BE49-F238E27FC236}">
                <a16:creationId xmlns:a16="http://schemas.microsoft.com/office/drawing/2014/main" id="{DA514487-6662-B6D1-6419-995A742D0D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5923" y="3900641"/>
            <a:ext cx="3448851" cy="2547247"/>
          </a:xfrm>
          <a:prstGeom prst="rect">
            <a:avLst/>
          </a:prstGeom>
        </p:spPr>
      </p:pic>
      <p:pic>
        <p:nvPicPr>
          <p:cNvPr id="12" name="Picture 11" descr="A table of maths&#10;&#10;Description automatically generated with medium confidence">
            <a:extLst>
              <a:ext uri="{FF2B5EF4-FFF2-40B4-BE49-F238E27FC236}">
                <a16:creationId xmlns:a16="http://schemas.microsoft.com/office/drawing/2014/main" id="{BE3CBB7F-AF3D-F906-72E9-5D3F513D57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06817" y="1591630"/>
            <a:ext cx="2963065" cy="450454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4A081C2-5D1D-C8F7-0F1E-928C23A3ADCF}"/>
              </a:ext>
            </a:extLst>
          </p:cNvPr>
          <p:cNvSpPr txBox="1"/>
          <p:nvPr/>
        </p:nvSpPr>
        <p:spPr>
          <a:xfrm>
            <a:off x="231723" y="6187703"/>
            <a:ext cx="61009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1" dirty="0">
                <a:effectLst/>
                <a:latin typeface="-apple-system"/>
              </a:rPr>
              <a:t>Jesus-Valls, </a:t>
            </a:r>
            <a:r>
              <a:rPr lang="en-US" b="0" i="1" dirty="0" err="1">
                <a:effectLst/>
                <a:latin typeface="-apple-system"/>
              </a:rPr>
              <a:t>NuINT</a:t>
            </a:r>
            <a:r>
              <a:rPr lang="en-US" b="0" i="1" dirty="0">
                <a:effectLst/>
                <a:latin typeface="-apple-system"/>
              </a:rPr>
              <a:t> 2022, and </a:t>
            </a:r>
            <a:r>
              <a:rPr lang="en-US" b="0" i="1" dirty="0" err="1">
                <a:effectLst/>
                <a:latin typeface="-apple-system"/>
              </a:rPr>
              <a:t>Phys.Rev.D</a:t>
            </a:r>
            <a:r>
              <a:rPr lang="en-US" b="0" i="0" dirty="0">
                <a:effectLst/>
                <a:latin typeface="-apple-system"/>
              </a:rPr>
              <a:t> 101 (2020) 11, 112001</a:t>
            </a:r>
          </a:p>
        </p:txBody>
      </p:sp>
      <p:pic>
        <p:nvPicPr>
          <p:cNvPr id="15" name="Picture 14" descr="A math equations on a purple background&#10;&#10;Description automatically generated">
            <a:extLst>
              <a:ext uri="{FF2B5EF4-FFF2-40B4-BE49-F238E27FC236}">
                <a16:creationId xmlns:a16="http://schemas.microsoft.com/office/drawing/2014/main" id="{0A142DD5-CDC2-F5EB-B55F-FE3670482E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61" y="1457266"/>
            <a:ext cx="11927844" cy="3597110"/>
          </a:xfrm>
          <a:prstGeom prst="rect">
            <a:avLst/>
          </a:prstGeom>
        </p:spPr>
      </p:pic>
      <p:pic>
        <p:nvPicPr>
          <p:cNvPr id="17" name="Picture 16" descr="A math equation with blue text&#10;&#10;Description automatically generated with medium confidence">
            <a:extLst>
              <a:ext uri="{FF2B5EF4-FFF2-40B4-BE49-F238E27FC236}">
                <a16:creationId xmlns:a16="http://schemas.microsoft.com/office/drawing/2014/main" id="{8AFD3435-119B-49A4-F363-486FC57F69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9179" y="3791197"/>
            <a:ext cx="11860571" cy="229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1646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28FF928-EE74-7C93-5643-02524AB4216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T2K:  Letting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sz="4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𝑚𝑡</m:t>
                        </m:r>
                      </m:sub>
                    </m:sSub>
                  </m:oMath>
                </a14:m>
                <a:r>
                  <a:rPr lang="en-US" dirty="0"/>
                  <a:t> vary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28FF928-EE74-7C93-5643-02524AB421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C40DD9-7BCB-3AC6-14C1-9D19FFF8A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250" y="1502309"/>
            <a:ext cx="5126635" cy="4351338"/>
          </a:xfrm>
        </p:spPr>
        <p:txBody>
          <a:bodyPr>
            <a:normAutofit/>
          </a:bodyPr>
          <a:lstStyle/>
          <a:p>
            <a:r>
              <a:rPr lang="en-US" sz="2000" dirty="0"/>
              <a:t>In order to incorporate systematic uncertainties on cross section model, T2K parameterizes the uncertainties and then lets them float in a fit that incorporates not only the signal region but also two control samples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785E68-EFA4-6F69-171F-3AB28A4B1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2F8117-1371-FE1B-8F82-3CD5B3962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A3B50F-1E52-276F-F2D8-4486A8A88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32</a:t>
            </a:fld>
            <a:endParaRPr lang="en-US"/>
          </a:p>
        </p:txBody>
      </p:sp>
      <p:pic>
        <p:nvPicPr>
          <p:cNvPr id="8" name="Picture 7" descr="A graph of a number of colored squares&#10;&#10;Description automatically generated with medium confidence">
            <a:extLst>
              <a:ext uri="{FF2B5EF4-FFF2-40B4-BE49-F238E27FC236}">
                <a16:creationId xmlns:a16="http://schemas.microsoft.com/office/drawing/2014/main" id="{560B13E9-0E8F-44D5-BCC9-AEF03C236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8887" y="1430502"/>
            <a:ext cx="3448851" cy="2547248"/>
          </a:xfrm>
          <a:prstGeom prst="rect">
            <a:avLst/>
          </a:prstGeom>
        </p:spPr>
      </p:pic>
      <p:pic>
        <p:nvPicPr>
          <p:cNvPr id="10" name="Picture 9" descr="A graph of different colored squares&#10;&#10;Description automatically generated">
            <a:extLst>
              <a:ext uri="{FF2B5EF4-FFF2-40B4-BE49-F238E27FC236}">
                <a16:creationId xmlns:a16="http://schemas.microsoft.com/office/drawing/2014/main" id="{DA514487-6662-B6D1-6419-995A742D0D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5923" y="3900641"/>
            <a:ext cx="3448851" cy="2547247"/>
          </a:xfrm>
          <a:prstGeom prst="rect">
            <a:avLst/>
          </a:prstGeom>
        </p:spPr>
      </p:pic>
      <p:pic>
        <p:nvPicPr>
          <p:cNvPr id="12" name="Picture 11" descr="A table of maths&#10;&#10;Description automatically generated with medium confidence">
            <a:extLst>
              <a:ext uri="{FF2B5EF4-FFF2-40B4-BE49-F238E27FC236}">
                <a16:creationId xmlns:a16="http://schemas.microsoft.com/office/drawing/2014/main" id="{BE3CBB7F-AF3D-F906-72E9-5D3F513D57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06817" y="1591630"/>
            <a:ext cx="2963065" cy="450454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4A081C2-5D1D-C8F7-0F1E-928C23A3ADCF}"/>
              </a:ext>
            </a:extLst>
          </p:cNvPr>
          <p:cNvSpPr txBox="1"/>
          <p:nvPr/>
        </p:nvSpPr>
        <p:spPr>
          <a:xfrm>
            <a:off x="231723" y="6187703"/>
            <a:ext cx="61009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1" dirty="0">
                <a:effectLst/>
                <a:latin typeface="-apple-system"/>
              </a:rPr>
              <a:t>Jesus-Valls, </a:t>
            </a:r>
            <a:r>
              <a:rPr lang="en-US" b="0" i="1" dirty="0" err="1">
                <a:effectLst/>
                <a:latin typeface="-apple-system"/>
              </a:rPr>
              <a:t>NuINT</a:t>
            </a:r>
            <a:r>
              <a:rPr lang="en-US" b="0" i="1" dirty="0">
                <a:effectLst/>
                <a:latin typeface="-apple-system"/>
              </a:rPr>
              <a:t> 2022, and </a:t>
            </a:r>
            <a:r>
              <a:rPr lang="en-US" b="0" i="1" dirty="0" err="1">
                <a:effectLst/>
                <a:latin typeface="-apple-system"/>
              </a:rPr>
              <a:t>Phys.Rev.D</a:t>
            </a:r>
            <a:r>
              <a:rPr lang="en-US" b="0" i="0" dirty="0">
                <a:effectLst/>
                <a:latin typeface="-apple-system"/>
              </a:rPr>
              <a:t> 101 (2020) 11, 112001</a:t>
            </a:r>
          </a:p>
        </p:txBody>
      </p:sp>
      <p:pic>
        <p:nvPicPr>
          <p:cNvPr id="15" name="Picture 14" descr="A math equations on a purple background&#10;&#10;Description automatically generated">
            <a:extLst>
              <a:ext uri="{FF2B5EF4-FFF2-40B4-BE49-F238E27FC236}">
                <a16:creationId xmlns:a16="http://schemas.microsoft.com/office/drawing/2014/main" id="{0A142DD5-CDC2-F5EB-B55F-FE3670482E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61" y="3569438"/>
            <a:ext cx="4923983" cy="1484938"/>
          </a:xfrm>
          <a:prstGeom prst="rect">
            <a:avLst/>
          </a:prstGeom>
        </p:spPr>
      </p:pic>
      <p:pic>
        <p:nvPicPr>
          <p:cNvPr id="17" name="Picture 16" descr="A math equation with blue text&#10;&#10;Description automatically generated with medium confidence">
            <a:extLst>
              <a:ext uri="{FF2B5EF4-FFF2-40B4-BE49-F238E27FC236}">
                <a16:creationId xmlns:a16="http://schemas.microsoft.com/office/drawing/2014/main" id="{8AFD3435-119B-49A4-F363-486FC57F69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9180" y="5139299"/>
            <a:ext cx="4896212" cy="94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9185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383BC90-5F93-C9B2-6DF5-3A3126C5E72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4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GB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r>
                        <a:rPr lang="en-US" sz="4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4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44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d>
                                <m:dPr>
                                  <m:ctrlPr>
                                    <a:rPr lang="en-GB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US" sz="4400" b="0" dirty="0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4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44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GB" sz="4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en-GB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  <m:d>
                            <m:dPr>
                              <m:ctrlPr>
                                <a:rPr lang="en-GB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4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4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4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383BC90-5F93-C9B2-6DF5-3A3126C5E7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3333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819D5CF-15A4-BA26-BF8A-938E1BE9239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:  </a:t>
                </a:r>
                <a:r>
                  <a:rPr lang="en-US" dirty="0"/>
                  <a:t>Flux  [neutrinos/cm</a:t>
                </a:r>
                <a:r>
                  <a:rPr lang="en-US" baseline="30000" dirty="0"/>
                  <a:t>2</a:t>
                </a:r>
                <a:r>
                  <a:rPr lang="en-US" dirty="0"/>
                  <a:t>]</a:t>
                </a:r>
              </a:p>
              <a:p>
                <a:r>
                  <a:rPr lang="en-US" dirty="0"/>
                  <a:t>Usually the cross section is reported assuming you’ve integrated over all neutrino energies: so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8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US" dirty="0"/>
                  <a:t> really means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en-GB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sub>
                                </m:sSub>
                              </m:e>
                            </m:nary>
                            <m:r>
                              <m:rPr>
                                <m:sty m:val="p"/>
                              </m:rPr>
                              <a:rPr lang="en-GB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Φ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d>
                          <m:dPr>
                            <m:ctrlPr>
                              <a:rPr lang="en-GB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</m:e>
                        </m:d>
                      </m:num>
                      <m:den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GB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For the rare cases where neutrino energy is measurable</a:t>
                </a:r>
                <a:endParaRPr lang="en-US" dirty="0">
                  <a:sym typeface="Wingdings" pitchFamily="2" charset="2"/>
                </a:endParaRPr>
              </a:p>
              <a:p>
                <a:pPr marL="0" indent="0">
                  <a:buNone/>
                </a:pPr>
                <a:r>
                  <a:rPr lang="en-US" dirty="0">
                    <a:sym typeface="Wingdings" pitchFamily="2" charset="2"/>
                  </a:rPr>
                  <a:t> </a:t>
                </a:r>
                <a:br>
                  <a:rPr lang="en-US" dirty="0">
                    <a:sym typeface="Wingdings" pitchFamily="2" charset="2"/>
                  </a:rPr>
                </a:br>
                <a:r>
                  <a:rPr lang="en-US" dirty="0">
                    <a:sym typeface="Wingdings" pitchFamily="2" charset="2"/>
                  </a:rPr>
                  <a:t>Total Cross Section:  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819D5CF-15A4-BA26-BF8A-938E1BE923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206" t="-2326" r="-6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47D7E7-6C50-6959-7A6A-3BD72B840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CCEBEA-ADE4-E453-C41B-800D3A936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789B2-E148-E890-8AE2-CAC970262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33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0CE8BDE-F1BF-E432-D967-2281AE80BD59}"/>
                  </a:ext>
                </a:extLst>
              </p:cNvPr>
              <p:cNvSpPr txBox="1"/>
              <p:nvPr/>
            </p:nvSpPr>
            <p:spPr>
              <a:xfrm>
                <a:off x="4161442" y="4732492"/>
                <a:ext cx="7440751" cy="118859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44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GB" sz="4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4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4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44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4400" dirty="0"/>
                  <a:t>=</a:t>
                </a:r>
                <a:r>
                  <a:rPr lang="en-US" sz="44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4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44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  <m:d>
                              <m:dPr>
                                <m:ctrlPr>
                                  <a:rPr lang="en-GB" sz="4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44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44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44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sz="4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4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US" sz="4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4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4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4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  <m:r>
                              <a:rPr lang="en-US" sz="4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r>
                          <m:rPr>
                            <m:nor/>
                          </m:rPr>
                          <a:rPr lang="en-US" sz="4400" dirty="0">
                            <a:solidFill>
                              <a:srgbClr val="FF0000"/>
                            </a:solidFill>
                          </a:rPr>
                          <m:t> </m:t>
                        </m:r>
                        <m:sSub>
                          <m:sSubPr>
                            <m:ctrlPr>
                              <a:rPr lang="en-US" sz="4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400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sz="4400" i="1">
                                <a:latin typeface="Cambria Math" panose="02040503050406030204" pitchFamily="18" charset="0"/>
                              </a:rPr>
                              <m:t>𝑚𝑡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4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44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Φ</m:t>
                            </m:r>
                          </m:e>
                          <m:sub>
                            <m:r>
                              <a:rPr lang="en-GB" sz="4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4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4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4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sz="4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GB" sz="4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  <m:d>
                          <m:dPr>
                            <m:ctrlPr>
                              <a:rPr lang="en-GB" sz="4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4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4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44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</m:e>
                        </m:d>
                        <m:r>
                          <a:rPr lang="en-US" sz="4400" i="1">
                            <a:latin typeface="Cambria Math" panose="02040503050406030204" pitchFamily="18" charset="0"/>
                          </a:rPr>
                          <m:t>𝑀</m:t>
                        </m:r>
                      </m:den>
                    </m:f>
                  </m:oMath>
                </a14:m>
                <a:endParaRPr lang="en-US" sz="4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0CE8BDE-F1BF-E432-D967-2281AE80BD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1442" y="4732492"/>
                <a:ext cx="7440751" cy="1188595"/>
              </a:xfrm>
              <a:prstGeom prst="rect">
                <a:avLst/>
              </a:prstGeom>
              <a:blipFill>
                <a:blip r:embed="rId4"/>
                <a:stretch>
                  <a:fillRect l="-511" t="-20000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9744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383BC90-5F93-C9B2-6DF5-3A3126C5E72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4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GB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r>
                        <a:rPr lang="en-US" sz="4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4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44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d>
                                <m:dPr>
                                  <m:ctrlPr>
                                    <a:rPr lang="en-GB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US" sz="4400" b="0" dirty="0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4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4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GB" sz="4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en-GB" sz="4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  <m:d>
                            <m:dPr>
                              <m:ctrlPr>
                                <a:rPr lang="en-GB" sz="4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44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4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4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4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4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383BC90-5F93-C9B2-6DF5-3A3126C5E7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3333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819D5CF-15A4-BA26-BF8A-938E1BE9239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68574" y="1732483"/>
                <a:ext cx="10515600" cy="4351338"/>
              </a:xfrm>
            </p:spPr>
            <p:txBody>
              <a:bodyPr>
                <a:normAutofit fontScale="85000" lnSpcReduction="20000"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d>
                      <m:dPr>
                        <m:ctrlP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:  </a:t>
                </a:r>
                <a:r>
                  <a:rPr lang="en-US" dirty="0"/>
                  <a:t>Efficiency [unitless]</a:t>
                </a:r>
              </a:p>
              <a:p>
                <a:r>
                  <a:rPr lang="en-US" dirty="0"/>
                  <a:t>The fraction of signal events that you </a:t>
                </a:r>
                <a:br>
                  <a:rPr lang="en-US" dirty="0"/>
                </a:br>
                <a:r>
                  <a:rPr lang="en-US" dirty="0"/>
                  <a:t>retain after making all the analysis cuts </a:t>
                </a:r>
                <a:br>
                  <a:rPr lang="en-US" dirty="0"/>
                </a:br>
                <a:r>
                  <a:rPr lang="en-US" dirty="0"/>
                  <a:t>to remove your backgrounds</a:t>
                </a:r>
              </a:p>
              <a:p>
                <a:r>
                  <a:rPr lang="en-US" dirty="0"/>
                  <a:t>In truth, this efficiency may depend not only on </a:t>
                </a:r>
                <a:r>
                  <a:rPr lang="en-US" dirty="0" err="1"/>
                  <a:t>x</a:t>
                </a:r>
                <a:r>
                  <a:rPr lang="en-US" baseline="-25000" dirty="0" err="1"/>
                  <a:t>t</a:t>
                </a:r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but also on neutrino energy, and </a:t>
                </a:r>
                <a:br>
                  <a:rPr lang="en-US" dirty="0"/>
                </a:br>
                <a:r>
                  <a:rPr lang="en-US" dirty="0"/>
                  <a:t>remember you’re integrating over the flux</a:t>
                </a:r>
              </a:p>
              <a:p>
                <a14:m>
                  <m:oMath xmlns:m="http://schemas.openxmlformats.org/officeDocument/2006/math">
                    <m:r>
                      <a:rPr lang="en-GB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d>
                      <m:dPr>
                        <m:ctrlP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GB" sz="28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GB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𝜖</m:t>
                                </m:r>
                                <m:d>
                                  <m:dPr>
                                    <m:ctrlPr>
                                      <a:rPr lang="en-GB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GB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</m:e>
                        </m:nary>
                      </m:num>
                      <m:den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GB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b>
                              <m:sSubPr>
                                <m:ctrlPr>
                                  <a:rPr lang="en-GB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GB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>
                    <a:sym typeface="Wingdings" pitchFamily="2" charset="2"/>
                  </a:rPr>
                  <a:t> </a:t>
                </a:r>
                <a:br>
                  <a:rPr lang="en-US" dirty="0">
                    <a:sym typeface="Wingdings" pitchFamily="2" charset="2"/>
                  </a:rPr>
                </a:br>
                <a:r>
                  <a:rPr lang="en-US" dirty="0">
                    <a:sym typeface="Wingdings" pitchFamily="2" charset="2"/>
                  </a:rPr>
                  <a:t>One way to check:   Compare efficiencies from</a:t>
                </a:r>
                <a:br>
                  <a:rPr lang="en-US" dirty="0">
                    <a:sym typeface="Wingdings" pitchFamily="2" charset="2"/>
                  </a:rPr>
                </a:br>
                <a:r>
                  <a:rPr lang="en-US" dirty="0">
                    <a:sym typeface="Wingdings" pitchFamily="2" charset="2"/>
                  </a:rPr>
                  <a:t>different generators</a:t>
                </a:r>
              </a:p>
              <a:p>
                <a:r>
                  <a:rPr lang="en-US" dirty="0"/>
                  <a:t>(Ref:  T2K, </a:t>
                </a:r>
                <a:r>
                  <a:rPr lang="en-US" b="0" i="1" dirty="0" err="1">
                    <a:effectLst/>
                    <a:latin typeface="-apple-system"/>
                  </a:rPr>
                  <a:t>Phys.Rev.D</a:t>
                </a:r>
                <a:r>
                  <a:rPr lang="en-US" b="0" i="0" dirty="0">
                    <a:effectLst/>
                    <a:latin typeface="-apple-system"/>
                  </a:rPr>
                  <a:t> 98 (2018) 3, 032003)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819D5CF-15A4-BA26-BF8A-938E1BE923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8574" y="1732483"/>
                <a:ext cx="10515600" cy="4351338"/>
              </a:xfrm>
              <a:blipFill>
                <a:blip r:embed="rId3"/>
                <a:stretch>
                  <a:fillRect l="-965" t="-3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47D7E7-6C50-6959-7A6A-3BD72B840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CCEBEA-ADE4-E453-C41B-800D3A936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789B2-E148-E890-8AE2-CAC970262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34</a:t>
            </a:fld>
            <a:endParaRPr lang="en-US"/>
          </a:p>
        </p:txBody>
      </p:sp>
      <p:pic>
        <p:nvPicPr>
          <p:cNvPr id="7" name="Picture 6" descr="A group of graphs showing different types of efficiency&#10;&#10;Description automatically generated with medium confidence">
            <a:extLst>
              <a:ext uri="{FF2B5EF4-FFF2-40B4-BE49-F238E27FC236}">
                <a16:creationId xmlns:a16="http://schemas.microsoft.com/office/drawing/2014/main" id="{14173CF6-36EF-B536-EB90-6A8E68945B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3234" y="1825625"/>
            <a:ext cx="5792061" cy="412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7418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of a number of colored squares&#10;&#10;Description automatically generated with medium confidence">
            <a:extLst>
              <a:ext uri="{FF2B5EF4-FFF2-40B4-BE49-F238E27FC236}">
                <a16:creationId xmlns:a16="http://schemas.microsoft.com/office/drawing/2014/main" id="{082336B8-665E-3213-B943-41252000867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4873" y="1105724"/>
            <a:ext cx="3788952" cy="2552840"/>
          </a:xfrm>
          <a:prstGeom prst="rect">
            <a:avLst/>
          </a:prstGeom>
        </p:spPr>
      </p:pic>
      <p:pic>
        <p:nvPicPr>
          <p:cNvPr id="14" name="Picture 13" descr="A graph of a number of data&#10;&#10;Description automatically generated">
            <a:extLst>
              <a:ext uri="{FF2B5EF4-FFF2-40B4-BE49-F238E27FC236}">
                <a16:creationId xmlns:a16="http://schemas.microsoft.com/office/drawing/2014/main" id="{4143BE58-288E-62B5-AA65-021CC4454A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3127" y="3957618"/>
            <a:ext cx="2439224" cy="25528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E6925BD-5235-D7B5-D96D-D709E494D8A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NOvA:  Using Data to test </a:t>
                </a:r>
                <a14:m>
                  <m:oMath xmlns:m="http://schemas.openxmlformats.org/officeDocument/2006/math">
                    <m:r>
                      <a:rPr lang="en-GB" sz="4400" i="1" smtClean="0">
                        <a:solidFill>
                          <a:srgbClr val="A144EC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d>
                      <m:dPr>
                        <m:ctrlPr>
                          <a:rPr lang="en-GB" sz="4400" i="1">
                            <a:solidFill>
                              <a:srgbClr val="A144E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4400" i="1" smtClean="0">
                                <a:solidFill>
                                  <a:srgbClr val="A144E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4400" b="0" i="1" smtClean="0">
                                <a:solidFill>
                                  <a:srgbClr val="A144EC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4400" b="0" i="1" smtClean="0">
                                <a:solidFill>
                                  <a:srgbClr val="A144EC"/>
                                </a:solidFill>
                                <a:latin typeface="Cambria Math" panose="02040503050406030204" pitchFamily="18" charset="0"/>
                              </a:rPr>
                              <m:t>h𝑎𝑑𝑟𝑜𝑛𝑖𝑐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E6925BD-5235-D7B5-D96D-D709E494D8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5"/>
                <a:stretch>
                  <a:fillRect l="-24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5D1A7-FB6D-A1E0-5E4F-AA4B2C93D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469" y="1825625"/>
            <a:ext cx="7524262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NOvA</a:t>
            </a:r>
            <a:r>
              <a:rPr lang="en-US" dirty="0"/>
              <a:t> has produced first double differential cross section for electron neutrino charged current inclusive scattering</a:t>
            </a:r>
          </a:p>
          <a:p>
            <a:r>
              <a:rPr lang="en-US" dirty="0"/>
              <a:t>Use Boosted Decision Tree to identify electrons</a:t>
            </a:r>
          </a:p>
          <a:p>
            <a:r>
              <a:rPr lang="en-US" dirty="0"/>
              <a:t>How do they know that they model the efficiency of the BDT correctly given uncertainties in hadron energy?  Use the Data!  Can you guess how?</a:t>
            </a:r>
          </a:p>
          <a:p>
            <a:r>
              <a:rPr lang="en-US" dirty="0"/>
              <a:t>“Muon Removal” Technique:  </a:t>
            </a:r>
            <a:br>
              <a:rPr lang="en-US" dirty="0"/>
            </a:br>
            <a:r>
              <a:rPr lang="en-US" dirty="0"/>
              <a:t>remove muon from </a:t>
            </a:r>
            <a:r>
              <a:rPr lang="en-US" dirty="0" err="1">
                <a:latin typeface="Symbol" pitchFamily="2" charset="2"/>
              </a:rPr>
              <a:t>n</a:t>
            </a:r>
            <a:r>
              <a:rPr lang="en-US" baseline="-25000" dirty="0" err="1">
                <a:latin typeface="Symbol" pitchFamily="2" charset="2"/>
              </a:rPr>
              <a:t>m</a:t>
            </a:r>
            <a:r>
              <a:rPr lang="en-US" dirty="0" err="1"/>
              <a:t>CC</a:t>
            </a:r>
            <a:r>
              <a:rPr lang="en-US" dirty="0"/>
              <a:t> data </a:t>
            </a:r>
            <a:br>
              <a:rPr lang="en-US" dirty="0"/>
            </a:br>
            <a:r>
              <a:rPr lang="en-US" dirty="0"/>
              <a:t>events, add electron at same </a:t>
            </a:r>
            <a:br>
              <a:rPr lang="en-US" dirty="0"/>
            </a:br>
            <a:r>
              <a:rPr lang="en-US" dirty="0"/>
              <a:t>angle and energy, then measure </a:t>
            </a:r>
            <a:br>
              <a:rPr lang="en-US" dirty="0"/>
            </a:br>
            <a:r>
              <a:rPr lang="en-US" dirty="0"/>
              <a:t>efficiency, and compare to </a:t>
            </a:r>
            <a:br>
              <a:rPr lang="en-US" dirty="0"/>
            </a:br>
            <a:r>
              <a:rPr lang="en-US" dirty="0"/>
              <a:t>the efficiency for original simulation.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942010-029B-B7C7-767B-14968D483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E2560-99BD-7257-1973-5BB688E19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F35EC-9B15-FCC6-4349-3F5539C88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35</a:t>
            </a:fld>
            <a:endParaRPr lang="en-US"/>
          </a:p>
        </p:txBody>
      </p:sp>
      <p:pic>
        <p:nvPicPr>
          <p:cNvPr id="8" name="Picture 7" descr="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2E39AFFF-5C0B-9274-00D9-DEF4BBCAD8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33036" y="3663950"/>
            <a:ext cx="2936846" cy="2692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A10A67-1BCC-1A48-0E49-97FF4C814674}"/>
              </a:ext>
            </a:extLst>
          </p:cNvPr>
          <p:cNvSpPr txBox="1"/>
          <p:nvPr/>
        </p:nvSpPr>
        <p:spPr>
          <a:xfrm>
            <a:off x="151955" y="599229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1" dirty="0" err="1">
                <a:effectLst/>
                <a:latin typeface="-apple-system"/>
              </a:rPr>
              <a:t>Phys.Rev.Lett</a:t>
            </a:r>
            <a:r>
              <a:rPr lang="en-US" b="0" i="1" dirty="0">
                <a:effectLst/>
                <a:latin typeface="-apple-system"/>
              </a:rPr>
              <a:t>.</a:t>
            </a:r>
            <a:r>
              <a:rPr lang="en-US" b="0" i="0" dirty="0">
                <a:effectLst/>
                <a:latin typeface="-apple-system"/>
              </a:rPr>
              <a:t> 130 (2023) 5, 051802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220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F00914-CFF2-A3DA-AD1A-AB7818CB927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4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GB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r>
                        <a:rPr lang="en-US" sz="4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4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44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d>
                                <m:dPr>
                                  <m:ctrlPr>
                                    <a:rPr lang="en-GB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US" sz="4400" b="0" dirty="0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44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GB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en-GB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  <m:d>
                            <m:dPr>
                              <m:ctrlPr>
                                <a:rPr lang="en-GB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4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4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4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F00914-CFF2-A3DA-AD1A-AB7818CB92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3333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D992C2-F97E-54B7-3EB2-803770AB03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7444740" cy="4351338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:  Bin width [units of whatever x is] </a:t>
                </a:r>
              </a:p>
              <a:p>
                <a:r>
                  <a:rPr lang="en-US" dirty="0"/>
                  <a:t>How wide should this bin width be? </a:t>
                </a:r>
              </a:p>
              <a:p>
                <a:r>
                  <a:rPr lang="en-US" dirty="0"/>
                  <a:t>The more bins you have, easier to distinguish features of the distribution</a:t>
                </a:r>
              </a:p>
              <a:p>
                <a:r>
                  <a:rPr lang="en-US" dirty="0"/>
                  <a:t>The more bins you have, the worse the statistics are in each bin</a:t>
                </a:r>
              </a:p>
              <a:p>
                <a:r>
                  <a:rPr lang="en-US" dirty="0"/>
                  <a:t>BUT…Depends on your resolution:  if you can’t measure something to better than </a:t>
                </a:r>
                <a:r>
                  <a:rPr lang="en-US" dirty="0">
                    <a:latin typeface="Symbol" pitchFamily="2" charset="2"/>
                  </a:rPr>
                  <a:t>d</a:t>
                </a:r>
                <a:r>
                  <a:rPr lang="en-US" dirty="0"/>
                  <a:t> , you shouldn’t pick bins that are </a:t>
                </a:r>
                <a:r>
                  <a:rPr lang="en-US" dirty="0">
                    <a:latin typeface="Symbol" pitchFamily="2" charset="2"/>
                  </a:rPr>
                  <a:t>d</a:t>
                </a:r>
                <a:r>
                  <a:rPr lang="en-US" dirty="0"/>
                  <a:t>/10!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D992C2-F97E-54B7-3EB2-803770AB03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7444740" cy="4351338"/>
              </a:xfrm>
              <a:blipFill>
                <a:blip r:embed="rId3"/>
                <a:stretch>
                  <a:fillRect l="-1533" t="-2326" r="-13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81832E-AE95-92BA-D8D4-C4CC249E8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A67E5-862A-FE90-4F51-4C907DD93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DFDF7-6B50-EB78-B81D-652014A14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36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9C9DF0F-886E-EF82-87F7-828DED04D1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8956" y="3872727"/>
            <a:ext cx="2800363" cy="23042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45A45D-4881-2365-0C4F-54CDF9252D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54593" y="1208992"/>
            <a:ext cx="2747600" cy="227194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F95F165-FF79-CF14-8177-B7501ACB005E}"/>
              </a:ext>
            </a:extLst>
          </p:cNvPr>
          <p:cNvSpPr txBox="1"/>
          <p:nvPr/>
        </p:nvSpPr>
        <p:spPr>
          <a:xfrm>
            <a:off x="9142806" y="4048625"/>
            <a:ext cx="856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7EC251"/>
                </a:solidFill>
                <a:effectLst/>
                <a:uLnTx/>
                <a:uFillTx/>
              </a:rPr>
              <a:t>10 bins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40C13D0-D0FB-988D-C92C-BB1F183AB458}"/>
              </a:ext>
            </a:extLst>
          </p:cNvPr>
          <p:cNvSpPr txBox="1"/>
          <p:nvPr/>
        </p:nvSpPr>
        <p:spPr>
          <a:xfrm>
            <a:off x="9084309" y="1420534"/>
            <a:ext cx="97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7EC251"/>
                </a:solidFill>
                <a:effectLst/>
                <a:uLnTx/>
                <a:uFillTx/>
              </a:rPr>
              <a:t>100 bins</a:t>
            </a:r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77C29FC1-4175-2307-1EE9-16A4446DD311}"/>
              </a:ext>
            </a:extLst>
          </p:cNvPr>
          <p:cNvSpPr/>
          <p:nvPr/>
        </p:nvSpPr>
        <p:spPr>
          <a:xfrm rot="5400000">
            <a:off x="11331151" y="3477109"/>
            <a:ext cx="799683" cy="343348"/>
          </a:xfrm>
          <a:prstGeom prst="rightArrow">
            <a:avLst/>
          </a:prstGeom>
          <a:gradFill rotWithShape="1">
            <a:gsLst>
              <a:gs pos="0">
                <a:srgbClr val="7EC251">
                  <a:shade val="40000"/>
                  <a:alpha val="100000"/>
                  <a:satMod val="150000"/>
                  <a:lumMod val="100000"/>
                </a:srgbClr>
              </a:gs>
              <a:gs pos="100000">
                <a:srgbClr val="7EC251">
                  <a:tint val="70000"/>
                  <a:shade val="100000"/>
                  <a:alpha val="100000"/>
                  <a:satMod val="200000"/>
                  <a:lumMod val="100000"/>
                </a:srgbClr>
              </a:gs>
            </a:gsLst>
            <a:lin ang="5400000" scaled="1"/>
          </a:gradFill>
          <a:ln w="12700" cap="flat" cmpd="sng" algn="ctr">
            <a:solidFill>
              <a:srgbClr val="7EC251">
                <a:shade val="95000"/>
                <a:satMod val="105000"/>
              </a:srgbClr>
            </a:solidFill>
            <a:prstDash val="solid"/>
          </a:ln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7DAC64-4E7B-710B-9844-C12BD7BE0EA4}"/>
              </a:ext>
            </a:extLst>
          </p:cNvPr>
          <p:cNvSpPr txBox="1"/>
          <p:nvPr/>
        </p:nvSpPr>
        <p:spPr>
          <a:xfrm>
            <a:off x="2347517" y="6383973"/>
            <a:ext cx="2199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Graphics courtesy C. Patrick</a:t>
            </a:r>
          </a:p>
        </p:txBody>
      </p:sp>
    </p:spTree>
    <p:extLst>
      <p:ext uri="{BB962C8B-B14F-4D97-AF65-F5344CB8AC3E}">
        <p14:creationId xmlns:p14="http://schemas.microsoft.com/office/powerpoint/2010/main" val="11647172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9F17415-FD38-F76F-C017-F64DA200F3F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/>
                  <a:t>Break, now that we’ve discussed every term in</a:t>
                </a: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6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6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sz="6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  <m:d>
                          <m:dPr>
                            <m:ctrlPr>
                              <a:rPr lang="en-GB" sz="6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6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6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6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sz="6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6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6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sz="6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den>
                    </m:f>
                    <m:r>
                      <a:rPr lang="en-US" sz="6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6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6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6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60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  <m:d>
                              <m:dPr>
                                <m:ctrlPr>
                                  <a:rPr lang="en-GB" sz="6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6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6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6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sz="6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6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US" sz="6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6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6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6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</m:sSub>
                            <m:r>
                              <a:rPr lang="en-US" sz="6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r>
                          <m:rPr>
                            <m:nor/>
                          </m:rPr>
                          <a:rPr lang="en-US" sz="6000" b="0" dirty="0">
                            <a:solidFill>
                              <a:srgbClr val="FF0000"/>
                            </a:solidFill>
                          </a:rPr>
                          <m:t> </m:t>
                        </m:r>
                        <m:sSub>
                          <m:sSubPr>
                            <m:ctrlPr>
                              <a:rPr lang="en-US" sz="6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6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US" sz="6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6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60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Φ</m:t>
                            </m:r>
                          </m:e>
                          <m:sub>
                            <m:r>
                              <a:rPr lang="en-GB" sz="6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GB" sz="6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  <m:d>
                          <m:dPr>
                            <m:ctrlPr>
                              <a:rPr lang="en-GB" sz="6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6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r>
                          <a:rPr lang="en-US" sz="6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sz="6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6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9F17415-FD38-F76F-C017-F64DA200F3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3136" t="-32743" b="-2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33714-079D-4CEA-C252-A81AB223B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1C9277-B161-2101-D55D-7CF289747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F07309-0465-9BBC-DB74-24149FD77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9526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24EEE-9148-6B32-96D7-8590A3048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Easiest Cross Section to measure:  </a:t>
            </a:r>
            <a:br>
              <a:rPr lang="en-US" dirty="0"/>
            </a:br>
            <a:r>
              <a:rPr lang="en-US" dirty="0"/>
              <a:t>“Inclusive Charged Current Interactions”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27FF19F-4B97-AF3B-62F1-0D13DD0CDAB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1063990" cy="435133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Say you want to measure total Charged Current neutrino cross section</a:t>
                </a:r>
              </a:p>
              <a:p>
                <a:r>
                  <a:rPr lang="en-US" dirty="0"/>
                  <a:t>What cuts would you use to isolate your signal?  </a:t>
                </a:r>
              </a:p>
              <a:p>
                <a:pPr lvl="1"/>
                <a:r>
                  <a:rPr lang="en-US" dirty="0"/>
                  <a:t>Require a muon-like energy or an electron-like energy  </a:t>
                </a:r>
              </a:p>
              <a:p>
                <a:pPr lvl="1"/>
                <a:r>
                  <a:rPr lang="en-US" dirty="0"/>
                  <a:t>If you have a magnetic field, might be able to cut on charge of final state lepton</a:t>
                </a:r>
              </a:p>
              <a:p>
                <a:r>
                  <a:rPr lang="en-US" dirty="0"/>
                  <a:t>What are your backgrounds? </a:t>
                </a:r>
              </a:p>
              <a:p>
                <a:pPr lvl="1"/>
                <a:r>
                  <a:rPr lang="en-US" dirty="0"/>
                  <a:t>Antineutrino interactions (low if you have a B field)</a:t>
                </a:r>
              </a:p>
              <a:p>
                <a:pPr lvl="1"/>
                <a:r>
                  <a:rPr lang="en-US" dirty="0"/>
                  <a:t>Neutral Current Interactions</a:t>
                </a:r>
              </a:p>
              <a:p>
                <a:pPr lvl="2"/>
                <a:r>
                  <a:rPr lang="en-US" dirty="0"/>
                  <a:t>For muon neutrinos: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2"/>
                <a:r>
                  <a:rPr lang="en-US" dirty="0"/>
                  <a:t>For electron neutrinos: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US" dirty="0"/>
                  <a:t>  and recall that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 might look like electrons in your detector</a:t>
                </a:r>
              </a:p>
              <a:p>
                <a:r>
                  <a:rPr lang="en-US" dirty="0"/>
                  <a:t>Easiest Observables to measure:  Muon Kinetic Energy (T) and angle (</a:t>
                </a:r>
                <a:r>
                  <a:rPr lang="en-US" dirty="0">
                    <a:latin typeface="Symbol" pitchFamily="2" charset="2"/>
                  </a:rPr>
                  <a:t>q</a:t>
                </a:r>
                <a:r>
                  <a:rPr lang="en-US" dirty="0"/>
                  <a:t>) w/rt Neutrino beam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27FF19F-4B97-AF3B-62F1-0D13DD0CDA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1063990" cy="4351338"/>
              </a:xfrm>
              <a:blipFill>
                <a:blip r:embed="rId2"/>
                <a:stretch>
                  <a:fillRect l="-1033" t="-3198" b="-14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37F7CB-7F65-FF7A-49E1-3E04118F5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090695-6094-892C-F2CB-FC939F6C8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7A16B-7E4D-897B-87AA-39A8067BE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56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F35FB1E-CDF4-5DC1-E532-06D764646D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004304" y="-330670"/>
            <a:ext cx="5688993" cy="86247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B3D557-0785-3B00-E535-CFE1F9320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example of Inclusive Cross Section Result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5FAE7-64DD-2004-7E26-0E8CDAD81F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543" y="1690688"/>
            <a:ext cx="3104214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NOvA</a:t>
            </a:r>
            <a:r>
              <a:rPr lang="en-US" dirty="0"/>
              <a:t>   </a:t>
            </a:r>
            <a:r>
              <a:rPr lang="en-US" dirty="0" err="1">
                <a:latin typeface="Symbol" pitchFamily="2" charset="2"/>
              </a:rPr>
              <a:t>n</a:t>
            </a:r>
            <a:r>
              <a:rPr lang="en-US" baseline="-25000" dirty="0" err="1">
                <a:latin typeface="Symbol" pitchFamily="2" charset="2"/>
              </a:rPr>
              <a:t>m</a:t>
            </a:r>
            <a:r>
              <a:rPr lang="en-US" dirty="0" err="1"/>
              <a:t>CC</a:t>
            </a:r>
            <a:r>
              <a:rPr lang="en-US" dirty="0"/>
              <a:t> Cross Section Result, vs. muon kinematics</a:t>
            </a:r>
          </a:p>
          <a:p>
            <a:r>
              <a:rPr lang="en-US" b="0" i="1" dirty="0" err="1">
                <a:effectLst/>
                <a:latin typeface="-apple-system"/>
              </a:rPr>
              <a:t>Phys.Rev.D</a:t>
            </a:r>
            <a:r>
              <a:rPr lang="en-US" b="0" i="0" dirty="0">
                <a:effectLst/>
                <a:latin typeface="-apple-system"/>
              </a:rPr>
              <a:t> 107 (2023) 5, 052011</a:t>
            </a:r>
            <a:endParaRPr lang="en-US" dirty="0"/>
          </a:p>
          <a:p>
            <a:r>
              <a:rPr lang="en-US" dirty="0"/>
              <a:t>Even for a narrow range of neutrino energy (like </a:t>
            </a:r>
            <a:r>
              <a:rPr lang="en-US" dirty="0" err="1"/>
              <a:t>NOvA</a:t>
            </a:r>
            <a:r>
              <a:rPr lang="en-US" dirty="0"/>
              <a:t>) any one kinematic region still has a range of interactions that contribute.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FA02B-4BF0-B65C-6FCE-F21784705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BE9B4-0A94-27EB-9FF1-B880C9762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DDCBA7-BC84-45A4-E44F-247B5968F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447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7C2ED-128E-4DD4-C8EF-0B4232DB8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 question #1: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61139-4319-4EDF-97AA-32113AFD6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71872" cy="4351338"/>
          </a:xfrm>
        </p:spPr>
        <p:txBody>
          <a:bodyPr/>
          <a:lstStyle/>
          <a:p>
            <a:r>
              <a:rPr lang="en-US" dirty="0"/>
              <a:t>How far does a proton with 100MeV Kinetic Energy go in </a:t>
            </a:r>
          </a:p>
          <a:p>
            <a:pPr lvl="1"/>
            <a:r>
              <a:rPr lang="en-US" dirty="0"/>
              <a:t>Plastic Scintillator (could consider C alone)</a:t>
            </a:r>
          </a:p>
          <a:p>
            <a:pPr lvl="1"/>
            <a:r>
              <a:rPr lang="en-US" dirty="0"/>
              <a:t>Iron</a:t>
            </a:r>
          </a:p>
          <a:p>
            <a:pPr lvl="1"/>
            <a:r>
              <a:rPr lang="en-US" dirty="0"/>
              <a:t>Argon </a:t>
            </a:r>
          </a:p>
          <a:p>
            <a:r>
              <a:rPr lang="en-US" dirty="0"/>
              <a:t>How far does a muon with 2000 MeV Kinetic Energy go in </a:t>
            </a:r>
          </a:p>
          <a:p>
            <a:pPr lvl="1"/>
            <a:r>
              <a:rPr lang="en-US" dirty="0"/>
              <a:t>Plastic Scintillator</a:t>
            </a:r>
          </a:p>
          <a:p>
            <a:pPr lvl="1"/>
            <a:r>
              <a:rPr lang="en-US" dirty="0"/>
              <a:t>Iron</a:t>
            </a:r>
          </a:p>
          <a:p>
            <a:pPr lvl="1"/>
            <a:r>
              <a:rPr lang="en-US" dirty="0"/>
              <a:t>Argon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0EEF9-66DB-168C-676C-7EA9D1D4E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619C9-A495-2D7E-9CC5-79A7E13A3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E313A-2F92-B27F-9193-5CE6C9658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2B93FEC-5EB2-8BE6-F76E-5A34210E0601}"/>
              </a:ext>
            </a:extLst>
          </p:cNvPr>
          <p:cNvGraphicFramePr>
            <a:graphicFrameLocks noGrp="1"/>
          </p:cNvGraphicFramePr>
          <p:nvPr/>
        </p:nvGraphicFramePr>
        <p:xfrm>
          <a:off x="7255240" y="1870075"/>
          <a:ext cx="4114800" cy="18764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0391">
                  <a:extLst>
                    <a:ext uri="{9D8B030D-6E8A-4147-A177-3AD203B41FA5}">
                      <a16:colId xmlns:a16="http://schemas.microsoft.com/office/drawing/2014/main" val="3804230433"/>
                    </a:ext>
                  </a:extLst>
                </a:gridCol>
                <a:gridCol w="1171809">
                  <a:extLst>
                    <a:ext uri="{9D8B030D-6E8A-4147-A177-3AD203B41FA5}">
                      <a16:colId xmlns:a16="http://schemas.microsoft.com/office/drawing/2014/main" val="1323844515"/>
                    </a:ext>
                  </a:extLst>
                </a:gridCol>
                <a:gridCol w="1363743">
                  <a:extLst>
                    <a:ext uri="{9D8B030D-6E8A-4147-A177-3AD203B41FA5}">
                      <a16:colId xmlns:a16="http://schemas.microsoft.com/office/drawing/2014/main" val="3951039557"/>
                    </a:ext>
                  </a:extLst>
                </a:gridCol>
                <a:gridCol w="878857">
                  <a:extLst>
                    <a:ext uri="{9D8B030D-6E8A-4147-A177-3AD203B41FA5}">
                      <a16:colId xmlns:a16="http://schemas.microsoft.com/office/drawing/2014/main" val="1721644052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Target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Range (g/cm^2)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Density (g/cm^3)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Range (cm)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8584678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8.67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0.92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9.4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9803541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3.63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0.08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47.2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3671108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Fe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11.3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7.90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1.4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0216621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10.9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1.40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7.8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7291623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A58F7B5-0815-4084-FE11-32F6E09E01F6}"/>
              </a:ext>
            </a:extLst>
          </p:cNvPr>
          <p:cNvGraphicFramePr>
            <a:graphicFrameLocks noGrp="1"/>
          </p:cNvGraphicFramePr>
          <p:nvPr/>
        </p:nvGraphicFramePr>
        <p:xfrm>
          <a:off x="4555761" y="4594457"/>
          <a:ext cx="6671873" cy="16840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5491">
                  <a:extLst>
                    <a:ext uri="{9D8B030D-6E8A-4147-A177-3AD203B41FA5}">
                      <a16:colId xmlns:a16="http://schemas.microsoft.com/office/drawing/2014/main" val="2178004540"/>
                    </a:ext>
                  </a:extLst>
                </a:gridCol>
                <a:gridCol w="1486480">
                  <a:extLst>
                    <a:ext uri="{9D8B030D-6E8A-4147-A177-3AD203B41FA5}">
                      <a16:colId xmlns:a16="http://schemas.microsoft.com/office/drawing/2014/main" val="3461473557"/>
                    </a:ext>
                  </a:extLst>
                </a:gridCol>
                <a:gridCol w="1807432">
                  <a:extLst>
                    <a:ext uri="{9D8B030D-6E8A-4147-A177-3AD203B41FA5}">
                      <a16:colId xmlns:a16="http://schemas.microsoft.com/office/drawing/2014/main" val="2551148642"/>
                    </a:ext>
                  </a:extLst>
                </a:gridCol>
                <a:gridCol w="1164789">
                  <a:extLst>
                    <a:ext uri="{9D8B030D-6E8A-4147-A177-3AD203B41FA5}">
                      <a16:colId xmlns:a16="http://schemas.microsoft.com/office/drawing/2014/main" val="2923152879"/>
                    </a:ext>
                  </a:extLst>
                </a:gridCol>
                <a:gridCol w="1057681">
                  <a:extLst>
                    <a:ext uri="{9D8B030D-6E8A-4147-A177-3AD203B41FA5}">
                      <a16:colId xmlns:a16="http://schemas.microsoft.com/office/drawing/2014/main" val="199397856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Target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dE/dx (min)  (MeV/g/cm^3)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Density (g/cm^3)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dE/dx (MeV/cm)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Range (m)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7288560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Polystyrene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1.9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1.1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2.1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1751058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Fe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1.5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7.9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11.5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3388428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1.5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1.4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2.1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>
                          <a:effectLst/>
                        </a:rPr>
                        <a:t>10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901006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55959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3D557-0785-3B00-E535-CFE1F9320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Catch with Inclusive Cross Sections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65FAE7-64DD-2004-7E26-0E8CDAD81F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543" y="1690688"/>
            <a:ext cx="3104214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NOvA</a:t>
            </a:r>
            <a:r>
              <a:rPr lang="en-US" dirty="0"/>
              <a:t>   </a:t>
            </a:r>
            <a:r>
              <a:rPr lang="en-US" dirty="0" err="1">
                <a:latin typeface="Symbol" pitchFamily="2" charset="2"/>
              </a:rPr>
              <a:t>n</a:t>
            </a:r>
            <a:r>
              <a:rPr lang="en-US" baseline="-25000" dirty="0" err="1">
                <a:latin typeface="Symbol" pitchFamily="2" charset="2"/>
              </a:rPr>
              <a:t>m</a:t>
            </a:r>
            <a:r>
              <a:rPr lang="en-US" dirty="0" err="1"/>
              <a:t>CC</a:t>
            </a:r>
            <a:r>
              <a:rPr lang="en-US" dirty="0"/>
              <a:t> Cross Section Result, vs. muon kinematics</a:t>
            </a:r>
          </a:p>
          <a:p>
            <a:r>
              <a:rPr lang="en-US" b="0" i="1" dirty="0" err="1">
                <a:effectLst/>
                <a:latin typeface="-apple-system"/>
              </a:rPr>
              <a:t>Phys.Rev.D</a:t>
            </a:r>
            <a:r>
              <a:rPr lang="en-US" b="0" i="0" dirty="0">
                <a:effectLst/>
                <a:latin typeface="-apple-system"/>
              </a:rPr>
              <a:t> 107 (2023) 5, 052011</a:t>
            </a:r>
            <a:endParaRPr lang="en-US" dirty="0"/>
          </a:p>
          <a:p>
            <a:r>
              <a:rPr lang="en-US" dirty="0"/>
              <a:t>Even for a narrow range of neutrino energy (like </a:t>
            </a:r>
            <a:r>
              <a:rPr lang="en-US" dirty="0" err="1"/>
              <a:t>NOvA</a:t>
            </a:r>
            <a:r>
              <a:rPr lang="en-US" dirty="0"/>
              <a:t>) any one kinematic region still has a range of interactions that contribute.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FA02B-4BF0-B65C-6FCE-F21784705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BE9B4-0A94-27EB-9FF1-B880C9762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DDCBA7-BC84-45A4-E44F-247B5968F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40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DBEAC5-F2E3-6F7D-FE3C-FE7AC0A23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016682" y="-311812"/>
            <a:ext cx="5674001" cy="860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7461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9BC14-4DBF-A06E-DDFB-0C7412E64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both Lepton and Hadron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1E25D9-E4CA-4553-EDFA-9FFDE3CD6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Let’s say you have measured the following quantities: </a:t>
            </a:r>
          </a:p>
          <a:p>
            <a:pPr lvl="1"/>
            <a:r>
              <a:rPr lang="en-US" dirty="0"/>
              <a:t>Final lepton charge and momentum 3-vector:  can determine </a:t>
            </a:r>
            <a:r>
              <a:rPr lang="en-US" sz="3200" dirty="0" err="1">
                <a:solidFill>
                  <a:srgbClr val="7030A0"/>
                </a:solidFill>
              </a:rPr>
              <a:t>p</a:t>
            </a:r>
            <a:r>
              <a:rPr lang="en-US" sz="3200" baseline="-25000" dirty="0" err="1">
                <a:solidFill>
                  <a:srgbClr val="7030A0"/>
                </a:solidFill>
              </a:rPr>
              <a:t>lep</a:t>
            </a:r>
            <a:r>
              <a:rPr lang="en-US" sz="3200" dirty="0">
                <a:solidFill>
                  <a:srgbClr val="7030A0"/>
                </a:solidFill>
              </a:rPr>
              <a:t>, </a:t>
            </a:r>
            <a:r>
              <a:rPr lang="en-US" sz="3200" dirty="0" err="1">
                <a:solidFill>
                  <a:srgbClr val="7030A0"/>
                </a:solidFill>
              </a:rPr>
              <a:t>E</a:t>
            </a:r>
            <a:r>
              <a:rPr lang="en-US" sz="3200" baseline="-25000" dirty="0" err="1">
                <a:solidFill>
                  <a:srgbClr val="7030A0"/>
                </a:solidFill>
              </a:rPr>
              <a:t>lep</a:t>
            </a:r>
            <a:r>
              <a:rPr lang="en-US" sz="3200" dirty="0">
                <a:solidFill>
                  <a:srgbClr val="7030A0"/>
                </a:solidFill>
              </a:rPr>
              <a:t> ,</a:t>
            </a:r>
            <a:r>
              <a:rPr lang="en-US" sz="3200" dirty="0" err="1">
                <a:solidFill>
                  <a:srgbClr val="7030A0"/>
                </a:solidFill>
                <a:latin typeface="Symbol" pitchFamily="2" charset="2"/>
              </a:rPr>
              <a:t>q</a:t>
            </a:r>
            <a:r>
              <a:rPr lang="en-US" sz="3200" baseline="-25000" dirty="0" err="1">
                <a:solidFill>
                  <a:srgbClr val="7030A0"/>
                </a:solidFill>
              </a:rPr>
              <a:t>lep</a:t>
            </a:r>
            <a:endParaRPr lang="en-US" baseline="-25000" dirty="0">
              <a:solidFill>
                <a:srgbClr val="7030A0"/>
              </a:solidFill>
            </a:endParaRPr>
          </a:p>
          <a:p>
            <a:pPr lvl="1"/>
            <a:r>
              <a:rPr lang="en-US" dirty="0"/>
              <a:t>Total hadronic energy </a:t>
            </a:r>
            <a:br>
              <a:rPr lang="en-US" dirty="0"/>
            </a:br>
            <a:r>
              <a:rPr lang="en-US" dirty="0"/>
              <a:t>(</a:t>
            </a:r>
            <a:r>
              <a:rPr lang="en-US" b="1" dirty="0">
                <a:solidFill>
                  <a:srgbClr val="FF0000"/>
                </a:solidFill>
              </a:rPr>
              <a:t>pretend</a:t>
            </a:r>
            <a:r>
              <a:rPr lang="en-US" dirty="0"/>
              <a:t> you can see all of it, even the neutron energy)  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sz="3600" dirty="0" err="1">
                <a:solidFill>
                  <a:srgbClr val="7030A0"/>
                </a:solidFill>
              </a:rPr>
              <a:t>E</a:t>
            </a:r>
            <a:r>
              <a:rPr lang="en-US" sz="3600" baseline="-25000" dirty="0" err="1">
                <a:solidFill>
                  <a:srgbClr val="7030A0"/>
                </a:solidFill>
              </a:rPr>
              <a:t>had</a:t>
            </a:r>
            <a:r>
              <a:rPr lang="en-US" sz="3600" dirty="0">
                <a:solidFill>
                  <a:srgbClr val="7030A0"/>
                </a:solidFill>
              </a:rPr>
              <a:t> </a:t>
            </a:r>
            <a:r>
              <a:rPr lang="en-US" dirty="0">
                <a:solidFill>
                  <a:srgbClr val="7030A0"/>
                </a:solidFill>
              </a:rPr>
              <a:t> </a:t>
            </a:r>
          </a:p>
          <a:p>
            <a:r>
              <a:rPr lang="en-US" dirty="0"/>
              <a:t>Can define a few quantities: </a:t>
            </a:r>
          </a:p>
          <a:p>
            <a:pPr lvl="1"/>
            <a:r>
              <a:rPr lang="en-US" dirty="0"/>
              <a:t>Estimated Neutrino Energy </a:t>
            </a:r>
            <a:r>
              <a:rPr lang="en-US" sz="3200" dirty="0" err="1">
                <a:solidFill>
                  <a:srgbClr val="7030A0"/>
                </a:solidFill>
              </a:rPr>
              <a:t>E</a:t>
            </a:r>
            <a:r>
              <a:rPr lang="en-US" sz="3200" baseline="-25000" dirty="0" err="1">
                <a:solidFill>
                  <a:srgbClr val="7030A0"/>
                </a:solidFill>
                <a:latin typeface="Symbol" pitchFamily="2" charset="2"/>
              </a:rPr>
              <a:t>n</a:t>
            </a:r>
            <a:r>
              <a:rPr lang="en-US" sz="3200" dirty="0">
                <a:solidFill>
                  <a:srgbClr val="7030A0"/>
                </a:solidFill>
              </a:rPr>
              <a:t> = </a:t>
            </a:r>
            <a:r>
              <a:rPr lang="en-US" sz="3200" dirty="0" err="1">
                <a:solidFill>
                  <a:srgbClr val="7030A0"/>
                </a:solidFill>
              </a:rPr>
              <a:t>E</a:t>
            </a:r>
            <a:r>
              <a:rPr lang="en-US" sz="3200" baseline="-25000" dirty="0" err="1">
                <a:solidFill>
                  <a:srgbClr val="7030A0"/>
                </a:solidFill>
              </a:rPr>
              <a:t>lep</a:t>
            </a:r>
            <a:r>
              <a:rPr lang="en-US" sz="3200" baseline="-25000" dirty="0">
                <a:solidFill>
                  <a:srgbClr val="7030A0"/>
                </a:solidFill>
              </a:rPr>
              <a:t> </a:t>
            </a:r>
            <a:r>
              <a:rPr lang="en-US" sz="3200" dirty="0">
                <a:solidFill>
                  <a:srgbClr val="7030A0"/>
                </a:solidFill>
              </a:rPr>
              <a:t>+ </a:t>
            </a:r>
            <a:r>
              <a:rPr lang="en-US" sz="3200" dirty="0" err="1">
                <a:solidFill>
                  <a:srgbClr val="7030A0"/>
                </a:solidFill>
              </a:rPr>
              <a:t>E</a:t>
            </a:r>
            <a:r>
              <a:rPr lang="en-US" sz="3200" baseline="-25000" dirty="0" err="1">
                <a:solidFill>
                  <a:srgbClr val="7030A0"/>
                </a:solidFill>
              </a:rPr>
              <a:t>had</a:t>
            </a:r>
            <a:endParaRPr lang="en-US" sz="3200" baseline="-25000" dirty="0">
              <a:solidFill>
                <a:srgbClr val="7030A0"/>
              </a:solidFill>
            </a:endParaRPr>
          </a:p>
          <a:p>
            <a:pPr lvl="1"/>
            <a:r>
              <a:rPr lang="en-US" dirty="0"/>
              <a:t>Estimated Momentum Transfer (squared) to the nucleus: </a:t>
            </a:r>
            <a:br>
              <a:rPr lang="en-US" dirty="0"/>
            </a:br>
            <a:r>
              <a:rPr lang="en-US" dirty="0"/>
              <a:t>(remember, W is virtual)                                </a:t>
            </a:r>
            <a:r>
              <a:rPr lang="en-US" sz="3000" dirty="0">
                <a:solidFill>
                  <a:srgbClr val="7030A0"/>
                </a:solidFill>
              </a:rPr>
              <a:t>-q</a:t>
            </a:r>
            <a:r>
              <a:rPr lang="en-US" sz="3000" baseline="30000" dirty="0">
                <a:solidFill>
                  <a:srgbClr val="7030A0"/>
                </a:solidFill>
              </a:rPr>
              <a:t>2</a:t>
            </a:r>
            <a:r>
              <a:rPr lang="en-US" sz="3000" dirty="0">
                <a:solidFill>
                  <a:srgbClr val="7030A0"/>
                </a:solidFill>
              </a:rPr>
              <a:t>=Q</a:t>
            </a:r>
            <a:r>
              <a:rPr lang="en-US" sz="3000" baseline="30000" dirty="0">
                <a:solidFill>
                  <a:srgbClr val="7030A0"/>
                </a:solidFill>
              </a:rPr>
              <a:t>2</a:t>
            </a:r>
            <a:r>
              <a:rPr lang="en-US" sz="3000" dirty="0">
                <a:solidFill>
                  <a:srgbClr val="7030A0"/>
                </a:solidFill>
              </a:rPr>
              <a:t> = 2 </a:t>
            </a:r>
            <a:r>
              <a:rPr lang="en-US" sz="3000" dirty="0" err="1">
                <a:solidFill>
                  <a:srgbClr val="7030A0"/>
                </a:solidFill>
              </a:rPr>
              <a:t>E</a:t>
            </a:r>
            <a:r>
              <a:rPr lang="en-US" sz="3000" baseline="-25000" dirty="0" err="1">
                <a:solidFill>
                  <a:srgbClr val="7030A0"/>
                </a:solidFill>
                <a:latin typeface="Symbol" pitchFamily="2" charset="2"/>
              </a:rPr>
              <a:t>n</a:t>
            </a:r>
            <a:r>
              <a:rPr lang="en-US" sz="3000" dirty="0">
                <a:solidFill>
                  <a:srgbClr val="7030A0"/>
                </a:solidFill>
              </a:rPr>
              <a:t>(E</a:t>
            </a:r>
            <a:r>
              <a:rPr lang="el-GR" sz="3000" baseline="-25000" dirty="0">
                <a:solidFill>
                  <a:srgbClr val="7030A0"/>
                </a:solidFill>
              </a:rPr>
              <a:t>μ</a:t>
            </a:r>
            <a:r>
              <a:rPr lang="el-GR" sz="3000" dirty="0">
                <a:solidFill>
                  <a:srgbClr val="7030A0"/>
                </a:solidFill>
              </a:rPr>
              <a:t> – </a:t>
            </a:r>
            <a:r>
              <a:rPr lang="en-US" sz="3000" dirty="0">
                <a:solidFill>
                  <a:srgbClr val="7030A0"/>
                </a:solidFill>
              </a:rPr>
              <a:t>p</a:t>
            </a:r>
            <a:r>
              <a:rPr lang="el-GR" sz="3000" baseline="-25000" dirty="0">
                <a:solidFill>
                  <a:srgbClr val="7030A0"/>
                </a:solidFill>
              </a:rPr>
              <a:t>μ</a:t>
            </a:r>
            <a:r>
              <a:rPr lang="en-US" sz="3000" dirty="0">
                <a:solidFill>
                  <a:srgbClr val="7030A0"/>
                </a:solidFill>
              </a:rPr>
              <a:t>cos </a:t>
            </a:r>
            <a:r>
              <a:rPr lang="el-GR" sz="3000" dirty="0" err="1">
                <a:solidFill>
                  <a:srgbClr val="7030A0"/>
                </a:solidFill>
              </a:rPr>
              <a:t>θ</a:t>
            </a:r>
            <a:r>
              <a:rPr lang="el-GR" sz="3000" baseline="-25000" dirty="0" err="1">
                <a:solidFill>
                  <a:srgbClr val="7030A0"/>
                </a:solidFill>
              </a:rPr>
              <a:t>μ</a:t>
            </a:r>
            <a:r>
              <a:rPr lang="el-GR" sz="3000" dirty="0">
                <a:solidFill>
                  <a:srgbClr val="7030A0"/>
                </a:solidFill>
              </a:rPr>
              <a:t>) – </a:t>
            </a:r>
            <a:r>
              <a:rPr lang="en-US" sz="3000" dirty="0">
                <a:solidFill>
                  <a:srgbClr val="7030A0"/>
                </a:solidFill>
              </a:rPr>
              <a:t>M</a:t>
            </a:r>
            <a:r>
              <a:rPr lang="el-GR" sz="3000" baseline="-25000" dirty="0">
                <a:solidFill>
                  <a:srgbClr val="7030A0"/>
                </a:solidFill>
              </a:rPr>
              <a:t>μ</a:t>
            </a:r>
            <a:r>
              <a:rPr lang="el-GR" sz="3000" baseline="30000" dirty="0">
                <a:solidFill>
                  <a:srgbClr val="7030A0"/>
                </a:solidFill>
              </a:rPr>
              <a:t>2</a:t>
            </a:r>
            <a:endParaRPr lang="en-US" sz="3000" baseline="30000" dirty="0">
              <a:solidFill>
                <a:srgbClr val="7030A0"/>
              </a:solidFill>
            </a:endParaRPr>
          </a:p>
          <a:p>
            <a:pPr lvl="1"/>
            <a:r>
              <a:rPr lang="en-US" dirty="0"/>
              <a:t>Estimated Energy transferred to the nucleus = </a:t>
            </a:r>
            <a:r>
              <a:rPr lang="en-US" sz="3000" dirty="0">
                <a:solidFill>
                  <a:srgbClr val="7030A0"/>
                </a:solidFill>
                <a:latin typeface="Symbol" pitchFamily="2" charset="2"/>
              </a:rPr>
              <a:t>w</a:t>
            </a:r>
            <a:r>
              <a:rPr lang="en-US" sz="3000" dirty="0">
                <a:solidFill>
                  <a:srgbClr val="7030A0"/>
                </a:solidFill>
              </a:rPr>
              <a:t> = </a:t>
            </a:r>
            <a:r>
              <a:rPr lang="en-US" sz="3000" dirty="0" err="1">
                <a:solidFill>
                  <a:srgbClr val="7030A0"/>
                </a:solidFill>
              </a:rPr>
              <a:t>E</a:t>
            </a:r>
            <a:r>
              <a:rPr lang="en-US" sz="3000" baseline="-25000" dirty="0" err="1">
                <a:solidFill>
                  <a:srgbClr val="7030A0"/>
                </a:solidFill>
              </a:rPr>
              <a:t>had</a:t>
            </a:r>
            <a:endParaRPr lang="en-US" sz="3000" baseline="-25000" dirty="0">
              <a:solidFill>
                <a:srgbClr val="7030A0"/>
              </a:solidFill>
            </a:endParaRPr>
          </a:p>
          <a:p>
            <a:pPr lvl="1"/>
            <a:r>
              <a:rPr lang="en-US" dirty="0"/>
              <a:t>3-momentum transferred to the nucleus:  </a:t>
            </a:r>
            <a:r>
              <a:rPr lang="en-US" sz="3000" dirty="0">
                <a:solidFill>
                  <a:srgbClr val="7030A0"/>
                </a:solidFill>
              </a:rPr>
              <a:t>Q</a:t>
            </a:r>
            <a:r>
              <a:rPr lang="en-US" sz="3000" baseline="30000" dirty="0">
                <a:solidFill>
                  <a:srgbClr val="7030A0"/>
                </a:solidFill>
              </a:rPr>
              <a:t>2</a:t>
            </a:r>
            <a:r>
              <a:rPr lang="en-US" sz="3000" dirty="0">
                <a:solidFill>
                  <a:srgbClr val="7030A0"/>
                </a:solidFill>
              </a:rPr>
              <a:t>+</a:t>
            </a:r>
            <a:r>
              <a:rPr lang="en-US" sz="3000" dirty="0">
                <a:solidFill>
                  <a:srgbClr val="7030A0"/>
                </a:solidFill>
                <a:latin typeface="Symbol" pitchFamily="2" charset="2"/>
              </a:rPr>
              <a:t>w</a:t>
            </a:r>
            <a:r>
              <a:rPr lang="en-US" sz="3000" baseline="30000" dirty="0">
                <a:solidFill>
                  <a:srgbClr val="7030A0"/>
                </a:solidFill>
              </a:rPr>
              <a:t>2</a:t>
            </a:r>
            <a:r>
              <a:rPr lang="en-US" sz="3000" dirty="0">
                <a:solidFill>
                  <a:srgbClr val="7030A0"/>
                </a:solidFill>
              </a:rPr>
              <a:t>=q</a:t>
            </a:r>
            <a:r>
              <a:rPr lang="en-US" sz="3000" baseline="-25000" dirty="0">
                <a:solidFill>
                  <a:srgbClr val="7030A0"/>
                </a:solidFill>
              </a:rPr>
              <a:t>3</a:t>
            </a:r>
            <a:r>
              <a:rPr lang="en-US" sz="3000" baseline="30000" dirty="0">
                <a:solidFill>
                  <a:srgbClr val="7030A0"/>
                </a:solidFill>
              </a:rPr>
              <a:t>2</a:t>
            </a:r>
          </a:p>
          <a:p>
            <a:pPr marL="457200" lvl="1" indent="0">
              <a:buNone/>
            </a:pPr>
            <a:endParaRPr lang="en-US" baseline="30000" dirty="0">
              <a:solidFill>
                <a:srgbClr val="7030A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A7EAC-C5E7-3812-A723-3F69A0087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0EA3C4-1318-10ED-2575-9283910D3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06CF9A-46A3-DB40-C736-B7060CE33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753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D97C30-0627-604B-F321-75FC40427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579" y="1657658"/>
            <a:ext cx="10515600" cy="152307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Remember this picture from e</a:t>
            </a:r>
            <a:r>
              <a:rPr lang="en-US" baseline="30000" dirty="0"/>
              <a:t>-</a:t>
            </a:r>
            <a:r>
              <a:rPr lang="en-US" dirty="0"/>
              <a:t> scattering: e</a:t>
            </a:r>
            <a:r>
              <a:rPr lang="en-US" baseline="30000" dirty="0"/>
              <a:t>-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beam (energy E) comes in, scatters, you measure </a:t>
            </a:r>
            <a:br>
              <a:rPr lang="en-US" dirty="0"/>
            </a:br>
            <a:r>
              <a:rPr lang="en-US" dirty="0"/>
              <a:t>the outgoing electron energy distribution (E’) at </a:t>
            </a:r>
            <a:br>
              <a:rPr lang="en-US" dirty="0"/>
            </a:br>
            <a:r>
              <a:rPr lang="en-US" dirty="0"/>
              <a:t>some angle, and </a:t>
            </a:r>
            <a:r>
              <a:rPr lang="en-US" dirty="0">
                <a:latin typeface="Symbol" pitchFamily="2" charset="2"/>
              </a:rPr>
              <a:t>w</a:t>
            </a:r>
            <a:r>
              <a:rPr lang="en-US" dirty="0"/>
              <a:t>=E-E’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7481E4-E7F3-1008-C185-57914507C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40EC44-3E49-FBA9-A22D-70C606A84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C74C5-8764-4912-23D4-F27D93702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42</a:t>
            </a:fld>
            <a:endParaRPr lang="en-US"/>
          </a:p>
        </p:txBody>
      </p:sp>
      <p:pic>
        <p:nvPicPr>
          <p:cNvPr id="9" name="Picture 8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F5CF0610-35CE-A3BD-7D96-2CBCF3B275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2510" y="3519887"/>
            <a:ext cx="3720766" cy="2570314"/>
          </a:xfrm>
          <a:prstGeom prst="rect">
            <a:avLst/>
          </a:prstGeom>
        </p:spPr>
      </p:pic>
      <p:pic>
        <p:nvPicPr>
          <p:cNvPr id="13" name="Picture 12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BA17940F-5C38-F379-25E7-A199C3B4FC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7196" y="3519887"/>
            <a:ext cx="3720766" cy="2570314"/>
          </a:xfrm>
          <a:prstGeom prst="rect">
            <a:avLst/>
          </a:prstGeom>
        </p:spPr>
      </p:pic>
      <p:pic>
        <p:nvPicPr>
          <p:cNvPr id="15" name="Picture 14" descr="A graph of 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626FC73D-386A-5967-72C4-0E3CC5C034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350" y="3519887"/>
            <a:ext cx="3720766" cy="257031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B85C152-B846-D2DD-086A-B18A592F509A}"/>
              </a:ext>
            </a:extLst>
          </p:cNvPr>
          <p:cNvSpPr txBox="1"/>
          <p:nvPr/>
        </p:nvSpPr>
        <p:spPr>
          <a:xfrm>
            <a:off x="1723683" y="6090201"/>
            <a:ext cx="9722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dirty="0">
                <a:effectLst/>
                <a:latin typeface="CMMI9"/>
              </a:rPr>
              <a:t>ω </a:t>
            </a:r>
            <a:r>
              <a:rPr lang="en-US" dirty="0">
                <a:latin typeface="CMR9"/>
              </a:rPr>
              <a:t>(</a:t>
            </a:r>
            <a:r>
              <a:rPr lang="en-US" sz="1800" dirty="0">
                <a:effectLst/>
                <a:latin typeface="CMR9"/>
              </a:rPr>
              <a:t>GeV)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0D26BB-B5C9-4689-5B06-6FAA93E0B52B}"/>
              </a:ext>
            </a:extLst>
          </p:cNvPr>
          <p:cNvSpPr txBox="1"/>
          <p:nvPr/>
        </p:nvSpPr>
        <p:spPr>
          <a:xfrm>
            <a:off x="5829057" y="6023145"/>
            <a:ext cx="9722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dirty="0">
                <a:effectLst/>
                <a:latin typeface="CMMI9"/>
              </a:rPr>
              <a:t>ω </a:t>
            </a:r>
            <a:r>
              <a:rPr lang="en-US" dirty="0">
                <a:latin typeface="CMR9"/>
              </a:rPr>
              <a:t>(</a:t>
            </a:r>
            <a:r>
              <a:rPr lang="en-US" sz="1800" dirty="0">
                <a:effectLst/>
                <a:latin typeface="CMR9"/>
              </a:rPr>
              <a:t>GeV)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1E846B-9FD8-4E82-19D9-1D0632149702}"/>
              </a:ext>
            </a:extLst>
          </p:cNvPr>
          <p:cNvSpPr txBox="1"/>
          <p:nvPr/>
        </p:nvSpPr>
        <p:spPr>
          <a:xfrm>
            <a:off x="9728612" y="6023145"/>
            <a:ext cx="9722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dirty="0">
                <a:effectLst/>
                <a:latin typeface="CMMI9"/>
              </a:rPr>
              <a:t>ω </a:t>
            </a:r>
            <a:r>
              <a:rPr lang="en-US" dirty="0">
                <a:latin typeface="CMR9"/>
              </a:rPr>
              <a:t>(</a:t>
            </a:r>
            <a:r>
              <a:rPr lang="en-US" sz="1800" dirty="0">
                <a:effectLst/>
                <a:latin typeface="CMR9"/>
              </a:rPr>
              <a:t>GeV)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6CB7F5-8DE8-79C7-F90F-C406AE521ACF}"/>
              </a:ext>
            </a:extLst>
          </p:cNvPr>
          <p:cNvSpPr txBox="1"/>
          <p:nvPr/>
        </p:nvSpPr>
        <p:spPr>
          <a:xfrm rot="16200000">
            <a:off x="-1145965" y="4081660"/>
            <a:ext cx="27818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600" baseline="30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l-GR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σ/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l-GR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Ω/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l-GR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ω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/GeV/</a:t>
            </a:r>
            <a:r>
              <a:rPr lang="en-US" sz="16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sr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07B10E8-C591-42AA-C00D-E8E01F2320B9}"/>
              </a:ext>
            </a:extLst>
          </p:cNvPr>
          <p:cNvSpPr/>
          <p:nvPr/>
        </p:nvSpPr>
        <p:spPr>
          <a:xfrm>
            <a:off x="3794760" y="3685032"/>
            <a:ext cx="435024" cy="19568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AAC811E-E554-EF15-8282-BD7B344E2A47}"/>
              </a:ext>
            </a:extLst>
          </p:cNvPr>
          <p:cNvSpPr/>
          <p:nvPr/>
        </p:nvSpPr>
        <p:spPr>
          <a:xfrm>
            <a:off x="7669610" y="3582227"/>
            <a:ext cx="435024" cy="19568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60B885D-B1A9-6006-E7ED-D9395D1AB5A5}"/>
              </a:ext>
            </a:extLst>
          </p:cNvPr>
          <p:cNvSpPr/>
          <p:nvPr/>
        </p:nvSpPr>
        <p:spPr>
          <a:xfrm>
            <a:off x="11507042" y="3762059"/>
            <a:ext cx="435024" cy="19568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E410E7-211B-DDC4-132C-0C4AFCB6F5D1}"/>
              </a:ext>
            </a:extLst>
          </p:cNvPr>
          <p:cNvSpPr txBox="1"/>
          <p:nvPr/>
        </p:nvSpPr>
        <p:spPr>
          <a:xfrm rot="16200000">
            <a:off x="2838875" y="4081660"/>
            <a:ext cx="27818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600" baseline="30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l-GR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σ/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l-GR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Ω/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l-GR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ω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/GeV/</a:t>
            </a:r>
            <a:r>
              <a:rPr lang="en-US" sz="16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sr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ADBE4C-DD1F-CEEB-071C-1BBBC1D24806}"/>
              </a:ext>
            </a:extLst>
          </p:cNvPr>
          <p:cNvSpPr txBox="1"/>
          <p:nvPr/>
        </p:nvSpPr>
        <p:spPr>
          <a:xfrm rot="16200000">
            <a:off x="6708152" y="4087959"/>
            <a:ext cx="27818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600" baseline="30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l-GR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σ/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l-GR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Ω/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l-GR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ω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/GeV/</a:t>
            </a:r>
            <a:r>
              <a:rPr lang="en-US" sz="16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sr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4395F2E-A3D7-76ED-1674-9EBA12CE91A0}"/>
              </a:ext>
            </a:extLst>
          </p:cNvPr>
          <p:cNvSpPr txBox="1"/>
          <p:nvPr/>
        </p:nvSpPr>
        <p:spPr>
          <a:xfrm>
            <a:off x="2075005" y="6444476"/>
            <a:ext cx="37540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Phys. Rev. D 94, 013012 (2016)</a:t>
            </a:r>
            <a:endParaRPr lang="en-US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D603F1-DC2F-3F28-FF9D-FB757C3E38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6902" y="345603"/>
            <a:ext cx="3691383" cy="320049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C8F5BA2-CBAB-79D1-6AA8-BD3E425ECFBC}"/>
              </a:ext>
            </a:extLst>
          </p:cNvPr>
          <p:cNvSpPr/>
          <p:nvPr/>
        </p:nvSpPr>
        <p:spPr>
          <a:xfrm>
            <a:off x="7989739" y="262280"/>
            <a:ext cx="4070953" cy="947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4FBADD-0956-61AD-0840-B08A9D4DC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725" y="186728"/>
            <a:ext cx="10515600" cy="1325563"/>
          </a:xfrm>
        </p:spPr>
        <p:txBody>
          <a:bodyPr/>
          <a:lstStyle/>
          <a:p>
            <a:r>
              <a:rPr lang="en-US" dirty="0"/>
              <a:t>Neutrino Observables w/hadrons &amp; leptons</a:t>
            </a:r>
          </a:p>
        </p:txBody>
      </p:sp>
    </p:spTree>
    <p:extLst>
      <p:ext uri="{BB962C8B-B14F-4D97-AF65-F5344CB8AC3E}">
        <p14:creationId xmlns:p14="http://schemas.microsoft.com/office/powerpoint/2010/main" val="92053717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FBADD-0956-61AD-0840-B08A9D4DC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91" y="63027"/>
            <a:ext cx="10515600" cy="1325563"/>
          </a:xfrm>
        </p:spPr>
        <p:txBody>
          <a:bodyPr/>
          <a:lstStyle/>
          <a:p>
            <a:r>
              <a:rPr lang="en-US" dirty="0"/>
              <a:t>Neutrino Observables w/hadrons &amp; leptons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D97C30-0627-604B-F321-75FC40427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647" y="1298381"/>
            <a:ext cx="10515600" cy="639004"/>
          </a:xfrm>
        </p:spPr>
        <p:txBody>
          <a:bodyPr/>
          <a:lstStyle/>
          <a:p>
            <a:r>
              <a:rPr lang="en-US" dirty="0"/>
              <a:t>Translating this picture to Neutrino Scattering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7481E4-E7F3-1008-C185-57914507C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40EC44-3E49-FBA9-A22D-70C606A84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C74C5-8764-4912-23D4-F27D93702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43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C0C0E57-6302-6C22-0EC4-E432777CCC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8915" y="2466687"/>
            <a:ext cx="5496448" cy="3554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8CBEFBF5-42A6-52E5-461B-26683C9AD6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995" y="2649905"/>
            <a:ext cx="3720766" cy="25703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00D0B17-E3C5-54C7-8C07-CF2EAC012919}"/>
              </a:ext>
            </a:extLst>
          </p:cNvPr>
          <p:cNvSpPr txBox="1"/>
          <p:nvPr/>
        </p:nvSpPr>
        <p:spPr>
          <a:xfrm>
            <a:off x="1834331" y="5464915"/>
            <a:ext cx="9722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dirty="0">
                <a:effectLst/>
                <a:latin typeface="CMMI9"/>
              </a:rPr>
              <a:t>ω </a:t>
            </a:r>
            <a:r>
              <a:rPr lang="en-US" dirty="0">
                <a:latin typeface="CMR9"/>
              </a:rPr>
              <a:t>(</a:t>
            </a:r>
            <a:r>
              <a:rPr lang="en-US" sz="1800" dirty="0">
                <a:effectLst/>
                <a:latin typeface="CMR9"/>
              </a:rPr>
              <a:t>GeV)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84438B4-4F09-48AE-66C2-384C885BF7C9}"/>
              </a:ext>
            </a:extLst>
          </p:cNvPr>
          <p:cNvSpPr/>
          <p:nvPr/>
        </p:nvSpPr>
        <p:spPr>
          <a:xfrm>
            <a:off x="3920570" y="3728531"/>
            <a:ext cx="435024" cy="19568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E463CA-6FF8-01E5-FA2A-2C78A4B2EE21}"/>
              </a:ext>
            </a:extLst>
          </p:cNvPr>
          <p:cNvSpPr txBox="1"/>
          <p:nvPr/>
        </p:nvSpPr>
        <p:spPr>
          <a:xfrm rot="16200000">
            <a:off x="-1164995" y="3688320"/>
            <a:ext cx="27818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600" baseline="30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l-GR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σ/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l-GR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Ω/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l-GR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ω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/GeV/</a:t>
            </a:r>
            <a:r>
              <a:rPr lang="en-US" sz="16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sr</a:t>
            </a:r>
            <a:r>
              <a:rPr lang="en-US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A876A7-E269-DACE-7DD4-A295BB9FBF99}"/>
              </a:ext>
            </a:extLst>
          </p:cNvPr>
          <p:cNvSpPr txBox="1"/>
          <p:nvPr/>
        </p:nvSpPr>
        <p:spPr>
          <a:xfrm>
            <a:off x="3917216" y="1780105"/>
            <a:ext cx="270603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Initial and Final Electron energy and angle define a 3-momentum transfer</a:t>
            </a:r>
          </a:p>
          <a:p>
            <a:endParaRPr lang="en-US" sz="2400" dirty="0"/>
          </a:p>
          <a:p>
            <a:r>
              <a:rPr lang="en-US" sz="2400" dirty="0"/>
              <a:t>For neutrinos: </a:t>
            </a:r>
          </a:p>
          <a:p>
            <a:r>
              <a:rPr lang="en-US" sz="2400" dirty="0"/>
              <a:t>True Energy transfer: </a:t>
            </a:r>
            <a:r>
              <a:rPr lang="en-US" sz="2400" dirty="0">
                <a:latin typeface="Symbol" pitchFamily="2" charset="2"/>
              </a:rPr>
              <a:t>w</a:t>
            </a:r>
            <a:endParaRPr lang="en-US" sz="2400" dirty="0"/>
          </a:p>
          <a:p>
            <a:r>
              <a:rPr lang="en-US" sz="2400" dirty="0">
                <a:solidFill>
                  <a:srgbClr val="7030A0"/>
                </a:solidFill>
              </a:rPr>
              <a:t>True 3-momentum transfer:  Q</a:t>
            </a:r>
            <a:r>
              <a:rPr lang="en-US" sz="2400" baseline="30000" dirty="0">
                <a:solidFill>
                  <a:srgbClr val="7030A0"/>
                </a:solidFill>
              </a:rPr>
              <a:t>2</a:t>
            </a:r>
            <a:r>
              <a:rPr lang="en-US" sz="2400" dirty="0">
                <a:solidFill>
                  <a:srgbClr val="7030A0"/>
                </a:solidFill>
              </a:rPr>
              <a:t>+</a:t>
            </a:r>
            <a:r>
              <a:rPr lang="en-US" sz="2400" dirty="0">
                <a:solidFill>
                  <a:srgbClr val="7030A0"/>
                </a:solidFill>
                <a:latin typeface="Symbol" pitchFamily="2" charset="2"/>
              </a:rPr>
              <a:t>w</a:t>
            </a:r>
            <a:r>
              <a:rPr lang="en-US" sz="2400" baseline="30000" dirty="0">
                <a:solidFill>
                  <a:srgbClr val="7030A0"/>
                </a:solidFill>
              </a:rPr>
              <a:t>2</a:t>
            </a:r>
            <a:r>
              <a:rPr lang="en-US" sz="2400" dirty="0">
                <a:solidFill>
                  <a:srgbClr val="7030A0"/>
                </a:solidFill>
              </a:rPr>
              <a:t>=q</a:t>
            </a:r>
            <a:r>
              <a:rPr lang="en-US" sz="2400" baseline="-25000" dirty="0">
                <a:solidFill>
                  <a:srgbClr val="7030A0"/>
                </a:solidFill>
              </a:rPr>
              <a:t>3</a:t>
            </a:r>
            <a:r>
              <a:rPr lang="en-US" sz="2400" baseline="30000" dirty="0">
                <a:solidFill>
                  <a:srgbClr val="7030A0"/>
                </a:solidFill>
              </a:rPr>
              <a:t>2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069C4F-BF36-6AC9-D434-9B0F485B9191}"/>
              </a:ext>
            </a:extLst>
          </p:cNvPr>
          <p:cNvSpPr txBox="1"/>
          <p:nvPr/>
        </p:nvSpPr>
        <p:spPr>
          <a:xfrm>
            <a:off x="9813116" y="1617883"/>
            <a:ext cx="2327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Graphics courtesy R. Gran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FC65C7-EF9F-AE50-8B7E-866BEBB95D48}"/>
              </a:ext>
            </a:extLst>
          </p:cNvPr>
          <p:cNvSpPr txBox="1"/>
          <p:nvPr/>
        </p:nvSpPr>
        <p:spPr>
          <a:xfrm>
            <a:off x="1857395" y="6581001"/>
            <a:ext cx="37540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Phys. Rev. D 94, 013012 (2016)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6665710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FBADD-0956-61AD-0840-B08A9D4DC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Proxy for True Energy transfer to Hadronic system:  “Available Energy” (answer to HW#4)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D97C30-0627-604B-F321-75FC40427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965" y="1756788"/>
            <a:ext cx="6864250" cy="4758055"/>
          </a:xfrm>
        </p:spPr>
        <p:txBody>
          <a:bodyPr>
            <a:normAutofit/>
          </a:bodyPr>
          <a:lstStyle/>
          <a:p>
            <a:r>
              <a:rPr lang="en-US" sz="3200" dirty="0"/>
              <a:t>Visible in scintillator (and argon)</a:t>
            </a:r>
          </a:p>
          <a:p>
            <a:r>
              <a:rPr lang="en-US" sz="3200" dirty="0"/>
              <a:t> </a:t>
            </a:r>
            <a:r>
              <a:rPr lang="en-US" sz="3200" dirty="0">
                <a:latin typeface="Symbol" pitchFamily="2" charset="2"/>
              </a:rPr>
              <a:t>p</a:t>
            </a:r>
            <a:r>
              <a:rPr lang="en-US" sz="3200" baseline="30000" dirty="0"/>
              <a:t>+-</a:t>
            </a:r>
            <a:r>
              <a:rPr lang="en-US" sz="3200" dirty="0"/>
              <a:t>  deposit their kinetic energy, but not their mass</a:t>
            </a:r>
            <a:endParaRPr lang="en-US" sz="3000" dirty="0"/>
          </a:p>
          <a:p>
            <a:r>
              <a:rPr lang="en-US" sz="3000" dirty="0"/>
              <a:t> </a:t>
            </a:r>
            <a:r>
              <a:rPr lang="en-US" sz="3000" dirty="0">
                <a:latin typeface="Symbol" pitchFamily="2" charset="2"/>
              </a:rPr>
              <a:t>p</a:t>
            </a:r>
            <a:r>
              <a:rPr lang="en-US" sz="3000" baseline="30000" dirty="0"/>
              <a:t>0 </a:t>
            </a:r>
            <a:r>
              <a:rPr lang="en-US" dirty="0"/>
              <a:t>deposit their total energy</a:t>
            </a:r>
          </a:p>
          <a:p>
            <a:r>
              <a:rPr lang="en-US" sz="3000" dirty="0"/>
              <a:t>Protons:  deposit total kinetic energy</a:t>
            </a:r>
          </a:p>
          <a:p>
            <a:r>
              <a:rPr lang="en-US" sz="3000" dirty="0"/>
              <a:t>Neutrons:  deposit very little. </a:t>
            </a:r>
          </a:p>
          <a:p>
            <a:r>
              <a:rPr lang="en-US" sz="3000" dirty="0"/>
              <a:t>“Available energy”:  sum of visible energy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7481E4-E7F3-1008-C185-57914507C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40EC44-3E49-FBA9-A22D-70C606A84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Experimental Neutrino Cross Sections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C74C5-8764-4912-23D4-F27D93702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44</a:t>
            </a:fld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60B885D-B1A9-6006-E7ED-D9395D1AB5A5}"/>
              </a:ext>
            </a:extLst>
          </p:cNvPr>
          <p:cNvSpPr/>
          <p:nvPr/>
        </p:nvSpPr>
        <p:spPr>
          <a:xfrm>
            <a:off x="11507042" y="3762059"/>
            <a:ext cx="435024" cy="19568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4395F2E-A3D7-76ED-1674-9EBA12CE91A0}"/>
              </a:ext>
            </a:extLst>
          </p:cNvPr>
          <p:cNvSpPr txBox="1"/>
          <p:nvPr/>
        </p:nvSpPr>
        <p:spPr>
          <a:xfrm>
            <a:off x="2075005" y="6444476"/>
            <a:ext cx="37540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Phys. Rev. D 94, 013012 (2016)</a:t>
            </a:r>
            <a:endParaRPr lang="en-US" sz="12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D4DD20F-A29A-91A4-44AB-4B1FB636D07A}"/>
              </a:ext>
            </a:extLst>
          </p:cNvPr>
          <p:cNvGrpSpPr/>
          <p:nvPr/>
        </p:nvGrpSpPr>
        <p:grpSpPr>
          <a:xfrm>
            <a:off x="7176141" y="2290387"/>
            <a:ext cx="4572000" cy="3505200"/>
            <a:chOff x="5867400" y="1614229"/>
            <a:chExt cx="4572000" cy="3505200"/>
          </a:xfrm>
        </p:grpSpPr>
        <p:sp>
          <p:nvSpPr>
            <p:cNvPr id="9" name="object 3">
              <a:extLst>
                <a:ext uri="{FF2B5EF4-FFF2-40B4-BE49-F238E27FC236}">
                  <a16:creationId xmlns:a16="http://schemas.microsoft.com/office/drawing/2014/main" id="{23D61926-F869-2488-1486-F98C942F07B9}"/>
                </a:ext>
              </a:extLst>
            </p:cNvPr>
            <p:cNvSpPr/>
            <p:nvPr/>
          </p:nvSpPr>
          <p:spPr>
            <a:xfrm>
              <a:off x="5867400" y="1614229"/>
              <a:ext cx="4572000" cy="3505200"/>
            </a:xfrm>
            <a:prstGeom prst="rect">
              <a:avLst/>
            </a:prstGeom>
            <a:blipFill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217"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581A2A3-A542-053C-85E7-FA569EDAAF85}"/>
                </a:ext>
              </a:extLst>
            </p:cNvPr>
            <p:cNvGrpSpPr/>
            <p:nvPr/>
          </p:nvGrpSpPr>
          <p:grpSpPr>
            <a:xfrm>
              <a:off x="6324600" y="1920050"/>
              <a:ext cx="2819400" cy="2194750"/>
              <a:chOff x="1524000" y="2438805"/>
              <a:chExt cx="2819400" cy="2194750"/>
            </a:xfrm>
          </p:grpSpPr>
          <p:sp>
            <p:nvSpPr>
              <p:cNvPr id="13" name="object 7">
                <a:extLst>
                  <a:ext uri="{FF2B5EF4-FFF2-40B4-BE49-F238E27FC236}">
                    <a16:creationId xmlns:a16="http://schemas.microsoft.com/office/drawing/2014/main" id="{8A18C1EA-4B85-8F67-E8F0-0B44958406A5}"/>
                  </a:ext>
                </a:extLst>
              </p:cNvPr>
              <p:cNvSpPr txBox="1"/>
              <p:nvPr/>
            </p:nvSpPr>
            <p:spPr>
              <a:xfrm>
                <a:off x="1524000" y="2438805"/>
                <a:ext cx="2819400" cy="121879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25179" marR="10072">
                  <a:lnSpc>
                    <a:spcPct val="165400"/>
                  </a:lnSpc>
                </a:pPr>
                <a:r>
                  <a:rPr sz="2400" spc="50">
                    <a:latin typeface="Calibri"/>
                    <a:cs typeface="Calibri"/>
                  </a:rPr>
                  <a:t>Kinet</a:t>
                </a:r>
                <a:r>
                  <a:rPr sz="2400" spc="10">
                    <a:latin typeface="Calibri"/>
                    <a:cs typeface="Calibri"/>
                  </a:rPr>
                  <a:t>i</a:t>
                </a:r>
                <a:r>
                  <a:rPr sz="2400" spc="30">
                    <a:latin typeface="Calibri"/>
                    <a:cs typeface="Calibri"/>
                  </a:rPr>
                  <a:t>c</a:t>
                </a:r>
                <a:r>
                  <a:rPr sz="2400" spc="208">
                    <a:latin typeface="Calibri"/>
                    <a:cs typeface="Calibri"/>
                  </a:rPr>
                  <a:t> </a:t>
                </a:r>
                <a:r>
                  <a:rPr sz="2400" spc="-119">
                    <a:latin typeface="Calibri"/>
                    <a:cs typeface="Calibri"/>
                  </a:rPr>
                  <a:t>e</a:t>
                </a:r>
                <a:r>
                  <a:rPr sz="2400" spc="-40">
                    <a:latin typeface="Calibri"/>
                    <a:cs typeface="Calibri"/>
                  </a:rPr>
                  <a:t>n</a:t>
                </a:r>
                <a:r>
                  <a:rPr sz="2400" spc="-119">
                    <a:latin typeface="Calibri"/>
                    <a:cs typeface="Calibri"/>
                  </a:rPr>
                  <a:t>e</a:t>
                </a:r>
                <a:r>
                  <a:rPr sz="2400" spc="-30">
                    <a:latin typeface="Calibri"/>
                    <a:cs typeface="Calibri"/>
                  </a:rPr>
                  <a:t>r</a:t>
                </a:r>
                <a:r>
                  <a:rPr sz="2400" spc="20">
                    <a:latin typeface="Calibri"/>
                    <a:cs typeface="Calibri"/>
                  </a:rPr>
                  <a:t>gy</a:t>
                </a:r>
                <a:r>
                  <a:rPr sz="2400" spc="10">
                    <a:latin typeface="Calibri"/>
                    <a:cs typeface="Calibri"/>
                  </a:rPr>
                  <a:t> </a:t>
                </a:r>
                <a:br>
                  <a:rPr lang="en-US" sz="2400" spc="10">
                    <a:latin typeface="Calibri"/>
                    <a:cs typeface="Calibri"/>
                  </a:rPr>
                </a:br>
                <a:r>
                  <a:rPr sz="2400" spc="50">
                    <a:latin typeface="Calibri"/>
                    <a:cs typeface="Calibri"/>
                  </a:rPr>
                  <a:t>Kinet</a:t>
                </a:r>
                <a:r>
                  <a:rPr sz="2400" spc="10">
                    <a:latin typeface="Calibri"/>
                    <a:cs typeface="Calibri"/>
                  </a:rPr>
                  <a:t>i</a:t>
                </a:r>
                <a:r>
                  <a:rPr sz="2400" spc="30">
                    <a:latin typeface="Calibri"/>
                    <a:cs typeface="Calibri"/>
                  </a:rPr>
                  <a:t>c</a:t>
                </a:r>
                <a:r>
                  <a:rPr sz="2400" spc="208">
                    <a:latin typeface="Calibri"/>
                    <a:cs typeface="Calibri"/>
                  </a:rPr>
                  <a:t> </a:t>
                </a:r>
                <a:r>
                  <a:rPr sz="2400" spc="-119">
                    <a:latin typeface="Calibri"/>
                    <a:cs typeface="Calibri"/>
                  </a:rPr>
                  <a:t>e</a:t>
                </a:r>
                <a:r>
                  <a:rPr sz="2400" spc="-40">
                    <a:latin typeface="Calibri"/>
                    <a:cs typeface="Calibri"/>
                  </a:rPr>
                  <a:t>n</a:t>
                </a:r>
                <a:r>
                  <a:rPr sz="2400" spc="-119">
                    <a:latin typeface="Calibri"/>
                    <a:cs typeface="Calibri"/>
                  </a:rPr>
                  <a:t>e</a:t>
                </a:r>
                <a:r>
                  <a:rPr sz="2400" spc="-30">
                    <a:latin typeface="Calibri"/>
                    <a:cs typeface="Calibri"/>
                  </a:rPr>
                  <a:t>r</a:t>
                </a:r>
                <a:r>
                  <a:rPr sz="2400" spc="20">
                    <a:latin typeface="Calibri"/>
                    <a:cs typeface="Calibri"/>
                  </a:rPr>
                  <a:t>gy</a:t>
                </a:r>
                <a:endParaRPr sz="2400">
                  <a:latin typeface="Calibri"/>
                  <a:cs typeface="Calibri"/>
                </a:endParaRPr>
              </a:p>
            </p:txBody>
          </p:sp>
          <p:sp>
            <p:nvSpPr>
              <p:cNvPr id="14" name="object 8">
                <a:extLst>
                  <a:ext uri="{FF2B5EF4-FFF2-40B4-BE49-F238E27FC236}">
                    <a16:creationId xmlns:a16="http://schemas.microsoft.com/office/drawing/2014/main" id="{9C5FCC9B-0557-6A3D-9AC7-4295CA44FF79}"/>
                  </a:ext>
                </a:extLst>
              </p:cNvPr>
              <p:cNvSpPr txBox="1"/>
              <p:nvPr/>
            </p:nvSpPr>
            <p:spPr>
              <a:xfrm>
                <a:off x="2490669" y="3742258"/>
                <a:ext cx="670686" cy="369332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25179"/>
                <a:r>
                  <a:rPr lang="en-US" sz="2400" spc="-30">
                    <a:latin typeface="Calibri"/>
                    <a:cs typeface="Calibri"/>
                  </a:rPr>
                  <a:t>~</a:t>
                </a:r>
                <a:r>
                  <a:rPr sz="2400" spc="-30">
                    <a:latin typeface="Calibri"/>
                    <a:cs typeface="Calibri"/>
                  </a:rPr>
                  <a:t>0</a:t>
                </a:r>
                <a:endParaRPr sz="2400">
                  <a:latin typeface="Calibri"/>
                  <a:cs typeface="Calibri"/>
                </a:endParaRPr>
              </a:p>
            </p:txBody>
          </p:sp>
          <p:sp>
            <p:nvSpPr>
              <p:cNvPr id="15" name="object 9">
                <a:extLst>
                  <a:ext uri="{FF2B5EF4-FFF2-40B4-BE49-F238E27FC236}">
                    <a16:creationId xmlns:a16="http://schemas.microsoft.com/office/drawing/2014/main" id="{946B43B4-41C2-F624-B337-3C0B00FE2767}"/>
                  </a:ext>
                </a:extLst>
              </p:cNvPr>
              <p:cNvSpPr txBox="1"/>
              <p:nvPr/>
            </p:nvSpPr>
            <p:spPr>
              <a:xfrm>
                <a:off x="1801090" y="4264223"/>
                <a:ext cx="2237509" cy="369332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25179"/>
                <a:r>
                  <a:rPr sz="2400" spc="208" dirty="0">
                    <a:latin typeface="Calibri"/>
                    <a:cs typeface="Calibri"/>
                  </a:rPr>
                  <a:t>T</a:t>
                </a:r>
                <a:r>
                  <a:rPr sz="2400" dirty="0">
                    <a:latin typeface="Calibri"/>
                    <a:cs typeface="Calibri"/>
                  </a:rPr>
                  <a:t>otal</a:t>
                </a:r>
                <a:r>
                  <a:rPr sz="2400" spc="208" dirty="0">
                    <a:latin typeface="Calibri"/>
                    <a:cs typeface="Calibri"/>
                  </a:rPr>
                  <a:t> </a:t>
                </a:r>
                <a:r>
                  <a:rPr sz="2400" spc="-119" dirty="0">
                    <a:latin typeface="Calibri"/>
                    <a:cs typeface="Calibri"/>
                  </a:rPr>
                  <a:t>e</a:t>
                </a:r>
                <a:r>
                  <a:rPr sz="2400" spc="-40" dirty="0">
                    <a:latin typeface="Calibri"/>
                    <a:cs typeface="Calibri"/>
                  </a:rPr>
                  <a:t>n</a:t>
                </a:r>
                <a:r>
                  <a:rPr sz="2400" spc="-119" dirty="0">
                    <a:latin typeface="Calibri"/>
                    <a:cs typeface="Calibri"/>
                  </a:rPr>
                  <a:t>e</a:t>
                </a:r>
                <a:r>
                  <a:rPr sz="2400" spc="-30" dirty="0">
                    <a:latin typeface="Calibri"/>
                    <a:cs typeface="Calibri"/>
                  </a:rPr>
                  <a:t>r</a:t>
                </a:r>
                <a:r>
                  <a:rPr sz="2400" spc="20" dirty="0">
                    <a:latin typeface="Calibri"/>
                    <a:cs typeface="Calibri"/>
                  </a:rPr>
                  <a:t>gy</a:t>
                </a:r>
                <a:endParaRPr sz="2400" dirty="0">
                  <a:latin typeface="Calibri"/>
                  <a:cs typeface="Calibri"/>
                </a:endParaRPr>
              </a:p>
            </p:txBody>
          </p:sp>
        </p:grpSp>
        <p:sp>
          <p:nvSpPr>
            <p:cNvPr id="12" name="object 5">
              <a:extLst>
                <a:ext uri="{FF2B5EF4-FFF2-40B4-BE49-F238E27FC236}">
                  <a16:creationId xmlns:a16="http://schemas.microsoft.com/office/drawing/2014/main" id="{C17E15BD-1EC3-7A72-D269-5D22B781AA4F}"/>
                </a:ext>
              </a:extLst>
            </p:cNvPr>
            <p:cNvSpPr txBox="1"/>
            <p:nvPr/>
          </p:nvSpPr>
          <p:spPr>
            <a:xfrm>
              <a:off x="8572920" y="1905000"/>
              <a:ext cx="1485481" cy="191334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25179"/>
              <a:r>
                <a:rPr sz="2400" spc="-40" dirty="0">
                  <a:cs typeface="Calibri"/>
                </a:rPr>
                <a:t>p</a:t>
              </a:r>
              <a:endParaRPr sz="2400" dirty="0">
                <a:cs typeface="Calibri"/>
              </a:endParaRPr>
            </a:p>
            <a:p>
              <a:pPr marL="25179">
                <a:spcBef>
                  <a:spcPts val="674"/>
                </a:spcBef>
              </a:pPr>
              <a:r>
                <a:rPr sz="3600" spc="-206" baseline="-20833" dirty="0">
                  <a:cs typeface="Verdana"/>
                </a:rPr>
                <a:t>π</a:t>
              </a:r>
              <a:r>
                <a:rPr sz="1600" dirty="0">
                  <a:cs typeface="Verdana"/>
                </a:rPr>
                <a:t>+</a:t>
              </a:r>
            </a:p>
            <a:p>
              <a:pPr marL="25179">
                <a:spcBef>
                  <a:spcPts val="1933"/>
                </a:spcBef>
                <a:tabLst>
                  <a:tab pos="649619" algn="l"/>
                  <a:tab pos="3074358" algn="l"/>
                </a:tabLst>
              </a:pPr>
              <a:r>
                <a:rPr sz="2400" spc="-40" dirty="0">
                  <a:cs typeface="Calibri"/>
                </a:rPr>
                <a:t>n</a:t>
              </a:r>
              <a:r>
                <a:rPr sz="2400" spc="-10" dirty="0">
                  <a:cs typeface="Times New Roman"/>
                </a:rPr>
                <a:t>	</a:t>
              </a:r>
              <a:endParaRPr sz="2400" dirty="0">
                <a:cs typeface="Times New Roman"/>
              </a:endParaRPr>
            </a:p>
            <a:p>
              <a:pPr marL="25179">
                <a:spcBef>
                  <a:spcPts val="773"/>
                </a:spcBef>
              </a:pPr>
              <a:r>
                <a:rPr sz="3600" spc="-206" baseline="-20833" dirty="0">
                  <a:cs typeface="Verdana"/>
                </a:rPr>
                <a:t>π</a:t>
              </a:r>
              <a:r>
                <a:rPr sz="1600" spc="-50" dirty="0">
                  <a:cs typeface="Arial"/>
                </a:rPr>
                <a:t>0</a:t>
              </a:r>
              <a:endParaRPr sz="1600" dirty="0">
                <a:cs typeface="Arial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A4373264-2802-1455-FFEE-99F9DD34D0E2}"/>
              </a:ext>
            </a:extLst>
          </p:cNvPr>
          <p:cNvSpPr/>
          <p:nvPr/>
        </p:nvSpPr>
        <p:spPr>
          <a:xfrm>
            <a:off x="9136874" y="5843193"/>
            <a:ext cx="28051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/>
              <a:t>Figure courtesy P. Rodrigues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B083BD5-7B95-A9A0-8578-977224A15229}"/>
              </a:ext>
            </a:extLst>
          </p:cNvPr>
          <p:cNvSpPr txBox="1"/>
          <p:nvPr/>
        </p:nvSpPr>
        <p:spPr>
          <a:xfrm>
            <a:off x="164989" y="5499180"/>
            <a:ext cx="76811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Example from </a:t>
            </a:r>
            <a:r>
              <a:rPr lang="en-US" sz="2000" dirty="0" err="1"/>
              <a:t>MINERvA</a:t>
            </a:r>
            <a:r>
              <a:rPr lang="en-US" sz="2000" dirty="0"/>
              <a:t> at right, </a:t>
            </a:r>
            <a:br>
              <a:rPr lang="en-US" sz="2000" dirty="0"/>
            </a:br>
            <a:r>
              <a:rPr lang="en-US" sz="2000" dirty="0"/>
              <a:t>3.3cm plastic granularity</a:t>
            </a:r>
          </a:p>
          <a:p>
            <a:r>
              <a:rPr lang="en-US" sz="2000" dirty="0"/>
              <a:t>Similar in spirit to ~3cm wire pitch Liquid Argon (but different density, Z)</a:t>
            </a:r>
          </a:p>
        </p:txBody>
      </p:sp>
    </p:spTree>
    <p:extLst>
      <p:ext uri="{BB962C8B-B14F-4D97-AF65-F5344CB8AC3E}">
        <p14:creationId xmlns:p14="http://schemas.microsoft.com/office/powerpoint/2010/main" val="261099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D054A-9FB7-47D2-36F7-8FD41A103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322" y="62698"/>
            <a:ext cx="11052586" cy="1325563"/>
          </a:xfrm>
        </p:spPr>
        <p:txBody>
          <a:bodyPr/>
          <a:lstStyle/>
          <a:p>
            <a:r>
              <a:rPr lang="en-US" dirty="0"/>
              <a:t>What does the Data Look like in this space?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AFE79-AC6F-C567-6AB4-687545394C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473" y="1506499"/>
            <a:ext cx="4474779" cy="498637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Look at inclusive sample of events as function of energy AND momentum transferred</a:t>
            </a:r>
          </a:p>
          <a:p>
            <a:r>
              <a:rPr lang="en-US" dirty="0"/>
              <a:t>Showing event distributions, but cross sections were extracted</a:t>
            </a:r>
          </a:p>
          <a:p>
            <a:r>
              <a:rPr lang="en-US" dirty="0"/>
              <a:t>Cross sections were also extracted from these distributions </a:t>
            </a:r>
          </a:p>
          <a:p>
            <a:r>
              <a:rPr lang="en-US" dirty="0"/>
              <a:t>Available Energy: “visible” energy in scintillator</a:t>
            </a:r>
          </a:p>
          <a:p>
            <a:r>
              <a:rPr lang="en-US" dirty="0"/>
              <a:t>Unfolding this was tricky! </a:t>
            </a:r>
            <a:endParaRPr lang="en-US" sz="2000" i="1" dirty="0"/>
          </a:p>
          <a:p>
            <a:pPr marL="0" indent="0">
              <a:buNone/>
            </a:pPr>
            <a:r>
              <a:rPr lang="en-US" sz="2000" dirty="0"/>
              <a:t>M. </a:t>
            </a:r>
            <a:r>
              <a:rPr lang="en-US" sz="2000" dirty="0" err="1"/>
              <a:t>Ascencio</a:t>
            </a:r>
            <a:r>
              <a:rPr lang="en-US" sz="2000" dirty="0"/>
              <a:t> et al, </a:t>
            </a:r>
            <a:r>
              <a:rPr lang="en-US" sz="2000" i="1" dirty="0" err="1"/>
              <a:t>Phys.Rev.D</a:t>
            </a:r>
            <a:r>
              <a:rPr lang="en-US" sz="2000" dirty="0"/>
              <a:t> 106 (2022) 3, 032001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C53D3-3C0F-63B5-80E4-BA1F6EE92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70F1AC-8600-DB47-0154-15D94D8C0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FD1D5D-5067-5D7D-1EBB-5E13191C2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FA964-3A00-CC41-BEF9-117D470F216C}" type="slidenum">
              <a:rPr lang="en-US" smtClean="0"/>
              <a:t>45</a:t>
            </a:fld>
            <a:endParaRPr lang="en-US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71AFEDD3-1BD7-8F91-1FF6-BD0ABC440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6092" y="3722645"/>
            <a:ext cx="5346700" cy="3771900"/>
          </a:xfrm>
          <a:prstGeom prst="rect">
            <a:avLst/>
          </a:prstGeom>
        </p:spPr>
      </p:pic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9188FB6F-D9FD-76AE-3137-8F858F012E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4265" y="3708598"/>
            <a:ext cx="5346700" cy="3771900"/>
          </a:xfrm>
          <a:prstGeom prst="rect">
            <a:avLst/>
          </a:prstGeom>
        </p:spPr>
      </p:pic>
      <p:pic>
        <p:nvPicPr>
          <p:cNvPr id="12" name="Picture 11" descr="Chart&#10;&#10;Description automatically generated with medium confidence">
            <a:extLst>
              <a:ext uri="{FF2B5EF4-FFF2-40B4-BE49-F238E27FC236}">
                <a16:creationId xmlns:a16="http://schemas.microsoft.com/office/drawing/2014/main" id="{63F06899-94AC-10B2-BEA2-291D2310B9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2593" y="1168452"/>
            <a:ext cx="5346700" cy="3771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399704-27E0-500A-EAAE-C4CA707963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46901" y="1380746"/>
            <a:ext cx="3567544" cy="22633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106173B-3D0C-5DCE-73BA-8F241ACE0999}"/>
                  </a:ext>
                </a:extLst>
              </p:cNvPr>
              <p:cNvSpPr txBox="1"/>
              <p:nvPr/>
            </p:nvSpPr>
            <p:spPr>
              <a:xfrm>
                <a:off x="6704590" y="1171933"/>
                <a:ext cx="1477110" cy="974626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endParaRPr lang="fr-FR" sz="2000" i="1" dirty="0">
                  <a:latin typeface="Cambria Math" charset="0"/>
                </a:endParaRPr>
              </a:p>
              <a:p>
                <a14:m>
                  <m:oMath xmlns:m="http://schemas.openxmlformats.org/officeDocument/2006/math">
                    <m:r>
                      <a:rPr lang="fr-FR" sz="2400" i="1" dirty="0">
                        <a:latin typeface="Cambria Math" charset="0"/>
                      </a:rPr>
                      <m:t>𝑞</m:t>
                    </m:r>
                    <m:r>
                      <a:rPr lang="fr-FR" sz="2400" i="1" baseline="-25000" dirty="0">
                        <a:latin typeface="Cambria Math" charset="0"/>
                      </a:rPr>
                      <m:t>0</m:t>
                    </m:r>
                  </m:oMath>
                </a14:m>
                <a:r>
                  <a:rPr lang="fr-FR" sz="2400" dirty="0"/>
                  <a:t> vs.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hr-HR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hr-HR" sz="240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2400" dirty="0">
                                <a:latin typeface="Cambria Math" charset="0"/>
                              </a:rPr>
                              <m:t>𝑞</m:t>
                            </m:r>
                            <m:r>
                              <a:rPr lang="fr-FR" sz="2400" baseline="-25000" dirty="0">
                                <a:latin typeface="Cambria Math" charset="0"/>
                              </a:rPr>
                              <m:t>3</m:t>
                            </m:r>
                          </m:e>
                        </m:acc>
                      </m:e>
                    </m:d>
                  </m:oMath>
                </a14:m>
                <a:endParaRPr lang="en-US" sz="2400" baseline="-25000" dirty="0"/>
              </a:p>
              <a:p>
                <a:endParaRPr lang="en-US" sz="2000" baseline="-250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106173B-3D0C-5DCE-73BA-8F241ACE09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4590" y="1171933"/>
                <a:ext cx="1477110" cy="974626"/>
              </a:xfrm>
              <a:prstGeom prst="rect">
                <a:avLst/>
              </a:prstGeom>
              <a:blipFill>
                <a:blip r:embed="rId7"/>
                <a:stretch>
                  <a:fillRect l="-8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170804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53C17-422A-0BCC-4657-5D2B9C01B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Inclusive to Exclusive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EF3BBF-3A48-69DC-A8F0-CD576AAAB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From these event displays, you know we can do better to isolate processes and look at only one (set of) final states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How would you isolate events that are </a:t>
            </a:r>
            <a:r>
              <a:rPr lang="en-US" dirty="0" err="1"/>
              <a:t>quasielastic</a:t>
            </a:r>
            <a:r>
              <a:rPr lang="en-US" dirty="0"/>
              <a:t>? </a:t>
            </a:r>
          </a:p>
          <a:p>
            <a:pPr lvl="1"/>
            <a:r>
              <a:rPr lang="en-US" dirty="0"/>
              <a:t>Require one lepton (of the correct charge if possible)</a:t>
            </a:r>
          </a:p>
          <a:p>
            <a:pPr lvl="1"/>
            <a:r>
              <a:rPr lang="en-US" dirty="0"/>
              <a:t>Do you require a proton track?  Or do you only require NO pion tracks?</a:t>
            </a:r>
          </a:p>
          <a:p>
            <a:pPr lvl="1"/>
            <a:r>
              <a:rPr lang="en-US" dirty="0"/>
              <a:t>What about Michel Electrons:  what if you didn’t see a pion track but you saw a tiny </a:t>
            </a:r>
            <a:r>
              <a:rPr lang="en-US" dirty="0" err="1"/>
              <a:t>em</a:t>
            </a:r>
            <a:r>
              <a:rPr lang="en-US" dirty="0"/>
              <a:t>-like shower right near the vertex?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795741-D5FC-CF5D-0653-DB0256067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761A41-B27B-7225-2966-ED2C731C6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8192C6-63DB-C324-BCDF-4E87FEB41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46</a:t>
            </a:fld>
            <a:endParaRPr lang="en-US"/>
          </a:p>
        </p:txBody>
      </p:sp>
      <p:pic>
        <p:nvPicPr>
          <p:cNvPr id="7" name="Picture 4" descr="High-resolution MicroBooNE detector provides new details in neutrino-argon  interaction measurement">
            <a:extLst>
              <a:ext uri="{FF2B5EF4-FFF2-40B4-BE49-F238E27FC236}">
                <a16:creationId xmlns:a16="http://schemas.microsoft.com/office/drawing/2014/main" id="{6EDE7664-583D-9069-B27C-350C81E192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772" y="2865955"/>
            <a:ext cx="2091737" cy="1474747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Search for heavy neutrinos in the ND280 near detector of the T2K experiment">
            <a:extLst>
              <a:ext uri="{FF2B5EF4-FFF2-40B4-BE49-F238E27FC236}">
                <a16:creationId xmlns:a16="http://schemas.microsoft.com/office/drawing/2014/main" id="{6C481DE2-F3E3-B6CE-90D4-EFE9C525E1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590"/>
          <a:stretch/>
        </p:blipFill>
        <p:spPr bwMode="auto">
          <a:xfrm>
            <a:off x="5815740" y="2796366"/>
            <a:ext cx="2593298" cy="155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B494A80-17EF-8F2F-73BF-EADC18FD8F8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9198" r="1588" b="16420"/>
          <a:stretch/>
        </p:blipFill>
        <p:spPr>
          <a:xfrm>
            <a:off x="8437935" y="2796366"/>
            <a:ext cx="3699637" cy="15291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CD73F1D6-E7CC-C1BC-DED8-74D9467C3A7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8631" y="2836687"/>
            <a:ext cx="2986270" cy="1599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30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6F29A-EDB4-667D-5858-95436FA99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vocabulary:  </a:t>
            </a:r>
            <a:r>
              <a:rPr lang="en-US" dirty="0" err="1"/>
              <a:t>Quasielastic</a:t>
            </a:r>
            <a:r>
              <a:rPr lang="en-US" dirty="0"/>
              <a:t>-like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7A041-689B-7E25-DBE1-5B1C4AD71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E6A198-97D9-C515-A9D6-445431744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68211-B206-E92E-C875-D81B826BD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47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A240735E-B484-6E23-6F9F-D4300ECC188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788308" y="1182800"/>
                <a:ext cx="2772508" cy="517355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/>
                  <a:t>After subtracting backgrounds, </a:t>
                </a:r>
                <a:r>
                  <a:rPr lang="en-US" sz="2400" dirty="0" err="1"/>
                  <a:t>MINERvA</a:t>
                </a:r>
                <a:r>
                  <a:rPr lang="en-US" sz="2400" dirty="0"/>
                  <a:t> has enough statistics to bin QE-like events along 3 axes:  muon kinematics AND hadron energy</a:t>
                </a:r>
              </a:p>
              <a:p>
                <a:r>
                  <a:rPr lang="en-US" sz="2000" dirty="0"/>
                  <a:t>Many processes contribute to ”CC0</a:t>
                </a:r>
                <a14:m>
                  <m:oMath xmlns:m="http://schemas.openxmlformats.org/officeDocument/2006/math">
                    <m:r>
                      <a:rPr lang="en-US" sz="2000">
                        <a:latin typeface="Cambria Math" charset="0"/>
                        <a:ea typeface="Cambria Math" charset="0"/>
                        <a:cs typeface="Cambria Math" charset="0"/>
                      </a:rPr>
                      <m:t>𝝅</m:t>
                    </m:r>
                  </m:oMath>
                </a14:m>
                <a:r>
                  <a:rPr lang="en-US" sz="2000" dirty="0"/>
                  <a:t> ”</a:t>
                </a:r>
              </a:p>
              <a:p>
                <a:pPr lvl="1"/>
                <a:r>
                  <a:rPr lang="en-US" sz="2000" dirty="0"/>
                  <a:t>CCQE</a:t>
                </a:r>
              </a:p>
              <a:p>
                <a:pPr lvl="1"/>
                <a:r>
                  <a:rPr lang="en-US" sz="2000" dirty="0"/>
                  <a:t>2p2h </a:t>
                </a:r>
              </a:p>
              <a:p>
                <a:pPr lvl="1"/>
                <a:r>
                  <a:rPr lang="en-US" sz="2000" dirty="0" err="1"/>
                  <a:t>Resonance+</a:t>
                </a:r>
                <a:r>
                  <a:rPr lang="en-US" sz="2000" dirty="0" err="1">
                    <a:latin typeface="Symbol" pitchFamily="2" charset="2"/>
                  </a:rPr>
                  <a:t>p</a:t>
                </a:r>
                <a:r>
                  <a:rPr lang="en-US" sz="2000" dirty="0"/>
                  <a:t> absorption</a:t>
                </a:r>
              </a:p>
              <a:p>
                <a:pPr lvl="1"/>
                <a:r>
                  <a:rPr lang="en-US" sz="2000" dirty="0"/>
                  <a:t>DIS</a:t>
                </a:r>
              </a:p>
              <a:p>
                <a:r>
                  <a:rPr lang="en-US" sz="2400" dirty="0"/>
                  <a:t>Lots of discrepancies with the model</a:t>
                </a:r>
              </a:p>
            </p:txBody>
          </p:sp>
        </mc:Choice>
        <mc:Fallback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A240735E-B484-6E23-6F9F-D4300ECC18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8308" y="1182800"/>
                <a:ext cx="2772508" cy="5173550"/>
              </a:xfrm>
              <a:prstGeom prst="rect">
                <a:avLst/>
              </a:prstGeom>
              <a:blipFill>
                <a:blip r:embed="rId2"/>
                <a:stretch>
                  <a:fillRect l="-2740" t="-2206" r="-45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62244DE8-BAA9-17AE-B300-82F8E52114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979" y="1420897"/>
            <a:ext cx="8292315" cy="49170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30511DA-2CD0-3FDF-8E2F-996002585460}"/>
              </a:ext>
            </a:extLst>
          </p:cNvPr>
          <p:cNvSpPr txBox="1"/>
          <p:nvPr/>
        </p:nvSpPr>
        <p:spPr>
          <a:xfrm>
            <a:off x="100278" y="6057795"/>
            <a:ext cx="3938322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/>
              <a:t>D. </a:t>
            </a:r>
            <a:r>
              <a:rPr lang="en-US" sz="2000" dirty="0" err="1"/>
              <a:t>Ruterbories</a:t>
            </a:r>
            <a:r>
              <a:rPr lang="en-US" sz="2000" dirty="0"/>
              <a:t> </a:t>
            </a:r>
            <a:r>
              <a:rPr lang="en-US" sz="2000" i="1" dirty="0"/>
              <a:t>et al</a:t>
            </a:r>
            <a:r>
              <a:rPr lang="en-US" sz="2000" dirty="0"/>
              <a:t>, </a:t>
            </a:r>
            <a:r>
              <a:rPr lang="en-US" sz="2000" i="1" dirty="0" err="1"/>
              <a:t>Phys.Rev.Lett</a:t>
            </a:r>
            <a:r>
              <a:rPr lang="en-US" sz="2000" i="1" dirty="0"/>
              <a:t>.</a:t>
            </a:r>
            <a:r>
              <a:rPr lang="en-US" sz="2000" dirty="0"/>
              <a:t> 129 (2022) 2, 021803</a:t>
            </a:r>
          </a:p>
        </p:txBody>
      </p:sp>
    </p:spTree>
    <p:extLst>
      <p:ext uri="{BB962C8B-B14F-4D97-AF65-F5344CB8AC3E}">
        <p14:creationId xmlns:p14="http://schemas.microsoft.com/office/powerpoint/2010/main" val="271037099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3292A-DA7B-7D0B-D645-9B1289831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Detectors will have different cuts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D8E27A-59E9-FD78-368C-6ECA02B4C9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505700" cy="4351338"/>
          </a:xfrm>
        </p:spPr>
        <p:txBody>
          <a:bodyPr/>
          <a:lstStyle/>
          <a:p>
            <a:r>
              <a:rPr lang="en-US" dirty="0" err="1"/>
              <a:t>MicroBooNE</a:t>
            </a:r>
            <a:r>
              <a:rPr lang="en-US" dirty="0"/>
              <a:t> example: </a:t>
            </a:r>
            <a:r>
              <a:rPr lang="en-US" dirty="0">
                <a:latin typeface="Symbol" pitchFamily="2" charset="2"/>
              </a:rPr>
              <a:t>n</a:t>
            </a:r>
            <a:r>
              <a:rPr lang="en-US" baseline="-25000" dirty="0">
                <a:latin typeface="Symbol" pitchFamily="2" charset="2"/>
              </a:rPr>
              <a:t>m</a:t>
            </a:r>
            <a:r>
              <a:rPr lang="en-US" dirty="0"/>
              <a:t> CC0</a:t>
            </a:r>
            <a:r>
              <a:rPr lang="en-US" dirty="0">
                <a:latin typeface="Symbol" pitchFamily="2" charset="2"/>
              </a:rPr>
              <a:t>p</a:t>
            </a:r>
            <a:r>
              <a:rPr lang="en-US" dirty="0"/>
              <a:t> Cross section</a:t>
            </a:r>
          </a:p>
          <a:p>
            <a:r>
              <a:rPr lang="en-US" dirty="0"/>
              <a:t>Event with muon and proton candidate</a:t>
            </a:r>
          </a:p>
          <a:p>
            <a:r>
              <a:rPr lang="en-US" dirty="0"/>
              <a:t>Leading Muon candidate has p&gt;100MeV/c</a:t>
            </a:r>
          </a:p>
          <a:p>
            <a:r>
              <a:rPr lang="en-US" dirty="0"/>
              <a:t>Leading Proton candidate has p&lt;1.2GeV/c</a:t>
            </a:r>
          </a:p>
          <a:p>
            <a:pPr lvl="1"/>
            <a:r>
              <a:rPr lang="en-US" dirty="0"/>
              <a:t>Proton candidate has to be shorter than </a:t>
            </a:r>
            <a:br>
              <a:rPr lang="en-US" dirty="0"/>
            </a:br>
            <a:r>
              <a:rPr lang="en-US" dirty="0"/>
              <a:t>muon candidate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9A68F0-CEB3-EC04-1F9C-476FD1315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429201-9D83-3DC4-1171-824F6B253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858375-8D12-C7F2-F9F7-67BE98565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48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518D4C-9381-79B5-024D-3B7B63019EE6}"/>
              </a:ext>
            </a:extLst>
          </p:cNvPr>
          <p:cNvSpPr txBox="1"/>
          <p:nvPr/>
        </p:nvSpPr>
        <p:spPr>
          <a:xfrm>
            <a:off x="350520" y="5942568"/>
            <a:ext cx="60731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1" dirty="0" err="1">
                <a:effectLst/>
                <a:latin typeface="-apple-system"/>
              </a:rPr>
              <a:t>Phys.Rev.D</a:t>
            </a:r>
            <a:r>
              <a:rPr lang="en-US" b="0" i="0" dirty="0">
                <a:effectLst/>
                <a:latin typeface="-apple-system"/>
              </a:rPr>
              <a:t> 102 (2020) 11, 112013 </a:t>
            </a:r>
            <a:endParaRPr lang="en-US" dirty="0"/>
          </a:p>
        </p:txBody>
      </p:sp>
      <p:pic>
        <p:nvPicPr>
          <p:cNvPr id="10" name="Picture 9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9B6CB745-CB0B-8C66-E8D0-0753FFCF61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2378" y="1466057"/>
            <a:ext cx="3583841" cy="2427763"/>
          </a:xfrm>
          <a:prstGeom prst="rect">
            <a:avLst/>
          </a:prstGeom>
        </p:spPr>
      </p:pic>
      <p:pic>
        <p:nvPicPr>
          <p:cNvPr id="12" name="Picture 11" descr="A graph of a function&#10;&#10;Description automatically generated">
            <a:extLst>
              <a:ext uri="{FF2B5EF4-FFF2-40B4-BE49-F238E27FC236}">
                <a16:creationId xmlns:a16="http://schemas.microsoft.com/office/drawing/2014/main" id="{8D3105CB-73CD-154C-A392-BCDB1BBB9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9059" y="3884137"/>
            <a:ext cx="3583841" cy="2427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30066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F5494-467B-7A69-3CBD-486170035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CCQE versus “CCQE-like” versus “CC0</a:t>
            </a:r>
            <a:r>
              <a:rPr lang="en-US" dirty="0">
                <a:latin typeface="Symbol" pitchFamily="2" charset="2"/>
              </a:rPr>
              <a:t>p</a:t>
            </a:r>
            <a:r>
              <a:rPr lang="en-US" dirty="0"/>
              <a:t>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1FD6-3335-BD26-5596-FFB660735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88235"/>
          </a:xfrm>
        </p:spPr>
        <p:txBody>
          <a:bodyPr/>
          <a:lstStyle/>
          <a:p>
            <a:r>
              <a:rPr lang="en-US" dirty="0"/>
              <a:t>Since so many other processes can look like a CCQE event even if you have a perfect detector, we have defined a new term</a:t>
            </a:r>
          </a:p>
          <a:p>
            <a:r>
              <a:rPr lang="en-US" dirty="0"/>
              <a:t>How would you make a CCQE-like event that is not CCQE? </a:t>
            </a:r>
          </a:p>
          <a:p>
            <a:r>
              <a:rPr lang="en-US" dirty="0"/>
              <a:t>Example from </a:t>
            </a:r>
            <a:r>
              <a:rPr lang="en-US" dirty="0" err="1"/>
              <a:t>MicroBooNE</a:t>
            </a:r>
            <a:r>
              <a:rPr lang="en-US" dirty="0"/>
              <a:t>: breakdown of signal events after background subtraction: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95CBB-030A-D01B-C791-6A35B70EB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D0825-320E-A358-BCD1-9B7A9CA36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232F9C-E24B-EB53-E961-74D6B8C0C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49</a:t>
            </a:fld>
            <a:endParaRPr lang="en-US"/>
          </a:p>
        </p:txBody>
      </p:sp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C38C9349-9799-D0F3-F3F5-D2D1FFE27A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4150677"/>
            <a:ext cx="3468391" cy="2388235"/>
          </a:xfrm>
          <a:prstGeom prst="rect">
            <a:avLst/>
          </a:prstGeom>
        </p:spPr>
      </p:pic>
      <p:pic>
        <p:nvPicPr>
          <p:cNvPr id="10" name="Picture 9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5733C2EF-1715-0F68-3445-B237F08A96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0309" y="4090988"/>
            <a:ext cx="3468391" cy="23882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C4B7A86-ADF0-15E2-70F5-F3378BCB60F0}"/>
              </a:ext>
            </a:extLst>
          </p:cNvPr>
          <p:cNvSpPr txBox="1"/>
          <p:nvPr/>
        </p:nvSpPr>
        <p:spPr>
          <a:xfrm>
            <a:off x="8535691" y="5683488"/>
            <a:ext cx="36880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1" dirty="0" err="1">
                <a:effectLst/>
                <a:latin typeface="-apple-system"/>
              </a:rPr>
              <a:t>Phys.Rev.D</a:t>
            </a:r>
            <a:r>
              <a:rPr lang="en-US" b="0" i="0" dirty="0">
                <a:effectLst/>
                <a:latin typeface="-apple-system"/>
              </a:rPr>
              <a:t> 102 (2020) 11, 112013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692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7C2ED-128E-4DD4-C8EF-0B4232DB8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 question #2: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61139-4319-4EDF-97AA-32113AFD6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274" y="1480850"/>
            <a:ext cx="10515600" cy="4875499"/>
          </a:xfrm>
        </p:spPr>
        <p:txBody>
          <a:bodyPr>
            <a:normAutofit/>
          </a:bodyPr>
          <a:lstStyle/>
          <a:p>
            <a:r>
              <a:rPr lang="en-US" dirty="0"/>
              <a:t>What is the shower max (in cm) for a 1GeV electron:</a:t>
            </a:r>
          </a:p>
          <a:p>
            <a:pPr lvl="1"/>
            <a:r>
              <a:rPr lang="en-US" dirty="0"/>
              <a:t>Plastic Scintillator</a:t>
            </a:r>
          </a:p>
          <a:p>
            <a:pPr lvl="1"/>
            <a:r>
              <a:rPr lang="en-US" dirty="0"/>
              <a:t>Iron</a:t>
            </a:r>
          </a:p>
          <a:p>
            <a:pPr lvl="1"/>
            <a:r>
              <a:rPr lang="en-US" dirty="0"/>
              <a:t>Argon </a:t>
            </a:r>
          </a:p>
          <a:p>
            <a:pPr lvl="1"/>
            <a:r>
              <a:rPr lang="en-US" dirty="0"/>
              <a:t>Lead</a:t>
            </a:r>
            <a:br>
              <a:rPr lang="en-US" dirty="0"/>
            </a:br>
            <a:endParaRPr lang="en-US" dirty="0"/>
          </a:p>
          <a:p>
            <a:r>
              <a:rPr lang="en-US" dirty="0"/>
              <a:t>What is the shower max (in cm) for a 2GeV electron:</a:t>
            </a:r>
          </a:p>
          <a:p>
            <a:pPr lvl="1"/>
            <a:r>
              <a:rPr lang="en-US" dirty="0"/>
              <a:t>Plastic Scintillator</a:t>
            </a:r>
          </a:p>
          <a:p>
            <a:pPr lvl="1"/>
            <a:r>
              <a:rPr lang="en-US" dirty="0"/>
              <a:t>Iron</a:t>
            </a:r>
          </a:p>
          <a:p>
            <a:pPr lvl="1"/>
            <a:r>
              <a:rPr lang="en-US" dirty="0"/>
              <a:t>Argon </a:t>
            </a:r>
          </a:p>
          <a:p>
            <a:pPr lvl="1"/>
            <a:r>
              <a:rPr lang="en-US" dirty="0"/>
              <a:t>Lead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0EEF9-66DB-168C-676C-7EA9D1D4E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619C9-A495-2D7E-9CC5-79A7E13A3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E313A-2F92-B27F-9193-5CE6C9658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5</a:t>
            </a:fld>
            <a:endParaRPr lang="en-US"/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08C351A1-3C6D-F263-1CC0-A519E5AEF8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62573" y="74197"/>
            <a:ext cx="2807309" cy="2057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165173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448ED-FF99-AF82-21C2-35BBD5138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Have to map on to Cross Section Models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04F84-6AD1-C0EE-5946-A0318EBC2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Quasielastic</a:t>
            </a:r>
            <a:r>
              <a:rPr lang="en-US" dirty="0"/>
              <a:t> Scattering</a:t>
            </a:r>
          </a:p>
          <a:p>
            <a:r>
              <a:rPr lang="en-US" dirty="0"/>
              <a:t>2p2h (correlated nucleon pairs) Scattering</a:t>
            </a:r>
          </a:p>
          <a:p>
            <a:r>
              <a:rPr lang="en-US" dirty="0"/>
              <a:t>Resonant Pion Production (</a:t>
            </a:r>
            <a:r>
              <a:rPr lang="en-US" dirty="0">
                <a:latin typeface="Symbol" pitchFamily="2" charset="2"/>
              </a:rPr>
              <a:t>D</a:t>
            </a:r>
            <a:r>
              <a:rPr lang="en-US" dirty="0"/>
              <a:t>’s, etc.)</a:t>
            </a:r>
          </a:p>
          <a:p>
            <a:r>
              <a:rPr lang="en-US" dirty="0"/>
              <a:t>Continuum Pion Production</a:t>
            </a:r>
          </a:p>
          <a:p>
            <a:r>
              <a:rPr lang="en-US" dirty="0"/>
              <a:t>Coherent Pion Production  </a:t>
            </a:r>
          </a:p>
          <a:p>
            <a:r>
              <a:rPr lang="en-US" dirty="0"/>
              <a:t>Shallow Inelastic Scattering (?) </a:t>
            </a:r>
          </a:p>
          <a:p>
            <a:r>
              <a:rPr lang="en-US" dirty="0"/>
              <a:t>Deep Inelastic Scattering</a:t>
            </a:r>
          </a:p>
          <a:p>
            <a:endParaRPr lang="en-US" dirty="0"/>
          </a:p>
          <a:p>
            <a:r>
              <a:rPr lang="en-US" dirty="0"/>
              <a:t>Plus models for initial and final state effects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89E98-F219-2BC2-028C-FAD3D601E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3BCE86-21AC-4363-9BE8-385C5CB7C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4DC2B0-2EC9-4BAB-FD9C-71ADE1EE3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50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B80FD8-1754-6754-ABA6-50A9A4025F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5146" y="1825625"/>
            <a:ext cx="4316986" cy="380664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0567111-C4F9-133F-AD5D-DADFBD4BDB7E}"/>
              </a:ext>
            </a:extLst>
          </p:cNvPr>
          <p:cNvSpPr txBox="1"/>
          <p:nvPr/>
        </p:nvSpPr>
        <p:spPr>
          <a:xfrm>
            <a:off x="8497632" y="5843801"/>
            <a:ext cx="2856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S. Dolan, INSS 23</a:t>
            </a:r>
          </a:p>
        </p:txBody>
      </p:sp>
    </p:spTree>
    <p:extLst>
      <p:ext uri="{BB962C8B-B14F-4D97-AF65-F5344CB8AC3E}">
        <p14:creationId xmlns:p14="http://schemas.microsoft.com/office/powerpoint/2010/main" val="157508982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788F6-F1F3-F94D-DF1E-4062577E7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QE-like processes and Unfolding Neutrino Energy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2392E-897A-106D-1601-5C5C038348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57811"/>
          </a:xfrm>
        </p:spPr>
        <p:txBody>
          <a:bodyPr/>
          <a:lstStyle/>
          <a:p>
            <a:r>
              <a:rPr lang="en-US" dirty="0"/>
              <a:t>Solution to Homework #3:  QE assumption, solve for Neutrino Energy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971C20-23DA-1E92-65BD-E854127F2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31AE7A-2F09-54FE-36EE-B101FF08E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6DCBE-9E46-0168-C057-2227D8081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51</a:t>
            </a:fld>
            <a:endParaRPr lang="en-US"/>
          </a:p>
        </p:txBody>
      </p:sp>
      <p:pic>
        <p:nvPicPr>
          <p:cNvPr id="8" name="Picture 7" descr="A white board with black text&#10;&#10;Description automatically generated with medium confidence">
            <a:extLst>
              <a:ext uri="{FF2B5EF4-FFF2-40B4-BE49-F238E27FC236}">
                <a16:creationId xmlns:a16="http://schemas.microsoft.com/office/drawing/2014/main" id="{8CAD5CBA-860D-6E0F-2E41-46C24EB79E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06" y="2518373"/>
            <a:ext cx="5645024" cy="3656799"/>
          </a:xfrm>
          <a:prstGeom prst="rect">
            <a:avLst/>
          </a:prstGeom>
        </p:spPr>
      </p:pic>
      <p:pic>
        <p:nvPicPr>
          <p:cNvPr id="10" name="Picture 9" descr="A white board with math equations&#10;&#10;Description automatically generated">
            <a:extLst>
              <a:ext uri="{FF2B5EF4-FFF2-40B4-BE49-F238E27FC236}">
                <a16:creationId xmlns:a16="http://schemas.microsoft.com/office/drawing/2014/main" id="{2A35D148-C85D-7AFD-A8C0-295539C894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301" y="2722329"/>
            <a:ext cx="5916593" cy="3317906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CFFDA7E-D58C-61E4-0A17-8CE95EF534B0}"/>
              </a:ext>
            </a:extLst>
          </p:cNvPr>
          <p:cNvCxnSpPr/>
          <p:nvPr/>
        </p:nvCxnSpPr>
        <p:spPr>
          <a:xfrm>
            <a:off x="6096000" y="2722329"/>
            <a:ext cx="0" cy="345361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402248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788F6-F1F3-F94D-DF1E-4062577E7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917" y="366588"/>
            <a:ext cx="11353800" cy="1325563"/>
          </a:xfrm>
        </p:spPr>
        <p:txBody>
          <a:bodyPr/>
          <a:lstStyle/>
          <a:p>
            <a:r>
              <a:rPr lang="en-US" dirty="0"/>
              <a:t>What if you were to unfold to Neutrino Energy?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2392E-897A-106D-1601-5C5C038348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703" y="1825625"/>
            <a:ext cx="4420437" cy="4530725"/>
          </a:xfrm>
        </p:spPr>
        <p:txBody>
          <a:bodyPr>
            <a:normAutofit/>
          </a:bodyPr>
          <a:lstStyle/>
          <a:p>
            <a:r>
              <a:rPr lang="en-US" dirty="0"/>
              <a:t>The energy resolution you get using this formula (or ANY FORMULA) depends on what you assume about the events that pass all your cuts </a:t>
            </a:r>
          </a:p>
          <a:p>
            <a:r>
              <a:rPr lang="en-US" dirty="0"/>
              <a:t>Plot at right is for T2K, one of their earliest oscillation papers</a:t>
            </a:r>
          </a:p>
          <a:p>
            <a:r>
              <a:rPr lang="en-US" sz="2100" b="0" i="1" dirty="0" err="1">
                <a:effectLst/>
                <a:latin typeface="-apple-system"/>
              </a:rPr>
              <a:t>Phys.Rev.Lett</a:t>
            </a:r>
            <a:r>
              <a:rPr lang="en-US" sz="2100" b="0" i="1" dirty="0">
                <a:effectLst/>
                <a:latin typeface="-apple-system"/>
              </a:rPr>
              <a:t>.</a:t>
            </a:r>
            <a:r>
              <a:rPr lang="en-US" sz="2100" b="0" i="0" dirty="0">
                <a:effectLst/>
                <a:latin typeface="-apple-system"/>
              </a:rPr>
              <a:t> 112 (2014) 18</a:t>
            </a:r>
            <a:endParaRPr lang="en-US" sz="21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971C20-23DA-1E92-65BD-E854127F2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31AE7A-2F09-54FE-36EE-B101FF08E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6DCBE-9E46-0168-C057-2227D8081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52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7393FC-7F96-211E-15EA-100477261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3720" y="1557142"/>
            <a:ext cx="7344577" cy="42979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0376FDA-5887-69CA-B3B6-6B075B931BA4}"/>
              </a:ext>
            </a:extLst>
          </p:cNvPr>
          <p:cNvSpPr txBox="1"/>
          <p:nvPr/>
        </p:nvSpPr>
        <p:spPr>
          <a:xfrm>
            <a:off x="4904547" y="5690216"/>
            <a:ext cx="67395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Moral of this story:  Big model dependence in unfolding to Neutrino Energy</a:t>
            </a:r>
          </a:p>
        </p:txBody>
      </p:sp>
    </p:spTree>
    <p:extLst>
      <p:ext uri="{BB962C8B-B14F-4D97-AF65-F5344CB8AC3E}">
        <p14:creationId xmlns:p14="http://schemas.microsoft.com/office/powerpoint/2010/main" val="278171197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F38F4-5B86-A254-029A-EC3EEC033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Neutrino Observables:  </a:t>
            </a:r>
            <a:br>
              <a:rPr lang="en-US" dirty="0"/>
            </a:br>
            <a:r>
              <a:rPr lang="en-US" dirty="0"/>
              <a:t>Transverse Kinematic Imbalance (TKI)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444948-B491-B447-FA28-21E9016DD9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092952" cy="4351338"/>
          </a:xfrm>
        </p:spPr>
        <p:txBody>
          <a:bodyPr>
            <a:normAutofit/>
          </a:bodyPr>
          <a:lstStyle/>
          <a:p>
            <a:r>
              <a:rPr lang="en-US" sz="2400" dirty="0"/>
              <a:t>If you know you’re starting with a neutrino, and you see a muon and a proton in the final state, you can calculate kinematics in the plane transverse to the neutrino direction if you measure 3-vector of both final state particles, and you are SURE they are a muon and a proton </a:t>
            </a:r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1FCE69-7384-4C15-CB3A-3366E4CB5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B0E58-3F31-0825-15B8-30A05FC4E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834BAE-AAC8-9CA3-368E-18641DA22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53</a:t>
            </a:fld>
            <a:endParaRPr lang="en-US"/>
          </a:p>
        </p:txBody>
      </p:sp>
      <p:pic>
        <p:nvPicPr>
          <p:cNvPr id="9" name="Picture 8" descr="A diagram of a plane&#10;&#10;Description automatically generated">
            <a:extLst>
              <a:ext uri="{FF2B5EF4-FFF2-40B4-BE49-F238E27FC236}">
                <a16:creationId xmlns:a16="http://schemas.microsoft.com/office/drawing/2014/main" id="{823F5A27-9315-EDBB-0C0C-937334A55F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4140" y="1639189"/>
            <a:ext cx="4168053" cy="3579622"/>
          </a:xfrm>
          <a:prstGeom prst="rect">
            <a:avLst/>
          </a:prstGeom>
        </p:spPr>
      </p:pic>
      <p:pic>
        <p:nvPicPr>
          <p:cNvPr id="10" name="Picture 9" descr="A math equations and formulas&#10;&#10;Description automatically generated">
            <a:extLst>
              <a:ext uri="{FF2B5EF4-FFF2-40B4-BE49-F238E27FC236}">
                <a16:creationId xmlns:a16="http://schemas.microsoft.com/office/drawing/2014/main" id="{5176E078-B79D-48AE-DE5A-C89DC02C43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414" y="4224527"/>
            <a:ext cx="3335274" cy="20358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7EAB23F-CF4E-055F-CDC6-5F278F7D5EF7}"/>
              </a:ext>
            </a:extLst>
          </p:cNvPr>
          <p:cNvSpPr txBox="1"/>
          <p:nvPr/>
        </p:nvSpPr>
        <p:spPr>
          <a:xfrm>
            <a:off x="4656582" y="6033988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dirty="0">
                <a:solidFill>
                  <a:srgbClr val="555555"/>
                </a:solidFill>
                <a:effectLst/>
                <a:latin typeface="Proxima Nova"/>
              </a:rPr>
              <a:t>Phys. Rev. C </a:t>
            </a:r>
            <a:r>
              <a:rPr lang="en-US" b="1" i="0" dirty="0">
                <a:solidFill>
                  <a:srgbClr val="555555"/>
                </a:solidFill>
                <a:effectLst/>
                <a:latin typeface="Proxima Nova"/>
              </a:rPr>
              <a:t>94</a:t>
            </a:r>
            <a:r>
              <a:rPr lang="en-US" b="0" i="0" dirty="0">
                <a:solidFill>
                  <a:srgbClr val="555555"/>
                </a:solidFill>
                <a:effectLst/>
                <a:latin typeface="Proxima Nova"/>
              </a:rPr>
              <a:t>, (2016) 015503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39D60E-39CE-B284-8966-619B864B3A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8753" y="5340748"/>
            <a:ext cx="3160287" cy="750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23159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F38F4-5B86-A254-029A-EC3EEC033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672" y="230245"/>
            <a:ext cx="10515600" cy="1325563"/>
          </a:xfrm>
        </p:spPr>
        <p:txBody>
          <a:bodyPr/>
          <a:lstStyle/>
          <a:p>
            <a:r>
              <a:rPr lang="en-US" dirty="0"/>
              <a:t>New Neutrino Observables:  </a:t>
            </a:r>
            <a:br>
              <a:rPr lang="en-US" dirty="0"/>
            </a:br>
            <a:r>
              <a:rPr lang="en-US" dirty="0"/>
              <a:t>Transverse Kinematic Imbalance (TKI)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444948-B491-B447-FA28-21E9016DD9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8020987" cy="1325563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Hopefully all these different variables will give you a consistent story about what all the different </a:t>
            </a:r>
            <a:r>
              <a:rPr lang="en-US" sz="2400" dirty="0" err="1"/>
              <a:t>quasielastic</a:t>
            </a:r>
            <a:r>
              <a:rPr lang="en-US" sz="2400" dirty="0"/>
              <a:t>-like processes might be there in your data  </a:t>
            </a:r>
            <a:br>
              <a:rPr lang="en-US" sz="2400" dirty="0"/>
            </a:br>
            <a:r>
              <a:rPr lang="en-US" sz="2400" dirty="0"/>
              <a:t>(T2K, </a:t>
            </a:r>
            <a:r>
              <a:rPr lang="en-US" sz="2400" b="0" i="1" dirty="0" err="1">
                <a:effectLst/>
                <a:latin typeface="-apple-system"/>
              </a:rPr>
              <a:t>Phys.Rev.D</a:t>
            </a:r>
            <a:r>
              <a:rPr lang="en-US" sz="2400" b="0" i="0" dirty="0">
                <a:effectLst/>
                <a:latin typeface="-apple-system"/>
              </a:rPr>
              <a:t> 98 (2018) 3, 032003)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1FCE69-7384-4C15-CB3A-3366E4CB5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CB0E58-3F31-0825-15B8-30A05FC4E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834BAE-AAC8-9CA3-368E-18641DA22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54</a:t>
            </a:fld>
            <a:endParaRPr lang="en-US"/>
          </a:p>
        </p:txBody>
      </p:sp>
      <p:pic>
        <p:nvPicPr>
          <p:cNvPr id="9" name="Picture 8" descr="A diagram of a plane&#10;&#10;Description automatically generated">
            <a:extLst>
              <a:ext uri="{FF2B5EF4-FFF2-40B4-BE49-F238E27FC236}">
                <a16:creationId xmlns:a16="http://schemas.microsoft.com/office/drawing/2014/main" id="{823F5A27-9315-EDBB-0C0C-937334A55F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9187" y="191429"/>
            <a:ext cx="3214141" cy="2760380"/>
          </a:xfrm>
          <a:prstGeom prst="rect">
            <a:avLst/>
          </a:prstGeom>
        </p:spPr>
      </p:pic>
      <p:pic>
        <p:nvPicPr>
          <p:cNvPr id="11" name="Picture 10" descr="A graph of a graph&#10;&#10;Description automatically generated">
            <a:extLst>
              <a:ext uri="{FF2B5EF4-FFF2-40B4-BE49-F238E27FC236}">
                <a16:creationId xmlns:a16="http://schemas.microsoft.com/office/drawing/2014/main" id="{F88D07EF-25ED-353F-89D8-8A4AB02760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03" y="3334512"/>
            <a:ext cx="3938297" cy="2785625"/>
          </a:xfrm>
          <a:prstGeom prst="rect">
            <a:avLst/>
          </a:prstGeom>
        </p:spPr>
      </p:pic>
      <p:pic>
        <p:nvPicPr>
          <p:cNvPr id="14" name="Picture 13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A208D205-60DD-A552-C748-6E8E5B2DD2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8600" y="3429000"/>
            <a:ext cx="3938297" cy="2785625"/>
          </a:xfrm>
          <a:prstGeom prst="rect">
            <a:avLst/>
          </a:prstGeom>
        </p:spPr>
      </p:pic>
      <p:pic>
        <p:nvPicPr>
          <p:cNvPr id="16" name="Picture 15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1788191B-63BD-84BB-248E-B2FFA96E8A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6897" y="3496248"/>
            <a:ext cx="3938297" cy="278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4128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9344A-C8E1-7837-97D0-743F527EA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MicroBooNE</a:t>
            </a:r>
            <a:r>
              <a:rPr lang="en-US" dirty="0"/>
              <a:t>:  Looking at TKI in 2 dimensions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6F8F4-FD6A-9FB6-4B88-8DD6D7C752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682" y="1847850"/>
            <a:ext cx="10515600" cy="4351338"/>
          </a:xfrm>
        </p:spPr>
        <p:txBody>
          <a:bodyPr/>
          <a:lstStyle/>
          <a:p>
            <a:r>
              <a:rPr lang="en-US" dirty="0" err="1"/>
              <a:t>MicroBooNE</a:t>
            </a:r>
            <a:r>
              <a:rPr lang="en-US" dirty="0"/>
              <a:t> split these distributions up into </a:t>
            </a:r>
            <a:br>
              <a:rPr lang="en-US" dirty="0"/>
            </a:br>
            <a:r>
              <a:rPr lang="en-US" dirty="0"/>
              <a:t>“QE-rich” samples and “everything else” samples</a:t>
            </a:r>
          </a:p>
          <a:p>
            <a:r>
              <a:rPr lang="en-US" dirty="0"/>
              <a:t>Plus:  Another tool of the trade: “Fake Data Studies”</a:t>
            </a:r>
          </a:p>
          <a:p>
            <a:pPr lvl="1"/>
            <a:r>
              <a:rPr lang="en-US" dirty="0"/>
              <a:t>Put in different </a:t>
            </a:r>
            <a:br>
              <a:rPr lang="en-US" dirty="0"/>
            </a:br>
            <a:r>
              <a:rPr lang="en-US" dirty="0"/>
              <a:t>interaction models</a:t>
            </a:r>
            <a:br>
              <a:rPr lang="en-US" dirty="0"/>
            </a:br>
            <a:r>
              <a:rPr lang="en-US" dirty="0"/>
              <a:t>see if your procedure </a:t>
            </a:r>
            <a:br>
              <a:rPr lang="en-US" dirty="0"/>
            </a:br>
            <a:r>
              <a:rPr lang="en-US" dirty="0"/>
              <a:t>extracts predictions </a:t>
            </a:r>
            <a:br>
              <a:rPr lang="en-US" dirty="0"/>
            </a:br>
            <a:r>
              <a:rPr lang="en-US" dirty="0"/>
              <a:t>from  </a:t>
            </a:r>
            <a:br>
              <a:rPr lang="en-US" dirty="0"/>
            </a:br>
            <a:r>
              <a:rPr lang="en-US" dirty="0"/>
              <a:t>the new model </a:t>
            </a:r>
            <a:br>
              <a:rPr lang="en-US" dirty="0"/>
            </a:br>
            <a:r>
              <a:rPr lang="en-US" dirty="0"/>
              <a:t>or the one in your </a:t>
            </a:r>
            <a:br>
              <a:rPr lang="en-US" dirty="0"/>
            </a:br>
            <a:r>
              <a:rPr lang="en-US" dirty="0"/>
              <a:t>unfolding matrix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EC6C2-2B54-CFE3-5F76-B3127A3BF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66D99-6054-9FF0-8529-D7AD9EE68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3651A-9BBD-BEA8-EB59-B06BB1B97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55</a:t>
            </a:fld>
            <a:endParaRPr lang="en-US"/>
          </a:p>
        </p:txBody>
      </p:sp>
      <p:pic>
        <p:nvPicPr>
          <p:cNvPr id="7" name="Picture 6" descr="A diagram of a plane&#10;&#10;Description automatically generated">
            <a:extLst>
              <a:ext uri="{FF2B5EF4-FFF2-40B4-BE49-F238E27FC236}">
                <a16:creationId xmlns:a16="http://schemas.microsoft.com/office/drawing/2014/main" id="{D3C551D4-03CA-806A-53C2-5934CC44AC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6464" y="1316363"/>
            <a:ext cx="2725729" cy="2340920"/>
          </a:xfrm>
          <a:prstGeom prst="rect">
            <a:avLst/>
          </a:prstGeom>
        </p:spPr>
      </p:pic>
      <p:pic>
        <p:nvPicPr>
          <p:cNvPr id="8" name="Picture 7" descr="A screenshot of a graph&#10;&#10;Description automatically generated">
            <a:extLst>
              <a:ext uri="{FF2B5EF4-FFF2-40B4-BE49-F238E27FC236}">
                <a16:creationId xmlns:a16="http://schemas.microsoft.com/office/drawing/2014/main" id="{7294D836-1E6D-AB2B-ABAB-87F31344DB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235"/>
          <a:stretch/>
        </p:blipFill>
        <p:spPr>
          <a:xfrm>
            <a:off x="3624695" y="3725662"/>
            <a:ext cx="4238124" cy="3004279"/>
          </a:xfrm>
          <a:prstGeom prst="rect">
            <a:avLst/>
          </a:prstGeom>
        </p:spPr>
      </p:pic>
      <p:pic>
        <p:nvPicPr>
          <p:cNvPr id="9" name="Picture 8" descr="A screenshot of a graph&#10;&#10;Description automatically generated">
            <a:extLst>
              <a:ext uri="{FF2B5EF4-FFF2-40B4-BE49-F238E27FC236}">
                <a16:creationId xmlns:a16="http://schemas.microsoft.com/office/drawing/2014/main" id="{A4030259-A7ED-3E58-7958-EE8525C81EF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235"/>
          <a:stretch/>
        </p:blipFill>
        <p:spPr>
          <a:xfrm>
            <a:off x="7831837" y="3745966"/>
            <a:ext cx="4209481" cy="2983975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C1723785-2897-4BFE-F6D6-7844728DFA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668338"/>
              </p:ext>
            </p:extLst>
          </p:nvPr>
        </p:nvGraphicFramePr>
        <p:xfrm>
          <a:off x="150682" y="6045993"/>
          <a:ext cx="3377759" cy="492919"/>
        </p:xfrm>
        <a:graphic>
          <a:graphicData uri="http://schemas.openxmlformats.org/drawingml/2006/table">
            <a:tbl>
              <a:tblPr/>
              <a:tblGrid>
                <a:gridCol w="3377759">
                  <a:extLst>
                    <a:ext uri="{9D8B030D-6E8A-4147-A177-3AD203B41FA5}">
                      <a16:colId xmlns:a16="http://schemas.microsoft.com/office/drawing/2014/main" val="2273670008"/>
                    </a:ext>
                  </a:extLst>
                </a:gridCol>
              </a:tblGrid>
              <a:tr h="492919">
                <a:tc>
                  <a:txBody>
                    <a:bodyPr/>
                    <a:lstStyle/>
                    <a:p>
                      <a:pPr fontAlgn="t"/>
                      <a:r>
                        <a:rPr lang="en-US" sz="1800" b="0" i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Phys.Rev.D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108 (2023) 5, 053002</a:t>
                      </a:r>
                      <a:endParaRPr lang="en-US" sz="2000" dirty="0">
                        <a:effectLst/>
                      </a:endParaRPr>
                    </a:p>
                  </a:txBody>
                  <a:tcPr marR="6191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62980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0443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FDEA8-FCE2-7CF3-3B86-81BD9A2D7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”Initial Nucleon Momentum” as observable?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9FE310-A5A6-0249-CF7F-B84A3CF38E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096"/>
            <a:ext cx="10515600" cy="1274146"/>
          </a:xfrm>
        </p:spPr>
        <p:txBody>
          <a:bodyPr>
            <a:normAutofit/>
          </a:bodyPr>
          <a:lstStyle/>
          <a:p>
            <a:r>
              <a:rPr lang="en-US" dirty="0"/>
              <a:t>Another “transverse kinematic imbalance variable”:  if you assume conservation of momentum for events with a final state proton and muon, can calculate the initial nucleon momentum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0AE4E-FADC-BF54-A11A-73A6BBD1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1257DB-1C5E-44EC-7083-45A23AD87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6301E0-8C87-106B-99F9-BEEA592E8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56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CEB719-10FB-6B4D-2112-37E62D4420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679713"/>
            <a:ext cx="5462913" cy="36242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6097178-BFBA-8699-3B3C-C0D109B66BE5}"/>
              </a:ext>
            </a:extLst>
          </p:cNvPr>
          <p:cNvSpPr txBox="1"/>
          <p:nvPr/>
        </p:nvSpPr>
        <p:spPr>
          <a:xfrm>
            <a:off x="3186810" y="6145497"/>
            <a:ext cx="54629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effectLst/>
                <a:latin typeface="Times"/>
              </a:rPr>
              <a:t>MINERvA</a:t>
            </a:r>
            <a:r>
              <a:rPr lang="en-US" dirty="0">
                <a:effectLst/>
                <a:latin typeface="Times"/>
              </a:rPr>
              <a:t> Phys. Rev. Lett. 121, 022504 (2018)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1D82D7-16FB-97B0-E202-CD833CB3E8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1470" y="2787242"/>
            <a:ext cx="4559300" cy="3409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90315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D5546-3197-DD67-7041-725B289E8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832A8-F380-25D9-AEC8-F56468DC81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Goal:  make measurements that can constrain models</a:t>
            </a:r>
          </a:p>
          <a:p>
            <a:endParaRPr lang="en-US" dirty="0"/>
          </a:p>
          <a:p>
            <a:r>
              <a:rPr lang="en-US" dirty="0"/>
              <a:t>Why is this difficult? </a:t>
            </a:r>
          </a:p>
          <a:p>
            <a:pPr lvl="1"/>
            <a:r>
              <a:rPr lang="en-US" dirty="0"/>
              <a:t>Given the </a:t>
            </a:r>
            <a:r>
              <a:rPr lang="en-US" dirty="0">
                <a:solidFill>
                  <a:srgbClr val="FF0000"/>
                </a:solidFill>
              </a:rPr>
              <a:t>flux</a:t>
            </a:r>
            <a:r>
              <a:rPr lang="en-US" dirty="0"/>
              <a:t>, you never know precisely what neutrino energy you have for any one event</a:t>
            </a:r>
          </a:p>
          <a:p>
            <a:pPr lvl="1"/>
            <a:r>
              <a:rPr lang="en-US" dirty="0"/>
              <a:t>Given the analysis cuts to </a:t>
            </a:r>
            <a:r>
              <a:rPr lang="en-US" dirty="0">
                <a:solidFill>
                  <a:srgbClr val="FF0000"/>
                </a:solidFill>
              </a:rPr>
              <a:t>isolate the signal </a:t>
            </a:r>
            <a:r>
              <a:rPr lang="en-US" dirty="0"/>
              <a:t>you are trying to find, the detector limitations mean you may have backgrounds in your sample</a:t>
            </a:r>
          </a:p>
          <a:p>
            <a:pPr lvl="1"/>
            <a:r>
              <a:rPr lang="en-US" dirty="0"/>
              <a:t>Given detector limitations you never know precisely what energy you missed from neutrons</a:t>
            </a:r>
          </a:p>
          <a:p>
            <a:pPr lvl="1"/>
            <a:r>
              <a:rPr lang="en-US" dirty="0"/>
              <a:t>If that’s not bad enough, there’s also the fact that nuclear effects can make one process look like another even if your detector was perfect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A4A418-ED69-8874-C405-9079954B7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C838A-A0AA-75B8-13AA-2390ED6F4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57215-22F8-1DA4-4529-BF6EC27D0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78257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811E9-35CE-BDBB-A134-E95EBA58C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only we could measure a cross section on H first…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157D81-0FF6-5A12-42B9-B0083F2843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8C6AE8-B5DC-651C-0432-1F7847A9A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BAD22-B55C-210D-0C8F-A83814855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78F6F2-31B2-488B-536B-73E356B8F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94903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8022A-CACE-7C66-2189-925930310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what you’ve learned to see H by itself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41C3333-C2BB-4430-7E17-AEC7245BB5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897" y="1734863"/>
                <a:ext cx="10515600" cy="4590415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Consider antineutrino QE-like scattering:</a:t>
                </a:r>
              </a:p>
              <a:p>
                <a:pPr lvl="1"/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If you have a </a:t>
                </a:r>
                <a:br>
                  <a:rPr lang="en-US" dirty="0"/>
                </a:br>
                <a:r>
                  <a:rPr lang="en-US" dirty="0"/>
                  <a:t>plastic target, </a:t>
                </a:r>
                <a:br>
                  <a:rPr lang="en-US" dirty="0"/>
                </a:br>
                <a:r>
                  <a:rPr lang="en-US" dirty="0"/>
                  <a:t>you have C and H</a:t>
                </a:r>
              </a:p>
              <a:p>
                <a:pPr lvl="1"/>
                <a:r>
                  <a:rPr lang="en-US" dirty="0"/>
                  <a:t>If you are trying</a:t>
                </a:r>
                <a:br>
                  <a:rPr lang="en-US" dirty="0"/>
                </a:br>
                <a:r>
                  <a:rPr lang="en-US" dirty="0"/>
                  <a:t>to measure CCQE</a:t>
                </a:r>
                <a:br>
                  <a:rPr lang="en-US" dirty="0"/>
                </a:br>
                <a:r>
                  <a:rPr lang="en-US" dirty="0"/>
                  <a:t>on H, then </a:t>
                </a:r>
                <a:br>
                  <a:rPr lang="en-US" dirty="0"/>
                </a:br>
                <a:r>
                  <a:rPr lang="en-US" dirty="0"/>
                  <a:t>CCQE on C is a </a:t>
                </a:r>
                <a:br>
                  <a:rPr lang="en-US" dirty="0"/>
                </a:br>
                <a:r>
                  <a:rPr lang="en-US" dirty="0"/>
                  <a:t>background</a:t>
                </a:r>
              </a:p>
              <a:p>
                <a:pPr lvl="1"/>
                <a:r>
                  <a:rPr lang="en-US" dirty="0"/>
                  <a:t>Use nuclear effects</a:t>
                </a:r>
                <a:br>
                  <a:rPr lang="en-US" dirty="0"/>
                </a:br>
                <a:r>
                  <a:rPr lang="en-US" dirty="0"/>
                  <a:t>to isolate H!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41C3333-C2BB-4430-7E17-AEC7245BB5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897" y="1734863"/>
                <a:ext cx="10515600" cy="4590415"/>
              </a:xfrm>
              <a:blipFill>
                <a:blip r:embed="rId2"/>
                <a:stretch>
                  <a:fillRect l="-965" t="-22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210D7-2445-87AF-9A54-63617601A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AC5EC0-A081-1DD6-F724-7565C160E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D8752-2614-948A-724E-F4E3A3521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59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4DB483-AC05-727B-1DED-ACDF559E4B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1668048"/>
            <a:ext cx="3491808" cy="28692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3077E7-8E27-9E0D-BF4E-EFC782839C5A}"/>
              </a:ext>
            </a:extLst>
          </p:cNvPr>
          <p:cNvSpPr txBox="1"/>
          <p:nvPr/>
        </p:nvSpPr>
        <p:spPr>
          <a:xfrm>
            <a:off x="8914657" y="4001294"/>
            <a:ext cx="243914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sz="1200" b="0" i="0" dirty="0">
                <a:solidFill>
                  <a:srgbClr val="555555"/>
                </a:solidFill>
                <a:effectLst/>
                <a:latin typeface="Proxima Nova"/>
              </a:rPr>
              <a:t>Nature, </a:t>
            </a:r>
            <a:r>
              <a:rPr lang="fr-FR" sz="1200" b="1" i="0" dirty="0">
                <a:solidFill>
                  <a:srgbClr val="555555"/>
                </a:solidFill>
                <a:effectLst/>
                <a:latin typeface="Proxima Nova"/>
              </a:rPr>
              <a:t>614</a:t>
            </a:r>
            <a:r>
              <a:rPr lang="fr-FR" sz="1200" b="0" i="0" dirty="0">
                <a:solidFill>
                  <a:srgbClr val="555555"/>
                </a:solidFill>
                <a:effectLst/>
                <a:latin typeface="Proxima Nova"/>
              </a:rPr>
              <a:t>, 48–53 (2023)</a:t>
            </a:r>
            <a:endParaRPr lang="en-GB" sz="1200" b="0" i="0" dirty="0">
              <a:solidFill>
                <a:srgbClr val="555555"/>
              </a:solidFill>
              <a:effectLst/>
              <a:latin typeface="Proxima Nova"/>
            </a:endParaRPr>
          </a:p>
        </p:txBody>
      </p:sp>
      <p:pic>
        <p:nvPicPr>
          <p:cNvPr id="10" name="Picture 9" descr="A diagram of a plane&#10;&#10;Description automatically generated">
            <a:extLst>
              <a:ext uri="{FF2B5EF4-FFF2-40B4-BE49-F238E27FC236}">
                <a16:creationId xmlns:a16="http://schemas.microsoft.com/office/drawing/2014/main" id="{B9445D60-2C1C-CA65-69FA-27F3B0DB98A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6638" y="2709886"/>
            <a:ext cx="4806343" cy="3615392"/>
          </a:xfrm>
          <a:prstGeom prst="rect">
            <a:avLst/>
          </a:prstGeom>
        </p:spPr>
      </p:pic>
      <p:pic>
        <p:nvPicPr>
          <p:cNvPr id="14" name="Picture 13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5817C78C-6FAB-833D-BE53-54D2C44C74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4012" y="4944385"/>
            <a:ext cx="4353560" cy="141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700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7C2ED-128E-4DD4-C8EF-0B4232DB8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 question #2: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61139-4319-4EDF-97AA-32113AFD6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274" y="1480850"/>
            <a:ext cx="10515600" cy="4875499"/>
          </a:xfrm>
        </p:spPr>
        <p:txBody>
          <a:bodyPr>
            <a:normAutofit/>
          </a:bodyPr>
          <a:lstStyle/>
          <a:p>
            <a:r>
              <a:rPr lang="en-US" dirty="0"/>
              <a:t>What is the shower max (in cm) for a 1GeV electron:</a:t>
            </a:r>
          </a:p>
          <a:p>
            <a:pPr lvl="1"/>
            <a:r>
              <a:rPr lang="en-US" dirty="0"/>
              <a:t>Plastic Scintillator</a:t>
            </a:r>
          </a:p>
          <a:p>
            <a:pPr lvl="1"/>
            <a:r>
              <a:rPr lang="en-US" dirty="0"/>
              <a:t>Iron</a:t>
            </a:r>
          </a:p>
          <a:p>
            <a:pPr lvl="1"/>
            <a:r>
              <a:rPr lang="en-US" dirty="0"/>
              <a:t>Argon </a:t>
            </a:r>
          </a:p>
          <a:p>
            <a:pPr lvl="1"/>
            <a:r>
              <a:rPr lang="en-US" dirty="0"/>
              <a:t>Lead</a:t>
            </a:r>
            <a:br>
              <a:rPr lang="en-US" dirty="0"/>
            </a:br>
            <a:endParaRPr lang="en-US" dirty="0"/>
          </a:p>
          <a:p>
            <a:r>
              <a:rPr lang="en-US" dirty="0"/>
              <a:t>What is the shower max (in cm) for a 2GeV electron:</a:t>
            </a:r>
          </a:p>
          <a:p>
            <a:pPr lvl="1"/>
            <a:r>
              <a:rPr lang="en-US" dirty="0"/>
              <a:t>Plastic Scintillator</a:t>
            </a:r>
          </a:p>
          <a:p>
            <a:pPr lvl="1"/>
            <a:r>
              <a:rPr lang="en-US" dirty="0"/>
              <a:t>Iron</a:t>
            </a:r>
          </a:p>
          <a:p>
            <a:pPr lvl="1"/>
            <a:r>
              <a:rPr lang="en-US" dirty="0"/>
              <a:t>Argon </a:t>
            </a:r>
          </a:p>
          <a:p>
            <a:pPr lvl="1"/>
            <a:r>
              <a:rPr lang="en-US" dirty="0"/>
              <a:t>Lead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0EEF9-66DB-168C-676C-7EA9D1D4E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619C9-A495-2D7E-9CC5-79A7E13A3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E313A-2F92-B27F-9193-5CE6C9658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0C66633-7648-DEE4-F743-50B188D93B7C}"/>
              </a:ext>
            </a:extLst>
          </p:cNvPr>
          <p:cNvGraphicFramePr>
            <a:graphicFrameLocks noGrp="1"/>
          </p:cNvGraphicFramePr>
          <p:nvPr/>
        </p:nvGraphicFramePr>
        <p:xfrm>
          <a:off x="5034925" y="2168218"/>
          <a:ext cx="6236949" cy="16935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3900">
                  <a:extLst>
                    <a:ext uri="{9D8B030D-6E8A-4147-A177-3AD203B41FA5}">
                      <a16:colId xmlns:a16="http://schemas.microsoft.com/office/drawing/2014/main" val="4071474696"/>
                    </a:ext>
                  </a:extLst>
                </a:gridCol>
                <a:gridCol w="380932">
                  <a:extLst>
                    <a:ext uri="{9D8B030D-6E8A-4147-A177-3AD203B41FA5}">
                      <a16:colId xmlns:a16="http://schemas.microsoft.com/office/drawing/2014/main" val="4290303654"/>
                    </a:ext>
                  </a:extLst>
                </a:gridCol>
                <a:gridCol w="869430">
                  <a:extLst>
                    <a:ext uri="{9D8B030D-6E8A-4147-A177-3AD203B41FA5}">
                      <a16:colId xmlns:a16="http://schemas.microsoft.com/office/drawing/2014/main" val="1506346831"/>
                    </a:ext>
                  </a:extLst>
                </a:gridCol>
                <a:gridCol w="689547">
                  <a:extLst>
                    <a:ext uri="{9D8B030D-6E8A-4147-A177-3AD203B41FA5}">
                      <a16:colId xmlns:a16="http://schemas.microsoft.com/office/drawing/2014/main" val="4048872794"/>
                    </a:ext>
                  </a:extLst>
                </a:gridCol>
                <a:gridCol w="1602973">
                  <a:extLst>
                    <a:ext uri="{9D8B030D-6E8A-4147-A177-3AD203B41FA5}">
                      <a16:colId xmlns:a16="http://schemas.microsoft.com/office/drawing/2014/main" val="2919062954"/>
                    </a:ext>
                  </a:extLst>
                </a:gridCol>
                <a:gridCol w="1230167">
                  <a:extLst>
                    <a:ext uri="{9D8B030D-6E8A-4147-A177-3AD203B41FA5}">
                      <a16:colId xmlns:a16="http://schemas.microsoft.com/office/drawing/2014/main" val="924698619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Z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Ec</a:t>
                      </a:r>
                      <a:r>
                        <a:rPr lang="en-US" sz="1800" u="none" strike="noStrike" dirty="0">
                          <a:effectLst/>
                        </a:rPr>
                        <a:t> (MeV)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X0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ln(1000/Ec)-0.5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t_max (cm)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120571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Plastic Scintillator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111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42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1.7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71.3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823341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Iron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1.76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3.0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5.3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7839043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Argon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2.7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37.5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579774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Lead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82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0.56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4.1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2.3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6332288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3862117-8039-2F9E-69D2-520F273C3619}"/>
              </a:ext>
            </a:extLst>
          </p:cNvPr>
          <p:cNvGraphicFramePr>
            <a:graphicFrameLocks noGrp="1"/>
          </p:cNvGraphicFramePr>
          <p:nvPr/>
        </p:nvGraphicFramePr>
        <p:xfrm>
          <a:off x="4727833" y="4416603"/>
          <a:ext cx="6775867" cy="18059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0256">
                  <a:extLst>
                    <a:ext uri="{9D8B030D-6E8A-4147-A177-3AD203B41FA5}">
                      <a16:colId xmlns:a16="http://schemas.microsoft.com/office/drawing/2014/main" val="4071474696"/>
                    </a:ext>
                  </a:extLst>
                </a:gridCol>
                <a:gridCol w="479686">
                  <a:extLst>
                    <a:ext uri="{9D8B030D-6E8A-4147-A177-3AD203B41FA5}">
                      <a16:colId xmlns:a16="http://schemas.microsoft.com/office/drawing/2014/main" val="4290303654"/>
                    </a:ext>
                  </a:extLst>
                </a:gridCol>
                <a:gridCol w="974360">
                  <a:extLst>
                    <a:ext uri="{9D8B030D-6E8A-4147-A177-3AD203B41FA5}">
                      <a16:colId xmlns:a16="http://schemas.microsoft.com/office/drawing/2014/main" val="1506346831"/>
                    </a:ext>
                  </a:extLst>
                </a:gridCol>
                <a:gridCol w="989351">
                  <a:extLst>
                    <a:ext uri="{9D8B030D-6E8A-4147-A177-3AD203B41FA5}">
                      <a16:colId xmlns:a16="http://schemas.microsoft.com/office/drawing/2014/main" val="4048872794"/>
                    </a:ext>
                  </a:extLst>
                </a:gridCol>
                <a:gridCol w="1888121">
                  <a:extLst>
                    <a:ext uri="{9D8B030D-6E8A-4147-A177-3AD203B41FA5}">
                      <a16:colId xmlns:a16="http://schemas.microsoft.com/office/drawing/2014/main" val="3682309355"/>
                    </a:ext>
                  </a:extLst>
                </a:gridCol>
                <a:gridCol w="1244093">
                  <a:extLst>
                    <a:ext uri="{9D8B030D-6E8A-4147-A177-3AD203B41FA5}">
                      <a16:colId xmlns:a16="http://schemas.microsoft.com/office/drawing/2014/main" val="961880483"/>
                    </a:ext>
                  </a:extLst>
                </a:gridCol>
              </a:tblGrid>
              <a:tr h="396277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Z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Ec</a:t>
                      </a:r>
                      <a:r>
                        <a:rPr lang="en-US" sz="1800" u="none" strike="noStrike" dirty="0">
                          <a:effectLst/>
                        </a:rPr>
                        <a:t> (MeV)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X0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ln(2000/Ec)-0.5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t_max (cm)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1205718"/>
                  </a:ext>
                </a:extLst>
              </a:tr>
              <a:tr h="21456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Plastic Scintillator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111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42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2.4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100.4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8233413"/>
                  </a:ext>
                </a:extLst>
              </a:tr>
              <a:tr h="21456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Iron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1.76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3.7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6.5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78390435"/>
                  </a:ext>
                </a:extLst>
              </a:tr>
              <a:tr h="21456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Argon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3.4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47.2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5797749"/>
                  </a:ext>
                </a:extLst>
              </a:tr>
              <a:tr h="21456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Lead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82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0.56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4.8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>
                          <a:effectLst/>
                        </a:rPr>
                        <a:t>2.7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63322887"/>
                  </a:ext>
                </a:extLst>
              </a:tr>
            </a:tbl>
          </a:graphicData>
        </a:graphic>
      </p:graphicFrame>
      <p:pic>
        <p:nvPicPr>
          <p:cNvPr id="9" name="Picture 3">
            <a:extLst>
              <a:ext uri="{FF2B5EF4-FFF2-40B4-BE49-F238E27FC236}">
                <a16:creationId xmlns:a16="http://schemas.microsoft.com/office/drawing/2014/main" id="{08C351A1-3C6D-F263-1CC0-A519E5AEF8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62573" y="74197"/>
            <a:ext cx="2807309" cy="2057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760795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EB397-CDBB-45F4-668A-12D3442DB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life gives you lemons…</a:t>
            </a:r>
            <a:br>
              <a:rPr lang="en-US" dirty="0"/>
            </a:br>
            <a:r>
              <a:rPr lang="en-US" dirty="0"/>
              <a:t>make lemon meringue pie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0B6486-06E4-3B35-A96F-9CD8FCFC1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3F5E41-8249-BB7A-2017-540F755D4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0844BA-5861-FFFE-B9BA-79221A8C8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60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05B768-ECCD-8835-2086-0C9AF2641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81" y="1713098"/>
            <a:ext cx="6686283" cy="4643252"/>
          </a:xfrm>
          <a:prstGeom prst="rect">
            <a:avLst/>
          </a:prstGeom>
        </p:spPr>
      </p:pic>
      <p:pic>
        <p:nvPicPr>
          <p:cNvPr id="9" name="Picture 8" descr="A diagram of a plane&#10;&#10;Description automatically generated">
            <a:extLst>
              <a:ext uri="{FF2B5EF4-FFF2-40B4-BE49-F238E27FC236}">
                <a16:creationId xmlns:a16="http://schemas.microsoft.com/office/drawing/2014/main" id="{A9BCA9A4-C18C-8F99-DE62-C0376F0BA42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2669" y="33972"/>
            <a:ext cx="3333650" cy="2507614"/>
          </a:xfrm>
          <a:prstGeom prst="rect">
            <a:avLst/>
          </a:prstGeom>
        </p:spPr>
      </p:pic>
      <p:pic>
        <p:nvPicPr>
          <p:cNvPr id="7" name="Picture 2" descr="Fig. 1">
            <a:extLst>
              <a:ext uri="{FF2B5EF4-FFF2-40B4-BE49-F238E27FC236}">
                <a16:creationId xmlns:a16="http://schemas.microsoft.com/office/drawing/2014/main" id="{3049F8A1-3401-7CA5-D8BC-D3A7D07999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25"/>
          <a:stretch/>
        </p:blipFill>
        <p:spPr bwMode="auto">
          <a:xfrm>
            <a:off x="6725504" y="2872738"/>
            <a:ext cx="5340815" cy="315488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28651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C8AC57-F1DF-1C4D-8287-5E30777C3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DFCACD-8096-6443-9E7E-E5FD2E656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6EE6C5-4CF2-E1FC-7C5D-44627869A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C78B-D409-3F4E-ACA1-20F3BFE0E73C}" type="slidenum">
              <a:rPr lang="en-US" smtClean="0"/>
              <a:t>61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1852266-433E-2535-135B-BA528311D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22555"/>
            <a:ext cx="10515600" cy="1325563"/>
          </a:xfrm>
        </p:spPr>
        <p:txBody>
          <a:bodyPr/>
          <a:lstStyle/>
          <a:p>
            <a:r>
              <a:rPr lang="en-US" dirty="0"/>
              <a:t>Different Reactions populate different regions</a:t>
            </a:r>
          </a:p>
        </p:txBody>
      </p:sp>
      <p:pic>
        <p:nvPicPr>
          <p:cNvPr id="8" name="Graphique 4">
            <a:extLst>
              <a:ext uri="{FF2B5EF4-FFF2-40B4-BE49-F238E27FC236}">
                <a16:creationId xmlns:a16="http://schemas.microsoft.com/office/drawing/2014/main" id="{65D7BD36-CA61-A449-223A-975D6116A7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9000" b="8583"/>
          <a:stretch/>
        </p:blipFill>
        <p:spPr>
          <a:xfrm>
            <a:off x="-31522" y="3795232"/>
            <a:ext cx="3518169" cy="2319667"/>
          </a:xfrm>
          <a:prstGeom prst="rect">
            <a:avLst/>
          </a:prstGeom>
        </p:spPr>
      </p:pic>
      <p:pic>
        <p:nvPicPr>
          <p:cNvPr id="9" name="Graphique 6">
            <a:extLst>
              <a:ext uri="{FF2B5EF4-FFF2-40B4-BE49-F238E27FC236}">
                <a16:creationId xmlns:a16="http://schemas.microsoft.com/office/drawing/2014/main" id="{A116A5B5-A417-1E98-14C5-58536864120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8567" b="10681"/>
          <a:stretch/>
        </p:blipFill>
        <p:spPr>
          <a:xfrm>
            <a:off x="-104188" y="1077672"/>
            <a:ext cx="3590835" cy="2319666"/>
          </a:xfrm>
          <a:prstGeom prst="rect">
            <a:avLst/>
          </a:prstGeom>
        </p:spPr>
      </p:pic>
      <p:pic>
        <p:nvPicPr>
          <p:cNvPr id="10" name="Graphique 8">
            <a:extLst>
              <a:ext uri="{FF2B5EF4-FFF2-40B4-BE49-F238E27FC236}">
                <a16:creationId xmlns:a16="http://schemas.microsoft.com/office/drawing/2014/main" id="{F5E71BB7-9DAC-E446-53C5-25DB01B6D4E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-57" t="9968" r="57" b="8815"/>
          <a:stretch/>
        </p:blipFill>
        <p:spPr>
          <a:xfrm>
            <a:off x="8318386" y="890093"/>
            <a:ext cx="3570074" cy="2319666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60DF5869-408B-F7ED-E0EE-AF7C99BA482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 t="10028" b="11406"/>
          <a:stretch/>
        </p:blipFill>
        <p:spPr>
          <a:xfrm>
            <a:off x="8464372" y="3558691"/>
            <a:ext cx="3843455" cy="2415744"/>
          </a:xfrm>
          <a:prstGeom prst="rect">
            <a:avLst/>
          </a:prstGeom>
        </p:spPr>
      </p:pic>
      <p:pic>
        <p:nvPicPr>
          <p:cNvPr id="12" name="Picture 2" descr="Fig. 1">
            <a:extLst>
              <a:ext uri="{FF2B5EF4-FFF2-40B4-BE49-F238E27FC236}">
                <a16:creationId xmlns:a16="http://schemas.microsoft.com/office/drawing/2014/main" id="{34605905-E1EF-206F-0A3F-956A154B99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85"/>
          <a:stretch/>
        </p:blipFill>
        <p:spPr bwMode="auto">
          <a:xfrm>
            <a:off x="3198411" y="1266595"/>
            <a:ext cx="4839987" cy="309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01984A0-4CB3-C56C-C4A8-FD4DFCFACA4A}"/>
              </a:ext>
            </a:extLst>
          </p:cNvPr>
          <p:cNvSpPr/>
          <p:nvPr/>
        </p:nvSpPr>
        <p:spPr>
          <a:xfrm>
            <a:off x="3302600" y="1245996"/>
            <a:ext cx="4879020" cy="3135085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4">
            <a:extLst>
              <a:ext uri="{FF2B5EF4-FFF2-40B4-BE49-F238E27FC236}">
                <a16:creationId xmlns:a16="http://schemas.microsoft.com/office/drawing/2014/main" id="{1C9A3CDC-2BA6-9462-1A47-0E092FBE6D16}"/>
              </a:ext>
            </a:extLst>
          </p:cNvPr>
          <p:cNvSpPr txBox="1"/>
          <p:nvPr/>
        </p:nvSpPr>
        <p:spPr>
          <a:xfrm>
            <a:off x="599845" y="3443439"/>
            <a:ext cx="1863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b="1" dirty="0">
                <a:solidFill>
                  <a:srgbClr val="00B050"/>
                </a:solidFill>
                <a:latin typeface="Patrick Hand" panose="00000500000000000000" pitchFamily="2" charset="0"/>
              </a:rPr>
              <a:t>SIGNAL: </a:t>
            </a:r>
            <a:r>
              <a:rPr lang="fr-FR" b="1" dirty="0" err="1">
                <a:solidFill>
                  <a:srgbClr val="00B050"/>
                </a:solidFill>
                <a:latin typeface="Patrick Hand" panose="00000500000000000000" pitchFamily="2" charset="0"/>
              </a:rPr>
              <a:t>Elastic</a:t>
            </a:r>
            <a:r>
              <a:rPr lang="fr-FR" b="1" dirty="0">
                <a:solidFill>
                  <a:srgbClr val="00B050"/>
                </a:solidFill>
                <a:latin typeface="Patrick Hand" panose="00000500000000000000" pitchFamily="2" charset="0"/>
              </a:rPr>
              <a:t> on H</a:t>
            </a:r>
            <a:endParaRPr lang="en-US" b="1" dirty="0">
              <a:solidFill>
                <a:srgbClr val="00B050"/>
              </a:solidFill>
              <a:latin typeface="Patrick Hand" panose="00000500000000000000" pitchFamily="2" charset="0"/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FA1A61C3-9EC6-3B83-987D-814BFCC55F6C}"/>
              </a:ext>
            </a:extLst>
          </p:cNvPr>
          <p:cNvSpPr txBox="1"/>
          <p:nvPr/>
        </p:nvSpPr>
        <p:spPr>
          <a:xfrm>
            <a:off x="8773953" y="3209759"/>
            <a:ext cx="2988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b="1" dirty="0">
                <a:solidFill>
                  <a:srgbClr val="C00000"/>
                </a:solidFill>
                <a:latin typeface="Patrick Hand" panose="00000500000000000000" pitchFamily="2" charset="0"/>
              </a:rPr>
              <a:t>Background: </a:t>
            </a:r>
            <a:r>
              <a:rPr lang="fr-FR" b="1" dirty="0" err="1">
                <a:solidFill>
                  <a:srgbClr val="C00000"/>
                </a:solidFill>
                <a:latin typeface="Patrick Hand" panose="00000500000000000000" pitchFamily="2" charset="0"/>
              </a:rPr>
              <a:t>QELike</a:t>
            </a:r>
            <a:r>
              <a:rPr lang="fr-FR" b="1" dirty="0">
                <a:solidFill>
                  <a:srgbClr val="C00000"/>
                </a:solidFill>
                <a:latin typeface="Patrick Hand" panose="00000500000000000000" pitchFamily="2" charset="0"/>
              </a:rPr>
              <a:t> CCQE (on C)</a:t>
            </a:r>
            <a:endParaRPr lang="en-US" b="1" dirty="0">
              <a:solidFill>
                <a:srgbClr val="C00000"/>
              </a:solidFill>
              <a:latin typeface="Patrick Hand" panose="00000500000000000000" pitchFamily="2" charset="0"/>
            </a:endParaRPr>
          </a:p>
        </p:txBody>
      </p:sp>
      <p:sp>
        <p:nvSpPr>
          <p:cNvPr id="16" name="ZoneTexte 16">
            <a:extLst>
              <a:ext uri="{FF2B5EF4-FFF2-40B4-BE49-F238E27FC236}">
                <a16:creationId xmlns:a16="http://schemas.microsoft.com/office/drawing/2014/main" id="{93BB2CA8-9835-91C2-B0E9-0854CF3FB5A2}"/>
              </a:ext>
            </a:extLst>
          </p:cNvPr>
          <p:cNvSpPr txBox="1"/>
          <p:nvPr/>
        </p:nvSpPr>
        <p:spPr>
          <a:xfrm>
            <a:off x="9260630" y="6038715"/>
            <a:ext cx="2650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b="1" dirty="0">
                <a:solidFill>
                  <a:srgbClr val="C00000"/>
                </a:solidFill>
                <a:latin typeface="Patrick Hand" panose="00000500000000000000" pitchFamily="2" charset="0"/>
              </a:rPr>
              <a:t>Background: </a:t>
            </a:r>
            <a:r>
              <a:rPr lang="fr-FR" b="1" dirty="0" err="1">
                <a:solidFill>
                  <a:srgbClr val="C00000"/>
                </a:solidFill>
                <a:latin typeface="Patrick Hand" panose="00000500000000000000" pitchFamily="2" charset="0"/>
              </a:rPr>
              <a:t>QELike</a:t>
            </a:r>
            <a:r>
              <a:rPr lang="fr-FR" b="1" dirty="0">
                <a:solidFill>
                  <a:srgbClr val="C00000"/>
                </a:solidFill>
                <a:latin typeface="Patrick Hand" panose="00000500000000000000" pitchFamily="2" charset="0"/>
              </a:rPr>
              <a:t> </a:t>
            </a:r>
            <a:r>
              <a:rPr lang="fr-FR" b="1" dirty="0" err="1">
                <a:solidFill>
                  <a:srgbClr val="C00000"/>
                </a:solidFill>
                <a:latin typeface="Patrick Hand" panose="00000500000000000000" pitchFamily="2" charset="0"/>
              </a:rPr>
              <a:t>Resonant</a:t>
            </a:r>
            <a:endParaRPr lang="en-US" b="1" dirty="0">
              <a:solidFill>
                <a:srgbClr val="C00000"/>
              </a:solidFill>
              <a:latin typeface="Patrick Hand" panose="00000500000000000000" pitchFamily="2" charset="0"/>
            </a:endParaRPr>
          </a:p>
        </p:txBody>
      </p:sp>
      <p:sp>
        <p:nvSpPr>
          <p:cNvPr id="17" name="ZoneTexte 17">
            <a:extLst>
              <a:ext uri="{FF2B5EF4-FFF2-40B4-BE49-F238E27FC236}">
                <a16:creationId xmlns:a16="http://schemas.microsoft.com/office/drawing/2014/main" id="{A18D754C-E139-494F-1D87-6E873F020330}"/>
              </a:ext>
            </a:extLst>
          </p:cNvPr>
          <p:cNvSpPr txBox="1"/>
          <p:nvPr/>
        </p:nvSpPr>
        <p:spPr>
          <a:xfrm>
            <a:off x="602093" y="6045097"/>
            <a:ext cx="2305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b="1" dirty="0">
                <a:solidFill>
                  <a:srgbClr val="C00000"/>
                </a:solidFill>
                <a:latin typeface="Patrick Hand" panose="00000500000000000000" pitchFamily="2" charset="0"/>
              </a:rPr>
              <a:t>Background: </a:t>
            </a:r>
            <a:r>
              <a:rPr lang="fr-FR" b="1" dirty="0" err="1">
                <a:solidFill>
                  <a:srgbClr val="C00000"/>
                </a:solidFill>
                <a:latin typeface="Patrick Hand" panose="00000500000000000000" pitchFamily="2" charset="0"/>
              </a:rPr>
              <a:t>QELike</a:t>
            </a:r>
            <a:r>
              <a:rPr lang="fr-FR" b="1" dirty="0">
                <a:solidFill>
                  <a:srgbClr val="C00000"/>
                </a:solidFill>
                <a:latin typeface="Patrick Hand" panose="00000500000000000000" pitchFamily="2" charset="0"/>
              </a:rPr>
              <a:t> 2p2h</a:t>
            </a:r>
            <a:endParaRPr lang="en-US" b="1" dirty="0">
              <a:solidFill>
                <a:srgbClr val="C00000"/>
              </a:solidFill>
              <a:latin typeface="Patrick Hand" panose="00000500000000000000" pitchFamily="2" charset="0"/>
            </a:endParaRPr>
          </a:p>
        </p:txBody>
      </p:sp>
      <p:sp>
        <p:nvSpPr>
          <p:cNvPr id="18" name="ZoneTexte 18">
            <a:extLst>
              <a:ext uri="{FF2B5EF4-FFF2-40B4-BE49-F238E27FC236}">
                <a16:creationId xmlns:a16="http://schemas.microsoft.com/office/drawing/2014/main" id="{9E764BAE-FB53-996F-AEA3-65F086A65CE4}"/>
              </a:ext>
            </a:extLst>
          </p:cNvPr>
          <p:cNvSpPr txBox="1"/>
          <p:nvPr/>
        </p:nvSpPr>
        <p:spPr>
          <a:xfrm>
            <a:off x="3486647" y="4796625"/>
            <a:ext cx="4694973" cy="923330"/>
          </a:xfrm>
          <a:custGeom>
            <a:avLst/>
            <a:gdLst>
              <a:gd name="connsiteX0" fmla="*/ 0 w 4694973"/>
              <a:gd name="connsiteY0" fmla="*/ 0 h 923330"/>
              <a:gd name="connsiteX1" fmla="*/ 623761 w 4694973"/>
              <a:gd name="connsiteY1" fmla="*/ 0 h 923330"/>
              <a:gd name="connsiteX2" fmla="*/ 1153622 w 4694973"/>
              <a:gd name="connsiteY2" fmla="*/ 0 h 923330"/>
              <a:gd name="connsiteX3" fmla="*/ 1871282 w 4694973"/>
              <a:gd name="connsiteY3" fmla="*/ 0 h 923330"/>
              <a:gd name="connsiteX4" fmla="*/ 2635892 w 4694973"/>
              <a:gd name="connsiteY4" fmla="*/ 0 h 923330"/>
              <a:gd name="connsiteX5" fmla="*/ 3165753 w 4694973"/>
              <a:gd name="connsiteY5" fmla="*/ 0 h 923330"/>
              <a:gd name="connsiteX6" fmla="*/ 3789514 w 4694973"/>
              <a:gd name="connsiteY6" fmla="*/ 0 h 923330"/>
              <a:gd name="connsiteX7" fmla="*/ 4694973 w 4694973"/>
              <a:gd name="connsiteY7" fmla="*/ 0 h 923330"/>
              <a:gd name="connsiteX8" fmla="*/ 4694973 w 4694973"/>
              <a:gd name="connsiteY8" fmla="*/ 470898 h 923330"/>
              <a:gd name="connsiteX9" fmla="*/ 4694973 w 4694973"/>
              <a:gd name="connsiteY9" fmla="*/ 923330 h 923330"/>
              <a:gd name="connsiteX10" fmla="*/ 4165112 w 4694973"/>
              <a:gd name="connsiteY10" fmla="*/ 923330 h 923330"/>
              <a:gd name="connsiteX11" fmla="*/ 3541351 w 4694973"/>
              <a:gd name="connsiteY11" fmla="*/ 923330 h 923330"/>
              <a:gd name="connsiteX12" fmla="*/ 2964540 w 4694973"/>
              <a:gd name="connsiteY12" fmla="*/ 923330 h 923330"/>
              <a:gd name="connsiteX13" fmla="*/ 2387729 w 4694973"/>
              <a:gd name="connsiteY13" fmla="*/ 923330 h 923330"/>
              <a:gd name="connsiteX14" fmla="*/ 1857868 w 4694973"/>
              <a:gd name="connsiteY14" fmla="*/ 923330 h 923330"/>
              <a:gd name="connsiteX15" fmla="*/ 1187157 w 4694973"/>
              <a:gd name="connsiteY15" fmla="*/ 923330 h 923330"/>
              <a:gd name="connsiteX16" fmla="*/ 610346 w 4694973"/>
              <a:gd name="connsiteY16" fmla="*/ 923330 h 923330"/>
              <a:gd name="connsiteX17" fmla="*/ 0 w 4694973"/>
              <a:gd name="connsiteY17" fmla="*/ 923330 h 923330"/>
              <a:gd name="connsiteX18" fmla="*/ 0 w 4694973"/>
              <a:gd name="connsiteY18" fmla="*/ 470898 h 923330"/>
              <a:gd name="connsiteX19" fmla="*/ 0 w 4694973"/>
              <a:gd name="connsiteY19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694973" h="923330" extrusionOk="0">
                <a:moveTo>
                  <a:pt x="0" y="0"/>
                </a:moveTo>
                <a:cubicBezTo>
                  <a:pt x="301885" y="17221"/>
                  <a:pt x="334752" y="9317"/>
                  <a:pt x="623761" y="0"/>
                </a:cubicBezTo>
                <a:cubicBezTo>
                  <a:pt x="912770" y="-9317"/>
                  <a:pt x="968614" y="1327"/>
                  <a:pt x="1153622" y="0"/>
                </a:cubicBezTo>
                <a:cubicBezTo>
                  <a:pt x="1338630" y="-1327"/>
                  <a:pt x="1531113" y="-20239"/>
                  <a:pt x="1871282" y="0"/>
                </a:cubicBezTo>
                <a:cubicBezTo>
                  <a:pt x="2211451" y="20239"/>
                  <a:pt x="2397891" y="-30537"/>
                  <a:pt x="2635892" y="0"/>
                </a:cubicBezTo>
                <a:cubicBezTo>
                  <a:pt x="2873893" y="30537"/>
                  <a:pt x="3032597" y="-10632"/>
                  <a:pt x="3165753" y="0"/>
                </a:cubicBezTo>
                <a:cubicBezTo>
                  <a:pt x="3298909" y="10632"/>
                  <a:pt x="3532539" y="-13228"/>
                  <a:pt x="3789514" y="0"/>
                </a:cubicBezTo>
                <a:cubicBezTo>
                  <a:pt x="4046489" y="13228"/>
                  <a:pt x="4509598" y="-31059"/>
                  <a:pt x="4694973" y="0"/>
                </a:cubicBezTo>
                <a:cubicBezTo>
                  <a:pt x="4708293" y="172316"/>
                  <a:pt x="4704765" y="301954"/>
                  <a:pt x="4694973" y="470898"/>
                </a:cubicBezTo>
                <a:cubicBezTo>
                  <a:pt x="4685181" y="639842"/>
                  <a:pt x="4710495" y="791296"/>
                  <a:pt x="4694973" y="923330"/>
                </a:cubicBezTo>
                <a:cubicBezTo>
                  <a:pt x="4446959" y="925210"/>
                  <a:pt x="4406367" y="917600"/>
                  <a:pt x="4165112" y="923330"/>
                </a:cubicBezTo>
                <a:cubicBezTo>
                  <a:pt x="3923857" y="929060"/>
                  <a:pt x="3782823" y="952388"/>
                  <a:pt x="3541351" y="923330"/>
                </a:cubicBezTo>
                <a:cubicBezTo>
                  <a:pt x="3299879" y="894272"/>
                  <a:pt x="3096006" y="900605"/>
                  <a:pt x="2964540" y="923330"/>
                </a:cubicBezTo>
                <a:cubicBezTo>
                  <a:pt x="2833074" y="946055"/>
                  <a:pt x="2633007" y="912218"/>
                  <a:pt x="2387729" y="923330"/>
                </a:cubicBezTo>
                <a:cubicBezTo>
                  <a:pt x="2142451" y="934442"/>
                  <a:pt x="2028147" y="900890"/>
                  <a:pt x="1857868" y="923330"/>
                </a:cubicBezTo>
                <a:cubicBezTo>
                  <a:pt x="1687589" y="945770"/>
                  <a:pt x="1504257" y="949636"/>
                  <a:pt x="1187157" y="923330"/>
                </a:cubicBezTo>
                <a:cubicBezTo>
                  <a:pt x="870057" y="897024"/>
                  <a:pt x="845400" y="928508"/>
                  <a:pt x="610346" y="923330"/>
                </a:cubicBezTo>
                <a:cubicBezTo>
                  <a:pt x="375292" y="918152"/>
                  <a:pt x="125544" y="934327"/>
                  <a:pt x="0" y="923330"/>
                </a:cubicBezTo>
                <a:cubicBezTo>
                  <a:pt x="-21859" y="797737"/>
                  <a:pt x="608" y="565057"/>
                  <a:pt x="0" y="470898"/>
                </a:cubicBezTo>
                <a:cubicBezTo>
                  <a:pt x="-608" y="376739"/>
                  <a:pt x="-13239" y="177819"/>
                  <a:pt x="0" y="0"/>
                </a:cubicBezTo>
                <a:close/>
              </a:path>
            </a:pathLst>
          </a:custGeom>
          <a:noFill/>
          <a:ln w="28575">
            <a:solidFill>
              <a:srgbClr val="002060"/>
            </a:solidFill>
            <a:extLst>
              <a:ext uri="{C807C97D-BFC1-408E-A445-0C87EB9F89A2}">
                <ask:lineSketchStyleProps xmlns:ask="http://schemas.microsoft.com/office/drawing/2018/sketchyshapes" sd="221559712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l"/>
            <a:r>
              <a:rPr lang="fr-FR" b="1" dirty="0" err="1"/>
              <a:t>Regions</a:t>
            </a:r>
            <a:r>
              <a:rPr lang="fr-FR" dirty="0"/>
              <a:t> of the 2D </a:t>
            </a:r>
            <a:r>
              <a:rPr lang="fr-FR" dirty="0" err="1"/>
              <a:t>angular</a:t>
            </a:r>
            <a:r>
              <a:rPr lang="fr-FR" dirty="0"/>
              <a:t> distribution </a:t>
            </a:r>
            <a:r>
              <a:rPr lang="fr-FR" b="1" dirty="0" err="1"/>
              <a:t>used</a:t>
            </a:r>
            <a:r>
              <a:rPr lang="fr-FR" b="1" dirty="0"/>
              <a:t> to fit the backgrounds </a:t>
            </a:r>
            <a:r>
              <a:rPr lang="fr-FR" dirty="0"/>
              <a:t>proportion </a:t>
            </a:r>
            <a:r>
              <a:rPr lang="fr-FR" b="1" dirty="0"/>
              <a:t>in the signal </a:t>
            </a:r>
            <a:r>
              <a:rPr lang="fr-FR" b="1" dirty="0" err="1"/>
              <a:t>region</a:t>
            </a:r>
            <a:r>
              <a:rPr lang="fr-FR" dirty="0"/>
              <a:t>.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7BF888-B9C3-B820-C3E5-0841F9262214}"/>
              </a:ext>
            </a:extLst>
          </p:cNvPr>
          <p:cNvSpPr txBox="1"/>
          <p:nvPr/>
        </p:nvSpPr>
        <p:spPr>
          <a:xfrm>
            <a:off x="2336501" y="6356350"/>
            <a:ext cx="1437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NuFact23 </a:t>
            </a:r>
          </a:p>
        </p:txBody>
      </p:sp>
    </p:spTree>
    <p:extLst>
      <p:ext uri="{BB962C8B-B14F-4D97-AF65-F5344CB8AC3E}">
        <p14:creationId xmlns:p14="http://schemas.microsoft.com/office/powerpoint/2010/main" val="147806270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DB714-651D-C323-996F-4785B9BCF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Validating the Background Prediction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327C9B-E3B7-0B8D-0FA4-E394C1E491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732061"/>
            <a:ext cx="10515600" cy="690563"/>
          </a:xfrm>
        </p:spPr>
        <p:txBody>
          <a:bodyPr/>
          <a:lstStyle/>
          <a:p>
            <a:r>
              <a:rPr lang="en-US" sz="1800" dirty="0">
                <a:solidFill>
                  <a:srgbClr val="00C900"/>
                </a:solidFill>
                <a:effectLst/>
                <a:latin typeface="CMSS12"/>
              </a:rPr>
              <a:t>CCQE </a:t>
            </a:r>
            <a:r>
              <a:rPr lang="en-US" sz="1800" dirty="0">
                <a:effectLst/>
                <a:latin typeface="CMSS12"/>
              </a:rPr>
              <a:t>is the dominant background. Small </a:t>
            </a:r>
            <a:r>
              <a:rPr lang="en-US" sz="1800" dirty="0">
                <a:solidFill>
                  <a:srgbClr val="AF0066"/>
                </a:solidFill>
                <a:effectLst/>
                <a:latin typeface="CMSS12"/>
              </a:rPr>
              <a:t>2p2h</a:t>
            </a:r>
            <a:r>
              <a:rPr lang="en-US" sz="1800" dirty="0">
                <a:effectLst/>
                <a:latin typeface="CMSS12"/>
              </a:rPr>
              <a:t>, </a:t>
            </a:r>
            <a:r>
              <a:rPr lang="en-US" sz="1800" dirty="0">
                <a:solidFill>
                  <a:srgbClr val="2D7FFC"/>
                </a:solidFill>
                <a:effectLst/>
                <a:latin typeface="CMSS12"/>
              </a:rPr>
              <a:t>inelastic (absorbed)</a:t>
            </a:r>
            <a:r>
              <a:rPr lang="en-US" sz="1800" dirty="0">
                <a:effectLst/>
                <a:latin typeface="CMSS12"/>
              </a:rPr>
              <a:t>, and Non-</a:t>
            </a:r>
            <a:r>
              <a:rPr lang="en-US" sz="1800" dirty="0" err="1">
                <a:effectLst/>
                <a:latin typeface="CMSS12"/>
              </a:rPr>
              <a:t>QELike</a:t>
            </a:r>
            <a:r>
              <a:rPr lang="en-US" sz="1800" dirty="0">
                <a:effectLst/>
                <a:latin typeface="CMSS12"/>
              </a:rPr>
              <a:t> contributions. The fitted model are well constrained by data. </a:t>
            </a: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1AFFB0-B5D5-DCC8-AE55-D0A879889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1DF20-605A-4AB1-1F95-0A49C2749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8BC076-52B3-ECCB-5B8E-951E7C8EA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C78B-D409-3F4E-ACA1-20F3BFE0E73C}" type="slidenum">
              <a:rPr lang="en-US" smtClean="0"/>
              <a:t>62</a:t>
            </a:fld>
            <a:endParaRPr lang="en-US"/>
          </a:p>
        </p:txBody>
      </p:sp>
      <p:pic>
        <p:nvPicPr>
          <p:cNvPr id="12" name="Picture 11" descr="A picture containing text, line, diagram, plot&#10;&#10;Description automatically generated">
            <a:extLst>
              <a:ext uri="{FF2B5EF4-FFF2-40B4-BE49-F238E27FC236}">
                <a16:creationId xmlns:a16="http://schemas.microsoft.com/office/drawing/2014/main" id="{FCE9E341-D6EA-4178-BE13-F4797DAC93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9" y="1561343"/>
            <a:ext cx="11237103" cy="41707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D21568-7C6C-B74F-3401-D6C0DC35A1D7}"/>
              </a:ext>
            </a:extLst>
          </p:cNvPr>
          <p:cNvSpPr txBox="1"/>
          <p:nvPr/>
        </p:nvSpPr>
        <p:spPr>
          <a:xfrm>
            <a:off x="2336501" y="6356350"/>
            <a:ext cx="1437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NuFact23 </a:t>
            </a:r>
          </a:p>
        </p:txBody>
      </p:sp>
      <p:pic>
        <p:nvPicPr>
          <p:cNvPr id="8" name="Picture 2" descr="Fig. 1">
            <a:extLst>
              <a:ext uri="{FF2B5EF4-FFF2-40B4-BE49-F238E27FC236}">
                <a16:creationId xmlns:a16="http://schemas.microsoft.com/office/drawing/2014/main" id="{F4A7FC23-3EDA-C0E5-FA72-D80A45C439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85"/>
          <a:stretch/>
        </p:blipFill>
        <p:spPr bwMode="auto">
          <a:xfrm>
            <a:off x="9143109" y="214422"/>
            <a:ext cx="2342842" cy="149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439299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485A4-0C3B-7A54-B5D0-39FEBB184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840" y="331704"/>
            <a:ext cx="10515600" cy="1325563"/>
          </a:xfrm>
        </p:spPr>
        <p:txBody>
          <a:bodyPr/>
          <a:lstStyle/>
          <a:p>
            <a:r>
              <a:rPr lang="en-US" dirty="0"/>
              <a:t>Another test:  Neutrino Beam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12096-4FBE-6665-5CB0-41513A680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320" y="5288999"/>
            <a:ext cx="11902440" cy="93622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CMSS10"/>
              </a:rPr>
              <a:t>Recipe:  s</a:t>
            </a:r>
            <a:r>
              <a:rPr lang="en-US" sz="2000" dirty="0">
                <a:effectLst/>
                <a:latin typeface="CMSS10"/>
              </a:rPr>
              <a:t>elect events with trackable protons in a </a:t>
            </a:r>
            <a:r>
              <a:rPr lang="en-US" sz="2000" dirty="0">
                <a:effectLst/>
                <a:latin typeface="CMSSBX10"/>
              </a:rPr>
              <a:t>neutrino sample</a:t>
            </a:r>
            <a:r>
              <a:rPr lang="en-US" sz="2000" dirty="0">
                <a:effectLst/>
                <a:latin typeface="CMSS10"/>
              </a:rPr>
              <a:t>. Different final states and available kinematics. Apply same fitting mechanism. Data and MC mostly agree within uncertainty. Data and MC mostly agree. Disagreement can be explained by </a:t>
            </a:r>
            <a:r>
              <a:rPr lang="en-US" sz="2000" dirty="0">
                <a:solidFill>
                  <a:srgbClr val="AF0066"/>
                </a:solidFill>
                <a:effectLst/>
                <a:latin typeface="CMSSBX10"/>
              </a:rPr>
              <a:t>2p2h </a:t>
            </a:r>
            <a:r>
              <a:rPr lang="en-US" sz="2000" dirty="0">
                <a:effectLst/>
                <a:latin typeface="CMSS10"/>
              </a:rPr>
              <a:t>uncertainty. </a:t>
            </a:r>
            <a:endParaRPr lang="en-US" sz="3200" dirty="0">
              <a:effectLst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0A023F-DE6F-BEA3-BA04-3FF58D4B3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97BE6B-BA53-29A9-4A66-DE3C73B76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BB325-CE41-D5E2-3401-DCBAE4404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C78B-D409-3F4E-ACA1-20F3BFE0E73C}" type="slidenum">
              <a:rPr lang="en-US" smtClean="0"/>
              <a:t>63</a:t>
            </a:fld>
            <a:endParaRPr lang="en-US"/>
          </a:p>
        </p:txBody>
      </p:sp>
      <p:pic>
        <p:nvPicPr>
          <p:cNvPr id="8" name="Picture 7" descr="A picture containing diagram, line, plot&#10;&#10;Description automatically generated">
            <a:extLst>
              <a:ext uri="{FF2B5EF4-FFF2-40B4-BE49-F238E27FC236}">
                <a16:creationId xmlns:a16="http://schemas.microsoft.com/office/drawing/2014/main" id="{B6226ADE-87D2-104D-D526-5A0FF7D914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50" y="1587499"/>
            <a:ext cx="10518810" cy="36532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4357B3-151F-63CA-D566-38B33856511D}"/>
              </a:ext>
            </a:extLst>
          </p:cNvPr>
          <p:cNvSpPr txBox="1"/>
          <p:nvPr/>
        </p:nvSpPr>
        <p:spPr>
          <a:xfrm>
            <a:off x="2336501" y="6356350"/>
            <a:ext cx="1437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NuFact23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CA8E115-8642-40A7-B956-C5E8D1C32FEB}"/>
                  </a:ext>
                </a:extLst>
              </p:cNvPr>
              <p:cNvSpPr txBox="1"/>
              <p:nvPr/>
            </p:nvSpPr>
            <p:spPr>
              <a:xfrm>
                <a:off x="6827520" y="365125"/>
                <a:ext cx="6096000" cy="8238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4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4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CA8E115-8642-40A7-B956-C5E8D1C32F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7520" y="365125"/>
                <a:ext cx="6096000" cy="823880"/>
              </a:xfrm>
              <a:prstGeom prst="rect">
                <a:avLst/>
              </a:prstGeom>
              <a:blipFill>
                <a:blip r:embed="rId3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651080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49A8B-5DB9-D77B-CF6D-65062DB90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Cross-section Extraction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002BFD-5B0F-A7DF-A4D9-2DD191BD5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2020D9-0DA4-9BD2-A5F6-9F6DC9E50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E4E004-2814-1BF7-16FD-1D0FE0F55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C78B-D409-3F4E-ACA1-20F3BFE0E73C}" type="slidenum">
              <a:rPr lang="en-US" smtClean="0"/>
              <a:t>64</a:t>
            </a:fld>
            <a:endParaRPr lang="en-US"/>
          </a:p>
        </p:txBody>
      </p:sp>
      <p:pic>
        <p:nvPicPr>
          <p:cNvPr id="7" name="Graphique 4">
            <a:extLst>
              <a:ext uri="{FF2B5EF4-FFF2-40B4-BE49-F238E27FC236}">
                <a16:creationId xmlns:a16="http://schemas.microsoft.com/office/drawing/2014/main" id="{F0F383F2-5431-5447-B584-2B394522DF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460" y="1399212"/>
            <a:ext cx="5681865" cy="36676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Graphique 6">
            <a:extLst>
              <a:ext uri="{FF2B5EF4-FFF2-40B4-BE49-F238E27FC236}">
                <a16:creationId xmlns:a16="http://schemas.microsoft.com/office/drawing/2014/main" id="{39F752F5-F09B-3214-EAA9-3E381FFA78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96000" y="1268840"/>
            <a:ext cx="5427383" cy="35033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 9" descr="\documentclass[20pt]{extarticle}&#10;\usepackage{xcolor}&#10;\usepackage{amsmath}&#10;% Whatever other options you need here&#10;\newcommand{\dsdX}[1]{\frac{\mathrm{d}\sigma}{\mathrm{d}#1}}&#10;\newcommand{\gf}{G_\mathrm{F}}&#10;\newcommand{\FF}[1]{F_\mathrm{#1}}&#10;\newcommand{\G}[2]{G_\mathrm{#1}^\mathrm{#2}}&#10;\newcommand{\kf}{K_\mathrm{F}}&#10;\newcommand{\bm}{\boldsymbol}&#10;&#10;\begin{document}&#10;   \begin{equation*}&#10;   {{\color{black}{\left(\dsdX{Q^2}\right)_i}}} =&#10;   \frac{&#10;   \sum_j  {U_{ji}} { \left( N^\mathrm{data}_j - N^\mathrm{bkg-pred}_j  \right)}&#10;   }{&#10;  {\Phi} {N_{H}} {\epsilon_i} {\color{black}{\left(\Delta Q^2\right)_i}}&#10;   }&#10;   \end{equation*}&#10;\end{document} " title="IguanaTex Bitmap Display">
            <a:extLst>
              <a:ext uri="{FF2B5EF4-FFF2-40B4-BE49-F238E27FC236}">
                <a16:creationId xmlns:a16="http://schemas.microsoft.com/office/drawing/2014/main" id="{8E2739E3-0338-5615-D383-C288ECABDCC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09" y="5418675"/>
            <a:ext cx="4437966" cy="72742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10">
                <a:extLst>
                  <a:ext uri="{FF2B5EF4-FFF2-40B4-BE49-F238E27FC236}">
                    <a16:creationId xmlns:a16="http://schemas.microsoft.com/office/drawing/2014/main" id="{E4EEA8EE-11BF-C38F-A723-0F738D49C6E0}"/>
                  </a:ext>
                </a:extLst>
              </p:cNvPr>
              <p:cNvSpPr txBox="1"/>
              <p:nvPr/>
            </p:nvSpPr>
            <p:spPr>
              <a:xfrm>
                <a:off x="5866986" y="4772230"/>
                <a:ext cx="6390526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b="1" dirty="0">
                    <a:latin typeface="+mj-lt"/>
                  </a:rPr>
                  <a:t>Ingredients:</a:t>
                </a:r>
              </a:p>
              <a:p>
                <a:pPr marL="285750" indent="-285750" algn="l">
                  <a:buFontTx/>
                  <a:buChar char="-"/>
                </a:pPr>
                <a:r>
                  <a:rPr lang="en-US" dirty="0"/>
                  <a:t>Unfolding matrix and efficiency from Data and Simulation studies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/>
                  <a:t>Flux from models and data measurements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dirty="0"/>
                  <a:t>)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dirty="0"/>
                  <a:t>Number of Hydrogen targets from the detector assay.</a:t>
                </a:r>
              </a:p>
              <a:p>
                <a:pPr marL="285750" indent="-285750" algn="l">
                  <a:buFontTx/>
                  <a:buChar char="-"/>
                </a:pPr>
                <a:r>
                  <a:rPr lang="en-US" b="1" dirty="0">
                    <a:solidFill>
                      <a:srgbClr val="00B050"/>
                    </a:solidFill>
                  </a:rPr>
                  <a:t>Measured signal </a:t>
                </a:r>
                <a:r>
                  <a:rPr lang="en-US" dirty="0"/>
                  <a:t>from data – predicted background</a:t>
                </a:r>
              </a:p>
              <a:p>
                <a:pPr marL="285750" indent="-285750" algn="l">
                  <a:buFontTx/>
                  <a:buChar char="-"/>
                </a:pPr>
                <a:endParaRPr lang="en-US" dirty="0"/>
              </a:p>
            </p:txBody>
          </p:sp>
        </mc:Choice>
        <mc:Fallback xmlns="">
          <p:sp>
            <p:nvSpPr>
              <p:cNvPr id="10" name="ZoneTexte 10">
                <a:extLst>
                  <a:ext uri="{FF2B5EF4-FFF2-40B4-BE49-F238E27FC236}">
                    <a16:creationId xmlns:a16="http://schemas.microsoft.com/office/drawing/2014/main" id="{E4EEA8EE-11BF-C38F-A723-0F738D49C6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6986" y="4772230"/>
                <a:ext cx="6390526" cy="2031325"/>
              </a:xfrm>
              <a:prstGeom prst="rect">
                <a:avLst/>
              </a:prstGeom>
              <a:blipFill>
                <a:blip r:embed="rId8"/>
                <a:stretch>
                  <a:fillRect l="-792" t="-1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Ellipse 12">
            <a:extLst>
              <a:ext uri="{FF2B5EF4-FFF2-40B4-BE49-F238E27FC236}">
                <a16:creationId xmlns:a16="http://schemas.microsoft.com/office/drawing/2014/main" id="{9E51C027-74DE-1251-4BBF-3A8E8100B82E}"/>
              </a:ext>
            </a:extLst>
          </p:cNvPr>
          <p:cNvSpPr/>
          <p:nvPr/>
        </p:nvSpPr>
        <p:spPr>
          <a:xfrm>
            <a:off x="2773681" y="5214841"/>
            <a:ext cx="2245360" cy="775359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orme libre : forme 14">
            <a:extLst>
              <a:ext uri="{FF2B5EF4-FFF2-40B4-BE49-F238E27FC236}">
                <a16:creationId xmlns:a16="http://schemas.microsoft.com/office/drawing/2014/main" id="{88B16CC4-54D1-A2EA-0F83-78BDB78694A7}"/>
              </a:ext>
            </a:extLst>
          </p:cNvPr>
          <p:cNvSpPr/>
          <p:nvPr/>
        </p:nvSpPr>
        <p:spPr>
          <a:xfrm>
            <a:off x="3606229" y="2650732"/>
            <a:ext cx="1868825" cy="2767943"/>
          </a:xfrm>
          <a:custGeom>
            <a:avLst/>
            <a:gdLst>
              <a:gd name="connsiteX0" fmla="*/ 1397286 w 1868825"/>
              <a:gd name="connsiteY0" fmla="*/ 1962364 h 1962364"/>
              <a:gd name="connsiteX1" fmla="*/ 1787704 w 1868825"/>
              <a:gd name="connsiteY1" fmla="*/ 1089060 h 1962364"/>
              <a:gd name="connsiteX2" fmla="*/ 0 w 1868825"/>
              <a:gd name="connsiteY2" fmla="*/ 0 h 1962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68825" h="1962364">
                <a:moveTo>
                  <a:pt x="1397286" y="1962364"/>
                </a:moveTo>
                <a:cubicBezTo>
                  <a:pt x="1708935" y="1689242"/>
                  <a:pt x="2020585" y="1416121"/>
                  <a:pt x="1787704" y="1089060"/>
                </a:cubicBezTo>
                <a:cubicBezTo>
                  <a:pt x="1554823" y="761999"/>
                  <a:pt x="777411" y="380999"/>
                  <a:pt x="0" y="0"/>
                </a:cubicBezTo>
              </a:path>
            </a:pathLst>
          </a:custGeom>
          <a:noFill/>
          <a:ln w="1905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ZoneTexte 1">
            <a:extLst>
              <a:ext uri="{FF2B5EF4-FFF2-40B4-BE49-F238E27FC236}">
                <a16:creationId xmlns:a16="http://schemas.microsoft.com/office/drawing/2014/main" id="{215DF0C9-4F91-EFAF-C0D0-7CCEF778420D}"/>
              </a:ext>
            </a:extLst>
          </p:cNvPr>
          <p:cNvSpPr txBox="1"/>
          <p:nvPr/>
        </p:nvSpPr>
        <p:spPr>
          <a:xfrm>
            <a:off x="2458421" y="1311093"/>
            <a:ext cx="21876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bg2">
                    <a:lumMod val="25000"/>
                  </a:schemeClr>
                </a:solidFill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</a:t>
            </a:r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Nature</a:t>
            </a:r>
            <a:r>
              <a:rPr lang="en-GB" sz="1400" b="1" i="0" dirty="0">
                <a:solidFill>
                  <a:schemeClr val="bg2">
                    <a:lumMod val="25000"/>
                  </a:schemeClr>
                </a:solidFill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614, 48–53]</a:t>
            </a:r>
            <a:endParaRPr lang="en-US" sz="1400" b="1" dirty="0">
              <a:solidFill>
                <a:schemeClr val="bg2">
                  <a:lumMod val="2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Calibri" panose="020F0502020204030204" pitchFamily="34" charset="0"/>
            </a:endParaRPr>
          </a:p>
        </p:txBody>
      </p:sp>
      <p:sp>
        <p:nvSpPr>
          <p:cNvPr id="14" name="ZoneTexte 3">
            <a:extLst>
              <a:ext uri="{FF2B5EF4-FFF2-40B4-BE49-F238E27FC236}">
                <a16:creationId xmlns:a16="http://schemas.microsoft.com/office/drawing/2014/main" id="{87FC1DA6-0A25-7D49-C784-AEAB1683B78F}"/>
              </a:ext>
            </a:extLst>
          </p:cNvPr>
          <p:cNvSpPr txBox="1"/>
          <p:nvPr/>
        </p:nvSpPr>
        <p:spPr>
          <a:xfrm>
            <a:off x="9715550" y="662310"/>
            <a:ext cx="21876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chemeClr val="bg2">
                    <a:lumMod val="25000"/>
                  </a:schemeClr>
                </a:solidFill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</a:t>
            </a:r>
            <a:r>
              <a:rPr lang="en-GB" sz="1400" b="1" i="1" dirty="0">
                <a:solidFill>
                  <a:schemeClr val="bg2">
                    <a:lumMod val="25000"/>
                  </a:schemeClr>
                </a:solidFill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Nature</a:t>
            </a:r>
            <a:r>
              <a:rPr lang="en-GB" sz="1400" b="1" i="0" dirty="0">
                <a:solidFill>
                  <a:schemeClr val="bg2">
                    <a:lumMod val="25000"/>
                  </a:schemeClr>
                </a:solidFill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614, 48–53]</a:t>
            </a:r>
            <a:endParaRPr lang="en-US" sz="1400" b="1" dirty="0">
              <a:solidFill>
                <a:schemeClr val="bg2">
                  <a:lumMod val="25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5AAD18-4D05-E3BF-6B63-4EA299CE5F1D}"/>
              </a:ext>
            </a:extLst>
          </p:cNvPr>
          <p:cNvSpPr txBox="1"/>
          <p:nvPr/>
        </p:nvSpPr>
        <p:spPr>
          <a:xfrm>
            <a:off x="2336501" y="6356350"/>
            <a:ext cx="1437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NuFact23 </a:t>
            </a:r>
          </a:p>
        </p:txBody>
      </p:sp>
    </p:spTree>
    <p:extLst>
      <p:ext uri="{BB962C8B-B14F-4D97-AF65-F5344CB8AC3E}">
        <p14:creationId xmlns:p14="http://schemas.microsoft.com/office/powerpoint/2010/main" val="119818506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7BCE9-46C3-C54E-F1AA-BE59491BE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Uncertainties in the Axial Form Factor Cross-Sections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89B23E-3367-7CF0-E233-486844B3A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2223" y="1181729"/>
            <a:ext cx="4871113" cy="4162566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</a:rPr>
              <a:t>Dominated by statistical uncertainty after the background subtraction.</a:t>
            </a:r>
            <a:endParaRPr lang="en-US" sz="3600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</a:rPr>
              <a:t>Systematic uncertainties from residuals of background subtraction </a:t>
            </a:r>
            <a:endParaRPr lang="en-US" sz="3600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</a:rPr>
              <a:t>Particle responses in the “other” category, dominated by neutron systematics.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endParaRPr lang="en-US" sz="3600" dirty="0">
              <a:effectLst/>
            </a:endParaRPr>
          </a:p>
          <a:p>
            <a:endParaRPr lang="en-US" sz="3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93318-38FE-91B2-E093-F79D23689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2F4C18-400C-4CD7-4AB1-2D9265DB7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41693-227A-18F6-82AA-364B97260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C78B-D409-3F4E-ACA1-20F3BFE0E73C}" type="slidenum">
              <a:rPr lang="en-US" smtClean="0"/>
              <a:t>65</a:t>
            </a:fld>
            <a:endParaRPr lang="en-US"/>
          </a:p>
        </p:txBody>
      </p:sp>
      <p:pic>
        <p:nvPicPr>
          <p:cNvPr id="8" name="Picture 7" descr="A picture containing text, diagram, plan, line&#10;&#10;Description automatically generated">
            <a:extLst>
              <a:ext uri="{FF2B5EF4-FFF2-40B4-BE49-F238E27FC236}">
                <a16:creationId xmlns:a16="http://schemas.microsoft.com/office/drawing/2014/main" id="{8D62B7F3-DC97-005B-B1AF-AA8E23FD4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46" y="1513705"/>
            <a:ext cx="6642596" cy="4723321"/>
          </a:xfrm>
          <a:prstGeom prst="rect">
            <a:avLst/>
          </a:prstGeom>
        </p:spPr>
      </p:pic>
      <p:pic>
        <p:nvPicPr>
          <p:cNvPr id="7" name="Picture 6" descr="A person in a white coat standing in front of a crowd&#10;&#10;Description automatically generated">
            <a:extLst>
              <a:ext uri="{FF2B5EF4-FFF2-40B4-BE49-F238E27FC236}">
                <a16:creationId xmlns:a16="http://schemas.microsoft.com/office/drawing/2014/main" id="{B95A13CB-8918-4AB9-B6BA-E1D76303C5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1697" y="3962377"/>
            <a:ext cx="3088185" cy="18529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28B34A-6B93-356A-A521-D483F21B3B0F}"/>
              </a:ext>
            </a:extLst>
          </p:cNvPr>
          <p:cNvSpPr txBox="1"/>
          <p:nvPr/>
        </p:nvSpPr>
        <p:spPr>
          <a:xfrm>
            <a:off x="7233162" y="4632960"/>
            <a:ext cx="2743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Always </a:t>
            </a:r>
            <a:br>
              <a:rPr lang="en-US" sz="2800" dirty="0"/>
            </a:br>
            <a:r>
              <a:rPr lang="en-US" sz="2800" dirty="0"/>
              <a:t>ask </a:t>
            </a:r>
            <a:br>
              <a:rPr lang="en-US" sz="2800" dirty="0"/>
            </a:br>
            <a:r>
              <a:rPr lang="en-US" sz="2800" dirty="0"/>
              <a:t>to see </a:t>
            </a:r>
            <a:br>
              <a:rPr lang="en-US" sz="2800" dirty="0"/>
            </a:br>
            <a:r>
              <a:rPr lang="en-US" sz="2800" dirty="0"/>
              <a:t>uncertainties!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CA0416-FD1A-D579-DED2-23655C3786D4}"/>
              </a:ext>
            </a:extLst>
          </p:cNvPr>
          <p:cNvSpPr txBox="1"/>
          <p:nvPr/>
        </p:nvSpPr>
        <p:spPr>
          <a:xfrm>
            <a:off x="2336501" y="6356350"/>
            <a:ext cx="1437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NuFact23 </a:t>
            </a:r>
          </a:p>
        </p:txBody>
      </p:sp>
    </p:spTree>
    <p:extLst>
      <p:ext uri="{BB962C8B-B14F-4D97-AF65-F5344CB8AC3E}">
        <p14:creationId xmlns:p14="http://schemas.microsoft.com/office/powerpoint/2010/main" val="12535286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37">
            <a:extLst>
              <a:ext uri="{FF2B5EF4-FFF2-40B4-BE49-F238E27FC236}">
                <a16:creationId xmlns:a16="http://schemas.microsoft.com/office/drawing/2014/main" id="{0DE18C97-1BB7-4404-9A91-C016E2926E70}"/>
              </a:ext>
            </a:extLst>
          </p:cNvPr>
          <p:cNvGrpSpPr/>
          <p:nvPr/>
        </p:nvGrpSpPr>
        <p:grpSpPr>
          <a:xfrm>
            <a:off x="7313984" y="2306320"/>
            <a:ext cx="4832521" cy="4542971"/>
            <a:chOff x="7440314" y="360972"/>
            <a:chExt cx="4105250" cy="3971496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77FF749-1C91-969C-163E-5C6781328D99}"/>
                </a:ext>
              </a:extLst>
            </p:cNvPr>
            <p:cNvSpPr/>
            <p:nvPr/>
          </p:nvSpPr>
          <p:spPr>
            <a:xfrm>
              <a:off x="7440314" y="360972"/>
              <a:ext cx="4105250" cy="3971496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Graphique 35">
              <a:extLst>
                <a:ext uri="{FF2B5EF4-FFF2-40B4-BE49-F238E27FC236}">
                  <a16:creationId xmlns:a16="http://schemas.microsoft.com/office/drawing/2014/main" id="{56FA2B5F-A1CB-19FD-FC3B-6C518C7AE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7656378" y="522798"/>
              <a:ext cx="3731475" cy="3704486"/>
            </a:xfrm>
            <a:prstGeom prst="rect">
              <a:avLst/>
            </a:prstGeom>
            <a:effectLst/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FB426FC-58B7-FAAE-93B1-A34C716AC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Nucleon Axial Form Factor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C80ED9-A0AA-79A5-1196-4C1BBD6A21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4057"/>
            <a:ext cx="10515600" cy="4351338"/>
          </a:xfrm>
        </p:spPr>
        <p:txBody>
          <a:bodyPr/>
          <a:lstStyle/>
          <a:p>
            <a:r>
              <a:rPr lang="en-US" dirty="0" err="1"/>
              <a:t>MINERvA</a:t>
            </a:r>
            <a:r>
              <a:rPr lang="en-US" dirty="0"/>
              <a:t> found ~5800 such events on a background of ~12500.</a:t>
            </a:r>
          </a:p>
          <a:p>
            <a:r>
              <a:rPr lang="en-US" dirty="0"/>
              <a:t>Shape is not a great fit to a dipole at high </a:t>
            </a:r>
            <a:r>
              <a:rPr lang="en-US" i="1" dirty="0"/>
              <a:t>Q</a:t>
            </a:r>
            <a:r>
              <a:rPr lang="en-US" i="1" baseline="30000" dirty="0"/>
              <a:t>2</a:t>
            </a:r>
            <a:r>
              <a:rPr lang="en-US" dirty="0"/>
              <a:t>.</a:t>
            </a:r>
          </a:p>
          <a:p>
            <a:r>
              <a:rPr lang="en-US" dirty="0"/>
              <a:t>LQCD prediction at high </a:t>
            </a:r>
            <a:r>
              <a:rPr lang="en-US" i="1" dirty="0"/>
              <a:t>Q</a:t>
            </a:r>
            <a:r>
              <a:rPr lang="en-US" i="1" baseline="30000" dirty="0"/>
              <a:t>2 </a:t>
            </a:r>
            <a:r>
              <a:rPr lang="en-US" dirty="0"/>
              <a:t>is close to this</a:t>
            </a:r>
            <a:br>
              <a:rPr lang="en-US" dirty="0"/>
            </a:br>
            <a:r>
              <a:rPr lang="en-US" dirty="0"/>
              <a:t>result, but maybe not at moderate </a:t>
            </a:r>
            <a:r>
              <a:rPr lang="en-US" i="1" dirty="0"/>
              <a:t>Q</a:t>
            </a:r>
            <a:r>
              <a:rPr lang="en-US" i="1" baseline="30000" dirty="0"/>
              <a:t>2</a:t>
            </a:r>
            <a:r>
              <a:rPr lang="en-US" dirty="0"/>
              <a:t>.</a:t>
            </a:r>
            <a:r>
              <a:rPr lang="en-US" i="1" baseline="30000" dirty="0"/>
              <a:t>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58986-1D05-0E98-89DD-FE42321C6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1DACC-85D1-C295-C9C3-815837625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AFCDA5-3552-C27C-7A5C-31F482E0A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C78B-D409-3F4E-ACA1-20F3BFE0E73C}" type="slidenum">
              <a:rPr lang="en-US" smtClean="0"/>
              <a:t>66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D1565AA-FB26-FBD8-BF31-BE575224A1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1444" y="3429000"/>
            <a:ext cx="2904770" cy="28837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CE8B2DA-1BB9-8306-4B81-809451577C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627" y="3428999"/>
            <a:ext cx="2883773" cy="28837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7BBFAD2-3F0F-6BBF-D6FB-BEFE69521807}"/>
                  </a:ext>
                </a:extLst>
              </p:cNvPr>
              <p:cNvSpPr txBox="1"/>
              <p:nvPr/>
            </p:nvSpPr>
            <p:spPr>
              <a:xfrm>
                <a:off x="4528587" y="4516853"/>
                <a:ext cx="12820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7BBFAD2-3F0F-6BBF-D6FB-BEFE695218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8587" y="4516853"/>
                <a:ext cx="1282020" cy="461665"/>
              </a:xfrm>
              <a:prstGeom prst="rect">
                <a:avLst/>
              </a:prstGeom>
              <a:blipFill>
                <a:blip r:embed="rId6"/>
                <a:stretch>
                  <a:fillRect b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0EEC46E-C254-82B0-8242-93F83780C55C}"/>
                  </a:ext>
                </a:extLst>
              </p:cNvPr>
              <p:cNvSpPr txBox="1"/>
              <p:nvPr/>
            </p:nvSpPr>
            <p:spPr>
              <a:xfrm>
                <a:off x="8682973" y="4978518"/>
                <a:ext cx="12820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0EEC46E-C254-82B0-8242-93F83780C5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2973" y="4978518"/>
                <a:ext cx="1282020" cy="461665"/>
              </a:xfrm>
              <a:prstGeom prst="rect">
                <a:avLst/>
              </a:prstGeom>
              <a:blipFill>
                <a:blip r:embed="rId7"/>
                <a:stretch>
                  <a:fillRect l="-980" r="-3922" b="-16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D206949-D512-DC48-AE9F-AABA025C0709}"/>
                  </a:ext>
                </a:extLst>
              </p:cNvPr>
              <p:cNvSpPr txBox="1"/>
              <p:nvPr/>
            </p:nvSpPr>
            <p:spPr>
              <a:xfrm>
                <a:off x="2209800" y="4640052"/>
                <a:ext cx="12820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D206949-D512-DC48-AE9F-AABA025C07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00" y="4640052"/>
                <a:ext cx="1282020" cy="461665"/>
              </a:xfrm>
              <a:prstGeom prst="rect">
                <a:avLst/>
              </a:prstGeom>
              <a:blipFill>
                <a:blip r:embed="rId8"/>
                <a:stretch>
                  <a:fillRect b="-189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533712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28FDE-EF9D-4BAC-8C43-6740775D3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summarize this field?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27C31-7F84-7705-23B3-68559AAD5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308" y="1661033"/>
            <a:ext cx="10515600" cy="1054735"/>
          </a:xfrm>
        </p:spPr>
        <p:txBody>
          <a:bodyPr/>
          <a:lstStyle/>
          <a:p>
            <a:r>
              <a:rPr lang="en-US" dirty="0"/>
              <a:t>Want to cover “current cross sections” but…</a:t>
            </a:r>
          </a:p>
          <a:p>
            <a:r>
              <a:rPr lang="en-US" dirty="0"/>
              <a:t>Consider the various combinations: 6x4x5x6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92EA84-E644-6EDA-6095-78C9B6C02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B8F42-D373-5435-1B77-86284D0E4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22783A-3A72-3CB7-D8F6-F40898ECE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67</a:t>
            </a:fld>
            <a:endParaRPr lang="en-US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C09066C3-AEA6-383F-7D84-7D4ABFCBD3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467656"/>
              </p:ext>
            </p:extLst>
          </p:nvPr>
        </p:nvGraphicFramePr>
        <p:xfrm>
          <a:off x="408308" y="3005455"/>
          <a:ext cx="2238248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8248">
                  <a:extLst>
                    <a:ext uri="{9D8B030D-6E8A-4147-A177-3AD203B41FA5}">
                      <a16:colId xmlns:a16="http://schemas.microsoft.com/office/drawing/2014/main" val="38117786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Interaction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4820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Inclusive Scattering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55946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CC 0 </a:t>
                      </a:r>
                      <a:r>
                        <a:rPr lang="en-US" dirty="0">
                          <a:latin typeface="Symbol" pitchFamily="2" charset="2"/>
                        </a:rPr>
                        <a:t>p</a:t>
                      </a:r>
                      <a:r>
                        <a:rPr lang="en-US" dirty="0"/>
                        <a:t> Production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4101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CC 1</a:t>
                      </a:r>
                      <a:r>
                        <a:rPr lang="en-US" dirty="0">
                          <a:latin typeface="Symbol" pitchFamily="2" charset="2"/>
                        </a:rPr>
                        <a:t>p</a:t>
                      </a:r>
                      <a:r>
                        <a:rPr lang="en-US" baseline="30000" dirty="0">
                          <a:latin typeface="Symbol" pitchFamily="2" charset="2"/>
                        </a:rPr>
                        <a:t>+</a:t>
                      </a:r>
                      <a:r>
                        <a:rPr lang="en-US" dirty="0"/>
                        <a:t>  Production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21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CC 1</a:t>
                      </a:r>
                      <a:r>
                        <a:rPr lang="en-US" dirty="0">
                          <a:latin typeface="Symbol" pitchFamily="2" charset="2"/>
                        </a:rPr>
                        <a:t>p</a:t>
                      </a:r>
                      <a:r>
                        <a:rPr lang="en-US" baseline="30000" dirty="0">
                          <a:latin typeface="Symbol" pitchFamily="2" charset="2"/>
                        </a:rPr>
                        <a:t>0</a:t>
                      </a:r>
                      <a:r>
                        <a:rPr lang="en-US" dirty="0"/>
                        <a:t>  Production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8510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CC Shallow or Deep Inelastic Scattering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8268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Rare </a:t>
                      </a:r>
                      <a:r>
                        <a:rPr lang="en-US" dirty="0" err="1"/>
                        <a:t>Chanels</a:t>
                      </a:r>
                      <a:r>
                        <a:rPr lang="en-US" dirty="0"/>
                        <a:t> (</a:t>
                      </a:r>
                      <a:r>
                        <a:rPr lang="en-US" dirty="0">
                          <a:latin typeface="Symbol" pitchFamily="2" charset="2"/>
                        </a:rPr>
                        <a:t>n</a:t>
                      </a:r>
                      <a:r>
                        <a:rPr lang="en-US" dirty="0"/>
                        <a:t>-e, coherent scattering)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502497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629286E1-A18E-759A-FEBB-A4AC377F555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56145203"/>
                  </p:ext>
                </p:extLst>
              </p:nvPr>
            </p:nvGraphicFramePr>
            <p:xfrm>
              <a:off x="3124200" y="3288918"/>
              <a:ext cx="1625600" cy="2157476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625600">
                      <a:extLst>
                        <a:ext uri="{9D8B030D-6E8A-4147-A177-3AD203B41FA5}">
                          <a16:colId xmlns:a16="http://schemas.microsoft.com/office/drawing/2014/main" val="161332304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Flavour</a:t>
                          </a:r>
                          <a:r>
                            <a:rPr lang="en-US" dirty="0"/>
                            <a:t>, Helicity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034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621152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852349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599791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b="0" smtClean="0">
                                            <a:latin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6559485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8">
                <a:extLst>
                  <a:ext uri="{FF2B5EF4-FFF2-40B4-BE49-F238E27FC236}">
                    <a16:creationId xmlns:a16="http://schemas.microsoft.com/office/drawing/2014/main" id="{629286E1-A18E-759A-FEBB-A4AC377F555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56145203"/>
                  </p:ext>
                </p:extLst>
              </p:nvPr>
            </p:nvGraphicFramePr>
            <p:xfrm>
              <a:off x="3124200" y="3288918"/>
              <a:ext cx="1625600" cy="2157730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625600">
                      <a:extLst>
                        <a:ext uri="{9D8B030D-6E8A-4147-A177-3AD203B41FA5}">
                          <a16:colId xmlns:a16="http://schemas.microsoft.com/office/drawing/2014/main" val="1613323040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Flavour</a:t>
                          </a:r>
                          <a:r>
                            <a:rPr lang="en-US" dirty="0"/>
                            <a:t>, Helicity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03408"/>
                      </a:ext>
                    </a:extLst>
                  </a:tr>
                  <a:tr h="38798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81" t="-176667" r="-2344" b="-30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62115221"/>
                      </a:ext>
                    </a:extLst>
                  </a:tr>
                  <a:tr h="38798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81" t="-267742" r="-2344" b="-1967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852349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81" t="-380000" r="-2344" b="-10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599791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781" t="-496552" r="-2344" b="-68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65594856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7E5DE6B8-29DD-22B8-282B-85FB5C02A3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00952"/>
              </p:ext>
            </p:extLst>
          </p:nvPr>
        </p:nvGraphicFramePr>
        <p:xfrm>
          <a:off x="5406644" y="3120516"/>
          <a:ext cx="1378712" cy="24942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78712">
                  <a:extLst>
                    <a:ext uri="{9D8B030D-6E8A-4147-A177-3AD203B41FA5}">
                      <a16:colId xmlns:a16="http://schemas.microsoft.com/office/drawing/2014/main" val="23120603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Target Nucleus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3295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49303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  <a:r>
                        <a:rPr lang="en-US" baseline="-25000" dirty="0"/>
                        <a:t>2</a:t>
                      </a:r>
                      <a:r>
                        <a:rPr lang="en-US" dirty="0"/>
                        <a:t>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0805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H, He, C, Pb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8486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Ar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56340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1441923"/>
                  </a:ext>
                </a:extLst>
              </a:tr>
            </a:tbl>
          </a:graphicData>
        </a:graphic>
      </p:graphicFrame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A2BB140E-0FC1-18FA-E64C-ADACEDAFBE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827814"/>
              </p:ext>
            </p:extLst>
          </p:nvPr>
        </p:nvGraphicFramePr>
        <p:xfrm>
          <a:off x="7734808" y="2715768"/>
          <a:ext cx="2122426" cy="3510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22426">
                  <a:extLst>
                    <a:ext uri="{9D8B030D-6E8A-4147-A177-3AD203B41FA5}">
                      <a16:colId xmlns:a16="http://schemas.microsoft.com/office/drawing/2014/main" val="3471302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Observable (</a:t>
                      </a:r>
                      <a:r>
                        <a:rPr lang="en-US" dirty="0" err="1"/>
                        <a:t>x</a:t>
                      </a:r>
                      <a:r>
                        <a:rPr lang="en-US" baseline="-25000" dirty="0" err="1"/>
                        <a:t>m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607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Lepton Kinematics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7989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</a:t>
                      </a:r>
                      <a:r>
                        <a:rPr lang="en-US" baseline="30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011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/>
                        <a:t>q</a:t>
                      </a:r>
                      <a:r>
                        <a:rPr lang="en-US" baseline="-25000" dirty="0"/>
                        <a:t>0 vs</a:t>
                      </a:r>
                      <a:r>
                        <a:rPr lang="en-US" dirty="0"/>
                        <a:t> q</a:t>
                      </a:r>
                      <a:r>
                        <a:rPr lang="en-US" baseline="-25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6369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Proton Kinematics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838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Pion Kinematics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4059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Transverse Kinematic Imbalance variables (many)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0659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“Neutrino Energy”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792432"/>
                  </a:ext>
                </a:extLst>
              </a:tr>
            </a:tbl>
          </a:graphicData>
        </a:graphic>
      </p:graphicFrame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1C8E53CD-5FE7-F43E-8FE0-8EBAE61F9E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568323"/>
              </p:ext>
            </p:extLst>
          </p:nvPr>
        </p:nvGraphicFramePr>
        <p:xfrm>
          <a:off x="10294131" y="3434080"/>
          <a:ext cx="1419333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9333">
                  <a:extLst>
                    <a:ext uri="{9D8B030D-6E8A-4147-A177-3AD203B41FA5}">
                      <a16:colId xmlns:a16="http://schemas.microsoft.com/office/drawing/2014/main" val="24288000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Number of Dimensions</a:t>
                      </a:r>
                    </a:p>
                  </a:txBody>
                  <a:tcPr>
                    <a:solidFill>
                      <a:srgbClr val="A144EC">
                        <a:alpha val="66677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97021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solidFill>
                      <a:srgbClr val="A144EC">
                        <a:alpha val="66677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946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>
                    <a:solidFill>
                      <a:srgbClr val="A144EC">
                        <a:alpha val="66677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1106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solidFill>
                      <a:srgbClr val="A144EC">
                        <a:alpha val="66677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0210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974889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B85D1-C760-7EC0-A1CA-4360FEB72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This Lecture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D146EF-C8DF-990F-A7B1-F8C345608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43201"/>
            <a:ext cx="10515600" cy="374967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So many interactions, so little time! </a:t>
            </a:r>
          </a:p>
          <a:p>
            <a:r>
              <a:rPr lang="en-US" dirty="0"/>
              <a:t>Measuring Cross Sections all use the same formula </a:t>
            </a:r>
          </a:p>
          <a:p>
            <a:r>
              <a:rPr lang="en-US" dirty="0"/>
              <a:t>Challenges with making a robust measurement</a:t>
            </a:r>
          </a:p>
          <a:p>
            <a:pPr lvl="1"/>
            <a:r>
              <a:rPr lang="en-US" dirty="0"/>
              <a:t>Flux</a:t>
            </a:r>
          </a:p>
          <a:p>
            <a:pPr lvl="1"/>
            <a:r>
              <a:rPr lang="en-US" dirty="0"/>
              <a:t>Detector</a:t>
            </a:r>
          </a:p>
          <a:p>
            <a:pPr lvl="1"/>
            <a:r>
              <a:rPr lang="en-US" dirty="0"/>
              <a:t>Cross section</a:t>
            </a:r>
          </a:p>
          <a:p>
            <a:r>
              <a:rPr lang="en-US" dirty="0"/>
              <a:t>Clever ideas of new observables and ways to reduce backgrounds </a:t>
            </a:r>
            <a:br>
              <a:rPr lang="en-US" dirty="0"/>
            </a:br>
            <a:r>
              <a:rPr lang="en-US" dirty="0"/>
              <a:t>are yours to discover!  </a:t>
            </a:r>
          </a:p>
          <a:p>
            <a:r>
              <a:rPr lang="en-US" dirty="0"/>
              <a:t>All the tricks we’ve figured out to isolate different effects in </a:t>
            </a:r>
            <a:r>
              <a:rPr lang="en-US" dirty="0" err="1"/>
              <a:t>Quasielastic</a:t>
            </a:r>
            <a:r>
              <a:rPr lang="en-US" dirty="0"/>
              <a:t> </a:t>
            </a:r>
            <a:r>
              <a:rPr lang="en-US" dirty="0" err="1"/>
              <a:t>interactins</a:t>
            </a:r>
            <a:r>
              <a:rPr lang="en-US" dirty="0"/>
              <a:t>, we have to figure out for pion production!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9307C-0034-BD7E-283B-93ABA69EF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419EC8-B97C-FE1C-A77F-A4FDC1D66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EFDAF-0803-AA7E-FFE7-D45918B60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68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8C6704C-5BF5-BC03-9E5A-7CC7E557C387}"/>
                  </a:ext>
                </a:extLst>
              </p:cNvPr>
              <p:cNvSpPr txBox="1"/>
              <p:nvPr/>
            </p:nvSpPr>
            <p:spPr>
              <a:xfrm>
                <a:off x="2865120" y="1404363"/>
                <a:ext cx="6931619" cy="12610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36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GB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3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36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r>
                        <a:rPr lang="en-US" sz="3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6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36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d>
                                <m:dPr>
                                  <m:ctrlPr>
                                    <a:rPr lang="en-GB" sz="3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3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3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US" sz="3600" b="0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3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36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GB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en-GB" sz="3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  <m:d>
                            <m:dPr>
                              <m:ctrlPr>
                                <a:rPr lang="en-GB" sz="3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3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3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36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36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8C6704C-5BF5-BC03-9E5A-7CC7E557C3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120" y="1404363"/>
                <a:ext cx="6931619" cy="1261051"/>
              </a:xfrm>
              <a:prstGeom prst="rect">
                <a:avLst/>
              </a:prstGeom>
              <a:blipFill>
                <a:blip r:embed="rId3"/>
                <a:stretch>
                  <a:fillRect t="-8000"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361857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C9FBF-48A6-E128-E380-F70DEBFE6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41AA2B-08E9-9A37-0053-FC581B9008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C1700A-7639-793A-AEDD-6D96D2F47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4E789-CFDF-9B8C-13F8-0D0E288CD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63EE59-961E-774F-651A-4CAC1E747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399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igh-resolution MicroBooNE detector provides new details in neutrino-argon  interaction measurement">
            <a:extLst>
              <a:ext uri="{FF2B5EF4-FFF2-40B4-BE49-F238E27FC236}">
                <a16:creationId xmlns:a16="http://schemas.microsoft.com/office/drawing/2014/main" id="{6898CE9D-DED1-5DFE-AF75-83AEE4E80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929" y="1166595"/>
            <a:ext cx="3240236" cy="228447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earch for heavy neutrinos in the ND280 near detector of the T2K experiment">
            <a:extLst>
              <a:ext uri="{FF2B5EF4-FFF2-40B4-BE49-F238E27FC236}">
                <a16:creationId xmlns:a16="http://schemas.microsoft.com/office/drawing/2014/main" id="{C99AB4A2-4ADA-0C42-994B-A5FA05CD2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8720" y="1316289"/>
            <a:ext cx="4475966" cy="224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Image result for t2k experiment">
            <a:extLst>
              <a:ext uri="{FF2B5EF4-FFF2-40B4-BE49-F238E27FC236}">
                <a16:creationId xmlns:a16="http://schemas.microsoft.com/office/drawing/2014/main" id="{1BA68EB3-4004-C0F5-CB0C-2E35C11732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98211" y="1517517"/>
            <a:ext cx="1224136" cy="50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diagram of a baby mind&#10;&#10;Description automatically generated">
            <a:extLst>
              <a:ext uri="{FF2B5EF4-FFF2-40B4-BE49-F238E27FC236}">
                <a16:creationId xmlns:a16="http://schemas.microsoft.com/office/drawing/2014/main" id="{72C99A59-142D-6DBA-FAA9-45CFD5C8674D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6880" y="3744657"/>
            <a:ext cx="3733313" cy="261169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E091E077-2D1F-6821-3EC3-C1573E5BCE74}"/>
              </a:ext>
            </a:extLst>
          </p:cNvPr>
          <p:cNvGrpSpPr/>
          <p:nvPr/>
        </p:nvGrpSpPr>
        <p:grpSpPr>
          <a:xfrm>
            <a:off x="261723" y="4765186"/>
            <a:ext cx="5234524" cy="2048874"/>
            <a:chOff x="323783" y="4632640"/>
            <a:chExt cx="5691724" cy="2048874"/>
          </a:xfrm>
        </p:grpSpPr>
        <p:pic>
          <p:nvPicPr>
            <p:cNvPr id="8" name="Picture 12" descr="Gabes_EVD_nue_Candidate.tiff">
              <a:extLst>
                <a:ext uri="{FF2B5EF4-FFF2-40B4-BE49-F238E27FC236}">
                  <a16:creationId xmlns:a16="http://schemas.microsoft.com/office/drawing/2014/main" id="{E5868057-B936-8DF5-3579-F3F8073AECF3}"/>
                </a:ext>
              </a:extLst>
            </p:cNvPr>
            <p:cNvPicPr>
              <a:picLocks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590800" y="4953000"/>
              <a:ext cx="1905000" cy="1355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0E3ACE8-3290-2782-C4E7-7CD749B062A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588"/>
            <a:stretch>
              <a:fillRect/>
            </a:stretch>
          </p:blipFill>
          <p:spPr>
            <a:xfrm>
              <a:off x="323783" y="4632640"/>
              <a:ext cx="5691724" cy="184594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7AF95662-ECF4-DE42-504E-544FCC28B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5775" y="6477000"/>
              <a:ext cx="1617525" cy="204514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>
              <a:prstTxWarp prst="textNoShape">
                <a:avLst/>
              </a:prstTxWarp>
            </a:bodyPr>
            <a:lstStyle/>
            <a:p>
              <a:r>
                <a:rPr lang="en-US" sz="1100" dirty="0">
                  <a:solidFill>
                    <a:srgbClr val="000000"/>
                  </a:solidFill>
                  <a:latin typeface="Gill Sans" charset="0"/>
                  <a:ea typeface="Zapf Dingbats" charset="2"/>
                  <a:cs typeface="Zapf Dingbats" charset="2"/>
                  <a:sym typeface="Gill Sans" charset="0"/>
                </a:rPr>
                <a:t>Module number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85FA1E2-7638-8445-D4CA-73B285908C31}"/>
                </a:ext>
              </a:extLst>
            </p:cNvPr>
            <p:cNvSpPr txBox="1"/>
            <p:nvPr/>
          </p:nvSpPr>
          <p:spPr>
            <a:xfrm>
              <a:off x="3124199" y="5146930"/>
              <a:ext cx="18766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000" b="1" dirty="0"/>
                <a:t>μ</a:t>
              </a:r>
              <a:r>
                <a:rPr lang="en-US" sz="2000" b="1" dirty="0"/>
                <a:t> </a:t>
              </a:r>
              <a:r>
                <a:rPr lang="en-US" sz="2000" dirty="0"/>
                <a:t>candidate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F1CAC93-9689-7E41-9294-DEBE8AD29104}"/>
                </a:ext>
              </a:extLst>
            </p:cNvPr>
            <p:cNvSpPr txBox="1"/>
            <p:nvPr/>
          </p:nvSpPr>
          <p:spPr>
            <a:xfrm>
              <a:off x="1349830" y="4648200"/>
              <a:ext cx="19267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/>
                <a:t>p </a:t>
              </a:r>
              <a:r>
                <a:rPr lang="en-US" sz="2000" dirty="0"/>
                <a:t>candidate</a:t>
              </a:r>
            </a:p>
          </p:txBody>
        </p:sp>
      </p:grpSp>
      <p:pic>
        <p:nvPicPr>
          <p:cNvPr id="21" name="Picture 20" descr="A person holding a shield and a mirror&#10;&#10;Description automatically generated">
            <a:extLst>
              <a:ext uri="{FF2B5EF4-FFF2-40B4-BE49-F238E27FC236}">
                <a16:creationId xmlns:a16="http://schemas.microsoft.com/office/drawing/2014/main" id="{D539FD65-CDEA-CC00-18B4-D61971882C07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873" y="5391133"/>
            <a:ext cx="972114" cy="988522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F9839EF6-D4FA-0907-3C05-F2C5592957A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7290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/>
              <a:t>Neutrino Events at Some Experiments</a:t>
            </a:r>
          </a:p>
        </p:txBody>
      </p:sp>
      <p:pic>
        <p:nvPicPr>
          <p:cNvPr id="24" name="Picture 23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BBE003EE-BAEC-46FD-3AD3-A481A813B4C1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3795" y="1114384"/>
            <a:ext cx="3876431" cy="2076659"/>
          </a:xfrm>
          <a:prstGeom prst="rect">
            <a:avLst/>
          </a:prstGeom>
        </p:spPr>
      </p:pic>
      <p:pic>
        <p:nvPicPr>
          <p:cNvPr id="26" name="Picture 25" descr="A logo with a rainbow colored letter n&#10;&#10;Description automatically generated">
            <a:extLst>
              <a:ext uri="{FF2B5EF4-FFF2-40B4-BE49-F238E27FC236}">
                <a16:creationId xmlns:a16="http://schemas.microsoft.com/office/drawing/2014/main" id="{7799D745-0A02-3538-BFAA-A40B6E348821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0848" y="2368062"/>
            <a:ext cx="829306" cy="561608"/>
          </a:xfrm>
          <a:prstGeom prst="rect">
            <a:avLst/>
          </a:prstGeom>
        </p:spPr>
      </p:pic>
      <p:pic>
        <p:nvPicPr>
          <p:cNvPr id="12" name="Picture 11" descr="A diagram of a graph&#10;&#10;Description automatically generated">
            <a:extLst>
              <a:ext uri="{FF2B5EF4-FFF2-40B4-BE49-F238E27FC236}">
                <a16:creationId xmlns:a16="http://schemas.microsoft.com/office/drawing/2014/main" id="{448C16C8-6DE0-C673-26B4-863E7CE6915A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2170" y="3167329"/>
            <a:ext cx="3011952" cy="1580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202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F00914-CFF2-A3DA-AD1A-AB7818CB927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4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d>
                            <m:dPr>
                              <m:ctrlPr>
                                <a:rPr lang="en-GB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r>
                        <a:rPr lang="en-US" sz="4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4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44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N</m:t>
                              </m:r>
                              <m:d>
                                <m:dPr>
                                  <m:ctrlPr>
                                    <a:rPr lang="en-GB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4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4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US" sz="4400" b="0" dirty="0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4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𝑚𝑡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44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GB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en-GB" sz="4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  <m:d>
                            <m:dPr>
                              <m:ctrlPr>
                                <a:rPr lang="en-GB" sz="4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44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4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sz="4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4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F00914-CFF2-A3DA-AD1A-AB7818CB927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13333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D992C2-F97E-54B7-3EB2-803770AB03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M:  ”Mass”  [nucleons] </a:t>
                </a:r>
                <a:r>
                  <a:rPr lang="en-US" dirty="0"/>
                  <a:t>Sounds easy, right? </a:t>
                </a:r>
              </a:p>
              <a:p>
                <a:r>
                  <a:rPr lang="en-US" dirty="0"/>
                  <a:t>Cross sections are usually reported “per nucleon” so…</a:t>
                </a:r>
              </a:p>
              <a:p>
                <a:endParaRPr lang="en-US" dirty="0"/>
              </a:p>
              <a:p>
                <a:r>
                  <a:rPr lang="en-US" dirty="0"/>
                  <a:t>BUT, it depends on what cross section you are trying to measure:  are you trying to measure something “per nucleon”? </a:t>
                </a:r>
              </a:p>
              <a:p>
                <a:endParaRPr lang="en-US" dirty="0"/>
              </a:p>
              <a:p>
                <a:r>
                  <a:rPr lang="en-US" dirty="0"/>
                  <a:t>What if you are measuring something that (in principle) only happens on neutrons?  (i.e.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 ) </a:t>
                </a:r>
              </a:p>
              <a:p>
                <a:r>
                  <a:rPr lang="en-US" dirty="0"/>
                  <a:t>What if you are measuring something that (in principle) only happens on protons?  (i.e.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dirty="0"/>
                  <a:t> )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D992C2-F97E-54B7-3EB2-803770AB03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65" t="-26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81832E-AE95-92BA-D8D4-C4CC249E8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A67E5-862A-FE90-4F51-4C907DD93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DFDF7-6B50-EB78-B81D-652014A14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80071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D67BE-661F-25B6-81BC-631B40AC6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362" y="306752"/>
            <a:ext cx="10515600" cy="1325563"/>
          </a:xfrm>
        </p:spPr>
        <p:txBody>
          <a:bodyPr/>
          <a:lstStyle/>
          <a:p>
            <a:r>
              <a:rPr lang="en-US" dirty="0"/>
              <a:t>Full Disclosure on </a:t>
            </a:r>
            <a:br>
              <a:rPr lang="en-US" dirty="0"/>
            </a:br>
            <a:r>
              <a:rPr lang="en-US" dirty="0"/>
              <a:t>calculating “M”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AEDB0-B16C-F722-5C80-9E17852F3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992029-E1EC-FBE0-7AAB-4EBE8869F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0921CB-3F07-FC00-A6BE-49899A633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71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049E7A3-EC27-C3E9-C084-0AACAAECA5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7498080" cy="4525963"/>
          </a:xfrm>
        </p:spPr>
        <p:txBody>
          <a:bodyPr/>
          <a:lstStyle/>
          <a:p>
            <a:r>
              <a:rPr lang="en-US" dirty="0"/>
              <a:t>For Liquid Argon detector, it’s very pure </a:t>
            </a:r>
            <a:br>
              <a:rPr lang="en-US" dirty="0"/>
            </a:br>
            <a:r>
              <a:rPr lang="en-US" dirty="0"/>
              <a:t>so you can be sure the nucleus that is </a:t>
            </a:r>
            <a:br>
              <a:rPr lang="en-US" dirty="0"/>
            </a:br>
            <a:r>
              <a:rPr lang="en-US" dirty="0"/>
              <a:t>struck is </a:t>
            </a:r>
            <a:r>
              <a:rPr lang="en-US" dirty="0" err="1"/>
              <a:t>Ar</a:t>
            </a:r>
            <a:endParaRPr lang="en-US" dirty="0"/>
          </a:p>
          <a:p>
            <a:r>
              <a:rPr lang="en-US" dirty="0"/>
              <a:t>For Water, at least at Super-K or Hyper-K </a:t>
            </a:r>
            <a:br>
              <a:rPr lang="en-US" dirty="0"/>
            </a:br>
            <a:r>
              <a:rPr lang="en-US" dirty="0"/>
              <a:t>those detectors are very pure H</a:t>
            </a:r>
            <a:r>
              <a:rPr lang="en-US" baseline="-25000" dirty="0"/>
              <a:t>2</a:t>
            </a:r>
            <a:r>
              <a:rPr lang="en-US" dirty="0"/>
              <a:t>O</a:t>
            </a:r>
          </a:p>
          <a:p>
            <a:r>
              <a:rPr lang="en-US" dirty="0"/>
              <a:t>But scintillator-based </a:t>
            </a:r>
            <a:br>
              <a:rPr lang="en-US" dirty="0"/>
            </a:br>
            <a:r>
              <a:rPr lang="en-US" dirty="0"/>
              <a:t>detectors may not </a:t>
            </a:r>
            <a:br>
              <a:rPr lang="en-US" dirty="0"/>
            </a:br>
            <a:r>
              <a:rPr lang="en-US" dirty="0"/>
              <a:t>always </a:t>
            </a:r>
            <a:br>
              <a:rPr lang="en-US" dirty="0"/>
            </a:br>
            <a:r>
              <a:rPr lang="en-US" dirty="0"/>
              <a:t>be all CH or CH</a:t>
            </a:r>
            <a:r>
              <a:rPr lang="en-US" baseline="-25000" dirty="0"/>
              <a:t>2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for example </a:t>
            </a:r>
            <a:r>
              <a:rPr lang="en-US" dirty="0" err="1"/>
              <a:t>NOvA</a:t>
            </a:r>
            <a:r>
              <a:rPr lang="en-US" dirty="0"/>
              <a:t>: 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9CB8D9-B19F-AE2B-9927-CC0AD08B31ED}"/>
              </a:ext>
            </a:extLst>
          </p:cNvPr>
          <p:cNvSpPr txBox="1"/>
          <p:nvPr/>
        </p:nvSpPr>
        <p:spPr>
          <a:xfrm>
            <a:off x="365424" y="5802998"/>
            <a:ext cx="61188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1" dirty="0" err="1">
                <a:effectLst/>
                <a:latin typeface="-apple-system"/>
              </a:rPr>
              <a:t>Phys.Rev.D</a:t>
            </a:r>
            <a:r>
              <a:rPr lang="en-US" b="0" i="0" dirty="0">
                <a:effectLst/>
                <a:latin typeface="-apple-system"/>
              </a:rPr>
              <a:t> 107 (2023) 11, 112008</a:t>
            </a:r>
          </a:p>
          <a:p>
            <a:r>
              <a:rPr lang="en-US" b="0" i="0" dirty="0">
                <a:effectLst/>
                <a:latin typeface="-apple-system"/>
              </a:rPr>
              <a:t> </a:t>
            </a:r>
            <a:endParaRPr lang="en-US" dirty="0"/>
          </a:p>
        </p:txBody>
      </p:sp>
      <p:pic>
        <p:nvPicPr>
          <p:cNvPr id="11" name="Picture 10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482010CF-A133-1143-F0B5-61A8CD969B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3469" y="3935461"/>
            <a:ext cx="5165612" cy="2122651"/>
          </a:xfrm>
          <a:prstGeom prst="rect">
            <a:avLst/>
          </a:prstGeom>
        </p:spPr>
      </p:pic>
      <p:pic>
        <p:nvPicPr>
          <p:cNvPr id="12" name="Picture 11" descr="A close-up of a red and white label&#10;&#10;Description automatically generated">
            <a:extLst>
              <a:ext uri="{FF2B5EF4-FFF2-40B4-BE49-F238E27FC236}">
                <a16:creationId xmlns:a16="http://schemas.microsoft.com/office/drawing/2014/main" id="{A0EB911B-5C15-F4D4-71C5-967236CD33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3574" y="3415913"/>
            <a:ext cx="1885626" cy="3015473"/>
          </a:xfrm>
          <a:prstGeom prst="rect">
            <a:avLst/>
          </a:prstGeom>
        </p:spPr>
      </p:pic>
      <p:pic>
        <p:nvPicPr>
          <p:cNvPr id="13" name="Picture 12" descr="A close-up of a red and white label&#10;&#10;Description automatically generated">
            <a:extLst>
              <a:ext uri="{FF2B5EF4-FFF2-40B4-BE49-F238E27FC236}">
                <a16:creationId xmlns:a16="http://schemas.microsoft.com/office/drawing/2014/main" id="{DF9CCE54-55CD-59D8-6FCE-49D99214410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020000">
            <a:off x="11204356" y="5311262"/>
            <a:ext cx="395673" cy="421515"/>
          </a:xfrm>
          <a:prstGeom prst="rect">
            <a:avLst/>
          </a:prstGeom>
        </p:spPr>
      </p:pic>
      <p:pic>
        <p:nvPicPr>
          <p:cNvPr id="14" name="Picture 13" descr="A close-up of a red and white label&#10;&#10;Description automatically generated">
            <a:extLst>
              <a:ext uri="{FF2B5EF4-FFF2-40B4-BE49-F238E27FC236}">
                <a16:creationId xmlns:a16="http://schemas.microsoft.com/office/drawing/2014/main" id="{5C8CD79C-ABA1-8862-328B-E2B487B6024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20000">
            <a:off x="10212165" y="5187813"/>
            <a:ext cx="247176" cy="440627"/>
          </a:xfrm>
          <a:prstGeom prst="rect">
            <a:avLst/>
          </a:prstGeom>
        </p:spPr>
      </p:pic>
      <p:pic>
        <p:nvPicPr>
          <p:cNvPr id="15" name="Picture 14" descr="A close-up of a red and white label&#10;&#10;Description automatically generated">
            <a:extLst>
              <a:ext uri="{FF2B5EF4-FFF2-40B4-BE49-F238E27FC236}">
                <a16:creationId xmlns:a16="http://schemas.microsoft.com/office/drawing/2014/main" id="{CBFCE7BA-EB83-17F7-23FF-81873845828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20000">
            <a:off x="10672641" y="5286398"/>
            <a:ext cx="111912" cy="440627"/>
          </a:xfrm>
          <a:prstGeom prst="rect">
            <a:avLst/>
          </a:prstGeom>
        </p:spPr>
      </p:pic>
      <p:pic>
        <p:nvPicPr>
          <p:cNvPr id="16" name="Picture 15" descr="A close-up of a red and white label&#10;&#10;Description automatically generated">
            <a:extLst>
              <a:ext uri="{FF2B5EF4-FFF2-40B4-BE49-F238E27FC236}">
                <a16:creationId xmlns:a16="http://schemas.microsoft.com/office/drawing/2014/main" id="{F89F6307-64C5-7197-59B0-8E56EC888E8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00000">
            <a:off x="10929537" y="5297749"/>
            <a:ext cx="111912" cy="44062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AEA991B-9CEA-659A-F7A9-D0FB3E637313}"/>
              </a:ext>
            </a:extLst>
          </p:cNvPr>
          <p:cNvSpPr txBox="1"/>
          <p:nvPr/>
        </p:nvSpPr>
        <p:spPr>
          <a:xfrm>
            <a:off x="10139159" y="5244621"/>
            <a:ext cx="321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D0002"/>
                </a:solidFill>
              </a:rPr>
              <a:t>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0FA17E-2C60-3490-8715-FBF2C106BFE4}"/>
              </a:ext>
            </a:extLst>
          </p:cNvPr>
          <p:cNvSpPr txBox="1"/>
          <p:nvPr/>
        </p:nvSpPr>
        <p:spPr>
          <a:xfrm>
            <a:off x="54428" y="6126164"/>
            <a:ext cx="61009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NOvA</a:t>
            </a:r>
            <a:r>
              <a:rPr lang="en-US" dirty="0"/>
              <a:t> Image: https://</a:t>
            </a:r>
            <a:r>
              <a:rPr lang="en-US" dirty="0" err="1"/>
              <a:t>doi.org</a:t>
            </a:r>
            <a:r>
              <a:rPr lang="en-US" dirty="0"/>
              <a:t>/10.1016/j.nuclphysb.2016.04.027</a:t>
            </a:r>
          </a:p>
        </p:txBody>
      </p:sp>
      <p:pic>
        <p:nvPicPr>
          <p:cNvPr id="18" name="Picture 17" descr="A large white screen in a warehouse&#10;&#10;Description automatically generated">
            <a:extLst>
              <a:ext uri="{FF2B5EF4-FFF2-40B4-BE49-F238E27FC236}">
                <a16:creationId xmlns:a16="http://schemas.microsoft.com/office/drawing/2014/main" id="{84FFDABA-1857-26AA-26E8-21BF6F4F5EA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0735"/>
          <a:stretch/>
        </p:blipFill>
        <p:spPr>
          <a:xfrm>
            <a:off x="7061774" y="77849"/>
            <a:ext cx="5087708" cy="335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40217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688C2-B32D-2C07-A144-843D2868E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Observables in </a:t>
            </a:r>
            <a:r>
              <a:rPr lang="en-US" dirty="0" err="1"/>
              <a:t>Quasielastic</a:t>
            </a:r>
            <a:r>
              <a:rPr lang="en-US" dirty="0"/>
              <a:t> Interactions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6DAA0-FB2D-EF89-909C-ED8FFFF07D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0184"/>
            <a:ext cx="10515600" cy="487616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If you have a </a:t>
            </a:r>
            <a:r>
              <a:rPr lang="en-US" dirty="0" err="1"/>
              <a:t>quasielastic</a:t>
            </a:r>
            <a:r>
              <a:rPr lang="en-US" dirty="0"/>
              <a:t> interaction, </a:t>
            </a:r>
            <a:r>
              <a:rPr lang="en-US" i="1" dirty="0"/>
              <a:t>and</a:t>
            </a:r>
            <a:r>
              <a:rPr lang="en-US" dirty="0"/>
              <a:t> the initial nucleon is at rest, you can estimate the neutrino energy and momentum transfer from the lepton kinematics ALONE</a:t>
            </a:r>
          </a:p>
          <a:p>
            <a:r>
              <a:rPr lang="en-US" dirty="0"/>
              <a:t>This is how T2K makes its (most precise) oscillation measurements!</a:t>
            </a:r>
          </a:p>
          <a:p>
            <a:pPr lvl="1"/>
            <a:r>
              <a:rPr lang="en-US" dirty="0"/>
              <a:t>Require ONLY one lepton in the final state</a:t>
            </a:r>
          </a:p>
          <a:p>
            <a:pPr lvl="1"/>
            <a:r>
              <a:rPr lang="en-US" dirty="0"/>
              <a:t>Require conservation of energy and momentum</a:t>
            </a:r>
          </a:p>
          <a:p>
            <a:r>
              <a:rPr lang="en-US" dirty="0"/>
              <a:t>You may hear  from Stephen and Luke why this is a problem, but it’s still an observable</a:t>
            </a:r>
          </a:p>
          <a:p>
            <a:r>
              <a:rPr lang="en-US" dirty="0"/>
              <a:t>Just don’t call it</a:t>
            </a:r>
            <a:br>
              <a:rPr lang="en-US" dirty="0"/>
            </a:br>
            <a:r>
              <a:rPr lang="en-US" dirty="0"/>
              <a:t>true energy if </a:t>
            </a:r>
            <a:br>
              <a:rPr lang="en-US" dirty="0"/>
            </a:br>
            <a:r>
              <a:rPr lang="en-US" dirty="0"/>
              <a:t>you are</a:t>
            </a:r>
            <a:br>
              <a:rPr lang="en-US" dirty="0"/>
            </a:br>
            <a:r>
              <a:rPr lang="en-US" dirty="0"/>
              <a:t>scattering off a </a:t>
            </a:r>
            <a:br>
              <a:rPr lang="en-US" dirty="0"/>
            </a:br>
            <a:r>
              <a:rPr lang="en-US" dirty="0"/>
              <a:t>big nucleus!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0FDE2-39FB-90C9-F02B-601BFC2B2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09240-E312-5A0E-04B6-1F263AD49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7FFC4-C669-E5A0-B313-BFD0992A6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4129A-CFA0-8645-9980-7F93E76962AB}" type="slidenum">
              <a:rPr lang="en-US" smtClean="0"/>
              <a:t>72</a:t>
            </a:fld>
            <a:endParaRPr lang="en-US"/>
          </a:p>
        </p:txBody>
      </p:sp>
      <p:pic>
        <p:nvPicPr>
          <p:cNvPr id="8" name="Picture 7" descr="A mathematical equation with black text&#10;&#10;Description automatically generated">
            <a:extLst>
              <a:ext uri="{FF2B5EF4-FFF2-40B4-BE49-F238E27FC236}">
                <a16:creationId xmlns:a16="http://schemas.microsoft.com/office/drawing/2014/main" id="{F4E25BD3-2B23-EE67-7793-B7F50CDBF9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9320" y="4089083"/>
            <a:ext cx="7556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42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1" y="0"/>
            <a:ext cx="1083978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399" y="334065"/>
            <a:ext cx="10515600" cy="86857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Active/Passive Detectors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C97FE-E4EB-4690-8D09-4E894125AD2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660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June 2024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Cross Section Measurements (Detectors)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D8BD0-9E9C-4DC9-82D3-314268A9EB7F}" type="slidenum">
              <a:rPr lang="en-US"/>
              <a:pPr/>
              <a:t>9</a:t>
            </a:fld>
            <a:endParaRPr lang="en-US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35200" y="57150"/>
            <a:ext cx="7772400" cy="704850"/>
          </a:xfrm>
        </p:spPr>
        <p:txBody>
          <a:bodyPr/>
          <a:lstStyle/>
          <a:p>
            <a:r>
              <a:rPr lang="en-US" sz="3200" dirty="0"/>
              <a:t>From Fully Active to Sampling Detectors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" y="2929732"/>
            <a:ext cx="6345842" cy="3584356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Advantages to Sampling:</a:t>
            </a:r>
          </a:p>
          <a:p>
            <a:pPr lvl="1"/>
            <a:r>
              <a:rPr lang="en-US" dirty="0"/>
              <a:t>Cheaper readout costs</a:t>
            </a:r>
          </a:p>
          <a:p>
            <a:pPr lvl="1"/>
            <a:r>
              <a:rPr lang="en-US" dirty="0"/>
              <a:t>Fewer readout channels</a:t>
            </a:r>
          </a:p>
          <a:p>
            <a:pPr lvl="1"/>
            <a:r>
              <a:rPr lang="en-US" dirty="0"/>
              <a:t>Denser material can be used</a:t>
            </a:r>
          </a:p>
          <a:p>
            <a:pPr lvl="2"/>
            <a:r>
              <a:rPr lang="en-US" sz="2400" dirty="0"/>
              <a:t>More N, more interactions</a:t>
            </a:r>
          </a:p>
          <a:p>
            <a:pPr lvl="2"/>
            <a:r>
              <a:rPr lang="en-US" sz="2400" dirty="0"/>
              <a:t>Could combine emulsion with readout</a:t>
            </a:r>
          </a:p>
          <a:p>
            <a:pPr lvl="1"/>
            <a:r>
              <a:rPr lang="en-US" dirty="0"/>
              <a:t>Can use magnetized material!</a:t>
            </a:r>
          </a:p>
          <a:p>
            <a:r>
              <a:rPr lang="en-US" sz="2400" dirty="0"/>
              <a:t>Disadvantages to Sampling</a:t>
            </a:r>
          </a:p>
          <a:p>
            <a:pPr lvl="1"/>
            <a:r>
              <a:rPr lang="en-US" dirty="0"/>
              <a:t>Loss of information</a:t>
            </a:r>
          </a:p>
          <a:p>
            <a:pPr lvl="1"/>
            <a:r>
              <a:rPr lang="en-US" dirty="0"/>
              <a:t>Particle ID is harder (except emulsion for </a:t>
            </a:r>
            <a:r>
              <a:rPr lang="en-US" dirty="0" err="1"/>
              <a:t>taus</a:t>
            </a:r>
            <a:r>
              <a:rPr lang="en-US" dirty="0"/>
              <a:t> in final state)</a:t>
            </a:r>
          </a:p>
        </p:txBody>
      </p:sp>
      <p:pic>
        <p:nvPicPr>
          <p:cNvPr id="72708" name="Picture 4" descr="part_in_mat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790576"/>
            <a:ext cx="5638800" cy="193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2710" name="Picture 6" descr="sampl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6827" y="3018629"/>
            <a:ext cx="5546073" cy="3337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2711" name="Object 7"/>
          <p:cNvGraphicFramePr>
            <a:graphicFrameLocks noChangeAspect="1"/>
          </p:cNvGraphicFramePr>
          <p:nvPr/>
        </p:nvGraphicFramePr>
        <p:xfrm>
          <a:off x="7448740" y="762000"/>
          <a:ext cx="2905638" cy="2054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562040" imgH="1358640" progId="Equation.3">
                  <p:embed/>
                </p:oleObj>
              </mc:Choice>
              <mc:Fallback>
                <p:oleObj name="Equation" r:id="rId4" imgW="1562040" imgH="1358640" progId="Equation.3">
                  <p:embed/>
                  <p:pic>
                    <p:nvPicPr>
                      <p:cNvPr id="7271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48740" y="762000"/>
                        <a:ext cx="2905638" cy="20542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746.906"/>
  <p:tag name="ORIGINALWIDTH" val="4116.235"/>
  <p:tag name="OUTPUTTYPE" val="PNG"/>
  <p:tag name="IGUANATEXVERSION" val="160"/>
  <p:tag name="LATEXADDIN" val="\documentclass[20pt]{extarticle}&#10;\usepackage{xcolor}&#10;\usepackage{amsmath}&#10;% Whatever other options you need here&#10;\newcommand{\dsdX}[1]{\frac{\mathrm{d}\sigma}{\mathrm{d}#1}}&#10;\newcommand{\gf}{G_\mathrm{F}}&#10;\newcommand{\FF}[1]{F_\mathrm{#1}}&#10;\newcommand{\G}[2]{G_\mathrm{#1}^\mathrm{#2}}&#10;\newcommand{\kf}{K_\mathrm{F}}&#10;\newcommand{\bm}{\boldsymbol}&#10;&#10;\begin{document}&#10;   \begin{equation*}&#10;   {{\color{black}{\left(\dsdX{Q^2}\right)_i}}} =&#10;   \frac{&#10;   \sum_j  {U_{ji}} { \left( N^\mathrm{data}_j - N^\mathrm{bkg-pred}_j  \right)}&#10;   }{&#10;  {\Phi} {N_{H}} {\epsilon_i} {\color{black}{\left(\Delta Q^2\right)_i}}&#10;   }&#10;   \end{equation*}&#10;\end{document} "/>
  <p:tag name="IGUANATEXSIZE" val="18"/>
  <p:tag name="IGUANATEXCURSOR" val="404"/>
  <p:tag name="TRANSPARENCY" val="Vrai"/>
  <p:tag name="LATEXENGINEID" val="0"/>
  <p:tag name="TEMPFOLDER" val="c:\temp\"/>
  <p:tag name="LATEXFORMHEIGHT" val="320"/>
  <p:tag name="LATEXFORMWIDTH" val="502.5"/>
  <p:tag name="LATEXFORMWRAP" val="Vrai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7713</TotalTime>
  <Words>5628</Words>
  <Application>Microsoft Macintosh PowerPoint</Application>
  <PresentationFormat>Widescreen</PresentationFormat>
  <Paragraphs>952</Paragraphs>
  <Slides>72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22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96" baseType="lpstr">
      <vt:lpstr>-apple-system</vt:lpstr>
      <vt:lpstr>AdvOT483a8203</vt:lpstr>
      <vt:lpstr>AdvOTdd3b7348.I+03</vt:lpstr>
      <vt:lpstr>AdvTTbdb21c9e</vt:lpstr>
      <vt:lpstr>Arial</vt:lpstr>
      <vt:lpstr>Calibri</vt:lpstr>
      <vt:lpstr>Calibri Light</vt:lpstr>
      <vt:lpstr>Cambria Math</vt:lpstr>
      <vt:lpstr>CMMI9</vt:lpstr>
      <vt:lpstr>CMR9</vt:lpstr>
      <vt:lpstr>CMSS10</vt:lpstr>
      <vt:lpstr>CMSS12</vt:lpstr>
      <vt:lpstr>CMSSBX10</vt:lpstr>
      <vt:lpstr>Gill Sans</vt:lpstr>
      <vt:lpstr>Lucida Grande</vt:lpstr>
      <vt:lpstr>Patrick Hand</vt:lpstr>
      <vt:lpstr>Proxima Nova</vt:lpstr>
      <vt:lpstr>Roboto Light</vt:lpstr>
      <vt:lpstr>Symbol</vt:lpstr>
      <vt:lpstr>Times</vt:lpstr>
      <vt:lpstr>Times New Roman</vt:lpstr>
      <vt:lpstr>Verdana</vt:lpstr>
      <vt:lpstr>Office Theme</vt:lpstr>
      <vt:lpstr>Equation</vt:lpstr>
      <vt:lpstr>Cross Section Measurements (Detectors)</vt:lpstr>
      <vt:lpstr>Summary from Yesterday, Plan for today</vt:lpstr>
      <vt:lpstr>Homework question #1:  </vt:lpstr>
      <vt:lpstr>Homework question #1:  </vt:lpstr>
      <vt:lpstr>Homework question #2:  </vt:lpstr>
      <vt:lpstr>Homework question #2:  </vt:lpstr>
      <vt:lpstr>PowerPoint Presentation</vt:lpstr>
      <vt:lpstr>Active/Passive Detectors</vt:lpstr>
      <vt:lpstr>From Fully Active to Sampling Detectors</vt:lpstr>
      <vt:lpstr>Sampling calorimeters</vt:lpstr>
      <vt:lpstr>Steel/Scintillator Detector (MINOS)</vt:lpstr>
      <vt:lpstr>MINOS Event Topologies</vt:lpstr>
      <vt:lpstr>(Oscillation) Detector Summary</vt:lpstr>
      <vt:lpstr>Cross Section Detectors</vt:lpstr>
      <vt:lpstr>PowerPoint Presentation</vt:lpstr>
      <vt:lpstr>Modern Cross Section Experiments </vt:lpstr>
      <vt:lpstr>T2K Near Detector</vt:lpstr>
      <vt:lpstr>Upgrade to original T2K Near Detector</vt:lpstr>
      <vt:lpstr>MINERvA Detector</vt:lpstr>
      <vt:lpstr>How to measure a Cross Section</vt:lpstr>
      <vt:lpstr>Quick word about units</vt:lpstr>
      <vt:lpstr>How to measure a cross section</vt:lpstr>
      <vt:lpstr>Solving for dσ⁄dx</vt:lpstr>
      <vt:lpstr>Measuring Cross Sections:  Simplify notation</vt:lpstr>
      <vt:lpstr>dσ(x_t )/(dx_t )  =((N(x_m )-B(x_m))" " U_mt)/(Φ_ν ϵ(x_t )M∆x)</vt:lpstr>
      <vt:lpstr>Using data to predict B(xm)</vt:lpstr>
      <vt:lpstr>Using Data to predict B(xm)</vt:lpstr>
      <vt:lpstr>dσ(x_t )/(dx_t )  =((N(x_m )-B(x_m))" " U_mt)/(Φ_ν ϵ(x_t )M∆x)</vt:lpstr>
      <vt:lpstr>dσ(x_t )/(dx_t )  =((N(x_m )-B(x_m))" " U_mt)/(Φ_ν ϵ(x_t )M∆x)</vt:lpstr>
      <vt:lpstr>T2K:  Letting U_mt vary</vt:lpstr>
      <vt:lpstr>T2K:  Letting U_mt vary</vt:lpstr>
      <vt:lpstr>T2K:  Letting U_mt vary</vt:lpstr>
      <vt:lpstr>dσ(x_t )/(dx_t )  =((N(x_m )-B(x_m))" " U_mt)/(Φ_ν ϵ(x)M∆x)</vt:lpstr>
      <vt:lpstr>dσ(x_t )/(dx_t )  =((N(x_m )-B(x_m))" " U_mt)/(Φ_ν ϵ(x_t )M∆x)</vt:lpstr>
      <vt:lpstr>NOvA:  Using Data to test ϵ(E_hadronic ) </vt:lpstr>
      <vt:lpstr>dσ(x_t )/(dx_t )  =((N(x_m )-B(x_m))" " U_mt)/(Φ_ν ϵ(x)M∆x)</vt:lpstr>
      <vt:lpstr>Break, now that we’ve discussed every term in   dσ(x_t )/(dx_t )  =((N(x_m )-B(x_m))" " U_mt)/(Φ_ν ϵ(x)M∆x) </vt:lpstr>
      <vt:lpstr>Easiest Cross Section to measure:   “Inclusive Charged Current Interactions”</vt:lpstr>
      <vt:lpstr>One example of Inclusive Cross Section Result</vt:lpstr>
      <vt:lpstr>The Catch with Inclusive Cross Sections</vt:lpstr>
      <vt:lpstr>Using both Lepton and Hadron Information</vt:lpstr>
      <vt:lpstr>Neutrino Observables w/hadrons &amp; leptons</vt:lpstr>
      <vt:lpstr>Neutrino Observables w/hadrons &amp; leptons</vt:lpstr>
      <vt:lpstr>Proxy for True Energy transfer to Hadronic system:  “Available Energy” (answer to HW#4)  </vt:lpstr>
      <vt:lpstr>What does the Data Look like in this space?  </vt:lpstr>
      <vt:lpstr>From Inclusive to Exclusive</vt:lpstr>
      <vt:lpstr>New vocabulary:  Quasielastic-like</vt:lpstr>
      <vt:lpstr>Different Detectors will have different cuts</vt:lpstr>
      <vt:lpstr>CCQE versus “CCQE-like” versus “CC0p”</vt:lpstr>
      <vt:lpstr>Have to map on to Cross Section Models </vt:lpstr>
      <vt:lpstr>QE-like processes and Unfolding Neutrino Energy</vt:lpstr>
      <vt:lpstr>What if you were to unfold to Neutrino Energy?</vt:lpstr>
      <vt:lpstr>New Neutrino Observables:   Transverse Kinematic Imbalance (TKI)</vt:lpstr>
      <vt:lpstr>New Neutrino Observables:   Transverse Kinematic Imbalance (TKI)</vt:lpstr>
      <vt:lpstr>MicroBooNE:  Looking at TKI in 2 dimensions</vt:lpstr>
      <vt:lpstr>”Initial Nucleon Momentum” as observable?</vt:lpstr>
      <vt:lpstr>Challenges</vt:lpstr>
      <vt:lpstr>If only we could measure a cross section on H first…</vt:lpstr>
      <vt:lpstr>Using what you’ve learned to see H by itself</vt:lpstr>
      <vt:lpstr>When life gives you lemons… make lemon meringue pie</vt:lpstr>
      <vt:lpstr>Different Reactions populate different regions</vt:lpstr>
      <vt:lpstr>Validating the Background Prediction</vt:lpstr>
      <vt:lpstr>Another test:  Neutrino Beam</vt:lpstr>
      <vt:lpstr>Cross-section Extraction</vt:lpstr>
      <vt:lpstr>Uncertainties in the Axial Form Factor Cross-Sections</vt:lpstr>
      <vt:lpstr>Free Nucleon Axial Form Factor</vt:lpstr>
      <vt:lpstr>How to summarize this field?  </vt:lpstr>
      <vt:lpstr>Summary of This Lecture</vt:lpstr>
      <vt:lpstr>Backup Slides</vt:lpstr>
      <vt:lpstr>dσ(x_t )/(dx_t )  =((N(x_m )-B(x_m))" " U_mt)/(Φ_ν ϵ(x)M∆x)</vt:lpstr>
      <vt:lpstr>Full Disclosure on  calculating “M” </vt:lpstr>
      <vt:lpstr>Observables in Quasielastic Interactions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 Neutrino Cross Sections</dc:title>
  <dc:creator>Deborah Harris</dc:creator>
  <cp:lastModifiedBy>Deborah Harris</cp:lastModifiedBy>
  <cp:revision>316</cp:revision>
  <cp:lastPrinted>2023-08-16T13:11:10Z</cp:lastPrinted>
  <dcterms:created xsi:type="dcterms:W3CDTF">2023-08-09T10:34:47Z</dcterms:created>
  <dcterms:modified xsi:type="dcterms:W3CDTF">2024-06-07T10:02:34Z</dcterms:modified>
</cp:coreProperties>
</file>