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70" r:id="rId1"/>
    <p:sldMasterId id="2147483663" r:id="rId2"/>
  </p:sldMasterIdLst>
  <p:notesMasterIdLst>
    <p:notesMasterId r:id="rId17"/>
  </p:notesMasterIdLst>
  <p:handoutMasterIdLst>
    <p:handoutMasterId r:id="rId18"/>
  </p:handoutMasterIdLst>
  <p:sldIdLst>
    <p:sldId id="256" r:id="rId3"/>
    <p:sldId id="861" r:id="rId4"/>
    <p:sldId id="829" r:id="rId5"/>
    <p:sldId id="857" r:id="rId6"/>
    <p:sldId id="800" r:id="rId7"/>
    <p:sldId id="862" r:id="rId8"/>
    <p:sldId id="856" r:id="rId9"/>
    <p:sldId id="805" r:id="rId10"/>
    <p:sldId id="853" r:id="rId11"/>
    <p:sldId id="854" r:id="rId12"/>
    <p:sldId id="863" r:id="rId13"/>
    <p:sldId id="859" r:id="rId14"/>
    <p:sldId id="864" r:id="rId15"/>
    <p:sldId id="858" r:id="rId16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F24948A-87FE-4CA9-B12B-36D2BA5C0533}">
          <p14:sldIdLst>
            <p14:sldId id="256"/>
            <p14:sldId id="861"/>
            <p14:sldId id="829"/>
            <p14:sldId id="857"/>
            <p14:sldId id="800"/>
            <p14:sldId id="862"/>
            <p14:sldId id="856"/>
            <p14:sldId id="805"/>
            <p14:sldId id="853"/>
            <p14:sldId id="854"/>
            <p14:sldId id="863"/>
            <p14:sldId id="859"/>
            <p14:sldId id="864"/>
            <p14:sldId id="8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nise Heagerty" initials="DH" lastIdx="1" clrIdx="0">
    <p:extLst>
      <p:ext uri="{19B8F6BF-5375-455C-9EA6-DF929625EA0E}">
        <p15:presenceInfo xmlns:p15="http://schemas.microsoft.com/office/powerpoint/2012/main" userId="S-1-5-21-1526224874-1540688658-1361462980-193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A3A"/>
    <a:srgbClr val="FF0000"/>
    <a:srgbClr val="666699"/>
    <a:srgbClr val="0047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314" autoAdjust="0"/>
    <p:restoredTop sz="95741" autoAdjust="0"/>
  </p:normalViewPr>
  <p:slideViewPr>
    <p:cSldViewPr>
      <p:cViewPr varScale="1">
        <p:scale>
          <a:sx n="101" d="100"/>
          <a:sy n="101" d="100"/>
        </p:scale>
        <p:origin x="200" y="3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8130"/>
    </p:cViewPr>
  </p:sorterViewPr>
  <p:notesViewPr>
    <p:cSldViewPr>
      <p:cViewPr varScale="1">
        <p:scale>
          <a:sx n="95" d="100"/>
          <a:sy n="95" d="100"/>
        </p:scale>
        <p:origin x="-2658" y="-108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458" cy="496332"/>
          </a:xfrm>
          <a:prstGeom prst="rect">
            <a:avLst/>
          </a:prstGeom>
        </p:spPr>
        <p:txBody>
          <a:bodyPr vert="horz" lIns="91425" tIns="45714" rIns="91425" bIns="457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076" y="0"/>
            <a:ext cx="2890458" cy="496332"/>
          </a:xfrm>
          <a:prstGeom prst="rect">
            <a:avLst/>
          </a:prstGeom>
        </p:spPr>
        <p:txBody>
          <a:bodyPr vert="horz" lIns="91425" tIns="45714" rIns="91425" bIns="457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91033E7-3692-4987-ABF6-59613F191FD1}" type="datetimeFigureOut">
              <a:rPr lang="en-US"/>
              <a:pPr>
                <a:defRPr/>
              </a:pPr>
              <a:t>10/16/23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721"/>
            <a:ext cx="2890458" cy="496332"/>
          </a:xfrm>
          <a:prstGeom prst="rect">
            <a:avLst/>
          </a:prstGeom>
        </p:spPr>
        <p:txBody>
          <a:bodyPr vert="horz" lIns="91425" tIns="45714" rIns="91425" bIns="457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076" y="9428721"/>
            <a:ext cx="2890458" cy="496332"/>
          </a:xfrm>
          <a:prstGeom prst="rect">
            <a:avLst/>
          </a:prstGeom>
        </p:spPr>
        <p:txBody>
          <a:bodyPr vert="horz" lIns="91425" tIns="45714" rIns="91425" bIns="457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005E831-A0CF-4973-A980-3A5E4FB72C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441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90458" cy="4963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25" tIns="45714" rIns="91425" bIns="4571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076" y="0"/>
            <a:ext cx="2890458" cy="4963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25" tIns="45714" rIns="91425" bIns="457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C368627-CC95-4DAC-9358-8247E39B9D3A}" type="datetimeFigureOut">
              <a:rPr lang="en-US"/>
              <a:pPr>
                <a:defRPr/>
              </a:pPr>
              <a:t>10/16/23</a:t>
            </a:fld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909" y="4715155"/>
            <a:ext cx="5335270" cy="44669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25" tIns="45714" rIns="91425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721"/>
            <a:ext cx="2890458" cy="4963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25" tIns="45714" rIns="91425" bIns="4571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076" y="9428721"/>
            <a:ext cx="2890458" cy="49633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25" tIns="45714" rIns="91425" bIns="457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BAF77E5-1F9B-4F86-B257-4C78704EEF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899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AF77E5-1F9B-4F86-B257-4C78704EEFF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4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AF77E5-1F9B-4F86-B257-4C78704EEFF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593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AF77E5-1F9B-4F86-B257-4C78704EEFF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975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AF77E5-1F9B-4F86-B257-4C78704EEFF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323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408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362075"/>
            <a:ext cx="3933825" cy="459105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 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24400" y="1362075"/>
            <a:ext cx="3962400" cy="459105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48376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4008" y="6356350"/>
            <a:ext cx="34343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17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933825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362075"/>
            <a:ext cx="3933825" cy="459105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 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862513" cy="6858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525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>
            <a:lvl1pPr algn="l">
              <a:defRPr sz="3200">
                <a:latin typeface="+mj-lt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287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3808" y="635634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872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1729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144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0534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3250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7914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r>
              <a:rPr lang="en-GB" sz="2400">
                <a:solidFill>
                  <a:srgbClr val="000000"/>
                </a:solidFill>
                <a:latin typeface="Arial"/>
              </a:rPr>
              <a:t>CS Group: 1985 - 1999</a:t>
            </a:r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/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C476792B-BC3F-764A-975F-442B64B7A803}" type="slidenum">
              <a: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429745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301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CS Group: 1985 - 1999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085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CS Group: 1985 - 1999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idx="1"/>
          </p:nvPr>
        </p:nvSpPr>
        <p:spPr bwMode="auto">
          <a:xfrm>
            <a:off x="179388" y="1125538"/>
            <a:ext cx="86868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94670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CS Group: 1985 - 1999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3467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CS Group: 1985 - 1999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243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125538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8988" y="1125538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CS Group: 1985 - 1999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851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CS Group: 1985 - 1999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928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CS Group: 1985 - 1999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9096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CS Group: 1985 - 1999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4129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CS Group: 1985 - 1999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5590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CS Group: 1985 - 1999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94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6271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4488" y="0"/>
            <a:ext cx="2171700" cy="6459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362700" cy="6459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CS Group: 1985 - 1999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871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955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lIns="0">
            <a:normAutofit/>
          </a:bodyPr>
          <a:lstStyle>
            <a:lvl1pPr algn="l">
              <a:defRPr sz="3200">
                <a:latin typeface="+mj-lt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66700" indent="-266700">
              <a:buFont typeface="Wingdings" panose="05000000000000000000" pitchFamily="2" charset="2"/>
              <a:buChar char="§"/>
              <a:defRPr sz="2200" b="1">
                <a:latin typeface="+mj-lt"/>
              </a:defRPr>
            </a:lvl1pPr>
            <a:lvl2pPr marL="542925" indent="-276225">
              <a:buFont typeface="Arial" panose="020B0604020202020204" pitchFamily="34" charset="0"/>
              <a:buChar char="−"/>
              <a:defRPr sz="1900">
                <a:latin typeface="+mj-lt"/>
              </a:defRPr>
            </a:lvl2pPr>
            <a:lvl3pPr marL="809625" indent="-266700">
              <a:buFont typeface="Arial" panose="020B0604020202020204" pitchFamily="34" charset="0"/>
              <a:buChar char="−"/>
              <a:defRPr sz="1800">
                <a:latin typeface="+mj-lt"/>
              </a:defRPr>
            </a:lvl3pPr>
            <a:lvl4pPr marL="1076325" indent="-266700">
              <a:buFont typeface="Arial" panose="020B0604020202020204" pitchFamily="34" charset="0"/>
              <a:buChar char="−"/>
              <a:defRPr sz="1600">
                <a:latin typeface="+mj-lt"/>
              </a:defRPr>
            </a:lvl4pPr>
            <a:lvl5pPr marL="1343025" indent="-266700">
              <a:buFont typeface="Arial" panose="020B0604020202020204" pitchFamily="34" charset="0"/>
              <a:buChar char="−"/>
              <a:defRPr sz="1400">
                <a:latin typeface="+mj-lt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3808" y="6309320"/>
            <a:ext cx="3290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196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59832" y="6381328"/>
            <a:ext cx="3600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/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152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90669"/>
            <a:ext cx="8265984" cy="1826363"/>
          </a:xfrm>
        </p:spPr>
        <p:txBody>
          <a:bodyPr tIns="0" bIns="0" anchor="ctr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903040" y="3933056"/>
            <a:ext cx="6629400" cy="1066688"/>
          </a:xfrm>
        </p:spPr>
        <p:txBody>
          <a:bodyPr lIns="45720" tIns="0" rIns="45720" bIns="0" anchor="ctr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309320"/>
            <a:ext cx="34343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chemeClr val="bg1"/>
                </a:solidFill>
              </a:rPr>
              <a:t>CS Group: 1985 - 1999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502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915816" y="6328701"/>
            <a:ext cx="34343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616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3951288" cy="838200"/>
          </a:xfrm>
        </p:spPr>
        <p:txBody>
          <a:bodyPr anchor="t">
            <a:norm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24400" y="5101967"/>
            <a:ext cx="3962400" cy="838200"/>
          </a:xfrm>
        </p:spPr>
        <p:txBody>
          <a:bodyPr anchor="t">
            <a:norm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362075"/>
            <a:ext cx="3951288" cy="3594357"/>
          </a:xfrm>
        </p:spPr>
        <p:txBody>
          <a:bodyPr/>
          <a:lstStyle>
            <a:lvl1pPr marL="266700" indent="-266700">
              <a:defRPr kumimoji="0" lang="en-US" sz="2200" kern="12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marL="266700" lvl="0" indent="-266700" algn="l" rtl="0" eaLnBrk="1" latinLnBrk="0" hangingPunct="1">
              <a:spcBef>
                <a:spcPct val="20000"/>
              </a:spcBef>
              <a:buClr>
                <a:schemeClr val="tx2"/>
              </a:buClr>
              <a:buSzPct val="80000"/>
              <a:buFont typeface="Arial"/>
              <a:buChar char="•"/>
            </a:pPr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24400" y="1362075"/>
            <a:ext cx="3962400" cy="3594357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800"/>
            </a:lvl3pPr>
            <a:lvl4pPr>
              <a:defRPr sz="14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445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tIns="0" rIns="45720" bIns="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827584" y="6328701"/>
            <a:ext cx="17281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915816" y="6328701"/>
            <a:ext cx="34343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955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1" r:id="rId1"/>
    <p:sldLayoutId id="2147484472" r:id="rId2"/>
    <p:sldLayoutId id="2147484473" r:id="rId3"/>
    <p:sldLayoutId id="2147484474" r:id="rId4"/>
    <p:sldLayoutId id="2147484475" r:id="rId5"/>
    <p:sldLayoutId id="2147484489" r:id="rId6"/>
    <p:sldLayoutId id="2147484476" r:id="rId7"/>
    <p:sldLayoutId id="2147484477" r:id="rId8"/>
    <p:sldLayoutId id="2147484478" r:id="rId9"/>
    <p:sldLayoutId id="2147484479" r:id="rId10"/>
    <p:sldLayoutId id="2147484480" r:id="rId11"/>
    <p:sldLayoutId id="2147484481" r:id="rId12"/>
    <p:sldLayoutId id="2147484482" r:id="rId13"/>
    <p:sldLayoutId id="2147484483" r:id="rId14"/>
    <p:sldLayoutId id="2147484484" r:id="rId15"/>
    <p:sldLayoutId id="2147484485" r:id="rId16"/>
    <p:sldLayoutId id="2147484486" r:id="rId17"/>
    <p:sldLayoutId id="2147484487" r:id="rId18"/>
    <p:sldLayoutId id="2147484488" r:id="rId19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rtl="0" eaLnBrk="1" latinLnBrk="0" hangingPunct="1">
        <a:spcBef>
          <a:spcPct val="20000"/>
        </a:spcBef>
        <a:buClr>
          <a:schemeClr val="tx2"/>
        </a:buClr>
        <a:buSzPct val="80000"/>
        <a:buFont typeface="Arial"/>
        <a:buChar char="•"/>
        <a:defRPr kumimoji="0" sz="2200" b="1" kern="1200">
          <a:solidFill>
            <a:schemeClr val="accent6"/>
          </a:solidFill>
          <a:latin typeface="+mn-lt"/>
          <a:ea typeface="+mn-ea"/>
          <a:cs typeface="+mn-cs"/>
        </a:defRPr>
      </a:lvl1pPr>
      <a:lvl2pPr marL="542925" indent="-276225" algn="l" rtl="0" eaLnBrk="1" latinLnBrk="0" hangingPunct="1">
        <a:spcBef>
          <a:spcPct val="20000"/>
        </a:spcBef>
        <a:buClr>
          <a:schemeClr val="tx2"/>
        </a:buClr>
        <a:buSzPct val="90000"/>
        <a:buFont typeface="Arial"/>
        <a:buChar char="•"/>
        <a:defRPr kumimoji="0" sz="19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809625" indent="-266700" algn="l" rtl="0" eaLnBrk="1" latinLnBrk="0" hangingPunct="1">
        <a:spcBef>
          <a:spcPct val="20000"/>
        </a:spcBef>
        <a:buClr>
          <a:schemeClr val="tx2"/>
        </a:buClr>
        <a:buSzPct val="85000"/>
        <a:buFont typeface="Arial"/>
        <a:buChar char="•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076325" indent="-266700" algn="l" rtl="0" eaLnBrk="1" latinLnBrk="0" hangingPunct="1">
        <a:spcBef>
          <a:spcPct val="20000"/>
        </a:spcBef>
        <a:buClr>
          <a:schemeClr val="tx2"/>
        </a:buClr>
        <a:buSzPct val="90000"/>
        <a:buFont typeface="Arial"/>
        <a:buChar char="•"/>
        <a:defRPr kumimoji="0" sz="14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343025" indent="-266700" algn="l" rtl="0" eaLnBrk="1" latinLnBrk="0" hangingPunct="1">
        <a:spcBef>
          <a:spcPct val="20000"/>
        </a:spcBef>
        <a:buClr>
          <a:schemeClr val="tx2"/>
        </a:buClr>
        <a:buSzPct val="100000"/>
        <a:buFont typeface="Arial"/>
        <a:buChar char="•"/>
        <a:tabLst>
          <a:tab pos="1343025" algn="l"/>
        </a:tabLst>
        <a:defRPr kumimoji="0"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banner-ITonly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87624" y="0"/>
            <a:ext cx="619268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6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125538"/>
            <a:ext cx="86868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92275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 smtClean="0">
                <a:solidFill>
                  <a:srgbClr val="3861AA"/>
                </a:solidFill>
              </a:defRPr>
            </a:lvl1pPr>
          </a:lstStyle>
          <a:p>
            <a:pPr>
              <a:defRPr/>
            </a:pPr>
            <a:r>
              <a:rPr lang="en-GB"/>
              <a:t>CS Group: 1985 - 1999</a:t>
            </a:r>
            <a:endParaRPr lang="en-US"/>
          </a:p>
        </p:txBody>
      </p:sp>
      <p:graphicFrame>
        <p:nvGraphicFramePr>
          <p:cNvPr id="3078" name="Object 14"/>
          <p:cNvGraphicFramePr>
            <a:graphicFrameLocks noChangeAspect="1"/>
          </p:cNvGraphicFramePr>
          <p:nvPr userDrawn="1"/>
        </p:nvGraphicFramePr>
        <p:xfrm>
          <a:off x="0" y="0"/>
          <a:ext cx="1196975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14" imgW="2006349" imgH="1422222" progId="Photoshop.Image.8">
                  <p:embed/>
                </p:oleObj>
              </mc:Choice>
              <mc:Fallback>
                <p:oleObj name="Image" r:id="rId14" imgW="2006349" imgH="1422222" progId="Photoshop.Image.8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6975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Rectangle 7"/>
          <p:cNvSpPr>
            <a:spLocks noChangeArrowheads="1"/>
          </p:cNvSpPr>
          <p:nvPr userDrawn="1"/>
        </p:nvSpPr>
        <p:spPr bwMode="auto">
          <a:xfrm>
            <a:off x="8172450" y="6308725"/>
            <a:ext cx="463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fld id="{5BF5702D-EB93-4F8E-8B21-91F68CEB5112}" type="slidenum">
              <a:rPr lang="en-US" b="1" i="1">
                <a:solidFill>
                  <a:srgbClr val="3861AA"/>
                </a:solidFill>
              </a:rPr>
              <a:pPr/>
              <a:t>‹#›</a:t>
            </a:fld>
            <a:endParaRPr lang="en-US" b="1" i="1">
              <a:solidFill>
                <a:srgbClr val="3861A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7" r:id="rId1"/>
    <p:sldLayoutId id="2147484432" r:id="rId2"/>
    <p:sldLayoutId id="2147484428" r:id="rId3"/>
    <p:sldLayoutId id="2147484429" r:id="rId4"/>
    <p:sldLayoutId id="2147484430" r:id="rId5"/>
    <p:sldLayoutId id="2147484431" r:id="rId6"/>
    <p:sldLayoutId id="2147484433" r:id="rId7"/>
    <p:sldLayoutId id="2147484434" r:id="rId8"/>
    <p:sldLayoutId id="2147484435" r:id="rId9"/>
    <p:sldLayoutId id="2147484436" r:id="rId10"/>
    <p:sldLayoutId id="214748443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panose="020B0604020202020204" pitchFamily="34" charset="0"/>
        <a:buChar char="̶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panose="020B0604020202020204" pitchFamily="34" charset="0"/>
        <a:buChar char="̶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̶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̶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̶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tm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31800" y="1674645"/>
            <a:ext cx="8028632" cy="1826363"/>
          </a:xfrm>
        </p:spPr>
        <p:txBody>
          <a:bodyPr anchor="ctr">
            <a:normAutofit/>
          </a:bodyPr>
          <a:lstStyle/>
          <a:p>
            <a:pPr algn="ctr" eaLnBrk="1" hangingPunct="1"/>
            <a:r>
              <a:rPr lang="en-US" sz="3600" dirty="0">
                <a:solidFill>
                  <a:schemeClr val="tx1"/>
                </a:solidFill>
              </a:rPr>
              <a:t>CS Group 1985 - 1999:</a:t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>Personal Memories</a:t>
            </a:r>
            <a:br>
              <a:rPr lang="en-US" sz="2800" dirty="0">
                <a:solidFill>
                  <a:schemeClr val="tx1"/>
                </a:solidFill>
              </a:rPr>
            </a:b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14339" name="Subtitle 2"/>
          <p:cNvSpPr>
            <a:spLocks noGrp="1"/>
          </p:cNvSpPr>
          <p:nvPr>
            <p:ph type="body" idx="1"/>
          </p:nvPr>
        </p:nvSpPr>
        <p:spPr>
          <a:xfrm>
            <a:off x="1387864" y="3468414"/>
            <a:ext cx="6116503" cy="1066688"/>
          </a:xfrm>
        </p:spPr>
        <p:txBody>
          <a:bodyPr anchor="ctr">
            <a:normAutofit/>
          </a:bodyPr>
          <a:lstStyle/>
          <a:p>
            <a:pPr marL="0" indent="0" algn="ctr" eaLnBrk="1" hangingPunct="1">
              <a:buFontTx/>
              <a:buNone/>
            </a:pPr>
            <a:r>
              <a:rPr lang="en-GB" sz="2800" dirty="0">
                <a:solidFill>
                  <a:srgbClr val="898989"/>
                </a:solidFill>
              </a:rPr>
              <a:t>Denise Heagerty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>
                <a:solidFill>
                  <a:schemeClr val="bg1"/>
                </a:solidFill>
              </a:rPr>
              <a:t>CS Group: 1985 - 1999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35B083-30FB-F174-BABF-CE9088B8E2F8}"/>
              </a:ext>
            </a:extLst>
          </p:cNvPr>
          <p:cNvSpPr txBox="1"/>
          <p:nvPr/>
        </p:nvSpPr>
        <p:spPr>
          <a:xfrm>
            <a:off x="1391287" y="5275226"/>
            <a:ext cx="6116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2000" b="1" dirty="0"/>
              <a:t>CS Group 40th Anniversary Event, 1st Nov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04551-800C-AD6A-184B-4C2C2B5E2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1991: DECnet documention in HTML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27604-EB43-F34C-3743-7D0026EBE6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433" y="2037786"/>
            <a:ext cx="8565023" cy="39239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sz="1800" i="1" dirty="0">
              <a:effectLst/>
              <a:latin typeface="Times" pitchFamily="2" charset="0"/>
            </a:endParaRPr>
          </a:p>
          <a:p>
            <a:pPr marL="0" indent="0">
              <a:buNone/>
            </a:pPr>
            <a:endParaRPr lang="en-GB" sz="1800" i="1" dirty="0">
              <a:effectLst/>
              <a:latin typeface="Times" pitchFamily="2" charset="0"/>
            </a:endParaRPr>
          </a:p>
          <a:p>
            <a:pPr marL="0" indent="0">
              <a:buNone/>
            </a:pPr>
            <a:r>
              <a:rPr lang="en-GB" sz="1800" dirty="0">
                <a:effectLst/>
                <a:latin typeface="Times" pitchFamily="2" charset="0"/>
              </a:rPr>
              <a:t>This document contains some information concerning the configuration of </a:t>
            </a:r>
            <a:r>
              <a:rPr lang="en-GB" sz="1800" dirty="0" err="1">
                <a:effectLst/>
                <a:latin typeface="Times" pitchFamily="2" charset="0"/>
              </a:rPr>
              <a:t>DECnet</a:t>
            </a:r>
            <a:r>
              <a:rPr lang="en-GB" sz="1800" dirty="0">
                <a:effectLst/>
                <a:latin typeface="Times" pitchFamily="2" charset="0"/>
              </a:rPr>
              <a:t> routers at CERN and some operational recipes for those without the time to read the detailed </a:t>
            </a:r>
            <a:r>
              <a:rPr lang="en-GB" sz="1800" dirty="0" err="1">
                <a:effectLst/>
                <a:latin typeface="Times" pitchFamily="2" charset="0"/>
              </a:rPr>
              <a:t>DECnet</a:t>
            </a:r>
            <a:r>
              <a:rPr lang="en-GB" sz="1800" dirty="0">
                <a:effectLst/>
                <a:latin typeface="Times" pitchFamily="2" charset="0"/>
              </a:rPr>
              <a:t> documentation. This information is for CERN internal use only. The following topics are covered: </a:t>
            </a:r>
            <a:endParaRPr lang="en-GB" dirty="0">
              <a:effectLst/>
            </a:endParaRPr>
          </a:p>
          <a:p>
            <a:r>
              <a:rPr lang="en-GB" sz="1800" dirty="0">
                <a:solidFill>
                  <a:srgbClr val="0000ED"/>
                </a:solidFill>
                <a:effectLst/>
                <a:latin typeface="Times" pitchFamily="2" charset="0"/>
              </a:rPr>
              <a:t>How to reboot</a:t>
            </a:r>
          </a:p>
          <a:p>
            <a:r>
              <a:rPr lang="en-GB" sz="1800" dirty="0">
                <a:solidFill>
                  <a:srgbClr val="0000ED"/>
                </a:solidFill>
                <a:effectLst/>
                <a:latin typeface="Times" pitchFamily="2" charset="0"/>
              </a:rPr>
              <a:t>Getting </a:t>
            </a:r>
            <a:r>
              <a:rPr lang="en-GB" sz="1800" dirty="0" err="1">
                <a:solidFill>
                  <a:srgbClr val="0000ED"/>
                </a:solidFill>
                <a:effectLst/>
                <a:latin typeface="Times" pitchFamily="2" charset="0"/>
              </a:rPr>
              <a:t>DECnet</a:t>
            </a:r>
            <a:r>
              <a:rPr lang="en-GB" sz="1800" dirty="0">
                <a:solidFill>
                  <a:srgbClr val="0000ED"/>
                </a:solidFill>
                <a:effectLst/>
                <a:latin typeface="Times" pitchFamily="2" charset="0"/>
              </a:rPr>
              <a:t> Node Numbers</a:t>
            </a:r>
          </a:p>
          <a:p>
            <a:r>
              <a:rPr lang="en-GB" sz="1800" dirty="0">
                <a:solidFill>
                  <a:srgbClr val="0000ED"/>
                </a:solidFill>
                <a:effectLst/>
                <a:latin typeface="Times" pitchFamily="2" charset="0"/>
              </a:rPr>
              <a:t>Updating node name tables</a:t>
            </a:r>
          </a:p>
          <a:p>
            <a:r>
              <a:rPr lang="en-GB" sz="1800" dirty="0">
                <a:solidFill>
                  <a:srgbClr val="0000ED"/>
                </a:solidFill>
                <a:effectLst/>
                <a:latin typeface="Times" pitchFamily="2" charset="0"/>
              </a:rPr>
              <a:t>Current Configuration for CERN </a:t>
            </a:r>
            <a:r>
              <a:rPr lang="en-GB" sz="1800" dirty="0" err="1">
                <a:solidFill>
                  <a:srgbClr val="0000ED"/>
                </a:solidFill>
                <a:effectLst/>
                <a:latin typeface="Times" pitchFamily="2" charset="0"/>
              </a:rPr>
              <a:t>DECnet</a:t>
            </a:r>
            <a:r>
              <a:rPr lang="en-GB" sz="1800" dirty="0">
                <a:solidFill>
                  <a:srgbClr val="0000ED"/>
                </a:solidFill>
                <a:effectLst/>
                <a:latin typeface="Times" pitchFamily="2" charset="0"/>
              </a:rPr>
              <a:t> Routers </a:t>
            </a:r>
          </a:p>
          <a:p>
            <a:r>
              <a:rPr lang="en-GB" sz="1800" dirty="0">
                <a:solidFill>
                  <a:srgbClr val="0000ED"/>
                </a:solidFill>
                <a:effectLst/>
                <a:latin typeface="Times" pitchFamily="2" charset="0"/>
              </a:rPr>
              <a:t>Table of DDCMP circuits</a:t>
            </a:r>
          </a:p>
          <a:p>
            <a:r>
              <a:rPr lang="en-GB" sz="1800" dirty="0" err="1">
                <a:solidFill>
                  <a:srgbClr val="0000ED"/>
                </a:solidFill>
                <a:effectLst/>
                <a:latin typeface="Times" pitchFamily="2" charset="0"/>
              </a:rPr>
              <a:t>DECnet</a:t>
            </a:r>
            <a:r>
              <a:rPr lang="en-GB" sz="1800" dirty="0">
                <a:solidFill>
                  <a:srgbClr val="0000ED"/>
                </a:solidFill>
                <a:effectLst/>
                <a:latin typeface="Times" pitchFamily="2" charset="0"/>
              </a:rPr>
              <a:t> circuits down </a:t>
            </a:r>
            <a:endParaRPr lang="en-GB" sz="1800" dirty="0">
              <a:solidFill>
                <a:srgbClr val="0000ED"/>
              </a:solidFill>
              <a:latin typeface="Times" pitchFamily="2" charset="0"/>
            </a:endParaRPr>
          </a:p>
          <a:p>
            <a:endParaRPr lang="en-GB" dirty="0">
              <a:effectLst/>
            </a:endParaRPr>
          </a:p>
          <a:p>
            <a:pPr marL="0" indent="0">
              <a:buNone/>
            </a:pPr>
            <a:r>
              <a:rPr lang="en-FR" dirty="0"/>
              <a:t> 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4CD4AF-08B4-4532-9F3D-9E308EC555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9CA50D-8864-86B0-F800-0612C0FB18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3D0166-8CC7-EC03-2033-A71353D5BCB1}"/>
              </a:ext>
            </a:extLst>
          </p:cNvPr>
          <p:cNvSpPr txBox="1"/>
          <p:nvPr/>
        </p:nvSpPr>
        <p:spPr>
          <a:xfrm>
            <a:off x="457200" y="1173935"/>
            <a:ext cx="7355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2200" dirty="0">
                <a:solidFill>
                  <a:schemeClr val="accent6"/>
                </a:solidFill>
              </a:rPr>
              <a:t>Extract from </a:t>
            </a:r>
            <a:r>
              <a:rPr lang="en-FR" sz="2200" i="1" dirty="0">
                <a:solidFill>
                  <a:schemeClr val="accent6"/>
                </a:solidFill>
              </a:rPr>
              <a:t>Recipes.txt</a:t>
            </a:r>
            <a:r>
              <a:rPr lang="en-FR" sz="2200" dirty="0">
                <a:solidFill>
                  <a:schemeClr val="accent6"/>
                </a:solidFill>
              </a:rPr>
              <a:t> file dated 30 May 1991 at:</a:t>
            </a:r>
            <a:endParaRPr lang="en-GB" sz="2200" i="1" dirty="0">
              <a:solidFill>
                <a:schemeClr val="accent6"/>
              </a:solidFill>
            </a:endParaRPr>
          </a:p>
          <a:p>
            <a:r>
              <a:rPr lang="en-GB" i="1" dirty="0"/>
              <a:t>         https://www.w3.org/History/1992/</a:t>
            </a:r>
            <a:r>
              <a:rPr lang="en-GB" i="1" dirty="0" err="1"/>
              <a:t>nfs_dxcern_mirror</a:t>
            </a:r>
            <a:r>
              <a:rPr lang="en-GB" i="1" dirty="0"/>
              <a:t>/</a:t>
            </a:r>
            <a:r>
              <a:rPr lang="en-GB" i="1" dirty="0" err="1"/>
              <a:t>denise</a:t>
            </a:r>
            <a:r>
              <a:rPr lang="en-GB" i="1" dirty="0"/>
              <a:t>/</a:t>
            </a:r>
            <a:endParaRPr lang="en-FR" i="1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DEAE767-0A32-B790-4FF6-5DA708ABCAC1}"/>
              </a:ext>
            </a:extLst>
          </p:cNvPr>
          <p:cNvSpPr/>
          <p:nvPr/>
        </p:nvSpPr>
        <p:spPr>
          <a:xfrm>
            <a:off x="203430" y="2348880"/>
            <a:ext cx="8761058" cy="3312368"/>
          </a:xfrm>
          <a:prstGeom prst="roundRect">
            <a:avLst/>
          </a:prstGeom>
          <a:noFill/>
          <a:ln w="19050">
            <a:solidFill>
              <a:srgbClr val="3A3A3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668618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E35AD-186D-36D2-89C4-C0CF69323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1990: Plans for DECnet Phase 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5604C-C019-721C-1E58-2C46639565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/>
              <a:t>Why is DECnet Phase V needed?</a:t>
            </a:r>
          </a:p>
          <a:p>
            <a:pPr lvl="1"/>
            <a:r>
              <a:rPr lang="en-FR" dirty="0"/>
              <a:t>Rapid growth in the HEP/SPAN D</a:t>
            </a:r>
            <a:r>
              <a:rPr lang="en-GB" dirty="0" err="1"/>
              <a:t>ECnet</a:t>
            </a:r>
            <a:r>
              <a:rPr lang="en-GB" dirty="0"/>
              <a:t> (20,000 nodes!)</a:t>
            </a:r>
            <a:endParaRPr lang="en-FR" dirty="0"/>
          </a:p>
          <a:p>
            <a:pPr lvl="1"/>
            <a:r>
              <a:rPr lang="en-FR" dirty="0"/>
              <a:t>DECnet Phase IV has insufficient address space</a:t>
            </a:r>
          </a:p>
          <a:p>
            <a:pPr lvl="1"/>
            <a:r>
              <a:rPr lang="en-GB" dirty="0"/>
              <a:t>L</a:t>
            </a:r>
            <a:r>
              <a:rPr lang="en-FR" dirty="0"/>
              <a:t>ack of ‘Areas’ and ‘Node Numbers’</a:t>
            </a:r>
          </a:p>
          <a:p>
            <a:pPr lvl="1"/>
            <a:r>
              <a:rPr lang="en-FR" dirty="0"/>
              <a:t>‘Hidden Areas’ are a common workaround</a:t>
            </a:r>
          </a:p>
          <a:p>
            <a:pPr lvl="1"/>
            <a:r>
              <a:rPr lang="en-FR" dirty="0"/>
              <a:t>Potential increased connectivity from running OSI standard protocols</a:t>
            </a:r>
          </a:p>
          <a:p>
            <a:endParaRPr lang="en-FR" dirty="0"/>
          </a:p>
          <a:p>
            <a:r>
              <a:rPr lang="en-FR" dirty="0"/>
              <a:t>DECnet Phase V introduces:</a:t>
            </a:r>
          </a:p>
          <a:p>
            <a:pPr lvl="1"/>
            <a:r>
              <a:rPr lang="en-GB" dirty="0"/>
              <a:t>A</a:t>
            </a:r>
            <a:r>
              <a:rPr lang="en-FR" dirty="0"/>
              <a:t> distributed naming service</a:t>
            </a:r>
          </a:p>
          <a:p>
            <a:pPr lvl="1"/>
            <a:r>
              <a:rPr lang="en-FR" dirty="0"/>
              <a:t>ISO network addresses</a:t>
            </a:r>
          </a:p>
          <a:p>
            <a:pPr lvl="1"/>
            <a:r>
              <a:rPr lang="en-FR" dirty="0"/>
              <a:t>ISO based routing protocols</a:t>
            </a:r>
          </a:p>
          <a:p>
            <a:pPr lvl="1"/>
            <a:r>
              <a:rPr lang="en-GB" dirty="0"/>
              <a:t>N</a:t>
            </a:r>
            <a:r>
              <a:rPr lang="en-FR" dirty="0"/>
              <a:t>ew network command language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9B4282-805A-CF0D-B705-CD9F820EA4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2D9D77-3B92-63C6-0CCB-1ACB6AE6D5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B40B2C-F5E7-C06F-63F3-CDF0F28B2692}"/>
              </a:ext>
            </a:extLst>
          </p:cNvPr>
          <p:cNvSpPr txBox="1"/>
          <p:nvPr/>
        </p:nvSpPr>
        <p:spPr>
          <a:xfrm>
            <a:off x="1686" y="5775366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http://</a:t>
            </a:r>
            <a:r>
              <a:rPr lang="en-GB" i="1" dirty="0" err="1"/>
              <a:t>cds.cern.ch</a:t>
            </a:r>
            <a:r>
              <a:rPr lang="en-GB" i="1" dirty="0"/>
              <a:t>/record/209639/files/CM-P00065576.pdf</a:t>
            </a:r>
            <a:endParaRPr lang="en-FR" i="1" dirty="0"/>
          </a:p>
        </p:txBody>
      </p:sp>
    </p:spTree>
    <p:extLst>
      <p:ext uri="{BB962C8B-B14F-4D97-AF65-F5344CB8AC3E}">
        <p14:creationId xmlns:p14="http://schemas.microsoft.com/office/powerpoint/2010/main" val="8772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B3BA8-9B4A-8352-5645-6DF9D38FA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1990: DECnet Phase V &amp; TCP/IP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6FBD2D-F1BC-1551-5037-2020567598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4913F3-805C-85CA-1761-70D2810CE7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851055BC-58EA-D3A0-D03B-689F469BE5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2643914"/>
            <a:ext cx="8272679" cy="2225246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B4FB953-B07F-15CA-74CD-1439B11A394F}"/>
              </a:ext>
            </a:extLst>
          </p:cNvPr>
          <p:cNvSpPr txBox="1"/>
          <p:nvPr/>
        </p:nvSpPr>
        <p:spPr>
          <a:xfrm>
            <a:off x="539134" y="1692145"/>
            <a:ext cx="7327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2000" dirty="0"/>
              <a:t>Extract from DECUS (Switzerland) Newsletter, May 1990: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4720451-96B0-7E78-FAF6-3D82EDFFCC62}"/>
              </a:ext>
            </a:extLst>
          </p:cNvPr>
          <p:cNvSpPr/>
          <p:nvPr/>
        </p:nvSpPr>
        <p:spPr>
          <a:xfrm>
            <a:off x="88670" y="3874037"/>
            <a:ext cx="8640960" cy="113914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9260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121C4-DC2E-9C98-5D36-5FFCDF23B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1993:</a:t>
            </a:r>
            <a:r>
              <a:rPr lang="en-US" dirty="0"/>
              <a:t> European </a:t>
            </a:r>
            <a:r>
              <a:rPr lang="en-US" dirty="0" err="1"/>
              <a:t>DECnet</a:t>
            </a:r>
            <a:r>
              <a:rPr lang="en-US" dirty="0"/>
              <a:t> runs Phase V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398662-C6A6-710C-9C1D-3DE4FCE18F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FR" dirty="0"/>
              <a:t>Early 1993: DECdns distributed Name Service in operation</a:t>
            </a:r>
          </a:p>
          <a:p>
            <a:pPr lvl="1"/>
            <a:r>
              <a:rPr lang="en-GB" dirty="0"/>
              <a:t>R</a:t>
            </a:r>
            <a:r>
              <a:rPr lang="en-FR" dirty="0"/>
              <a:t>eplacing static node name tables</a:t>
            </a:r>
          </a:p>
          <a:p>
            <a:pPr lvl="1"/>
            <a:endParaRPr lang="en-FR" dirty="0"/>
          </a:p>
          <a:p>
            <a:r>
              <a:rPr lang="en-FR" dirty="0"/>
              <a:t>Oct 1993: European circuits run Phase V protocols</a:t>
            </a:r>
          </a:p>
          <a:p>
            <a:pPr lvl="1"/>
            <a:r>
              <a:rPr lang="en-GB" dirty="0"/>
              <a:t>B</a:t>
            </a:r>
            <a:r>
              <a:rPr lang="en-FR" dirty="0"/>
              <a:t>etween Italy, UK, DESY, PSI/CH and CERN </a:t>
            </a:r>
          </a:p>
          <a:p>
            <a:pPr lvl="1"/>
            <a:r>
              <a:rPr lang="en-FR" dirty="0"/>
              <a:t>USA continued to run Phase IV</a:t>
            </a:r>
          </a:p>
          <a:p>
            <a:pPr lvl="1"/>
            <a:endParaRPr lang="en-FR" dirty="0"/>
          </a:p>
          <a:p>
            <a:r>
              <a:rPr lang="en-FR" dirty="0"/>
              <a:t>1994: CERN internal DECnet routers run Phase V</a:t>
            </a:r>
          </a:p>
          <a:p>
            <a:endParaRPr lang="en-FR" dirty="0"/>
          </a:p>
          <a:p>
            <a:r>
              <a:rPr lang="en-FR" dirty="0"/>
              <a:t>VMS end nodes upgraded to later software versions</a:t>
            </a:r>
          </a:p>
          <a:p>
            <a:pPr lvl="1"/>
            <a:r>
              <a:rPr lang="en-FR" dirty="0"/>
              <a:t>VMS 6.1 (?) </a:t>
            </a:r>
          </a:p>
          <a:p>
            <a:pPr lvl="1"/>
            <a:r>
              <a:rPr lang="en-GB" dirty="0" err="1"/>
              <a:t>DECnet</a:t>
            </a:r>
            <a:r>
              <a:rPr lang="en-GB" dirty="0"/>
              <a:t> applications c</a:t>
            </a:r>
            <a:r>
              <a:rPr lang="en-FR" dirty="0"/>
              <a:t>an use Phase V addresses (but never needed)</a:t>
            </a:r>
          </a:p>
          <a:p>
            <a:pPr lvl="1"/>
            <a:r>
              <a:rPr lang="en-FR" dirty="0"/>
              <a:t>DECnet applications can run over TCP/IP and use I</a:t>
            </a:r>
            <a:r>
              <a:rPr lang="en-GB" dirty="0"/>
              <a:t>P</a:t>
            </a:r>
            <a:r>
              <a:rPr lang="en-FR" dirty="0"/>
              <a:t>dns name service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541453-BFD3-59F8-F3A9-576806FD92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DF4E9E-B626-9F86-5191-E0F2AC50AC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4B2D0A-914F-A8A1-C8F9-1073919FE49D}"/>
              </a:ext>
            </a:extLst>
          </p:cNvPr>
          <p:cNvSpPr txBox="1"/>
          <p:nvPr/>
        </p:nvSpPr>
        <p:spPr>
          <a:xfrm>
            <a:off x="28625" y="5750189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https://</a:t>
            </a:r>
            <a:r>
              <a:rPr lang="en-GB" i="1" dirty="0" err="1"/>
              <a:t>cds.cern.ch</a:t>
            </a:r>
            <a:r>
              <a:rPr lang="en-GB" i="1" dirty="0"/>
              <a:t>/record/1292526/files/n-214.pdf</a:t>
            </a:r>
            <a:endParaRPr lang="en-FR" i="1" dirty="0"/>
          </a:p>
        </p:txBody>
      </p:sp>
    </p:spTree>
    <p:extLst>
      <p:ext uri="{BB962C8B-B14F-4D97-AF65-F5344CB8AC3E}">
        <p14:creationId xmlns:p14="http://schemas.microsoft.com/office/powerpoint/2010/main" val="10843394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5F702-D2E7-993E-EA7B-1C5A21E67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/>
              <a:t>1994: The future network - I</a:t>
            </a:r>
            <a:r>
              <a:rPr lang="en-GB" dirty="0"/>
              <a:t>P</a:t>
            </a:r>
            <a:r>
              <a:rPr lang="en-FR" dirty="0"/>
              <a:t>ng (IPv6)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80CE34F-8453-1502-F908-F93C96D21E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936" y="1325563"/>
            <a:ext cx="4176953" cy="466725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61EC34-DA99-065D-F6AA-FD6F5D6F4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72E631-6E30-2885-3942-29D8076CE0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560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B6E3F-D0A2-4C5D-C03B-CA47F57EA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1A692A-FA49-C03D-7236-D0DB84FAD4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/>
              <a:t>Email Services (1985 - 1988)</a:t>
            </a:r>
          </a:p>
          <a:p>
            <a:pPr marL="619125" lvl="1" indent="-342900"/>
            <a:r>
              <a:rPr lang="en-GB" dirty="0"/>
              <a:t>A</a:t>
            </a:r>
            <a:r>
              <a:rPr lang="en-FR" dirty="0"/>
              <a:t>ddresses</a:t>
            </a:r>
          </a:p>
          <a:p>
            <a:pPr marL="619125" lvl="1" indent="-342900"/>
            <a:r>
              <a:rPr lang="en-GB" dirty="0"/>
              <a:t>G</a:t>
            </a:r>
            <a:r>
              <a:rPr lang="en-FR" dirty="0"/>
              <a:t>ateways</a:t>
            </a:r>
          </a:p>
          <a:p>
            <a:pPr marL="619125" lvl="1" indent="-342900"/>
            <a:endParaRPr lang="en-FR" dirty="0"/>
          </a:p>
          <a:p>
            <a:pPr marL="342900" indent="-342900"/>
            <a:r>
              <a:rPr lang="en-FR" dirty="0"/>
              <a:t>DECnet (1988 - 1998)</a:t>
            </a:r>
          </a:p>
          <a:p>
            <a:pPr marL="619125" lvl="1" indent="-342900"/>
            <a:r>
              <a:rPr lang="en-GB" dirty="0"/>
              <a:t>N</a:t>
            </a:r>
            <a:r>
              <a:rPr lang="en-FR" dirty="0"/>
              <a:t>etwork connectivity</a:t>
            </a:r>
          </a:p>
          <a:p>
            <a:pPr marL="619125" lvl="1" indent="-342900"/>
            <a:r>
              <a:rPr lang="en-FR" dirty="0"/>
              <a:t>Transition to DECnet Phase V</a:t>
            </a:r>
          </a:p>
          <a:p>
            <a:pPr marL="619125" lvl="1" indent="-342900"/>
            <a:endParaRPr lang="en-FR" dirty="0"/>
          </a:p>
          <a:p>
            <a:pPr marL="342900" indent="-342900"/>
            <a:r>
              <a:rPr lang="en-FR" dirty="0"/>
              <a:t>Internet Service (1994 – 1999)</a:t>
            </a:r>
          </a:p>
          <a:p>
            <a:pPr marL="619125" lvl="1" indent="-342900"/>
            <a:r>
              <a:rPr lang="en-FR" dirty="0"/>
              <a:t>IPng (IPv6)</a:t>
            </a:r>
          </a:p>
          <a:p>
            <a:pPr marL="619125" lvl="1" indent="-342900"/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8C3701-B748-EA7B-B012-717C68DE58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88519A-DF6C-CF14-71EF-7C4BEFE04D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675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5891382" cy="940443"/>
          </a:xfrm>
        </p:spPr>
        <p:txBody>
          <a:bodyPr/>
          <a:lstStyle/>
          <a:p>
            <a:pPr algn="ctr"/>
            <a:r>
              <a:rPr lang="en-US" dirty="0"/>
              <a:t>1988: Email User Guide</a:t>
            </a:r>
            <a:endParaRPr lang="en-GB" dirty="0"/>
          </a:p>
        </p:txBody>
      </p:sp>
      <p:pic>
        <p:nvPicPr>
          <p:cNvPr id="7" name="Content Placeholder 6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78" y="1479881"/>
            <a:ext cx="6493160" cy="466725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Content Placeholder 5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582" y="17225"/>
            <a:ext cx="2762636" cy="1648055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E27A41F-21B0-AF19-15F3-4BFA13AA6C13}"/>
              </a:ext>
            </a:extLst>
          </p:cNvPr>
          <p:cNvSpPr/>
          <p:nvPr/>
        </p:nvSpPr>
        <p:spPr>
          <a:xfrm>
            <a:off x="5220072" y="3714987"/>
            <a:ext cx="1008112" cy="576064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7FDDA96-5082-6D98-8F64-741E0869BB14}"/>
              </a:ext>
            </a:extLst>
          </p:cNvPr>
          <p:cNvSpPr/>
          <p:nvPr/>
        </p:nvSpPr>
        <p:spPr>
          <a:xfrm>
            <a:off x="6752515" y="677539"/>
            <a:ext cx="1433618" cy="649369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22440D-7C3E-2EC5-060E-9106634C84D8}"/>
              </a:ext>
            </a:extLst>
          </p:cNvPr>
          <p:cNvSpPr txBox="1"/>
          <p:nvPr/>
        </p:nvSpPr>
        <p:spPr>
          <a:xfrm>
            <a:off x="818024" y="1029455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http://</a:t>
            </a:r>
            <a:r>
              <a:rPr lang="en-GB" i="1" dirty="0" err="1"/>
              <a:t>cds.cern.ch</a:t>
            </a:r>
            <a:r>
              <a:rPr lang="en-GB" i="1" dirty="0"/>
              <a:t>/record/1564613/files/64682.pdf</a:t>
            </a:r>
            <a:endParaRPr lang="en-FR" i="1" dirty="0"/>
          </a:p>
        </p:txBody>
      </p:sp>
    </p:spTree>
    <p:extLst>
      <p:ext uri="{BB962C8B-B14F-4D97-AF65-F5344CB8AC3E}">
        <p14:creationId xmlns:p14="http://schemas.microsoft.com/office/powerpoint/2010/main" val="2642307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94E8E-5529-19C6-1A92-3FCA484F0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/>
              <a:t>1988: Addressing E-Mail to CERN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E996CF1-73F3-1CE9-02A9-5F8854427B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493" y="1173935"/>
            <a:ext cx="6048671" cy="496694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A6EAD5-BE43-9028-2F34-48708201A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F1C8E0-B229-8A30-E205-813719543B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4B51F1-396F-7A44-F94D-11B15C5A5F16}"/>
              </a:ext>
            </a:extLst>
          </p:cNvPr>
          <p:cNvSpPr txBox="1"/>
          <p:nvPr/>
        </p:nvSpPr>
        <p:spPr>
          <a:xfrm>
            <a:off x="0" y="5360899"/>
            <a:ext cx="2699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http://</a:t>
            </a:r>
            <a:r>
              <a:rPr lang="en-GB" i="1" dirty="0" err="1"/>
              <a:t>cds.cern.ch</a:t>
            </a:r>
            <a:r>
              <a:rPr lang="en-GB" i="1" dirty="0"/>
              <a:t>/record/1564613/files/64682.pdf</a:t>
            </a:r>
            <a:endParaRPr lang="en-FR" i="1" dirty="0"/>
          </a:p>
        </p:txBody>
      </p:sp>
    </p:spTree>
    <p:extLst>
      <p:ext uri="{BB962C8B-B14F-4D97-AF65-F5344CB8AC3E}">
        <p14:creationId xmlns:p14="http://schemas.microsoft.com/office/powerpoint/2010/main" val="371325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33492"/>
            <a:ext cx="3024336" cy="237626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1987: </a:t>
            </a:r>
            <a:br>
              <a:rPr lang="en-US" dirty="0"/>
            </a:br>
            <a:r>
              <a:rPr lang="en-US" dirty="0"/>
              <a:t>Mail Gateways at CERN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Content Placeholder 7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060" y="233492"/>
            <a:ext cx="4296159" cy="5889515"/>
          </a:xfrm>
        </p:spPr>
      </p:pic>
      <p:sp>
        <p:nvSpPr>
          <p:cNvPr id="9" name="Oval 8"/>
          <p:cNvSpPr/>
          <p:nvPr/>
        </p:nvSpPr>
        <p:spPr>
          <a:xfrm>
            <a:off x="4457347" y="5225198"/>
            <a:ext cx="1656184" cy="675228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596608" y="397315"/>
            <a:ext cx="1656184" cy="675228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EE26AD-FEC7-B409-046B-E4F2A498E8CF}"/>
              </a:ext>
            </a:extLst>
          </p:cNvPr>
          <p:cNvSpPr txBox="1"/>
          <p:nvPr/>
        </p:nvSpPr>
        <p:spPr>
          <a:xfrm>
            <a:off x="179512" y="5373216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http://</a:t>
            </a:r>
            <a:r>
              <a:rPr lang="en-GB" i="1" dirty="0" err="1"/>
              <a:t>cds.cern.ch</a:t>
            </a:r>
            <a:r>
              <a:rPr lang="en-GB" i="1" dirty="0"/>
              <a:t>/record/182779/files/CM-P00059880.pdf</a:t>
            </a:r>
            <a:endParaRPr lang="en-FR" i="1" dirty="0"/>
          </a:p>
        </p:txBody>
      </p:sp>
    </p:spTree>
    <p:extLst>
      <p:ext uri="{BB962C8B-B14F-4D97-AF65-F5344CB8AC3E}">
        <p14:creationId xmlns:p14="http://schemas.microsoft.com/office/powerpoint/2010/main" val="661392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F1019-B30B-BE01-A4D2-8433A907A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/>
              <a:t>1987: CERN Network Connectivity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76DBB93-EBB0-072C-5BB6-34999E2912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171" y="1222000"/>
            <a:ext cx="3959168" cy="466725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6BF1B9-31F8-72F7-5383-6F5E2E8BAA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A3C645-4177-CA71-D8A1-7C7FC25B7B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003191-FE44-361C-D137-8192D2789505}"/>
              </a:ext>
            </a:extLst>
          </p:cNvPr>
          <p:cNvSpPr txBox="1"/>
          <p:nvPr/>
        </p:nvSpPr>
        <p:spPr>
          <a:xfrm>
            <a:off x="7773" y="5420706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http://</a:t>
            </a:r>
            <a:r>
              <a:rPr lang="en-GB" i="1" dirty="0" err="1"/>
              <a:t>cds.cern.ch</a:t>
            </a:r>
            <a:r>
              <a:rPr lang="en-GB" i="1" dirty="0"/>
              <a:t>/record/182779/files/CM-P00059880.pdf</a:t>
            </a:r>
            <a:endParaRPr lang="en-FR" i="1" dirty="0"/>
          </a:p>
          <a:p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043488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E4605-9B2A-5F81-CF6F-FF3F1273E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/>
              <a:t>1986: A spy </a:t>
            </a:r>
            <a:r>
              <a:rPr lang="en-GB" dirty="0"/>
              <a:t>in the network</a:t>
            </a:r>
            <a:endParaRPr lang="en-FR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5FBD462-5E4F-C7FA-E43F-1187A77926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662" y="1519238"/>
            <a:ext cx="3111500" cy="42799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DDAF62-13D0-C6B4-C00F-8D3132C7B2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69712B-850F-AE1D-0372-23CD339A2C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782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1988-2001: </a:t>
            </a:r>
            <a:r>
              <a:rPr lang="en-US" dirty="0" err="1"/>
              <a:t>DECnet</a:t>
            </a:r>
            <a:r>
              <a:rPr lang="en-US" dirty="0"/>
              <a:t> Service Management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CS Group: 1985 - 1999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Content Placeholder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73935"/>
            <a:ext cx="5421180" cy="4714738"/>
          </a:xfrm>
          <a:prstGeom prst="rect">
            <a:avLst/>
          </a:prstGeom>
        </p:spPr>
      </p:pic>
      <p:pic>
        <p:nvPicPr>
          <p:cNvPr id="6" name="Content Placeholder 5" descr="Screen Clippi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173935"/>
            <a:ext cx="4430957" cy="4835937"/>
          </a:xfrm>
        </p:spPr>
      </p:pic>
    </p:spTree>
    <p:extLst>
      <p:ext uri="{BB962C8B-B14F-4D97-AF65-F5344CB8AC3E}">
        <p14:creationId xmlns:p14="http://schemas.microsoft.com/office/powerpoint/2010/main" val="1978278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16AEB-2371-9DE2-1199-AAC195F36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066" y="0"/>
            <a:ext cx="8226854" cy="940443"/>
          </a:xfrm>
        </p:spPr>
        <p:txBody>
          <a:bodyPr/>
          <a:lstStyle/>
          <a:p>
            <a:pPr algn="ctr"/>
            <a:r>
              <a:rPr lang="en-FR" dirty="0"/>
              <a:t>1990-1991: CERN DECnet configuration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2B723E2-0D65-C213-098E-90FD1BF078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882456"/>
            <a:ext cx="5544615" cy="5213594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10E407-F7B1-4F75-9746-E40A4A24AC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43808" y="6309320"/>
            <a:ext cx="4248472" cy="365125"/>
          </a:xfrm>
        </p:spPr>
        <p:txBody>
          <a:bodyPr/>
          <a:lstStyle/>
          <a:p>
            <a:r>
              <a:rPr lang="en-US"/>
              <a:t>CS Group: 1985 - 1999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69FBBC-BB9F-24C1-28EC-1B942418D6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61E592-DD2C-A099-5F5F-8E5E739480F6}"/>
              </a:ext>
            </a:extLst>
          </p:cNvPr>
          <p:cNvSpPr txBox="1"/>
          <p:nvPr/>
        </p:nvSpPr>
        <p:spPr>
          <a:xfrm>
            <a:off x="90722" y="5157192"/>
            <a:ext cx="32571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https://www.w3.org/History/1992/</a:t>
            </a:r>
            <a:r>
              <a:rPr lang="en-GB" i="1" dirty="0" err="1"/>
              <a:t>nfs_dxcern_mirror</a:t>
            </a:r>
            <a:r>
              <a:rPr lang="en-GB" i="1" dirty="0"/>
              <a:t>/</a:t>
            </a:r>
            <a:r>
              <a:rPr lang="en-GB" i="1" dirty="0" err="1"/>
              <a:t>denise</a:t>
            </a:r>
            <a:r>
              <a:rPr lang="en-GB" i="1" dirty="0"/>
              <a:t>/</a:t>
            </a:r>
            <a:r>
              <a:rPr lang="en-GB" i="1" dirty="0" err="1"/>
              <a:t>Routers.txt</a:t>
            </a:r>
            <a:endParaRPr lang="en-FR" i="1" dirty="0"/>
          </a:p>
        </p:txBody>
      </p:sp>
    </p:spTree>
    <p:extLst>
      <p:ext uri="{BB962C8B-B14F-4D97-AF65-F5344CB8AC3E}">
        <p14:creationId xmlns:p14="http://schemas.microsoft.com/office/powerpoint/2010/main" val="144548081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55A0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331680</TotalTime>
  <Words>645</Words>
  <Application>Microsoft Macintosh PowerPoint</Application>
  <PresentationFormat>On-screen Show (4:3)</PresentationFormat>
  <Paragraphs>104</Paragraphs>
  <Slides>14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Times</vt:lpstr>
      <vt:lpstr>Wingdings</vt:lpstr>
      <vt:lpstr>CERNCorporate4-3</vt:lpstr>
      <vt:lpstr>Custom Design</vt:lpstr>
      <vt:lpstr>Image</vt:lpstr>
      <vt:lpstr>CS Group 1985 - 1999: Personal Memories </vt:lpstr>
      <vt:lpstr>Outline</vt:lpstr>
      <vt:lpstr>1988: Email User Guide</vt:lpstr>
      <vt:lpstr>1988: Addressing E-Mail to CERN</vt:lpstr>
      <vt:lpstr>1987:  Mail Gateways at CERN</vt:lpstr>
      <vt:lpstr>1987: CERN Network Connectivity</vt:lpstr>
      <vt:lpstr>1986: A spy in the network</vt:lpstr>
      <vt:lpstr>1988-2001: DECnet Service Management</vt:lpstr>
      <vt:lpstr>1990-1991: CERN DECnet configuration</vt:lpstr>
      <vt:lpstr>1991: DECnet documention in HTML</vt:lpstr>
      <vt:lpstr>1990: Plans for DECnet Phase V</vt:lpstr>
      <vt:lpstr>1990: DECnet Phase V &amp; TCP/IP</vt:lpstr>
      <vt:lpstr>1993: European DECnet runs Phase V</vt:lpstr>
      <vt:lpstr>1994: The future network - IPng (IPv6)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Technical Users Meeting</dc:title>
  <dc:creator>Denise Heagerty</dc:creator>
  <cp:lastModifiedBy>Denise Heagerty</cp:lastModifiedBy>
  <cp:revision>2828</cp:revision>
  <cp:lastPrinted>2023-10-11T16:48:26Z</cp:lastPrinted>
  <dcterms:created xsi:type="dcterms:W3CDTF">2010-04-01T12:21:12Z</dcterms:created>
  <dcterms:modified xsi:type="dcterms:W3CDTF">2023-10-16T10:55:27Z</dcterms:modified>
</cp:coreProperties>
</file>