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4"/>
  </p:sldMasterIdLst>
  <p:notesMasterIdLst>
    <p:notesMasterId r:id="rId25"/>
  </p:notesMasterIdLst>
  <p:sldIdLst>
    <p:sldId id="256" r:id="rId5"/>
    <p:sldId id="313" r:id="rId6"/>
    <p:sldId id="281" r:id="rId7"/>
    <p:sldId id="323" r:id="rId8"/>
    <p:sldId id="333" r:id="rId9"/>
    <p:sldId id="328" r:id="rId10"/>
    <p:sldId id="324" r:id="rId11"/>
    <p:sldId id="325" r:id="rId12"/>
    <p:sldId id="334" r:id="rId13"/>
    <p:sldId id="303" r:id="rId14"/>
    <p:sldId id="285" r:id="rId15"/>
    <p:sldId id="322" r:id="rId16"/>
    <p:sldId id="329" r:id="rId17"/>
    <p:sldId id="332" r:id="rId18"/>
    <p:sldId id="331" r:id="rId19"/>
    <p:sldId id="335" r:id="rId20"/>
    <p:sldId id="336" r:id="rId21"/>
    <p:sldId id="330" r:id="rId22"/>
    <p:sldId id="302" r:id="rId23"/>
    <p:sldId id="274" r:id="rId24"/>
  </p:sldIdLst>
  <p:sldSz cx="9144000" cy="5143500" type="screen16x9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BF2"/>
    <a:srgbClr val="0055A0"/>
    <a:srgbClr val="FFFFFF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46" autoAdjust="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512" y="184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B2D15-D3DC-4221-856A-E2374F53F9E5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DA1E9-DB27-4317-A5C5-0E43A2A39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64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FAA1E-4D21-4DAF-9050-60E624F9AE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37997-5172-2ABC-394D-69664139F6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3236E-E6D9-1789-F161-7A33A2481B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D316A-72E9-CBD8-5D51-4A4749058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0A673-E6B3-96C2-760D-112A47184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6A4E8-5CF2-A984-A616-1EFF5643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9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AC6BE-4C20-0916-3589-38D9A4251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C5CAD-3BB8-67EF-A022-F837065106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43B73-6374-14F7-6861-3F92C57F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79986-CEBE-F0BE-8EB9-2EB0D920C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60F64-9098-C7EF-D706-18B9DAE1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365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1E8AD1-825F-2619-2ED2-B067752EAF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F11C67-591F-75DD-9A85-0A62FF4F2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E433C-1A96-1351-F607-451CFE38B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E8576-4093-DA16-799D-76E2B6360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C3EC4-5830-4805-9B49-30A98DA2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02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98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686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FE3B8-1344-8771-6D08-4F8836208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39D1F-1374-8064-9194-801EBC7EC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DC351-614D-FA51-3D3F-C7FF4FA3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7DD4E-DDD3-4CAA-BE10-D7F1A5410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65F01-D5ED-DC03-3F73-9FB6E80C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7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64BB3-7A4C-D5DD-7D29-B2250E2F0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A94F0-FFF5-0D5B-85E7-E48244941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1AA32-CC14-685F-61FA-A03916AC8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400AC-F65B-2948-FEAE-069FC5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BF620-884C-87C0-17EC-A4325B4AA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68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D554B-6C18-47C9-F413-536A45938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42C9E-E534-A4B3-EA83-7D8B12C097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68861-11FB-AB9E-0182-96F471E34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5B58E-E53C-413D-0126-B2F776894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7EB5F-EB43-C153-1DAB-1BD8A58D9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D0488-4B0C-F188-C7EC-14909F6E1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CD3D0-BE20-0559-DD6A-10875E1A6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76099-D6D6-CE8F-ED44-18A9B6F15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C7505-ACC0-5480-D622-13165D299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9B84B7-492A-5846-CFEE-D0A520F9F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CF030C-4B0C-7F5A-8F01-105F61F653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40F8C6-7D39-5EAF-5B80-62CD1C9A0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BD95A-11FA-5D0E-9AAA-AC5FA1AE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45BF18-A8B8-B621-569A-4E2E4E5AA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51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E4413-C60E-8134-D021-21082B343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DC8855-97BD-1234-CAC2-1E56FF93C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AE3EC-E903-2AB3-F008-23E6A9B31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ABCCE-C598-B700-B6DC-2637A450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8867-9795-BB40-A230-4F48FA2986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9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503A6F-0DAA-8063-233F-D651E792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F3EED-4209-4E56-E742-03AA3107C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B2E2D9-27F7-E8FF-2DC6-56941416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75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5D9A4-5534-0062-797D-D278147B1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7CACC-C6B0-3F66-3944-1AE591D6E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F6C66B-13EA-C3F6-3692-2983F60F5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35652-033A-A282-2B67-D038D7A0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79DB9-2136-C3D0-BDD5-341B016E0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88F96-113A-0C11-462F-3ACD590C7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2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A3BF0-C9B2-FAFA-AA9A-8C39C4D39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09F8-B5DE-30D2-249B-1B110E3188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85689-171A-3A0D-0AAD-01A7804B6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986E0-89B9-8853-1D01-302D72421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B9E1C-F35E-2092-58C7-FCC40201E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F4251-246C-0599-63FF-E2099D81C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3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E82C9-3D78-C8E2-C36D-5A67F607F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36EE7-56CB-6C9F-246B-15F066DC0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26571-FD67-ED17-3A0E-BE88BAB9CD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12 October 2013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D61E8-95DE-5691-DB33-0A8537F0D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Adam Sosnowski | Towards an industry standard campus network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593CA-8553-DB22-9512-050E526B1B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89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76" r:id="rId14"/>
    <p:sldLayoutId id="2147483677" r:id="rId15"/>
    <p:sldLayoutId id="2147483678" r:id="rId16"/>
    <p:sldLayoutId id="2147483680" r:id="rId17"/>
    <p:sldLayoutId id="2147483665" r:id="rId18"/>
    <p:sldLayoutId id="2147483674" r:id="rId1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Wi-Fi service at CERN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sz="2200" dirty="0"/>
              <a:t>200 fully covered buildings</a:t>
            </a:r>
          </a:p>
          <a:p>
            <a:r>
              <a:rPr lang="en-GB" sz="2200" dirty="0"/>
              <a:t>Almost 300 dedicated switches</a:t>
            </a:r>
          </a:p>
          <a:p>
            <a:pPr lvl="0"/>
            <a:r>
              <a:rPr lang="en-GB" sz="2200" dirty="0"/>
              <a:t>Around 8000 UTP outlets cabled</a:t>
            </a:r>
          </a:p>
          <a:p>
            <a:pPr lvl="0"/>
            <a:r>
              <a:rPr lang="en-GB" sz="2200" dirty="0"/>
              <a:t>Around 250 000 m</a:t>
            </a:r>
            <a:r>
              <a:rPr lang="en-GB" sz="2200" baseline="30000" dirty="0"/>
              <a:t>2</a:t>
            </a:r>
            <a:r>
              <a:rPr lang="en-GB" sz="2200" dirty="0"/>
              <a:t> covered (indoor)</a:t>
            </a:r>
          </a:p>
          <a:p>
            <a:pPr lvl="0"/>
            <a:r>
              <a:rPr lang="en-US" sz="2200" dirty="0"/>
              <a:t>Outdoor coverage for main pedestrian paths and CMS site</a:t>
            </a:r>
          </a:p>
          <a:p>
            <a:pPr lvl="0"/>
            <a:r>
              <a:rPr lang="en-US" sz="2200" dirty="0"/>
              <a:t>On demand coverage in underground areas</a:t>
            </a:r>
          </a:p>
          <a:p>
            <a:pPr lvl="1"/>
            <a:endParaRPr lang="en-US" dirty="0"/>
          </a:p>
          <a:p>
            <a:r>
              <a:rPr lang="en-GB" sz="3200" dirty="0"/>
              <a:t>Up to 14,000 unique devices per day</a:t>
            </a:r>
          </a:p>
          <a:p>
            <a:r>
              <a:rPr lang="en-GB" sz="3200" dirty="0"/>
              <a:t>More than 9,000 simultaneous users every day</a:t>
            </a:r>
            <a:endParaRPr lang="fr-FR" sz="3200" dirty="0"/>
          </a:p>
          <a:p>
            <a:pPr lvl="1"/>
            <a:endParaRPr lang="en-US" dirty="0"/>
          </a:p>
          <a:p>
            <a:pPr marL="448056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AutoShape 4" descr="Znalezione obrazy dla zapytania hp msm 460"/>
          <p:cNvSpPr>
            <a:spLocks noChangeAspect="1" noChangeArrowheads="1"/>
          </p:cNvSpPr>
          <p:nvPr/>
        </p:nvSpPr>
        <p:spPr bwMode="auto">
          <a:xfrm flipV="1">
            <a:off x="155575" y="160338"/>
            <a:ext cx="304800" cy="65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43CF20-3F3F-7EA1-03B2-92CF202CE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1037" y="727437"/>
            <a:ext cx="1844313" cy="184431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93437AC-E970-3B47-13BA-4CDED08DF3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AED21D2-CEE5-E3B5-2E11-00827CFA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11" name="Picture 10" descr="A blue green and black logo&#10;&#10;Description automatically generated">
            <a:extLst>
              <a:ext uri="{FF2B5EF4-FFF2-40B4-BE49-F238E27FC236}">
                <a16:creationId xmlns:a16="http://schemas.microsoft.com/office/drawing/2014/main" id="{205B70A8-7116-74A6-410A-39A6254852E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23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Wi-Fi service at CERN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30762"/>
            <a:ext cx="7886700" cy="32635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2 zones across CERN campus</a:t>
            </a:r>
          </a:p>
          <a:p>
            <a:r>
              <a:rPr lang="en-US" dirty="0"/>
              <a:t>9 controllers</a:t>
            </a:r>
          </a:p>
          <a:p>
            <a:r>
              <a:rPr lang="en-GB" dirty="0"/>
              <a:t>Around 5000 APs deployed</a:t>
            </a:r>
          </a:p>
          <a:p>
            <a:r>
              <a:rPr lang="en-GB" dirty="0"/>
              <a:t>802.11ac and 802.11ax standards</a:t>
            </a:r>
          </a:p>
          <a:p>
            <a:r>
              <a:rPr lang="en-GB" dirty="0"/>
              <a:t>3 SSIDs</a:t>
            </a:r>
          </a:p>
          <a:p>
            <a:pPr lvl="1"/>
            <a:r>
              <a:rPr lang="en-GB" dirty="0"/>
              <a:t>CERN</a:t>
            </a:r>
          </a:p>
          <a:p>
            <a:pPr lvl="1"/>
            <a:r>
              <a:rPr lang="en-GB" dirty="0" err="1"/>
              <a:t>eduroam</a:t>
            </a:r>
            <a:endParaRPr lang="en-GB" dirty="0"/>
          </a:p>
          <a:p>
            <a:pPr lvl="1"/>
            <a:r>
              <a:rPr lang="en-GB" dirty="0"/>
              <a:t>CERN-Visitors</a:t>
            </a:r>
          </a:p>
          <a:p>
            <a:r>
              <a:rPr lang="en-GB" dirty="0"/>
              <a:t>Roaming inside buildings and popular outdoor areas</a:t>
            </a:r>
          </a:p>
          <a:p>
            <a:r>
              <a:rPr lang="en-GB" dirty="0"/>
              <a:t>Bluetooth IoT support</a:t>
            </a:r>
          </a:p>
          <a:p>
            <a:r>
              <a:rPr lang="en-GB" dirty="0"/>
              <a:t>Additional monitoring with dedicated sensors</a:t>
            </a:r>
            <a:endParaRPr lang="pl-PL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AutoShape 4" descr="Znalezione obrazy dla zapytania hp msm 460"/>
          <p:cNvSpPr>
            <a:spLocks noChangeAspect="1" noChangeArrowheads="1"/>
          </p:cNvSpPr>
          <p:nvPr/>
        </p:nvSpPr>
        <p:spPr bwMode="auto">
          <a:xfrm flipV="1">
            <a:off x="155575" y="160338"/>
            <a:ext cx="304800" cy="65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AB7C3BB-87E2-3B0C-C425-553C8DA2A1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9464303-711B-3157-D49A-A542ADA3C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14" name="Picture 13" descr="A blue green and black logo&#10;&#10;Description automatically generated">
            <a:extLst>
              <a:ext uri="{FF2B5EF4-FFF2-40B4-BE49-F238E27FC236}">
                <a16:creationId xmlns:a16="http://schemas.microsoft.com/office/drawing/2014/main" id="{62709010-4AC8-23E5-52D8-C359CE7ED5F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4227A170-06E3-E55E-4994-5ED9BFFCE41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350" y="453699"/>
            <a:ext cx="3555817" cy="312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33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38669"/>
            <a:ext cx="7886700" cy="3415617"/>
          </a:xfrm>
        </p:spPr>
        <p:txBody>
          <a:bodyPr>
            <a:normAutofit/>
          </a:bodyPr>
          <a:lstStyle/>
          <a:p>
            <a:r>
              <a:rPr lang="en-US" dirty="0"/>
              <a:t>Wireless is the future of campus network</a:t>
            </a:r>
          </a:p>
          <a:p>
            <a:r>
              <a:rPr lang="en-US" dirty="0"/>
              <a:t>Wireless tender will be launched to renew Wi-Fi infrastructure</a:t>
            </a:r>
          </a:p>
          <a:p>
            <a:r>
              <a:rPr lang="en-US" dirty="0"/>
              <a:t>The newest 802.11 standard</a:t>
            </a:r>
          </a:p>
          <a:p>
            <a:r>
              <a:rPr lang="en-US" dirty="0"/>
              <a:t>Adoption of new 6GHz band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Graphic 4" descr="Future with solid fill">
            <a:extLst>
              <a:ext uri="{FF2B5EF4-FFF2-40B4-BE49-F238E27FC236}">
                <a16:creationId xmlns:a16="http://schemas.microsoft.com/office/drawing/2014/main" id="{30F07EE6-0F9C-41B1-8328-20DA25967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10734" y="471534"/>
            <a:ext cx="1239098" cy="123909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C893196-6157-DDB6-04FF-C8CA1F768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513" y="3643084"/>
            <a:ext cx="8529696" cy="820344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4BEB1CF6-3498-37B2-659A-C96F9FA0BABF}"/>
              </a:ext>
            </a:extLst>
          </p:cNvPr>
          <p:cNvGrpSpPr/>
          <p:nvPr/>
        </p:nvGrpSpPr>
        <p:grpSpPr>
          <a:xfrm>
            <a:off x="1177048" y="2959287"/>
            <a:ext cx="3942119" cy="234906"/>
            <a:chOff x="1934656" y="3518177"/>
            <a:chExt cx="5035008" cy="372250"/>
          </a:xfrm>
        </p:grpSpPr>
        <p:sp>
          <p:nvSpPr>
            <p:cNvPr id="43" name="Content Placeholder 2">
              <a:extLst>
                <a:ext uri="{FF2B5EF4-FFF2-40B4-BE49-F238E27FC236}">
                  <a16:creationId xmlns:a16="http://schemas.microsoft.com/office/drawing/2014/main" id="{32A5D78D-7AEC-EA4B-6033-CC788E3206FA}"/>
                </a:ext>
              </a:extLst>
            </p:cNvPr>
            <p:cNvSpPr txBox="1">
              <a:spLocks/>
            </p:cNvSpPr>
            <p:nvPr/>
          </p:nvSpPr>
          <p:spPr>
            <a:xfrm>
              <a:off x="1934656" y="3518177"/>
              <a:ext cx="2747397" cy="32461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rgbClr val="7030A0"/>
                  </a:solidFill>
                </a:rPr>
                <a:t>Wireless Infrastructure</a:t>
              </a:r>
            </a:p>
          </p:txBody>
        </p:sp>
        <p:sp>
          <p:nvSpPr>
            <p:cNvPr id="44" name="Rectangle: Rounded Corners 21">
              <a:extLst>
                <a:ext uri="{FF2B5EF4-FFF2-40B4-BE49-F238E27FC236}">
                  <a16:creationId xmlns:a16="http://schemas.microsoft.com/office/drawing/2014/main" id="{77FF35DC-DDB3-B96F-1DCC-E3D5EC835814}"/>
                </a:ext>
              </a:extLst>
            </p:cNvPr>
            <p:cNvSpPr/>
            <p:nvPr/>
          </p:nvSpPr>
          <p:spPr>
            <a:xfrm>
              <a:off x="4682052" y="3652832"/>
              <a:ext cx="723802" cy="23462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Tender</a:t>
              </a:r>
            </a:p>
          </p:txBody>
        </p:sp>
        <p:sp>
          <p:nvSpPr>
            <p:cNvPr id="45" name="Rectangle: Rounded Corners 22">
              <a:extLst>
                <a:ext uri="{FF2B5EF4-FFF2-40B4-BE49-F238E27FC236}">
                  <a16:creationId xmlns:a16="http://schemas.microsoft.com/office/drawing/2014/main" id="{CC4E41D4-C978-A918-09EA-9318BD25C32D}"/>
                </a:ext>
              </a:extLst>
            </p:cNvPr>
            <p:cNvSpPr/>
            <p:nvPr/>
          </p:nvSpPr>
          <p:spPr>
            <a:xfrm>
              <a:off x="5412919" y="3652832"/>
              <a:ext cx="332851" cy="23462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/>
                <a:t>LT</a:t>
              </a:r>
            </a:p>
          </p:txBody>
        </p:sp>
        <p:sp>
          <p:nvSpPr>
            <p:cNvPr id="46" name="Rectangle: Rounded Corners 26">
              <a:extLst>
                <a:ext uri="{FF2B5EF4-FFF2-40B4-BE49-F238E27FC236}">
                  <a16:creationId xmlns:a16="http://schemas.microsoft.com/office/drawing/2014/main" id="{EE0642B6-274F-61AE-C5E6-83D86A9E36B5}"/>
                </a:ext>
              </a:extLst>
            </p:cNvPr>
            <p:cNvSpPr/>
            <p:nvPr/>
          </p:nvSpPr>
          <p:spPr>
            <a:xfrm>
              <a:off x="5752681" y="3655803"/>
              <a:ext cx="1216983" cy="23462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Deployment</a:t>
              </a: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9D48610-1B3E-1F70-CE01-ADEEF7EDDF5D}"/>
              </a:ext>
            </a:extLst>
          </p:cNvPr>
          <p:cNvCxnSpPr>
            <a:cxnSpLocks/>
          </p:cNvCxnSpPr>
          <p:nvPr/>
        </p:nvCxnSpPr>
        <p:spPr>
          <a:xfrm flipV="1">
            <a:off x="4137218" y="3252576"/>
            <a:ext cx="0" cy="763403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385D700-5903-F013-F77B-1262DA7CB1E9}"/>
              </a:ext>
            </a:extLst>
          </p:cNvPr>
          <p:cNvCxnSpPr>
            <a:cxnSpLocks/>
          </p:cNvCxnSpPr>
          <p:nvPr/>
        </p:nvCxnSpPr>
        <p:spPr>
          <a:xfrm flipV="1">
            <a:off x="4613848" y="3250560"/>
            <a:ext cx="0" cy="763403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C196DE9-5AD5-0FE0-C721-8A9AAC8C5412}"/>
              </a:ext>
            </a:extLst>
          </p:cNvPr>
          <p:cNvCxnSpPr>
            <a:cxnSpLocks/>
          </p:cNvCxnSpPr>
          <p:nvPr/>
        </p:nvCxnSpPr>
        <p:spPr>
          <a:xfrm flipV="1">
            <a:off x="5090045" y="3250560"/>
            <a:ext cx="0" cy="763403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4FBBB99-B63E-1817-DA5F-87D38D6A9326}"/>
              </a:ext>
            </a:extLst>
          </p:cNvPr>
          <p:cNvCxnSpPr>
            <a:cxnSpLocks/>
          </p:cNvCxnSpPr>
          <p:nvPr/>
        </p:nvCxnSpPr>
        <p:spPr>
          <a:xfrm flipV="1">
            <a:off x="3657124" y="3250559"/>
            <a:ext cx="0" cy="763403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EA201-56F9-9C65-5D1B-040A02AD7B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762E2DF-B01E-D86E-1A5B-7EF1CEFA7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8" name="Picture 7" descr="A blue green and black logo&#10;&#10;Description automatically generated">
            <a:extLst>
              <a:ext uri="{FF2B5EF4-FFF2-40B4-BE49-F238E27FC236}">
                <a16:creationId xmlns:a16="http://schemas.microsoft.com/office/drawing/2014/main" id="{79BA8313-F710-AC9E-9EE6-B05F4E1D399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13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Different challenges over the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3412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Poor implementation of the 802.11 standards on users’ devices</a:t>
            </a:r>
          </a:p>
          <a:p>
            <a:r>
              <a:rPr lang="en-US" dirty="0"/>
              <a:t>Manual channel and power assignments</a:t>
            </a:r>
          </a:p>
          <a:p>
            <a:r>
              <a:rPr lang="en-US" dirty="0"/>
              <a:t>Interferences and rouge APs on 2.4GHz band</a:t>
            </a:r>
          </a:p>
          <a:p>
            <a:r>
              <a:rPr lang="en-US" dirty="0"/>
              <a:t>Moving people to 5GHz band</a:t>
            </a:r>
          </a:p>
          <a:p>
            <a:r>
              <a:rPr lang="en-US" dirty="0"/>
              <a:t>Problems with DFS channels</a:t>
            </a:r>
          </a:p>
          <a:p>
            <a:r>
              <a:rPr lang="en-US" dirty="0"/>
              <a:t>Management of huge network of autonomous APs</a:t>
            </a:r>
          </a:p>
          <a:p>
            <a:r>
              <a:rPr lang="en-US" dirty="0"/>
              <a:t>Underground deployments exposed on radiation</a:t>
            </a:r>
          </a:p>
          <a:p>
            <a:r>
              <a:rPr lang="en-US" dirty="0"/>
              <a:t>From coverage-oriented deployment to one focused on the capacity </a:t>
            </a:r>
          </a:p>
          <a:p>
            <a:r>
              <a:rPr lang="en-US" dirty="0"/>
              <a:t>Building automation for controller-based solution</a:t>
            </a:r>
          </a:p>
          <a:p>
            <a:r>
              <a:rPr lang="en-US" dirty="0"/>
              <a:t>Reliability of controller-based solution</a:t>
            </a:r>
          </a:p>
          <a:p>
            <a:r>
              <a:rPr lang="en-US" dirty="0"/>
              <a:t>Deliver enough electrical power to run Wi-Fi APs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6391F24B-13A7-81DB-6198-0F1E821B14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9" name="Graphic 8" descr="Puzzle outline">
            <a:extLst>
              <a:ext uri="{FF2B5EF4-FFF2-40B4-BE49-F238E27FC236}">
                <a16:creationId xmlns:a16="http://schemas.microsoft.com/office/drawing/2014/main" id="{0B242728-B179-DF11-BAAB-5DF3191B1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7846" y="433041"/>
            <a:ext cx="1015007" cy="101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55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VDSL &amp; Wi-Fi in LHC tunnel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369219"/>
            <a:ext cx="4780412" cy="3263504"/>
          </a:xfrm>
        </p:spPr>
        <p:txBody>
          <a:bodyPr>
            <a:normAutofit/>
          </a:bodyPr>
          <a:lstStyle/>
          <a:p>
            <a:r>
              <a:rPr lang="en-US" dirty="0"/>
              <a:t>VDSL2 : Very high bit rate Digital Subscriber Line version 2</a:t>
            </a:r>
          </a:p>
          <a:p>
            <a:r>
              <a:rPr lang="en-US" dirty="0"/>
              <a:t>Temporary Wi-Fi/VDSL modems deployment for the period of LS1</a:t>
            </a:r>
          </a:p>
          <a:p>
            <a:r>
              <a:rPr lang="en-US" dirty="0"/>
              <a:t>278 Wi-Fi/VDSL modems deployed in LHC tunnel </a:t>
            </a:r>
          </a:p>
          <a:p>
            <a:pPr lvl="1"/>
            <a:r>
              <a:rPr lang="en-US" dirty="0"/>
              <a:t>802.11bgn (2.4GHz) up to 80Mbps half-duplex shared</a:t>
            </a:r>
          </a:p>
          <a:p>
            <a:r>
              <a:rPr lang="en-US" dirty="0"/>
              <a:t>GPN plugs available every 100m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C05F91CE-CAD9-9F28-D34F-CA050CF75A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D7F16006-F632-3499-3BD7-F205E04DA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640" y="82712"/>
            <a:ext cx="2633368" cy="197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D8EE33-A9BE-BAAC-6041-A5D482565B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067" y="1971640"/>
            <a:ext cx="4057934" cy="28707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F10347-A57E-ACAE-D0BE-52A429E6600B}"/>
              </a:ext>
            </a:extLst>
          </p:cNvPr>
          <p:cNvSpPr txBox="1"/>
          <p:nvPr/>
        </p:nvSpPr>
        <p:spPr>
          <a:xfrm>
            <a:off x="7027878" y="301138"/>
            <a:ext cx="18004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>
                <a:solidFill>
                  <a:schemeClr val="bg1"/>
                </a:solidFill>
              </a:rPr>
              <a:t>A Wi-Fi/VDSL modem in LHC </a:t>
            </a:r>
            <a:endParaRPr lang="fr-FR" sz="9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95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Underground areas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/>
              <a:t>Adam Sosnowski | Wi-Fi @ CERN</a:t>
            </a:r>
            <a:endParaRPr lang="en-US" dirty="0"/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6391F24B-13A7-81DB-6198-0F1E821B14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7F05BD6C-1759-F273-3790-50FF26285F1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31115" y="372942"/>
            <a:ext cx="2643119" cy="1982339"/>
          </a:xfrm>
          <a:prstGeom prst="rect">
            <a:avLst/>
          </a:prstGeom>
        </p:spPr>
      </p:pic>
      <p:pic>
        <p:nvPicPr>
          <p:cNvPr id="13" name="Picture 12" descr="A blue stairs in a factory&#10;&#10;Description automatically generated">
            <a:extLst>
              <a:ext uri="{FF2B5EF4-FFF2-40B4-BE49-F238E27FC236}">
                <a16:creationId xmlns:a16="http://schemas.microsoft.com/office/drawing/2014/main" id="{9610B477-019E-7948-CB0C-00A7E3964F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337" y="2728224"/>
            <a:ext cx="2714767" cy="2036075"/>
          </a:xfrm>
          <a:prstGeom prst="rect">
            <a:avLst/>
          </a:prstGeom>
        </p:spPr>
      </p:pic>
      <p:pic>
        <p:nvPicPr>
          <p:cNvPr id="15" name="Picture 14" descr="A tunnel with pipes and pipes&#10;&#10;Description automatically generated">
            <a:extLst>
              <a:ext uri="{FF2B5EF4-FFF2-40B4-BE49-F238E27FC236}">
                <a16:creationId xmlns:a16="http://schemas.microsoft.com/office/drawing/2014/main" id="{6239A554-9B85-A12F-8874-7B3D1D23EDF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6" y="1104243"/>
            <a:ext cx="2931353" cy="2198515"/>
          </a:xfrm>
          <a:prstGeom prst="rect">
            <a:avLst/>
          </a:prstGeom>
        </p:spPr>
      </p:pic>
      <p:pic>
        <p:nvPicPr>
          <p:cNvPr id="17" name="Picture 16" descr="A metal pipes in a room&#10;&#10;Description automatically generated">
            <a:extLst>
              <a:ext uri="{FF2B5EF4-FFF2-40B4-BE49-F238E27FC236}">
                <a16:creationId xmlns:a16="http://schemas.microsoft.com/office/drawing/2014/main" id="{ABE62EB8-EA73-9D7E-3839-2CB1E03024B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50" y="2991824"/>
            <a:ext cx="2363300" cy="1772475"/>
          </a:xfrm>
          <a:prstGeom prst="rect">
            <a:avLst/>
          </a:prstGeom>
        </p:spPr>
      </p:pic>
      <p:pic>
        <p:nvPicPr>
          <p:cNvPr id="19" name="Picture 18" descr="A close-up of a factory&#10;&#10;Description automatically generated">
            <a:extLst>
              <a:ext uri="{FF2B5EF4-FFF2-40B4-BE49-F238E27FC236}">
                <a16:creationId xmlns:a16="http://schemas.microsoft.com/office/drawing/2014/main" id="{E8A43205-3B76-4FA5-0D39-12A79142A3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85159" y="1454766"/>
            <a:ext cx="2804187" cy="2103141"/>
          </a:xfrm>
          <a:prstGeom prst="rect">
            <a:avLst/>
          </a:prstGeom>
        </p:spPr>
      </p:pic>
      <p:pic>
        <p:nvPicPr>
          <p:cNvPr id="21" name="Picture 20" descr="A machine with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37663BE2-A2F2-767A-5DB4-A40064D8CF4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28771" y="680681"/>
            <a:ext cx="2242785" cy="1682089"/>
          </a:xfrm>
          <a:prstGeom prst="rect">
            <a:avLst/>
          </a:prstGeom>
        </p:spPr>
      </p:pic>
      <p:pic>
        <p:nvPicPr>
          <p:cNvPr id="23" name="Picture 22" descr="A close-up of a cable system&#10;&#10;Description automatically generated">
            <a:extLst>
              <a:ext uri="{FF2B5EF4-FFF2-40B4-BE49-F238E27FC236}">
                <a16:creationId xmlns:a16="http://schemas.microsoft.com/office/drawing/2014/main" id="{F099FD3C-3A50-83D4-F415-472A9CF105F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597" y="2827578"/>
            <a:ext cx="2292824" cy="17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21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Underground areas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/>
              <a:t>Adam Sosnowski | Wi-Fi @ CERN</a:t>
            </a:r>
            <a:endParaRPr lang="en-US" dirty="0"/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6391F24B-13A7-81DB-6198-0F1E821B14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7F05BD6C-1759-F273-3790-50FF26285F1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31115" y="372942"/>
            <a:ext cx="2643119" cy="1982339"/>
          </a:xfrm>
          <a:prstGeom prst="rect">
            <a:avLst/>
          </a:prstGeom>
        </p:spPr>
      </p:pic>
      <p:pic>
        <p:nvPicPr>
          <p:cNvPr id="13" name="Picture 12" descr="A blue stairs in a factory&#10;&#10;Description automatically generated">
            <a:extLst>
              <a:ext uri="{FF2B5EF4-FFF2-40B4-BE49-F238E27FC236}">
                <a16:creationId xmlns:a16="http://schemas.microsoft.com/office/drawing/2014/main" id="{9610B477-019E-7948-CB0C-00A7E3964F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337" y="2728224"/>
            <a:ext cx="2714767" cy="2036075"/>
          </a:xfrm>
          <a:prstGeom prst="rect">
            <a:avLst/>
          </a:prstGeom>
        </p:spPr>
      </p:pic>
      <p:pic>
        <p:nvPicPr>
          <p:cNvPr id="15" name="Picture 14" descr="A tunnel with pipes and pipes&#10;&#10;Description automatically generated">
            <a:extLst>
              <a:ext uri="{FF2B5EF4-FFF2-40B4-BE49-F238E27FC236}">
                <a16:creationId xmlns:a16="http://schemas.microsoft.com/office/drawing/2014/main" id="{6239A554-9B85-A12F-8874-7B3D1D23EDF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6" y="1104243"/>
            <a:ext cx="2931353" cy="2198515"/>
          </a:xfrm>
          <a:prstGeom prst="rect">
            <a:avLst/>
          </a:prstGeom>
        </p:spPr>
      </p:pic>
      <p:pic>
        <p:nvPicPr>
          <p:cNvPr id="17" name="Picture 16" descr="A metal pipes in a room&#10;&#10;Description automatically generated">
            <a:extLst>
              <a:ext uri="{FF2B5EF4-FFF2-40B4-BE49-F238E27FC236}">
                <a16:creationId xmlns:a16="http://schemas.microsoft.com/office/drawing/2014/main" id="{ABE62EB8-EA73-9D7E-3839-2CB1E03024B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960" y="3022192"/>
            <a:ext cx="2363300" cy="1772475"/>
          </a:xfrm>
          <a:prstGeom prst="rect">
            <a:avLst/>
          </a:prstGeom>
        </p:spPr>
      </p:pic>
      <p:pic>
        <p:nvPicPr>
          <p:cNvPr id="19" name="Picture 18" descr="A close-up of a factory&#10;&#10;Description automatically generated">
            <a:extLst>
              <a:ext uri="{FF2B5EF4-FFF2-40B4-BE49-F238E27FC236}">
                <a16:creationId xmlns:a16="http://schemas.microsoft.com/office/drawing/2014/main" id="{E8A43205-3B76-4FA5-0D39-12A79142A3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85159" y="1454766"/>
            <a:ext cx="2804187" cy="2103141"/>
          </a:xfrm>
          <a:prstGeom prst="rect">
            <a:avLst/>
          </a:prstGeom>
        </p:spPr>
      </p:pic>
      <p:pic>
        <p:nvPicPr>
          <p:cNvPr id="21" name="Picture 20" descr="A machine with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37663BE2-A2F2-767A-5DB4-A40064D8CF4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28771" y="680681"/>
            <a:ext cx="2242785" cy="1682089"/>
          </a:xfrm>
          <a:prstGeom prst="rect">
            <a:avLst/>
          </a:prstGeom>
        </p:spPr>
      </p:pic>
      <p:pic>
        <p:nvPicPr>
          <p:cNvPr id="23" name="Picture 22" descr="A close-up of a cable system&#10;&#10;Description automatically generated">
            <a:extLst>
              <a:ext uri="{FF2B5EF4-FFF2-40B4-BE49-F238E27FC236}">
                <a16:creationId xmlns:a16="http://schemas.microsoft.com/office/drawing/2014/main" id="{F099FD3C-3A50-83D4-F415-472A9CF105F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597" y="2827578"/>
            <a:ext cx="2292824" cy="171961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01516D7-8464-F5D3-C329-3D16B96C8613}"/>
              </a:ext>
            </a:extLst>
          </p:cNvPr>
          <p:cNvSpPr/>
          <p:nvPr/>
        </p:nvSpPr>
        <p:spPr>
          <a:xfrm>
            <a:off x="1240928" y="3030772"/>
            <a:ext cx="1720312" cy="7904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0FB53A8-430F-CC32-8B32-6918D43AFE69}"/>
              </a:ext>
            </a:extLst>
          </p:cNvPr>
          <p:cNvSpPr/>
          <p:nvPr/>
        </p:nvSpPr>
        <p:spPr>
          <a:xfrm>
            <a:off x="1793694" y="1383761"/>
            <a:ext cx="1029686" cy="5718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BF59329-98FC-818B-9264-D0E66F6EFEFD}"/>
              </a:ext>
            </a:extLst>
          </p:cNvPr>
          <p:cNvSpPr/>
          <p:nvPr/>
        </p:nvSpPr>
        <p:spPr>
          <a:xfrm>
            <a:off x="3688073" y="3338084"/>
            <a:ext cx="1720312" cy="7904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C73C76D-497C-6F5D-D408-2DEE7B8FEF2F}"/>
              </a:ext>
            </a:extLst>
          </p:cNvPr>
          <p:cNvSpPr/>
          <p:nvPr/>
        </p:nvSpPr>
        <p:spPr>
          <a:xfrm>
            <a:off x="3688073" y="1979526"/>
            <a:ext cx="1106957" cy="5863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BC86B11-CABB-E3DB-4C31-F24A8F64A6C5}"/>
              </a:ext>
            </a:extLst>
          </p:cNvPr>
          <p:cNvSpPr/>
          <p:nvPr/>
        </p:nvSpPr>
        <p:spPr>
          <a:xfrm>
            <a:off x="5503569" y="516355"/>
            <a:ext cx="1015192" cy="20107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F5BD0A-91A0-1FC3-4AA6-40F1213421F4}"/>
              </a:ext>
            </a:extLst>
          </p:cNvPr>
          <p:cNvSpPr/>
          <p:nvPr/>
        </p:nvSpPr>
        <p:spPr>
          <a:xfrm>
            <a:off x="7537985" y="98741"/>
            <a:ext cx="977365" cy="21097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A792B76-E2E6-458C-2132-8906E60C31A6}"/>
              </a:ext>
            </a:extLst>
          </p:cNvPr>
          <p:cNvSpPr/>
          <p:nvPr/>
        </p:nvSpPr>
        <p:spPr>
          <a:xfrm>
            <a:off x="6587731" y="3559451"/>
            <a:ext cx="1438936" cy="5234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029625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Environment changes…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6391F24B-13A7-81DB-6198-0F1E821B14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9" name="Picture 8" descr="A yellow and black pipe net&#10;&#10;Description automatically generated">
            <a:extLst>
              <a:ext uri="{FF2B5EF4-FFF2-40B4-BE49-F238E27FC236}">
                <a16:creationId xmlns:a16="http://schemas.microsoft.com/office/drawing/2014/main" id="{1AD84698-D719-509B-F3C5-B86BC078DD2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16681" y="1503749"/>
            <a:ext cx="3660907" cy="274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98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Not everybody likes Wi-Fi…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6391F24B-13A7-81DB-6198-0F1E821B14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4CE987-830F-B2DF-1211-A23AC5A12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978" y="1591013"/>
            <a:ext cx="3055669" cy="23854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 descr="A foil bag from the ceiling&#10;&#10;Description automatically generated">
            <a:extLst>
              <a:ext uri="{FF2B5EF4-FFF2-40B4-BE49-F238E27FC236}">
                <a16:creationId xmlns:a16="http://schemas.microsoft.com/office/drawing/2014/main" id="{282EE2EA-AC6A-86B5-9062-FB5C8E343C1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959" y="1391102"/>
            <a:ext cx="3642561" cy="270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01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462379"/>
            <a:ext cx="8229600" cy="33205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4800" dirty="0">
                <a:solidFill>
                  <a:schemeClr val="accent1"/>
                </a:solidFill>
              </a:rPr>
              <a:t>Thank you!</a:t>
            </a:r>
          </a:p>
          <a:p>
            <a:pPr marL="36576" indent="0">
              <a:buFont typeface="Arial"/>
              <a:buNone/>
            </a:pPr>
            <a:endParaRPr lang="en-GB" sz="2000" dirty="0"/>
          </a:p>
        </p:txBody>
      </p:sp>
      <p:pic>
        <p:nvPicPr>
          <p:cNvPr id="2" name="Picture 1" descr="A blue and grey logo&#10;&#10;Description automatically generated with medium confidence">
            <a:extLst>
              <a:ext uri="{FF2B5EF4-FFF2-40B4-BE49-F238E27FC236}">
                <a16:creationId xmlns:a16="http://schemas.microsoft.com/office/drawing/2014/main" id="{2426A986-EE06-11DE-89A8-59CBF25B3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519" y="2999935"/>
            <a:ext cx="18415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242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1821260"/>
            <a:ext cx="9144001" cy="1288782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accent1"/>
                </a:solidFill>
              </a:rPr>
              <a:t>Wi-Fi @ CERN</a:t>
            </a:r>
          </a:p>
        </p:txBody>
      </p:sp>
      <p:pic>
        <p:nvPicPr>
          <p:cNvPr id="9" name="Picture 1" descr="LogoOutline.ai">
            <a:extLst>
              <a:ext uri="{FF2B5EF4-FFF2-40B4-BE49-F238E27FC236}">
                <a16:creationId xmlns:a16="http://schemas.microsoft.com/office/drawing/2014/main" id="{AD913C33-1652-F9FD-3202-F9C3EDC3F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929" y="166222"/>
            <a:ext cx="1143330" cy="11433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BE0348-844B-A026-95DB-C3E5D29E3E27}"/>
              </a:ext>
            </a:extLst>
          </p:cNvPr>
          <p:cNvSpPr txBox="1"/>
          <p:nvPr/>
        </p:nvSpPr>
        <p:spPr>
          <a:xfrm>
            <a:off x="214350" y="4416741"/>
            <a:ext cx="260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Adam SOSNOWSKI</a:t>
            </a:r>
          </a:p>
          <a:p>
            <a:r>
              <a:rPr lang="en-GB" sz="1400" dirty="0" err="1">
                <a:solidFill>
                  <a:schemeClr val="accent1"/>
                </a:solidFill>
              </a:rPr>
              <a:t>adam.sosnowski</a:t>
            </a:r>
            <a:r>
              <a:rPr lang="en-US" sz="1400" dirty="0">
                <a:solidFill>
                  <a:schemeClr val="accent1"/>
                </a:solidFill>
              </a:rPr>
              <a:t>@</a:t>
            </a:r>
            <a:r>
              <a:rPr lang="en-GB" sz="1400" dirty="0">
                <a:solidFill>
                  <a:schemeClr val="accent1"/>
                </a:solidFill>
              </a:rPr>
              <a:t>cern.ch</a:t>
            </a:r>
            <a:endParaRPr lang="en-GB" sz="1100" dirty="0">
              <a:solidFill>
                <a:schemeClr val="accent1"/>
              </a:solidFill>
            </a:endParaRPr>
          </a:p>
        </p:txBody>
      </p:sp>
      <p:pic>
        <p:nvPicPr>
          <p:cNvPr id="3" name="Picture 2" descr="A blue and grey logo&#10;&#10;Description automatically generated with medium confidence">
            <a:extLst>
              <a:ext uri="{FF2B5EF4-FFF2-40B4-BE49-F238E27FC236}">
                <a16:creationId xmlns:a16="http://schemas.microsoft.com/office/drawing/2014/main" id="{35BFA7D8-2039-B831-21D6-10A014BD4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3997" y="3549127"/>
            <a:ext cx="1841500" cy="1282700"/>
          </a:xfrm>
          <a:prstGeom prst="rect">
            <a:avLst/>
          </a:prstGeom>
        </p:spPr>
      </p:pic>
      <p:sp>
        <p:nvSpPr>
          <p:cNvPr id="4" name="Title 5">
            <a:extLst>
              <a:ext uri="{FF2B5EF4-FFF2-40B4-BE49-F238E27FC236}">
                <a16:creationId xmlns:a16="http://schemas.microsoft.com/office/drawing/2014/main" id="{57F9A590-CEFA-0718-7D34-83428BF48276}"/>
              </a:ext>
            </a:extLst>
          </p:cNvPr>
          <p:cNvSpPr txBox="1">
            <a:spLocks/>
          </p:cNvSpPr>
          <p:nvPr/>
        </p:nvSpPr>
        <p:spPr>
          <a:xfrm>
            <a:off x="0" y="2836367"/>
            <a:ext cx="9144001" cy="701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>
                <a:solidFill>
                  <a:schemeClr val="accent1"/>
                </a:solidFill>
              </a:rPr>
              <a:t>CS 40</a:t>
            </a:r>
            <a:r>
              <a:rPr lang="en-GB" sz="2400" b="1" baseline="30000" dirty="0">
                <a:solidFill>
                  <a:schemeClr val="accent1"/>
                </a:solidFill>
              </a:rPr>
              <a:t>th</a:t>
            </a:r>
            <a:r>
              <a:rPr lang="en-GB" sz="2400" b="1" dirty="0">
                <a:solidFill>
                  <a:schemeClr val="accent1"/>
                </a:solidFill>
              </a:rPr>
              <a:t> Anniversary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7F4A9D-B305-85AD-75EF-21F66B7557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3865">
            <a:off x="5609288" y="905508"/>
            <a:ext cx="1214978" cy="121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14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02544"/>
            <a:ext cx="7886700" cy="32635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Beginnings</a:t>
            </a:r>
          </a:p>
          <a:p>
            <a:r>
              <a:rPr lang="en-US" dirty="0"/>
              <a:t>External Wi-Fi cards</a:t>
            </a:r>
          </a:p>
          <a:p>
            <a:r>
              <a:rPr lang="en-US" dirty="0"/>
              <a:t>The Day which changed everything</a:t>
            </a:r>
          </a:p>
          <a:p>
            <a:r>
              <a:rPr lang="en-US" dirty="0"/>
              <a:t>Evolution</a:t>
            </a:r>
          </a:p>
          <a:p>
            <a:r>
              <a:rPr lang="en-US" dirty="0"/>
              <a:t>Revolution</a:t>
            </a:r>
          </a:p>
          <a:p>
            <a:r>
              <a:rPr lang="en-US" dirty="0"/>
              <a:t>Wi-Fi service at CERN</a:t>
            </a:r>
          </a:p>
          <a:p>
            <a:r>
              <a:rPr lang="en-US" dirty="0"/>
              <a:t>Future</a:t>
            </a:r>
          </a:p>
          <a:p>
            <a:r>
              <a:rPr lang="en-US" dirty="0"/>
              <a:t>Different challenges over the years</a:t>
            </a:r>
          </a:p>
          <a:p>
            <a:r>
              <a:rPr lang="en-US" dirty="0"/>
              <a:t>VDSL &amp; Wi-Fi in LCH tunnel</a:t>
            </a:r>
          </a:p>
          <a:p>
            <a:r>
              <a:rPr lang="en-US" dirty="0"/>
              <a:t>Environment changes…</a:t>
            </a:r>
          </a:p>
          <a:p>
            <a:r>
              <a:rPr lang="en-US" dirty="0"/>
              <a:t>Not everyone likes Wi-Fi…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6391F24B-13A7-81DB-6198-0F1E821B14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9DB1B2-9DCE-4088-3966-C7E19C4F0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34689">
            <a:off x="7150480" y="1673185"/>
            <a:ext cx="1482745" cy="1482745"/>
          </a:xfrm>
          <a:prstGeom prst="rect">
            <a:avLst/>
          </a:prstGeom>
        </p:spPr>
      </p:pic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13F926DF-56D6-2592-56B0-0F95CA3486D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670" y="2955360"/>
            <a:ext cx="1038477" cy="79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487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Beginnings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Adoption of 802.11 standard (up to 2 Mbit/s) -&gt; 1997</a:t>
            </a:r>
          </a:p>
          <a:p>
            <a:r>
              <a:rPr lang="en-US" dirty="0"/>
              <a:t>Adoption of 802.11b standard (up to 11 Mbit/s) -&gt; 1999</a:t>
            </a:r>
          </a:p>
          <a:p>
            <a:r>
              <a:rPr lang="en-US" dirty="0"/>
              <a:t>Adoption of 802.11a standard (up to 54 Mbit/s) -&gt; 1999</a:t>
            </a:r>
          </a:p>
          <a:p>
            <a:r>
              <a:rPr lang="en-US" dirty="0"/>
              <a:t>Adoption of 802.11g standard (up to 54 Mbit/s) -&gt; 2003</a:t>
            </a:r>
          </a:p>
          <a:p>
            <a:endParaRPr lang="en-US" dirty="0"/>
          </a:p>
          <a:p>
            <a:r>
              <a:rPr lang="en-US" dirty="0"/>
              <a:t>No one remembers when the first AP was deployed at CERN…</a:t>
            </a:r>
          </a:p>
          <a:p>
            <a:r>
              <a:rPr lang="en-US" dirty="0"/>
              <a:t>But tender was launched in 2003 to supply 802.11g APs</a:t>
            </a:r>
          </a:p>
          <a:p>
            <a:pPr lvl="1"/>
            <a:r>
              <a:rPr lang="en-US" dirty="0" err="1"/>
              <a:t>Proxim</a:t>
            </a:r>
            <a:r>
              <a:rPr lang="en-US" dirty="0"/>
              <a:t> Orinoco started to be deployed (802.11g &amp; 802.11a)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 November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/>
              <a:t>Adam Sosnowski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213FF170-9DF4-614E-47AC-61943472269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80DDA767-F30A-5631-1896-A76C76541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795" y="3756203"/>
            <a:ext cx="1693277" cy="876520"/>
          </a:xfrm>
          <a:prstGeom prst="rect">
            <a:avLst/>
          </a:prstGeom>
        </p:spPr>
      </p:pic>
      <p:pic>
        <p:nvPicPr>
          <p:cNvPr id="11" name="Picture 10" descr="A paper with text and lines&#10;&#10;Description automatically generated">
            <a:extLst>
              <a:ext uri="{FF2B5EF4-FFF2-40B4-BE49-F238E27FC236}">
                <a16:creationId xmlns:a16="http://schemas.microsoft.com/office/drawing/2014/main" id="{CEB405AA-6165-3235-D881-F21574C145F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657" y="391748"/>
            <a:ext cx="1979415" cy="269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30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External Wi-Fi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6720417" cy="3263504"/>
          </a:xfrm>
        </p:spPr>
        <p:txBody>
          <a:bodyPr>
            <a:normAutofit/>
          </a:bodyPr>
          <a:lstStyle/>
          <a:p>
            <a:r>
              <a:rPr lang="en-US" dirty="0"/>
              <a:t>At the beginning external PC Wi-Fi cards were used to interconnect machines to Wi-Fi network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 November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/>
              <a:t>Adam Sosnowski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213FF170-9DF4-614E-47AC-61943472269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10" name="Picture 9" descr="A close up of a device&#10;&#10;Description automatically generated">
            <a:extLst>
              <a:ext uri="{FF2B5EF4-FFF2-40B4-BE49-F238E27FC236}">
                <a16:creationId xmlns:a16="http://schemas.microsoft.com/office/drawing/2014/main" id="{C404EF1C-F3D6-67F4-A999-26308ABDE2A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650" y="355529"/>
            <a:ext cx="1149491" cy="2445910"/>
          </a:xfrm>
          <a:prstGeom prst="rect">
            <a:avLst/>
          </a:prstGeom>
        </p:spPr>
      </p:pic>
      <p:pic>
        <p:nvPicPr>
          <p:cNvPr id="12" name="Picture 11" descr="A computer with a usb port&#10;&#10;Description automatically generated">
            <a:extLst>
              <a:ext uri="{FF2B5EF4-FFF2-40B4-BE49-F238E27FC236}">
                <a16:creationId xmlns:a16="http://schemas.microsoft.com/office/drawing/2014/main" id="{592788DB-0659-C2A1-5D8F-D8073A19B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793" y="2079009"/>
            <a:ext cx="2448920" cy="2448920"/>
          </a:xfrm>
          <a:prstGeom prst="rect">
            <a:avLst/>
          </a:prstGeom>
        </p:spPr>
      </p:pic>
      <p:pic>
        <p:nvPicPr>
          <p:cNvPr id="14" name="Picture 13" descr="A clipboard with a pen and a note&#10;&#10;Description automatically generated">
            <a:extLst>
              <a:ext uri="{FF2B5EF4-FFF2-40B4-BE49-F238E27FC236}">
                <a16:creationId xmlns:a16="http://schemas.microsoft.com/office/drawing/2014/main" id="{8F739F4D-7A71-939A-35DB-B921E707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0948" y="3083629"/>
            <a:ext cx="1333500" cy="1616364"/>
          </a:xfrm>
          <a:prstGeom prst="rect">
            <a:avLst/>
          </a:prstGeom>
        </p:spPr>
      </p:pic>
      <p:pic>
        <p:nvPicPr>
          <p:cNvPr id="16" name="Picture 15" descr="A wireless card reader for a computer&#10;&#10;Description automatically generated">
            <a:extLst>
              <a:ext uri="{FF2B5EF4-FFF2-40B4-BE49-F238E27FC236}">
                <a16:creationId xmlns:a16="http://schemas.microsoft.com/office/drawing/2014/main" id="{C7B8A07B-9270-88DC-C7F3-CDE027C8A0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824" y="2110115"/>
            <a:ext cx="2605783" cy="187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872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The Day which changed everything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5053368" cy="3263504"/>
          </a:xfrm>
        </p:spPr>
        <p:txBody>
          <a:bodyPr>
            <a:normAutofit/>
          </a:bodyPr>
          <a:lstStyle/>
          <a:p>
            <a:r>
              <a:rPr lang="en-US" dirty="0"/>
              <a:t>Apple announces iPhone -&gt; 2007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Things went fast afterwards…</a:t>
            </a:r>
          </a:p>
          <a:p>
            <a:pPr lvl="1"/>
            <a:r>
              <a:rPr lang="en-US" dirty="0"/>
              <a:t>Global smartphone adoption</a:t>
            </a:r>
          </a:p>
          <a:p>
            <a:pPr lvl="1"/>
            <a:r>
              <a:rPr lang="en-US" dirty="0"/>
              <a:t>Laptops without ethernet ports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 November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/>
              <a:t>Adam Sosnowski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213FF170-9DF4-614E-47AC-61943472269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2052" name="Picture 4" descr="Apple's iPhone celebrates its 10th anniversary">
            <a:extLst>
              <a:ext uri="{FF2B5EF4-FFF2-40B4-BE49-F238E27FC236}">
                <a16:creationId xmlns:a16="http://schemas.microsoft.com/office/drawing/2014/main" id="{2B3BD884-B974-4622-B6A2-829AD4F4D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909" y="1780546"/>
            <a:ext cx="1220425" cy="122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ollage of people in different stages of a conference&#10;&#10;Description automatically generated">
            <a:extLst>
              <a:ext uri="{FF2B5EF4-FFF2-40B4-BE49-F238E27FC236}">
                <a16:creationId xmlns:a16="http://schemas.microsoft.com/office/drawing/2014/main" id="{B2DFF735-601F-843A-C9FC-6EF89DEFD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2209" y="1197021"/>
            <a:ext cx="4203510" cy="360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7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6368102" cy="32635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Infrastructure based on 802.11n compatible HP APs</a:t>
            </a:r>
          </a:p>
          <a:p>
            <a:r>
              <a:rPr lang="en-US" dirty="0"/>
              <a:t>Structured deployment process</a:t>
            </a:r>
          </a:p>
          <a:p>
            <a:r>
              <a:rPr lang="en-US" dirty="0"/>
              <a:t>More than 1000 autonomous APs deployed across CERN campus around 2014</a:t>
            </a:r>
          </a:p>
          <a:p>
            <a:r>
              <a:rPr lang="en-US" dirty="0"/>
              <a:t>APs deployed on corridors of office buildings and in on-demand locations in technical areas</a:t>
            </a:r>
          </a:p>
          <a:p>
            <a:r>
              <a:rPr lang="en-US" dirty="0"/>
              <a:t>Central configuration and management developed in CFMGR</a:t>
            </a:r>
          </a:p>
          <a:p>
            <a:r>
              <a:rPr lang="en-US" dirty="0"/>
              <a:t>Manual channel and power assignment on the radios</a:t>
            </a:r>
          </a:p>
          <a:p>
            <a:r>
              <a:rPr lang="en-US" dirty="0"/>
              <a:t>WIND - </a:t>
            </a:r>
            <a:r>
              <a:rPr lang="en-US" dirty="0" err="1"/>
              <a:t>Openlab</a:t>
            </a:r>
            <a:r>
              <a:rPr lang="en-US" dirty="0"/>
              <a:t> project to develop monitoring tools for     Wi-Fi infrastructure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November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C92E6354-D2CB-B681-D255-1C5FE76DB4D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11" name="Picture 10" descr="A white box on a wall&#10;&#10;Description automatically generated">
            <a:extLst>
              <a:ext uri="{FF2B5EF4-FFF2-40B4-BE49-F238E27FC236}">
                <a16:creationId xmlns:a16="http://schemas.microsoft.com/office/drawing/2014/main" id="{5AD44911-5F99-8206-9954-717EC3784EB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526" y="-17438"/>
            <a:ext cx="2993982" cy="1684116"/>
          </a:xfrm>
          <a:prstGeom prst="rect">
            <a:avLst/>
          </a:prstGeom>
        </p:spPr>
      </p:pic>
      <p:pic>
        <p:nvPicPr>
          <p:cNvPr id="15" name="Picture 14" descr="A machine on a pole&#10;&#10;Description automatically generated with medium confidence">
            <a:extLst>
              <a:ext uri="{FF2B5EF4-FFF2-40B4-BE49-F238E27FC236}">
                <a16:creationId xmlns:a16="http://schemas.microsoft.com/office/drawing/2014/main" id="{5AA42030-B00B-C3BC-DE83-8C03D50140B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60648" y="2418017"/>
            <a:ext cx="3434690" cy="1932013"/>
          </a:xfrm>
          <a:prstGeom prst="rect">
            <a:avLst/>
          </a:prstGeom>
        </p:spPr>
      </p:pic>
      <p:pic>
        <p:nvPicPr>
          <p:cNvPr id="1026" name="Picture 2" descr="Welcome to CERN openlab | CERN openlab">
            <a:extLst>
              <a:ext uri="{FF2B5EF4-FFF2-40B4-BE49-F238E27FC236}">
                <a16:creationId xmlns:a16="http://schemas.microsoft.com/office/drawing/2014/main" id="{C3367B93-E57D-55CB-BA51-1B323751E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440" y="4229003"/>
            <a:ext cx="1638312" cy="53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close-up of a machine&#10;&#10;Description automatically generated">
            <a:extLst>
              <a:ext uri="{FF2B5EF4-FFF2-40B4-BE49-F238E27FC236}">
                <a16:creationId xmlns:a16="http://schemas.microsoft.com/office/drawing/2014/main" id="{E3B026B3-9F06-DD75-FC0A-F56948ECD33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88452" y="236692"/>
            <a:ext cx="1892240" cy="1418856"/>
          </a:xfrm>
          <a:prstGeom prst="rect">
            <a:avLst/>
          </a:prstGeom>
        </p:spPr>
      </p:pic>
      <p:pic>
        <p:nvPicPr>
          <p:cNvPr id="19" name="Picture 18" descr="A white plastic object with red wheels&#10;&#10;Description automatically generated">
            <a:extLst>
              <a:ext uri="{FF2B5EF4-FFF2-40B4-BE49-F238E27FC236}">
                <a16:creationId xmlns:a16="http://schemas.microsoft.com/office/drawing/2014/main" id="{8510AA2B-06CC-3235-D1A6-A7916A019A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3284842" y="495880"/>
            <a:ext cx="895633" cy="607312"/>
          </a:xfrm>
          <a:prstGeom prst="rect">
            <a:avLst/>
          </a:prstGeom>
        </p:spPr>
      </p:pic>
      <p:pic>
        <p:nvPicPr>
          <p:cNvPr id="21" name="Picture 20" descr="A pair of white rectangular objects with a wire&#10;&#10;Description automatically generated">
            <a:extLst>
              <a:ext uri="{FF2B5EF4-FFF2-40B4-BE49-F238E27FC236}">
                <a16:creationId xmlns:a16="http://schemas.microsoft.com/office/drawing/2014/main" id="{7554BA69-C44E-D703-21C8-34A79550233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206890" y="49787"/>
            <a:ext cx="690033" cy="950509"/>
          </a:xfrm>
          <a:prstGeom prst="rect">
            <a:avLst/>
          </a:prstGeom>
        </p:spPr>
      </p:pic>
      <p:pic>
        <p:nvPicPr>
          <p:cNvPr id="23" name="Picture 22" descr="A grey box with black wires&#10;&#10;Description automatically generated">
            <a:extLst>
              <a:ext uri="{FF2B5EF4-FFF2-40B4-BE49-F238E27FC236}">
                <a16:creationId xmlns:a16="http://schemas.microsoft.com/office/drawing/2014/main" id="{E0F87102-8EB9-BE9F-7538-228E13B4180E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64392" y="174627"/>
            <a:ext cx="913951" cy="95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1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6581917" cy="3263504"/>
          </a:xfrm>
        </p:spPr>
        <p:txBody>
          <a:bodyPr>
            <a:normAutofit/>
          </a:bodyPr>
          <a:lstStyle/>
          <a:p>
            <a:r>
              <a:rPr lang="en-US" dirty="0"/>
              <a:t>Tender to supply Wi-Fi controller-based solution supporting 802.11ac standard was launched in 2015</a:t>
            </a:r>
          </a:p>
          <a:p>
            <a:r>
              <a:rPr lang="en-US" dirty="0"/>
              <a:t>Full coverage of all office buildings across CERN campus</a:t>
            </a:r>
          </a:p>
          <a:p>
            <a:r>
              <a:rPr lang="en-US" dirty="0"/>
              <a:t>High density coverage with APs inside offices (1 AP per 3 offices)</a:t>
            </a:r>
          </a:p>
          <a:p>
            <a:r>
              <a:rPr lang="en-US" dirty="0"/>
              <a:t>Dedicated cabling for Wi-Fi infrastructure</a:t>
            </a:r>
          </a:p>
          <a:p>
            <a:r>
              <a:rPr lang="en-US" dirty="0"/>
              <a:t>RF simulations, pre-deployment and post-deployment site surveys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 dirty="0"/>
              <a:t>Adam </a:t>
            </a:r>
            <a:r>
              <a:rPr lang="en-US" dirty="0" err="1"/>
              <a:t>Sosnowski</a:t>
            </a:r>
            <a:r>
              <a:rPr lang="en-US" dirty="0"/>
              <a:t>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C05F91CE-CAD9-9F28-D34F-CA050CF75A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pic>
        <p:nvPicPr>
          <p:cNvPr id="9" name="Picture 8" descr="A person looking at a computer screen&#10;&#10;Description automatically generated">
            <a:extLst>
              <a:ext uri="{FF2B5EF4-FFF2-40B4-BE49-F238E27FC236}">
                <a16:creationId xmlns:a16="http://schemas.microsoft.com/office/drawing/2014/main" id="{3BEE60FB-4CD6-83AC-6E86-C5D5C2FE5A1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488" y="273844"/>
            <a:ext cx="2367886" cy="1331936"/>
          </a:xfrm>
          <a:prstGeom prst="rect">
            <a:avLst/>
          </a:prstGeom>
        </p:spPr>
      </p:pic>
      <p:pic>
        <p:nvPicPr>
          <p:cNvPr id="11" name="Picture 10" descr="A computer screen shot of a map&#10;&#10;Description automatically generated">
            <a:extLst>
              <a:ext uri="{FF2B5EF4-FFF2-40B4-BE49-F238E27FC236}">
                <a16:creationId xmlns:a16="http://schemas.microsoft.com/office/drawing/2014/main" id="{486DB04F-89F5-0CB5-8DF5-EA0BB4A8A91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5030" y="2051098"/>
            <a:ext cx="2029811" cy="11417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B0DDE7-C7BE-1039-153A-51B2E5BCDDA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487" y="3463372"/>
            <a:ext cx="2367886" cy="13319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9EC95D-E483-B9F2-F114-49351C67DD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701" y="316379"/>
            <a:ext cx="1029326" cy="66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94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Revolution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46178-39EC-9707-C9C0-D5499EA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November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0D1CB-4D07-9667-79C8-813FFE13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290690" cy="273844"/>
          </a:xfrm>
        </p:spPr>
        <p:txBody>
          <a:bodyPr/>
          <a:lstStyle/>
          <a:p>
            <a:r>
              <a:rPr lang="en-US"/>
              <a:t>Adam Sosnowski | Wi-Fi @ CERN</a:t>
            </a:r>
          </a:p>
        </p:txBody>
      </p:sp>
      <p:pic>
        <p:nvPicPr>
          <p:cNvPr id="7" name="Picture 6" descr="A blue green and black logo&#10;&#10;Description automatically generated">
            <a:extLst>
              <a:ext uri="{FF2B5EF4-FFF2-40B4-BE49-F238E27FC236}">
                <a16:creationId xmlns:a16="http://schemas.microsoft.com/office/drawing/2014/main" id="{C92E6354-D2CB-B681-D255-1C5FE76DB4D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9" y="4764299"/>
            <a:ext cx="283696" cy="2615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781131A-A447-0F6C-ED82-AAEA25641B56}"/>
              </a:ext>
            </a:extLst>
          </p:cNvPr>
          <p:cNvSpPr/>
          <p:nvPr/>
        </p:nvSpPr>
        <p:spPr>
          <a:xfrm>
            <a:off x="293434" y="1240050"/>
            <a:ext cx="4396847" cy="21127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6DF364-401D-1487-7DF4-5CFECB697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99" y="1479037"/>
            <a:ext cx="1253743" cy="13339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C81E2D-9A4C-454D-1561-35940E0C1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791" y="1605717"/>
            <a:ext cx="1009421" cy="10059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4BABD5-2163-06E2-F4DE-821733D3CDB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908" y="1479037"/>
            <a:ext cx="1189374" cy="12593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5520BB-434A-B28E-2A31-ADFC7481178D}"/>
              </a:ext>
            </a:extLst>
          </p:cNvPr>
          <p:cNvSpPr txBox="1"/>
          <p:nvPr/>
        </p:nvSpPr>
        <p:spPr>
          <a:xfrm>
            <a:off x="2072511" y="1040464"/>
            <a:ext cx="8386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Indoor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01017D-1113-908E-CE77-7F12BE02158F}"/>
              </a:ext>
            </a:extLst>
          </p:cNvPr>
          <p:cNvSpPr/>
          <p:nvPr/>
        </p:nvSpPr>
        <p:spPr>
          <a:xfrm>
            <a:off x="5025497" y="1238535"/>
            <a:ext cx="3928379" cy="21127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3E7861-1C2B-2845-5813-AD35C9388182}"/>
              </a:ext>
            </a:extLst>
          </p:cNvPr>
          <p:cNvSpPr txBox="1"/>
          <p:nvPr/>
        </p:nvSpPr>
        <p:spPr>
          <a:xfrm>
            <a:off x="6403678" y="1043779"/>
            <a:ext cx="10182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Outdoor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10DD9FB-9B14-0B6E-0E45-9A39734C9D9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4634"/>
            <a:ext cx="9144000" cy="140064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809C656-0173-342B-741A-F785177B638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001" y="1479037"/>
            <a:ext cx="2891370" cy="159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8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9D84498276AE4EA2D260D2F6CC02A2" ma:contentTypeVersion="0" ma:contentTypeDescription="Create a new document." ma:contentTypeScope="" ma:versionID="19fd71902bbc3b00be441d1e3052a6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5025D2-FB3C-4600-A7DC-FE02CB6A05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EF6A00-3D37-4B12-994F-1A01A5B1882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3FBC227-29AC-4008-8C64-BAC75DD9D8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8179</TotalTime>
  <Words>729</Words>
  <Application>Microsoft Macintosh PowerPoint</Application>
  <PresentationFormat>On-screen Show (16:9)</PresentationFormat>
  <Paragraphs>162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Wi-Fi @ CERN</vt:lpstr>
      <vt:lpstr>Agenda</vt:lpstr>
      <vt:lpstr>Beginnings</vt:lpstr>
      <vt:lpstr>External Wi-Fi cards</vt:lpstr>
      <vt:lpstr>The Day which changed everything</vt:lpstr>
      <vt:lpstr>Evolution</vt:lpstr>
      <vt:lpstr>Revolution</vt:lpstr>
      <vt:lpstr>Revolution</vt:lpstr>
      <vt:lpstr>Wi-Fi service at CERN</vt:lpstr>
      <vt:lpstr>Wi-Fi service at CERN</vt:lpstr>
      <vt:lpstr>Future</vt:lpstr>
      <vt:lpstr>Different challenges over the years</vt:lpstr>
      <vt:lpstr>VDSL &amp; Wi-Fi in LHC tunnel </vt:lpstr>
      <vt:lpstr>Underground areas</vt:lpstr>
      <vt:lpstr>Underground areas</vt:lpstr>
      <vt:lpstr>Environment changes…</vt:lpstr>
      <vt:lpstr>Not everybody likes Wi-Fi…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Benoit Ducret</dc:creator>
  <cp:lastModifiedBy>Adam Wojciech Sosnowski</cp:lastModifiedBy>
  <cp:revision>457</cp:revision>
  <dcterms:created xsi:type="dcterms:W3CDTF">2015-04-20T12:52:32Z</dcterms:created>
  <dcterms:modified xsi:type="dcterms:W3CDTF">2023-11-07T09:16:38Z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0x010100F59D84498276AE4EA2D260D2F6CC02A2</vt:lpwstr>
  </property>
</Properties>
</file>