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9" r:id="rId2"/>
    <p:sldId id="325" r:id="rId3"/>
    <p:sldId id="309" r:id="rId4"/>
    <p:sldId id="318" r:id="rId5"/>
    <p:sldId id="319" r:id="rId6"/>
    <p:sldId id="320" r:id="rId7"/>
    <p:sldId id="322" r:id="rId8"/>
    <p:sldId id="324" r:id="rId9"/>
    <p:sldId id="326" r:id="rId10"/>
    <p:sldId id="30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4"/>
    <p:restoredTop sz="94686"/>
  </p:normalViewPr>
  <p:slideViewPr>
    <p:cSldViewPr snapToGrid="0" snapToObjects="1">
      <p:cViewPr varScale="1">
        <p:scale>
          <a:sx n="132" d="100"/>
          <a:sy n="132" d="100"/>
        </p:scale>
        <p:origin x="570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A8B7B70-2E80-E44C-B95C-DE63EECAAFF8}" type="datetime3">
              <a:rPr lang="de-CH" smtClean="0"/>
              <a:t>01/11/23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92567E5-2C4F-CF4B-A458-1CA748D5EA6C}" type="datetime3">
              <a:rPr lang="de-CH" smtClean="0"/>
              <a:t>01/11/23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F1E2BBB-1069-B64C-AC91-8C40E449CF25}" type="datetime3">
              <a:rPr lang="de-CH" smtClean="0"/>
              <a:t>01/11/23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0FAFCF1-F1AE-184A-94D3-7914C6651653}" type="datetime3">
              <a:rPr lang="de-CH" smtClean="0"/>
              <a:t>01/11/23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E8FF1DBE-2379-F14B-B5F9-EF889F64BACE}" type="datetime3">
              <a:rPr lang="de-CH" smtClean="0"/>
              <a:t>01/11/23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BD2C7C5-5AAA-5844-B9CF-88892DECBFDA}" type="datetime3">
              <a:rPr lang="de-CH" smtClean="0"/>
              <a:t>01/11/23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94B610B9-BADC-5C43-86D6-F2E1D84591DA}" type="datetime3">
              <a:rPr lang="de-CH" smtClean="0"/>
              <a:t>01/11/23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9B5D69E-25A6-3F49-B421-0E46C51EBBFF}" type="datetime3">
              <a:rPr lang="de-CH" smtClean="0"/>
              <a:t>01/11/23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5247C-B552-D743-90FE-7D080D008B81}" type="datetime3">
              <a:rPr lang="de-CH" smtClean="0"/>
              <a:t>01/11/23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0831C-7BC4-9845-8EA8-A75987E2F66E}" type="datetime3">
              <a:rPr lang="de-CH" smtClean="0"/>
              <a:t>01/11/23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DB2EB-12C0-6A4A-8536-35E33E099335}" type="datetime3">
              <a:rPr lang="de-CH" smtClean="0"/>
              <a:t>01/11/23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B65C6-4376-474E-9AA1-4814581DD756}" type="datetime3">
              <a:rPr lang="de-CH" smtClean="0"/>
              <a:t>01/11/23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0FD5F-1F49-A344-81F1-811C79DC9142}" type="datetime3">
              <a:rPr lang="de-CH" smtClean="0"/>
              <a:t>01/11/23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570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D7491-76FB-6044-81FC-3482D7AD52B1}" type="datetime3">
              <a:rPr lang="de-CH" smtClean="0"/>
              <a:t>01/11/23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171E4-8394-5649-9A94-28DF5740137C}" type="datetime3">
              <a:rPr lang="de-CH" smtClean="0"/>
              <a:t>01/11/23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FD4C5-32AE-1F47-87CB-E23434CFF547}" type="datetime3">
              <a:rPr lang="de-CH" smtClean="0"/>
              <a:t>01/11/23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FC2F8-B962-CA41-8CB9-53BCF186D6E3}" type="datetime3">
              <a:rPr lang="de-CH" smtClean="0"/>
              <a:t>01/11/23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B6B54-E484-184C-A34B-8FD1A9990BE7}" type="datetime3">
              <a:rPr lang="de-CH" smtClean="0"/>
              <a:t>01/11/23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26F30-1632-2F49-A45C-825F5DC538E4}" type="datetime3">
              <a:rPr lang="de-CH" smtClean="0"/>
              <a:t>01/11/23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A05788-D1A9-DB4F-99D7-C4D88624685B}" type="datetime3">
              <a:rPr lang="de-CH" smtClean="0"/>
              <a:t>01/11/23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1722461/files/20-1987-p001.pdf" TargetMode="External"/><Relationship Id="rId7" Type="http://schemas.openxmlformats.org/officeDocument/2006/relationships/image" Target="../media/image3.jpg"/><Relationship Id="rId2" Type="http://schemas.openxmlformats.org/officeDocument/2006/relationships/hyperlink" Target="https://cds.cern.ch/record/714500/files/presscut-1961-029.pdf" TargetMode="Externa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2.jpg"/><Relationship Id="rId5" Type="http://schemas.openxmlformats.org/officeDocument/2006/relationships/image" Target="../media/image1.jpg"/><Relationship Id="rId4" Type="http://schemas.openxmlformats.org/officeDocument/2006/relationships/hyperlink" Target="http://cds.cern.ch/record/1726492/files/25-1996.pdf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Fixed telephony service</a:t>
            </a:r>
            <a:br>
              <a:rPr lang="en-US" dirty="0"/>
            </a:br>
            <a:r>
              <a:rPr lang="en-US" dirty="0"/>
              <a:t>		Evolution over the last 40 years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?? </a:t>
            </a:r>
            <a:r>
              <a:rPr lang="en-GB" sz="1600" dirty="0"/>
              <a:t>(on behalf of many colleagues over the last 25 years)</a:t>
            </a:r>
            <a:endParaRPr lang="en-US" sz="1800" dirty="0"/>
          </a:p>
          <a:p>
            <a:pPr algn="l"/>
            <a:r>
              <a:rPr lang="en-US" sz="1800" dirty="0"/>
              <a:t>01.11.2023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 group of hands holding phones&#10;&#10;Description automatically generated">
            <a:extLst>
              <a:ext uri="{FF2B5EF4-FFF2-40B4-BE49-F238E27FC236}">
                <a16:creationId xmlns:a16="http://schemas.microsoft.com/office/drawing/2014/main" id="{146399D5-2F25-0237-B1DA-2C80B80F2E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9203" y="796864"/>
            <a:ext cx="7573595" cy="5349386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BE489DA-D7E0-2197-F58B-0BED27595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Questions?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C9374F-5D06-2DAD-3894-C4028C11B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727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439335"/>
            <a:ext cx="11376024" cy="4761440"/>
          </a:xfrm>
        </p:spPr>
        <p:txBody>
          <a:bodyPr vert="horz" lIns="0" tIns="0" rIns="0" bIns="0" rtlCol="0" anchor="t">
            <a:noAutofit/>
          </a:bodyPr>
          <a:lstStyle/>
          <a:p>
            <a:pPr lvl="1"/>
            <a:endParaRPr lang="en-US" sz="2000" dirty="0"/>
          </a:p>
          <a:p>
            <a:pPr lvl="1"/>
            <a:r>
              <a:rPr lang="en-US" sz="3600" dirty="0"/>
              <a:t>Where we are</a:t>
            </a:r>
          </a:p>
          <a:p>
            <a:pPr marL="323850" lvl="1" indent="-323850"/>
            <a:r>
              <a:rPr lang="en-US" sz="3600" dirty="0"/>
              <a:t>Where are we going now</a:t>
            </a:r>
            <a:endParaRPr lang="en-US" sz="3600" dirty="0">
              <a:cs typeface="Arial"/>
            </a:endParaRPr>
          </a:p>
          <a:p>
            <a:pPr marL="323850" lvl="1" indent="-323850"/>
            <a:r>
              <a:rPr lang="en-US" sz="3600" dirty="0"/>
              <a:t>SWOT (not SWAT) analysis</a:t>
            </a:r>
            <a:endParaRPr lang="en-US" sz="3600" dirty="0">
              <a:cs typeface="Arial"/>
            </a:endParaRPr>
          </a:p>
          <a:p>
            <a:pPr marL="323850" lvl="1" indent="-323850"/>
            <a:r>
              <a:rPr lang="en-US" sz="3600" dirty="0">
                <a:cs typeface="Arial"/>
              </a:rPr>
              <a:t>Bright future – where are we planning to be</a:t>
            </a:r>
          </a:p>
          <a:p>
            <a:pPr marL="323850" lvl="1" indent="-323850"/>
            <a:endParaRPr lang="en-US" sz="3600" dirty="0">
              <a:cs typeface="Arial"/>
            </a:endParaRPr>
          </a:p>
          <a:p>
            <a:pPr marL="0" lvl="1" indent="0">
              <a:buNone/>
            </a:pPr>
            <a:endParaRPr lang="en-US" sz="3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914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439335"/>
            <a:ext cx="11376024" cy="4761440"/>
          </a:xfrm>
        </p:spPr>
        <p:txBody>
          <a:bodyPr vert="horz" lIns="0" tIns="0" rIns="0" bIns="0" rtlCol="0" anchor="t">
            <a:noAutofit/>
          </a:bodyPr>
          <a:lstStyle/>
          <a:p>
            <a:pPr lvl="1"/>
            <a:endParaRPr lang="en-US" sz="2000" dirty="0"/>
          </a:p>
          <a:p>
            <a:pPr lvl="1"/>
            <a:r>
              <a:rPr lang="en-US" sz="3600" dirty="0"/>
              <a:t>There was a time before Alcatel (and CS)</a:t>
            </a:r>
          </a:p>
          <a:p>
            <a:pPr marL="323850" lvl="1" indent="-323850"/>
            <a:r>
              <a:rPr lang="en-US" sz="3600" dirty="0"/>
              <a:t>A Ferrari in the 90s</a:t>
            </a:r>
          </a:p>
          <a:p>
            <a:pPr marL="323850" lvl="1" indent="-323850"/>
            <a:r>
              <a:rPr lang="en-US" sz="3600" dirty="0">
                <a:cs typeface="Arial"/>
              </a:rPr>
              <a:t>That needed some tunning over time</a:t>
            </a:r>
          </a:p>
          <a:p>
            <a:pPr marL="323850" lvl="1" indent="-323850"/>
            <a:r>
              <a:rPr lang="en-US" sz="3600" dirty="0">
                <a:cs typeface="Arial"/>
              </a:rPr>
              <a:t>To leave place to his replacement</a:t>
            </a:r>
          </a:p>
          <a:p>
            <a:pPr marL="323850" lvl="1" indent="-323850"/>
            <a:r>
              <a:rPr lang="en-US" sz="3600" dirty="0">
                <a:cs typeface="Arial"/>
              </a:rPr>
              <a:t>And start its retirement</a:t>
            </a:r>
          </a:p>
          <a:p>
            <a:pPr marL="323850" lvl="1" indent="-323850"/>
            <a:endParaRPr lang="en-US" sz="3600" dirty="0">
              <a:cs typeface="Arial"/>
            </a:endParaRPr>
          </a:p>
          <a:p>
            <a:pPr marL="0" lvl="1" indent="0">
              <a:buNone/>
            </a:pPr>
            <a:endParaRPr lang="en-US" sz="3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999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45697"/>
            <a:ext cx="11376024" cy="4761440"/>
          </a:xfrm>
        </p:spPr>
        <p:txBody>
          <a:bodyPr vert="horz" lIns="0" tIns="0" rIns="0" bIns="0" rtlCol="0" anchor="t">
            <a:noAutofit/>
          </a:bodyPr>
          <a:lstStyle/>
          <a:p>
            <a:pPr lvl="1"/>
            <a:endParaRPr lang="en-US" dirty="0"/>
          </a:p>
          <a:p>
            <a:pPr lvl="1"/>
            <a:r>
              <a:rPr lang="en-US" sz="2800" dirty="0">
                <a:cs typeface="Arial"/>
              </a:rPr>
              <a:t>Some may remember, many were not even born</a:t>
            </a:r>
          </a:p>
          <a:p>
            <a:pPr lvl="1"/>
            <a:r>
              <a:rPr lang="en-US" sz="2800" dirty="0">
                <a:cs typeface="Arial"/>
              </a:rPr>
              <a:t>Postal Telegraph and Telephone (PTT) assured telephony in the 50s</a:t>
            </a:r>
          </a:p>
          <a:p>
            <a:pPr lvl="1"/>
            <a:r>
              <a:rPr lang="en-GB" sz="2800" dirty="0"/>
              <a:t>PTT installed a first Swiss </a:t>
            </a:r>
            <a:r>
              <a:rPr lang="en-GB" sz="2800" dirty="0">
                <a:hlinkClick r:id="rId2"/>
              </a:rPr>
              <a:t>Hasler HS 31</a:t>
            </a:r>
            <a:r>
              <a:rPr lang="en-GB" sz="2800" dirty="0"/>
              <a:t> electromechanical telephone exchange in 1961</a:t>
            </a:r>
          </a:p>
          <a:p>
            <a:pPr lvl="1"/>
            <a:r>
              <a:rPr lang="en-GB" sz="2800" dirty="0"/>
              <a:t>The Hasler was upgraded in 1968 and owned by CERN</a:t>
            </a:r>
          </a:p>
          <a:p>
            <a:pPr lvl="1"/>
            <a:r>
              <a:rPr lang="en-GB" sz="2800" dirty="0"/>
              <a:t>The Hasler was replaced in </a:t>
            </a:r>
            <a:r>
              <a:rPr lang="en-GB" sz="2800" dirty="0">
                <a:hlinkClick r:id="rId3"/>
              </a:rPr>
              <a:t>1987</a:t>
            </a:r>
            <a:r>
              <a:rPr lang="en-GB" sz="2800" dirty="0"/>
              <a:t> by a Norwegian STK (Standard </a:t>
            </a:r>
            <a:r>
              <a:rPr lang="en-GB" sz="2800" dirty="0" err="1"/>
              <a:t>Telefon</a:t>
            </a:r>
            <a:r>
              <a:rPr lang="en-GB" sz="2800" dirty="0"/>
              <a:t> OG </a:t>
            </a:r>
            <a:r>
              <a:rPr lang="en-GB" sz="2800" dirty="0" err="1"/>
              <a:t>Kabelfabrik</a:t>
            </a:r>
            <a:r>
              <a:rPr lang="en-GB" sz="2800" dirty="0"/>
              <a:t>) digital exchange.</a:t>
            </a:r>
          </a:p>
          <a:p>
            <a:pPr lvl="1"/>
            <a:r>
              <a:rPr lang="en-GB" sz="2800" dirty="0">
                <a:cs typeface="Arial"/>
              </a:rPr>
              <a:t>Alcatel arrived in 1994 and introduced the </a:t>
            </a:r>
            <a:r>
              <a:rPr lang="en-GB" sz="2800" dirty="0">
                <a:cs typeface="Arial"/>
                <a:hlinkClick r:id="rId4"/>
              </a:rPr>
              <a:t>current numbering plan</a:t>
            </a:r>
            <a:endParaRPr lang="en-US" sz="2800" dirty="0">
              <a:cs typeface="Arial"/>
            </a:endParaRPr>
          </a:p>
          <a:p>
            <a:pPr marL="0" lvl="1" indent="0">
              <a:buNone/>
            </a:pPr>
            <a:endParaRPr lang="en-US" sz="3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There was a time before Alcatel (and CS)</a:t>
            </a:r>
            <a:br>
              <a:rPr lang="en-US" sz="3600" dirty="0"/>
            </a:b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4" descr="A group of women working in a call center&#10;&#10;Description automatically generated">
            <a:extLst>
              <a:ext uri="{FF2B5EF4-FFF2-40B4-BE49-F238E27FC236}">
                <a16:creationId xmlns:a16="http://schemas.microsoft.com/office/drawing/2014/main" id="{00B3060D-8FD2-9FAA-05DB-5DAA59AC88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6174" y="1439335"/>
            <a:ext cx="5685826" cy="5437070"/>
          </a:xfrm>
          <a:prstGeom prst="rect">
            <a:avLst/>
          </a:prstGeom>
        </p:spPr>
      </p:pic>
      <p:pic>
        <p:nvPicPr>
          <p:cNvPr id="8" name="Picture 7" descr="A group of people working in a room&#10;&#10;Description automatically generated">
            <a:extLst>
              <a:ext uri="{FF2B5EF4-FFF2-40B4-BE49-F238E27FC236}">
                <a16:creationId xmlns:a16="http://schemas.microsoft.com/office/drawing/2014/main" id="{044DBAD7-A1C2-B90D-49D6-6CC390E400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66722" y="1439335"/>
            <a:ext cx="6703507" cy="5418665"/>
          </a:xfrm>
          <a:prstGeom prst="rect">
            <a:avLst/>
          </a:prstGeom>
        </p:spPr>
      </p:pic>
      <p:pic>
        <p:nvPicPr>
          <p:cNvPr id="10" name="Picture 9" descr="A row of shelves with dvd cases&#10;&#10;Description automatically generated with medium confidence">
            <a:extLst>
              <a:ext uri="{FF2B5EF4-FFF2-40B4-BE49-F238E27FC236}">
                <a16:creationId xmlns:a16="http://schemas.microsoft.com/office/drawing/2014/main" id="{2CAED2FC-7178-DDA4-FD98-C490FBACFE5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34114" y="1052285"/>
            <a:ext cx="7736115" cy="5805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811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439335"/>
            <a:ext cx="11376024" cy="4761440"/>
          </a:xfrm>
        </p:spPr>
        <p:txBody>
          <a:bodyPr vert="horz" lIns="0" tIns="0" rIns="0" bIns="0" rtlCol="0" anchor="t">
            <a:noAutofit/>
          </a:bodyPr>
          <a:lstStyle/>
          <a:p>
            <a:pPr lvl="1"/>
            <a:endParaRPr lang="en-US" sz="2000" dirty="0"/>
          </a:p>
          <a:p>
            <a:pPr lvl="1"/>
            <a:r>
              <a:rPr lang="en-US" sz="3600" dirty="0"/>
              <a:t>Alcatel commissioning</a:t>
            </a:r>
          </a:p>
          <a:p>
            <a:pPr lvl="1"/>
            <a:r>
              <a:rPr lang="en-US" sz="3600" dirty="0"/>
              <a:t>Features</a:t>
            </a:r>
          </a:p>
          <a:p>
            <a:pPr lvl="1"/>
            <a:r>
              <a:rPr lang="en-US" sz="3600" dirty="0">
                <a:cs typeface="Arial"/>
              </a:rPr>
              <a:t>Cabling</a:t>
            </a:r>
          </a:p>
          <a:p>
            <a:pPr marL="323850" lvl="1" indent="-323850"/>
            <a:endParaRPr lang="en-US" sz="3600" dirty="0">
              <a:cs typeface="Arial"/>
            </a:endParaRPr>
          </a:p>
          <a:p>
            <a:pPr marL="0" lvl="1" indent="0">
              <a:buNone/>
            </a:pPr>
            <a:endParaRPr lang="en-US" sz="3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A Ferrari in the 90s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829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439335"/>
            <a:ext cx="11376024" cy="4761440"/>
          </a:xfrm>
        </p:spPr>
        <p:txBody>
          <a:bodyPr vert="horz" lIns="0" tIns="0" rIns="0" bIns="0" rtlCol="0" anchor="t">
            <a:noAutofit/>
          </a:bodyPr>
          <a:lstStyle/>
          <a:p>
            <a:pPr lvl="1"/>
            <a:endParaRPr lang="en-US" sz="1600" dirty="0"/>
          </a:p>
          <a:p>
            <a:pPr lvl="1"/>
            <a:r>
              <a:rPr lang="en-US" sz="2800" dirty="0"/>
              <a:t>Least cost routing for outgoing calls</a:t>
            </a:r>
          </a:p>
          <a:p>
            <a:pPr lvl="1"/>
            <a:r>
              <a:rPr lang="en-US" sz="2800" dirty="0"/>
              <a:t>Integration with the mobile service</a:t>
            </a:r>
          </a:p>
          <a:p>
            <a:pPr lvl="1"/>
            <a:r>
              <a:rPr lang="en-US" sz="2800" dirty="0"/>
              <a:t>Switchboard evolution – Service Desk since 2017</a:t>
            </a:r>
          </a:p>
          <a:p>
            <a:pPr lvl="1"/>
            <a:r>
              <a:rPr lang="en-US" sz="2800" dirty="0"/>
              <a:t>Infrastructure to IP (2003) and appliance servers (2006)</a:t>
            </a:r>
          </a:p>
          <a:p>
            <a:pPr lvl="1"/>
            <a:r>
              <a:rPr lang="en-US" sz="2800" dirty="0"/>
              <a:t>First call center for IT </a:t>
            </a:r>
            <a:r>
              <a:rPr lang="en-US" sz="2800" dirty="0" err="1"/>
              <a:t>HelpDesk</a:t>
            </a:r>
            <a:r>
              <a:rPr lang="en-US" sz="2800" dirty="0"/>
              <a:t> (2006)</a:t>
            </a:r>
          </a:p>
          <a:p>
            <a:pPr lvl="1"/>
            <a:r>
              <a:rPr lang="en-US" sz="2800" dirty="0"/>
              <a:t>Web-based audioconference service (2007)</a:t>
            </a:r>
          </a:p>
          <a:p>
            <a:pPr lvl="1"/>
            <a:r>
              <a:rPr lang="en-US" sz="2800" dirty="0"/>
              <a:t>IP phones (2009) – end of analogue lines installation</a:t>
            </a:r>
          </a:p>
          <a:p>
            <a:pPr lvl="1"/>
            <a:r>
              <a:rPr lang="en-US" sz="2800" dirty="0"/>
              <a:t>Fax over IP (2010) – end of analogue faxes</a:t>
            </a:r>
          </a:p>
          <a:p>
            <a:pPr marL="0" lvl="1" indent="0">
              <a:buNone/>
            </a:pPr>
            <a:endParaRPr lang="en-US" sz="3200" dirty="0">
              <a:cs typeface="Arial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cs typeface="Arial"/>
              </a:rPr>
              <a:t>That needed some tunning over time</a:t>
            </a:r>
            <a:br>
              <a:rPr lang="en-US" sz="3600" dirty="0">
                <a:cs typeface="Arial"/>
              </a:rPr>
            </a:b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7375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439335"/>
            <a:ext cx="11629818" cy="4761440"/>
          </a:xfrm>
        </p:spPr>
        <p:txBody>
          <a:bodyPr vert="horz" lIns="0" tIns="0" rIns="0" bIns="0" rtlCol="0" anchor="t">
            <a:noAutofit/>
          </a:bodyPr>
          <a:lstStyle/>
          <a:p>
            <a:pPr lvl="1"/>
            <a:r>
              <a:rPr lang="en-US" sz="2400" dirty="0"/>
              <a:t>Alcatel softphone solution trial - 2005</a:t>
            </a:r>
          </a:p>
          <a:p>
            <a:pPr lvl="1"/>
            <a:r>
              <a:rPr lang="en-US" sz="2400" dirty="0"/>
              <a:t>Nortel softphone solution trial - 2006</a:t>
            </a:r>
          </a:p>
          <a:p>
            <a:pPr lvl="1"/>
            <a:r>
              <a:rPr lang="en-US" sz="2400" dirty="0"/>
              <a:t>Skype integration &amp; Asterisk assessment - 2007</a:t>
            </a:r>
          </a:p>
          <a:p>
            <a:pPr lvl="1"/>
            <a:r>
              <a:rPr lang="en-US" sz="2400" dirty="0"/>
              <a:t>Microsoft Office Communications Server assessment and integration – 2008</a:t>
            </a:r>
          </a:p>
          <a:p>
            <a:pPr lvl="1"/>
            <a:r>
              <a:rPr lang="en-US" sz="2400" dirty="0"/>
              <a:t>Voicemail to Exchange as a service - 2010</a:t>
            </a:r>
          </a:p>
          <a:p>
            <a:pPr lvl="1"/>
            <a:r>
              <a:rPr lang="en-US" sz="2400" dirty="0"/>
              <a:t>Lync as a service - 2012</a:t>
            </a:r>
          </a:p>
          <a:p>
            <a:pPr lvl="1"/>
            <a:r>
              <a:rPr lang="en-US" sz="2400" dirty="0">
                <a:cs typeface="Arial"/>
              </a:rPr>
              <a:t>WebRTC assessment - 2013</a:t>
            </a:r>
          </a:p>
          <a:p>
            <a:pPr lvl="1"/>
            <a:r>
              <a:rPr lang="en-US" sz="2400" dirty="0">
                <a:cs typeface="Arial"/>
              </a:rPr>
              <a:t>BRAINS (</a:t>
            </a:r>
            <a:r>
              <a:rPr lang="fr-FR" sz="2400" dirty="0"/>
              <a:t>Boîte pour </a:t>
            </a:r>
            <a:r>
              <a:rPr lang="fr-FR" sz="2400" dirty="0" err="1"/>
              <a:t>Reduire</a:t>
            </a:r>
            <a:r>
              <a:rPr lang="fr-FR" sz="2400" dirty="0"/>
              <a:t> l'Alcatel et Introduire des Nouveaux Services</a:t>
            </a:r>
            <a:r>
              <a:rPr lang="en-GB" sz="2400" dirty="0"/>
              <a:t>) - </a:t>
            </a:r>
            <a:r>
              <a:rPr lang="en-US" sz="2400" dirty="0">
                <a:cs typeface="Arial"/>
              </a:rPr>
              <a:t>2014</a:t>
            </a:r>
          </a:p>
          <a:p>
            <a:pPr lvl="1"/>
            <a:r>
              <a:rPr lang="en-US" sz="2400" dirty="0">
                <a:cs typeface="Arial"/>
              </a:rPr>
              <a:t>TONE (</a:t>
            </a:r>
            <a:r>
              <a:rPr lang="en-GB" sz="2400" dirty="0"/>
              <a:t>Telephony Open-source Network Evolution) - </a:t>
            </a:r>
            <a:r>
              <a:rPr lang="en-US" sz="2400" dirty="0">
                <a:cs typeface="Arial"/>
              </a:rPr>
              <a:t>2015</a:t>
            </a:r>
          </a:p>
          <a:p>
            <a:pPr marL="323850" lvl="1" indent="-323850"/>
            <a:endParaRPr lang="en-US" sz="3600" dirty="0">
              <a:cs typeface="Arial"/>
            </a:endParaRPr>
          </a:p>
          <a:p>
            <a:pPr marL="0" lvl="1" indent="0">
              <a:buNone/>
            </a:pPr>
            <a:endParaRPr lang="en-US" sz="3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cs typeface="Arial"/>
              </a:rPr>
              <a:t>And a long path to find the right softphone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3545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439335"/>
            <a:ext cx="11376024" cy="4761440"/>
          </a:xfrm>
        </p:spPr>
        <p:txBody>
          <a:bodyPr vert="horz" lIns="0" tIns="0" rIns="0" bIns="0" rtlCol="0" anchor="t">
            <a:noAutofit/>
          </a:bodyPr>
          <a:lstStyle/>
          <a:p>
            <a:pPr lvl="1"/>
            <a:endParaRPr lang="en-US" dirty="0"/>
          </a:p>
          <a:p>
            <a:pPr lvl="1"/>
            <a:r>
              <a:rPr lang="en-US" sz="3200" dirty="0"/>
              <a:t>Backend: TONE</a:t>
            </a:r>
          </a:p>
          <a:p>
            <a:pPr lvl="2"/>
            <a:r>
              <a:rPr lang="en-US" sz="3200" dirty="0"/>
              <a:t>Has replaced the Alcatel functionalities since 2016</a:t>
            </a:r>
          </a:p>
          <a:p>
            <a:pPr lvl="2"/>
            <a:r>
              <a:rPr lang="en-US" sz="3200" dirty="0"/>
              <a:t>Has replaced the call centers in 2023</a:t>
            </a:r>
          </a:p>
          <a:p>
            <a:pPr lvl="1"/>
            <a:r>
              <a:rPr lang="en-US" sz="3200" dirty="0"/>
              <a:t>Frontend and clients:</a:t>
            </a:r>
          </a:p>
          <a:p>
            <a:pPr lvl="2"/>
            <a:r>
              <a:rPr lang="en-US" sz="3200" dirty="0"/>
              <a:t>DIAL (frontend solution developed by IT-CDA)</a:t>
            </a:r>
          </a:p>
          <a:p>
            <a:pPr lvl="2"/>
            <a:r>
              <a:rPr lang="en-US" sz="3200" dirty="0">
                <a:cs typeface="Arial"/>
              </a:rPr>
              <a:t>Skype for Business (default client solution until Malt)</a:t>
            </a:r>
          </a:p>
          <a:p>
            <a:pPr lvl="2"/>
            <a:r>
              <a:rPr lang="en-US" sz="3200" dirty="0" err="1">
                <a:cs typeface="Arial"/>
              </a:rPr>
              <a:t>CERNphone</a:t>
            </a:r>
            <a:r>
              <a:rPr lang="en-US" sz="3200" dirty="0">
                <a:cs typeface="Arial"/>
              </a:rPr>
              <a:t> (frontend and client solution since 2020)</a:t>
            </a:r>
          </a:p>
          <a:p>
            <a:pPr marL="0" lvl="1" indent="0">
              <a:buNone/>
            </a:pPr>
            <a:endParaRPr lang="en-US" sz="3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cs typeface="Arial"/>
              </a:rPr>
              <a:t>And start its retirement (roughly 8 years)</a:t>
            </a:r>
            <a:br>
              <a:rPr lang="en-US" sz="3600" dirty="0">
                <a:cs typeface="Arial"/>
              </a:rPr>
            </a:b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4955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8FDF003-EC21-A825-9C88-F0A2B3C2EB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800" b="0" dirty="0"/>
              <a:t>Modern infrastructure based on open-source and standard IT components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800" b="0" dirty="0"/>
              <a:t>Service based on open standards and protocols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0" dirty="0"/>
              <a:t>Focused on software-based solutions</a:t>
            </a:r>
            <a:endParaRPr lang="en-CH" sz="2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800" b="0" dirty="0"/>
              <a:t>Capacity to easily develop and customize new services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800" b="0" dirty="0"/>
              <a:t>Low TCO and operational costs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800" b="0" dirty="0"/>
              <a:t>Future proof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D94C2D1-9585-8A21-FEB5-35828A0D06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Just a word about TONE &amp; CERNphone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EA5F5C-8F9D-8742-BA9D-A964F7D92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6196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IoT_Workshop" id="{1CE211EC-1D59-4F40-B078-3317A187D7B3}" vid="{32627DB1-A80F-0E46-854D-73775974B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593</TotalTime>
  <Words>438</Words>
  <Application>Microsoft Office PowerPoint</Application>
  <PresentationFormat>Widescreen</PresentationFormat>
  <Paragraphs>75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Fixed telephony service   Evolution over the last 40 years</vt:lpstr>
      <vt:lpstr>Agenda</vt:lpstr>
      <vt:lpstr>Agenda</vt:lpstr>
      <vt:lpstr>There was a time before Alcatel (and CS) </vt:lpstr>
      <vt:lpstr>A Ferrari in the 90s</vt:lpstr>
      <vt:lpstr>That needed some tunning over time </vt:lpstr>
      <vt:lpstr>And a long path to find the right softphone</vt:lpstr>
      <vt:lpstr>And start its retirement (roughly 8 years) </vt:lpstr>
      <vt:lpstr>Just a word about TONE &amp; CERNphone</vt:lpstr>
      <vt:lpstr>Questions?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 anniversary - Alcatel evolution</dc:title>
  <dc:subject/>
  <dc:creator>Rodrigo Sierra</dc:creator>
  <cp:keywords/>
  <dc:description/>
  <cp:lastModifiedBy>Tony Cass</cp:lastModifiedBy>
  <cp:revision>1035</cp:revision>
  <dcterms:created xsi:type="dcterms:W3CDTF">2023-04-06T10:09:16Z</dcterms:created>
  <dcterms:modified xsi:type="dcterms:W3CDTF">2023-11-01T11:23:34Z</dcterms:modified>
  <cp:category/>
</cp:coreProperties>
</file>